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83" r:id="rId2"/>
    <p:sldId id="643" r:id="rId3"/>
    <p:sldId id="645" r:id="rId4"/>
    <p:sldId id="644" r:id="rId5"/>
    <p:sldId id="626" r:id="rId6"/>
    <p:sldId id="656" r:id="rId7"/>
    <p:sldId id="647" r:id="rId8"/>
    <p:sldId id="642" r:id="rId9"/>
    <p:sldId id="720" r:id="rId10"/>
    <p:sldId id="719" r:id="rId11"/>
    <p:sldId id="722" r:id="rId12"/>
    <p:sldId id="648" r:id="rId13"/>
    <p:sldId id="650" r:id="rId14"/>
    <p:sldId id="651" r:id="rId15"/>
    <p:sldId id="652" r:id="rId16"/>
    <p:sldId id="65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70612"/>
  </p:normalViewPr>
  <p:slideViewPr>
    <p:cSldViewPr snapToGrid="0">
      <p:cViewPr varScale="1">
        <p:scale>
          <a:sx n="84" d="100"/>
          <a:sy n="84" d="100"/>
        </p:scale>
        <p:origin x="2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83343-24B9-4DA6-91DE-D20EE37EB373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C6E94-E548-44A4-A227-4BAA7218A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5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D2E8-E5E6-8F4C-92B2-A264A0CA8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1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C6E94-E548-44A4-A227-4BAA7218AC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4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C6E94-E548-44A4-A227-4BAA7218AC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4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5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3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5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1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7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7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2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BF1CA-1C7B-466E-9106-1ACCA58083D4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1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8604" y="2774022"/>
            <a:ext cx="7376984" cy="165706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Interpreting </a:t>
            </a:r>
            <a:br>
              <a:rPr lang="en-US" sz="4800" b="1" dirty="0">
                <a:solidFill>
                  <a:srgbClr val="0070C0"/>
                </a:solidFill>
              </a:rPr>
            </a:br>
            <a:r>
              <a:rPr lang="en-US" sz="4800" b="1" dirty="0">
                <a:solidFill>
                  <a:srgbClr val="0070C0"/>
                </a:solidFill>
              </a:rPr>
              <a:t>Ecological Niche Modeling</a:t>
            </a:r>
            <a:br>
              <a:rPr lang="en-US" sz="4800" dirty="0">
                <a:solidFill>
                  <a:srgbClr val="0070C0"/>
                </a:solidFill>
              </a:rPr>
            </a:b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09800" y="3300573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 descr="band.jpg">
            <a:extLst>
              <a:ext uri="{FF2B5EF4-FFF2-40B4-BE49-F238E27FC236}">
                <a16:creationId xmlns:a16="http://schemas.microsoft.com/office/drawing/2014/main" id="{BE43B313-EDB7-D948-A851-664ECAF512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" t="15229" r="1509" b="38050"/>
          <a:stretch/>
        </p:blipFill>
        <p:spPr>
          <a:xfrm>
            <a:off x="0" y="0"/>
            <a:ext cx="12278497" cy="17546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42DAA4-4ADC-B743-A5B6-80E563E2F467}"/>
              </a:ext>
            </a:extLst>
          </p:cNvPr>
          <p:cNvSpPr txBox="1"/>
          <p:nvPr/>
        </p:nvSpPr>
        <p:spPr>
          <a:xfrm>
            <a:off x="3889570" y="3797460"/>
            <a:ext cx="4381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Florida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992D02-7CE0-D745-BF65-EA3A11F25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40" y="5123955"/>
            <a:ext cx="5177320" cy="159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93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A1BC1DE-8451-D948-AB81-6271CFC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404707"/>
              </p:ext>
            </p:extLst>
          </p:nvPr>
        </p:nvGraphicFramePr>
        <p:xfrm>
          <a:off x="251460" y="1314026"/>
          <a:ext cx="11590020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06303">
                  <a:extLst>
                    <a:ext uri="{9D8B030D-6E8A-4147-A177-3AD203B41FA5}">
                      <a16:colId xmlns:a16="http://schemas.microsoft.com/office/drawing/2014/main" val="533044077"/>
                    </a:ext>
                  </a:extLst>
                </a:gridCol>
                <a:gridCol w="2643187">
                  <a:extLst>
                    <a:ext uri="{9D8B030D-6E8A-4147-A177-3AD203B41FA5}">
                      <a16:colId xmlns:a16="http://schemas.microsoft.com/office/drawing/2014/main" val="2188647808"/>
                    </a:ext>
                  </a:extLst>
                </a:gridCol>
                <a:gridCol w="1050361">
                  <a:extLst>
                    <a:ext uri="{9D8B030D-6E8A-4147-A177-3AD203B41FA5}">
                      <a16:colId xmlns:a16="http://schemas.microsoft.com/office/drawing/2014/main" val="2445473719"/>
                    </a:ext>
                  </a:extLst>
                </a:gridCol>
                <a:gridCol w="3190169">
                  <a:extLst>
                    <a:ext uri="{9D8B030D-6E8A-4147-A177-3AD203B41FA5}">
                      <a16:colId xmlns:a16="http://schemas.microsoft.com/office/drawing/2014/main" val="35744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3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How significant is the model?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Partial ROC, 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higher</a:t>
                      </a:r>
                    </a:p>
                    <a:p>
                      <a:r>
                        <a:rPr lang="en-US" sz="2400" dirty="0"/>
                        <a:t>&gt; 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Peterson, </a:t>
                      </a:r>
                      <a:r>
                        <a:rPr lang="en-US" sz="2400" dirty="0" err="1"/>
                        <a:t>Papes</a:t>
                      </a:r>
                      <a:r>
                        <a:rPr lang="en-US" sz="2400" dirty="0"/>
                        <a:t>, &amp; </a:t>
                      </a:r>
                      <a:r>
                        <a:rPr lang="en-US" sz="2400" dirty="0" err="1"/>
                        <a:t>Soberón</a:t>
                      </a:r>
                      <a:r>
                        <a:rPr lang="en-US" sz="2400" dirty="0"/>
                        <a:t>. 2008.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43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How well models created with training data predict test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Omission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lower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≤5%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Anderson, Lew &amp; Peterson, 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14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How complex is the model?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AICc</a:t>
                      </a:r>
                      <a:r>
                        <a:rPr lang="en-US" sz="2400" dirty="0"/>
                        <a:t>, delta </a:t>
                      </a:r>
                      <a:r>
                        <a:rPr lang="en-US" sz="2400" dirty="0" err="1"/>
                        <a:t>AICc</a:t>
                      </a:r>
                      <a:r>
                        <a:rPr lang="en-US" sz="2400" dirty="0"/>
                        <a:t>, and </a:t>
                      </a:r>
                      <a:r>
                        <a:rPr lang="en-US" sz="2400" dirty="0" err="1"/>
                        <a:t>AICc</a:t>
                      </a:r>
                      <a:r>
                        <a:rPr lang="en-US" sz="2400" dirty="0"/>
                        <a:t>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lower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≤2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Warren, </a:t>
                      </a:r>
                      <a:r>
                        <a:rPr lang="en-US" sz="2400" dirty="0" err="1"/>
                        <a:t>Glor</a:t>
                      </a:r>
                      <a:r>
                        <a:rPr lang="en-US" sz="2400" dirty="0"/>
                        <a:t> &amp; </a:t>
                      </a:r>
                      <a:r>
                        <a:rPr lang="en-US" sz="2400" dirty="0" err="1"/>
                        <a:t>Turelli</a:t>
                      </a:r>
                      <a:r>
                        <a:rPr lang="en-US" sz="2400" dirty="0"/>
                        <a:t>, 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7337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A08FD12-1F36-A14F-88B6-88D3A7CCB94D}"/>
              </a:ext>
            </a:extLst>
          </p:cNvPr>
          <p:cNvSpPr txBox="1"/>
          <p:nvPr/>
        </p:nvSpPr>
        <p:spPr>
          <a:xfrm>
            <a:off x="251460" y="4353803"/>
            <a:ext cx="3821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ROC = receiver operating characteristic</a:t>
            </a:r>
          </a:p>
          <a:p>
            <a:r>
              <a:rPr lang="en-US" dirty="0"/>
              <a:t>AUC = area under the curve </a:t>
            </a:r>
          </a:p>
          <a:p>
            <a:r>
              <a:rPr lang="en-US" dirty="0"/>
              <a:t>AIC = Akaike information criterion</a:t>
            </a:r>
          </a:p>
          <a:p>
            <a:r>
              <a:rPr lang="en-US" dirty="0" err="1"/>
              <a:t>AICc</a:t>
            </a:r>
            <a:r>
              <a:rPr lang="en-US" dirty="0"/>
              <a:t> = AIC for a small sample size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44433-D42B-0F49-91C9-BD510E5B8549}"/>
              </a:ext>
            </a:extLst>
          </p:cNvPr>
          <p:cNvSpPr txBox="1"/>
          <p:nvPr/>
        </p:nvSpPr>
        <p:spPr>
          <a:xfrm>
            <a:off x="2928210" y="0"/>
            <a:ext cx="6335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Model 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7615F-C37E-614C-8B47-AD25C0FB3BEC}"/>
              </a:ext>
            </a:extLst>
          </p:cNvPr>
          <p:cNvSpPr txBox="1"/>
          <p:nvPr/>
        </p:nvSpPr>
        <p:spPr>
          <a:xfrm>
            <a:off x="0" y="6457890"/>
            <a:ext cx="1203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Cobos</a:t>
            </a:r>
            <a:r>
              <a:rPr lang="en-US" sz="2000" dirty="0"/>
              <a:t> et al. 2019. </a:t>
            </a:r>
            <a:r>
              <a:rPr lang="en-US" sz="2000" dirty="0" err="1"/>
              <a:t>kuenm</a:t>
            </a:r>
            <a:r>
              <a:rPr lang="en-US" sz="2000" dirty="0"/>
              <a:t>: an R package for detailed development of ecological niche models using Maxent. </a:t>
            </a:r>
            <a:r>
              <a:rPr lang="en-US" sz="2000" dirty="0" err="1"/>
              <a:t>PeerJ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778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A1BC1DE-8451-D948-AB81-6271CFC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45113"/>
              </p:ext>
            </p:extLst>
          </p:nvPr>
        </p:nvGraphicFramePr>
        <p:xfrm>
          <a:off x="251460" y="1314026"/>
          <a:ext cx="11590020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06303">
                  <a:extLst>
                    <a:ext uri="{9D8B030D-6E8A-4147-A177-3AD203B41FA5}">
                      <a16:colId xmlns:a16="http://schemas.microsoft.com/office/drawing/2014/main" val="533044077"/>
                    </a:ext>
                  </a:extLst>
                </a:gridCol>
                <a:gridCol w="2643187">
                  <a:extLst>
                    <a:ext uri="{9D8B030D-6E8A-4147-A177-3AD203B41FA5}">
                      <a16:colId xmlns:a16="http://schemas.microsoft.com/office/drawing/2014/main" val="2188647808"/>
                    </a:ext>
                  </a:extLst>
                </a:gridCol>
                <a:gridCol w="1050361">
                  <a:extLst>
                    <a:ext uri="{9D8B030D-6E8A-4147-A177-3AD203B41FA5}">
                      <a16:colId xmlns:a16="http://schemas.microsoft.com/office/drawing/2014/main" val="2445473719"/>
                    </a:ext>
                  </a:extLst>
                </a:gridCol>
                <a:gridCol w="3190169">
                  <a:extLst>
                    <a:ext uri="{9D8B030D-6E8A-4147-A177-3AD203B41FA5}">
                      <a16:colId xmlns:a16="http://schemas.microsoft.com/office/drawing/2014/main" val="35744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3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How significant is the model?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Partial ROC, AUC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higher</a:t>
                      </a:r>
                    </a:p>
                    <a:p>
                      <a:r>
                        <a:rPr lang="en-US" sz="2400" dirty="0"/>
                        <a:t>&gt; 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Peterson, </a:t>
                      </a:r>
                      <a:r>
                        <a:rPr lang="en-US" sz="2400" dirty="0" err="1"/>
                        <a:t>Papes</a:t>
                      </a:r>
                      <a:r>
                        <a:rPr lang="en-US" sz="2400" dirty="0"/>
                        <a:t>, &amp; </a:t>
                      </a:r>
                      <a:r>
                        <a:rPr lang="en-US" sz="2400" dirty="0" err="1"/>
                        <a:t>Soberón</a:t>
                      </a:r>
                      <a:r>
                        <a:rPr lang="en-US" sz="2400" dirty="0"/>
                        <a:t>. 2008.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4365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A08FD12-1F36-A14F-88B6-88D3A7CCB94D}"/>
              </a:ext>
            </a:extLst>
          </p:cNvPr>
          <p:cNvSpPr txBox="1"/>
          <p:nvPr/>
        </p:nvSpPr>
        <p:spPr>
          <a:xfrm>
            <a:off x="251460" y="5180617"/>
            <a:ext cx="3821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ROC = receiver operating characteristic</a:t>
            </a:r>
          </a:p>
          <a:p>
            <a:r>
              <a:rPr lang="en-US" dirty="0"/>
              <a:t>AUC = area under the curve </a:t>
            </a:r>
          </a:p>
          <a:p>
            <a:r>
              <a:rPr lang="en-US" dirty="0"/>
              <a:t>AIC = Akaike information criterion</a:t>
            </a:r>
          </a:p>
          <a:p>
            <a:r>
              <a:rPr lang="en-US" dirty="0" err="1"/>
              <a:t>AICc</a:t>
            </a:r>
            <a:r>
              <a:rPr lang="en-US" dirty="0"/>
              <a:t> = AIC for a small sample size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44433-D42B-0F49-91C9-BD510E5B8549}"/>
              </a:ext>
            </a:extLst>
          </p:cNvPr>
          <p:cNvSpPr txBox="1"/>
          <p:nvPr/>
        </p:nvSpPr>
        <p:spPr>
          <a:xfrm>
            <a:off x="2928210" y="0"/>
            <a:ext cx="6335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Model 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7615F-C37E-614C-8B47-AD25C0FB3BEC}"/>
              </a:ext>
            </a:extLst>
          </p:cNvPr>
          <p:cNvSpPr txBox="1"/>
          <p:nvPr/>
        </p:nvSpPr>
        <p:spPr>
          <a:xfrm>
            <a:off x="0" y="6457890"/>
            <a:ext cx="1203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Cobos</a:t>
            </a:r>
            <a:r>
              <a:rPr lang="en-US" sz="2000" dirty="0"/>
              <a:t> et al. 2019. </a:t>
            </a:r>
            <a:r>
              <a:rPr lang="en-US" sz="2000" dirty="0" err="1"/>
              <a:t>kuenm</a:t>
            </a:r>
            <a:r>
              <a:rPr lang="en-US" sz="2000" dirty="0"/>
              <a:t>: an R package for detailed development of ecological niche models using Maxent. </a:t>
            </a:r>
            <a:r>
              <a:rPr lang="en-US" sz="2000" dirty="0" err="1"/>
              <a:t>PeerJ</a:t>
            </a:r>
            <a:r>
              <a:rPr lang="en-US" sz="20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F4C04-50D7-CBF8-B2FC-BEF257F65DDD}"/>
              </a:ext>
            </a:extLst>
          </p:cNvPr>
          <p:cNvSpPr txBox="1"/>
          <p:nvPr/>
        </p:nvSpPr>
        <p:spPr>
          <a:xfrm>
            <a:off x="350520" y="2594186"/>
            <a:ext cx="1074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Partial ROC ranges from 1 - 2 when E (amount of error) is set to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Often, the probability of sampling an AUC is less than or equal to 1 (which results from bootstrapping) is reported. The lower the probability the better.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118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E58B5F53-ACB7-B64E-8AA8-73E135FDC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0" y="2113005"/>
            <a:ext cx="11251785" cy="38805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95A464-277E-624C-BF5E-0323BB31B43F}"/>
              </a:ext>
            </a:extLst>
          </p:cNvPr>
          <p:cNvSpPr txBox="1"/>
          <p:nvPr/>
        </p:nvSpPr>
        <p:spPr>
          <a:xfrm>
            <a:off x="1958970" y="0"/>
            <a:ext cx="8274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Pictures of the Model</a:t>
            </a:r>
          </a:p>
        </p:txBody>
      </p:sp>
    </p:spTree>
    <p:extLst>
      <p:ext uri="{BB962C8B-B14F-4D97-AF65-F5344CB8AC3E}">
        <p14:creationId xmlns:p14="http://schemas.microsoft.com/office/powerpoint/2010/main" val="160876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7DEF85-251A-B648-97FF-0D091A7A051F}"/>
              </a:ext>
            </a:extLst>
          </p:cNvPr>
          <p:cNvSpPr/>
          <p:nvPr/>
        </p:nvSpPr>
        <p:spPr>
          <a:xfrm>
            <a:off x="2248454" y="4529511"/>
            <a:ext cx="7900565" cy="707886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Response curves </a:t>
            </a:r>
            <a:r>
              <a:rPr lang="en-US" sz="2000" dirty="0">
                <a:solidFill>
                  <a:srgbClr val="000000"/>
                </a:solidFill>
              </a:rPr>
              <a:t>show how each environmental variable affects the Maxent prediction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0998FD-08EE-944D-87F0-7E82C411E300}"/>
              </a:ext>
            </a:extLst>
          </p:cNvPr>
          <p:cNvSpPr txBox="1"/>
          <p:nvPr/>
        </p:nvSpPr>
        <p:spPr>
          <a:xfrm>
            <a:off x="2838057" y="0"/>
            <a:ext cx="6515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Response Curves</a:t>
            </a:r>
          </a:p>
        </p:txBody>
      </p:sp>
      <p:pic>
        <p:nvPicPr>
          <p:cNvPr id="10" name="Picture 9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3CDAA2C-5590-F942-A8D1-6B9A39675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3" y="1791730"/>
            <a:ext cx="10763795" cy="23282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B4C2E5-E19F-9648-9B86-197E9A51D3AC}"/>
              </a:ext>
            </a:extLst>
          </p:cNvPr>
          <p:cNvSpPr txBox="1"/>
          <p:nvPr/>
        </p:nvSpPr>
        <p:spPr>
          <a:xfrm rot="16200000">
            <a:off x="-596560" y="2771173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 score of suitability</a:t>
            </a:r>
          </a:p>
        </p:txBody>
      </p:sp>
    </p:spTree>
    <p:extLst>
      <p:ext uri="{BB962C8B-B14F-4D97-AF65-F5344CB8AC3E}">
        <p14:creationId xmlns:p14="http://schemas.microsoft.com/office/powerpoint/2010/main" val="193865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7DEF85-251A-B648-97FF-0D091A7A051F}"/>
              </a:ext>
            </a:extLst>
          </p:cNvPr>
          <p:cNvSpPr/>
          <p:nvPr/>
        </p:nvSpPr>
        <p:spPr>
          <a:xfrm>
            <a:off x="2128766" y="4591891"/>
            <a:ext cx="7900565" cy="1015663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For this model, we found the largest percent contribution with elevation (36.8%), followed by p</a:t>
            </a:r>
            <a:r>
              <a:rPr lang="en-US" dirty="0"/>
              <a:t>recipitation of driest month</a:t>
            </a:r>
            <a:r>
              <a:rPr lang="en-US" sz="2000" dirty="0">
                <a:solidFill>
                  <a:srgbClr val="000000"/>
                </a:solidFill>
              </a:rPr>
              <a:t> (21.4%) and temperature annual range (11.9%).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E9027-1A38-414B-8B45-4B7375097A2E}"/>
              </a:ext>
            </a:extLst>
          </p:cNvPr>
          <p:cNvSpPr txBox="1"/>
          <p:nvPr/>
        </p:nvSpPr>
        <p:spPr>
          <a:xfrm>
            <a:off x="1992505" y="0"/>
            <a:ext cx="8206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Variable Contribution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C4FB2BB-0666-4F45-8D50-5AE4CD784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43" y="1305842"/>
            <a:ext cx="5417408" cy="322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29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A82398-129D-1E4A-AE2F-937ED250E34F}"/>
              </a:ext>
            </a:extLst>
          </p:cNvPr>
          <p:cNvSpPr/>
          <p:nvPr/>
        </p:nvSpPr>
        <p:spPr>
          <a:xfrm>
            <a:off x="3346263" y="5700712"/>
            <a:ext cx="5499476" cy="400110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Shows the importance of variables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7B2AE0-DBFD-224F-8929-AF8FE389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40" y="1616757"/>
            <a:ext cx="8940457" cy="3908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5A73E6-D933-B44D-9666-A53272FFAAA5}"/>
              </a:ext>
            </a:extLst>
          </p:cNvPr>
          <p:cNvSpPr txBox="1"/>
          <p:nvPr/>
        </p:nvSpPr>
        <p:spPr>
          <a:xfrm>
            <a:off x="1992505" y="0"/>
            <a:ext cx="8270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Variable Performance</a:t>
            </a:r>
          </a:p>
        </p:txBody>
      </p:sp>
    </p:spTree>
    <p:extLst>
      <p:ext uri="{BB962C8B-B14F-4D97-AF65-F5344CB8AC3E}">
        <p14:creationId xmlns:p14="http://schemas.microsoft.com/office/powerpoint/2010/main" val="331790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01560A-4B8C-1C4C-82FE-0AF2264D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1284590"/>
            <a:ext cx="4927600" cy="49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4DB78-B604-4348-8722-53FB67C63F5F}"/>
              </a:ext>
            </a:extLst>
          </p:cNvPr>
          <p:cNvSpPr txBox="1"/>
          <p:nvPr/>
        </p:nvSpPr>
        <p:spPr>
          <a:xfrm>
            <a:off x="2559808" y="0"/>
            <a:ext cx="7072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Interpreting ENMs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6F90A-4CC3-E940-A4F2-C201DC4F0F38}"/>
              </a:ext>
            </a:extLst>
          </p:cNvPr>
          <p:cNvSpPr txBox="1"/>
          <p:nvPr/>
        </p:nvSpPr>
        <p:spPr>
          <a:xfrm>
            <a:off x="161407" y="1387337"/>
            <a:ext cx="50270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Look at the output</a:t>
            </a:r>
          </a:p>
          <a:p>
            <a:r>
              <a:rPr lang="en-US" sz="2800" dirty="0"/>
              <a:t>Step 2: Evaluate the models</a:t>
            </a:r>
          </a:p>
          <a:p>
            <a:r>
              <a:rPr lang="en-US" sz="2800" dirty="0"/>
              <a:t>Step 3: Additional Analysis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241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161408" y="1387337"/>
            <a:ext cx="4109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Look at the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01560A-4B8C-1C4C-82FE-0AF2264D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1397607"/>
            <a:ext cx="4927600" cy="49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81BB4-C7EA-CD45-8890-F50A0A95E474}"/>
              </a:ext>
            </a:extLst>
          </p:cNvPr>
          <p:cNvSpPr txBox="1"/>
          <p:nvPr/>
        </p:nvSpPr>
        <p:spPr>
          <a:xfrm>
            <a:off x="2559808" y="0"/>
            <a:ext cx="7072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Interpreting ENMs</a:t>
            </a:r>
          </a:p>
        </p:txBody>
      </p:sp>
    </p:spTree>
    <p:extLst>
      <p:ext uri="{BB962C8B-B14F-4D97-AF65-F5344CB8AC3E}">
        <p14:creationId xmlns:p14="http://schemas.microsoft.com/office/powerpoint/2010/main" val="182797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D9ED3A-E630-4E48-899D-6BC6083BF074}"/>
              </a:ext>
            </a:extLst>
          </p:cNvPr>
          <p:cNvSpPr txBox="1"/>
          <p:nvPr/>
        </p:nvSpPr>
        <p:spPr>
          <a:xfrm>
            <a:off x="3488728" y="6330408"/>
            <a:ext cx="472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this average file for all other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88C468-CAC6-1B4F-B87A-038EC6C7749F}"/>
              </a:ext>
            </a:extLst>
          </p:cNvPr>
          <p:cNvSpPr txBox="1"/>
          <p:nvPr/>
        </p:nvSpPr>
        <p:spPr>
          <a:xfrm>
            <a:off x="2559808" y="0"/>
            <a:ext cx="7072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Interpreting ENMs</a:t>
            </a:r>
          </a:p>
        </p:txBody>
      </p:sp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F3E018D-0017-3849-B3F3-FDE4DBA89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789701"/>
            <a:ext cx="8128000" cy="4470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604450-5E10-7C48-BBAE-75820581365E}"/>
              </a:ext>
            </a:extLst>
          </p:cNvPr>
          <p:cNvSpPr txBox="1"/>
          <p:nvPr/>
        </p:nvSpPr>
        <p:spPr>
          <a:xfrm>
            <a:off x="161408" y="1294871"/>
            <a:ext cx="4109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Look at the output</a:t>
            </a:r>
          </a:p>
        </p:txBody>
      </p:sp>
    </p:spTree>
    <p:extLst>
      <p:ext uri="{BB962C8B-B14F-4D97-AF65-F5344CB8AC3E}">
        <p14:creationId xmlns:p14="http://schemas.microsoft.com/office/powerpoint/2010/main" val="57037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6F1ACF0-DAC5-CC46-869A-60F485FF1FA7}"/>
              </a:ext>
            </a:extLst>
          </p:cNvPr>
          <p:cNvSpPr txBox="1"/>
          <p:nvPr/>
        </p:nvSpPr>
        <p:spPr>
          <a:xfrm>
            <a:off x="3488728" y="6166021"/>
            <a:ext cx="419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first, lets make sure the model is good!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4C0862-255A-F143-814C-B85747E40623}"/>
              </a:ext>
            </a:extLst>
          </p:cNvPr>
          <p:cNvSpPr txBox="1"/>
          <p:nvPr/>
        </p:nvSpPr>
        <p:spPr>
          <a:xfrm>
            <a:off x="2559808" y="0"/>
            <a:ext cx="7072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Interpreting ENMs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41DB9F-68D7-E744-84B8-B45C877D8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1693310"/>
            <a:ext cx="8178800" cy="4457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5634D1-163B-1449-9B88-962FAB793256}"/>
              </a:ext>
            </a:extLst>
          </p:cNvPr>
          <p:cNvSpPr txBox="1"/>
          <p:nvPr/>
        </p:nvSpPr>
        <p:spPr>
          <a:xfrm>
            <a:off x="161408" y="1264049"/>
            <a:ext cx="4109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Look at the output</a:t>
            </a:r>
          </a:p>
        </p:txBody>
      </p:sp>
    </p:spTree>
    <p:extLst>
      <p:ext uri="{BB962C8B-B14F-4D97-AF65-F5344CB8AC3E}">
        <p14:creationId xmlns:p14="http://schemas.microsoft.com/office/powerpoint/2010/main" val="234581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01560A-4B8C-1C4C-82FE-0AF2264D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1284590"/>
            <a:ext cx="4927600" cy="49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4DB78-B604-4348-8722-53FB67C63F5F}"/>
              </a:ext>
            </a:extLst>
          </p:cNvPr>
          <p:cNvSpPr txBox="1"/>
          <p:nvPr/>
        </p:nvSpPr>
        <p:spPr>
          <a:xfrm>
            <a:off x="2559808" y="0"/>
            <a:ext cx="7072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Interpreting ENMs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6F90A-4CC3-E940-A4F2-C201DC4F0F38}"/>
              </a:ext>
            </a:extLst>
          </p:cNvPr>
          <p:cNvSpPr txBox="1"/>
          <p:nvPr/>
        </p:nvSpPr>
        <p:spPr>
          <a:xfrm>
            <a:off x="161407" y="1387337"/>
            <a:ext cx="50270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Look at the output</a:t>
            </a:r>
          </a:p>
          <a:p>
            <a:r>
              <a:rPr lang="en-US" sz="2800" dirty="0"/>
              <a:t>Step 2: Evaluate the models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209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01560A-4B8C-1C4C-82FE-0AF2264D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1284590"/>
            <a:ext cx="4927600" cy="49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4DB78-B604-4348-8722-53FB67C63F5F}"/>
              </a:ext>
            </a:extLst>
          </p:cNvPr>
          <p:cNvSpPr txBox="1"/>
          <p:nvPr/>
        </p:nvSpPr>
        <p:spPr>
          <a:xfrm>
            <a:off x="2559808" y="0"/>
            <a:ext cx="7072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Interpreting ENMs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6F90A-4CC3-E940-A4F2-C201DC4F0F38}"/>
              </a:ext>
            </a:extLst>
          </p:cNvPr>
          <p:cNvSpPr txBox="1"/>
          <p:nvPr/>
        </p:nvSpPr>
        <p:spPr>
          <a:xfrm>
            <a:off x="161407" y="1387337"/>
            <a:ext cx="50270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Look at the output</a:t>
            </a:r>
          </a:p>
          <a:p>
            <a:r>
              <a:rPr lang="en-US" sz="2800" dirty="0"/>
              <a:t>Step 2: Evaluate the models</a:t>
            </a:r>
          </a:p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7CF18-664B-EE44-A951-AFB4CDA72973}"/>
              </a:ext>
            </a:extLst>
          </p:cNvPr>
          <p:cNvSpPr/>
          <p:nvPr/>
        </p:nvSpPr>
        <p:spPr>
          <a:xfrm>
            <a:off x="865249" y="2331348"/>
            <a:ext cx="52170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2800" dirty="0"/>
              <a:t>How well can the model discriminate between occurrence points and background points? e.g., AUC</a:t>
            </a:r>
          </a:p>
        </p:txBody>
      </p:sp>
    </p:spTree>
    <p:extLst>
      <p:ext uri="{BB962C8B-B14F-4D97-AF65-F5344CB8AC3E}">
        <p14:creationId xmlns:p14="http://schemas.microsoft.com/office/powerpoint/2010/main" val="420208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AE6331-566D-6C4C-B08C-08BB4C96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73" y="1547044"/>
            <a:ext cx="7715749" cy="49601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20FBB0-8BC3-6C41-BBE9-8E781EC5CBDA}"/>
              </a:ext>
            </a:extLst>
          </p:cNvPr>
          <p:cNvSpPr/>
          <p:nvPr/>
        </p:nvSpPr>
        <p:spPr>
          <a:xfrm>
            <a:off x="2685538" y="1185368"/>
            <a:ext cx="4707924" cy="646331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 The test omission rate and predicted area as a function of the cumulative threshold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11D582-2B7C-1E44-88ED-95F88703C3F9}"/>
              </a:ext>
            </a:extLst>
          </p:cNvPr>
          <p:cNvSpPr/>
          <p:nvPr/>
        </p:nvSpPr>
        <p:spPr>
          <a:xfrm>
            <a:off x="8141049" y="3729362"/>
            <a:ext cx="3799701" cy="2862322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22222"/>
                </a:solidFill>
              </a:rPr>
              <a:t>Omission: 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</a:rPr>
              <a:t>the proportion of a given sample of actual presences that have probabilities of occurrence (or habitat suitability values) below a binarization threshold.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Omission rate should be close to the predicted omission 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155B0-4331-464F-8EEA-31BAAEBEBEE2}"/>
              </a:ext>
            </a:extLst>
          </p:cNvPr>
          <p:cNvSpPr txBox="1"/>
          <p:nvPr/>
        </p:nvSpPr>
        <p:spPr>
          <a:xfrm>
            <a:off x="2928210" y="0"/>
            <a:ext cx="6335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Model Statistics</a:t>
            </a:r>
          </a:p>
        </p:txBody>
      </p:sp>
    </p:spTree>
    <p:extLst>
      <p:ext uri="{BB962C8B-B14F-4D97-AF65-F5344CB8AC3E}">
        <p14:creationId xmlns:p14="http://schemas.microsoft.com/office/powerpoint/2010/main" val="201229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966FCB-A760-1340-B05A-5BE0BBD19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710" y="1301873"/>
            <a:ext cx="8087841" cy="51993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011D582-2B7C-1E44-88ED-95F88703C3F9}"/>
              </a:ext>
            </a:extLst>
          </p:cNvPr>
          <p:cNvSpPr/>
          <p:nvPr/>
        </p:nvSpPr>
        <p:spPr>
          <a:xfrm>
            <a:off x="7374933" y="3158480"/>
            <a:ext cx="3083009" cy="400110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222222"/>
                </a:solidFill>
              </a:rPr>
              <a:t>AUC should be over 0.8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7E53F-76A5-9C46-9D8F-720841D684CD}"/>
              </a:ext>
            </a:extLst>
          </p:cNvPr>
          <p:cNvSpPr txBox="1"/>
          <p:nvPr/>
        </p:nvSpPr>
        <p:spPr>
          <a:xfrm>
            <a:off x="2413686" y="1026378"/>
            <a:ext cx="5090984" cy="646331"/>
          </a:xfrm>
          <a:prstGeom prst="rect">
            <a:avLst/>
          </a:prstGeom>
          <a:solidFill>
            <a:srgbClr val="CDE8B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under the curve (AUC)  of the Receiver Operating Characteristic (ROC) curve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0E38C-61AA-AA4D-86E7-FE5B5B4817E1}"/>
              </a:ext>
            </a:extLst>
          </p:cNvPr>
          <p:cNvSpPr txBox="1"/>
          <p:nvPr/>
        </p:nvSpPr>
        <p:spPr>
          <a:xfrm>
            <a:off x="2928210" y="0"/>
            <a:ext cx="6335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Model 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7FCF5-0AA0-0348-9795-7A072102CA11}"/>
              </a:ext>
            </a:extLst>
          </p:cNvPr>
          <p:cNvSpPr txBox="1"/>
          <p:nvPr/>
        </p:nvSpPr>
        <p:spPr>
          <a:xfrm>
            <a:off x="9737124" y="1519882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 low!!</a:t>
            </a:r>
          </a:p>
        </p:txBody>
      </p:sp>
    </p:spTree>
    <p:extLst>
      <p:ext uri="{BB962C8B-B14F-4D97-AF65-F5344CB8AC3E}">
        <p14:creationId xmlns:p14="http://schemas.microsoft.com/office/powerpoint/2010/main" val="226710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7553BE7B-A955-CD43-83E2-54A6E8D16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1155699"/>
            <a:ext cx="8826500" cy="4089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4E3481-3591-994B-A168-BE78E1526503}"/>
              </a:ext>
            </a:extLst>
          </p:cNvPr>
          <p:cNvSpPr txBox="1"/>
          <p:nvPr/>
        </p:nvSpPr>
        <p:spPr>
          <a:xfrm>
            <a:off x="2928210" y="0"/>
            <a:ext cx="6335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Model Statistics</a:t>
            </a:r>
          </a:p>
        </p:txBody>
      </p:sp>
    </p:spTree>
    <p:extLst>
      <p:ext uri="{BB962C8B-B14F-4D97-AF65-F5344CB8AC3E}">
        <p14:creationId xmlns:p14="http://schemas.microsoft.com/office/powerpoint/2010/main" val="163323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Words>517</Words>
  <Application>Microsoft Macintosh PowerPoint</Application>
  <PresentationFormat>Widescreen</PresentationFormat>
  <Paragraphs>83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Interpreting  Ecological Niche Modeling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Interpreting  Ecological Niche Modeling </dc:title>
  <dc:creator>Cortez,Maria Beatriz d</dc:creator>
  <cp:lastModifiedBy>Michelle Gaynor</cp:lastModifiedBy>
  <cp:revision>12</cp:revision>
  <dcterms:created xsi:type="dcterms:W3CDTF">2020-07-31T06:03:32Z</dcterms:created>
  <dcterms:modified xsi:type="dcterms:W3CDTF">2022-07-20T13:05:05Z</dcterms:modified>
</cp:coreProperties>
</file>