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448" r:id="rId5"/>
    <p:sldId id="259" r:id="rId6"/>
    <p:sldId id="2451" r:id="rId7"/>
    <p:sldId id="2432" r:id="rId8"/>
    <p:sldId id="2463" r:id="rId9"/>
    <p:sldId id="2466" r:id="rId10"/>
    <p:sldId id="2469" r:id="rId11"/>
    <p:sldId id="2470" r:id="rId12"/>
    <p:sldId id="2474" r:id="rId13"/>
    <p:sldId id="2475" r:id="rId14"/>
    <p:sldId id="2477" r:id="rId15"/>
    <p:sldId id="2480" r:id="rId16"/>
    <p:sldId id="2496" r:id="rId17"/>
    <p:sldId id="2502" r:id="rId18"/>
    <p:sldId id="2481" r:id="rId19"/>
    <p:sldId id="2482" r:id="rId20"/>
    <p:sldId id="2483" r:id="rId21"/>
    <p:sldId id="2485" r:id="rId22"/>
    <p:sldId id="2486" r:id="rId23"/>
    <p:sldId id="2487" r:id="rId24"/>
    <p:sldId id="2488" r:id="rId25"/>
    <p:sldId id="2489" r:id="rId26"/>
    <p:sldId id="2490" r:id="rId27"/>
    <p:sldId id="2491" r:id="rId28"/>
    <p:sldId id="2492" r:id="rId29"/>
    <p:sldId id="2493" r:id="rId30"/>
    <p:sldId id="2494" r:id="rId31"/>
    <p:sldId id="245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>
      <p:cViewPr varScale="1">
        <p:scale>
          <a:sx n="76" d="100"/>
          <a:sy n="76" d="100"/>
        </p:scale>
        <p:origin x="869" y="5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6294291338582"/>
          <c:y val="9.5207404635570744E-2"/>
          <c:w val="0.78510057634217656"/>
          <c:h val="0.68571017685364222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Value Counts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A2-4DE0-8664-F0E576FF22D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A2-4DE0-8664-F0E576FF22DB}"/>
              </c:ext>
            </c:extLst>
          </c:dPt>
          <c:cat>
            <c:strRef>
              <c:f>Лист1!$A$2:$A$3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0.34</c:v>
                </c:pt>
                <c:pt idx="1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3A2-4DE0-8664-F0E576FF2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43196480"/>
        <c:axId val="1443187744"/>
      </c:barChart>
      <c:catAx>
        <c:axId val="1443196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US"/>
          </a:p>
        </c:txPr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US"/>
          </a:p>
        </c:txPr>
        <c:crossAx val="14431964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>
          <a:latin typeface="Roboto" panose="02000000000000000000" pitchFamily="2" charset="0"/>
          <a:ea typeface="Roboto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6294291338582"/>
          <c:y val="9.5207404635570744E-2"/>
          <c:w val="0.78510057634217656"/>
          <c:h val="0.68571017685364222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Number of Applications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A2-4DE0-8664-F0E576FF22D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A2-4DE0-8664-F0E576FF22D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94B-4257-AD3D-D47EBDC4CBC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94B-4257-AD3D-D47EBDC4CBC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94B-4257-AD3D-D47EBDC4CBC9}"/>
              </c:ext>
            </c:extLst>
          </c:dPt>
          <c:cat>
            <c:strRef>
              <c:f>Лист1!$A$2:$A$6</c:f>
              <c:strCache>
                <c:ptCount val="5"/>
                <c:pt idx="0">
                  <c:v>Secondary / secondary special</c:v>
                </c:pt>
                <c:pt idx="1">
                  <c:v>Higher education</c:v>
                </c:pt>
                <c:pt idx="2">
                  <c:v>Incomplete higher</c:v>
                </c:pt>
                <c:pt idx="3">
                  <c:v>Lower secondary </c:v>
                </c:pt>
                <c:pt idx="4">
                  <c:v>Academic degree  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218390</c:v>
                </c:pt>
                <c:pt idx="1">
                  <c:v>74862</c:v>
                </c:pt>
                <c:pt idx="2">
                  <c:v>10277</c:v>
                </c:pt>
                <c:pt idx="3">
                  <c:v>3815</c:v>
                </c:pt>
                <c:pt idx="4">
                  <c:v>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3A2-4DE0-8664-F0E576FF2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43196480"/>
        <c:axId val="1443187744"/>
      </c:barChart>
      <c:catAx>
        <c:axId val="1443196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US"/>
          </a:p>
        </c:txPr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US"/>
          </a:p>
        </c:txPr>
        <c:crossAx val="14431964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>
          <a:latin typeface="Roboto" panose="02000000000000000000" pitchFamily="2" charset="0"/>
          <a:ea typeface="Roboto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on Banking Loan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05.05.2021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Jeetendra H. SARPE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OCCUPATION vs INCOME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F4D1A-FB6C-4866-9EC8-725FFE2F4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61" y="1585912"/>
            <a:ext cx="8129555" cy="48823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C76717-8A08-4B20-988B-2BD090BEFE22}"/>
              </a:ext>
            </a:extLst>
          </p:cNvPr>
          <p:cNvSpPr txBox="1"/>
          <p:nvPr/>
        </p:nvSpPr>
        <p:spPr>
          <a:xfrm>
            <a:off x="257576" y="1880315"/>
            <a:ext cx="3606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Managers have good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Cooking/Cleaning Staff and Low-skill Laborers are low income groups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74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LEVEL vs INCOME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1C69A-8AEE-430E-B912-7BAD5BC8F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515" y="1819275"/>
            <a:ext cx="7070501" cy="4649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79A420-D626-4F84-8713-2FCDDE636377}"/>
              </a:ext>
            </a:extLst>
          </p:cNvPr>
          <p:cNvSpPr txBox="1"/>
          <p:nvPr/>
        </p:nvSpPr>
        <p:spPr>
          <a:xfrm>
            <a:off x="334851" y="2189408"/>
            <a:ext cx="3799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Applicants with Academic degree are earning well so their chances of repaying the loan is higher because of high annual income.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56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Credit Bureau vs Status of previous Loan 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527605-C95E-4BB4-8804-FC1B7B7F9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054" y="1785937"/>
            <a:ext cx="8094426" cy="4682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E584FB-9D09-4F8E-8EB0-D9F04F22CDB6}"/>
              </a:ext>
            </a:extLst>
          </p:cNvPr>
          <p:cNvSpPr txBox="1"/>
          <p:nvPr/>
        </p:nvSpPr>
        <p:spPr>
          <a:xfrm>
            <a:off x="198783" y="2331076"/>
            <a:ext cx="2763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Applicants with higher Credit Bureau Total comes with higher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time application has the lease chance of loan rejection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14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MARRITIAL STATUS VS OCCUPATION TYPE VS TARGET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78930-7D8A-4298-8EDF-578EA761B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689" y="1591703"/>
            <a:ext cx="7160655" cy="4876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F8059E-1FAD-44E1-8F8F-1CADCB3FB48F}"/>
              </a:ext>
            </a:extLst>
          </p:cNvPr>
          <p:cNvSpPr txBox="1"/>
          <p:nvPr/>
        </p:nvSpPr>
        <p:spPr>
          <a:xfrm>
            <a:off x="476518" y="1918952"/>
            <a:ext cx="3618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low-skilled laborer's and widow HR-Staff and Drivers have highest chance of repayment.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Low-skill laborer's highly targeted in general.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3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TOP 10 CORRELATIONS in accordance to Target variable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loan vs target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E9959-4B78-4BB1-BF2C-F66E758E1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66" y="1714499"/>
            <a:ext cx="7018986" cy="475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3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Source vs Target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67FBB-F78F-465E-A49E-18F29BDA4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381" y="1762125"/>
            <a:ext cx="8693238" cy="470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AMOUNT VS TARGET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D2491-09CF-4B95-8B30-EB8B2B355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39" y="1766887"/>
            <a:ext cx="7431110" cy="47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24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GROUP vs TARGET MEAN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413FE-CF62-48B9-BDF9-5963079EF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37" y="1681162"/>
            <a:ext cx="7749325" cy="478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24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member count vs target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599733-48DF-4DA4-A660-323286BCB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9" y="1733549"/>
            <a:ext cx="11002961" cy="473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7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THE BASIC GOAL of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cs typeface="Biome Light" panose="020B0303030204020804" pitchFamily="34" charset="0"/>
              </a:rPr>
              <a:t>There are a number of loan defaulters and banks want to target the right people to provide loans to in order to raise their profits.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cs typeface="Biome Light" panose="020B0303030204020804" pitchFamily="34" charset="0"/>
              </a:rPr>
              <a:t>Analyze the banking data provided and come up with insights on the key factors in order to identify loan defaulters and how these factors are relevant in real life.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MERRITIAL STATUS vs TARGET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4E9A5-0D3B-444F-8115-E7B8B1B25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20" y="1566862"/>
            <a:ext cx="10954749" cy="490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56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OCCUPATION TYPE VS TARGET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1A345C-FA49-4371-B0EA-BB767D08B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9" y="1414462"/>
            <a:ext cx="10954750" cy="505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22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LEVEL VS TARGET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139D2-98DE-44EC-88E7-75DBB0A1C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20" y="1591704"/>
            <a:ext cx="11002962" cy="48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19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PREVIOUS CONTRACT STATUS VS TARGET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3FEC39-E879-423E-9A1D-BBFF37238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9" y="1519237"/>
            <a:ext cx="11002962" cy="494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82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PREVIOUS REJECTED REASON VS TARGET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BAFFE9-0C48-4D87-9E58-5CDE41E6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9" y="1662112"/>
            <a:ext cx="11002962" cy="48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01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Amount income vs amount Credit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EA3B4-5635-4443-A02C-7FBDF6B09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06" y="1638299"/>
            <a:ext cx="9156879" cy="445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5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TOTAL INCOME VS EXPERIENCE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A2EEA3-9675-4894-B50B-3493119AE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34" y="1585912"/>
            <a:ext cx="9324303" cy="488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23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AMOUNT CREDIT VS 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7717A-FE08-40C9-957E-439D1B7C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27" y="1752599"/>
            <a:ext cx="8744755" cy="47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91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Insights on some Basic facts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Distribution</a:t>
            </a:r>
          </a:p>
        </p:txBody>
      </p:sp>
      <p:graphicFrame>
        <p:nvGraphicFramePr>
          <p:cNvPr id="6" name="Chart" descr="Chart goes here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915675964"/>
              </p:ext>
            </p:extLst>
          </p:nvPr>
        </p:nvGraphicFramePr>
        <p:xfrm>
          <a:off x="3232596" y="1164465"/>
          <a:ext cx="8959403" cy="4631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50917-AE95-4D3D-88C8-B96881DEE542}"/>
              </a:ext>
            </a:extLst>
          </p:cNvPr>
          <p:cNvSpPr txBox="1"/>
          <p:nvPr/>
        </p:nvSpPr>
        <p:spPr>
          <a:xfrm>
            <a:off x="594519" y="2202286"/>
            <a:ext cx="3088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female applicants is significantly more than male applicants.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Distribution</a:t>
            </a:r>
          </a:p>
        </p:txBody>
      </p:sp>
      <p:graphicFrame>
        <p:nvGraphicFramePr>
          <p:cNvPr id="6" name="Chart" descr="Chart goes here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83003072"/>
              </p:ext>
            </p:extLst>
          </p:nvPr>
        </p:nvGraphicFramePr>
        <p:xfrm>
          <a:off x="3850782" y="1164465"/>
          <a:ext cx="7856113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E4776-CB63-4CAD-95EF-BB2CA9052EC7}"/>
              </a:ext>
            </a:extLst>
          </p:cNvPr>
          <p:cNvSpPr txBox="1"/>
          <p:nvPr/>
        </p:nvSpPr>
        <p:spPr>
          <a:xfrm>
            <a:off x="360608" y="2189407"/>
            <a:ext cx="3490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applicants education level is Secondary/Secondary Special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63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OCCUPATION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82D39-4178-47D1-93BA-4D9C6DB83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904" y="1416676"/>
            <a:ext cx="8155311" cy="5330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1EA66F-B7B9-4B16-93D8-BC4ED2908113}"/>
              </a:ext>
            </a:extLst>
          </p:cNvPr>
          <p:cNvSpPr txBox="1"/>
          <p:nvPr/>
        </p:nvSpPr>
        <p:spPr>
          <a:xfrm>
            <a:off x="309093" y="2125015"/>
            <a:ext cx="352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out of four Applicant occupation is </a:t>
            </a:r>
            <a:r>
              <a:rPr lang="en-US" dirty="0" err="1"/>
              <a:t>Labourer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08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APPLICATION STATUS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B02EA6-9301-4978-B90D-4C056AC92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55" y="1476640"/>
            <a:ext cx="7424726" cy="5106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9D7C37-8E3C-4936-B15A-782AEA21BC35}"/>
              </a:ext>
            </a:extLst>
          </p:cNvPr>
          <p:cNvSpPr txBox="1"/>
          <p:nvPr/>
        </p:nvSpPr>
        <p:spPr>
          <a:xfrm>
            <a:off x="296214" y="2150772"/>
            <a:ext cx="3683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Applicants previous application status is Approved.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few of the Applicants don’t use the offer once approved.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00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INCOME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69AD5-D079-43BF-90A4-E4CDEAFEC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51" y="1457324"/>
            <a:ext cx="8000765" cy="5376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20BBED-BE74-46FC-A09F-96BBB0980F77}"/>
              </a:ext>
            </a:extLst>
          </p:cNvPr>
          <p:cNvSpPr txBox="1"/>
          <p:nvPr/>
        </p:nvSpPr>
        <p:spPr>
          <a:xfrm>
            <a:off x="283335" y="2099256"/>
            <a:ext cx="3915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Applicants are from low income group, income can be an important factor deciding the loan application approval.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50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OWNS PROPERTY?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AFBB8-1AB9-41F3-B961-847449FC2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487" y="1762525"/>
            <a:ext cx="6098616" cy="4534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5C3C1E-0293-4D02-9219-ABE942EEF70A}"/>
              </a:ext>
            </a:extLst>
          </p:cNvPr>
          <p:cNvSpPr txBox="1"/>
          <p:nvPr/>
        </p:nvSpPr>
        <p:spPr>
          <a:xfrm>
            <a:off x="334851" y="1854558"/>
            <a:ext cx="4095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applicants own a property, this can be an important factor to make decide if the loan should be approved or not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28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98</TotalTime>
  <Words>399</Words>
  <Application>Microsoft Office PowerPoint</Application>
  <PresentationFormat>Widescreen</PresentationFormat>
  <Paragraphs>77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Biome Light</vt:lpstr>
      <vt:lpstr>Calibri</vt:lpstr>
      <vt:lpstr>Calibri Light</vt:lpstr>
      <vt:lpstr>Wingdings</vt:lpstr>
      <vt:lpstr>Office Theme</vt:lpstr>
      <vt:lpstr>EDA on Banking Loan Application</vt:lpstr>
      <vt:lpstr>PROBLEM STATEMENT</vt:lpstr>
      <vt:lpstr>Insights on some Basic facts</vt:lpstr>
      <vt:lpstr>Gender Distribution</vt:lpstr>
      <vt:lpstr>Education Distribution</vt:lpstr>
      <vt:lpstr>OCCUPATION Distribution</vt:lpstr>
      <vt:lpstr>PREVIOUS APPLICATION STATUS</vt:lpstr>
      <vt:lpstr>ANNUAL INCOME</vt:lpstr>
      <vt:lpstr>OWNS PROPERTY?</vt:lpstr>
      <vt:lpstr>OCCUPATION vs INCOME</vt:lpstr>
      <vt:lpstr>EDUCATION LEVEL vs INCOME</vt:lpstr>
      <vt:lpstr>Credit Bureau vs Status of previous Loan Application</vt:lpstr>
      <vt:lpstr>MARRITIAL STATUS VS OCCUPATION TYPE VS TARGET</vt:lpstr>
      <vt:lpstr>TOP 10 CORRELATIONS in accordance to Target variable</vt:lpstr>
      <vt:lpstr>Amount of loan vs target</vt:lpstr>
      <vt:lpstr>External Source vs Target</vt:lpstr>
      <vt:lpstr>INCOME AMOUNT VS TARGET</vt:lpstr>
      <vt:lpstr>AGE GROUP vs TARGET MEAN</vt:lpstr>
      <vt:lpstr>Family member count vs target</vt:lpstr>
      <vt:lpstr>MERRITIAL STATUS vs TARGET</vt:lpstr>
      <vt:lpstr>OCCUPATION TYPE VS TARGET</vt:lpstr>
      <vt:lpstr>EDUCATION LEVEL VS TARGET</vt:lpstr>
      <vt:lpstr>PREVIOUS CONTRACT STATUS VS TARGET</vt:lpstr>
      <vt:lpstr>PREVIOUS REJECTED REASON VS TARGET</vt:lpstr>
      <vt:lpstr>Amount income vs amount Credit</vt:lpstr>
      <vt:lpstr>TOTAL INCOME VS EXPERIENCE</vt:lpstr>
      <vt:lpstr>AMOUNT CREDIT VS AGE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Banking Loan Application</dc:title>
  <dc:creator>puneet dhir</dc:creator>
  <cp:lastModifiedBy>Jeetendra Sarpe</cp:lastModifiedBy>
  <cp:revision>12</cp:revision>
  <dcterms:created xsi:type="dcterms:W3CDTF">2021-05-05T13:29:11Z</dcterms:created>
  <dcterms:modified xsi:type="dcterms:W3CDTF">2024-02-28T16:45:27Z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