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 id="261" r:id="rId7"/>
    <p:sldId id="262" r:id="rId8"/>
    <p:sldId id="264" r:id="rId9"/>
    <p:sldId id="263" r:id="rId10"/>
    <p:sldId id="265" r:id="rId11"/>
    <p:sldId id="266" r:id="rId12"/>
    <p:sldId id="267" r:id="rId13"/>
    <p:sldId id="270" r:id="rId14"/>
    <p:sldId id="276" r:id="rId15"/>
    <p:sldId id="268" r:id="rId16"/>
    <p:sldId id="269" r:id="rId17"/>
    <p:sldId id="271" r:id="rId18"/>
    <p:sldId id="272"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8308-A1A6-D444-2EA7-5A941A10B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15A2E2-A25A-3C0C-61C8-26B82BACF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E0A3C1-68AF-095B-F006-21C24F7BBB09}"/>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5" name="Footer Placeholder 4">
            <a:extLst>
              <a:ext uri="{FF2B5EF4-FFF2-40B4-BE49-F238E27FC236}">
                <a16:creationId xmlns:a16="http://schemas.microsoft.com/office/drawing/2014/main" id="{49D61551-1026-96ED-FA6F-B4E80B974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3C0FA7-9F9F-1627-6493-349026D96895}"/>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60215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3D61-7918-81A2-9CE5-DAC844EBF1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0D2CC3-9070-55B8-597F-6872CFE631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89AE88-53EB-F0FE-48AC-610AD817AA9B}"/>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5" name="Footer Placeholder 4">
            <a:extLst>
              <a:ext uri="{FF2B5EF4-FFF2-40B4-BE49-F238E27FC236}">
                <a16:creationId xmlns:a16="http://schemas.microsoft.com/office/drawing/2014/main" id="{34B91B23-FBBC-1B6C-8198-36E8CCCD6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8FB20-6E17-9302-1FA5-7C3E3FD9F2A6}"/>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390638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C0BC4-7A18-7CDB-1A47-6F550B98B6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D2F525-46EE-60F7-5895-66055087C4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D5BCD-6F74-1456-0672-5A3279C42D58}"/>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5" name="Footer Placeholder 4">
            <a:extLst>
              <a:ext uri="{FF2B5EF4-FFF2-40B4-BE49-F238E27FC236}">
                <a16:creationId xmlns:a16="http://schemas.microsoft.com/office/drawing/2014/main" id="{81F69C55-88F8-CED6-3000-B8F8CA595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848885-99BA-56F3-5239-7F67C45B27EA}"/>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31402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7C99-AA4C-172E-3E82-C275512AC1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F5011-7447-B915-27D5-6ADAA2265A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D2316-F63D-DB00-F94C-9118DD210878}"/>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5" name="Footer Placeholder 4">
            <a:extLst>
              <a:ext uri="{FF2B5EF4-FFF2-40B4-BE49-F238E27FC236}">
                <a16:creationId xmlns:a16="http://schemas.microsoft.com/office/drawing/2014/main" id="{362EF6BB-90F5-3899-F4FA-C121BC747B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EDEE52-69DC-7CF2-A34C-2D15F0D1BCD7}"/>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2230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54DF-E5FB-2CB2-7FFE-716B0E22F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F04E34-AB41-2574-02A7-E66D73B62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9A4C0-62DA-C39D-0F65-F2C02CB6D8D3}"/>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5" name="Footer Placeholder 4">
            <a:extLst>
              <a:ext uri="{FF2B5EF4-FFF2-40B4-BE49-F238E27FC236}">
                <a16:creationId xmlns:a16="http://schemas.microsoft.com/office/drawing/2014/main" id="{EE854C52-A83E-B71A-A654-45C47F444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22F9D-EAD4-CB37-697E-6A29D50F0D34}"/>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399446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E391-0AC8-67A0-307E-00FD62A298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A2F51F-FC12-09F2-871E-FC55997158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6369CE-CB83-FEE8-E91C-90BF896FE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AAD685-6DCC-E5B2-86EE-BCB0741CB672}"/>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6" name="Footer Placeholder 5">
            <a:extLst>
              <a:ext uri="{FF2B5EF4-FFF2-40B4-BE49-F238E27FC236}">
                <a16:creationId xmlns:a16="http://schemas.microsoft.com/office/drawing/2014/main" id="{B6458BF7-BF50-09A1-F75E-78B0878589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BE46A-C865-C342-1340-5B669608C230}"/>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41273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5B9C-9054-E7FE-CE9A-389357DC47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F12874-5E40-5AD8-3A7B-3CCAA8106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B115C8-4D21-C05C-36AE-939C9AD1D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BCE878-5105-292E-806E-D92313107D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4308A-2552-486E-6519-FB3F22408C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1E34EB-678E-ABDE-C725-10DD28EB5C20}"/>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8" name="Footer Placeholder 7">
            <a:extLst>
              <a:ext uri="{FF2B5EF4-FFF2-40B4-BE49-F238E27FC236}">
                <a16:creationId xmlns:a16="http://schemas.microsoft.com/office/drawing/2014/main" id="{892E920A-A796-A10F-1D12-8611521018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040A4F-6675-F5A4-390E-3A389E9BD6B0}"/>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413223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5CE2-ECCC-2A9F-3EB5-26FA42E1FC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0ED473-62EC-6141-D491-25CE09249B41}"/>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4" name="Footer Placeholder 3">
            <a:extLst>
              <a:ext uri="{FF2B5EF4-FFF2-40B4-BE49-F238E27FC236}">
                <a16:creationId xmlns:a16="http://schemas.microsoft.com/office/drawing/2014/main" id="{4D33EC6B-32C7-7C39-69CA-296A8BDB2E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153207-3DAB-3C14-E70C-81C38F588B82}"/>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271883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DD016-3806-EB5B-B64C-40ED897B5EB3}"/>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3" name="Footer Placeholder 2">
            <a:extLst>
              <a:ext uri="{FF2B5EF4-FFF2-40B4-BE49-F238E27FC236}">
                <a16:creationId xmlns:a16="http://schemas.microsoft.com/office/drawing/2014/main" id="{FF71BCDC-55D5-383D-5E6E-5FA0269564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EF9AB3-9B7B-1550-1818-52B208CCD86D}"/>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280745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F861-D659-6C76-25B7-3BA6203AB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C84E72-1932-FAC4-58A3-87032EE3C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B002B1-6A8A-D06B-687C-C474ACA9A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A5FD6-F722-4710-9C66-AD3499463C38}"/>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6" name="Footer Placeholder 5">
            <a:extLst>
              <a:ext uri="{FF2B5EF4-FFF2-40B4-BE49-F238E27FC236}">
                <a16:creationId xmlns:a16="http://schemas.microsoft.com/office/drawing/2014/main" id="{FD80977C-8463-9F23-F1EC-E6CB88363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2DC591-6FB8-955D-13F3-E5E6D98A29B3}"/>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301612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2DF3-4359-E35A-481D-89315C5D9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4D1A10-C784-0480-7107-E4FF47DAB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E82698-6EB4-EDEF-5E6B-FD491A873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EDBE9-8B1C-8F8C-CC32-869D74B64B92}"/>
              </a:ext>
            </a:extLst>
          </p:cNvPr>
          <p:cNvSpPr>
            <a:spLocks noGrp="1"/>
          </p:cNvSpPr>
          <p:nvPr>
            <p:ph type="dt" sz="half" idx="10"/>
          </p:nvPr>
        </p:nvSpPr>
        <p:spPr/>
        <p:txBody>
          <a:bodyPr/>
          <a:lstStyle/>
          <a:p>
            <a:fld id="{4629DAEF-ECD5-48C7-BB86-467A0697EC63}" type="datetimeFigureOut">
              <a:rPr lang="en-IN" smtClean="0"/>
              <a:t>14-02-2023</a:t>
            </a:fld>
            <a:endParaRPr lang="en-IN"/>
          </a:p>
        </p:txBody>
      </p:sp>
      <p:sp>
        <p:nvSpPr>
          <p:cNvPr id="6" name="Footer Placeholder 5">
            <a:extLst>
              <a:ext uri="{FF2B5EF4-FFF2-40B4-BE49-F238E27FC236}">
                <a16:creationId xmlns:a16="http://schemas.microsoft.com/office/drawing/2014/main" id="{9A510760-C6D5-9A9C-A02E-0A290C5F6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70F7F0-5BAF-F0EF-708D-F97E1789CBE6}"/>
              </a:ext>
            </a:extLst>
          </p:cNvPr>
          <p:cNvSpPr>
            <a:spLocks noGrp="1"/>
          </p:cNvSpPr>
          <p:nvPr>
            <p:ph type="sldNum" sz="quarter" idx="12"/>
          </p:nvPr>
        </p:nvSpPr>
        <p:spPr/>
        <p:txBody>
          <a:bodyPr/>
          <a:lstStyle/>
          <a:p>
            <a:fld id="{92F91A94-A376-4977-9C5A-7AC9B5807D63}" type="slidenum">
              <a:rPr lang="en-IN" smtClean="0"/>
              <a:t>‹#›</a:t>
            </a:fld>
            <a:endParaRPr lang="en-IN"/>
          </a:p>
        </p:txBody>
      </p:sp>
    </p:spTree>
    <p:extLst>
      <p:ext uri="{BB962C8B-B14F-4D97-AF65-F5344CB8AC3E}">
        <p14:creationId xmlns:p14="http://schemas.microsoft.com/office/powerpoint/2010/main" val="295631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E3CDF-BECC-0B91-F7EA-CDD3DF039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1937A-19EE-0BA9-D60E-37DA534E2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BB0A77-4A4A-9E4C-699E-79947C8B7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9DAEF-ECD5-48C7-BB86-467A0697EC63}" type="datetimeFigureOut">
              <a:rPr lang="en-IN" smtClean="0"/>
              <a:t>14-02-2023</a:t>
            </a:fld>
            <a:endParaRPr lang="en-IN"/>
          </a:p>
        </p:txBody>
      </p:sp>
      <p:sp>
        <p:nvSpPr>
          <p:cNvPr id="5" name="Footer Placeholder 4">
            <a:extLst>
              <a:ext uri="{FF2B5EF4-FFF2-40B4-BE49-F238E27FC236}">
                <a16:creationId xmlns:a16="http://schemas.microsoft.com/office/drawing/2014/main" id="{08060B6A-6B9B-8DD1-7869-11A3C7C0FA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B2631B-0A36-37F9-AB35-7AC862ED9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91A94-A376-4977-9C5A-7AC9B5807D63}" type="slidenum">
              <a:rPr lang="en-IN" smtClean="0"/>
              <a:t>‹#›</a:t>
            </a:fld>
            <a:endParaRPr lang="en-IN"/>
          </a:p>
        </p:txBody>
      </p:sp>
    </p:spTree>
    <p:extLst>
      <p:ext uri="{BB962C8B-B14F-4D97-AF65-F5344CB8AC3E}">
        <p14:creationId xmlns:p14="http://schemas.microsoft.com/office/powerpoint/2010/main" val="14830194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7A86-0C7D-5917-32A9-1DE5B122601E}"/>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Bike Sharing Demand Prediction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161140-A118-F50D-1ADE-A3DB77CF639D}"/>
              </a:ext>
            </a:extLst>
          </p:cNvPr>
          <p:cNvSpPr>
            <a:spLocks noGrp="1"/>
          </p:cNvSpPr>
          <p:nvPr>
            <p:ph type="subTitle"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Supervised Machine Learning</a:t>
            </a:r>
          </a:p>
          <a:p>
            <a:pPr>
              <a:lnSpc>
                <a:spcPct val="150000"/>
              </a:lnSpc>
            </a:pPr>
            <a:r>
              <a:rPr lang="en-US" dirty="0">
                <a:latin typeface="Times New Roman" panose="02020603050405020304" pitchFamily="18" charset="0"/>
                <a:cs typeface="Times New Roman" panose="02020603050405020304" pitchFamily="18" charset="0"/>
              </a:rPr>
              <a:t>Jeetendra Sarpe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49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CE035A0-19CB-ED71-7899-74401EB0F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231558"/>
            <a:ext cx="9734550" cy="63948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6701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7286305-2820-63F2-CB4F-DD2B11C6F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519113"/>
            <a:ext cx="5353050" cy="3686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D44137F-7573-508E-FA5E-07C073D98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973" y="2998153"/>
            <a:ext cx="5438775" cy="3686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27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animEffect transition="in" filter="wipe(down)">
                                      <p:cBhvr>
                                        <p:cTn id="11"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6CAC953-038E-85D7-1057-884072526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34" y="345440"/>
            <a:ext cx="6120765" cy="3686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D948719-CD2E-087B-01DF-685E9275E705}"/>
              </a:ext>
            </a:extLst>
          </p:cNvPr>
          <p:cNvPicPr>
            <a:picLocks noChangeAspect="1"/>
          </p:cNvPicPr>
          <p:nvPr/>
        </p:nvPicPr>
        <p:blipFill rotWithShape="1">
          <a:blip r:embed="rId3"/>
          <a:srcRect l="3750" t="48444" r="51380" b="24592"/>
          <a:stretch/>
        </p:blipFill>
        <p:spPr>
          <a:xfrm>
            <a:off x="4769373" y="4245928"/>
            <a:ext cx="6705712" cy="2266632"/>
          </a:xfrm>
          <a:prstGeom prst="rect">
            <a:avLst/>
          </a:prstGeom>
          <a:ln>
            <a:solidFill>
              <a:schemeClr val="tx1"/>
            </a:solidFill>
          </a:ln>
        </p:spPr>
      </p:pic>
    </p:spTree>
    <p:extLst>
      <p:ext uri="{BB962C8B-B14F-4D97-AF65-F5344CB8AC3E}">
        <p14:creationId xmlns:p14="http://schemas.microsoft.com/office/powerpoint/2010/main" val="9999536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5139ACE-407B-B69F-9F07-FFC57A14F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838" y="590550"/>
            <a:ext cx="9438323" cy="56769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7327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AF68-D2BF-D3EE-D3D4-B25349E93CA8}"/>
              </a:ext>
            </a:extLst>
          </p:cNvPr>
          <p:cNvSpPr>
            <a:spLocks noGrp="1"/>
          </p:cNvSpPr>
          <p:nvPr>
            <p:ph type="ctrTitle"/>
          </p:nvPr>
        </p:nvSpPr>
        <p:spPr>
          <a:xfrm>
            <a:off x="1524000" y="370523"/>
            <a:ext cx="9011920" cy="818197"/>
          </a:xfrm>
        </p:spPr>
        <p:txBody>
          <a:bodyPr>
            <a:normAutofit fontScale="90000"/>
          </a:bodyPr>
          <a:lstStyle/>
          <a:p>
            <a:r>
              <a:rPr lang="en-US" dirty="0"/>
              <a:t>Observations/Hypothesis</a:t>
            </a:r>
            <a:endParaRPr lang="en-IN" dirty="0"/>
          </a:p>
        </p:txBody>
      </p:sp>
      <p:sp>
        <p:nvSpPr>
          <p:cNvPr id="3" name="Subtitle 2">
            <a:extLst>
              <a:ext uri="{FF2B5EF4-FFF2-40B4-BE49-F238E27FC236}">
                <a16:creationId xmlns:a16="http://schemas.microsoft.com/office/drawing/2014/main" id="{5FBDDFE2-E68C-C27C-3996-D2A9451AC535}"/>
              </a:ext>
            </a:extLst>
          </p:cNvPr>
          <p:cNvSpPr>
            <a:spLocks noGrp="1"/>
          </p:cNvSpPr>
          <p:nvPr>
            <p:ph type="subTitle" idx="1"/>
          </p:nvPr>
        </p:nvSpPr>
        <p:spPr>
          <a:xfrm>
            <a:off x="1524000" y="1326198"/>
            <a:ext cx="9144000" cy="4891722"/>
          </a:xfrm>
        </p:spPr>
        <p:txBody>
          <a:bodyPr>
            <a:normAutofit/>
          </a:bodyPr>
          <a:lstStyle/>
          <a:p>
            <a:pPr marL="457200" indent="-457200" algn="just">
              <a:lnSpc>
                <a:spcPct val="150000"/>
              </a:lnSpc>
              <a:buFont typeface="+mj-lt"/>
              <a:buAutoNum type="arabicPeriod"/>
            </a:pPr>
            <a:r>
              <a:rPr lang="en-US" dirty="0"/>
              <a:t>Commuting hours or time of Renting the Bike is an important factor.</a:t>
            </a:r>
          </a:p>
          <a:p>
            <a:pPr marL="457200" indent="-457200" algn="just">
              <a:lnSpc>
                <a:spcPct val="150000"/>
              </a:lnSpc>
              <a:buFont typeface="+mj-lt"/>
              <a:buAutoNum type="arabicPeriod"/>
            </a:pPr>
            <a:r>
              <a:rPr lang="en-US" dirty="0"/>
              <a:t>If it is a Holiday or a non functioning day Renting is less likely to happen.</a:t>
            </a:r>
          </a:p>
          <a:p>
            <a:pPr marL="457200" indent="-457200" algn="just">
              <a:lnSpc>
                <a:spcPct val="150000"/>
              </a:lnSpc>
              <a:buFont typeface="+mj-lt"/>
              <a:buAutoNum type="arabicPeriod"/>
            </a:pPr>
            <a:r>
              <a:rPr lang="en-US" dirty="0"/>
              <a:t>For a rainy weather the impact on the renting is highly negative.</a:t>
            </a:r>
          </a:p>
          <a:p>
            <a:pPr marL="457200" indent="-457200" algn="just">
              <a:lnSpc>
                <a:spcPct val="150000"/>
              </a:lnSpc>
              <a:buFont typeface="+mj-lt"/>
              <a:buAutoNum type="arabicPeriod"/>
            </a:pPr>
            <a:r>
              <a:rPr lang="en-US" dirty="0"/>
              <a:t>Seasons affects the renting differently, in Winter’s we see lesser numbers whereas during Autumn and Summer are attracts crowd for renting the bikes.</a:t>
            </a:r>
          </a:p>
          <a:p>
            <a:pPr marL="457200" indent="-457200" algn="just">
              <a:lnSpc>
                <a:spcPct val="150000"/>
              </a:lnSpc>
              <a:buFont typeface="+mj-lt"/>
              <a:buAutoNum type="arabicPeriod"/>
            </a:pPr>
            <a:endParaRPr lang="en-US" dirty="0"/>
          </a:p>
          <a:p>
            <a:pPr marL="457200" indent="-457200" algn="just">
              <a:lnSpc>
                <a:spcPct val="150000"/>
              </a:lnSpc>
              <a:buFont typeface="+mj-lt"/>
              <a:buAutoNum type="arabicPeriod"/>
            </a:pPr>
            <a:endParaRPr lang="en-IN" dirty="0"/>
          </a:p>
        </p:txBody>
      </p:sp>
    </p:spTree>
    <p:extLst>
      <p:ext uri="{BB962C8B-B14F-4D97-AF65-F5344CB8AC3E}">
        <p14:creationId xmlns:p14="http://schemas.microsoft.com/office/powerpoint/2010/main" val="1252203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D4329B-45CA-9A72-F4C9-AF8ABC384AB9}"/>
              </a:ext>
            </a:extLst>
          </p:cNvPr>
          <p:cNvPicPr>
            <a:picLocks noChangeAspect="1"/>
          </p:cNvPicPr>
          <p:nvPr/>
        </p:nvPicPr>
        <p:blipFill rotWithShape="1">
          <a:blip r:embed="rId2"/>
          <a:srcRect l="6832" t="46511" r="73331" b="22962"/>
          <a:stretch/>
        </p:blipFill>
        <p:spPr>
          <a:xfrm>
            <a:off x="690880" y="1965960"/>
            <a:ext cx="2885440" cy="2621280"/>
          </a:xfrm>
          <a:prstGeom prst="rect">
            <a:avLst/>
          </a:prstGeom>
          <a:ln>
            <a:solidFill>
              <a:schemeClr val="tx1"/>
            </a:solidFill>
          </a:ln>
        </p:spPr>
      </p:pic>
      <p:pic>
        <p:nvPicPr>
          <p:cNvPr id="10242" name="Picture 2">
            <a:extLst>
              <a:ext uri="{FF2B5EF4-FFF2-40B4-BE49-F238E27FC236}">
                <a16:creationId xmlns:a16="http://schemas.microsoft.com/office/drawing/2014/main" id="{9BDDDD3D-A25C-3369-91C1-2E36953B7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921" y="118365"/>
            <a:ext cx="4859020" cy="331063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F0A3045-2EF2-F6F1-B4F3-39BA5E794B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921" y="3526298"/>
            <a:ext cx="4986019" cy="31386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587883"/>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a:extLst>
              <a:ext uri="{FF2B5EF4-FFF2-40B4-BE49-F238E27FC236}">
                <a16:creationId xmlns:a16="http://schemas.microsoft.com/office/drawing/2014/main" id="{F4C7105E-BB0F-97E6-2DF5-D5C65D4A6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129540"/>
            <a:ext cx="8296275" cy="3124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A4205171-ED5F-0399-F96C-0817F5FC9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863" y="3604261"/>
            <a:ext cx="8296275" cy="3124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22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1270"/>
                                        </p:tgtEl>
                                        <p:attrNameLst>
                                          <p:attrName>style.visibility</p:attrName>
                                        </p:attrNameLst>
                                      </p:cBhvr>
                                      <p:to>
                                        <p:strVal val="visible"/>
                                      </p:to>
                                    </p:set>
                                    <p:animEffect transition="in" filter="barn(inVertical)">
                                      <p:cBhvr>
                                        <p:cTn id="13"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EA6A7E4-352E-2BDB-7E8F-03772F582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3" y="78740"/>
            <a:ext cx="8296275"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6E736298-9EAD-82C8-57D2-78C5A97F3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223" y="3550920"/>
            <a:ext cx="8296275" cy="3124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48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2292"/>
                                        </p:tgtEl>
                                        <p:attrNameLst>
                                          <p:attrName>style.visibility</p:attrName>
                                        </p:attrNameLst>
                                      </p:cBhvr>
                                      <p:to>
                                        <p:strVal val="visible"/>
                                      </p:to>
                                    </p:set>
                                    <p:animEffect transition="in" filter="barn(inVertical)">
                                      <p:cBhvr>
                                        <p:cTn id="14"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BF7DF7-7A44-43A6-8972-B85772F77C11}"/>
              </a:ext>
            </a:extLst>
          </p:cNvPr>
          <p:cNvPicPr>
            <a:picLocks noChangeAspect="1"/>
          </p:cNvPicPr>
          <p:nvPr/>
        </p:nvPicPr>
        <p:blipFill rotWithShape="1">
          <a:blip r:embed="rId2"/>
          <a:srcRect l="6333" t="46519" r="41084" b="34222"/>
          <a:stretch/>
        </p:blipFill>
        <p:spPr>
          <a:xfrm>
            <a:off x="568960" y="1127760"/>
            <a:ext cx="7989042" cy="1645920"/>
          </a:xfrm>
          <a:prstGeom prst="rect">
            <a:avLst/>
          </a:prstGeom>
          <a:ln>
            <a:solidFill>
              <a:schemeClr val="tx1"/>
            </a:solidFill>
          </a:ln>
        </p:spPr>
      </p:pic>
      <p:sp>
        <p:nvSpPr>
          <p:cNvPr id="4" name="TextBox 3">
            <a:extLst>
              <a:ext uri="{FF2B5EF4-FFF2-40B4-BE49-F238E27FC236}">
                <a16:creationId xmlns:a16="http://schemas.microsoft.com/office/drawing/2014/main" id="{27261A0E-4425-1C80-E7F2-037513A477CE}"/>
              </a:ext>
            </a:extLst>
          </p:cNvPr>
          <p:cNvSpPr txBox="1"/>
          <p:nvPr/>
        </p:nvSpPr>
        <p:spPr>
          <a:xfrm>
            <a:off x="568960" y="653535"/>
            <a:ext cx="5476240" cy="369332"/>
          </a:xfrm>
          <a:prstGeom prst="rect">
            <a:avLst/>
          </a:prstGeom>
          <a:noFill/>
        </p:spPr>
        <p:txBody>
          <a:bodyPr wrap="square" rtlCol="0">
            <a:spAutoFit/>
          </a:bodyPr>
          <a:lstStyle/>
          <a:p>
            <a:r>
              <a:rPr lang="en-US" dirty="0"/>
              <a:t>Square Root Transformation with capped outliers</a:t>
            </a:r>
            <a:endParaRPr lang="en-IN" dirty="0"/>
          </a:p>
        </p:txBody>
      </p:sp>
      <p:sp>
        <p:nvSpPr>
          <p:cNvPr id="7" name="TextBox 6">
            <a:extLst>
              <a:ext uri="{FF2B5EF4-FFF2-40B4-BE49-F238E27FC236}">
                <a16:creationId xmlns:a16="http://schemas.microsoft.com/office/drawing/2014/main" id="{A035FCD5-17D4-89BC-DC5B-0A0A976147EA}"/>
              </a:ext>
            </a:extLst>
          </p:cNvPr>
          <p:cNvSpPr txBox="1"/>
          <p:nvPr/>
        </p:nvSpPr>
        <p:spPr>
          <a:xfrm>
            <a:off x="5161280" y="4294108"/>
            <a:ext cx="5476240" cy="369332"/>
          </a:xfrm>
          <a:prstGeom prst="rect">
            <a:avLst/>
          </a:prstGeom>
          <a:noFill/>
        </p:spPr>
        <p:txBody>
          <a:bodyPr wrap="square" rtlCol="0">
            <a:spAutoFit/>
          </a:bodyPr>
          <a:lstStyle/>
          <a:p>
            <a:r>
              <a:rPr lang="en-US" dirty="0"/>
              <a:t>Square Root Transformation with uncapped outliers</a:t>
            </a:r>
            <a:endParaRPr lang="en-IN" dirty="0"/>
          </a:p>
        </p:txBody>
      </p:sp>
      <p:pic>
        <p:nvPicPr>
          <p:cNvPr id="5" name="Picture 4">
            <a:extLst>
              <a:ext uri="{FF2B5EF4-FFF2-40B4-BE49-F238E27FC236}">
                <a16:creationId xmlns:a16="http://schemas.microsoft.com/office/drawing/2014/main" id="{ED5683C8-FEDD-FFC1-B0E1-59C6DACDAA30}"/>
              </a:ext>
            </a:extLst>
          </p:cNvPr>
          <p:cNvPicPr>
            <a:picLocks noChangeAspect="1"/>
          </p:cNvPicPr>
          <p:nvPr/>
        </p:nvPicPr>
        <p:blipFill rotWithShape="1">
          <a:blip r:embed="rId3"/>
          <a:srcRect l="6083" t="41974" r="41417" b="37385"/>
          <a:stretch/>
        </p:blipFill>
        <p:spPr>
          <a:xfrm>
            <a:off x="5161280" y="4663439"/>
            <a:ext cx="6400800" cy="1541025"/>
          </a:xfrm>
          <a:prstGeom prst="rect">
            <a:avLst/>
          </a:prstGeom>
          <a:ln>
            <a:solidFill>
              <a:schemeClr val="tx1"/>
            </a:solidFill>
          </a:ln>
        </p:spPr>
      </p:pic>
    </p:spTree>
    <p:extLst>
      <p:ext uri="{BB962C8B-B14F-4D97-AF65-F5344CB8AC3E}">
        <p14:creationId xmlns:p14="http://schemas.microsoft.com/office/powerpoint/2010/main" val="12892027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CB7594-0733-C68E-5500-B9A145135FF5}"/>
              </a:ext>
            </a:extLst>
          </p:cNvPr>
          <p:cNvPicPr>
            <a:picLocks noChangeAspect="1"/>
          </p:cNvPicPr>
          <p:nvPr/>
        </p:nvPicPr>
        <p:blipFill rotWithShape="1">
          <a:blip r:embed="rId2"/>
          <a:srcRect l="6584" t="50000" r="41250" b="30667"/>
          <a:stretch/>
        </p:blipFill>
        <p:spPr>
          <a:xfrm>
            <a:off x="528319" y="1031240"/>
            <a:ext cx="7919739" cy="1651000"/>
          </a:xfrm>
          <a:prstGeom prst="rect">
            <a:avLst/>
          </a:prstGeom>
          <a:ln>
            <a:solidFill>
              <a:schemeClr val="tx1"/>
            </a:solidFill>
          </a:ln>
        </p:spPr>
      </p:pic>
      <p:pic>
        <p:nvPicPr>
          <p:cNvPr id="5" name="Picture 4">
            <a:extLst>
              <a:ext uri="{FF2B5EF4-FFF2-40B4-BE49-F238E27FC236}">
                <a16:creationId xmlns:a16="http://schemas.microsoft.com/office/drawing/2014/main" id="{E68339F5-91D1-ECFD-7ED2-3A35C8AC6CC6}"/>
              </a:ext>
            </a:extLst>
          </p:cNvPr>
          <p:cNvPicPr>
            <a:picLocks noChangeAspect="1"/>
          </p:cNvPicPr>
          <p:nvPr/>
        </p:nvPicPr>
        <p:blipFill rotWithShape="1">
          <a:blip r:embed="rId3"/>
          <a:srcRect l="6244" t="63290" r="41049" b="19095"/>
          <a:stretch/>
        </p:blipFill>
        <p:spPr>
          <a:xfrm>
            <a:off x="4541519" y="4638041"/>
            <a:ext cx="7295985" cy="1650999"/>
          </a:xfrm>
          <a:prstGeom prst="rect">
            <a:avLst/>
          </a:prstGeom>
          <a:ln>
            <a:solidFill>
              <a:schemeClr val="tx1"/>
            </a:solidFill>
          </a:ln>
        </p:spPr>
      </p:pic>
      <p:sp>
        <p:nvSpPr>
          <p:cNvPr id="6" name="TextBox 5">
            <a:extLst>
              <a:ext uri="{FF2B5EF4-FFF2-40B4-BE49-F238E27FC236}">
                <a16:creationId xmlns:a16="http://schemas.microsoft.com/office/drawing/2014/main" id="{A0E24E32-2A18-9752-EFA0-2258C6EC2B61}"/>
              </a:ext>
            </a:extLst>
          </p:cNvPr>
          <p:cNvSpPr txBox="1"/>
          <p:nvPr/>
        </p:nvSpPr>
        <p:spPr>
          <a:xfrm>
            <a:off x="528319" y="609600"/>
            <a:ext cx="5486401" cy="369332"/>
          </a:xfrm>
          <a:prstGeom prst="rect">
            <a:avLst/>
          </a:prstGeom>
          <a:noFill/>
        </p:spPr>
        <p:txBody>
          <a:bodyPr wrap="square" rtlCol="0">
            <a:spAutoFit/>
          </a:bodyPr>
          <a:lstStyle/>
          <a:p>
            <a:r>
              <a:rPr lang="en-US" dirty="0"/>
              <a:t>Log Transformation with capped Outliers</a:t>
            </a:r>
            <a:endParaRPr lang="en-IN" dirty="0"/>
          </a:p>
        </p:txBody>
      </p:sp>
      <p:sp>
        <p:nvSpPr>
          <p:cNvPr id="7" name="TextBox 6">
            <a:extLst>
              <a:ext uri="{FF2B5EF4-FFF2-40B4-BE49-F238E27FC236}">
                <a16:creationId xmlns:a16="http://schemas.microsoft.com/office/drawing/2014/main" id="{822DB19F-52B7-FA14-A56B-92175E7482F3}"/>
              </a:ext>
            </a:extLst>
          </p:cNvPr>
          <p:cNvSpPr txBox="1"/>
          <p:nvPr/>
        </p:nvSpPr>
        <p:spPr>
          <a:xfrm>
            <a:off x="4541519" y="4175761"/>
            <a:ext cx="5486401" cy="369332"/>
          </a:xfrm>
          <a:prstGeom prst="rect">
            <a:avLst/>
          </a:prstGeom>
          <a:noFill/>
        </p:spPr>
        <p:txBody>
          <a:bodyPr wrap="square" rtlCol="0">
            <a:spAutoFit/>
          </a:bodyPr>
          <a:lstStyle/>
          <a:p>
            <a:r>
              <a:rPr lang="en-US" dirty="0"/>
              <a:t>Log Transformation with uncapped Outliers</a:t>
            </a:r>
            <a:endParaRPr lang="en-IN" dirty="0"/>
          </a:p>
        </p:txBody>
      </p:sp>
    </p:spTree>
    <p:extLst>
      <p:ext uri="{BB962C8B-B14F-4D97-AF65-F5344CB8AC3E}">
        <p14:creationId xmlns:p14="http://schemas.microsoft.com/office/powerpoint/2010/main" val="23197141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5C94-2A00-06ED-E8C4-A5452C640C0E}"/>
              </a:ext>
            </a:extLst>
          </p:cNvPr>
          <p:cNvSpPr>
            <a:spLocks noGrp="1"/>
          </p:cNvSpPr>
          <p:nvPr>
            <p:ph type="ctrTitle"/>
          </p:nvPr>
        </p:nvSpPr>
        <p:spPr>
          <a:xfrm>
            <a:off x="1524000" y="1122363"/>
            <a:ext cx="9144000" cy="736917"/>
          </a:xfrm>
        </p:spPr>
        <p:txBody>
          <a:bodyPr>
            <a:normAutofit fontScale="90000"/>
          </a:bodyPr>
          <a:lstStyle/>
          <a:p>
            <a:r>
              <a:rPr lang="en-US" dirty="0"/>
              <a:t>Index</a:t>
            </a:r>
            <a:endParaRPr lang="en-IN" dirty="0"/>
          </a:p>
        </p:txBody>
      </p:sp>
      <p:sp>
        <p:nvSpPr>
          <p:cNvPr id="3" name="Subtitle 2">
            <a:extLst>
              <a:ext uri="{FF2B5EF4-FFF2-40B4-BE49-F238E27FC236}">
                <a16:creationId xmlns:a16="http://schemas.microsoft.com/office/drawing/2014/main" id="{7B25B1B9-3AB1-C790-6F9C-CCEDFA3C9AA9}"/>
              </a:ext>
            </a:extLst>
          </p:cNvPr>
          <p:cNvSpPr>
            <a:spLocks noGrp="1"/>
          </p:cNvSpPr>
          <p:nvPr>
            <p:ph type="subTitle" idx="1"/>
          </p:nvPr>
        </p:nvSpPr>
        <p:spPr>
          <a:xfrm>
            <a:off x="1524000" y="1905318"/>
            <a:ext cx="9144000" cy="4282122"/>
          </a:xfrm>
        </p:spPr>
        <p:txBody>
          <a:bodyPr>
            <a:normAutofit fontScale="92500" lnSpcReduction="10000"/>
          </a:bodyPr>
          <a:lstStyle/>
          <a:p>
            <a:pPr marL="342900" indent="-342900" algn="just">
              <a:lnSpc>
                <a:spcPct val="150000"/>
              </a:lnSpc>
              <a:buFont typeface="Wingdings" panose="05000000000000000000" pitchFamily="2" charset="2"/>
              <a:buChar char="§"/>
            </a:pPr>
            <a:r>
              <a:rPr lang="en-US" dirty="0"/>
              <a:t>Introduction</a:t>
            </a:r>
          </a:p>
          <a:p>
            <a:pPr marL="342900" indent="-342900" algn="just">
              <a:lnSpc>
                <a:spcPct val="150000"/>
              </a:lnSpc>
              <a:buFont typeface="Wingdings" panose="05000000000000000000" pitchFamily="2" charset="2"/>
              <a:buChar char="§"/>
            </a:pPr>
            <a:r>
              <a:rPr lang="en-US" dirty="0"/>
              <a:t>Project understanding</a:t>
            </a:r>
          </a:p>
          <a:p>
            <a:pPr marL="342900" indent="-342900" algn="just">
              <a:lnSpc>
                <a:spcPct val="150000"/>
              </a:lnSpc>
              <a:buFont typeface="Wingdings" panose="05000000000000000000" pitchFamily="2" charset="2"/>
              <a:buChar char="§"/>
            </a:pPr>
            <a:r>
              <a:rPr lang="en-US" dirty="0"/>
              <a:t>Exploratory Data Analysis </a:t>
            </a:r>
          </a:p>
          <a:p>
            <a:pPr marL="342900" indent="-342900" algn="just">
              <a:lnSpc>
                <a:spcPct val="150000"/>
              </a:lnSpc>
              <a:buFont typeface="Wingdings" panose="05000000000000000000" pitchFamily="2" charset="2"/>
              <a:buChar char="§"/>
            </a:pPr>
            <a:r>
              <a:rPr lang="en-US" dirty="0"/>
              <a:t>Linear Regression</a:t>
            </a:r>
          </a:p>
          <a:p>
            <a:pPr marL="342900" indent="-342900" algn="just">
              <a:lnSpc>
                <a:spcPct val="150000"/>
              </a:lnSpc>
              <a:buFont typeface="Wingdings" panose="05000000000000000000" pitchFamily="2" charset="2"/>
              <a:buChar char="§"/>
            </a:pPr>
            <a:r>
              <a:rPr lang="en-US" dirty="0"/>
              <a:t>Different Techniques</a:t>
            </a:r>
          </a:p>
          <a:p>
            <a:pPr marL="342900" indent="-342900" algn="just">
              <a:lnSpc>
                <a:spcPct val="150000"/>
              </a:lnSpc>
              <a:buFont typeface="Wingdings" panose="05000000000000000000" pitchFamily="2" charset="2"/>
              <a:buChar char="§"/>
            </a:pPr>
            <a:r>
              <a:rPr lang="en-IN" dirty="0"/>
              <a:t>Final Model</a:t>
            </a:r>
          </a:p>
          <a:p>
            <a:pPr marL="342900" indent="-342900" algn="just">
              <a:lnSpc>
                <a:spcPct val="150000"/>
              </a:lnSpc>
              <a:buFont typeface="Wingdings" panose="05000000000000000000" pitchFamily="2" charset="2"/>
              <a:buChar char="§"/>
            </a:pPr>
            <a:r>
              <a:rPr lang="en-IN" dirty="0"/>
              <a:t>Conclusion</a:t>
            </a:r>
          </a:p>
        </p:txBody>
      </p:sp>
    </p:spTree>
    <p:extLst>
      <p:ext uri="{BB962C8B-B14F-4D97-AF65-F5344CB8AC3E}">
        <p14:creationId xmlns:p14="http://schemas.microsoft.com/office/powerpoint/2010/main" val="419206759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854D8C-FD56-A98D-DF81-F60856D1862E}"/>
              </a:ext>
            </a:extLst>
          </p:cNvPr>
          <p:cNvPicPr>
            <a:picLocks noChangeAspect="1"/>
          </p:cNvPicPr>
          <p:nvPr/>
        </p:nvPicPr>
        <p:blipFill rotWithShape="1">
          <a:blip r:embed="rId2"/>
          <a:srcRect l="6833" t="29186" r="40334" b="12296"/>
          <a:stretch/>
        </p:blipFill>
        <p:spPr>
          <a:xfrm>
            <a:off x="1645920" y="656474"/>
            <a:ext cx="8900160" cy="5545052"/>
          </a:xfrm>
          <a:prstGeom prst="rect">
            <a:avLst/>
          </a:prstGeom>
          <a:ln>
            <a:solidFill>
              <a:schemeClr val="tx1"/>
            </a:solidFill>
          </a:ln>
        </p:spPr>
      </p:pic>
    </p:spTree>
    <p:extLst>
      <p:ext uri="{BB962C8B-B14F-4D97-AF65-F5344CB8AC3E}">
        <p14:creationId xmlns:p14="http://schemas.microsoft.com/office/powerpoint/2010/main" val="13639501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530A1-38EC-356A-ABFB-82C9ED63CE12}"/>
              </a:ext>
            </a:extLst>
          </p:cNvPr>
          <p:cNvSpPr txBox="1"/>
          <p:nvPr/>
        </p:nvSpPr>
        <p:spPr>
          <a:xfrm>
            <a:off x="635000" y="639246"/>
            <a:ext cx="10495280" cy="1840376"/>
          </a:xfrm>
          <a:prstGeom prst="rect">
            <a:avLst/>
          </a:prstGeom>
          <a:noFill/>
          <a:ln>
            <a:solidFill>
              <a:schemeClr val="tx1"/>
            </a:solidFill>
          </a:ln>
        </p:spPr>
        <p:txBody>
          <a:bodyPr wrap="square">
            <a:spAutoFit/>
          </a:bodyPr>
          <a:lstStyle/>
          <a:p>
            <a:pPr algn="l">
              <a:lnSpc>
                <a:spcPct val="150000"/>
              </a:lnSpc>
              <a:buFont typeface="Arial" panose="020B0604020202020204" pitchFamily="34" charset="0"/>
              <a:buChar char="•"/>
            </a:pPr>
            <a:r>
              <a:rPr lang="en-US" b="1" i="0" dirty="0">
                <a:solidFill>
                  <a:srgbClr val="212121"/>
                </a:solidFill>
                <a:effectLst/>
                <a:latin typeface="Roboto" panose="02000000000000000000" pitchFamily="2" charset="0"/>
              </a:rPr>
              <a:t>Rented Bike count = </a:t>
            </a:r>
          </a:p>
          <a:p>
            <a:pPr algn="l">
              <a:lnSpc>
                <a:spcPct val="150000"/>
              </a:lnSpc>
            </a:pPr>
            <a:r>
              <a:rPr lang="en-US" sz="2000" i="0" dirty="0">
                <a:solidFill>
                  <a:srgbClr val="212121"/>
                </a:solidFill>
                <a:effectLst/>
                <a:latin typeface="Roboto" panose="02000000000000000000" pitchFamily="2" charset="0"/>
              </a:rPr>
              <a:t>23.521 + </a:t>
            </a:r>
            <a:r>
              <a:rPr lang="en-US" sz="2000" i="0" dirty="0">
                <a:solidFill>
                  <a:srgbClr val="00B0F0"/>
                </a:solidFill>
                <a:effectLst/>
                <a:latin typeface="Roboto" panose="02000000000000000000" pitchFamily="2" charset="0"/>
              </a:rPr>
              <a:t>4.17</a:t>
            </a:r>
            <a:r>
              <a:rPr lang="en-US" sz="2000" i="1" dirty="0">
                <a:solidFill>
                  <a:srgbClr val="00B0F0"/>
                </a:solidFill>
                <a:effectLst/>
                <a:latin typeface="Roboto" panose="02000000000000000000" pitchFamily="2" charset="0"/>
              </a:rPr>
              <a:t>Hour</a:t>
            </a:r>
            <a:r>
              <a:rPr lang="en-US" sz="2000" i="0" dirty="0">
                <a:solidFill>
                  <a:srgbClr val="212121"/>
                </a:solidFill>
                <a:effectLst/>
                <a:latin typeface="Roboto" panose="02000000000000000000" pitchFamily="2" charset="0"/>
              </a:rPr>
              <a:t> + 0.0711</a:t>
            </a:r>
            <a:r>
              <a:rPr lang="en-US" sz="2000" i="1" dirty="0">
                <a:solidFill>
                  <a:srgbClr val="212121"/>
                </a:solidFill>
                <a:effectLst/>
                <a:latin typeface="Roboto" panose="02000000000000000000" pitchFamily="2" charset="0"/>
              </a:rPr>
              <a:t>Wind Speed</a:t>
            </a:r>
            <a:r>
              <a:rPr lang="en-US" sz="2000" i="0" dirty="0">
                <a:solidFill>
                  <a:srgbClr val="212121"/>
                </a:solidFill>
                <a:effectLst/>
                <a:latin typeface="Roboto" panose="02000000000000000000" pitchFamily="2" charset="0"/>
              </a:rPr>
              <a:t> + </a:t>
            </a:r>
            <a:r>
              <a:rPr lang="en-US" sz="2000" i="0" dirty="0">
                <a:solidFill>
                  <a:srgbClr val="00B0F0"/>
                </a:solidFill>
                <a:effectLst/>
                <a:latin typeface="Roboto" panose="02000000000000000000" pitchFamily="2" charset="0"/>
              </a:rPr>
              <a:t>1.845</a:t>
            </a:r>
            <a:r>
              <a:rPr lang="en-US" sz="2000" i="1" dirty="0">
                <a:solidFill>
                  <a:srgbClr val="00B0F0"/>
                </a:solidFill>
                <a:effectLst/>
                <a:latin typeface="Roboto" panose="02000000000000000000" pitchFamily="2" charset="0"/>
              </a:rPr>
              <a:t>Visibility</a:t>
            </a:r>
            <a:r>
              <a:rPr lang="en-US" sz="2000" i="0" dirty="0">
                <a:solidFill>
                  <a:srgbClr val="212121"/>
                </a:solidFill>
                <a:effectLst/>
                <a:latin typeface="Roboto" panose="02000000000000000000" pitchFamily="2" charset="0"/>
              </a:rPr>
              <a:t> + </a:t>
            </a:r>
            <a:r>
              <a:rPr lang="en-US" sz="2000" i="0" dirty="0">
                <a:solidFill>
                  <a:srgbClr val="00B0F0"/>
                </a:solidFill>
                <a:effectLst/>
                <a:latin typeface="Roboto" panose="02000000000000000000" pitchFamily="2" charset="0"/>
              </a:rPr>
              <a:t>2.189</a:t>
            </a:r>
            <a:r>
              <a:rPr lang="en-US" sz="2000" i="1" dirty="0">
                <a:solidFill>
                  <a:srgbClr val="00B0F0"/>
                </a:solidFill>
                <a:effectLst/>
                <a:latin typeface="Roboto" panose="02000000000000000000" pitchFamily="2" charset="0"/>
              </a:rPr>
              <a:t>Dew Point Temperature</a:t>
            </a:r>
            <a:r>
              <a:rPr lang="en-US" sz="2000" i="0" dirty="0">
                <a:solidFill>
                  <a:srgbClr val="212121"/>
                </a:solidFill>
                <a:effectLst/>
                <a:latin typeface="Roboto" panose="02000000000000000000" pitchFamily="2" charset="0"/>
              </a:rPr>
              <a:t> + </a:t>
            </a:r>
            <a:r>
              <a:rPr lang="en-US" sz="2000" i="0" dirty="0">
                <a:solidFill>
                  <a:srgbClr val="00B0F0"/>
                </a:solidFill>
                <a:effectLst/>
                <a:latin typeface="Roboto" panose="02000000000000000000" pitchFamily="2" charset="0"/>
              </a:rPr>
              <a:t>1.835</a:t>
            </a:r>
            <a:r>
              <a:rPr lang="en-US" sz="2000" i="1" dirty="0">
                <a:solidFill>
                  <a:srgbClr val="00B0F0"/>
                </a:solidFill>
                <a:effectLst/>
                <a:latin typeface="Roboto" panose="02000000000000000000" pitchFamily="2" charset="0"/>
              </a:rPr>
              <a:t>Solar Radiation</a:t>
            </a:r>
            <a:r>
              <a:rPr lang="en-US" sz="2000" i="0" dirty="0">
                <a:solidFill>
                  <a:srgbClr val="00B0F0"/>
                </a:solidFill>
                <a:effectLst/>
                <a:latin typeface="Roboto" panose="02000000000000000000" pitchFamily="2" charset="0"/>
              </a:rPr>
              <a:t> </a:t>
            </a:r>
            <a:r>
              <a:rPr lang="en-US" sz="2000" i="0" dirty="0">
                <a:solidFill>
                  <a:srgbClr val="212121"/>
                </a:solidFill>
                <a:effectLst/>
                <a:latin typeface="Roboto" panose="02000000000000000000" pitchFamily="2" charset="0"/>
              </a:rPr>
              <a:t>- </a:t>
            </a:r>
            <a:r>
              <a:rPr lang="en-US" sz="2000" i="0" dirty="0">
                <a:solidFill>
                  <a:schemeClr val="accent4"/>
                </a:solidFill>
                <a:effectLst/>
                <a:latin typeface="Roboto" panose="02000000000000000000" pitchFamily="2" charset="0"/>
              </a:rPr>
              <a:t>2.18</a:t>
            </a:r>
            <a:r>
              <a:rPr lang="en-US" sz="2000" i="1" dirty="0">
                <a:solidFill>
                  <a:schemeClr val="accent4"/>
                </a:solidFill>
                <a:effectLst/>
                <a:latin typeface="Roboto" panose="02000000000000000000" pitchFamily="2" charset="0"/>
              </a:rPr>
              <a:t>Rainfall</a:t>
            </a:r>
            <a:r>
              <a:rPr lang="en-US" sz="2000" i="0" dirty="0">
                <a:solidFill>
                  <a:srgbClr val="212121"/>
                </a:solidFill>
                <a:effectLst/>
                <a:latin typeface="Roboto" panose="02000000000000000000" pitchFamily="2" charset="0"/>
              </a:rPr>
              <a:t> - 0.464</a:t>
            </a:r>
            <a:r>
              <a:rPr lang="en-US" sz="2000" i="1" dirty="0">
                <a:solidFill>
                  <a:srgbClr val="212121"/>
                </a:solidFill>
                <a:effectLst/>
                <a:latin typeface="Roboto" panose="02000000000000000000" pitchFamily="2" charset="0"/>
              </a:rPr>
              <a:t>Snowfall</a:t>
            </a:r>
            <a:r>
              <a:rPr lang="en-US" sz="2000" i="0" dirty="0">
                <a:solidFill>
                  <a:srgbClr val="212121"/>
                </a:solidFill>
                <a:effectLst/>
                <a:latin typeface="Roboto" panose="02000000000000000000" pitchFamily="2" charset="0"/>
              </a:rPr>
              <a:t> - 0.538</a:t>
            </a:r>
            <a:r>
              <a:rPr lang="en-US" sz="2000" i="1" dirty="0">
                <a:solidFill>
                  <a:srgbClr val="212121"/>
                </a:solidFill>
                <a:effectLst/>
                <a:latin typeface="Roboto" panose="02000000000000000000" pitchFamily="2" charset="0"/>
              </a:rPr>
              <a:t>Holiday</a:t>
            </a:r>
            <a:r>
              <a:rPr lang="en-US" sz="2000" i="0" dirty="0">
                <a:solidFill>
                  <a:srgbClr val="212121"/>
                </a:solidFill>
                <a:effectLst/>
                <a:latin typeface="Roboto" panose="02000000000000000000" pitchFamily="2" charset="0"/>
              </a:rPr>
              <a:t> - </a:t>
            </a:r>
            <a:r>
              <a:rPr lang="en-US" sz="2000" i="0" dirty="0">
                <a:solidFill>
                  <a:schemeClr val="accent4"/>
                </a:solidFill>
                <a:effectLst/>
                <a:latin typeface="Roboto" panose="02000000000000000000" pitchFamily="2" charset="0"/>
              </a:rPr>
              <a:t>4.19</a:t>
            </a:r>
            <a:r>
              <a:rPr lang="en-US" sz="2000" i="1" dirty="0">
                <a:solidFill>
                  <a:schemeClr val="accent4"/>
                </a:solidFill>
                <a:effectLst/>
                <a:latin typeface="Roboto" panose="02000000000000000000" pitchFamily="2" charset="0"/>
              </a:rPr>
              <a:t>func_day_No</a:t>
            </a:r>
            <a:r>
              <a:rPr lang="en-US" sz="2000" i="0" dirty="0">
                <a:solidFill>
                  <a:schemeClr val="accent4"/>
                </a:solidFill>
                <a:effectLst/>
                <a:latin typeface="Roboto" panose="02000000000000000000" pitchFamily="2" charset="0"/>
              </a:rPr>
              <a:t> </a:t>
            </a:r>
            <a:r>
              <a:rPr lang="en-US" sz="2000" i="0" dirty="0">
                <a:solidFill>
                  <a:srgbClr val="212121"/>
                </a:solidFill>
                <a:effectLst/>
                <a:latin typeface="Roboto" panose="02000000000000000000" pitchFamily="2" charset="0"/>
              </a:rPr>
              <a:t>+ </a:t>
            </a:r>
            <a:r>
              <a:rPr lang="en-US" sz="2000" i="0" dirty="0">
                <a:solidFill>
                  <a:srgbClr val="FF0000"/>
                </a:solidFill>
                <a:effectLst/>
                <a:latin typeface="Roboto" panose="02000000000000000000" pitchFamily="2" charset="0"/>
              </a:rPr>
              <a:t>2.03e^-13</a:t>
            </a:r>
            <a:r>
              <a:rPr lang="en-US" sz="2000" i="1" dirty="0">
                <a:solidFill>
                  <a:srgbClr val="FF0000"/>
                </a:solidFill>
                <a:effectLst/>
                <a:latin typeface="Roboto" panose="02000000000000000000" pitchFamily="2" charset="0"/>
              </a:rPr>
              <a:t>func_day_Yes</a:t>
            </a:r>
            <a:r>
              <a:rPr lang="en-US" sz="2000" i="0" dirty="0">
                <a:solidFill>
                  <a:srgbClr val="FF0000"/>
                </a:solidFill>
                <a:effectLst/>
                <a:latin typeface="Roboto" panose="02000000000000000000" pitchFamily="2" charset="0"/>
              </a:rPr>
              <a:t> </a:t>
            </a:r>
            <a:r>
              <a:rPr lang="en-US" sz="2000" i="0" dirty="0">
                <a:solidFill>
                  <a:srgbClr val="212121"/>
                </a:solidFill>
                <a:effectLst/>
                <a:latin typeface="Roboto" panose="02000000000000000000" pitchFamily="2" charset="0"/>
              </a:rPr>
              <a:t>+ </a:t>
            </a:r>
            <a:r>
              <a:rPr lang="en-US" sz="2000" i="0" dirty="0">
                <a:solidFill>
                  <a:schemeClr val="accent6">
                    <a:lumMod val="75000"/>
                  </a:schemeClr>
                </a:solidFill>
                <a:effectLst/>
                <a:latin typeface="Roboto" panose="02000000000000000000" pitchFamily="2" charset="0"/>
              </a:rPr>
              <a:t>1.04</a:t>
            </a:r>
            <a:r>
              <a:rPr lang="en-US" sz="2000" i="1" dirty="0">
                <a:solidFill>
                  <a:schemeClr val="accent6">
                    <a:lumMod val="75000"/>
                  </a:schemeClr>
                </a:solidFill>
                <a:effectLst/>
                <a:latin typeface="Roboto" panose="02000000000000000000" pitchFamily="2" charset="0"/>
              </a:rPr>
              <a:t>Autumn</a:t>
            </a:r>
            <a:r>
              <a:rPr lang="en-US" sz="2000" i="0" dirty="0">
                <a:solidFill>
                  <a:srgbClr val="212121"/>
                </a:solidFill>
                <a:effectLst/>
                <a:latin typeface="Roboto" panose="02000000000000000000" pitchFamily="2" charset="0"/>
              </a:rPr>
              <a:t> -3.95e^-4</a:t>
            </a:r>
            <a:r>
              <a:rPr lang="en-US" sz="2000" i="1" dirty="0">
                <a:solidFill>
                  <a:srgbClr val="212121"/>
                </a:solidFill>
                <a:effectLst/>
                <a:latin typeface="Roboto" panose="02000000000000000000" pitchFamily="2" charset="0"/>
              </a:rPr>
              <a:t>Spring</a:t>
            </a:r>
            <a:r>
              <a:rPr lang="en-US" sz="2000" i="0" dirty="0">
                <a:solidFill>
                  <a:srgbClr val="212121"/>
                </a:solidFill>
                <a:effectLst/>
                <a:latin typeface="Roboto" panose="02000000000000000000" pitchFamily="2" charset="0"/>
              </a:rPr>
              <a:t> + 0.686</a:t>
            </a:r>
            <a:r>
              <a:rPr lang="en-US" sz="2000" i="1" dirty="0">
                <a:solidFill>
                  <a:srgbClr val="212121"/>
                </a:solidFill>
                <a:effectLst/>
                <a:latin typeface="Roboto" panose="02000000000000000000" pitchFamily="2" charset="0"/>
              </a:rPr>
              <a:t>Summer</a:t>
            </a:r>
            <a:r>
              <a:rPr lang="en-US" sz="2000" i="0" dirty="0">
                <a:solidFill>
                  <a:srgbClr val="212121"/>
                </a:solidFill>
                <a:effectLst/>
                <a:latin typeface="Roboto" panose="02000000000000000000" pitchFamily="2" charset="0"/>
              </a:rPr>
              <a:t> - </a:t>
            </a:r>
            <a:r>
              <a:rPr lang="en-US" sz="2000" i="0" dirty="0">
                <a:solidFill>
                  <a:schemeClr val="accent4"/>
                </a:solidFill>
                <a:effectLst/>
                <a:latin typeface="Roboto" panose="02000000000000000000" pitchFamily="2" charset="0"/>
              </a:rPr>
              <a:t>3.233</a:t>
            </a:r>
            <a:r>
              <a:rPr lang="en-US" sz="2000" i="1" dirty="0">
                <a:solidFill>
                  <a:schemeClr val="accent4"/>
                </a:solidFill>
                <a:effectLst/>
                <a:latin typeface="Roboto" panose="02000000000000000000" pitchFamily="2" charset="0"/>
              </a:rPr>
              <a:t>Winter</a:t>
            </a:r>
            <a:endParaRPr lang="en-US" sz="2000" i="0" dirty="0">
              <a:solidFill>
                <a:schemeClr val="accent4"/>
              </a:solidFill>
              <a:effectLst/>
              <a:latin typeface="Roboto" panose="02000000000000000000" pitchFamily="2" charset="0"/>
            </a:endParaRPr>
          </a:p>
        </p:txBody>
      </p:sp>
      <p:sp>
        <p:nvSpPr>
          <p:cNvPr id="5" name="TextBox 4">
            <a:extLst>
              <a:ext uri="{FF2B5EF4-FFF2-40B4-BE49-F238E27FC236}">
                <a16:creationId xmlns:a16="http://schemas.microsoft.com/office/drawing/2014/main" id="{0DEF8EA8-9CF1-18DC-732F-E59B2CE4DAE3}"/>
              </a:ext>
            </a:extLst>
          </p:cNvPr>
          <p:cNvSpPr txBox="1"/>
          <p:nvPr/>
        </p:nvSpPr>
        <p:spPr>
          <a:xfrm>
            <a:off x="1325880" y="3264099"/>
            <a:ext cx="9113520" cy="2954655"/>
          </a:xfrm>
          <a:prstGeom prst="rect">
            <a:avLst/>
          </a:prstGeom>
          <a:noFill/>
        </p:spPr>
        <p:txBody>
          <a:bodyPr wrap="square">
            <a:spAutoFit/>
          </a:bodyPr>
          <a:lstStyle/>
          <a:p>
            <a:pPr algn="just">
              <a:lnSpc>
                <a:spcPct val="150000"/>
              </a:lnSpc>
              <a:buFont typeface="Arial" panose="020B0604020202020204" pitchFamily="34" charset="0"/>
              <a:buChar char="•"/>
            </a:pPr>
            <a:r>
              <a:rPr lang="en-US" b="0" i="0" dirty="0">
                <a:solidFill>
                  <a:srgbClr val="212121"/>
                </a:solidFill>
                <a:effectLst/>
                <a:latin typeface="Roboto" panose="02000000000000000000" pitchFamily="2" charset="0"/>
              </a:rPr>
              <a:t>To put in simple words Bike renting is strongly influenced by the Hour of the followed by the Dew point temperature, Visibility and Solar radiation.</a:t>
            </a:r>
          </a:p>
          <a:p>
            <a:pPr algn="just">
              <a:lnSpc>
                <a:spcPct val="150000"/>
              </a:lnSpc>
              <a:buFont typeface="Arial" panose="020B0604020202020204" pitchFamily="34" charset="0"/>
              <a:buChar char="•"/>
            </a:pPr>
            <a:r>
              <a:rPr lang="en-US" b="0" i="0" dirty="0">
                <a:solidFill>
                  <a:srgbClr val="212121"/>
                </a:solidFill>
                <a:effectLst/>
                <a:latin typeface="Roboto" panose="02000000000000000000" pitchFamily="2" charset="0"/>
              </a:rPr>
              <a:t>If it is not a Functioning day or if there is a Rainfall the Renting of bike decreases significantly.</a:t>
            </a:r>
          </a:p>
          <a:p>
            <a:pPr algn="just">
              <a:lnSpc>
                <a:spcPct val="150000"/>
              </a:lnSpc>
              <a:buFont typeface="Arial" panose="020B0604020202020204" pitchFamily="34" charset="0"/>
              <a:buChar char="•"/>
            </a:pPr>
            <a:r>
              <a:rPr lang="en-US" b="0" i="0" dirty="0">
                <a:solidFill>
                  <a:srgbClr val="212121"/>
                </a:solidFill>
                <a:effectLst/>
                <a:latin typeface="Roboto" panose="02000000000000000000" pitchFamily="2" charset="0"/>
              </a:rPr>
              <a:t>Autumn is a favorable season for riding and renting a bike and the count dips down if it is a Winter day.</a:t>
            </a:r>
          </a:p>
          <a:p>
            <a:pPr algn="just">
              <a:lnSpc>
                <a:spcPct val="150000"/>
              </a:lnSpc>
              <a:buFont typeface="Arial" panose="020B0604020202020204" pitchFamily="34" charset="0"/>
              <a:buChar char="•"/>
            </a:pPr>
            <a:r>
              <a:rPr lang="en-US" b="0" i="0" dirty="0">
                <a:solidFill>
                  <a:srgbClr val="212121"/>
                </a:solidFill>
                <a:effectLst/>
                <a:latin typeface="Roboto" panose="02000000000000000000" pitchFamily="2" charset="0"/>
              </a:rPr>
              <a:t>Rest other feature contributes in a smaller portion in the Renting of the Bike.</a:t>
            </a:r>
          </a:p>
        </p:txBody>
      </p:sp>
    </p:spTree>
    <p:extLst>
      <p:ext uri="{BB962C8B-B14F-4D97-AF65-F5344CB8AC3E}">
        <p14:creationId xmlns:p14="http://schemas.microsoft.com/office/powerpoint/2010/main" val="3581481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4FD9-5689-91D4-90E4-80B22FF495B4}"/>
              </a:ext>
            </a:extLst>
          </p:cNvPr>
          <p:cNvSpPr>
            <a:spLocks noGrp="1"/>
          </p:cNvSpPr>
          <p:nvPr>
            <p:ph type="title"/>
          </p:nvPr>
        </p:nvSpPr>
        <p:spPr>
          <a:xfrm>
            <a:off x="838200" y="2766218"/>
            <a:ext cx="10515600" cy="1325563"/>
          </a:xfrm>
        </p:spPr>
        <p:txBody>
          <a:bodyPr/>
          <a:lstStyle/>
          <a:p>
            <a:pPr algn="ctr"/>
            <a:r>
              <a:rPr lang="en-US" dirty="0"/>
              <a:t>Enjoy Riding….</a:t>
            </a:r>
            <a:endParaRPr lang="en-IN" dirty="0"/>
          </a:p>
        </p:txBody>
      </p:sp>
    </p:spTree>
    <p:extLst>
      <p:ext uri="{BB962C8B-B14F-4D97-AF65-F5344CB8AC3E}">
        <p14:creationId xmlns:p14="http://schemas.microsoft.com/office/powerpoint/2010/main" val="814958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5C94-2A00-06ED-E8C4-A5452C640C0E}"/>
              </a:ext>
            </a:extLst>
          </p:cNvPr>
          <p:cNvSpPr>
            <a:spLocks noGrp="1"/>
          </p:cNvSpPr>
          <p:nvPr>
            <p:ph type="ctrTitle"/>
          </p:nvPr>
        </p:nvSpPr>
        <p:spPr>
          <a:xfrm>
            <a:off x="1117600" y="853437"/>
            <a:ext cx="8900160" cy="777557"/>
          </a:xfrm>
        </p:spPr>
        <p:txBody>
          <a:bodyPr>
            <a:normAutofit fontScale="90000"/>
          </a:bodyPr>
          <a:lstStyle/>
          <a:p>
            <a:r>
              <a:rPr lang="en-US" sz="4900" dirty="0"/>
              <a:t>Project</a:t>
            </a:r>
            <a:r>
              <a:rPr lang="en-US" dirty="0"/>
              <a:t> </a:t>
            </a:r>
            <a:r>
              <a:rPr lang="en-US" sz="4900" dirty="0"/>
              <a:t>Understanding</a:t>
            </a:r>
            <a:endParaRPr lang="en-IN" dirty="0"/>
          </a:p>
        </p:txBody>
      </p:sp>
      <p:sp>
        <p:nvSpPr>
          <p:cNvPr id="3" name="Subtitle 2">
            <a:extLst>
              <a:ext uri="{FF2B5EF4-FFF2-40B4-BE49-F238E27FC236}">
                <a16:creationId xmlns:a16="http://schemas.microsoft.com/office/drawing/2014/main" id="{D1FE73C9-3189-90FE-9C7C-10BB7F43CE57}"/>
              </a:ext>
            </a:extLst>
          </p:cNvPr>
          <p:cNvSpPr>
            <a:spLocks noGrp="1"/>
          </p:cNvSpPr>
          <p:nvPr>
            <p:ph type="subTitle" idx="1"/>
          </p:nvPr>
        </p:nvSpPr>
        <p:spPr>
          <a:xfrm>
            <a:off x="1117600" y="1638457"/>
            <a:ext cx="9367520" cy="4876800"/>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Currently Rental bikes are introduced in many urban cities for the enhancement of mobility comfort. It is important to make the rental bike available and accessible to the public at the right time as it lessens the waiting time.</a:t>
            </a:r>
          </a:p>
          <a:p>
            <a:pPr algn="just">
              <a:lnSpc>
                <a:spcPct val="150000"/>
              </a:lnSpc>
            </a:pPr>
            <a:r>
              <a:rPr lang="en-US" dirty="0">
                <a:latin typeface="Times New Roman" panose="02020603050405020304" pitchFamily="18" charset="0"/>
                <a:cs typeface="Times New Roman" panose="02020603050405020304" pitchFamily="18" charset="0"/>
              </a:rPr>
              <a:t>The crucial part is the prediction of the bike count required at each hour for the stable supply of the Rental bikes.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95222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5C94-2A00-06ED-E8C4-A5452C640C0E}"/>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Data Understanding </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F8617E7-956F-EC11-9596-4039FA8B2AF1}"/>
              </a:ext>
            </a:extLst>
          </p:cNvPr>
          <p:cNvPicPr>
            <a:picLocks noChangeAspect="1"/>
          </p:cNvPicPr>
          <p:nvPr/>
        </p:nvPicPr>
        <p:blipFill>
          <a:blip r:embed="rId2"/>
          <a:stretch>
            <a:fillRect/>
          </a:stretch>
        </p:blipFill>
        <p:spPr>
          <a:xfrm>
            <a:off x="6881294" y="2117492"/>
            <a:ext cx="4862347" cy="4202028"/>
          </a:xfrm>
          <a:prstGeom prst="rect">
            <a:avLst/>
          </a:prstGeom>
        </p:spPr>
      </p:pic>
      <p:sp>
        <p:nvSpPr>
          <p:cNvPr id="5" name="TextBox 4">
            <a:extLst>
              <a:ext uri="{FF2B5EF4-FFF2-40B4-BE49-F238E27FC236}">
                <a16:creationId xmlns:a16="http://schemas.microsoft.com/office/drawing/2014/main" id="{0A99EDF3-CDC0-43B2-083D-6775DEE77788}"/>
              </a:ext>
            </a:extLst>
          </p:cNvPr>
          <p:cNvSpPr txBox="1"/>
          <p:nvPr/>
        </p:nvSpPr>
        <p:spPr>
          <a:xfrm>
            <a:off x="497840" y="2117492"/>
            <a:ext cx="5191760" cy="2308324"/>
          </a:xfrm>
          <a:prstGeom prst="rect">
            <a:avLst/>
          </a:prstGeom>
          <a:noFill/>
        </p:spPr>
        <p:txBody>
          <a:bodyPr wrap="square" rtlCol="0">
            <a:spAutoFit/>
          </a:bodyPr>
          <a:lstStyle/>
          <a:p>
            <a:r>
              <a:rPr lang="en-US" sz="3600" dirty="0"/>
              <a:t>Dataset consist of different features along with the target variable which is </a:t>
            </a:r>
            <a:r>
              <a:rPr lang="en-US" sz="3600" dirty="0">
                <a:solidFill>
                  <a:srgbClr val="FF0000"/>
                </a:solidFill>
              </a:rPr>
              <a:t>Rented Bike Count. </a:t>
            </a:r>
            <a:endParaRPr lang="en-IN" sz="3600" dirty="0">
              <a:solidFill>
                <a:srgbClr val="FF0000"/>
              </a:solidFill>
            </a:endParaRPr>
          </a:p>
        </p:txBody>
      </p:sp>
    </p:spTree>
    <p:extLst>
      <p:ext uri="{BB962C8B-B14F-4D97-AF65-F5344CB8AC3E}">
        <p14:creationId xmlns:p14="http://schemas.microsoft.com/office/powerpoint/2010/main" val="11283228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5C94-2A00-06ED-E8C4-A5452C640C0E}"/>
              </a:ext>
            </a:extLst>
          </p:cNvPr>
          <p:cNvSpPr>
            <a:spLocks noGrp="1"/>
          </p:cNvSpPr>
          <p:nvPr>
            <p:ph type="title"/>
          </p:nvPr>
        </p:nvSpPr>
        <p:spPr>
          <a:xfrm>
            <a:off x="784860" y="141605"/>
            <a:ext cx="10622280" cy="854075"/>
          </a:xfrm>
        </p:spPr>
        <p:txBody>
          <a:bodyPr/>
          <a:lstStyle/>
          <a:p>
            <a:r>
              <a:rPr lang="en-US" dirty="0"/>
              <a:t>Exploratory Data Analysis</a:t>
            </a:r>
            <a:endParaRPr lang="en-IN" dirty="0"/>
          </a:p>
        </p:txBody>
      </p:sp>
      <p:pic>
        <p:nvPicPr>
          <p:cNvPr id="1026" name="Picture 2">
            <a:extLst>
              <a:ext uri="{FF2B5EF4-FFF2-40B4-BE49-F238E27FC236}">
                <a16:creationId xmlns:a16="http://schemas.microsoft.com/office/drawing/2014/main" id="{1E248885-4A3B-D15E-5D28-9990BDA69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95" y="1062673"/>
            <a:ext cx="5886450" cy="3533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C12156C-3C32-DD32-0345-0FE9561F9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457" y="3182620"/>
            <a:ext cx="5476875" cy="3533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663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randombar(horizontal)">
                                      <p:cBhvr>
                                        <p:cTn id="1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A43D0F11-F8C2-0D7A-8148-8D5516E33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894080"/>
            <a:ext cx="10768617" cy="48869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02400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7D76D45-5511-04A2-925E-51CB4B6CD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395288"/>
            <a:ext cx="11572875" cy="60674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50865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DD5C2D6-11EF-BA51-67AA-6F07E341A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660401"/>
            <a:ext cx="11201400" cy="51654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1118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FF95946D-B408-481B-5A6B-1882916B4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844" y="542289"/>
            <a:ext cx="10074275" cy="56238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460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340</Words>
  <Application>Microsoft Office PowerPoint</Application>
  <PresentationFormat>Widescreen</PresentationFormat>
  <Paragraphs>33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Roboto</vt:lpstr>
      <vt:lpstr>Times New Roman</vt:lpstr>
      <vt:lpstr>Wingdings</vt:lpstr>
      <vt:lpstr>Office Theme</vt:lpstr>
      <vt:lpstr>Bike Sharing Demand Prediction</vt:lpstr>
      <vt:lpstr>Index</vt:lpstr>
      <vt:lpstr>Project Understanding</vt:lpstr>
      <vt:lpstr>Data Understanding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Observations/Hypothesis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Enjoy Riding….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Demand Prediction</dc:title>
  <dc:creator>Jeetendra Sarpe</dc:creator>
  <cp:lastModifiedBy>Jeetendra Sarpe</cp:lastModifiedBy>
  <cp:revision>10</cp:revision>
  <dcterms:created xsi:type="dcterms:W3CDTF">2023-02-14T06:47:43Z</dcterms:created>
  <dcterms:modified xsi:type="dcterms:W3CDTF">2023-02-14T12:19:29Z</dcterms:modified>
</cp:coreProperties>
</file>