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3" r:id="rId6"/>
    <p:sldId id="261" r:id="rId7"/>
    <p:sldId id="272" r:id="rId8"/>
    <p:sldId id="271" r:id="rId9"/>
    <p:sldId id="270" r:id="rId10"/>
    <p:sldId id="262"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0D49-EEC5-65D1-6A52-2DC5DABEC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CFDC3-09AB-F5EF-90E1-B205CD558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56C975-030C-B2F5-C5DA-4E61B18CECC6}"/>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FA3476D6-2B8C-DECF-B6E0-24ACFDA8B3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E33DC-117A-8441-A030-6EEE09D00C9F}"/>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3231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4340-14C4-DC55-FA35-1D388066EA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52DEDF-0AF9-5717-89C5-6C0570F8E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BD60E-1EF8-7297-F2CD-ECB689D7DC05}"/>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3FACA77F-ABA4-9086-B3EA-32624F81C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BD2CB-1F24-914F-EFB3-28506135F0A7}"/>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6713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0BFCB-0626-B60E-2BDA-D79DF0B88C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DDA16-C7F2-BDB7-76B3-F8D4A459B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0E2A4-32D4-1CCF-30A7-F3C3B3FD8903}"/>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8780E838-F3D1-1A05-921B-4CC34ABA1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E1A85-6CF8-CFF9-DCB0-573B097A6F22}"/>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161863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AF86-7280-7912-C2EC-130F0ADBB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04556B-DB43-6A8E-76A2-C23669B63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48748-C393-1F56-4427-A09709A88DC6}"/>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C35CE55C-845D-8F8F-76C8-BF3E822F8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ECF90-6310-1EBD-8729-E1B1B9910770}"/>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394494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C73-F4EF-67EF-87AC-A97271AB4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69317-AB1B-178B-67E4-0506EE4F0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E2D32-1AA3-2B32-14F5-05DB5692200F}"/>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F9789EAA-4F08-4435-CA8C-58DC328AB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FF4D5-D4E2-4E5C-AE19-ADC5DD343AF1}"/>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135730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48FF-8E67-CFAB-A3D5-190F56711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5CCDC-583F-4135-72C2-4AADEF0CE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9AFF09-234D-7622-7B54-00F46544D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69B532-AFCA-41A2-09CF-A3918C58E818}"/>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6" name="Footer Placeholder 5">
            <a:extLst>
              <a:ext uri="{FF2B5EF4-FFF2-40B4-BE49-F238E27FC236}">
                <a16:creationId xmlns:a16="http://schemas.microsoft.com/office/drawing/2014/main" id="{C34667D5-AB3F-37E5-AB7B-7977CE76B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A72B7-E6FC-C704-BA4D-AF36EAC8C0F0}"/>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72420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B5C5-81EB-969A-44DC-972332EF2B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809B2D-3610-DEC4-E9A5-CF751E414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D5A7B-B272-AC1F-A44B-19B24AD52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2E7428-24B6-6BE1-9290-8D9394632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59761-3306-2473-77DF-6323C7203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DF2277-F220-B24F-3FC8-2CE8312B174D}"/>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8" name="Footer Placeholder 7">
            <a:extLst>
              <a:ext uri="{FF2B5EF4-FFF2-40B4-BE49-F238E27FC236}">
                <a16:creationId xmlns:a16="http://schemas.microsoft.com/office/drawing/2014/main" id="{F97CE3BF-53EC-4008-A8B4-D600518479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CC5677-F9CA-E6A6-9653-721693D2A6D6}"/>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253939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290E-6861-D5ED-9E46-0EA46B7C8F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8748E8-9EE3-BF69-065F-B9270AB92E24}"/>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4" name="Footer Placeholder 3">
            <a:extLst>
              <a:ext uri="{FF2B5EF4-FFF2-40B4-BE49-F238E27FC236}">
                <a16:creationId xmlns:a16="http://schemas.microsoft.com/office/drawing/2014/main" id="{FB5913AD-66E3-9B50-A272-F2BA68DD6E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A13846-F877-6588-A292-41D9100FBAF9}"/>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225554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57B2F-00E9-0E05-2894-628B712D5FA3}"/>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3" name="Footer Placeholder 2">
            <a:extLst>
              <a:ext uri="{FF2B5EF4-FFF2-40B4-BE49-F238E27FC236}">
                <a16:creationId xmlns:a16="http://schemas.microsoft.com/office/drawing/2014/main" id="{AD7D94EA-7C85-1602-DAC3-3B6A9740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F40794-5FA5-1C7E-B4A7-AA0B2FE90AD4}"/>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407225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5394-0DD4-530E-D5A5-FCDA037E7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EF337E-D012-251C-36E5-E4D076F87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9D3AD-0131-47FD-0E86-5CC814D19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5DD8D-B3F1-914B-5D99-A11C0E4DCD99}"/>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6" name="Footer Placeholder 5">
            <a:extLst>
              <a:ext uri="{FF2B5EF4-FFF2-40B4-BE49-F238E27FC236}">
                <a16:creationId xmlns:a16="http://schemas.microsoft.com/office/drawing/2014/main" id="{BEAAF935-D57D-C9C2-111D-049D056F60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A7B14-7360-F10F-CFC1-9094B697E298}"/>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285463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28C6-6FED-4349-5A49-10D6EEBD2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521348-98D2-A1CE-B7D5-A6AFADC98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AD1E3-6D33-56C0-42D2-9FA054225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4C88C-F0C4-7579-B96C-A3B5DCCD22DF}"/>
              </a:ext>
            </a:extLst>
          </p:cNvPr>
          <p:cNvSpPr>
            <a:spLocks noGrp="1"/>
          </p:cNvSpPr>
          <p:nvPr>
            <p:ph type="dt" sz="half" idx="10"/>
          </p:nvPr>
        </p:nvSpPr>
        <p:spPr/>
        <p:txBody>
          <a:bodyPr/>
          <a:lstStyle/>
          <a:p>
            <a:fld id="{7DAFF1BF-C5FB-4642-86BB-CD3F9594532D}" type="datetimeFigureOut">
              <a:rPr lang="en-IN" smtClean="0"/>
              <a:t>13-12-2022</a:t>
            </a:fld>
            <a:endParaRPr lang="en-IN"/>
          </a:p>
        </p:txBody>
      </p:sp>
      <p:sp>
        <p:nvSpPr>
          <p:cNvPr id="6" name="Footer Placeholder 5">
            <a:extLst>
              <a:ext uri="{FF2B5EF4-FFF2-40B4-BE49-F238E27FC236}">
                <a16:creationId xmlns:a16="http://schemas.microsoft.com/office/drawing/2014/main" id="{9E8B2BF2-1806-359B-BC89-7430373C4C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AAAA6B-3EBF-1CD3-D830-ED6A2F89D0E6}"/>
              </a:ext>
            </a:extLst>
          </p:cNvPr>
          <p:cNvSpPr>
            <a:spLocks noGrp="1"/>
          </p:cNvSpPr>
          <p:nvPr>
            <p:ph type="sldNum" sz="quarter" idx="12"/>
          </p:nvPr>
        </p:nvSpPr>
        <p:spPr/>
        <p:txBody>
          <a:bodyPr/>
          <a:lstStyle/>
          <a:p>
            <a:fld id="{ABCB2E73-3FC7-49AD-8642-448A928E4EBC}" type="slidenum">
              <a:rPr lang="en-IN" smtClean="0"/>
              <a:t>‹#›</a:t>
            </a:fld>
            <a:endParaRPr lang="en-IN"/>
          </a:p>
        </p:txBody>
      </p:sp>
    </p:spTree>
    <p:extLst>
      <p:ext uri="{BB962C8B-B14F-4D97-AF65-F5344CB8AC3E}">
        <p14:creationId xmlns:p14="http://schemas.microsoft.com/office/powerpoint/2010/main" val="75130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AA281-F0E5-DC10-36FC-B7601FB2F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D4281-F39B-A545-4975-EB237B99F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6585D-8D48-2587-BA34-C9585DBE4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FF1BF-C5FB-4642-86BB-CD3F9594532D}" type="datetimeFigureOut">
              <a:rPr lang="en-IN" smtClean="0"/>
              <a:t>13-12-2022</a:t>
            </a:fld>
            <a:endParaRPr lang="en-IN"/>
          </a:p>
        </p:txBody>
      </p:sp>
      <p:sp>
        <p:nvSpPr>
          <p:cNvPr id="5" name="Footer Placeholder 4">
            <a:extLst>
              <a:ext uri="{FF2B5EF4-FFF2-40B4-BE49-F238E27FC236}">
                <a16:creationId xmlns:a16="http://schemas.microsoft.com/office/drawing/2014/main" id="{EAEE60CE-F49A-8A3F-B83A-A347BC0E9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01D914-4D1F-6B06-6087-820F10695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2E73-3FC7-49AD-8642-448A928E4EBC}" type="slidenum">
              <a:rPr lang="en-IN" smtClean="0"/>
              <a:t>‹#›</a:t>
            </a:fld>
            <a:endParaRPr lang="en-IN"/>
          </a:p>
        </p:txBody>
      </p:sp>
    </p:spTree>
    <p:extLst>
      <p:ext uri="{BB962C8B-B14F-4D97-AF65-F5344CB8AC3E}">
        <p14:creationId xmlns:p14="http://schemas.microsoft.com/office/powerpoint/2010/main" val="1044233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4203-303A-6A7C-C1F5-EB32E00C7EDC}"/>
              </a:ext>
            </a:extLst>
          </p:cNvPr>
          <p:cNvSpPr>
            <a:spLocks noGrp="1"/>
          </p:cNvSpPr>
          <p:nvPr>
            <p:ph type="ctrTitle"/>
          </p:nvPr>
        </p:nvSpPr>
        <p:spPr>
          <a:xfrm>
            <a:off x="1524000" y="1122363"/>
            <a:ext cx="9144000" cy="2133599"/>
          </a:xfrm>
        </p:spPr>
        <p:txBody>
          <a:bodyPr anchor="ctr">
            <a:normAutofit fontScale="90000"/>
          </a:bodyPr>
          <a:lstStyle/>
          <a:p>
            <a:br>
              <a:rPr lang="en-US" dirty="0"/>
            </a:br>
            <a:r>
              <a:rPr lang="en-US" dirty="0"/>
              <a:t>Global Terrorism</a:t>
            </a:r>
            <a:br>
              <a:rPr lang="en-IN" dirty="0"/>
            </a:br>
            <a:br>
              <a:rPr lang="en-IN" dirty="0"/>
            </a:br>
            <a:endParaRPr lang="en-IN" dirty="0"/>
          </a:p>
        </p:txBody>
      </p:sp>
      <p:sp>
        <p:nvSpPr>
          <p:cNvPr id="3" name="Subtitle 2">
            <a:extLst>
              <a:ext uri="{FF2B5EF4-FFF2-40B4-BE49-F238E27FC236}">
                <a16:creationId xmlns:a16="http://schemas.microsoft.com/office/drawing/2014/main" id="{EE6C588C-D8D3-55B4-F95A-A967173C499D}"/>
              </a:ext>
            </a:extLst>
          </p:cNvPr>
          <p:cNvSpPr>
            <a:spLocks noGrp="1"/>
          </p:cNvSpPr>
          <p:nvPr>
            <p:ph type="subTitle" idx="1"/>
          </p:nvPr>
        </p:nvSpPr>
        <p:spPr/>
        <p:txBody>
          <a:bodyPr/>
          <a:lstStyle/>
          <a:p>
            <a:r>
              <a:rPr lang="en-IN" dirty="0"/>
              <a:t>Exploratory Data Analysis</a:t>
            </a:r>
          </a:p>
          <a:p>
            <a:r>
              <a:rPr lang="en-IN" dirty="0"/>
              <a:t>Capstone </a:t>
            </a:r>
          </a:p>
          <a:p>
            <a:r>
              <a:rPr lang="en-IN" dirty="0"/>
              <a:t>Jitendra Sarpe</a:t>
            </a:r>
          </a:p>
        </p:txBody>
      </p:sp>
    </p:spTree>
    <p:extLst>
      <p:ext uri="{BB962C8B-B14F-4D97-AF65-F5344CB8AC3E}">
        <p14:creationId xmlns:p14="http://schemas.microsoft.com/office/powerpoint/2010/main" val="1955833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7E83F2-0BD1-66DE-C134-2BF8209C7DD8}"/>
              </a:ext>
            </a:extLst>
          </p:cNvPr>
          <p:cNvSpPr>
            <a:spLocks noGrp="1"/>
          </p:cNvSpPr>
          <p:nvPr>
            <p:ph type="subTitle" idx="1"/>
          </p:nvPr>
        </p:nvSpPr>
        <p:spPr>
          <a:xfrm>
            <a:off x="1524000" y="452438"/>
            <a:ext cx="9042400" cy="421322"/>
          </a:xfrm>
        </p:spPr>
        <p:txBody>
          <a:bodyPr/>
          <a:lstStyle/>
          <a:p>
            <a:pPr algn="just"/>
            <a:r>
              <a:rPr lang="en-US" dirty="0"/>
              <a:t>Attack types and its impact.</a:t>
            </a:r>
            <a:endParaRPr lang="en-IN" dirty="0"/>
          </a:p>
        </p:txBody>
      </p:sp>
      <p:pic>
        <p:nvPicPr>
          <p:cNvPr id="2050" name="Picture 2">
            <a:extLst>
              <a:ext uri="{FF2B5EF4-FFF2-40B4-BE49-F238E27FC236}">
                <a16:creationId xmlns:a16="http://schemas.microsoft.com/office/drawing/2014/main" id="{B4ECB04A-132D-EC8C-3008-8CBB87942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33" y="1259840"/>
            <a:ext cx="10508933" cy="47580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1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17C3086-586A-D2B0-A5E6-4E7137EAF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469900"/>
            <a:ext cx="5333539" cy="29591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513257E-0C1D-15A8-BE91-08D1D8708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183" y="3728720"/>
            <a:ext cx="6078425" cy="27508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84A5A70-71D7-7E05-D41B-698C89902188}"/>
              </a:ext>
            </a:extLst>
          </p:cNvPr>
          <p:cNvPicPr>
            <a:picLocks noChangeAspect="1"/>
          </p:cNvPicPr>
          <p:nvPr/>
        </p:nvPicPr>
        <p:blipFill rotWithShape="1">
          <a:blip r:embed="rId4"/>
          <a:srcRect l="12607" t="10729" r="10710"/>
          <a:stretch/>
        </p:blipFill>
        <p:spPr>
          <a:xfrm>
            <a:off x="7934395" y="150338"/>
            <a:ext cx="3200401" cy="3278662"/>
          </a:xfrm>
          <a:prstGeom prst="rect">
            <a:avLst/>
          </a:prstGeom>
          <a:ln>
            <a:solidFill>
              <a:schemeClr val="tx1"/>
            </a:solidFill>
          </a:ln>
        </p:spPr>
      </p:pic>
      <p:pic>
        <p:nvPicPr>
          <p:cNvPr id="3" name="Picture 2">
            <a:extLst>
              <a:ext uri="{FF2B5EF4-FFF2-40B4-BE49-F238E27FC236}">
                <a16:creationId xmlns:a16="http://schemas.microsoft.com/office/drawing/2014/main" id="{F0DF4DE0-4CE3-4B64-DC40-609621D0A928}"/>
              </a:ext>
            </a:extLst>
          </p:cNvPr>
          <p:cNvPicPr>
            <a:picLocks noChangeAspect="1"/>
          </p:cNvPicPr>
          <p:nvPr/>
        </p:nvPicPr>
        <p:blipFill>
          <a:blip r:embed="rId5"/>
          <a:stretch>
            <a:fillRect/>
          </a:stretch>
        </p:blipFill>
        <p:spPr>
          <a:xfrm>
            <a:off x="423013" y="3686535"/>
            <a:ext cx="3021228" cy="2793005"/>
          </a:xfrm>
          <a:prstGeom prst="rect">
            <a:avLst/>
          </a:prstGeom>
          <a:ln>
            <a:solidFill>
              <a:schemeClr val="tx1"/>
            </a:solidFill>
          </a:ln>
        </p:spPr>
      </p:pic>
    </p:spTree>
    <p:extLst>
      <p:ext uri="{BB962C8B-B14F-4D97-AF65-F5344CB8AC3E}">
        <p14:creationId xmlns:p14="http://schemas.microsoft.com/office/powerpoint/2010/main" val="7257374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196"/>
                                        </p:tgtEl>
                                        <p:attrNameLst>
                                          <p:attrName>style.visibility</p:attrName>
                                        </p:attrNameLst>
                                      </p:cBhvr>
                                      <p:to>
                                        <p:strVal val="visible"/>
                                      </p:to>
                                    </p:set>
                                    <p:animEffect transition="in" filter="barn(inVertical)">
                                      <p:cBhvr>
                                        <p:cTn id="21" dur="500"/>
                                        <p:tgtEl>
                                          <p:spTgt spid="8196"/>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6C50D6D-A16F-9D90-C3B4-C92FD6ED8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79" y="388620"/>
            <a:ext cx="5456596" cy="31470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DA4D68-4DFC-7F4C-6B28-2939A92BAE24}"/>
              </a:ext>
            </a:extLst>
          </p:cNvPr>
          <p:cNvPicPr>
            <a:picLocks noChangeAspect="1"/>
          </p:cNvPicPr>
          <p:nvPr/>
        </p:nvPicPr>
        <p:blipFill>
          <a:blip r:embed="rId3"/>
          <a:stretch>
            <a:fillRect/>
          </a:stretch>
        </p:blipFill>
        <p:spPr>
          <a:xfrm>
            <a:off x="7085754" y="3145902"/>
            <a:ext cx="4267372" cy="3147060"/>
          </a:xfrm>
          <a:prstGeom prst="rect">
            <a:avLst/>
          </a:prstGeom>
          <a:ln>
            <a:solidFill>
              <a:schemeClr val="tx1"/>
            </a:solidFill>
          </a:ln>
        </p:spPr>
      </p:pic>
    </p:spTree>
    <p:extLst>
      <p:ext uri="{BB962C8B-B14F-4D97-AF65-F5344CB8AC3E}">
        <p14:creationId xmlns:p14="http://schemas.microsoft.com/office/powerpoint/2010/main" val="3206551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animEffect transition="in" filter="wheel(1)">
                                      <p:cBhvr>
                                        <p:cTn id="11"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19089E4-372B-608F-6B10-AB2F986E1C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33"/>
          <a:stretch/>
        </p:blipFill>
        <p:spPr bwMode="auto">
          <a:xfrm>
            <a:off x="557514" y="448518"/>
            <a:ext cx="11076972" cy="56137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65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horizont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8B20-0907-97D5-235B-65B210524102}"/>
              </a:ext>
            </a:extLst>
          </p:cNvPr>
          <p:cNvSpPr txBox="1"/>
          <p:nvPr/>
        </p:nvSpPr>
        <p:spPr>
          <a:xfrm>
            <a:off x="1127760" y="1443841"/>
            <a:ext cx="9296400"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Success rate of the attack is high but also the capturing and killing of the Terrorist is on up side as the time proceeds.</a:t>
            </a: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Even the success of the attacks are high the time of the attack is restricted to just a day for maximum times. This is because of the efforts by the nation and its security forces.</a:t>
            </a: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Countries in the </a:t>
            </a:r>
            <a:r>
              <a:rPr lang="en-US" b="0" i="0" dirty="0">
                <a:solidFill>
                  <a:srgbClr val="FFC000"/>
                </a:solidFill>
                <a:effectLst/>
                <a:latin typeface="Times New Roman" panose="02020603050405020304" pitchFamily="18" charset="0"/>
                <a:cs typeface="Times New Roman" panose="02020603050405020304" pitchFamily="18" charset="0"/>
              </a:rPr>
              <a:t>Middle east and South Asia</a:t>
            </a:r>
            <a:r>
              <a:rPr lang="en-US" b="0" i="0" dirty="0">
                <a:solidFill>
                  <a:srgbClr val="212121"/>
                </a:solidFill>
                <a:effectLst/>
                <a:latin typeface="Times New Roman" panose="02020603050405020304" pitchFamily="18" charset="0"/>
                <a:cs typeface="Times New Roman" panose="02020603050405020304" pitchFamily="18" charset="0"/>
              </a:rPr>
              <a:t> are most affected. The intentions of the attack is to create a threat and sense of danger among the citizen.</a:t>
            </a: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Kidnapping hostages is observed to be low in numbers but have it is considerable high for countries like </a:t>
            </a:r>
            <a:r>
              <a:rPr lang="en-US" b="0" i="0" dirty="0">
                <a:solidFill>
                  <a:srgbClr val="00B0F0"/>
                </a:solidFill>
                <a:effectLst/>
                <a:latin typeface="Times New Roman" panose="02020603050405020304" pitchFamily="18" charset="0"/>
                <a:cs typeface="Times New Roman" panose="02020603050405020304" pitchFamily="18" charset="0"/>
              </a:rPr>
              <a:t>INDIA</a:t>
            </a:r>
            <a:r>
              <a:rPr lang="en-US" b="0" i="0" dirty="0">
                <a:solidFill>
                  <a:srgbClr val="21212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Killings by </a:t>
            </a:r>
            <a:r>
              <a:rPr lang="en-US" b="0" i="0" dirty="0">
                <a:solidFill>
                  <a:schemeClr val="accent2">
                    <a:lumMod val="75000"/>
                  </a:schemeClr>
                </a:solidFill>
                <a:effectLst/>
                <a:latin typeface="Times New Roman" panose="02020603050405020304" pitchFamily="18" charset="0"/>
                <a:cs typeface="Times New Roman" panose="02020603050405020304" pitchFamily="18" charset="0"/>
              </a:rPr>
              <a:t>bombing and explosion is highest </a:t>
            </a:r>
            <a:r>
              <a:rPr lang="en-US" b="0" i="0" dirty="0">
                <a:solidFill>
                  <a:srgbClr val="212121"/>
                </a:solidFill>
                <a:effectLst/>
                <a:latin typeface="Times New Roman" panose="02020603050405020304" pitchFamily="18" charset="0"/>
                <a:cs typeface="Times New Roman" panose="02020603050405020304" pitchFamily="18" charset="0"/>
              </a:rPr>
              <a:t>but the suicide attacks that include explosions have caused lesser causalities than Assassinations.</a:t>
            </a: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Weapons used for majority of attacks are </a:t>
            </a:r>
            <a:r>
              <a:rPr lang="en-US" b="0" i="0" dirty="0">
                <a:solidFill>
                  <a:schemeClr val="accent2">
                    <a:lumMod val="75000"/>
                  </a:schemeClr>
                </a:solidFill>
                <a:effectLst/>
                <a:latin typeface="Times New Roman" panose="02020603050405020304" pitchFamily="18" charset="0"/>
                <a:cs typeface="Times New Roman" panose="02020603050405020304" pitchFamily="18" charset="0"/>
              </a:rPr>
              <a:t>Fire arms and explosives</a:t>
            </a:r>
            <a:r>
              <a:rPr lang="en-US" b="0" i="0" dirty="0">
                <a:solidFill>
                  <a:srgbClr val="212121"/>
                </a:solidFill>
                <a:effectLst/>
                <a:latin typeface="Times New Roman" panose="02020603050405020304" pitchFamily="18" charset="0"/>
                <a:cs typeface="Times New Roman" panose="02020603050405020304" pitchFamily="18" charset="0"/>
              </a:rPr>
              <a:t>, use of biological or Radiological is low and only </a:t>
            </a:r>
            <a:r>
              <a:rPr lang="en-US" b="0" i="0" dirty="0">
                <a:solidFill>
                  <a:schemeClr val="accent6"/>
                </a:solidFill>
                <a:effectLst/>
                <a:latin typeface="Times New Roman" panose="02020603050405020304" pitchFamily="18" charset="0"/>
                <a:cs typeface="Times New Roman" panose="02020603050405020304" pitchFamily="18" charset="0"/>
              </a:rPr>
              <a:t>Taliban</a:t>
            </a:r>
            <a:r>
              <a:rPr lang="en-US" b="0" i="0" dirty="0">
                <a:solidFill>
                  <a:srgbClr val="212121"/>
                </a:solidFill>
                <a:effectLst/>
                <a:latin typeface="Times New Roman" panose="02020603050405020304" pitchFamily="18" charset="0"/>
                <a:cs typeface="Times New Roman" panose="02020603050405020304" pitchFamily="18" charset="0"/>
              </a:rPr>
              <a:t> have been observed to make use of advance weapons and that on </a:t>
            </a:r>
            <a:r>
              <a:rPr lang="en-US" b="0" i="0" dirty="0">
                <a:solidFill>
                  <a:srgbClr val="00B0F0"/>
                </a:solidFill>
                <a:effectLst/>
                <a:latin typeface="Times New Roman" panose="02020603050405020304" pitchFamily="18" charset="0"/>
                <a:cs typeface="Times New Roman" panose="02020603050405020304" pitchFamily="18" charset="0"/>
              </a:rPr>
              <a:t>Afghanistan</a:t>
            </a:r>
            <a:r>
              <a:rPr lang="en-US" b="0" i="0" dirty="0">
                <a:solidFill>
                  <a:srgbClr val="21212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57376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A686-03B1-481A-5C24-BEBC6305FFF0}"/>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COMBAT TERRORISM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07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7E83F2-0BD1-66DE-C134-2BF8209C7DD8}"/>
              </a:ext>
            </a:extLst>
          </p:cNvPr>
          <p:cNvSpPr>
            <a:spLocks noGrp="1"/>
          </p:cNvSpPr>
          <p:nvPr>
            <p:ph type="subTitle" idx="1"/>
          </p:nvPr>
        </p:nvSpPr>
        <p:spPr>
          <a:xfrm>
            <a:off x="1524000" y="777558"/>
            <a:ext cx="9144000" cy="5450522"/>
          </a:xfrm>
        </p:spPr>
        <p:txBody>
          <a:bodyPr/>
          <a:lstStyle/>
          <a:p>
            <a:r>
              <a:rPr lang="en-US" dirty="0"/>
              <a:t>Index</a:t>
            </a:r>
          </a:p>
          <a:p>
            <a:pPr marL="342900" indent="-342900" algn="just">
              <a:lnSpc>
                <a:spcPct val="150000"/>
              </a:lnSpc>
              <a:buFont typeface="Wingdings" panose="05000000000000000000" pitchFamily="2" charset="2"/>
              <a:buChar char="v"/>
            </a:pPr>
            <a:r>
              <a:rPr lang="en-US" dirty="0"/>
              <a:t>Introduction.</a:t>
            </a:r>
          </a:p>
          <a:p>
            <a:pPr marL="342900" indent="-342900" algn="just">
              <a:lnSpc>
                <a:spcPct val="150000"/>
              </a:lnSpc>
              <a:buFont typeface="Wingdings" panose="05000000000000000000" pitchFamily="2" charset="2"/>
              <a:buChar char="v"/>
            </a:pPr>
            <a:r>
              <a:rPr lang="en-US" dirty="0"/>
              <a:t>Data summary and its understanding.</a:t>
            </a:r>
          </a:p>
          <a:p>
            <a:pPr marL="342900" indent="-342900" algn="just">
              <a:lnSpc>
                <a:spcPct val="150000"/>
              </a:lnSpc>
              <a:buFont typeface="Wingdings" panose="05000000000000000000" pitchFamily="2" charset="2"/>
              <a:buChar char="v"/>
            </a:pPr>
            <a:r>
              <a:rPr lang="en-US" dirty="0"/>
              <a:t>Insights from recorded data.</a:t>
            </a:r>
          </a:p>
          <a:p>
            <a:pPr marL="342900" indent="-342900" algn="just">
              <a:lnSpc>
                <a:spcPct val="150000"/>
              </a:lnSpc>
              <a:buFont typeface="Wingdings" panose="05000000000000000000" pitchFamily="2" charset="2"/>
              <a:buChar char="v"/>
            </a:pPr>
            <a:r>
              <a:rPr lang="en-US" dirty="0"/>
              <a:t>Stats from the numbers.</a:t>
            </a:r>
          </a:p>
          <a:p>
            <a:pPr marL="342900" indent="-342900" algn="just">
              <a:lnSpc>
                <a:spcPct val="150000"/>
              </a:lnSpc>
              <a:buFont typeface="Wingdings" panose="05000000000000000000" pitchFamily="2" charset="2"/>
              <a:buChar char="v"/>
            </a:pPr>
            <a:r>
              <a:rPr lang="en-US" dirty="0"/>
              <a:t>Conclusion.</a:t>
            </a:r>
          </a:p>
          <a:p>
            <a:pPr algn="just"/>
            <a:endParaRPr lang="en-IN" dirty="0"/>
          </a:p>
        </p:txBody>
      </p:sp>
    </p:spTree>
    <p:extLst>
      <p:ext uri="{BB962C8B-B14F-4D97-AF65-F5344CB8AC3E}">
        <p14:creationId xmlns:p14="http://schemas.microsoft.com/office/powerpoint/2010/main" val="8221837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99EC8-86CF-C2C1-96B8-0027582608B5}"/>
              </a:ext>
            </a:extLst>
          </p:cNvPr>
          <p:cNvSpPr>
            <a:spLocks noGrp="1"/>
          </p:cNvSpPr>
          <p:nvPr>
            <p:ph type="ctrTitle"/>
          </p:nvPr>
        </p:nvSpPr>
        <p:spPr>
          <a:xfrm>
            <a:off x="1524000" y="0"/>
            <a:ext cx="9144000" cy="2387600"/>
          </a:xfrm>
        </p:spPr>
        <p:txBody>
          <a:bodyPr anchor="ctr"/>
          <a:lstStyle/>
          <a:p>
            <a:r>
              <a:rPr lang="en-US" dirty="0"/>
              <a:t>Data Set</a:t>
            </a:r>
            <a:endParaRPr lang="en-IN" dirty="0"/>
          </a:p>
        </p:txBody>
      </p:sp>
      <p:sp>
        <p:nvSpPr>
          <p:cNvPr id="7" name="Subtitle 6">
            <a:extLst>
              <a:ext uri="{FF2B5EF4-FFF2-40B4-BE49-F238E27FC236}">
                <a16:creationId xmlns:a16="http://schemas.microsoft.com/office/drawing/2014/main" id="{607E83F2-0BD1-66DE-C134-2BF8209C7DD8}"/>
              </a:ext>
            </a:extLst>
          </p:cNvPr>
          <p:cNvSpPr>
            <a:spLocks noGrp="1"/>
          </p:cNvSpPr>
          <p:nvPr>
            <p:ph type="subTitle" idx="1"/>
          </p:nvPr>
        </p:nvSpPr>
        <p:spPr>
          <a:xfrm>
            <a:off x="1612491" y="1778000"/>
            <a:ext cx="9144000" cy="3275782"/>
          </a:xfrm>
          <a:ln>
            <a:solidFill>
              <a:schemeClr val="tx1"/>
            </a:solidFill>
          </a:ln>
        </p:spPr>
        <p:txBody>
          <a:bodyPr>
            <a:norm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Global Terrorism Database (GTD) is an open-source database that contains information on terrorist attacks from 1970 to 2017. The GTD now includes more than 180,000 attacks and includes systematic data on domestic and international terrorist incidents that occurred during this time period. The database is managed by researchers at the University of Maryland's National Consortium for the Study of Terrorism and Responses to Terrorism (START). Investigate and analyze the data to discover key findings about terrorist activities.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653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7E83F2-0BD1-66DE-C134-2BF8209C7DD8}"/>
              </a:ext>
            </a:extLst>
          </p:cNvPr>
          <p:cNvSpPr>
            <a:spLocks noGrp="1"/>
          </p:cNvSpPr>
          <p:nvPr>
            <p:ph type="subTitle" idx="1"/>
          </p:nvPr>
        </p:nvSpPr>
        <p:spPr>
          <a:xfrm>
            <a:off x="1524000" y="594678"/>
            <a:ext cx="9144000" cy="1655762"/>
          </a:xfrm>
        </p:spPr>
        <p:txBody>
          <a:bodyPr/>
          <a:lstStyle/>
          <a:p>
            <a:pPr algn="just"/>
            <a:r>
              <a:rPr lang="en-US" dirty="0"/>
              <a:t>The data set keeps the record for terror activities for different Country and regions. It’s impact and the mind behind the crime, their intentions.</a:t>
            </a:r>
          </a:p>
          <a:p>
            <a:pPr algn="l"/>
            <a:r>
              <a:rPr lang="en-US" dirty="0"/>
              <a:t>The data records killing happened and the type of the attack,  Nationalities of the causalities.</a:t>
            </a:r>
          </a:p>
          <a:p>
            <a:pPr algn="just"/>
            <a:endParaRPr lang="en-IN" dirty="0"/>
          </a:p>
        </p:txBody>
      </p:sp>
      <p:pic>
        <p:nvPicPr>
          <p:cNvPr id="5122" name="Picture 2">
            <a:extLst>
              <a:ext uri="{FF2B5EF4-FFF2-40B4-BE49-F238E27FC236}">
                <a16:creationId xmlns:a16="http://schemas.microsoft.com/office/drawing/2014/main" id="{9A247732-007F-849A-F7C1-60924E607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8" y="2729547"/>
            <a:ext cx="11287125" cy="3533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355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AAD8D0-5EB7-14EB-E2F3-994849F9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 y="641985"/>
            <a:ext cx="11020425" cy="50863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0867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7E83F2-0BD1-66DE-C134-2BF8209C7DD8}"/>
              </a:ext>
            </a:extLst>
          </p:cNvPr>
          <p:cNvSpPr>
            <a:spLocks noGrp="1"/>
          </p:cNvSpPr>
          <p:nvPr>
            <p:ph type="subTitle" idx="1"/>
          </p:nvPr>
        </p:nvSpPr>
        <p:spPr>
          <a:xfrm>
            <a:off x="1539239" y="179187"/>
            <a:ext cx="9113521" cy="455294"/>
          </a:xfrm>
        </p:spPr>
        <p:txBody>
          <a:bodyPr/>
          <a:lstStyle/>
          <a:p>
            <a:pPr algn="just"/>
            <a:r>
              <a:rPr lang="en-US" dirty="0"/>
              <a:t>Impact of terrorism country and region wise</a:t>
            </a:r>
            <a:endParaRPr lang="en-IN" dirty="0"/>
          </a:p>
        </p:txBody>
      </p:sp>
      <p:pic>
        <p:nvPicPr>
          <p:cNvPr id="1026" name="Picture 2">
            <a:extLst>
              <a:ext uri="{FF2B5EF4-FFF2-40B4-BE49-F238E27FC236}">
                <a16:creationId xmlns:a16="http://schemas.microsoft.com/office/drawing/2014/main" id="{1BB46FA0-53AE-D9E1-3B1B-9306D4A19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347" y="3790833"/>
            <a:ext cx="8222331" cy="28879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C879FD-E0BD-C94D-0CCF-2D15DE1F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 y="634481"/>
            <a:ext cx="7173277" cy="28459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86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16FC3B-07B4-0CC6-8CC2-8FDC62D33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 y="1933575"/>
            <a:ext cx="11115675"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950847-C987-1062-9274-3C9FF5A8E3D1}"/>
              </a:ext>
            </a:extLst>
          </p:cNvPr>
          <p:cNvSpPr txBox="1"/>
          <p:nvPr/>
        </p:nvSpPr>
        <p:spPr>
          <a:xfrm>
            <a:off x="2733368" y="570271"/>
            <a:ext cx="6420464" cy="369332"/>
          </a:xfrm>
          <a:prstGeom prst="rect">
            <a:avLst/>
          </a:prstGeom>
          <a:noFill/>
        </p:spPr>
        <p:txBody>
          <a:bodyPr wrap="square" rtlCol="0">
            <a:spAutoFit/>
          </a:bodyPr>
          <a:lstStyle/>
          <a:p>
            <a:r>
              <a:rPr lang="en-US" dirty="0"/>
              <a:t>Least affected nation by terror attacks….</a:t>
            </a:r>
            <a:endParaRPr lang="en-IN" dirty="0"/>
          </a:p>
        </p:txBody>
      </p:sp>
    </p:spTree>
    <p:extLst>
      <p:ext uri="{BB962C8B-B14F-4D97-AF65-F5344CB8AC3E}">
        <p14:creationId xmlns:p14="http://schemas.microsoft.com/office/powerpoint/2010/main" val="1819038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08DAA5F-B7CE-F9DB-FAC8-9C1E4F2C1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586" y="398780"/>
            <a:ext cx="5926547" cy="2933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F7E97D-2C0C-943A-D8CC-C386B6EA8D05}"/>
              </a:ext>
            </a:extLst>
          </p:cNvPr>
          <p:cNvPicPr>
            <a:picLocks noChangeAspect="1"/>
          </p:cNvPicPr>
          <p:nvPr/>
        </p:nvPicPr>
        <p:blipFill>
          <a:blip r:embed="rId3"/>
          <a:stretch>
            <a:fillRect/>
          </a:stretch>
        </p:blipFill>
        <p:spPr>
          <a:xfrm>
            <a:off x="448626" y="2851602"/>
            <a:ext cx="4946333" cy="3770652"/>
          </a:xfrm>
          <a:prstGeom prst="rect">
            <a:avLst/>
          </a:prstGeom>
          <a:ln>
            <a:solidFill>
              <a:schemeClr val="tx1"/>
            </a:solidFill>
          </a:ln>
        </p:spPr>
      </p:pic>
    </p:spTree>
    <p:extLst>
      <p:ext uri="{BB962C8B-B14F-4D97-AF65-F5344CB8AC3E}">
        <p14:creationId xmlns:p14="http://schemas.microsoft.com/office/powerpoint/2010/main" val="3860043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80">
                                          <p:stCondLst>
                                            <p:cond delay="0"/>
                                          </p:stCondLst>
                                        </p:cTn>
                                        <p:tgtEl>
                                          <p:spTgt spid="7170"/>
                                        </p:tgtEl>
                                      </p:cBhvr>
                                    </p:animEffect>
                                    <p:anim calcmode="lin" valueType="num">
                                      <p:cBhvr>
                                        <p:cTn id="8"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0"/>
                                        </p:tgtEl>
                                      </p:cBhvr>
                                      <p:to x="100000" y="60000"/>
                                    </p:animScale>
                                    <p:animScale>
                                      <p:cBhvr>
                                        <p:cTn id="14" dur="166" decel="50000">
                                          <p:stCondLst>
                                            <p:cond delay="676"/>
                                          </p:stCondLst>
                                        </p:cTn>
                                        <p:tgtEl>
                                          <p:spTgt spid="7170"/>
                                        </p:tgtEl>
                                      </p:cBhvr>
                                      <p:to x="100000" y="100000"/>
                                    </p:animScale>
                                    <p:animScale>
                                      <p:cBhvr>
                                        <p:cTn id="15" dur="26">
                                          <p:stCondLst>
                                            <p:cond delay="1312"/>
                                          </p:stCondLst>
                                        </p:cTn>
                                        <p:tgtEl>
                                          <p:spTgt spid="7170"/>
                                        </p:tgtEl>
                                      </p:cBhvr>
                                      <p:to x="100000" y="80000"/>
                                    </p:animScale>
                                    <p:animScale>
                                      <p:cBhvr>
                                        <p:cTn id="16" dur="166" decel="50000">
                                          <p:stCondLst>
                                            <p:cond delay="1338"/>
                                          </p:stCondLst>
                                        </p:cTn>
                                        <p:tgtEl>
                                          <p:spTgt spid="7170"/>
                                        </p:tgtEl>
                                      </p:cBhvr>
                                      <p:to x="100000" y="100000"/>
                                    </p:animScale>
                                    <p:animScale>
                                      <p:cBhvr>
                                        <p:cTn id="17" dur="26">
                                          <p:stCondLst>
                                            <p:cond delay="1642"/>
                                          </p:stCondLst>
                                        </p:cTn>
                                        <p:tgtEl>
                                          <p:spTgt spid="7170"/>
                                        </p:tgtEl>
                                      </p:cBhvr>
                                      <p:to x="100000" y="90000"/>
                                    </p:animScale>
                                    <p:animScale>
                                      <p:cBhvr>
                                        <p:cTn id="18" dur="166" decel="50000">
                                          <p:stCondLst>
                                            <p:cond delay="1668"/>
                                          </p:stCondLst>
                                        </p:cTn>
                                        <p:tgtEl>
                                          <p:spTgt spid="7170"/>
                                        </p:tgtEl>
                                      </p:cBhvr>
                                      <p:to x="100000" y="100000"/>
                                    </p:animScale>
                                    <p:animScale>
                                      <p:cBhvr>
                                        <p:cTn id="19" dur="26">
                                          <p:stCondLst>
                                            <p:cond delay="1808"/>
                                          </p:stCondLst>
                                        </p:cTn>
                                        <p:tgtEl>
                                          <p:spTgt spid="7170"/>
                                        </p:tgtEl>
                                      </p:cBhvr>
                                      <p:to x="100000" y="95000"/>
                                    </p:animScale>
                                    <p:animScale>
                                      <p:cBhvr>
                                        <p:cTn id="20" dur="166" decel="50000">
                                          <p:stCondLst>
                                            <p:cond delay="1834"/>
                                          </p:stCondLst>
                                        </p:cTn>
                                        <p:tgtEl>
                                          <p:spTgt spid="717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2412696-F794-049B-CC1E-32F85BB6E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192" y="457200"/>
            <a:ext cx="7913616" cy="29032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D37E4AC-A9F5-AB4A-4AC2-C4C6FCCC8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8" y="3870960"/>
            <a:ext cx="6480093" cy="26695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231D04BE-E45E-9651-2CA9-DD1CF2BF6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080" y="3870960"/>
            <a:ext cx="4486275" cy="2587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33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wipe(down)">
                                      <p:cBhvr>
                                        <p:cTn id="14" dur="500"/>
                                        <p:tgtEl>
                                          <p:spTgt spid="61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fade">
                                      <p:cBhvr>
                                        <p:cTn id="19" dur="1000"/>
                                        <p:tgtEl>
                                          <p:spTgt spid="6148"/>
                                        </p:tgtEl>
                                      </p:cBhvr>
                                    </p:animEffect>
                                    <p:anim calcmode="lin" valueType="num">
                                      <p:cBhvr>
                                        <p:cTn id="20" dur="1000" fill="hold"/>
                                        <p:tgtEl>
                                          <p:spTgt spid="6148"/>
                                        </p:tgtEl>
                                        <p:attrNameLst>
                                          <p:attrName>ppt_x</p:attrName>
                                        </p:attrNameLst>
                                      </p:cBhvr>
                                      <p:tavLst>
                                        <p:tav tm="0">
                                          <p:val>
                                            <p:strVal val="#ppt_x"/>
                                          </p:val>
                                        </p:tav>
                                        <p:tav tm="100000">
                                          <p:val>
                                            <p:strVal val="#ppt_x"/>
                                          </p:val>
                                        </p:tav>
                                      </p:tavLst>
                                    </p:anim>
                                    <p:anim calcmode="lin" valueType="num">
                                      <p:cBhvr>
                                        <p:cTn id="21"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263</TotalTime>
  <Words>354</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 Global Terrorism  </vt:lpstr>
      <vt:lpstr>PowerPoint Presentation</vt:lpstr>
      <vt:lpstr>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COMBAT TERRORISM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Jeetendra Sarpe</dc:creator>
  <cp:lastModifiedBy>Jeetendra Sarpe</cp:lastModifiedBy>
  <cp:revision>11</cp:revision>
  <dcterms:created xsi:type="dcterms:W3CDTF">2022-12-10T11:07:40Z</dcterms:created>
  <dcterms:modified xsi:type="dcterms:W3CDTF">2022-12-13T15:15:40Z</dcterms:modified>
</cp:coreProperties>
</file>