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0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D2BF6-55CC-483A-8BF2-CD0E0AA056D6}" type="datetimeFigureOut">
              <a:rPr lang="en-IN" smtClean="0"/>
              <a:t>27-02-2024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CFF65-A3EC-496D-90AF-FE7DA860491D}" type="slidenum">
              <a:rPr lang="en-IN" smtClean="0"/>
              <a:t>‹#›</a:t>
            </a:fld>
            <a:endParaRPr lang="en-IN"/>
          </a:p>
        </p:txBody>
      </p:sp>
    </p:spTree>
    <p:extLst>
      <p:ext uri="{BB962C8B-B14F-4D97-AF65-F5344CB8AC3E}">
        <p14:creationId xmlns:p14="http://schemas.microsoft.com/office/powerpoint/2010/main" val="4106773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CCFF65-A3EC-496D-90AF-FE7DA860491D}" type="slidenum">
              <a:rPr lang="en-IN" smtClean="0"/>
              <a:t>2</a:t>
            </a:fld>
            <a:endParaRPr lang="en-IN"/>
          </a:p>
        </p:txBody>
      </p:sp>
    </p:spTree>
    <p:extLst>
      <p:ext uri="{BB962C8B-B14F-4D97-AF65-F5344CB8AC3E}">
        <p14:creationId xmlns:p14="http://schemas.microsoft.com/office/powerpoint/2010/main" val="619905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r>
              <a:rPr lang="en-US"/>
              <a:t>13-07-2021</a:t>
            </a:r>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135817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13-07-2021</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327130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n-US"/>
              <a:t>13-07-2021</a:t>
            </a:r>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259660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n-US"/>
              <a:t>13-07-2021</a:t>
            </a:r>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1C990D9-FBCE-41A9-A084-D0785A2C991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90450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r>
              <a:rPr lang="en-US"/>
              <a:t>13-07-2021</a:t>
            </a:r>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3338502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13-07-2021</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51227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13-07-2021</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4100990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13-07-2021</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1692583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r>
              <a:rPr lang="en-US"/>
              <a:t>13-07-2021</a:t>
            </a:r>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70958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13-07-2021</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410934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r>
              <a:rPr lang="en-US"/>
              <a:t>13-07-2021</a:t>
            </a:r>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414723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13-07-2021</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207265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13-07-2021</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42778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13-07-2021</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307004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13-07-2021</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217427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13-07-2021</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111788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13-07-2021</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C990D9-FBCE-41A9-A084-D0785A2C9916}" type="slidenum">
              <a:rPr lang="en-IN" smtClean="0"/>
              <a:t>‹#›</a:t>
            </a:fld>
            <a:endParaRPr lang="en-IN"/>
          </a:p>
        </p:txBody>
      </p:sp>
    </p:spTree>
    <p:extLst>
      <p:ext uri="{BB962C8B-B14F-4D97-AF65-F5344CB8AC3E}">
        <p14:creationId xmlns:p14="http://schemas.microsoft.com/office/powerpoint/2010/main" val="277688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13-07-2021</a:t>
            </a:r>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C990D9-FBCE-41A9-A084-D0785A2C9916}" type="slidenum">
              <a:rPr lang="en-IN" smtClean="0"/>
              <a:t>‹#›</a:t>
            </a:fld>
            <a:endParaRPr lang="en-IN"/>
          </a:p>
        </p:txBody>
      </p:sp>
    </p:spTree>
    <p:extLst>
      <p:ext uri="{BB962C8B-B14F-4D97-AF65-F5344CB8AC3E}">
        <p14:creationId xmlns:p14="http://schemas.microsoft.com/office/powerpoint/2010/main" val="412990678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F89C-5C44-4717-8A3F-FC4632E4585E}"/>
              </a:ext>
            </a:extLst>
          </p:cNvPr>
          <p:cNvSpPr>
            <a:spLocks noGrp="1"/>
          </p:cNvSpPr>
          <p:nvPr>
            <p:ph type="ctr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Lead Scoring Case Study</a:t>
            </a:r>
            <a:br>
              <a:rPr lang="en-US"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-Logistics Regression</a:t>
            </a:r>
            <a:endParaRPr lang="en-IN"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842715-61AF-42DE-9BCC-621D4CFB20DD}"/>
              </a:ext>
            </a:extLst>
          </p:cNvPr>
          <p:cNvSpPr>
            <a:spLocks noGrp="1"/>
          </p:cNvSpPr>
          <p:nvPr>
            <p:ph type="subTitle" idx="1"/>
          </p:nvPr>
        </p:nvSpPr>
        <p:spPr>
          <a:xfrm>
            <a:off x="1371600" y="3632200"/>
            <a:ext cx="9448800" cy="1618225"/>
          </a:xfrm>
        </p:spPr>
        <p:txBody>
          <a:bodyPr>
            <a:noAutofit/>
          </a:bodyPr>
          <a:lstStyle/>
          <a:p>
            <a:pPr algn="ctr"/>
            <a:r>
              <a:rPr lang="en-US" sz="1600" b="1" dirty="0">
                <a:latin typeface="Times New Roman" panose="02020603050405020304" pitchFamily="18" charset="0"/>
                <a:cs typeface="Times New Roman" panose="02020603050405020304" pitchFamily="18" charset="0"/>
              </a:rPr>
              <a:t>By</a:t>
            </a:r>
          </a:p>
          <a:p>
            <a:pPr algn="ctr"/>
            <a:r>
              <a:rPr lang="en-US" sz="1600" b="1" dirty="0">
                <a:latin typeface="Times New Roman" panose="02020603050405020304" pitchFamily="18" charset="0"/>
                <a:cs typeface="Times New Roman" panose="02020603050405020304" pitchFamily="18" charset="0"/>
              </a:rPr>
              <a:t>Jeetendra H. Sarpe</a:t>
            </a:r>
          </a:p>
        </p:txBody>
      </p:sp>
    </p:spTree>
    <p:extLst>
      <p:ext uri="{BB962C8B-B14F-4D97-AF65-F5344CB8AC3E}">
        <p14:creationId xmlns:p14="http://schemas.microsoft.com/office/powerpoint/2010/main" val="1976798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6F60-8D6E-4E9C-B63C-F353F7C872EB}"/>
              </a:ext>
            </a:extLst>
          </p:cNvPr>
          <p:cNvSpPr>
            <a:spLocks noGrp="1"/>
          </p:cNvSpPr>
          <p:nvPr>
            <p:ph type="title"/>
          </p:nvPr>
        </p:nvSpPr>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ROC-Curve and Optimal Cut-off</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389BDE6-65A2-4F5B-B148-F3D66F11D054}"/>
              </a:ext>
            </a:extLst>
          </p:cNvPr>
          <p:cNvSpPr txBox="1"/>
          <p:nvPr/>
        </p:nvSpPr>
        <p:spPr>
          <a:xfrm>
            <a:off x="7049729" y="1907458"/>
            <a:ext cx="4408088" cy="923330"/>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ROC-curve shows the performance of a classification model at all classification thresholds. </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D1F5AA0-EEFA-4714-89C0-2CC2089F3FFB}"/>
              </a:ext>
            </a:extLst>
          </p:cNvPr>
          <p:cNvSpPr txBox="1"/>
          <p:nvPr/>
        </p:nvSpPr>
        <p:spPr>
          <a:xfrm>
            <a:off x="845574" y="5447071"/>
            <a:ext cx="5731552" cy="923330"/>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After plotting metrics for all cut-off(0 to 0.9) it is found 0.4 as optimal cut-off as these metrics shows stable relation at this cut-off.</a:t>
            </a:r>
            <a:endParaRPr lang="en-IN" dirty="0">
              <a:latin typeface="Times New Roman" panose="02020603050405020304" pitchFamily="18" charset="0"/>
              <a:cs typeface="Times New Roman" panose="02020603050405020304" pitchFamily="18" charset="0"/>
            </a:endParaRPr>
          </a:p>
        </p:txBody>
      </p:sp>
      <p:pic>
        <p:nvPicPr>
          <p:cNvPr id="4102" name="Picture 6">
            <a:extLst>
              <a:ext uri="{FF2B5EF4-FFF2-40B4-BE49-F238E27FC236}">
                <a16:creationId xmlns:a16="http://schemas.microsoft.com/office/drawing/2014/main" id="{91AA478C-0FD9-4491-BE7A-25EB5538A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178" y="1843087"/>
            <a:ext cx="5876925" cy="31718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8834D2EE-BB8B-4E46-885B-926F8F089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060" y="3543220"/>
            <a:ext cx="4154761" cy="292620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9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6F60-8D6E-4E9C-B63C-F353F7C872EB}"/>
              </a:ext>
            </a:extLst>
          </p:cNvPr>
          <p:cNvSpPr>
            <a:spLocks noGrp="1"/>
          </p:cNvSpPr>
          <p:nvPr>
            <p:ph type="title"/>
          </p:nvPr>
        </p:nvSpPr>
        <p:spPr>
          <a:xfrm>
            <a:off x="2895600" y="656218"/>
            <a:ext cx="8610600" cy="1293028"/>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Precision Recall Trade-off</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0172FC-35E0-439E-BFA5-0D2DFBC35624}"/>
              </a:ext>
            </a:extLst>
          </p:cNvPr>
          <p:cNvSpPr>
            <a:spLocks noGrp="1"/>
          </p:cNvSpPr>
          <p:nvPr>
            <p:ph idx="1"/>
          </p:nvPr>
        </p:nvSpPr>
        <p:spPr>
          <a:xfrm>
            <a:off x="685800" y="1949246"/>
            <a:ext cx="10820400" cy="4510548"/>
          </a:xfrm>
          <a:ln>
            <a:solidFill>
              <a:schemeClr val="tx1"/>
            </a:solidFill>
          </a:ln>
        </p:spPr>
        <p:txBody>
          <a:bodyPr>
            <a:normAutofit/>
          </a:bodyPr>
          <a:lstStyle/>
          <a:p>
            <a:r>
              <a:rPr lang="en-US" sz="1800" b="1" dirty="0">
                <a:latin typeface="Times New Roman" panose="02020603050405020304" pitchFamily="18" charset="0"/>
                <a:cs typeface="Times New Roman" panose="02020603050405020304" pitchFamily="18" charset="0"/>
              </a:rPr>
              <a:t>Precision: </a:t>
            </a:r>
            <a:r>
              <a:rPr lang="en-US" sz="1800" dirty="0">
                <a:latin typeface="Times New Roman" panose="02020603050405020304" pitchFamily="18" charset="0"/>
                <a:cs typeface="Times New Roman" panose="02020603050405020304" pitchFamily="18" charset="0"/>
              </a:rPr>
              <a:t>Probability that a predicted 'Yes' is actually a 'Yes’.</a:t>
            </a:r>
          </a:p>
          <a:p>
            <a:r>
              <a:rPr lang="en-US" sz="1800" b="1" dirty="0">
                <a:latin typeface="Times New Roman" panose="02020603050405020304" pitchFamily="18" charset="0"/>
                <a:cs typeface="Times New Roman" panose="02020603050405020304" pitchFamily="18" charset="0"/>
              </a:rPr>
              <a:t>Recall:  </a:t>
            </a:r>
            <a:r>
              <a:rPr lang="en-US" sz="1800" dirty="0">
                <a:latin typeface="Times New Roman" panose="02020603050405020304" pitchFamily="18" charset="0"/>
                <a:cs typeface="Times New Roman" panose="02020603050405020304" pitchFamily="18" charset="0"/>
              </a:rPr>
              <a:t>Probability that an actual 'Yes' case is predicted correctly. 'Recall' is exactly the same as sensitivity. </a:t>
            </a:r>
          </a:p>
          <a:p>
            <a:r>
              <a:rPr lang="en-US" sz="1800" dirty="0">
                <a:latin typeface="Times New Roman" panose="02020603050405020304" pitchFamily="18" charset="0"/>
                <a:cs typeface="Times New Roman" panose="02020603050405020304" pitchFamily="18" charset="0"/>
              </a:rPr>
              <a:t>Precision Recall curve gave a threshold of nearly 0.4, for which we made prediction.</a:t>
            </a:r>
          </a:p>
        </p:txBody>
      </p:sp>
      <p:pic>
        <p:nvPicPr>
          <p:cNvPr id="5124" name="Picture 4">
            <a:extLst>
              <a:ext uri="{FF2B5EF4-FFF2-40B4-BE49-F238E27FC236}">
                <a16:creationId xmlns:a16="http://schemas.microsoft.com/office/drawing/2014/main" id="{2251E03C-B3D3-4E84-AB29-0A1AF4600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075" y="3429000"/>
            <a:ext cx="5667375" cy="28860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80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6F60-8D6E-4E9C-B63C-F353F7C872EB}"/>
              </a:ext>
            </a:extLst>
          </p:cNvPr>
          <p:cNvSpPr>
            <a:spLocks noGrp="1"/>
          </p:cNvSpPr>
          <p:nvPr>
            <p:ph type="title"/>
          </p:nvPr>
        </p:nvSpPr>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Making Predictions</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0172FC-35E0-439E-BFA5-0D2DFBC35624}"/>
              </a:ext>
            </a:extLst>
          </p:cNvPr>
          <p:cNvSpPr>
            <a:spLocks noGrp="1"/>
          </p:cNvSpPr>
          <p:nvPr>
            <p:ph idx="1"/>
          </p:nvPr>
        </p:nvSpPr>
        <p:spPr>
          <a:ln>
            <a:solidFill>
              <a:schemeClr val="tx1"/>
            </a:solidFill>
          </a:ln>
        </p:spPr>
        <p:txBody>
          <a:bodyPr/>
          <a:lstStyle/>
          <a:p>
            <a:r>
              <a:rPr lang="en-US" dirty="0">
                <a:latin typeface="Times New Roman" panose="02020603050405020304" pitchFamily="18" charset="0"/>
                <a:cs typeface="Times New Roman" panose="02020603050405020304" pitchFamily="18" charset="0"/>
              </a:rPr>
              <a:t>After Training the model using Train data set, we made predictions on Test data.</a:t>
            </a:r>
          </a:p>
          <a:p>
            <a:r>
              <a:rPr lang="en-US" dirty="0">
                <a:latin typeface="Times New Roman" panose="02020603050405020304" pitchFamily="18" charset="0"/>
                <a:cs typeface="Times New Roman" panose="02020603050405020304" pitchFamily="18" charset="0"/>
              </a:rPr>
              <a:t>The Accuracy of model is 81% and the Sensitivity of this model is 80%</a:t>
            </a:r>
          </a:p>
          <a:p>
            <a:r>
              <a:rPr lang="en-US" dirty="0">
                <a:latin typeface="Times New Roman" panose="02020603050405020304" pitchFamily="18" charset="0"/>
                <a:cs typeface="Times New Roman" panose="02020603050405020304" pitchFamily="18" charset="0"/>
              </a:rPr>
              <a:t>Other metrics are as : Specificity 74% , Precision 76%.</a:t>
            </a:r>
          </a:p>
          <a:p>
            <a:r>
              <a:rPr lang="en-US" dirty="0">
                <a:latin typeface="Times New Roman" panose="02020603050405020304" pitchFamily="18" charset="0"/>
                <a:cs typeface="Times New Roman" panose="02020603050405020304" pitchFamily="18" charset="0"/>
              </a:rPr>
              <a:t>A separate data set is created which is a result of the Prediction on Test data set, a column namely Lead score is added in this data frame which represents how well a lead is likely to get converted.</a:t>
            </a:r>
          </a:p>
          <a:p>
            <a:r>
              <a:rPr lang="en-US" dirty="0">
                <a:latin typeface="Times New Roman" panose="02020603050405020304" pitchFamily="18" charset="0"/>
                <a:cs typeface="Times New Roman" panose="02020603050405020304" pitchFamily="18" charset="0"/>
              </a:rPr>
              <a:t>From this data frame using a reference value of Lead Score we can find the Hot Leads.</a:t>
            </a:r>
          </a:p>
          <a:p>
            <a:r>
              <a:rPr lang="en-US" dirty="0">
                <a:latin typeface="Times New Roman" panose="02020603050405020304" pitchFamily="18" charset="0"/>
                <a:cs typeface="Times New Roman" panose="02020603050405020304" pitchFamily="18" charset="0"/>
              </a:rPr>
              <a:t>Also this new data set suggest a better conversion rate of  around 71%.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920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3AFC-496E-4ABF-9624-52844990F99D}"/>
              </a:ext>
            </a:extLst>
          </p:cNvPr>
          <p:cNvSpPr>
            <a:spLocks noGrp="1"/>
          </p:cNvSpPr>
          <p:nvPr>
            <p:ph type="title"/>
          </p:nvPr>
        </p:nvSpPr>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Conclusion and Recommendations</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CC24C2-8BF9-4133-96C0-B57AA2727174}"/>
              </a:ext>
            </a:extLst>
          </p:cNvPr>
          <p:cNvSpPr>
            <a:spLocks noGrp="1"/>
          </p:cNvSpPr>
          <p:nvPr>
            <p:ph idx="1"/>
          </p:nvPr>
        </p:nvSpPr>
        <p:spPr>
          <a:ln>
            <a:solidFill>
              <a:schemeClr val="tx1"/>
            </a:solidFill>
          </a:ln>
        </p:spPr>
        <p:txBody>
          <a:bodyPr>
            <a:normAutofit/>
          </a:bodyPr>
          <a:lstStyle/>
          <a:p>
            <a:r>
              <a:rPr lang="en-US" sz="1800" dirty="0">
                <a:latin typeface="Times New Roman" panose="02020603050405020304" pitchFamily="18" charset="0"/>
                <a:cs typeface="Times New Roman" panose="02020603050405020304" pitchFamily="18" charset="0"/>
              </a:rPr>
              <a:t>Top three features that influence the Target variable:</a:t>
            </a:r>
          </a:p>
          <a:p>
            <a:pPr marL="635000" lvl="1" indent="-1778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Total Time Spent on Website</a:t>
            </a:r>
          </a:p>
          <a:p>
            <a:pPr marL="635000" lvl="1" indent="-1778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Lead </a:t>
            </a:r>
            <a:r>
              <a:rPr lang="en-US" sz="1800" dirty="0" err="1">
                <a:latin typeface="Times New Roman" panose="02020603050405020304" pitchFamily="18" charset="0"/>
                <a:cs typeface="Times New Roman" panose="02020603050405020304" pitchFamily="18" charset="0"/>
              </a:rPr>
              <a:t>Origin_Lead</a:t>
            </a:r>
            <a:r>
              <a:rPr lang="en-US" sz="1800" dirty="0">
                <a:latin typeface="Times New Roman" panose="02020603050405020304" pitchFamily="18" charset="0"/>
                <a:cs typeface="Times New Roman" panose="02020603050405020304" pitchFamily="18" charset="0"/>
              </a:rPr>
              <a:t> Add Form and</a:t>
            </a:r>
          </a:p>
          <a:p>
            <a:pPr marL="635000" lvl="1" indent="-1778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What is your current </a:t>
            </a:r>
            <a:r>
              <a:rPr lang="en-US" sz="1800" dirty="0" err="1">
                <a:latin typeface="Times New Roman" panose="02020603050405020304" pitchFamily="18" charset="0"/>
                <a:cs typeface="Times New Roman" panose="02020603050405020304" pitchFamily="18" charset="0"/>
              </a:rPr>
              <a:t>occupation_Working</a:t>
            </a:r>
            <a:r>
              <a:rPr lang="en-US" sz="1800" dirty="0">
                <a:latin typeface="Times New Roman" panose="02020603050405020304" pitchFamily="18" charset="0"/>
                <a:cs typeface="Times New Roman" panose="02020603050405020304" pitchFamily="18" charset="0"/>
              </a:rPr>
              <a:t> Professional</a:t>
            </a:r>
            <a:r>
              <a:rPr lang="en-IN" sz="1800" dirty="0">
                <a:latin typeface="Times New Roman" panose="02020603050405020304" pitchFamily="18" charset="0"/>
                <a:cs typeface="Times New Roman" panose="02020603050405020304" pitchFamily="18" charset="0"/>
              </a:rPr>
              <a:t>.</a:t>
            </a:r>
          </a:p>
          <a:p>
            <a:pPr marL="228600" lvl="1"/>
            <a:r>
              <a:rPr lang="en-IN" sz="1800" dirty="0">
                <a:latin typeface="Times New Roman" panose="02020603050405020304" pitchFamily="18" charset="0"/>
                <a:cs typeface="Times New Roman" panose="02020603050405020304" pitchFamily="18" charset="0"/>
              </a:rPr>
              <a:t>A datum Lead score of 33.0 is found above which there are higher chances of a Lead getting Converted.</a:t>
            </a:r>
          </a:p>
          <a:p>
            <a:pPr marL="228600" lvl="1"/>
            <a:r>
              <a:rPr lang="en-IN" sz="1800" dirty="0">
                <a:latin typeface="Times New Roman" panose="02020603050405020304" pitchFamily="18" charset="0"/>
                <a:cs typeface="Times New Roman" panose="02020603050405020304" pitchFamily="18" charset="0"/>
              </a:rPr>
              <a:t>The model achieved a Recall Score of 80%, and target of 80% was set. We cay the model is better in predicting.</a:t>
            </a:r>
          </a:p>
          <a:p>
            <a:pPr marL="228600" lvl="1"/>
            <a:r>
              <a:rPr lang="en-IN" sz="1800" dirty="0">
                <a:latin typeface="Times New Roman" panose="02020603050405020304" pitchFamily="18" charset="0"/>
                <a:cs typeface="Times New Roman" panose="02020603050405020304" pitchFamily="18" charset="0"/>
              </a:rPr>
              <a:t>Other features that influence the Target variable:</a:t>
            </a:r>
          </a:p>
          <a:p>
            <a:pPr marL="7429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Lead </a:t>
            </a:r>
            <a:r>
              <a:rPr lang="en-IN" dirty="0" err="1">
                <a:latin typeface="Times New Roman" panose="02020603050405020304" pitchFamily="18" charset="0"/>
                <a:cs typeface="Times New Roman" panose="02020603050405020304" pitchFamily="18" charset="0"/>
              </a:rPr>
              <a:t>Source_Referral</a:t>
            </a:r>
            <a:r>
              <a:rPr lang="en-IN" dirty="0">
                <a:latin typeface="Times New Roman" panose="02020603050405020304" pitchFamily="18" charset="0"/>
                <a:cs typeface="Times New Roman" panose="02020603050405020304" pitchFamily="18" charset="0"/>
              </a:rPr>
              <a:t> Sites.</a:t>
            </a:r>
          </a:p>
          <a:p>
            <a:pPr marL="7429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Do Not </a:t>
            </a:r>
            <a:r>
              <a:rPr lang="en-IN" dirty="0" err="1">
                <a:latin typeface="Times New Roman" panose="02020603050405020304" pitchFamily="18" charset="0"/>
                <a:cs typeface="Times New Roman" panose="02020603050405020304" pitchFamily="18" charset="0"/>
              </a:rPr>
              <a:t>Email_Yes</a:t>
            </a:r>
            <a:endParaRPr lang="en-IN" dirty="0">
              <a:latin typeface="Times New Roman" panose="02020603050405020304" pitchFamily="18" charset="0"/>
              <a:cs typeface="Times New Roman" panose="02020603050405020304" pitchFamily="18" charset="0"/>
            </a:endParaRPr>
          </a:p>
          <a:p>
            <a:pPr marL="285750" lvl="2" indent="-285750"/>
            <a:r>
              <a:rPr lang="en-IN" dirty="0">
                <a:latin typeface="Times New Roman" panose="02020603050405020304" pitchFamily="18" charset="0"/>
                <a:cs typeface="Times New Roman" panose="02020603050405020304" pitchFamily="18" charset="0"/>
              </a:rPr>
              <a:t>The X education may Target Working professional, </a:t>
            </a:r>
            <a:r>
              <a:rPr lang="en-IN" dirty="0" err="1">
                <a:latin typeface="Times New Roman" panose="02020603050405020304" pitchFamily="18" charset="0"/>
                <a:cs typeface="Times New Roman" panose="02020603050405020304" pitchFamily="18" charset="0"/>
              </a:rPr>
              <a:t>vistors</a:t>
            </a:r>
            <a:r>
              <a:rPr lang="en-IN" dirty="0">
                <a:latin typeface="Times New Roman" panose="02020603050405020304" pitchFamily="18" charset="0"/>
                <a:cs typeface="Times New Roman" panose="02020603050405020304" pitchFamily="18" charset="0"/>
              </a:rPr>
              <a:t> who spend more time on site. Students may also be a choice for Target. </a:t>
            </a:r>
          </a:p>
        </p:txBody>
      </p:sp>
    </p:spTree>
    <p:extLst>
      <p:ext uri="{BB962C8B-B14F-4D97-AF65-F5344CB8AC3E}">
        <p14:creationId xmlns:p14="http://schemas.microsoft.com/office/powerpoint/2010/main" val="214035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B48B-13A2-43AD-9E95-91CB7844F7B8}"/>
              </a:ext>
            </a:extLst>
          </p:cNvPr>
          <p:cNvSpPr>
            <a:spLocks noGrp="1"/>
          </p:cNvSpPr>
          <p:nvPr>
            <p:ph type="title"/>
          </p:nvPr>
        </p:nvSpPr>
        <p:spPr>
          <a:xfrm>
            <a:off x="838200" y="365125"/>
            <a:ext cx="10515600" cy="521283"/>
          </a:xfrm>
        </p:spPr>
        <p:txBody>
          <a:bodyPr>
            <a:normAutofit fontScale="90000"/>
          </a:bodyPr>
          <a:lstStyle/>
          <a:p>
            <a:r>
              <a:rPr lang="en-US" sz="2700" b="1" dirty="0">
                <a:solidFill>
                  <a:srgbClr val="FF0000"/>
                </a:solidFill>
                <a:latin typeface="Times New Roman" panose="02020603050405020304" pitchFamily="18" charset="0"/>
                <a:cs typeface="Times New Roman" panose="02020603050405020304" pitchFamily="18" charset="0"/>
              </a:rPr>
              <a:t>Problem Statement</a:t>
            </a:r>
            <a:r>
              <a:rPr lang="en-US" sz="3100" dirty="0">
                <a:solidFill>
                  <a:schemeClr val="bg1"/>
                </a:solidFill>
                <a:latin typeface="Times New Roman" panose="02020603050405020304" pitchFamily="18" charset="0"/>
                <a:cs typeface="Times New Roman" panose="02020603050405020304" pitchFamily="18" charset="0"/>
              </a:rPr>
              <a:t>:</a:t>
            </a:r>
            <a:br>
              <a:rPr lang="en-US" dirty="0"/>
            </a:br>
            <a:endParaRPr lang="en-IN" sz="1300" dirty="0"/>
          </a:p>
        </p:txBody>
      </p:sp>
      <p:sp>
        <p:nvSpPr>
          <p:cNvPr id="3" name="Content Placeholder 2">
            <a:extLst>
              <a:ext uri="{FF2B5EF4-FFF2-40B4-BE49-F238E27FC236}">
                <a16:creationId xmlns:a16="http://schemas.microsoft.com/office/drawing/2014/main" id="{6E8229C0-F710-45FC-8DD2-25110FABDB11}"/>
              </a:ext>
            </a:extLst>
          </p:cNvPr>
          <p:cNvSpPr>
            <a:spLocks noGrp="1"/>
          </p:cNvSpPr>
          <p:nvPr>
            <p:ph idx="1"/>
          </p:nvPr>
        </p:nvSpPr>
        <p:spPr>
          <a:xfrm>
            <a:off x="838200" y="743274"/>
            <a:ext cx="10515600" cy="2894662"/>
          </a:xfrm>
          <a:ln>
            <a:solidFill>
              <a:schemeClr val="tx1"/>
            </a:solidFill>
          </a:ln>
        </p:spPr>
        <p:txBody>
          <a:bodyPr>
            <a:noAutofit/>
          </a:bodyPr>
          <a:lstStyle/>
          <a:p>
            <a:pPr>
              <a:lnSpc>
                <a:spcPct val="10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An education company named X Education sells online courses to industry professionals.</a:t>
            </a:r>
          </a:p>
          <a:p>
            <a:pPr>
              <a:lnSpc>
                <a:spcPct val="10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a:t>
            </a:r>
          </a:p>
          <a:p>
            <a:pPr>
              <a:lnSpc>
                <a:spcPct val="10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Once these leads are acquired, employees from the sales team start making calls, writing emails, etc. Through this process, some of the leads get converted while most do not. The typical lead conversion rate at X education is around 30%. </a:t>
            </a:r>
          </a:p>
          <a:p>
            <a:pPr>
              <a:lnSpc>
                <a:spcPct val="10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pPr marL="0" indent="0">
              <a:lnSpc>
                <a:spcPct val="100000"/>
              </a:lnSpc>
              <a:buNone/>
            </a:pPr>
            <a:endParaRPr lang="en-US" sz="1400" dirty="0">
              <a:latin typeface="Times New Roman" panose="02020603050405020304" pitchFamily="18" charset="0"/>
              <a:cs typeface="Times New Roman" panose="02020603050405020304" pitchFamily="18" charset="0"/>
            </a:endParaRPr>
          </a:p>
          <a:p>
            <a:pPr marL="0" indent="0" algn="r">
              <a:lnSpc>
                <a:spcPct val="100000"/>
              </a:lnSpc>
              <a:buNone/>
            </a:pPr>
            <a:r>
              <a:rPr lang="en-US" b="1" dirty="0">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Business Objective</a:t>
            </a:r>
          </a:p>
          <a:p>
            <a:pPr marL="0" indent="0">
              <a:lnSpc>
                <a:spcPct val="100000"/>
              </a:lnSpc>
              <a:buNone/>
            </a:pPr>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3B29689-5B7B-4859-90DA-77ED0003B65E}"/>
              </a:ext>
            </a:extLst>
          </p:cNvPr>
          <p:cNvSpPr txBox="1"/>
          <p:nvPr/>
        </p:nvSpPr>
        <p:spPr>
          <a:xfrm>
            <a:off x="838200" y="4483510"/>
            <a:ext cx="10515600" cy="1569660"/>
          </a:xfrm>
          <a:prstGeom prst="rect">
            <a:avLst/>
          </a:prstGeom>
          <a:noFill/>
          <a:ln>
            <a:solidFill>
              <a:schemeClr val="tx1"/>
            </a:solidFill>
          </a:ln>
        </p:spPr>
        <p:txBody>
          <a:bodyPr wrap="square" rtlCol="0">
            <a:spAutoFit/>
          </a:bodyPr>
          <a:lstStyle/>
          <a:p>
            <a:pPr marL="285750" indent="-285750">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company wishes to identify the most potential leads, also known as ‘Hot Leads’.</a:t>
            </a:r>
          </a:p>
          <a:p>
            <a:pPr marL="285750" indent="-285750">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company requires  a model wherein a lead score will be assigned to each of the leads such that the customers with higher lead score have a higher conversion chance and the customers with lower lead score have a lower conversion chance. </a:t>
            </a:r>
          </a:p>
          <a:p>
            <a:pPr marL="285750" indent="-285750">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CEO, in particular, has given a ballpark of the target lead conversion rate to be around </a:t>
            </a:r>
            <a:r>
              <a:rPr lang="en-US" sz="1600" b="1" dirty="0">
                <a:latin typeface="Times New Roman" panose="02020603050405020304" pitchFamily="18" charset="0"/>
                <a:cs typeface="Times New Roman" panose="02020603050405020304" pitchFamily="18" charset="0"/>
              </a:rPr>
              <a:t>80%.</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92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B48B-13A2-43AD-9E95-91CB7844F7B8}"/>
              </a:ext>
            </a:extLst>
          </p:cNvPr>
          <p:cNvSpPr>
            <a:spLocks noGrp="1"/>
          </p:cNvSpPr>
          <p:nvPr>
            <p:ph type="title"/>
          </p:nvPr>
        </p:nvSpPr>
        <p:spPr>
          <a:xfrm>
            <a:off x="1141413" y="618518"/>
            <a:ext cx="9905998" cy="694716"/>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Analysis Approach</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229C0-F710-45FC-8DD2-25110FABDB11}"/>
              </a:ext>
            </a:extLst>
          </p:cNvPr>
          <p:cNvSpPr>
            <a:spLocks noGrp="1"/>
          </p:cNvSpPr>
          <p:nvPr>
            <p:ph idx="1"/>
          </p:nvPr>
        </p:nvSpPr>
        <p:spPr>
          <a:xfrm>
            <a:off x="1141413" y="1210910"/>
            <a:ext cx="9905999" cy="5028572"/>
          </a:xfrm>
          <a:ln>
            <a:solidFill>
              <a:schemeClr val="tx1"/>
            </a:solidFill>
          </a:ln>
        </p:spPr>
        <p:txBody>
          <a:bodyPr>
            <a:normAutofit fontScale="25000" lnSpcReduction="20000"/>
          </a:bodyPr>
          <a:lstStyle/>
          <a:p>
            <a:pPr>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Data Understanding, Cleaning and Manipulation:</a:t>
            </a:r>
          </a:p>
          <a:p>
            <a:pPr marL="717550" indent="-457200">
              <a:buFont typeface="+mj-lt"/>
              <a:buAutoNum type="arabicPeriod"/>
            </a:pPr>
            <a:r>
              <a:rPr lang="en-US" sz="6400" dirty="0">
                <a:latin typeface="Times New Roman" panose="02020603050405020304" pitchFamily="18" charset="0"/>
                <a:cs typeface="Times New Roman" panose="02020603050405020304" pitchFamily="18" charset="0"/>
              </a:rPr>
              <a:t>Reading Data, checking dimensions and data types of variables.</a:t>
            </a:r>
          </a:p>
          <a:p>
            <a:pPr marL="717550" indent="-457200">
              <a:buFont typeface="+mj-lt"/>
              <a:buAutoNum type="arabicPeriod"/>
            </a:pPr>
            <a:r>
              <a:rPr lang="en-US" sz="6400" dirty="0">
                <a:latin typeface="Times New Roman" panose="02020603050405020304" pitchFamily="18" charset="0"/>
                <a:cs typeface="Times New Roman" panose="02020603050405020304" pitchFamily="18" charset="0"/>
              </a:rPr>
              <a:t>Checking Duplicates entries, missing values and imputing missing values.</a:t>
            </a:r>
          </a:p>
          <a:p>
            <a:pPr marL="717550" indent="-457200">
              <a:buFont typeface="+mj-lt"/>
              <a:buAutoNum type="arabicPeriod"/>
            </a:pPr>
            <a:r>
              <a:rPr lang="en-US" sz="6400" dirty="0">
                <a:latin typeface="Times New Roman" panose="02020603050405020304" pitchFamily="18" charset="0"/>
                <a:cs typeface="Times New Roman" panose="02020603050405020304" pitchFamily="18" charset="0"/>
              </a:rPr>
              <a:t>Cleaning data frame, Checking entries in each variable and manipulating.</a:t>
            </a:r>
          </a:p>
          <a:p>
            <a:pPr marL="717550" indent="-457200">
              <a:buFont typeface="+mj-lt"/>
              <a:buAutoNum type="arabicPeriod"/>
            </a:pPr>
            <a:r>
              <a:rPr lang="en-US" sz="6400" dirty="0">
                <a:latin typeface="Times New Roman" panose="02020603050405020304" pitchFamily="18" charset="0"/>
                <a:cs typeface="Times New Roman" panose="02020603050405020304" pitchFamily="18" charset="0"/>
              </a:rPr>
              <a:t>Handling Outliers.</a:t>
            </a:r>
          </a:p>
          <a:p>
            <a:pPr>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Exploratory Data Analysis:</a:t>
            </a:r>
          </a:p>
          <a:p>
            <a:pPr marL="696913" indent="-431800">
              <a:buFont typeface="+mj-lt"/>
              <a:buAutoNum type="arabicPeriod"/>
            </a:pPr>
            <a:r>
              <a:rPr lang="en-US" sz="6400" dirty="0">
                <a:latin typeface="Times New Roman" panose="02020603050405020304" pitchFamily="18" charset="0"/>
                <a:cs typeface="Times New Roman" panose="02020603050405020304" pitchFamily="18" charset="0"/>
              </a:rPr>
              <a:t>Univariate Analysis : Description and Visualization.</a:t>
            </a:r>
          </a:p>
          <a:p>
            <a:pPr marL="696913" indent="-431800">
              <a:buFont typeface="+mj-lt"/>
              <a:buAutoNum type="arabicPeriod"/>
            </a:pPr>
            <a:r>
              <a:rPr lang="en-US" sz="6400" dirty="0">
                <a:latin typeface="Times New Roman" panose="02020603050405020304" pitchFamily="18" charset="0"/>
                <a:cs typeface="Times New Roman" panose="02020603050405020304" pitchFamily="18" charset="0"/>
              </a:rPr>
              <a:t>Bi-Variate Analysis: : Comparing Target Variable with other, Data Visualization.</a:t>
            </a:r>
          </a:p>
          <a:p>
            <a:pPr>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Dummy Variables, Train-Test split, Scaling features.</a:t>
            </a:r>
          </a:p>
          <a:p>
            <a:pPr>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Building Logistics Regression Model/ Training the Model:</a:t>
            </a:r>
          </a:p>
          <a:p>
            <a:pPr marL="717550" indent="-452438">
              <a:buFont typeface="+mj-lt"/>
              <a:buAutoNum type="arabicPeriod"/>
            </a:pPr>
            <a:r>
              <a:rPr lang="en-US" sz="6400" dirty="0">
                <a:latin typeface="Times New Roman" panose="02020603050405020304" pitchFamily="18" charset="0"/>
                <a:cs typeface="Times New Roman" panose="02020603050405020304" pitchFamily="18" charset="0"/>
              </a:rPr>
              <a:t>Basic Model building using all features.</a:t>
            </a:r>
          </a:p>
          <a:p>
            <a:pPr marL="717550" indent="-452438">
              <a:buFont typeface="+mj-lt"/>
              <a:buAutoNum type="arabicPeriod"/>
            </a:pPr>
            <a:r>
              <a:rPr lang="en-US" sz="6400" dirty="0">
                <a:latin typeface="Times New Roman" panose="02020603050405020304" pitchFamily="18" charset="0"/>
                <a:cs typeface="Times New Roman" panose="02020603050405020304" pitchFamily="18" charset="0"/>
              </a:rPr>
              <a:t>Model Building using Recursive Feature Elimination.</a:t>
            </a:r>
          </a:p>
          <a:p>
            <a:pPr marL="717550" indent="-452438">
              <a:buFont typeface="+mj-lt"/>
              <a:buAutoNum type="arabicPeriod"/>
            </a:pPr>
            <a:r>
              <a:rPr lang="en-US" sz="6400" dirty="0">
                <a:latin typeface="Times New Roman" panose="02020603050405020304" pitchFamily="18" charset="0"/>
                <a:cs typeface="Times New Roman" panose="02020603050405020304" pitchFamily="18" charset="0"/>
              </a:rPr>
              <a:t>Dropping variables on basis of p-value and Variance Influence Factor, and checking Metrics and Lead Score for corresponding Models.</a:t>
            </a:r>
          </a:p>
          <a:p>
            <a:pPr>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Making Predictions on Test data set and Model Validation.</a:t>
            </a:r>
          </a:p>
          <a:p>
            <a:pPr>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Model Presentation.</a:t>
            </a:r>
          </a:p>
          <a:p>
            <a:pPr>
              <a:buFont typeface="Wingdings" panose="05000000000000000000" pitchFamily="2" charset="2"/>
              <a:buChar char="Ø"/>
            </a:pPr>
            <a:r>
              <a:rPr lang="en-US" sz="6400" dirty="0">
                <a:latin typeface="Times New Roman" panose="02020603050405020304" pitchFamily="18" charset="0"/>
                <a:cs typeface="Times New Roman" panose="02020603050405020304" pitchFamily="18" charset="0"/>
              </a:rPr>
              <a:t>Conclusion and Recommendations.</a:t>
            </a:r>
          </a:p>
          <a:p>
            <a:pPr marL="914400" indent="-649288">
              <a:buFont typeface="+mj-lt"/>
              <a:buAutoNum type="arabicPeriod"/>
            </a:pPr>
            <a:endParaRPr lang="en-US" sz="4800" dirty="0"/>
          </a:p>
          <a:p>
            <a:pPr marL="806450" indent="-806450">
              <a:buFont typeface="+mj-lt"/>
              <a:buAutoNum type="arabicPeriod"/>
            </a:pPr>
            <a:endParaRPr lang="en-US" sz="4800" dirty="0"/>
          </a:p>
          <a:p>
            <a:pPr marL="696913" indent="-342900">
              <a:buFont typeface="+mj-lt"/>
              <a:buAutoNum type="arabicPeriod"/>
            </a:pPr>
            <a:endParaRPr lang="en-US" sz="1400" dirty="0"/>
          </a:p>
          <a:p>
            <a:pPr marL="806450" indent="-457200">
              <a:buFont typeface="+mj-lt"/>
              <a:buAutoNum type="arabicPeriod"/>
            </a:pPr>
            <a:endParaRPr lang="en-US" dirty="0"/>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6030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B48B-13A2-43AD-9E95-91CB7844F7B8}"/>
              </a:ext>
            </a:extLst>
          </p:cNvPr>
          <p:cNvSpPr>
            <a:spLocks noGrp="1"/>
          </p:cNvSpPr>
          <p:nvPr>
            <p:ph type="title"/>
          </p:nvPr>
        </p:nvSpPr>
        <p:spPr>
          <a:xfrm>
            <a:off x="1141413" y="618518"/>
            <a:ext cx="9905998" cy="689172"/>
          </a:xfrm>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Data Understanding, Cleaning </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229C0-F710-45FC-8DD2-25110FABDB11}"/>
              </a:ext>
            </a:extLst>
          </p:cNvPr>
          <p:cNvSpPr>
            <a:spLocks noGrp="1"/>
          </p:cNvSpPr>
          <p:nvPr>
            <p:ph idx="1"/>
          </p:nvPr>
        </p:nvSpPr>
        <p:spPr>
          <a:xfrm>
            <a:off x="1141412" y="1217098"/>
            <a:ext cx="9905999" cy="4249637"/>
          </a:xfrm>
          <a:ln>
            <a:solidFill>
              <a:schemeClr val="tx1"/>
            </a:solidFill>
          </a:ln>
        </p:spPr>
        <p:txBody>
          <a:bodyPr>
            <a:normAutofit/>
          </a:bodyPr>
          <a:lstStyle/>
          <a:p>
            <a:r>
              <a:rPr lang="en-US" dirty="0">
                <a:latin typeface="Times New Roman" panose="02020603050405020304" pitchFamily="18" charset="0"/>
                <a:cs typeface="Times New Roman" panose="02020603050405020304" pitchFamily="18" charset="0"/>
              </a:rPr>
              <a:t>Data contains 9240 entries with total 37 variables, with ‘Converted’ as our Target variable.</a:t>
            </a:r>
          </a:p>
          <a:p>
            <a:r>
              <a:rPr lang="en-US" dirty="0">
                <a:latin typeface="Times New Roman" panose="02020603050405020304" pitchFamily="18" charset="0"/>
                <a:cs typeface="Times New Roman" panose="02020603050405020304" pitchFamily="18" charset="0"/>
              </a:rPr>
              <a:t>Dropping ProspectID and Lead Number, some variables contains single category hence dropping them.</a:t>
            </a:r>
          </a:p>
          <a:p>
            <a:r>
              <a:rPr lang="en-US" dirty="0">
                <a:latin typeface="Times New Roman" panose="02020603050405020304" pitchFamily="18" charset="0"/>
                <a:cs typeface="Times New Roman" panose="02020603050405020304" pitchFamily="18" charset="0"/>
              </a:rPr>
              <a:t>Dropping variables with missing values more than 40%, for rest imputing missing values. Also there were some entries with ‘Select’ as a category handling them either by imputing or dropping those variables.</a:t>
            </a:r>
          </a:p>
          <a:p>
            <a:r>
              <a:rPr lang="en-US" dirty="0">
                <a:latin typeface="Times New Roman" panose="02020603050405020304" pitchFamily="18" charset="0"/>
                <a:cs typeface="Times New Roman" panose="02020603050405020304" pitchFamily="18" charset="0"/>
              </a:rPr>
              <a:t>Clubbing some categories with similar meanings and some for ease of Analysis. </a:t>
            </a:r>
          </a:p>
          <a:p>
            <a:r>
              <a:rPr lang="en-US" dirty="0">
                <a:latin typeface="Times New Roman" panose="02020603050405020304" pitchFamily="18" charset="0"/>
                <a:cs typeface="Times New Roman" panose="02020603050405020304" pitchFamily="18" charset="0"/>
              </a:rPr>
              <a:t>Handling the Outliers by Capping them.</a:t>
            </a:r>
          </a:p>
          <a:p>
            <a:r>
              <a:rPr lang="en-US" dirty="0">
                <a:latin typeface="Times New Roman" panose="02020603050405020304" pitchFamily="18" charset="0"/>
                <a:cs typeface="Times New Roman" panose="02020603050405020304" pitchFamily="18" charset="0"/>
              </a:rPr>
              <a:t>Dimensions of the data set after the above operations is 5799 entries and 20 variables.</a:t>
            </a:r>
          </a:p>
          <a:p>
            <a:endParaRPr lang="en-IN" dirty="0"/>
          </a:p>
        </p:txBody>
      </p:sp>
    </p:spTree>
    <p:extLst>
      <p:ext uri="{BB962C8B-B14F-4D97-AF65-F5344CB8AC3E}">
        <p14:creationId xmlns:p14="http://schemas.microsoft.com/office/powerpoint/2010/main" val="298362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B48B-13A2-43AD-9E95-91CB7844F7B8}"/>
              </a:ext>
            </a:extLst>
          </p:cNvPr>
          <p:cNvSpPr>
            <a:spLocks noGrp="1"/>
          </p:cNvSpPr>
          <p:nvPr>
            <p:ph type="title"/>
          </p:nvPr>
        </p:nvSpPr>
        <p:spPr>
          <a:xfrm>
            <a:off x="1141414" y="433710"/>
            <a:ext cx="9905998" cy="620347"/>
          </a:xfrm>
        </p:spPr>
        <p:txBody>
          <a:bodyPr>
            <a:noAutofit/>
          </a:bodyPr>
          <a:lstStyle/>
          <a:p>
            <a:r>
              <a:rPr lang="en-US" sz="2400" b="1" dirty="0">
                <a:solidFill>
                  <a:srgbClr val="FF0000"/>
                </a:solidFill>
                <a:latin typeface="Times New Roman" panose="02020603050405020304" pitchFamily="18" charset="0"/>
                <a:cs typeface="Times New Roman" panose="02020603050405020304" pitchFamily="18" charset="0"/>
              </a:rPr>
              <a:t>Exploratory Data Analysis:</a:t>
            </a:r>
            <a:br>
              <a:rPr lang="en-US" sz="240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229C0-F710-45FC-8DD2-25110FABDB11}"/>
              </a:ext>
            </a:extLst>
          </p:cNvPr>
          <p:cNvSpPr>
            <a:spLocks noGrp="1"/>
          </p:cNvSpPr>
          <p:nvPr>
            <p:ph idx="1"/>
          </p:nvPr>
        </p:nvSpPr>
        <p:spPr>
          <a:xfrm>
            <a:off x="1141413" y="1030287"/>
            <a:ext cx="9905999" cy="3541714"/>
          </a:xfrm>
        </p:spPr>
        <p:txBody>
          <a:bodyPr/>
          <a:lstStyle/>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Univariate Analysis: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B0E9EBB-0426-40C1-8AD5-7699A4ECBC0C}"/>
              </a:ext>
            </a:extLst>
          </p:cNvPr>
          <p:cNvSpPr txBox="1"/>
          <p:nvPr/>
        </p:nvSpPr>
        <p:spPr>
          <a:xfrm>
            <a:off x="6322143" y="2276736"/>
            <a:ext cx="4581478" cy="646331"/>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Maximum Leads are found to be of Indian Nationality.</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E2EFFD-B686-418F-BDD8-422E4BC07200}"/>
              </a:ext>
            </a:extLst>
          </p:cNvPr>
          <p:cNvSpPr txBox="1"/>
          <p:nvPr/>
        </p:nvSpPr>
        <p:spPr>
          <a:xfrm>
            <a:off x="1141413" y="4807267"/>
            <a:ext cx="4178710" cy="646331"/>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Lead Conversion rate for the current data set is 43.82%</a:t>
            </a:r>
            <a:endParaRPr lang="en-IN"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4948E021-C7DD-4A16-B980-17DE233A8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258" y="3544521"/>
            <a:ext cx="5886450" cy="31718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10945A6-F618-4B19-9C23-8A760FBB6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00" y="1393239"/>
            <a:ext cx="5742659" cy="309434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73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B48B-13A2-43AD-9E95-91CB7844F7B8}"/>
              </a:ext>
            </a:extLst>
          </p:cNvPr>
          <p:cNvSpPr>
            <a:spLocks noGrp="1"/>
          </p:cNvSpPr>
          <p:nvPr>
            <p:ph type="title"/>
          </p:nvPr>
        </p:nvSpPr>
        <p:spPr>
          <a:xfrm>
            <a:off x="1141413" y="618518"/>
            <a:ext cx="9905998" cy="728501"/>
          </a:xfrm>
        </p:spPr>
        <p:txBody>
          <a:bodyPr>
            <a:normAutofit fontScale="90000"/>
          </a:bodyPr>
          <a:lstStyle/>
          <a:p>
            <a:pPr marL="342900" indent="-342900" algn="l">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Bi-Variate Analysis</a:t>
            </a:r>
            <a:r>
              <a:rPr lang="en-US" sz="2000" dirty="0">
                <a:latin typeface="Times New Roman" panose="02020603050405020304" pitchFamily="18" charset="0"/>
                <a:cs typeface="Times New Roman" panose="02020603050405020304" pitchFamily="18" charset="0"/>
              </a:rPr>
              <a:t>:</a:t>
            </a:r>
            <a:br>
              <a:rPr lang="en-US" dirty="0"/>
            </a:br>
            <a:endParaRPr lang="en-IN" dirty="0"/>
          </a:p>
        </p:txBody>
      </p:sp>
      <p:sp>
        <p:nvSpPr>
          <p:cNvPr id="5" name="TextBox 4">
            <a:extLst>
              <a:ext uri="{FF2B5EF4-FFF2-40B4-BE49-F238E27FC236}">
                <a16:creationId xmlns:a16="http://schemas.microsoft.com/office/drawing/2014/main" id="{F613C2B0-A061-4950-9742-00C4AF0811FB}"/>
              </a:ext>
            </a:extLst>
          </p:cNvPr>
          <p:cNvSpPr txBox="1"/>
          <p:nvPr/>
        </p:nvSpPr>
        <p:spPr>
          <a:xfrm>
            <a:off x="1665608" y="6268972"/>
            <a:ext cx="8849033" cy="377628"/>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Leads are interested in Management related course.</a:t>
            </a:r>
            <a:endParaRPr lang="en-IN" dirty="0">
              <a:latin typeface="Times New Roman" panose="02020603050405020304" pitchFamily="18" charset="0"/>
              <a:cs typeface="Times New Roman" panose="02020603050405020304" pitchFamily="18" charset="0"/>
            </a:endParaRPr>
          </a:p>
        </p:txBody>
      </p:sp>
      <p:pic>
        <p:nvPicPr>
          <p:cNvPr id="2056" name="Picture 8">
            <a:extLst>
              <a:ext uri="{FF2B5EF4-FFF2-40B4-BE49-F238E27FC236}">
                <a16:creationId xmlns:a16="http://schemas.microsoft.com/office/drawing/2014/main" id="{1E00E242-2D6F-4E63-8D76-12A8F41B7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119188"/>
            <a:ext cx="8543925" cy="46196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53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4866229-143A-4764-984E-A93B13FDD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85" y="668594"/>
            <a:ext cx="5813660" cy="29820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DF476D-9248-47F9-B049-7C03B769B4FA}"/>
              </a:ext>
            </a:extLst>
          </p:cNvPr>
          <p:cNvSpPr txBox="1"/>
          <p:nvPr/>
        </p:nvSpPr>
        <p:spPr>
          <a:xfrm>
            <a:off x="6528619" y="668594"/>
            <a:ext cx="4640826" cy="646331"/>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Working Professional have better chance at converting to a Lead </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B94899-8E7C-4A00-867D-B48209244114}"/>
              </a:ext>
            </a:extLst>
          </p:cNvPr>
          <p:cNvSpPr txBox="1"/>
          <p:nvPr/>
        </p:nvSpPr>
        <p:spPr>
          <a:xfrm>
            <a:off x="398791" y="4316361"/>
            <a:ext cx="5122606" cy="646331"/>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Leads origin from Lead add form beats other category and have better conversion rate.</a:t>
            </a:r>
            <a:endParaRPr lang="en-IN" dirty="0">
              <a:latin typeface="Times New Roman" panose="02020603050405020304" pitchFamily="18" charset="0"/>
              <a:cs typeface="Times New Roman" panose="02020603050405020304" pitchFamily="18" charset="0"/>
            </a:endParaRPr>
          </a:p>
        </p:txBody>
      </p:sp>
      <p:pic>
        <p:nvPicPr>
          <p:cNvPr id="3078" name="Picture 6">
            <a:extLst>
              <a:ext uri="{FF2B5EF4-FFF2-40B4-BE49-F238E27FC236}">
                <a16:creationId xmlns:a16="http://schemas.microsoft.com/office/drawing/2014/main" id="{843BB828-3BA0-4D4E-B7F3-DBDA5E4D3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545" y="3757921"/>
            <a:ext cx="5886450" cy="30194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71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B48B-13A2-43AD-9E95-91CB7844F7B8}"/>
              </a:ext>
            </a:extLst>
          </p:cNvPr>
          <p:cNvSpPr>
            <a:spLocks noGrp="1"/>
          </p:cNvSpPr>
          <p:nvPr>
            <p:ph type="title"/>
          </p:nvPr>
        </p:nvSpPr>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Dummy Variables, Train-Test Split and Scaling</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229C0-F710-45FC-8DD2-25110FABDB11}"/>
              </a:ext>
            </a:extLst>
          </p:cNvPr>
          <p:cNvSpPr>
            <a:spLocks noGrp="1"/>
          </p:cNvSpPr>
          <p:nvPr>
            <p:ph idx="1"/>
          </p:nvPr>
        </p:nvSpPr>
        <p:spPr>
          <a:xfrm>
            <a:off x="685800" y="2194560"/>
            <a:ext cx="10820400" cy="1954653"/>
          </a:xfrm>
          <a:ln>
            <a:solidFill>
              <a:schemeClr val="tx1"/>
            </a:solidFill>
          </a:ln>
        </p:spPr>
        <p:txBody>
          <a:bodyPr>
            <a:normAutofit fontScale="92500" lnSpcReduction="20000"/>
          </a:bodyPr>
          <a:lstStyle/>
          <a:p>
            <a:r>
              <a:rPr lang="en-US" sz="1900" dirty="0">
                <a:latin typeface="Times New Roman" panose="02020603050405020304" pitchFamily="18" charset="0"/>
                <a:cs typeface="Times New Roman" panose="02020603050405020304" pitchFamily="18" charset="0"/>
              </a:rPr>
              <a:t>Dummies are created for all Categorical Variables except Converted.</a:t>
            </a:r>
          </a:p>
          <a:p>
            <a:r>
              <a:rPr lang="en-US" sz="1900" dirty="0">
                <a:latin typeface="Times New Roman" panose="02020603050405020304" pitchFamily="18" charset="0"/>
                <a:cs typeface="Times New Roman" panose="02020603050405020304" pitchFamily="18" charset="0"/>
              </a:rPr>
              <a:t>Size of the Data Frame after creating dummies (5788, 50).</a:t>
            </a:r>
          </a:p>
          <a:p>
            <a:r>
              <a:rPr lang="en-US" sz="1900" dirty="0">
                <a:latin typeface="Times New Roman" panose="02020603050405020304" pitchFamily="18" charset="0"/>
                <a:cs typeface="Times New Roman" panose="02020603050405020304" pitchFamily="18" charset="0"/>
              </a:rPr>
              <a:t>Data set is split into Train and Test sets in 70:30 ratio resp.</a:t>
            </a:r>
          </a:p>
          <a:p>
            <a:r>
              <a:rPr lang="en-US" sz="1900" dirty="0">
                <a:latin typeface="Times New Roman" panose="02020603050405020304" pitchFamily="18" charset="0"/>
                <a:cs typeface="Times New Roman" panose="02020603050405020304" pitchFamily="18" charset="0"/>
              </a:rPr>
              <a:t>Size of Train data set (4051, 49) and Test set (1737, 49).</a:t>
            </a:r>
          </a:p>
          <a:p>
            <a:r>
              <a:rPr lang="en-US" sz="1900" dirty="0">
                <a:latin typeface="Times New Roman" panose="02020603050405020304" pitchFamily="18" charset="0"/>
                <a:cs typeface="Times New Roman" panose="02020603050405020304" pitchFamily="18" charset="0"/>
              </a:rPr>
              <a:t>Train and Test sets have both Independent and Dependent Variables.</a:t>
            </a:r>
          </a:p>
          <a:p>
            <a:r>
              <a:rPr lang="en-US" sz="1900" dirty="0">
                <a:latin typeface="Times New Roman" panose="02020603050405020304" pitchFamily="18" charset="0"/>
                <a:cs typeface="Times New Roman" panose="02020603050405020304" pitchFamily="18" charset="0"/>
              </a:rPr>
              <a:t>Numerical Variables are Normalized.</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94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6F60-8D6E-4E9C-B63C-F353F7C872EB}"/>
              </a:ext>
            </a:extLst>
          </p:cNvPr>
          <p:cNvSpPr>
            <a:spLocks noGrp="1"/>
          </p:cNvSpPr>
          <p:nvPr>
            <p:ph type="title"/>
          </p:nvPr>
        </p:nvSpPr>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Model Building</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0172FC-35E0-439E-BFA5-0D2DFBC35624}"/>
              </a:ext>
            </a:extLst>
          </p:cNvPr>
          <p:cNvSpPr>
            <a:spLocks noGrp="1"/>
          </p:cNvSpPr>
          <p:nvPr>
            <p:ph idx="1"/>
          </p:nvPr>
        </p:nvSpPr>
        <p:spPr>
          <a:xfrm>
            <a:off x="685800" y="2057401"/>
            <a:ext cx="10820400" cy="4024125"/>
          </a:xfrm>
          <a:ln>
            <a:solidFill>
              <a:schemeClr val="tx1"/>
            </a:solidFill>
          </a:ln>
        </p:spPr>
        <p:txBody>
          <a:bodyPr>
            <a:normAutofit/>
          </a:bodyPr>
          <a:lstStyle/>
          <a:p>
            <a:r>
              <a:rPr lang="en-US" sz="1800" dirty="0">
                <a:latin typeface="Times New Roman" panose="02020603050405020304" pitchFamily="18" charset="0"/>
                <a:cs typeface="Times New Roman" panose="02020603050405020304" pitchFamily="18" charset="0"/>
              </a:rPr>
              <a:t>First a Model is built by including each variable.</a:t>
            </a:r>
          </a:p>
          <a:p>
            <a:r>
              <a:rPr lang="en-US" sz="1800" dirty="0">
                <a:latin typeface="Times New Roman" panose="02020603050405020304" pitchFamily="18" charset="0"/>
                <a:cs typeface="Times New Roman" panose="02020603050405020304" pitchFamily="18" charset="0"/>
              </a:rPr>
              <a:t>To have a better model, the next Logistics Regression models are built with the assistance of Recursive Feature elimination and in RFE we’re taking 20 features as output. Reason being some feature are sure to be eliminated, and for a final model a maximum of 14 to 15 features are recommended.</a:t>
            </a:r>
          </a:p>
          <a:p>
            <a:r>
              <a:rPr lang="en-US" sz="1800" dirty="0">
                <a:latin typeface="Times New Roman" panose="02020603050405020304" pitchFamily="18" charset="0"/>
                <a:cs typeface="Times New Roman" panose="02020603050405020304" pitchFamily="18" charset="0"/>
              </a:rPr>
              <a:t>Along with eliminations on basis of p-value and RFE, we also check the metrics such as Accuracy of the Model to keep track of our objective.</a:t>
            </a:r>
          </a:p>
          <a:p>
            <a:r>
              <a:rPr lang="en-US" sz="1800" dirty="0">
                <a:latin typeface="Times New Roman" panose="02020603050405020304" pitchFamily="18" charset="0"/>
                <a:cs typeface="Times New Roman" panose="02020603050405020304" pitchFamily="18" charset="0"/>
              </a:rPr>
              <a:t>Once the p-value and RFE score are within the permissible range, we check the metrics such as Sensitivity and Specificity.	</a:t>
            </a:r>
          </a:p>
          <a:p>
            <a:r>
              <a:rPr lang="en-US" sz="1800" dirty="0">
                <a:latin typeface="Times New Roman" panose="02020603050405020304" pitchFamily="18" charset="0"/>
                <a:cs typeface="Times New Roman" panose="02020603050405020304" pitchFamily="18" charset="0"/>
              </a:rPr>
              <a:t>With a current cut-off of 0.5, the Sensitivity of the model is 72%,but we need to find a optimal threshold so that the Sensitivity of the model is increased but also keep the other metrics in range.</a:t>
            </a:r>
          </a:p>
          <a:p>
            <a:r>
              <a:rPr lang="en-US" sz="1800" dirty="0">
                <a:latin typeface="Times New Roman" panose="02020603050405020304" pitchFamily="18" charset="0"/>
                <a:cs typeface="Times New Roman" panose="02020603050405020304" pitchFamily="18" charset="0"/>
              </a:rPr>
              <a:t>The Current Accuracy of our model is  around 79%.</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07242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826</TotalTime>
  <Words>1194</Words>
  <Application>Microsoft Office PowerPoint</Application>
  <PresentationFormat>Widescreen</PresentationFormat>
  <Paragraphs>91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vt:lpstr>
      <vt:lpstr>Vapor Trail</vt:lpstr>
      <vt:lpstr>Lead Scoring Case Study -Logistics Regression</vt:lpstr>
      <vt:lpstr>Problem Statement: </vt:lpstr>
      <vt:lpstr>Analysis Approach</vt:lpstr>
      <vt:lpstr>       Data Understanding, Cleaning </vt:lpstr>
      <vt:lpstr>Exploratory Data Analysis: </vt:lpstr>
      <vt:lpstr>Bi-Variate Analysis: </vt:lpstr>
      <vt:lpstr>PowerPoint Presentation</vt:lpstr>
      <vt:lpstr>Dummy Variables, Train-Test Split and Scaling</vt:lpstr>
      <vt:lpstr>Model Building</vt:lpstr>
      <vt:lpstr>ROC-Curve and Optimal Cut-off</vt:lpstr>
      <vt:lpstr>Precision Recall Trade-off</vt:lpstr>
      <vt:lpstr>Making Predictions</vt:lpstr>
      <vt:lpstr>Conclusion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Jeetendra Sarpe</dc:creator>
  <cp:keywords>Presentation</cp:keywords>
  <cp:lastModifiedBy>Jeetendra Sarpe</cp:lastModifiedBy>
  <cp:revision>97</cp:revision>
  <dcterms:created xsi:type="dcterms:W3CDTF">2021-07-09T07:50:49Z</dcterms:created>
  <dcterms:modified xsi:type="dcterms:W3CDTF">2024-02-27T06:02:18Z</dcterms:modified>
</cp:coreProperties>
</file>