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33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7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9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UCLA Extension  |</a:t>
            </a:r>
          </a:p>
        </p:txBody>
      </p:sp>
      <p:sp>
        <p:nvSpPr>
          <p:cNvPr id="169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4953000" y="4000041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1509" indent="-19430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8710" indent="-194310" defTabSz="914400">
              <a:lnSpc>
                <a:spcPct val="90000"/>
              </a:lnSpc>
              <a:spcBef>
                <a:spcPts val="1000"/>
              </a:spcBef>
              <a:buFontTx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59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231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Rectangle 2"/>
          <p:cNvSpPr/>
          <p:nvPr/>
        </p:nvSpPr>
        <p:spPr>
          <a:xfrm>
            <a:off x="0" y="225480"/>
            <a:ext cx="9144000" cy="4803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236355"/>
            <a:ext cx="2256037" cy="4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606" y="266410"/>
            <a:ext cx="2565401" cy="363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84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lowchart: Process 9"/>
          <p:cNvSpPr/>
          <p:nvPr/>
        </p:nvSpPr>
        <p:spPr>
          <a:xfrm>
            <a:off x="2514600" y="6410337"/>
            <a:ext cx="6635268" cy="457748"/>
          </a:xfrm>
          <a:prstGeom prst="rect">
            <a:avLst/>
          </a:prstGeom>
          <a:solidFill>
            <a:srgbClr val="1E4B8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5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387212"/>
            <a:ext cx="2256037" cy="42342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62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75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9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Final Projects</a:t>
            </a:r>
          </a:p>
        </p:txBody>
      </p:sp>
      <p:sp>
        <p:nvSpPr>
          <p:cNvPr id="208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Today!</a:t>
            </a:r>
          </a:p>
        </p:txBody>
      </p:sp>
      <p:sp>
        <p:nvSpPr>
          <p:cNvPr id="209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End is Near…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Lightning Talks!</a:t>
            </a:r>
          </a:p>
        </p:txBody>
      </p:sp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51878">
            <a:off x="6680076" y="2859658"/>
            <a:ext cx="2223075" cy="270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899030">
            <a:off x="397685" y="3409519"/>
            <a:ext cx="2119392" cy="2529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941317">
            <a:off x="701397" y="953266"/>
            <a:ext cx="2268223" cy="2700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28615" y="893476"/>
            <a:ext cx="2178652" cy="2600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900000">
            <a:off x="5709656" y="1128191"/>
            <a:ext cx="2158795" cy="262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653156" y="3493801"/>
            <a:ext cx="1752589" cy="2103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1015535">
            <a:off x="4475727" y="3400469"/>
            <a:ext cx="1908356" cy="230979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10"/>
          <p:cNvSpPr txBox="1"/>
          <p:nvPr/>
        </p:nvSpPr>
        <p:spPr>
          <a:xfrm>
            <a:off x="609600" y="6030919"/>
            <a:ext cx="8305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Disclaimer: Not actual topics for Lightning Talks. </a:t>
            </a:r>
            <a:r>
              <a:rPr b="0"/>
              <a:t>I just liked the colors. Lolz.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Never Stop Learning! </a:t>
            </a:r>
          </a:p>
        </p:txBody>
      </p:sp>
      <p:pic>
        <p:nvPicPr>
          <p:cNvPr id="2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066800"/>
            <a:ext cx="3733800" cy="483429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66" name="TextBox 4"/>
          <p:cNvSpPr txBox="1"/>
          <p:nvPr/>
        </p:nvSpPr>
        <p:spPr>
          <a:xfrm>
            <a:off x="4267200" y="1083466"/>
            <a:ext cx="4648200" cy="3130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The key to hireability and relevance is to constantly be learning.</a:t>
            </a:r>
          </a:p>
          <a:p>
            <a:pPr marL="342900" indent="-342900">
              <a:buSzPct val="100000"/>
              <a:buFont typeface="Arial"/>
              <a:buChar char="•"/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The field is always changing and there is never a point where you can call it quits.</a:t>
            </a: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Stick with it! It’s a </a:t>
            </a:r>
            <a:r>
              <a:rPr b="1" u="sng"/>
              <a:t>craft</a:t>
            </a:r>
            <a:r>
              <a:t> that you continue to hone with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Final Projects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Your Challenge</a:t>
            </a:r>
          </a:p>
        </p:txBody>
      </p:sp>
      <p:sp>
        <p:nvSpPr>
          <p:cNvPr id="273" name="TextBox 3"/>
          <p:cNvSpPr txBox="1"/>
          <p:nvPr/>
        </p:nvSpPr>
        <p:spPr>
          <a:xfrm>
            <a:off x="319314" y="2819400"/>
            <a:ext cx="8341184" cy="1468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4800"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You’ve got a month to</a:t>
            </a:r>
            <a:endParaRPr b="0"/>
          </a:p>
          <a:p>
            <a:pPr>
              <a:defRPr b="1" i="1" sz="4800">
                <a:latin typeface="Arial"/>
                <a:ea typeface="Arial"/>
                <a:cs typeface="Arial"/>
                <a:sym typeface="Arial"/>
              </a:defRPr>
            </a:pPr>
            <a:r>
              <a:t>Prove yourself.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Futility of Excuses</a:t>
            </a:r>
          </a:p>
        </p:txBody>
      </p:sp>
      <p:sp>
        <p:nvSpPr>
          <p:cNvPr id="276" name="TextBox 3"/>
          <p:cNvSpPr txBox="1"/>
          <p:nvPr/>
        </p:nvSpPr>
        <p:spPr>
          <a:xfrm>
            <a:off x="304800" y="3212393"/>
            <a:ext cx="86106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&lt;Insert Quote on Excuses Here&gt;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4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Your Challenge</a:t>
            </a:r>
          </a:p>
        </p:txBody>
      </p:sp>
      <p:sp>
        <p:nvSpPr>
          <p:cNvPr id="279" name="TextBox 5"/>
          <p:cNvSpPr txBox="1"/>
          <p:nvPr/>
        </p:nvSpPr>
        <p:spPr>
          <a:xfrm>
            <a:off x="319314" y="1080756"/>
            <a:ext cx="8341184" cy="310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plenty of time to work on this. 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ALL the skills you need.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a team of skilled developers. 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You have experts willing to help.</a:t>
            </a:r>
          </a:p>
        </p:txBody>
      </p:sp>
      <p:sp>
        <p:nvSpPr>
          <p:cNvPr id="280" name="TextBox 6"/>
          <p:cNvSpPr txBox="1"/>
          <p:nvPr/>
        </p:nvSpPr>
        <p:spPr>
          <a:xfrm>
            <a:off x="395537" y="5169137"/>
            <a:ext cx="7072063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excuses. Time to prove yourself.</a:t>
            </a:r>
          </a:p>
        </p:txBody>
      </p:sp>
      <p:sp>
        <p:nvSpPr>
          <p:cNvPr id="281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Expectations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4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Expectations</a:t>
            </a:r>
          </a:p>
        </p:txBody>
      </p:sp>
      <p:sp>
        <p:nvSpPr>
          <p:cNvPr id="286" name="TextBox 5"/>
          <p:cNvSpPr txBox="1"/>
          <p:nvPr/>
        </p:nvSpPr>
        <p:spPr>
          <a:xfrm>
            <a:off x="304798" y="761999"/>
            <a:ext cx="8730345" cy="475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whatever you build to </a:t>
            </a:r>
            <a:r>
              <a:rPr u="sng"/>
              <a:t>have utility</a:t>
            </a:r>
            <a:endParaRPr u="sng"/>
          </a:p>
          <a:p>
            <a:pPr marL="4572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have market or real-world research that evidences your idea has </a:t>
            </a:r>
            <a:r>
              <a:rPr u="sng"/>
              <a:t>REAL value to people</a:t>
            </a:r>
            <a:r>
              <a:t>. </a:t>
            </a:r>
          </a:p>
          <a:p>
            <a:pPr marL="4572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have done </a:t>
            </a:r>
            <a:r>
              <a:rPr u="sng"/>
              <a:t>research on other web / mobile applications</a:t>
            </a:r>
            <a:r>
              <a:t> in your domain. </a:t>
            </a:r>
          </a:p>
          <a:p>
            <a:pPr marL="4572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4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put </a:t>
            </a:r>
            <a:r>
              <a:rPr u="sng"/>
              <a:t>serious time and thought </a:t>
            </a:r>
            <a:r>
              <a:t>into this. </a:t>
            </a:r>
          </a:p>
          <a:p>
            <a:pPr marL="457200" indent="-457200">
              <a:buSzPct val="100000"/>
              <a:buAutoNum type="arabicPeriod" startAt="4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5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</a:t>
            </a:r>
            <a:r>
              <a:rPr u="sng"/>
              <a:t>report problems you are facing </a:t>
            </a:r>
            <a:r>
              <a:t>along the way.</a:t>
            </a:r>
          </a:p>
          <a:p>
            <a:pPr marL="457200" indent="-457200">
              <a:buSzPct val="100000"/>
              <a:buAutoNum type="arabicPeriod" startAt="5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6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utilize some form of </a:t>
            </a:r>
            <a:r>
              <a:rPr u="sng"/>
              <a:t>project management system.</a:t>
            </a:r>
            <a:endParaRPr u="sng"/>
          </a:p>
          <a:p>
            <a:pPr marL="457200" indent="-457200">
              <a:buSzPct val="100000"/>
              <a:buAutoNum type="arabicPeriod" startAt="6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7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expect you to </a:t>
            </a:r>
            <a:r>
              <a:rPr u="sng"/>
              <a:t>dig deep into documentation and external resources </a:t>
            </a:r>
            <a:r>
              <a:t>to learn what you need.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838200"/>
            <a:ext cx="9149872" cy="9149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4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Coding Requirements </a:t>
            </a:r>
            <a:r>
              <a:rPr b="0" sz="1400"/>
              <a:t>(but not really requirements)</a:t>
            </a:r>
          </a:p>
        </p:txBody>
      </p:sp>
      <p:sp>
        <p:nvSpPr>
          <p:cNvPr id="291" name="TextBox 5"/>
          <p:cNvSpPr txBox="1"/>
          <p:nvPr/>
        </p:nvSpPr>
        <p:spPr>
          <a:xfrm>
            <a:off x="304798" y="762000"/>
            <a:ext cx="8730345" cy="534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use </a:t>
            </a:r>
            <a:r>
              <a:rPr u="sng"/>
              <a:t>ReactJS or Angular</a:t>
            </a:r>
            <a:r>
              <a:t> in </a:t>
            </a:r>
            <a:r>
              <a:rPr i="1"/>
              <a:t>some </a:t>
            </a:r>
            <a:r>
              <a:t>way (even if minimal)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use a </a:t>
            </a:r>
            <a:r>
              <a:rPr u="sng"/>
              <a:t>Node and Express Web Server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be backed by a </a:t>
            </a:r>
            <a:r>
              <a:rPr u="sng"/>
              <a:t>MySQL or MongoDB Database with a Sequelize or Mongoose ORM  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both GET and POST routes</a:t>
            </a:r>
            <a:r>
              <a:t> for retrieving and adding new data</a:t>
            </a:r>
          </a:p>
          <a:p>
            <a:pPr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be </a:t>
            </a:r>
            <a:r>
              <a:rPr u="sng"/>
              <a:t>deployed using Heroku (with Data)</a:t>
            </a:r>
            <a:endParaRPr u="sng"/>
          </a:p>
          <a:p>
            <a:pPr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utilize at least two </a:t>
            </a:r>
            <a:r>
              <a:rPr u="sng"/>
              <a:t>libraries, packages, or technologies</a:t>
            </a:r>
            <a:r>
              <a:t> that we haven’t discussed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allow for or </a:t>
            </a:r>
            <a:r>
              <a:rPr u="sng"/>
              <a:t>involve the authentication of users </a:t>
            </a:r>
            <a:r>
              <a:t>in some way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folder structure that meets MVC Paradigm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But Honestly…</a:t>
            </a:r>
          </a:p>
        </p:txBody>
      </p:sp>
      <p:sp>
        <p:nvSpPr>
          <p:cNvPr id="294" name="TextBox 3"/>
          <p:cNvSpPr txBox="1"/>
          <p:nvPr/>
        </p:nvSpPr>
        <p:spPr>
          <a:xfrm>
            <a:off x="319314" y="1080756"/>
            <a:ext cx="8341184" cy="18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Do what you want. Talk to us first. Get our input. </a:t>
            </a: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i="1" sz="3000">
                <a:latin typeface="Arial"/>
                <a:ea typeface="Arial"/>
                <a:cs typeface="Arial"/>
                <a:sym typeface="Arial"/>
              </a:defRPr>
            </a:pPr>
            <a:r>
              <a:t>But if you have an idea and want to run with it, we’re not going to stop you.</a:t>
            </a:r>
          </a:p>
        </p:txBody>
      </p:sp>
      <p:sp>
        <p:nvSpPr>
          <p:cNvPr id="295" name="TextBox 4"/>
          <p:cNvSpPr txBox="1"/>
          <p:nvPr/>
        </p:nvSpPr>
        <p:spPr>
          <a:xfrm>
            <a:off x="395537" y="5169137"/>
            <a:ext cx="8341184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excuses. Time to prove yourself.</a:t>
            </a:r>
          </a:p>
        </p:txBody>
      </p:sp>
      <p:sp>
        <p:nvSpPr>
          <p:cNvPr id="29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Rectangle 6"/>
          <p:cNvSpPr txBox="1"/>
          <p:nvPr/>
        </p:nvSpPr>
        <p:spPr>
          <a:xfrm>
            <a:off x="405928" y="4442443"/>
            <a:ext cx="4572001" cy="510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Remember: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Deliverables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Project Updates</a:t>
            </a:r>
          </a:p>
        </p:txBody>
      </p:sp>
      <p:sp>
        <p:nvSpPr>
          <p:cNvPr id="302" name="TextBox 3"/>
          <p:cNvSpPr txBox="1"/>
          <p:nvPr/>
        </p:nvSpPr>
        <p:spPr>
          <a:xfrm>
            <a:off x="319314" y="907264"/>
            <a:ext cx="8341184" cy="4084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Instead of homework, you will be required to submit </a:t>
            </a:r>
            <a:r>
              <a:rPr b="1"/>
              <a:t>4 Project Deliverables</a:t>
            </a:r>
            <a:r>
              <a:t>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Deliverables #1 (Monday, Jan 3) – </a:t>
            </a:r>
            <a:r>
              <a:rPr b="0"/>
              <a:t>Plan, Design, and Research</a:t>
            </a:r>
            <a:endParaRPr b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Deliverables #2 (Saturday, Jan 13) – </a:t>
            </a:r>
            <a:r>
              <a:rPr b="0"/>
              <a:t>Ready MVP (Working App!), Mini-Presentation</a:t>
            </a: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Deliverables #3 (Saturday, Jan 20) – </a:t>
            </a:r>
            <a:r>
              <a:rPr b="0"/>
              <a:t>Project Polish, Functionality Push, Final Plan </a:t>
            </a: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Final Presentation (Saturday, Jan 27) – </a:t>
            </a:r>
            <a:r>
              <a:rPr b="0"/>
              <a:t>Presentation Time!</a:t>
            </a:r>
            <a:endParaRPr b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Deliverable 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lowchart: Process 2"/>
          <p:cNvSpPr/>
          <p:nvPr/>
        </p:nvSpPr>
        <p:spPr>
          <a:xfrm>
            <a:off x="-5871" y="-1"/>
            <a:ext cx="9144001" cy="653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7" name="Rectangle 3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Deliverable #1</a:t>
            </a:r>
          </a:p>
        </p:txBody>
      </p:sp>
      <p:sp>
        <p:nvSpPr>
          <p:cNvPr id="308" name="TextBox 4"/>
          <p:cNvSpPr txBox="1"/>
          <p:nvPr/>
        </p:nvSpPr>
        <p:spPr>
          <a:xfrm>
            <a:off x="304800" y="914400"/>
            <a:ext cx="8341184" cy="461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You must submit a detailed plan of action for your project.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 this plan, you will include: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 overview of the intended application and WHY you feel it’s valuable.</a:t>
            </a:r>
          </a:p>
          <a:p>
            <a:pPr marL="457200" indent="-457200"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breakdown of roles by group member.</a:t>
            </a:r>
          </a:p>
          <a:p>
            <a:pPr marL="457200" indent="-457200"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schedule for completion of various tasks. </a:t>
            </a:r>
          </a:p>
          <a:p>
            <a:pPr marL="457200" indent="-457200"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screenshot of your Jira, Trello, or Project Management Board that shows breakdown of tasks – assigned to group members with a schedule.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lowchart: Process 2"/>
          <p:cNvSpPr/>
          <p:nvPr/>
        </p:nvSpPr>
        <p:spPr>
          <a:xfrm>
            <a:off x="-5871" y="-1"/>
            <a:ext cx="9144001" cy="653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730672"/>
            <a:ext cx="4027522" cy="562718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Rectangle 4"/>
          <p:cNvSpPr txBox="1"/>
          <p:nvPr/>
        </p:nvSpPr>
        <p:spPr>
          <a:xfrm>
            <a:off x="4419600" y="990600"/>
            <a:ext cx="4572000" cy="142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Screen Map</a:t>
            </a:r>
          </a:p>
          <a:p>
            <a:pPr/>
            <a:r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313" name="Rectangle 5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 UI/UX 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 Data Flow</a:t>
            </a:r>
          </a:p>
        </p:txBody>
      </p:sp>
      <p:pic>
        <p:nvPicPr>
          <p:cNvPr id="3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5524" r="0" b="0"/>
          <a:stretch>
            <a:fillRect/>
          </a:stretch>
        </p:blipFill>
        <p:spPr>
          <a:xfrm>
            <a:off x="824345" y="990601"/>
            <a:ext cx="7252855" cy="5261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742" y="15240"/>
            <a:ext cx="9227026" cy="5852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304800" y="-1"/>
            <a:ext cx="6705600" cy="653856"/>
          </a:xfrm>
          <a:prstGeom prst="rect">
            <a:avLst/>
          </a:prstGeom>
        </p:spPr>
        <p:txBody>
          <a:bodyPr/>
          <a:lstStyle/>
          <a:p>
            <a:pPr/>
            <a:r>
              <a:t>“Damn Girl… You iz Smart”</a:t>
            </a:r>
          </a:p>
        </p:txBody>
      </p:sp>
      <p:sp>
        <p:nvSpPr>
          <p:cNvPr id="216" name="Shape 70"/>
          <p:cNvSpPr txBox="1"/>
          <p:nvPr/>
        </p:nvSpPr>
        <p:spPr>
          <a:xfrm>
            <a:off x="0" y="1041306"/>
            <a:ext cx="3079750" cy="192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HTML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Bootstrap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SEO</a:t>
            </a:r>
          </a:p>
        </p:txBody>
      </p:sp>
      <p:sp>
        <p:nvSpPr>
          <p:cNvPr id="217" name="Shape 70"/>
          <p:cNvSpPr txBox="1"/>
          <p:nvPr/>
        </p:nvSpPr>
        <p:spPr>
          <a:xfrm>
            <a:off x="2896000" y="1028449"/>
            <a:ext cx="1920876" cy="105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Heroku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Git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GitHub</a:t>
            </a:r>
          </a:p>
        </p:txBody>
      </p:sp>
      <p:sp>
        <p:nvSpPr>
          <p:cNvPr id="218" name="Shape 70"/>
          <p:cNvSpPr txBox="1"/>
          <p:nvPr/>
        </p:nvSpPr>
        <p:spPr>
          <a:xfrm>
            <a:off x="-1" y="3581400"/>
            <a:ext cx="3962403" cy="163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APIs (Consuming)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JSON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AJAX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Real Time Cloud Database via Firebase</a:t>
            </a:r>
          </a:p>
        </p:txBody>
      </p:sp>
      <p:sp>
        <p:nvSpPr>
          <p:cNvPr id="219" name="Shape 70"/>
          <p:cNvSpPr txBox="1"/>
          <p:nvPr/>
        </p:nvSpPr>
        <p:spPr>
          <a:xfrm>
            <a:off x="5101130" y="1011636"/>
            <a:ext cx="3841751" cy="30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Templating Engines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Sessions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Writing tests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Node.js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Express.js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Creating APIs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MVC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User Authentication</a:t>
            </a: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ORM (Sequelize)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Laravel</a:t>
            </a:r>
          </a:p>
        </p:txBody>
      </p:sp>
      <p:sp>
        <p:nvSpPr>
          <p:cNvPr id="220" name="Shape 70"/>
          <p:cNvSpPr txBox="1"/>
          <p:nvPr/>
        </p:nvSpPr>
        <p:spPr>
          <a:xfrm>
            <a:off x="2940592" y="2679731"/>
            <a:ext cx="2130158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MySQL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MongoDB</a:t>
            </a:r>
          </a:p>
        </p:txBody>
      </p:sp>
      <p:sp>
        <p:nvSpPr>
          <p:cNvPr id="221" name="Shape 70"/>
          <p:cNvSpPr txBox="1"/>
          <p:nvPr/>
        </p:nvSpPr>
        <p:spPr>
          <a:xfrm>
            <a:off x="5070750" y="4460435"/>
            <a:ext cx="3049243" cy="134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Algorithms</a:t>
            </a:r>
            <a:endParaRPr sz="2400"/>
          </a:p>
          <a:p>
            <a: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Design Patterns</a:t>
            </a:r>
          </a:p>
        </p:txBody>
      </p:sp>
      <p:sp>
        <p:nvSpPr>
          <p:cNvPr id="222" name="Shape 70"/>
          <p:cNvSpPr txBox="1"/>
          <p:nvPr/>
        </p:nvSpPr>
        <p:spPr>
          <a:xfrm>
            <a:off x="464903" y="3175909"/>
            <a:ext cx="230505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API Interaction</a:t>
            </a:r>
          </a:p>
        </p:txBody>
      </p:sp>
      <p:sp>
        <p:nvSpPr>
          <p:cNvPr id="223" name="Shape 70"/>
          <p:cNvSpPr txBox="1"/>
          <p:nvPr/>
        </p:nvSpPr>
        <p:spPr>
          <a:xfrm>
            <a:off x="3382672" y="2319103"/>
            <a:ext cx="190500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Databases</a:t>
            </a:r>
          </a:p>
        </p:txBody>
      </p:sp>
      <p:sp>
        <p:nvSpPr>
          <p:cNvPr id="224" name="Shape 70"/>
          <p:cNvSpPr txBox="1"/>
          <p:nvPr/>
        </p:nvSpPr>
        <p:spPr>
          <a:xfrm>
            <a:off x="5504958" y="4708440"/>
            <a:ext cx="2592043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CS Fundamentals </a:t>
            </a:r>
          </a:p>
        </p:txBody>
      </p:sp>
      <p:sp>
        <p:nvSpPr>
          <p:cNvPr id="225" name="Shape 70"/>
          <p:cNvSpPr txBox="1"/>
          <p:nvPr/>
        </p:nvSpPr>
        <p:spPr>
          <a:xfrm>
            <a:off x="438460" y="5453222"/>
            <a:ext cx="390494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Cutting Edge Development</a:t>
            </a:r>
          </a:p>
        </p:txBody>
      </p:sp>
      <p:sp>
        <p:nvSpPr>
          <p:cNvPr id="226" name="Shape 70"/>
          <p:cNvSpPr txBox="1"/>
          <p:nvPr/>
        </p:nvSpPr>
        <p:spPr>
          <a:xfrm>
            <a:off x="439688" y="634822"/>
            <a:ext cx="2181003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Browser</a:t>
            </a:r>
          </a:p>
        </p:txBody>
      </p:sp>
      <p:sp>
        <p:nvSpPr>
          <p:cNvPr id="227" name="Shape 70"/>
          <p:cNvSpPr txBox="1"/>
          <p:nvPr/>
        </p:nvSpPr>
        <p:spPr>
          <a:xfrm>
            <a:off x="3355059" y="634822"/>
            <a:ext cx="190500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 Tools</a:t>
            </a:r>
          </a:p>
        </p:txBody>
      </p:sp>
      <p:sp>
        <p:nvSpPr>
          <p:cNvPr id="228" name="Shape 70"/>
          <p:cNvSpPr txBox="1"/>
          <p:nvPr/>
        </p:nvSpPr>
        <p:spPr>
          <a:xfrm>
            <a:off x="5562982" y="609600"/>
            <a:ext cx="3522976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defTabSz="685800">
              <a:defRPr b="1" sz="2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 Side</a:t>
            </a:r>
          </a:p>
        </p:txBody>
      </p:sp>
      <p:sp>
        <p:nvSpPr>
          <p:cNvPr id="229" name="Shape 70"/>
          <p:cNvSpPr txBox="1"/>
          <p:nvPr/>
        </p:nvSpPr>
        <p:spPr>
          <a:xfrm>
            <a:off x="-3208" y="5766291"/>
            <a:ext cx="221300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685800" indent="-457200" defTabSz="6858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React.js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lowchart: Process 2"/>
          <p:cNvSpPr/>
          <p:nvPr/>
        </p:nvSpPr>
        <p:spPr>
          <a:xfrm>
            <a:off x="-5871" y="-1"/>
            <a:ext cx="9144001" cy="653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2" name="Shape 70"/>
          <p:cNvSpPr txBox="1"/>
          <p:nvPr/>
        </p:nvSpPr>
        <p:spPr>
          <a:xfrm>
            <a:off x="590336" y="1490933"/>
            <a:ext cx="803275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“Hope to make something of myself one day…”</a:t>
            </a:r>
          </a:p>
        </p:txBody>
      </p:sp>
      <p:sp>
        <p:nvSpPr>
          <p:cNvPr id="233" name="Shape 70"/>
          <p:cNvSpPr txBox="1"/>
          <p:nvPr/>
        </p:nvSpPr>
        <p:spPr>
          <a:xfrm>
            <a:off x="971335" y="863612"/>
            <a:ext cx="7270751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“To land a solid career.. and be able to support a family.”</a:t>
            </a:r>
          </a:p>
        </p:txBody>
      </p:sp>
      <p:sp>
        <p:nvSpPr>
          <p:cNvPr id="234" name="Shape 70"/>
          <p:cNvSpPr txBox="1"/>
          <p:nvPr/>
        </p:nvSpPr>
        <p:spPr>
          <a:xfrm>
            <a:off x="971335" y="2195888"/>
            <a:ext cx="7270751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“An opportunity to be more creative in my day-to-day work.”</a:t>
            </a:r>
          </a:p>
        </p:txBody>
      </p:sp>
      <p:sp>
        <p:nvSpPr>
          <p:cNvPr id="235" name="Shape 70"/>
          <p:cNvSpPr txBox="1"/>
          <p:nvPr/>
        </p:nvSpPr>
        <p:spPr>
          <a:xfrm>
            <a:off x="1324240" y="2807535"/>
            <a:ext cx="6564943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“…to get a better paying job.”</a:t>
            </a:r>
          </a:p>
        </p:txBody>
      </p:sp>
      <p:sp>
        <p:nvSpPr>
          <p:cNvPr id="236" name="Shape 70"/>
          <p:cNvSpPr txBox="1"/>
          <p:nvPr/>
        </p:nvSpPr>
        <p:spPr>
          <a:xfrm>
            <a:off x="412322" y="3467315"/>
            <a:ext cx="8388778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“I want nothing more in the entire world than to be a game designer.”</a:t>
            </a:r>
          </a:p>
        </p:txBody>
      </p:sp>
      <p:sp>
        <p:nvSpPr>
          <p:cNvPr id="237" name="Shape 70"/>
          <p:cNvSpPr txBox="1"/>
          <p:nvPr/>
        </p:nvSpPr>
        <p:spPr>
          <a:xfrm>
            <a:off x="412322" y="4121746"/>
            <a:ext cx="838877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“Change careers and become a web developer.”</a:t>
            </a:r>
          </a:p>
        </p:txBody>
      </p:sp>
      <p:sp>
        <p:nvSpPr>
          <p:cNvPr id="238" name="Shape 70"/>
          <p:cNvSpPr txBox="1"/>
          <p:nvPr/>
        </p:nvSpPr>
        <p:spPr>
          <a:xfrm>
            <a:off x="412322" y="4781658"/>
            <a:ext cx="838877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“…to build mastery. To learn a skill that I haven’t yet explored.”</a:t>
            </a:r>
          </a:p>
        </p:txBody>
      </p:sp>
      <p:sp>
        <p:nvSpPr>
          <p:cNvPr id="239" name="Shape 70"/>
          <p:cNvSpPr txBox="1"/>
          <p:nvPr/>
        </p:nvSpPr>
        <p:spPr>
          <a:xfrm>
            <a:off x="412322" y="5486400"/>
            <a:ext cx="8388778" cy="46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228600" algn="ctr" defTabSz="6858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“[a chapter] better than the last.”</a:t>
            </a:r>
          </a:p>
        </p:txBody>
      </p:sp>
      <p:sp>
        <p:nvSpPr>
          <p:cNvPr id="240" name="Rectangle 11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Goals Re-Examined…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Nudge Forward</a:t>
            </a:r>
          </a:p>
        </p:txBody>
      </p:sp>
      <p:sp>
        <p:nvSpPr>
          <p:cNvPr id="243" name="TextBox 3"/>
          <p:cNvSpPr txBox="1"/>
          <p:nvPr/>
        </p:nvSpPr>
        <p:spPr>
          <a:xfrm>
            <a:off x="304800" y="2560795"/>
            <a:ext cx="8610600" cy="167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600" u="sng">
                <a:latin typeface="Arial"/>
                <a:ea typeface="Arial"/>
                <a:cs typeface="Arial"/>
                <a:sym typeface="Arial"/>
              </a:defRPr>
            </a:pPr>
            <a:r>
              <a:t>Didn’t quite make your target? </a:t>
            </a:r>
          </a:p>
          <a:p>
            <a:pPr algn="ctr">
              <a:defRPr b="1" sz="3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Let’s chat.</a:t>
            </a:r>
            <a:r>
              <a:rPr b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What’s Left</a:t>
            </a:r>
          </a:p>
        </p:txBody>
      </p:sp>
      <p:sp>
        <p:nvSpPr>
          <p:cNvPr id="248" name="TextBox 2"/>
          <p:cNvSpPr txBox="1"/>
          <p:nvPr/>
        </p:nvSpPr>
        <p:spPr>
          <a:xfrm>
            <a:off x="304800" y="914400"/>
            <a:ext cx="8610600" cy="4654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Final Projects</a:t>
            </a: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Remaining Topics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Computer Science Algorithms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Javascript Design Patterns</a:t>
            </a: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Lightning Talks: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Angular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PHP / Wordpress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?</a:t>
            </a:r>
          </a:p>
          <a:p>
            <a:pPr lvl="1" marL="800100" indent="-342900">
              <a:buSzPct val="100000"/>
              <a:buFont typeface="Arial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Job Workshops</a:t>
            </a: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2100" u="sng">
                <a:latin typeface="Arial"/>
                <a:ea typeface="Arial"/>
                <a:cs typeface="Arial"/>
                <a:sym typeface="Arial"/>
              </a:defRPr>
            </a:pPr>
            <a:r>
              <a:t>Demo Day!!!!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5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Big News!</a:t>
            </a:r>
          </a:p>
        </p:txBody>
      </p:sp>
      <p:sp>
        <p:nvSpPr>
          <p:cNvPr id="251" name="TextBox 6"/>
          <p:cNvSpPr txBox="1"/>
          <p:nvPr/>
        </p:nvSpPr>
        <p:spPr>
          <a:xfrm>
            <a:off x="304800" y="2556393"/>
            <a:ext cx="8610600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homework from now till the end!</a:t>
            </a:r>
          </a:p>
        </p:txBody>
      </p:sp>
      <p:sp>
        <p:nvSpPr>
          <p:cNvPr id="252" name="TextBox 7"/>
          <p:cNvSpPr txBox="1"/>
          <p:nvPr/>
        </p:nvSpPr>
        <p:spPr>
          <a:xfrm>
            <a:off x="424542" y="3276600"/>
            <a:ext cx="8610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(Well… after the NYT assignment)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