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y="5143500" cx="9144000"/>
  <p:notesSz cx="6858000" cy="9144000"/>
  <p:embeddedFontLst>
    <p:embeddedFont>
      <p:font typeface="Montserrat"/>
      <p:regular r:id="rId26"/>
      <p:bold r:id="rId27"/>
      <p:italic r:id="rId28"/>
      <p:boldItalic r:id="rId29"/>
    </p:embeddedFont>
    <p:embeddedFont>
      <p:font typeface="Lato"/>
      <p:regular r:id="rId30"/>
      <p:bold r:id="rId31"/>
      <p:italic r:id="rId32"/>
      <p:boldItalic r:id="rId33"/>
    </p:embeddedFont>
    <p:embeddedFont>
      <p:font typeface="Roboto Mon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162FBB8-E947-465A-8541-6C8B0790CE3F}">
  <a:tblStyle styleId="{6162FBB8-E947-465A-8541-6C8B0790CE3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Montserrat-regular.fntdata"/><Relationship Id="rId25" Type="http://schemas.openxmlformats.org/officeDocument/2006/relationships/slide" Target="slides/slide18.xml"/><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Montserrat-boldItalic.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4.xml"/><Relationship Id="rId33" Type="http://schemas.openxmlformats.org/officeDocument/2006/relationships/font" Target="fonts/Lato-boldItalic.fntdata"/><Relationship Id="rId10" Type="http://schemas.openxmlformats.org/officeDocument/2006/relationships/slide" Target="slides/slide3.xml"/><Relationship Id="rId32" Type="http://schemas.openxmlformats.org/officeDocument/2006/relationships/font" Target="fonts/Lato-italic.fntdata"/><Relationship Id="rId13" Type="http://schemas.openxmlformats.org/officeDocument/2006/relationships/slide" Target="slides/slide6.xml"/><Relationship Id="rId35" Type="http://schemas.openxmlformats.org/officeDocument/2006/relationships/font" Target="fonts/RobotoMono-bold.fntdata"/><Relationship Id="rId12" Type="http://schemas.openxmlformats.org/officeDocument/2006/relationships/slide" Target="slides/slide5.xml"/><Relationship Id="rId34" Type="http://schemas.openxmlformats.org/officeDocument/2006/relationships/font" Target="fonts/RobotoMono-regular.fntdata"/><Relationship Id="rId15" Type="http://schemas.openxmlformats.org/officeDocument/2006/relationships/slide" Target="slides/slide8.xml"/><Relationship Id="rId37" Type="http://schemas.openxmlformats.org/officeDocument/2006/relationships/font" Target="fonts/RobotoMono-boldItalic.fntdata"/><Relationship Id="rId14" Type="http://schemas.openxmlformats.org/officeDocument/2006/relationships/slide" Target="slides/slide7.xml"/><Relationship Id="rId36" Type="http://schemas.openxmlformats.org/officeDocument/2006/relationships/font" Target="fonts/RobotoMono-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jtokas29/Phishing_Attacks_Detection"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ec00b390b2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ec00b390b2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ec00b390b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ec00b390b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edb39dec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edb39dec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ec00b390b2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ec00b390b2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ec00b390b2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ec00b390b2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just">
              <a:lnSpc>
                <a:spcPct val="115000"/>
              </a:lnSpc>
              <a:spcBef>
                <a:spcPts val="1200"/>
              </a:spcBef>
              <a:spcAft>
                <a:spcPts val="1200"/>
              </a:spcAft>
              <a:buClr>
                <a:schemeClr val="dk1"/>
              </a:buClr>
              <a:buSzPts val="1100"/>
              <a:buFont typeface="Arial"/>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ec00b390b2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ec00b390b2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ec00b390b2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ec00b390b2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ee3ff914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ee3ff914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7D353B"/>
                </a:solidFill>
              </a:rPr>
              <a:t>Streamlit run LDA_Streamlit.py</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ee4598030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ee4598030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ec00b390b2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ec00b390b2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ec00b390b2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ec00b390b2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ec00b390b2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ec00b390b2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ec00b390b2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ec00b390b2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ec00b390b2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ec00b390b2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Update: Focus on LDA rather than Deep Learning</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ec00b390b2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ec00b390b2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jtokas29/Phishing_Attacks_Detection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1597088156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1597088156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ec00b390b2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ec00b390b2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1200"/>
              </a:spcBef>
              <a:spcAft>
                <a:spcPts val="0"/>
              </a:spcAft>
              <a:buClr>
                <a:schemeClr val="dk1"/>
              </a:buClr>
              <a:buSzPts val="1100"/>
              <a:buFont typeface="Arial"/>
              <a:buNone/>
            </a:pPr>
            <a:r>
              <a:rPr lang="en" sz="1200">
                <a:solidFill>
                  <a:schemeClr val="dk1"/>
                </a:solidFill>
              </a:rPr>
              <a:t>The dataset was pre-processed. Non-numeric columns were dropped from the DataFrame, null values were accounted for, and categorical columns were encoded using LabelEncoder(). </a:t>
            </a:r>
            <a:endParaRPr sz="1200">
              <a:solidFill>
                <a:schemeClr val="dk1"/>
              </a:solidFill>
            </a:endParaRPr>
          </a:p>
          <a:p>
            <a:pPr indent="0" lvl="0" marL="457200" rtl="0" algn="l">
              <a:lnSpc>
                <a:spcPct val="115000"/>
              </a:lnSpc>
              <a:spcBef>
                <a:spcPts val="1200"/>
              </a:spcBef>
              <a:spcAft>
                <a:spcPts val="0"/>
              </a:spcAft>
              <a:buNone/>
            </a:pPr>
            <a:r>
              <a:rPr lang="en" sz="1200">
                <a:solidFill>
                  <a:schemeClr val="dk1"/>
                </a:solidFill>
              </a:rPr>
              <a:t>As mentioned previously, the dataset includes 56 features to describe the data. Feature importance was calculated using RandomForestClassifier() and was plotted. Pre-processing revealed that there are 25 meaningful features in the dataset that correlate with </a:t>
            </a:r>
            <a:r>
              <a:rPr i="1" lang="en" sz="1200">
                <a:solidFill>
                  <a:schemeClr val="dk1"/>
                </a:solidFill>
              </a:rPr>
              <a:t>Label</a:t>
            </a:r>
            <a:r>
              <a:rPr lang="en" sz="1200">
                <a:solidFill>
                  <a:schemeClr val="dk1"/>
                </a:solidFill>
              </a:rPr>
              <a:t>. </a:t>
            </a:r>
            <a:endParaRPr sz="1200">
              <a:solidFill>
                <a:schemeClr val="dk1"/>
              </a:solidFill>
            </a:endParaRPr>
          </a:p>
          <a:p>
            <a:pPr indent="0" lvl="0" marL="457200" rtl="0" algn="l">
              <a:lnSpc>
                <a:spcPct val="115000"/>
              </a:lnSpc>
              <a:spcBef>
                <a:spcPts val="1200"/>
              </a:spcBef>
              <a:spcAft>
                <a:spcPts val="1200"/>
              </a:spcAft>
              <a:buNone/>
            </a:pPr>
            <a:r>
              <a:rPr lang="en" sz="1200">
                <a:solidFill>
                  <a:schemeClr val="dk1"/>
                </a:solidFill>
              </a:rPr>
              <a:t>In our original analysis, we had taken the top 15 most important features. But further pre-processing revealed there were 25 meaningful features.</a:t>
            </a:r>
            <a:endParaRPr sz="1200">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ec00b390b2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ec00b390b2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 name="Google Shape;56;p14"/>
          <p:cNvGrpSpPr/>
          <p:nvPr/>
        </p:nvGrpSpPr>
        <p:grpSpPr>
          <a:xfrm>
            <a:off x="0" y="490"/>
            <a:ext cx="5153705" cy="5134399"/>
            <a:chOff x="0" y="75"/>
            <a:chExt cx="5153705" cy="5152950"/>
          </a:xfrm>
        </p:grpSpPr>
        <p:sp>
          <p:nvSpPr>
            <p:cNvPr id="57" name="Google Shape;57;p14"/>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 name="Google Shape;61;p14"/>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62" name="Google Shape;62;p14"/>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4" name="Shape 64"/>
        <p:cNvGrpSpPr/>
        <p:nvPr/>
      </p:nvGrpSpPr>
      <p:grpSpPr>
        <a:xfrm>
          <a:off x="0" y="0"/>
          <a:ext cx="0" cy="0"/>
          <a:chOff x="0" y="0"/>
          <a:chExt cx="0" cy="0"/>
        </a:xfrm>
      </p:grpSpPr>
      <p:grpSp>
        <p:nvGrpSpPr>
          <p:cNvPr id="65" name="Google Shape;65;p15"/>
          <p:cNvGrpSpPr/>
          <p:nvPr/>
        </p:nvGrpSpPr>
        <p:grpSpPr>
          <a:xfrm>
            <a:off x="4406400" y="0"/>
            <a:ext cx="4737600" cy="5143065"/>
            <a:chOff x="4406400" y="0"/>
            <a:chExt cx="4737600" cy="5143065"/>
          </a:xfrm>
        </p:grpSpPr>
        <p:sp>
          <p:nvSpPr>
            <p:cNvPr id="66" name="Google Shape;66;p15"/>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15"/>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5" name="Google Shape;85;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6" name="Shape 86"/>
        <p:cNvGrpSpPr/>
        <p:nvPr/>
      </p:nvGrpSpPr>
      <p:grpSpPr>
        <a:xfrm>
          <a:off x="0" y="0"/>
          <a:ext cx="0" cy="0"/>
          <a:chOff x="0" y="0"/>
          <a:chExt cx="0" cy="0"/>
        </a:xfrm>
      </p:grpSpPr>
      <p:grpSp>
        <p:nvGrpSpPr>
          <p:cNvPr id="87" name="Google Shape;87;p16"/>
          <p:cNvGrpSpPr/>
          <p:nvPr/>
        </p:nvGrpSpPr>
        <p:grpSpPr>
          <a:xfrm>
            <a:off x="0" y="381001"/>
            <a:ext cx="1037850" cy="1016287"/>
            <a:chOff x="0" y="381001"/>
            <a:chExt cx="1037850" cy="1016287"/>
          </a:xfrm>
        </p:grpSpPr>
        <p:sp>
          <p:nvSpPr>
            <p:cNvPr id="88" name="Google Shape;88;p1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1" name="Google Shape;91;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2" name="Google Shape;92;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3" name="Shape 93"/>
        <p:cNvGrpSpPr/>
        <p:nvPr/>
      </p:nvGrpSpPr>
      <p:grpSpPr>
        <a:xfrm>
          <a:off x="0" y="0"/>
          <a:ext cx="0" cy="0"/>
          <a:chOff x="0" y="0"/>
          <a:chExt cx="0" cy="0"/>
        </a:xfrm>
      </p:grpSpPr>
      <p:grpSp>
        <p:nvGrpSpPr>
          <p:cNvPr id="94" name="Google Shape;94;p17"/>
          <p:cNvGrpSpPr/>
          <p:nvPr/>
        </p:nvGrpSpPr>
        <p:grpSpPr>
          <a:xfrm>
            <a:off x="0" y="381001"/>
            <a:ext cx="1037850" cy="1016287"/>
            <a:chOff x="0" y="381001"/>
            <a:chExt cx="1037850" cy="1016287"/>
          </a:xfrm>
        </p:grpSpPr>
        <p:sp>
          <p:nvSpPr>
            <p:cNvPr id="95" name="Google Shape;95;p1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8" name="Google Shape;98;p17"/>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9" name="Google Shape;99;p17"/>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00" name="Google Shape;10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grpSp>
        <p:nvGrpSpPr>
          <p:cNvPr id="102" name="Google Shape;102;p18"/>
          <p:cNvGrpSpPr/>
          <p:nvPr/>
        </p:nvGrpSpPr>
        <p:grpSpPr>
          <a:xfrm>
            <a:off x="0" y="381001"/>
            <a:ext cx="1037850" cy="1016287"/>
            <a:chOff x="0" y="381001"/>
            <a:chExt cx="1037850" cy="1016287"/>
          </a:xfrm>
        </p:grpSpPr>
        <p:sp>
          <p:nvSpPr>
            <p:cNvPr id="103" name="Google Shape;103;p1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7" name="Shape 107"/>
        <p:cNvGrpSpPr/>
        <p:nvPr/>
      </p:nvGrpSpPr>
      <p:grpSpPr>
        <a:xfrm>
          <a:off x="0" y="0"/>
          <a:ext cx="0" cy="0"/>
          <a:chOff x="0" y="0"/>
          <a:chExt cx="0" cy="0"/>
        </a:xfrm>
      </p:grpSpPr>
      <p:grpSp>
        <p:nvGrpSpPr>
          <p:cNvPr id="108" name="Google Shape;108;p19"/>
          <p:cNvGrpSpPr/>
          <p:nvPr/>
        </p:nvGrpSpPr>
        <p:grpSpPr>
          <a:xfrm>
            <a:off x="0" y="381001"/>
            <a:ext cx="1037850" cy="1016287"/>
            <a:chOff x="0" y="381001"/>
            <a:chExt cx="1037850" cy="1016287"/>
          </a:xfrm>
        </p:grpSpPr>
        <p:sp>
          <p:nvSpPr>
            <p:cNvPr id="109" name="Google Shape;109;p1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19"/>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2" name="Google Shape;112;p19"/>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13" name="Google Shape;113;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4" name="Shape 114"/>
        <p:cNvGrpSpPr/>
        <p:nvPr/>
      </p:nvGrpSpPr>
      <p:grpSpPr>
        <a:xfrm>
          <a:off x="0" y="0"/>
          <a:ext cx="0" cy="0"/>
          <a:chOff x="0" y="0"/>
          <a:chExt cx="0" cy="0"/>
        </a:xfrm>
      </p:grpSpPr>
      <p:grpSp>
        <p:nvGrpSpPr>
          <p:cNvPr id="115" name="Google Shape;115;p20"/>
          <p:cNvGrpSpPr/>
          <p:nvPr/>
        </p:nvGrpSpPr>
        <p:grpSpPr>
          <a:xfrm>
            <a:off x="4406400" y="0"/>
            <a:ext cx="4737600" cy="5143500"/>
            <a:chOff x="4406400" y="0"/>
            <a:chExt cx="4737600" cy="5143500"/>
          </a:xfrm>
        </p:grpSpPr>
        <p:sp>
          <p:nvSpPr>
            <p:cNvPr id="116" name="Google Shape;116;p20"/>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0"/>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0"/>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0"/>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0"/>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0"/>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0"/>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0"/>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0"/>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0"/>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0"/>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0"/>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0"/>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0"/>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0"/>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 name="Google Shape;134;p20"/>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5" name="Google Shape;135;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6" name="Shape 136"/>
        <p:cNvGrpSpPr/>
        <p:nvPr/>
      </p:nvGrpSpPr>
      <p:grpSpPr>
        <a:xfrm>
          <a:off x="0" y="0"/>
          <a:ext cx="0" cy="0"/>
          <a:chOff x="0" y="0"/>
          <a:chExt cx="0" cy="0"/>
        </a:xfrm>
      </p:grpSpPr>
      <p:grpSp>
        <p:nvGrpSpPr>
          <p:cNvPr id="137" name="Google Shape;137;p21"/>
          <p:cNvGrpSpPr/>
          <p:nvPr/>
        </p:nvGrpSpPr>
        <p:grpSpPr>
          <a:xfrm>
            <a:off x="0" y="381001"/>
            <a:ext cx="1037850" cy="1016287"/>
            <a:chOff x="0" y="381001"/>
            <a:chExt cx="1037850" cy="1016287"/>
          </a:xfrm>
        </p:grpSpPr>
        <p:sp>
          <p:nvSpPr>
            <p:cNvPr id="138" name="Google Shape;138;p21"/>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 name="Google Shape;140;p21"/>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1" name="Google Shape;141;p21"/>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42" name="Google Shape;142;p21"/>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43" name="Google Shape;143;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4" name="Shape 144"/>
        <p:cNvGrpSpPr/>
        <p:nvPr/>
      </p:nvGrpSpPr>
      <p:grpSpPr>
        <a:xfrm>
          <a:off x="0" y="0"/>
          <a:ext cx="0" cy="0"/>
          <a:chOff x="0" y="0"/>
          <a:chExt cx="0" cy="0"/>
        </a:xfrm>
      </p:grpSpPr>
      <p:grpSp>
        <p:nvGrpSpPr>
          <p:cNvPr id="145" name="Google Shape;145;p22"/>
          <p:cNvGrpSpPr/>
          <p:nvPr/>
        </p:nvGrpSpPr>
        <p:grpSpPr>
          <a:xfrm>
            <a:off x="0" y="4128572"/>
            <a:ext cx="698925" cy="684657"/>
            <a:chOff x="0" y="3785672"/>
            <a:chExt cx="698925" cy="684657"/>
          </a:xfrm>
        </p:grpSpPr>
        <p:sp>
          <p:nvSpPr>
            <p:cNvPr id="146" name="Google Shape;146;p22"/>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 name="Google Shape;148;p22"/>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49" name="Google Shape;14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50" name="Shape 150"/>
        <p:cNvGrpSpPr/>
        <p:nvPr/>
      </p:nvGrpSpPr>
      <p:grpSpPr>
        <a:xfrm>
          <a:off x="0" y="0"/>
          <a:ext cx="0" cy="0"/>
          <a:chOff x="0" y="0"/>
          <a:chExt cx="0" cy="0"/>
        </a:xfrm>
      </p:grpSpPr>
      <p:grpSp>
        <p:nvGrpSpPr>
          <p:cNvPr id="151" name="Google Shape;151;p23"/>
          <p:cNvGrpSpPr/>
          <p:nvPr/>
        </p:nvGrpSpPr>
        <p:grpSpPr>
          <a:xfrm>
            <a:off x="4406400" y="0"/>
            <a:ext cx="4737600" cy="5143065"/>
            <a:chOff x="4406400" y="0"/>
            <a:chExt cx="4737600" cy="5143065"/>
          </a:xfrm>
        </p:grpSpPr>
        <p:sp>
          <p:nvSpPr>
            <p:cNvPr id="152" name="Google Shape;152;p2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 name="Google Shape;170;p23"/>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71" name="Google Shape;171;p23"/>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72" name="Google Shape;17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3" name="Shape 173"/>
        <p:cNvGrpSpPr/>
        <p:nvPr/>
      </p:nvGrpSpPr>
      <p:grpSpPr>
        <a:xfrm>
          <a:off x="0" y="0"/>
          <a:ext cx="0" cy="0"/>
          <a:chOff x="0" y="0"/>
          <a:chExt cx="0" cy="0"/>
        </a:xfrm>
      </p:grpSpPr>
      <p:sp>
        <p:nvSpPr>
          <p:cNvPr id="174" name="Google Shape;17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1"/>
                </a:solidFill>
                <a:latin typeface="Lato"/>
                <a:ea typeface="Lato"/>
                <a:cs typeface="Lato"/>
                <a:sym typeface="Lato"/>
              </a:defRPr>
            </a:lvl1pPr>
            <a:lvl2pPr lvl="1" rtl="0" algn="r">
              <a:buNone/>
              <a:defRPr sz="1000">
                <a:solidFill>
                  <a:schemeClr val="lt1"/>
                </a:solidFill>
                <a:latin typeface="Lato"/>
                <a:ea typeface="Lato"/>
                <a:cs typeface="Lato"/>
                <a:sym typeface="Lato"/>
              </a:defRPr>
            </a:lvl2pPr>
            <a:lvl3pPr lvl="2" rtl="0" algn="r">
              <a:buNone/>
              <a:defRPr sz="1000">
                <a:solidFill>
                  <a:schemeClr val="lt1"/>
                </a:solidFill>
                <a:latin typeface="Lato"/>
                <a:ea typeface="Lato"/>
                <a:cs typeface="Lato"/>
                <a:sym typeface="Lato"/>
              </a:defRPr>
            </a:lvl3pPr>
            <a:lvl4pPr lvl="3" rtl="0" algn="r">
              <a:buNone/>
              <a:defRPr sz="1000">
                <a:solidFill>
                  <a:schemeClr val="lt1"/>
                </a:solidFill>
                <a:latin typeface="Lato"/>
                <a:ea typeface="Lato"/>
                <a:cs typeface="Lato"/>
                <a:sym typeface="Lato"/>
              </a:defRPr>
            </a:lvl4pPr>
            <a:lvl5pPr lvl="4" rtl="0" algn="r">
              <a:buNone/>
              <a:defRPr sz="1000">
                <a:solidFill>
                  <a:schemeClr val="lt1"/>
                </a:solidFill>
                <a:latin typeface="Lato"/>
                <a:ea typeface="Lato"/>
                <a:cs typeface="Lato"/>
                <a:sym typeface="Lato"/>
              </a:defRPr>
            </a:lvl5pPr>
            <a:lvl6pPr lvl="5" rtl="0" algn="r">
              <a:buNone/>
              <a:defRPr sz="1000">
                <a:solidFill>
                  <a:schemeClr val="lt1"/>
                </a:solidFill>
                <a:latin typeface="Lato"/>
                <a:ea typeface="Lato"/>
                <a:cs typeface="Lato"/>
                <a:sym typeface="Lato"/>
              </a:defRPr>
            </a:lvl6pPr>
            <a:lvl7pPr lvl="6" rtl="0" algn="r">
              <a:buNone/>
              <a:defRPr sz="1000">
                <a:solidFill>
                  <a:schemeClr val="lt1"/>
                </a:solidFill>
                <a:latin typeface="Lato"/>
                <a:ea typeface="Lato"/>
                <a:cs typeface="Lato"/>
                <a:sym typeface="Lato"/>
              </a:defRPr>
            </a:lvl7pPr>
            <a:lvl8pPr lvl="7" rtl="0" algn="r">
              <a:buNone/>
              <a:defRPr sz="1000">
                <a:solidFill>
                  <a:schemeClr val="lt1"/>
                </a:solidFill>
                <a:latin typeface="Lato"/>
                <a:ea typeface="Lato"/>
                <a:cs typeface="Lato"/>
                <a:sym typeface="Lato"/>
              </a:defRPr>
            </a:lvl8pPr>
            <a:lvl9pPr lvl="8" rtl="0"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hyperlink" Target="https://ieeexplore.ieee.org/document/1048656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5"/>
          <p:cNvSpPr txBox="1"/>
          <p:nvPr>
            <p:ph type="ctrTitle"/>
          </p:nvPr>
        </p:nvSpPr>
        <p:spPr>
          <a:xfrm>
            <a:off x="3537150" y="1578400"/>
            <a:ext cx="5017500" cy="15789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b="1" lang="en" sz="3000">
                <a:latin typeface="Times New Roman"/>
                <a:ea typeface="Times New Roman"/>
                <a:cs typeface="Times New Roman"/>
                <a:sym typeface="Times New Roman"/>
              </a:rPr>
              <a:t>AI Powered Phishing Attack Detection</a:t>
            </a:r>
            <a:endParaRPr sz="3000">
              <a:latin typeface="Times New Roman"/>
              <a:ea typeface="Times New Roman"/>
              <a:cs typeface="Times New Roman"/>
              <a:sym typeface="Times New Roman"/>
            </a:endParaRPr>
          </a:p>
        </p:txBody>
      </p:sp>
      <p:sp>
        <p:nvSpPr>
          <p:cNvPr id="180" name="Google Shape;180;p25"/>
          <p:cNvSpPr txBox="1"/>
          <p:nvPr>
            <p:ph idx="1" type="subTitle"/>
          </p:nvPr>
        </p:nvSpPr>
        <p:spPr>
          <a:xfrm>
            <a:off x="5083950" y="3924925"/>
            <a:ext cx="3470700" cy="831900"/>
          </a:xfrm>
          <a:prstGeom prst="rect">
            <a:avLst/>
          </a:prstGeom>
          <a:solidFill>
            <a:schemeClr val="dk1"/>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90000"/>
              </a:lnSpc>
              <a:spcBef>
                <a:spcPts val="1200"/>
              </a:spcBef>
              <a:spcAft>
                <a:spcPts val="0"/>
              </a:spcAft>
              <a:buSzPts val="440"/>
              <a:buNone/>
            </a:pPr>
            <a:r>
              <a:rPr lang="en">
                <a:latin typeface="Times New Roman"/>
                <a:ea typeface="Times New Roman"/>
                <a:cs typeface="Times New Roman"/>
                <a:sym typeface="Times New Roman"/>
              </a:rPr>
              <a:t>Joyail Tokas and Jennifer Valencia</a:t>
            </a:r>
            <a:endParaRPr>
              <a:latin typeface="Times New Roman"/>
              <a:ea typeface="Times New Roman"/>
              <a:cs typeface="Times New Roman"/>
              <a:sym typeface="Times New Roman"/>
            </a:endParaRPr>
          </a:p>
          <a:p>
            <a:pPr indent="0" lvl="0" marL="0" rtl="0" algn="just">
              <a:lnSpc>
                <a:spcPct val="90000"/>
              </a:lnSpc>
              <a:spcBef>
                <a:spcPts val="1200"/>
              </a:spcBef>
              <a:spcAft>
                <a:spcPts val="1200"/>
              </a:spcAft>
              <a:buSzPts val="440"/>
              <a:buNone/>
            </a:pPr>
            <a:r>
              <a:rPr lang="en">
                <a:latin typeface="Times New Roman"/>
                <a:ea typeface="Times New Roman"/>
                <a:cs typeface="Times New Roman"/>
                <a:sym typeface="Times New Roman"/>
              </a:rPr>
              <a:t>July 29, 2024</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Results</a:t>
            </a:r>
            <a:endParaRPr/>
          </a:p>
        </p:txBody>
      </p:sp>
      <p:graphicFrame>
        <p:nvGraphicFramePr>
          <p:cNvPr id="237" name="Google Shape;237;p34"/>
          <p:cNvGraphicFramePr/>
          <p:nvPr/>
        </p:nvGraphicFramePr>
        <p:xfrm>
          <a:off x="952500" y="1809750"/>
          <a:ext cx="3000000" cy="3000000"/>
        </p:xfrm>
        <a:graphic>
          <a:graphicData uri="http://schemas.openxmlformats.org/drawingml/2006/table">
            <a:tbl>
              <a:tblPr>
                <a:noFill/>
                <a:tableStyleId>{6162FBB8-E947-465A-8541-6C8B0790CE3F}</a:tableStyleId>
              </a:tblPr>
              <a:tblGrid>
                <a:gridCol w="2413000"/>
                <a:gridCol w="2413000"/>
                <a:gridCol w="2413000"/>
              </a:tblGrid>
              <a:tr h="381000">
                <a:tc>
                  <a:txBody>
                    <a:bodyPr/>
                    <a:lstStyle/>
                    <a:p>
                      <a:pPr indent="0" lvl="0" marL="0" rtl="0" algn="ctr">
                        <a:spcBef>
                          <a:spcPts val="0"/>
                        </a:spcBef>
                        <a:spcAft>
                          <a:spcPts val="0"/>
                        </a:spcAft>
                        <a:buNone/>
                      </a:pPr>
                      <a:r>
                        <a:rPr b="1" lang="en">
                          <a:solidFill>
                            <a:schemeClr val="lt1"/>
                          </a:solidFill>
                        </a:rPr>
                        <a:t>Machine Learning Model</a:t>
                      </a:r>
                      <a:endParaRPr b="1">
                        <a:solidFill>
                          <a:schemeClr val="lt1"/>
                        </a:solidFill>
                      </a:endParaRPr>
                    </a:p>
                  </a:txBody>
                  <a:tcPr marT="91425" marB="91425" marR="91425" marL="91425"/>
                </a:tc>
                <a:tc>
                  <a:txBody>
                    <a:bodyPr/>
                    <a:lstStyle/>
                    <a:p>
                      <a:pPr indent="0" lvl="0" marL="0" rtl="0" algn="ctr">
                        <a:spcBef>
                          <a:spcPts val="0"/>
                        </a:spcBef>
                        <a:spcAft>
                          <a:spcPts val="0"/>
                        </a:spcAft>
                        <a:buNone/>
                      </a:pPr>
                      <a:r>
                        <a:rPr b="1" lang="en">
                          <a:solidFill>
                            <a:schemeClr val="lt1"/>
                          </a:solidFill>
                        </a:rPr>
                        <a:t>Testing Accuracy</a:t>
                      </a:r>
                      <a:endParaRPr b="1">
                        <a:solidFill>
                          <a:schemeClr val="lt1"/>
                        </a:solidFill>
                      </a:endParaRPr>
                    </a:p>
                  </a:txBody>
                  <a:tcPr marT="91425" marB="91425" marR="91425" marL="91425"/>
                </a:tc>
                <a:tc>
                  <a:txBody>
                    <a:bodyPr/>
                    <a:lstStyle/>
                    <a:p>
                      <a:pPr indent="0" lvl="0" marL="0" rtl="0" algn="ctr">
                        <a:spcBef>
                          <a:spcPts val="0"/>
                        </a:spcBef>
                        <a:spcAft>
                          <a:spcPts val="0"/>
                        </a:spcAft>
                        <a:buNone/>
                      </a:pPr>
                      <a:r>
                        <a:rPr b="1" lang="en">
                          <a:solidFill>
                            <a:schemeClr val="lt1"/>
                          </a:solidFill>
                        </a:rPr>
                        <a:t>Silhouette Score</a:t>
                      </a:r>
                      <a:endParaRPr b="1">
                        <a:solidFill>
                          <a:schemeClr val="lt1"/>
                        </a:solidFill>
                      </a:endParaRPr>
                    </a:p>
                  </a:txBody>
                  <a:tcPr marT="91425" marB="91425" marR="91425" marL="91425"/>
                </a:tc>
              </a:tr>
              <a:tr h="381000">
                <a:tc>
                  <a:txBody>
                    <a:bodyPr/>
                    <a:lstStyle/>
                    <a:p>
                      <a:pPr indent="0" lvl="0" marL="0" rtl="0" algn="ctr">
                        <a:spcBef>
                          <a:spcPts val="0"/>
                        </a:spcBef>
                        <a:spcAft>
                          <a:spcPts val="0"/>
                        </a:spcAft>
                        <a:buNone/>
                      </a:pPr>
                      <a:r>
                        <a:rPr lang="en">
                          <a:solidFill>
                            <a:schemeClr val="lt1"/>
                          </a:solidFill>
                        </a:rPr>
                        <a:t>K-Means Clustering</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0.31</a:t>
                      </a:r>
                      <a:endParaRPr>
                        <a:solidFill>
                          <a:schemeClr val="lt1"/>
                        </a:solidFill>
                      </a:endParaRPr>
                    </a:p>
                  </a:txBody>
                  <a:tcPr marT="91425" marB="91425" marR="91425" marL="91425"/>
                </a:tc>
              </a:tr>
              <a:tr h="381000">
                <a:tc>
                  <a:txBody>
                    <a:bodyPr/>
                    <a:lstStyle/>
                    <a:p>
                      <a:pPr indent="0" lvl="0" marL="0" rtl="0" algn="ctr">
                        <a:spcBef>
                          <a:spcPts val="0"/>
                        </a:spcBef>
                        <a:spcAft>
                          <a:spcPts val="0"/>
                        </a:spcAft>
                        <a:buNone/>
                      </a:pPr>
                      <a:r>
                        <a:rPr lang="en">
                          <a:solidFill>
                            <a:schemeClr val="lt1"/>
                          </a:solidFill>
                        </a:rPr>
                        <a:t>SVM</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99.98%</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a:t>
                      </a:r>
                      <a:endParaRPr>
                        <a:solidFill>
                          <a:schemeClr val="lt1"/>
                        </a:solidFill>
                      </a:endParaRPr>
                    </a:p>
                  </a:txBody>
                  <a:tcPr marT="91425" marB="91425" marR="91425" marL="91425"/>
                </a:tc>
              </a:tr>
              <a:tr h="381000">
                <a:tc>
                  <a:txBody>
                    <a:bodyPr/>
                    <a:lstStyle/>
                    <a:p>
                      <a:pPr indent="0" lvl="0" marL="0" rtl="0" algn="ctr">
                        <a:spcBef>
                          <a:spcPts val="0"/>
                        </a:spcBef>
                        <a:spcAft>
                          <a:spcPts val="0"/>
                        </a:spcAft>
                        <a:buNone/>
                      </a:pPr>
                      <a:r>
                        <a:rPr lang="en">
                          <a:solidFill>
                            <a:schemeClr val="lt1"/>
                          </a:solidFill>
                        </a:rPr>
                        <a:t>DBSCAN</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-0.18</a:t>
                      </a:r>
                      <a:endParaRPr>
                        <a:solidFill>
                          <a:schemeClr val="lt1"/>
                        </a:solidFill>
                      </a:endParaRPr>
                    </a:p>
                  </a:txBody>
                  <a:tcPr marT="91425" marB="91425" marR="91425" marL="91425"/>
                </a:tc>
              </a:tr>
              <a:tr h="381000">
                <a:tc>
                  <a:txBody>
                    <a:bodyPr/>
                    <a:lstStyle/>
                    <a:p>
                      <a:pPr indent="0" lvl="0" marL="0" rtl="0" algn="ctr">
                        <a:spcBef>
                          <a:spcPts val="0"/>
                        </a:spcBef>
                        <a:spcAft>
                          <a:spcPts val="0"/>
                        </a:spcAft>
                        <a:buNone/>
                      </a:pPr>
                      <a:r>
                        <a:rPr lang="en">
                          <a:solidFill>
                            <a:schemeClr val="lt1"/>
                          </a:solidFill>
                        </a:rPr>
                        <a:t>LDA</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99.85%</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a:t>
                      </a:r>
                      <a:endParaRPr>
                        <a:solidFill>
                          <a:schemeClr val="lt1"/>
                        </a:solidFill>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Additional Model Evaluation Metrics</a:t>
            </a:r>
            <a:endParaRPr/>
          </a:p>
        </p:txBody>
      </p:sp>
      <p:sp>
        <p:nvSpPr>
          <p:cNvPr id="243" name="Google Shape;243;p35"/>
          <p:cNvSpPr txBox="1"/>
          <p:nvPr>
            <p:ph idx="1" type="body"/>
          </p:nvPr>
        </p:nvSpPr>
        <p:spPr>
          <a:xfrm>
            <a:off x="952825" y="1433900"/>
            <a:ext cx="7530300" cy="341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Montserrat"/>
                <a:ea typeface="Montserrat"/>
                <a:cs typeface="Montserrat"/>
                <a:sym typeface="Montserrat"/>
              </a:rPr>
              <a:t> To improve the evaluation of our phishing URL detection model by incorporating additional metrics, we added some enhancing Model Evaluation </a:t>
            </a:r>
            <a:endParaRPr sz="1200">
              <a:latin typeface="Montserrat"/>
              <a:ea typeface="Montserrat"/>
              <a:cs typeface="Montserrat"/>
              <a:sym typeface="Montserrat"/>
            </a:endParaRPr>
          </a:p>
          <a:p>
            <a:pPr indent="-304800" lvl="0" marL="457200" rtl="0" algn="l">
              <a:spcBef>
                <a:spcPts val="1200"/>
              </a:spcBef>
              <a:spcAft>
                <a:spcPts val="0"/>
              </a:spcAft>
              <a:buSzPts val="1200"/>
              <a:buFont typeface="Montserrat"/>
              <a:buChar char="●"/>
            </a:pPr>
            <a:r>
              <a:rPr b="1" lang="en" sz="1200">
                <a:latin typeface="Montserrat"/>
                <a:ea typeface="Montserrat"/>
                <a:cs typeface="Montserrat"/>
                <a:sym typeface="Montserrat"/>
              </a:rPr>
              <a:t>Mean Squared Error (MSE)</a:t>
            </a:r>
            <a:r>
              <a:rPr lang="en" sz="1200">
                <a:latin typeface="Montserrat"/>
                <a:ea typeface="Montserrat"/>
                <a:cs typeface="Montserrat"/>
                <a:sym typeface="Montserrat"/>
              </a:rPr>
              <a:t>: Measures the average squared difference between actual and predicted values. It is used primarily for regression tasks.</a:t>
            </a:r>
            <a:endParaRPr sz="1200">
              <a:latin typeface="Montserrat"/>
              <a:ea typeface="Montserrat"/>
              <a:cs typeface="Montserrat"/>
              <a:sym typeface="Montserrat"/>
            </a:endParaRPr>
          </a:p>
          <a:p>
            <a:pPr indent="-304800" lvl="0" marL="457200" rtl="0" algn="l">
              <a:spcBef>
                <a:spcPts val="0"/>
              </a:spcBef>
              <a:spcAft>
                <a:spcPts val="0"/>
              </a:spcAft>
              <a:buSzPts val="1200"/>
              <a:buFont typeface="Montserrat"/>
              <a:buChar char="●"/>
            </a:pPr>
            <a:r>
              <a:rPr b="1" lang="en" sz="1200">
                <a:latin typeface="Montserrat"/>
                <a:ea typeface="Montserrat"/>
                <a:cs typeface="Montserrat"/>
                <a:sym typeface="Montserrat"/>
              </a:rPr>
              <a:t>Root Squared Error (RSE)</a:t>
            </a:r>
            <a:r>
              <a:rPr lang="en" sz="1200">
                <a:latin typeface="Montserrat"/>
                <a:ea typeface="Montserrat"/>
                <a:cs typeface="Montserrat"/>
                <a:sym typeface="Montserrat"/>
              </a:rPr>
              <a:t>: Square root of MSE. It provides an error metric in the same units as the original data, making it easier to interpret.</a:t>
            </a:r>
            <a:endParaRPr sz="1200">
              <a:latin typeface="Montserrat"/>
              <a:ea typeface="Montserrat"/>
              <a:cs typeface="Montserrat"/>
              <a:sym typeface="Montserrat"/>
            </a:endParaRPr>
          </a:p>
          <a:p>
            <a:pPr indent="-304800" lvl="0" marL="457200" rtl="0" algn="l">
              <a:spcBef>
                <a:spcPts val="0"/>
              </a:spcBef>
              <a:spcAft>
                <a:spcPts val="0"/>
              </a:spcAft>
              <a:buSzPts val="1200"/>
              <a:buFont typeface="Montserrat"/>
              <a:buChar char="●"/>
            </a:pPr>
            <a:r>
              <a:rPr b="1" lang="en" sz="1200">
                <a:latin typeface="Montserrat"/>
                <a:ea typeface="Montserrat"/>
                <a:cs typeface="Montserrat"/>
                <a:sym typeface="Montserrat"/>
              </a:rPr>
              <a:t>Mean Average Precision (MAP)</a:t>
            </a:r>
            <a:r>
              <a:rPr lang="en" sz="1200">
                <a:latin typeface="Montserrat"/>
                <a:ea typeface="Montserrat"/>
                <a:cs typeface="Montserrat"/>
                <a:sym typeface="Montserrat"/>
              </a:rPr>
              <a:t>: Used to evaluate the precision of a model in ranking problems, particularly in information retrieval tasks.</a:t>
            </a:r>
            <a:endParaRPr sz="1200">
              <a:latin typeface="Montserrat"/>
              <a:ea typeface="Montserrat"/>
              <a:cs typeface="Montserrat"/>
              <a:sym typeface="Montserrat"/>
            </a:endParaRPr>
          </a:p>
          <a:p>
            <a:pPr indent="-304800" lvl="0" marL="457200" rtl="0" algn="l">
              <a:spcBef>
                <a:spcPts val="0"/>
              </a:spcBef>
              <a:spcAft>
                <a:spcPts val="0"/>
              </a:spcAft>
              <a:buSzPts val="1200"/>
              <a:buFont typeface="Montserrat"/>
              <a:buChar char="●"/>
            </a:pPr>
            <a:r>
              <a:rPr b="1" lang="en" sz="1200">
                <a:latin typeface="Montserrat"/>
                <a:ea typeface="Montserrat"/>
                <a:cs typeface="Montserrat"/>
                <a:sym typeface="Montserrat"/>
              </a:rPr>
              <a:t>F1 Score</a:t>
            </a:r>
            <a:r>
              <a:rPr lang="en" sz="1200">
                <a:latin typeface="Montserrat"/>
                <a:ea typeface="Montserrat"/>
                <a:cs typeface="Montserrat"/>
                <a:sym typeface="Montserrat"/>
              </a:rPr>
              <a:t>: The harmonic mean of precision and recall. It is used to balance precision and recall in classification tasks.</a:t>
            </a:r>
            <a:endParaRPr sz="1200">
              <a:latin typeface="Montserrat"/>
              <a:ea typeface="Montserrat"/>
              <a:cs typeface="Montserrat"/>
              <a:sym typeface="Montserrat"/>
            </a:endParaRPr>
          </a:p>
          <a:p>
            <a:pPr indent="0" lvl="0" marL="0" rtl="0" algn="l">
              <a:spcBef>
                <a:spcPts val="1200"/>
              </a:spcBef>
              <a:spcAft>
                <a:spcPts val="1200"/>
              </a:spcAft>
              <a:buNone/>
            </a:pPr>
            <a:r>
              <a:t/>
            </a:r>
            <a:endParaRPr sz="1200">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K-Means Clustering</a:t>
            </a:r>
            <a:endParaRPr/>
          </a:p>
        </p:txBody>
      </p:sp>
      <p:pic>
        <p:nvPicPr>
          <p:cNvPr id="249" name="Google Shape;249;p36"/>
          <p:cNvPicPr preferRelativeResize="0"/>
          <p:nvPr/>
        </p:nvPicPr>
        <p:blipFill>
          <a:blip r:embed="rId3">
            <a:alphaModFix/>
          </a:blip>
          <a:stretch>
            <a:fillRect/>
          </a:stretch>
        </p:blipFill>
        <p:spPr>
          <a:xfrm>
            <a:off x="1222526" y="1340575"/>
            <a:ext cx="3744400" cy="2967050"/>
          </a:xfrm>
          <a:prstGeom prst="rect">
            <a:avLst/>
          </a:prstGeom>
          <a:noFill/>
          <a:ln>
            <a:noFill/>
          </a:ln>
        </p:spPr>
      </p:pic>
      <p:sp>
        <p:nvSpPr>
          <p:cNvPr id="250" name="Google Shape;250;p36"/>
          <p:cNvSpPr txBox="1"/>
          <p:nvPr>
            <p:ph idx="2" type="body"/>
          </p:nvPr>
        </p:nvSpPr>
        <p:spPr>
          <a:xfrm>
            <a:off x="4933225" y="1389025"/>
            <a:ext cx="3546600" cy="3089700"/>
          </a:xfrm>
          <a:prstGeom prst="rect">
            <a:avLst/>
          </a:prstGeom>
        </p:spPr>
        <p:txBody>
          <a:bodyPr anchorCtr="0" anchor="t" bIns="91425" lIns="91425" spcFirstLastPara="1" rIns="91425" wrap="square" tIns="91425">
            <a:noAutofit/>
          </a:bodyPr>
          <a:lstStyle/>
          <a:p>
            <a:pPr indent="-298450" lvl="0" marL="457200" marR="0" rtl="0" algn="l">
              <a:lnSpc>
                <a:spcPct val="115000"/>
              </a:lnSpc>
              <a:spcBef>
                <a:spcPts val="0"/>
              </a:spcBef>
              <a:spcAft>
                <a:spcPts val="0"/>
              </a:spcAft>
              <a:buSzPts val="1100"/>
              <a:buFont typeface="Arial"/>
              <a:buChar char="●"/>
            </a:pPr>
            <a:r>
              <a:rPr lang="en" sz="1100">
                <a:latin typeface="Arial"/>
                <a:ea typeface="Arial"/>
                <a:cs typeface="Arial"/>
                <a:sym typeface="Arial"/>
              </a:rPr>
              <a:t>The necessary libraries from sklearn were imported. </a:t>
            </a:r>
            <a:endParaRPr sz="1100">
              <a:latin typeface="Arial"/>
              <a:ea typeface="Arial"/>
              <a:cs typeface="Arial"/>
              <a:sym typeface="Arial"/>
            </a:endParaRPr>
          </a:p>
          <a:p>
            <a:pPr indent="-298450" lvl="0" marL="457200" marR="0" rtl="0" algn="l">
              <a:lnSpc>
                <a:spcPct val="115000"/>
              </a:lnSpc>
              <a:spcBef>
                <a:spcPts val="0"/>
              </a:spcBef>
              <a:spcAft>
                <a:spcPts val="0"/>
              </a:spcAft>
              <a:buSzPts val="1100"/>
              <a:buFont typeface="Arial"/>
              <a:buChar char="●"/>
            </a:pPr>
            <a:r>
              <a:rPr lang="en" sz="1100">
                <a:latin typeface="Arial"/>
                <a:ea typeface="Arial"/>
                <a:cs typeface="Arial"/>
                <a:sym typeface="Arial"/>
              </a:rPr>
              <a:t>K-Means Clustering is an unsupervised machine learning algorithm. Therefore, the label feature was dropped from the DataFrame. </a:t>
            </a:r>
            <a:endParaRPr sz="1100">
              <a:latin typeface="Arial"/>
              <a:ea typeface="Arial"/>
              <a:cs typeface="Arial"/>
              <a:sym typeface="Arial"/>
            </a:endParaRPr>
          </a:p>
          <a:p>
            <a:pPr indent="-298450" lvl="0" marL="457200" marR="0" rtl="0" algn="l">
              <a:lnSpc>
                <a:spcPct val="115000"/>
              </a:lnSpc>
              <a:spcBef>
                <a:spcPts val="0"/>
              </a:spcBef>
              <a:spcAft>
                <a:spcPts val="0"/>
              </a:spcAft>
              <a:buSzPts val="1100"/>
              <a:buFont typeface="Arial"/>
              <a:buChar char="●"/>
            </a:pPr>
            <a:r>
              <a:rPr lang="en" sz="1100">
                <a:latin typeface="Arial"/>
                <a:ea typeface="Arial"/>
                <a:cs typeface="Arial"/>
                <a:sym typeface="Arial"/>
              </a:rPr>
              <a:t>The data was scaled using StandardScaler(), and then split into training and testing dataset. </a:t>
            </a:r>
            <a:endParaRPr sz="1100">
              <a:latin typeface="Arial"/>
              <a:ea typeface="Arial"/>
              <a:cs typeface="Arial"/>
              <a:sym typeface="Arial"/>
            </a:endParaRPr>
          </a:p>
          <a:p>
            <a:pPr indent="-298450" lvl="0" marL="457200" marR="0" rtl="0" algn="l">
              <a:lnSpc>
                <a:spcPct val="115000"/>
              </a:lnSpc>
              <a:spcBef>
                <a:spcPts val="0"/>
              </a:spcBef>
              <a:spcAft>
                <a:spcPts val="0"/>
              </a:spcAft>
              <a:buSzPts val="1100"/>
              <a:buFont typeface="Arial"/>
              <a:buChar char="●"/>
            </a:pPr>
            <a:r>
              <a:rPr lang="en" sz="1100">
                <a:latin typeface="Arial"/>
                <a:ea typeface="Arial"/>
                <a:cs typeface="Arial"/>
                <a:sym typeface="Arial"/>
              </a:rPr>
              <a:t>The number of clusters was determined to be 2 since the classification of phishing is a binary issue, either being phishing or legitimate. </a:t>
            </a:r>
            <a:endParaRPr sz="1100">
              <a:latin typeface="Arial"/>
              <a:ea typeface="Arial"/>
              <a:cs typeface="Arial"/>
              <a:sym typeface="Arial"/>
            </a:endParaRPr>
          </a:p>
          <a:p>
            <a:pPr indent="-298450" lvl="0" marL="457200" marR="0" rtl="0" algn="l">
              <a:lnSpc>
                <a:spcPct val="115000"/>
              </a:lnSpc>
              <a:spcBef>
                <a:spcPts val="0"/>
              </a:spcBef>
              <a:spcAft>
                <a:spcPts val="0"/>
              </a:spcAft>
              <a:buSzPts val="1100"/>
              <a:buFont typeface="Arial"/>
              <a:buChar char="●"/>
            </a:pPr>
            <a:r>
              <a:rPr lang="en" sz="1100">
                <a:latin typeface="Arial"/>
                <a:ea typeface="Arial"/>
                <a:cs typeface="Arial"/>
                <a:sym typeface="Arial"/>
              </a:rPr>
              <a:t>To reduce dimensionality, principal component analysis (PCA) was employed. </a:t>
            </a:r>
            <a:endParaRPr sz="1100">
              <a:latin typeface="Arial"/>
              <a:ea typeface="Arial"/>
              <a:cs typeface="Arial"/>
              <a:sym typeface="Arial"/>
            </a:endParaRPr>
          </a:p>
          <a:p>
            <a:pPr indent="-298450" lvl="0" marL="457200" marR="0" rtl="0" algn="l">
              <a:lnSpc>
                <a:spcPct val="115000"/>
              </a:lnSpc>
              <a:spcBef>
                <a:spcPts val="0"/>
              </a:spcBef>
              <a:spcAft>
                <a:spcPts val="0"/>
              </a:spcAft>
              <a:buSzPts val="1100"/>
              <a:buFont typeface="Arial"/>
              <a:buChar char="●"/>
            </a:pPr>
            <a:r>
              <a:rPr lang="en" sz="1100">
                <a:latin typeface="Arial"/>
                <a:ea typeface="Arial"/>
                <a:cs typeface="Arial"/>
                <a:sym typeface="Arial"/>
              </a:rPr>
              <a:t>The silhouette score = 0.31</a:t>
            </a:r>
            <a:endParaRPr sz="640">
              <a:latin typeface="Arial"/>
              <a:ea typeface="Arial"/>
              <a:cs typeface="Arial"/>
              <a:sym typeface="Arial"/>
            </a:endParaRPr>
          </a:p>
          <a:p>
            <a:pPr indent="0" lvl="0" marL="0" rtl="0" algn="l">
              <a:lnSpc>
                <a:spcPct val="90000"/>
              </a:lnSpc>
              <a:spcBef>
                <a:spcPts val="1200"/>
              </a:spcBef>
              <a:spcAft>
                <a:spcPts val="0"/>
              </a:spcAft>
              <a:buSzPts val="770"/>
              <a:buNone/>
            </a:pPr>
            <a:r>
              <a:t/>
            </a:r>
            <a:endParaRPr sz="570">
              <a:latin typeface="Arial"/>
              <a:ea typeface="Arial"/>
              <a:cs typeface="Arial"/>
              <a:sym typeface="Arial"/>
            </a:endParaRPr>
          </a:p>
          <a:p>
            <a:pPr indent="0" lvl="0" marL="0" rtl="0" algn="l">
              <a:lnSpc>
                <a:spcPct val="105000"/>
              </a:lnSpc>
              <a:spcBef>
                <a:spcPts val="0"/>
              </a:spcBef>
              <a:spcAft>
                <a:spcPts val="1200"/>
              </a:spcAft>
              <a:buSzPts val="770"/>
              <a:buNone/>
            </a:pPr>
            <a:r>
              <a:t/>
            </a:r>
            <a:endParaRPr sz="71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Support Vector Machine</a:t>
            </a:r>
            <a:endParaRPr/>
          </a:p>
        </p:txBody>
      </p:sp>
      <p:sp>
        <p:nvSpPr>
          <p:cNvPr id="256" name="Google Shape;256;p37"/>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lnSpcReduction="10000"/>
          </a:bodyPr>
          <a:lstStyle/>
          <a:p>
            <a:pPr indent="0" lvl="0" marL="457200" rtl="0" algn="just">
              <a:spcBef>
                <a:spcPts val="1200"/>
              </a:spcBef>
              <a:spcAft>
                <a:spcPts val="0"/>
              </a:spcAft>
              <a:buNone/>
            </a:pPr>
            <a:r>
              <a:rPr lang="en" sz="1200">
                <a:latin typeface="Arial"/>
                <a:ea typeface="Arial"/>
                <a:cs typeface="Arial"/>
                <a:sym typeface="Arial"/>
              </a:rPr>
              <a:t>The necessary libraries were imported from </a:t>
            </a:r>
            <a:r>
              <a:rPr i="1" lang="en" sz="1200">
                <a:latin typeface="Arial"/>
                <a:ea typeface="Arial"/>
                <a:cs typeface="Arial"/>
                <a:sym typeface="Arial"/>
              </a:rPr>
              <a:t>sklearn</a:t>
            </a:r>
            <a:r>
              <a:rPr lang="en" sz="1200">
                <a:latin typeface="Arial"/>
                <a:ea typeface="Arial"/>
                <a:cs typeface="Arial"/>
                <a:sym typeface="Arial"/>
              </a:rPr>
              <a:t> to create the SVM model. The X and y variables were defined, with the former being the DataFrame and the latter being the </a:t>
            </a:r>
            <a:r>
              <a:rPr i="1" lang="en" sz="1200">
                <a:latin typeface="Arial"/>
                <a:ea typeface="Arial"/>
                <a:cs typeface="Arial"/>
                <a:sym typeface="Arial"/>
              </a:rPr>
              <a:t>label</a:t>
            </a:r>
            <a:r>
              <a:rPr lang="en" sz="1200">
                <a:latin typeface="Arial"/>
                <a:ea typeface="Arial"/>
                <a:cs typeface="Arial"/>
                <a:sym typeface="Arial"/>
              </a:rPr>
              <a:t> column. The data was split into training and testing datasets, and was scaled. The model was tested using the training data. Afterwards, the performance of the model was evaluated using the testing data. The accuracy was found to be 99.98%. </a:t>
            </a:r>
            <a:endParaRPr sz="1100">
              <a:latin typeface="Arial"/>
              <a:ea typeface="Arial"/>
              <a:cs typeface="Arial"/>
              <a:sym typeface="Arial"/>
            </a:endParaRPr>
          </a:p>
          <a:p>
            <a:pPr indent="0" lvl="0" marL="0" rtl="0" algn="l">
              <a:spcBef>
                <a:spcPts val="1200"/>
              </a:spcBef>
              <a:spcAft>
                <a:spcPts val="1200"/>
              </a:spcAft>
              <a:buNone/>
            </a:pPr>
            <a:r>
              <a:t/>
            </a:r>
            <a:endParaRPr/>
          </a:p>
        </p:txBody>
      </p:sp>
      <p:pic>
        <p:nvPicPr>
          <p:cNvPr id="257" name="Google Shape;257;p37"/>
          <p:cNvPicPr preferRelativeResize="0"/>
          <p:nvPr/>
        </p:nvPicPr>
        <p:blipFill rotWithShape="1">
          <a:blip r:embed="rId3">
            <a:alphaModFix/>
          </a:blip>
          <a:srcRect b="0" l="0" r="32989" t="0"/>
          <a:stretch/>
        </p:blipFill>
        <p:spPr>
          <a:xfrm>
            <a:off x="879550" y="1878575"/>
            <a:ext cx="4053676" cy="1685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DBSCAN</a:t>
            </a:r>
            <a:endParaRPr/>
          </a:p>
        </p:txBody>
      </p:sp>
      <p:sp>
        <p:nvSpPr>
          <p:cNvPr id="263" name="Google Shape;263;p38"/>
          <p:cNvSpPr txBox="1"/>
          <p:nvPr>
            <p:ph idx="1" type="body"/>
          </p:nvPr>
        </p:nvSpPr>
        <p:spPr>
          <a:xfrm>
            <a:off x="1297500" y="1197525"/>
            <a:ext cx="7038900" cy="319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Methodology:</a:t>
            </a:r>
            <a:endParaRPr sz="1200"/>
          </a:p>
          <a:p>
            <a:pPr indent="-304800" lvl="0" marL="457200" rtl="0" algn="l">
              <a:spcBef>
                <a:spcPts val="1200"/>
              </a:spcBef>
              <a:spcAft>
                <a:spcPts val="0"/>
              </a:spcAft>
              <a:buClr>
                <a:schemeClr val="lt1"/>
              </a:buClr>
              <a:buSzPts val="1200"/>
              <a:buFont typeface="Arial"/>
              <a:buChar char="●"/>
            </a:pPr>
            <a:r>
              <a:rPr lang="en" sz="1200">
                <a:latin typeface="Arial"/>
                <a:ea typeface="Arial"/>
                <a:cs typeface="Arial"/>
                <a:sym typeface="Arial"/>
              </a:rPr>
              <a:t>Applied the k-nearest neighbors algorithm to determine the optimal value for </a:t>
            </a:r>
            <a:r>
              <a:rPr lang="en" sz="1200">
                <a:latin typeface="Roboto Mono"/>
                <a:ea typeface="Roboto Mono"/>
                <a:cs typeface="Roboto Mono"/>
                <a:sym typeface="Roboto Mono"/>
              </a:rPr>
              <a:t>eps</a:t>
            </a:r>
            <a:r>
              <a:rPr lang="en" sz="1200">
                <a:latin typeface="Arial"/>
                <a:ea typeface="Arial"/>
                <a:cs typeface="Arial"/>
                <a:sym typeface="Arial"/>
              </a:rPr>
              <a:t> using the elbow method.</a:t>
            </a:r>
            <a:endParaRPr sz="1200">
              <a:latin typeface="Arial"/>
              <a:ea typeface="Arial"/>
              <a:cs typeface="Arial"/>
              <a:sym typeface="Arial"/>
            </a:endParaRPr>
          </a:p>
          <a:p>
            <a:pPr indent="-304800" lvl="0" marL="457200" rtl="0" algn="l">
              <a:spcBef>
                <a:spcPts val="0"/>
              </a:spcBef>
              <a:spcAft>
                <a:spcPts val="0"/>
              </a:spcAft>
              <a:buClr>
                <a:schemeClr val="lt1"/>
              </a:buClr>
              <a:buSzPts val="1200"/>
              <a:buFont typeface="Arial"/>
              <a:buChar char="●"/>
            </a:pPr>
            <a:r>
              <a:rPr lang="en" sz="1200">
                <a:latin typeface="Arial"/>
                <a:ea typeface="Arial"/>
                <a:cs typeface="Arial"/>
                <a:sym typeface="Arial"/>
              </a:rPr>
              <a:t>Set </a:t>
            </a:r>
            <a:r>
              <a:rPr lang="en" sz="1200">
                <a:latin typeface="Roboto Mono"/>
                <a:ea typeface="Roboto Mono"/>
                <a:cs typeface="Roboto Mono"/>
                <a:sym typeface="Roboto Mono"/>
              </a:rPr>
              <a:t>eps</a:t>
            </a:r>
            <a:r>
              <a:rPr lang="en" sz="1200">
                <a:latin typeface="Arial"/>
                <a:ea typeface="Arial"/>
                <a:cs typeface="Arial"/>
                <a:sym typeface="Arial"/>
              </a:rPr>
              <a:t> and </a:t>
            </a:r>
            <a:r>
              <a:rPr lang="en" sz="1200">
                <a:latin typeface="Roboto Mono"/>
                <a:ea typeface="Roboto Mono"/>
                <a:cs typeface="Roboto Mono"/>
                <a:sym typeface="Roboto Mono"/>
              </a:rPr>
              <a:t>min_samples</a:t>
            </a:r>
            <a:r>
              <a:rPr lang="en" sz="1200">
                <a:latin typeface="Arial"/>
                <a:ea typeface="Arial"/>
                <a:cs typeface="Arial"/>
                <a:sym typeface="Arial"/>
              </a:rPr>
              <a:t> based on the k-distance graph.</a:t>
            </a:r>
            <a:endParaRPr sz="1200">
              <a:latin typeface="Arial"/>
              <a:ea typeface="Arial"/>
              <a:cs typeface="Arial"/>
              <a:sym typeface="Arial"/>
            </a:endParaRPr>
          </a:p>
          <a:p>
            <a:pPr indent="-304800" lvl="0" marL="457200" rtl="0" algn="l">
              <a:spcBef>
                <a:spcPts val="0"/>
              </a:spcBef>
              <a:spcAft>
                <a:spcPts val="0"/>
              </a:spcAft>
              <a:buClr>
                <a:schemeClr val="lt1"/>
              </a:buClr>
              <a:buSzPts val="1200"/>
              <a:buFont typeface="Arial"/>
              <a:buChar char="●"/>
            </a:pPr>
            <a:r>
              <a:rPr lang="en" sz="1200">
                <a:latin typeface="Arial"/>
                <a:ea typeface="Arial"/>
                <a:cs typeface="Arial"/>
                <a:sym typeface="Arial"/>
              </a:rPr>
              <a:t>Applied DBSCAN clustering algorithm to the scaled training data.</a:t>
            </a:r>
            <a:endParaRPr sz="1200">
              <a:latin typeface="Arial"/>
              <a:ea typeface="Arial"/>
              <a:cs typeface="Arial"/>
              <a:sym typeface="Arial"/>
            </a:endParaRPr>
          </a:p>
          <a:p>
            <a:pPr indent="-304800" lvl="0" marL="457200" rtl="0" algn="l">
              <a:spcBef>
                <a:spcPts val="0"/>
              </a:spcBef>
              <a:spcAft>
                <a:spcPts val="0"/>
              </a:spcAft>
              <a:buClr>
                <a:schemeClr val="lt1"/>
              </a:buClr>
              <a:buSzPts val="1200"/>
              <a:buFont typeface="Arial"/>
              <a:buChar char="●"/>
            </a:pPr>
            <a:r>
              <a:rPr lang="en" sz="1200">
                <a:latin typeface="Arial"/>
                <a:ea typeface="Arial"/>
                <a:cs typeface="Arial"/>
                <a:sym typeface="Arial"/>
              </a:rPr>
              <a:t>Visualized the clusters using PCA.</a:t>
            </a:r>
            <a:endParaRPr sz="1200">
              <a:latin typeface="Arial"/>
              <a:ea typeface="Arial"/>
              <a:cs typeface="Arial"/>
              <a:sym typeface="Arial"/>
            </a:endParaRPr>
          </a:p>
          <a:p>
            <a:pPr indent="-304800" lvl="0" marL="457200" rtl="0" algn="l">
              <a:spcBef>
                <a:spcPts val="0"/>
              </a:spcBef>
              <a:spcAft>
                <a:spcPts val="0"/>
              </a:spcAft>
              <a:buClr>
                <a:schemeClr val="lt1"/>
              </a:buClr>
              <a:buSzPts val="1200"/>
              <a:buFont typeface="Arial"/>
              <a:buChar char="●"/>
            </a:pPr>
            <a:r>
              <a:rPr lang="en" sz="1200">
                <a:latin typeface="Arial"/>
                <a:ea typeface="Arial"/>
                <a:cs typeface="Arial"/>
                <a:sym typeface="Arial"/>
              </a:rPr>
              <a:t>Calculated the silhouette score to evaluate the clustering performance.</a:t>
            </a:r>
            <a:endParaRPr sz="1200">
              <a:latin typeface="Arial"/>
              <a:ea typeface="Arial"/>
              <a:cs typeface="Arial"/>
              <a:sym typeface="Arial"/>
            </a:endParaRPr>
          </a:p>
          <a:p>
            <a:pPr indent="0" lvl="0" marL="0" rtl="0" algn="l">
              <a:spcBef>
                <a:spcPts val="1200"/>
              </a:spcBef>
              <a:spcAft>
                <a:spcPts val="0"/>
              </a:spcAft>
              <a:buNone/>
            </a:pPr>
            <a:r>
              <a:rPr lang="en" sz="1200">
                <a:latin typeface="Arial"/>
                <a:ea typeface="Arial"/>
                <a:cs typeface="Arial"/>
                <a:sym typeface="Arial"/>
              </a:rPr>
              <a:t>Result:</a:t>
            </a:r>
            <a:endParaRPr sz="1200">
              <a:latin typeface="Arial"/>
              <a:ea typeface="Arial"/>
              <a:cs typeface="Arial"/>
              <a:sym typeface="Arial"/>
            </a:endParaRPr>
          </a:p>
          <a:p>
            <a:pPr indent="-304800" lvl="0" marL="457200" rtl="0" algn="l">
              <a:spcBef>
                <a:spcPts val="1200"/>
              </a:spcBef>
              <a:spcAft>
                <a:spcPts val="0"/>
              </a:spcAft>
              <a:buSzPts val="1200"/>
              <a:buChar char="●"/>
            </a:pPr>
            <a:r>
              <a:rPr lang="en" sz="1200">
                <a:latin typeface="Arial"/>
                <a:ea typeface="Arial"/>
                <a:cs typeface="Arial"/>
                <a:sym typeface="Arial"/>
              </a:rPr>
              <a:t>Optimal </a:t>
            </a:r>
            <a:r>
              <a:rPr lang="en" sz="1200">
                <a:latin typeface="Roboto Mono"/>
                <a:ea typeface="Roboto Mono"/>
                <a:cs typeface="Roboto Mono"/>
                <a:sym typeface="Roboto Mono"/>
              </a:rPr>
              <a:t>eps</a:t>
            </a:r>
            <a:r>
              <a:rPr lang="en" sz="1200">
                <a:latin typeface="Arial"/>
                <a:ea typeface="Arial"/>
                <a:cs typeface="Arial"/>
                <a:sym typeface="Arial"/>
              </a:rPr>
              <a:t> Determination: Used the k-distance graph to identify the elbow point.</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 sz="1200">
                <a:latin typeface="Arial"/>
                <a:ea typeface="Arial"/>
                <a:cs typeface="Arial"/>
                <a:sym typeface="Arial"/>
              </a:rPr>
              <a:t>Clustering Visualization: Plotted the clusters using PCA, indicating distinct cluster formation.</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 sz="1200">
                <a:latin typeface="Arial"/>
                <a:ea typeface="Arial"/>
                <a:cs typeface="Arial"/>
                <a:sym typeface="Arial"/>
              </a:rPr>
              <a:t>Silhouette Score: Achieved a silhouette score of -0.18.</a:t>
            </a:r>
            <a:endParaRPr sz="1200">
              <a:latin typeface="Arial"/>
              <a:ea typeface="Arial"/>
              <a:cs typeface="Arial"/>
              <a:sym typeface="Arial"/>
            </a:endParaRPr>
          </a:p>
          <a:p>
            <a:pPr indent="0" lvl="0" marL="0" rtl="0" algn="l">
              <a:spcBef>
                <a:spcPts val="1200"/>
              </a:spcBef>
              <a:spcAft>
                <a:spcPts val="1200"/>
              </a:spcAft>
              <a:buNone/>
            </a:pPr>
            <a:r>
              <a:t/>
            </a:r>
            <a:endParaRPr sz="1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LDA</a:t>
            </a:r>
            <a:endParaRPr/>
          </a:p>
        </p:txBody>
      </p:sp>
      <p:sp>
        <p:nvSpPr>
          <p:cNvPr id="269" name="Google Shape;269;p39"/>
          <p:cNvSpPr txBox="1"/>
          <p:nvPr>
            <p:ph idx="1" type="body"/>
          </p:nvPr>
        </p:nvSpPr>
        <p:spPr>
          <a:xfrm>
            <a:off x="1297500" y="1161375"/>
            <a:ext cx="7038900" cy="3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Methodology:</a:t>
            </a:r>
            <a:endParaRPr sz="1200"/>
          </a:p>
          <a:p>
            <a:pPr indent="-304800" lvl="0" marL="457200" rtl="0" algn="l">
              <a:spcBef>
                <a:spcPts val="1200"/>
              </a:spcBef>
              <a:spcAft>
                <a:spcPts val="0"/>
              </a:spcAft>
              <a:buSzPts val="1200"/>
              <a:buChar char="●"/>
            </a:pPr>
            <a:r>
              <a:rPr lang="en" sz="1200"/>
              <a:t>Filtered out non-numeric columns to ensure LDA compatibility.</a:t>
            </a:r>
            <a:endParaRPr sz="1200"/>
          </a:p>
          <a:p>
            <a:pPr indent="-304800" lvl="0" marL="457200" rtl="0" algn="l">
              <a:spcBef>
                <a:spcPts val="0"/>
              </a:spcBef>
              <a:spcAft>
                <a:spcPts val="0"/>
              </a:spcAft>
              <a:buSzPts val="1200"/>
              <a:buChar char="●"/>
            </a:pPr>
            <a:r>
              <a:rPr lang="en" sz="1200"/>
              <a:t>Split the dataset into training and testing sets with only numerical columns.</a:t>
            </a:r>
            <a:endParaRPr sz="1200"/>
          </a:p>
          <a:p>
            <a:pPr indent="-304800" lvl="0" marL="457200" rtl="0" algn="l">
              <a:spcBef>
                <a:spcPts val="0"/>
              </a:spcBef>
              <a:spcAft>
                <a:spcPts val="0"/>
              </a:spcAft>
              <a:buSzPts val="1200"/>
              <a:buChar char="●"/>
            </a:pPr>
            <a:r>
              <a:rPr lang="en" sz="1200"/>
              <a:t>Trained the LDA model on the training data.</a:t>
            </a:r>
            <a:endParaRPr sz="1200"/>
          </a:p>
          <a:p>
            <a:pPr indent="-304800" lvl="0" marL="457200" rtl="0" algn="l">
              <a:spcBef>
                <a:spcPts val="0"/>
              </a:spcBef>
              <a:spcAft>
                <a:spcPts val="0"/>
              </a:spcAft>
              <a:buSzPts val="1200"/>
              <a:buChar char="●"/>
            </a:pPr>
            <a:r>
              <a:rPr lang="en" sz="1200"/>
              <a:t>Predicted and evaluated the performance on the test data using accuracy, confusion matrix, and classification report.</a:t>
            </a:r>
            <a:endParaRPr sz="1200"/>
          </a:p>
          <a:p>
            <a:pPr indent="0" lvl="0" marL="0" rtl="0" algn="l">
              <a:spcBef>
                <a:spcPts val="1200"/>
              </a:spcBef>
              <a:spcAft>
                <a:spcPts val="0"/>
              </a:spcAft>
              <a:buNone/>
            </a:pPr>
            <a:r>
              <a:rPr b="1" lang="en" sz="1200"/>
              <a:t>Model Training:</a:t>
            </a:r>
            <a:r>
              <a:rPr lang="en" sz="1200"/>
              <a:t> </a:t>
            </a:r>
            <a:endParaRPr sz="1200"/>
          </a:p>
          <a:p>
            <a:pPr indent="-304800" lvl="0" marL="457200" rtl="0" algn="l">
              <a:spcBef>
                <a:spcPts val="1200"/>
              </a:spcBef>
              <a:spcAft>
                <a:spcPts val="0"/>
              </a:spcAft>
              <a:buSzPts val="1200"/>
              <a:buChar char="●"/>
            </a:pPr>
            <a:r>
              <a:rPr lang="en" sz="1200"/>
              <a:t>Successfully trained the LDA model on the numerical features.</a:t>
            </a:r>
            <a:endParaRPr sz="1200"/>
          </a:p>
          <a:p>
            <a:pPr indent="0" lvl="0" marL="0" rtl="0" algn="l">
              <a:spcBef>
                <a:spcPts val="1200"/>
              </a:spcBef>
              <a:spcAft>
                <a:spcPts val="0"/>
              </a:spcAft>
              <a:buNone/>
            </a:pPr>
            <a:r>
              <a:rPr b="1" lang="en" sz="1200"/>
              <a:t>Model Evaluation:</a:t>
            </a:r>
            <a:endParaRPr b="1" sz="1200"/>
          </a:p>
          <a:p>
            <a:pPr indent="-304800" lvl="0" marL="457200" rtl="0" algn="l">
              <a:spcBef>
                <a:spcPts val="1200"/>
              </a:spcBef>
              <a:spcAft>
                <a:spcPts val="0"/>
              </a:spcAft>
              <a:buClr>
                <a:schemeClr val="lt1"/>
              </a:buClr>
              <a:buSzPts val="1200"/>
              <a:buFont typeface="Arial"/>
              <a:buChar char="●"/>
            </a:pPr>
            <a:r>
              <a:rPr b="1" lang="en" sz="1200"/>
              <a:t>Accuracy:</a:t>
            </a:r>
            <a:r>
              <a:rPr lang="en" sz="1200"/>
              <a:t> Achieved an accuracy score of 0.87 on the test set.</a:t>
            </a:r>
            <a:endParaRPr sz="1200"/>
          </a:p>
          <a:p>
            <a:pPr indent="-304800" lvl="0" marL="457200" rtl="0" algn="l">
              <a:spcBef>
                <a:spcPts val="0"/>
              </a:spcBef>
              <a:spcAft>
                <a:spcPts val="0"/>
              </a:spcAft>
              <a:buClr>
                <a:schemeClr val="lt1"/>
              </a:buClr>
              <a:buSzPts val="1200"/>
              <a:buFont typeface="Arial"/>
              <a:buChar char="●"/>
            </a:pPr>
            <a:r>
              <a:rPr b="1" lang="en" sz="1200"/>
              <a:t>Confusion Matrix:</a:t>
            </a:r>
            <a:r>
              <a:rPr lang="en" sz="1200"/>
              <a:t> Displayed the confusion matrix to understand the classification distribution.</a:t>
            </a:r>
            <a:endParaRPr sz="1200"/>
          </a:p>
          <a:p>
            <a:pPr indent="-304800" lvl="0" marL="457200" rtl="0" algn="l">
              <a:spcBef>
                <a:spcPts val="0"/>
              </a:spcBef>
              <a:spcAft>
                <a:spcPts val="0"/>
              </a:spcAft>
              <a:buClr>
                <a:schemeClr val="lt1"/>
              </a:buClr>
              <a:buSzPts val="1200"/>
              <a:buFont typeface="Arial"/>
              <a:buChar char="●"/>
            </a:pPr>
            <a:r>
              <a:rPr b="1" lang="en" sz="1200"/>
              <a:t>Classification Report:</a:t>
            </a:r>
            <a:r>
              <a:rPr lang="en" sz="1200"/>
              <a:t> Provided precision, recall, and F1-score for a detailed performance analysis.</a:t>
            </a:r>
            <a:endParaRPr sz="1200"/>
          </a:p>
          <a:p>
            <a:pPr indent="0" lvl="0" marL="0" rtl="0" algn="l">
              <a:spcBef>
                <a:spcPts val="1200"/>
              </a:spcBef>
              <a:spcAft>
                <a:spcPts val="1200"/>
              </a:spcAft>
              <a:buNone/>
            </a:pPr>
            <a:r>
              <a:t/>
            </a:r>
            <a:endParaRPr sz="1200"/>
          </a:p>
        </p:txBody>
      </p:sp>
      <p:pic>
        <p:nvPicPr>
          <p:cNvPr id="270" name="Google Shape;270;p39"/>
          <p:cNvPicPr preferRelativeResize="0"/>
          <p:nvPr/>
        </p:nvPicPr>
        <p:blipFill>
          <a:blip r:embed="rId3">
            <a:alphaModFix/>
          </a:blip>
          <a:stretch>
            <a:fillRect/>
          </a:stretch>
        </p:blipFill>
        <p:spPr>
          <a:xfrm>
            <a:off x="4413325" y="260100"/>
            <a:ext cx="4048125" cy="1047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0"/>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StreamLit Applications</a:t>
            </a:r>
            <a:endParaRPr/>
          </a:p>
        </p:txBody>
      </p:sp>
      <p:pic>
        <p:nvPicPr>
          <p:cNvPr id="276" name="Google Shape;276;p40"/>
          <p:cNvPicPr preferRelativeResize="0"/>
          <p:nvPr/>
        </p:nvPicPr>
        <p:blipFill>
          <a:blip r:embed="rId3">
            <a:alphaModFix/>
          </a:blip>
          <a:stretch>
            <a:fillRect/>
          </a:stretch>
        </p:blipFill>
        <p:spPr>
          <a:xfrm>
            <a:off x="5283675" y="1886848"/>
            <a:ext cx="3443876" cy="1788975"/>
          </a:xfrm>
          <a:prstGeom prst="rect">
            <a:avLst/>
          </a:prstGeom>
          <a:noFill/>
          <a:ln>
            <a:noFill/>
          </a:ln>
        </p:spPr>
      </p:pic>
      <p:sp>
        <p:nvSpPr>
          <p:cNvPr id="277" name="Google Shape;277;p40"/>
          <p:cNvSpPr txBox="1"/>
          <p:nvPr>
            <p:ph idx="1" type="body"/>
          </p:nvPr>
        </p:nvSpPr>
        <p:spPr>
          <a:xfrm>
            <a:off x="1021950" y="1769175"/>
            <a:ext cx="3798900" cy="2415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Streamlit applications were created </a:t>
            </a:r>
            <a:r>
              <a:rPr lang="en"/>
              <a:t>based on the KMeans, LDA, and SVM models</a:t>
            </a:r>
            <a:endParaRPr/>
          </a:p>
          <a:p>
            <a:pPr indent="-311150" lvl="0" marL="457200" rtl="0" algn="l">
              <a:spcBef>
                <a:spcPts val="0"/>
              </a:spcBef>
              <a:spcAft>
                <a:spcPts val="0"/>
              </a:spcAft>
              <a:buSzPts val="1300"/>
              <a:buChar char="●"/>
            </a:pPr>
            <a:r>
              <a:rPr lang="en"/>
              <a:t>The models were saved as pickle files</a:t>
            </a:r>
            <a:endParaRPr/>
          </a:p>
          <a:p>
            <a:pPr indent="-311150" lvl="0" marL="457200" rtl="0" algn="l">
              <a:spcBef>
                <a:spcPts val="0"/>
              </a:spcBef>
              <a:spcAft>
                <a:spcPts val="0"/>
              </a:spcAft>
              <a:buSzPts val="1300"/>
              <a:buChar char="●"/>
            </a:pPr>
            <a:r>
              <a:rPr lang="en"/>
              <a:t>The code loads the model from the pickle library, accepts a URL input, transforms it using the vectorizer, and predicts whether or not a URL is phishing.</a:t>
            </a:r>
            <a:endParaRPr/>
          </a:p>
          <a:p>
            <a:pPr indent="0" lvl="0" marL="45720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1"/>
          <p:cNvSpPr txBox="1"/>
          <p:nvPr>
            <p:ph type="title"/>
          </p:nvPr>
        </p:nvSpPr>
        <p:spPr>
          <a:xfrm>
            <a:off x="1297500" y="393750"/>
            <a:ext cx="6561000" cy="688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and Future Recommendations </a:t>
            </a:r>
            <a:endParaRPr/>
          </a:p>
        </p:txBody>
      </p:sp>
      <p:sp>
        <p:nvSpPr>
          <p:cNvPr id="283" name="Google Shape;283;p41"/>
          <p:cNvSpPr txBox="1"/>
          <p:nvPr>
            <p:ph idx="1" type="body"/>
          </p:nvPr>
        </p:nvSpPr>
        <p:spPr>
          <a:xfrm>
            <a:off x="1297500" y="1425400"/>
            <a:ext cx="6757800" cy="29631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Based on the various metrics, SVM, DBSCAN, K-Means Clustering, and LDA are successful models for determining whether or not a URL is phishing</a:t>
            </a:r>
            <a:endParaRPr/>
          </a:p>
          <a:p>
            <a:pPr indent="-311150" lvl="0" marL="457200" rtl="0" algn="l">
              <a:lnSpc>
                <a:spcPct val="150000"/>
              </a:lnSpc>
              <a:spcBef>
                <a:spcPts val="0"/>
              </a:spcBef>
              <a:spcAft>
                <a:spcPts val="0"/>
              </a:spcAft>
              <a:buSzPts val="1300"/>
              <a:buChar char="●"/>
            </a:pPr>
            <a:r>
              <a:rPr lang="en"/>
              <a:t>Due to the cost of Hunter API (~$500/month), the scoring mechanism was not pursued. However, the code remains in this project for potential future updates of this project.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289" name="Google Shape;289;p42"/>
          <p:cNvSpPr txBox="1"/>
          <p:nvPr>
            <p:ph idx="1" type="body"/>
          </p:nvPr>
        </p:nvSpPr>
        <p:spPr>
          <a:xfrm>
            <a:off x="1297500" y="1193675"/>
            <a:ext cx="7038900" cy="34872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457200" lvl="0" marL="457200" rtl="0" algn="l">
              <a:lnSpc>
                <a:spcPct val="80000"/>
              </a:lnSpc>
              <a:spcBef>
                <a:spcPts val="1200"/>
              </a:spcBef>
              <a:spcAft>
                <a:spcPts val="0"/>
              </a:spcAft>
              <a:buClr>
                <a:srgbClr val="000000"/>
              </a:buClr>
              <a:buSzPts val="770"/>
              <a:buFont typeface="Arial"/>
              <a:buNone/>
            </a:pPr>
            <a:r>
              <a:rPr lang="en" sz="1040">
                <a:latin typeface="Arial"/>
                <a:ea typeface="Arial"/>
                <a:cs typeface="Arial"/>
                <a:sym typeface="Arial"/>
              </a:rPr>
              <a:t>Justindhas, Y., Raghul, V., Pramadeish S., Prakash, S.. (2024). A Comprehensive review on An Ensemble-Based Machine Learning Approach for Phishing Website Detection. In 2024 2nd International Conference on Computer, Communication and Control (IC4), 1-6,  </a:t>
            </a:r>
            <a:r>
              <a:rPr lang="en" sz="1040">
                <a:uFill>
                  <a:noFill/>
                </a:uFill>
                <a:latin typeface="Arial"/>
                <a:ea typeface="Arial"/>
                <a:cs typeface="Arial"/>
                <a:sym typeface="Arial"/>
                <a:hlinkClick r:id="rId3"/>
              </a:rPr>
              <a:t>https://ieeexplore.ieee.org/document/10486561</a:t>
            </a:r>
            <a:r>
              <a:rPr lang="en" sz="1040">
                <a:latin typeface="Arial"/>
                <a:ea typeface="Arial"/>
                <a:cs typeface="Arial"/>
                <a:sym typeface="Arial"/>
              </a:rPr>
              <a:t> </a:t>
            </a:r>
            <a:endParaRPr sz="1040">
              <a:latin typeface="Arial"/>
              <a:ea typeface="Arial"/>
              <a:cs typeface="Arial"/>
              <a:sym typeface="Arial"/>
            </a:endParaRPr>
          </a:p>
          <a:p>
            <a:pPr indent="-457200" lvl="0" marL="457200" rtl="0" algn="l">
              <a:lnSpc>
                <a:spcPct val="80000"/>
              </a:lnSpc>
              <a:spcBef>
                <a:spcPts val="1200"/>
              </a:spcBef>
              <a:spcAft>
                <a:spcPts val="0"/>
              </a:spcAft>
              <a:buClr>
                <a:srgbClr val="000000"/>
              </a:buClr>
              <a:buSzPts val="770"/>
              <a:buFont typeface="Arial"/>
              <a:buNone/>
            </a:pPr>
            <a:r>
              <a:rPr lang="en" sz="1040">
                <a:latin typeface="Arial"/>
                <a:ea typeface="Arial"/>
                <a:cs typeface="Arial"/>
                <a:sym typeface="Arial"/>
              </a:rPr>
              <a:t>Prasad,Arvind and Chandra,Shalini. (2024). PhiUSIIL Phishing URL (Website). UCI Machine Learning Repository. https://doi.org/10.1016/j.cose.2023.103545.</a:t>
            </a:r>
            <a:endParaRPr sz="1040">
              <a:latin typeface="Arial"/>
              <a:ea typeface="Arial"/>
              <a:cs typeface="Arial"/>
              <a:sym typeface="Arial"/>
            </a:endParaRPr>
          </a:p>
          <a:p>
            <a:pPr indent="-457200" lvl="0" marL="457200" rtl="0" algn="l">
              <a:lnSpc>
                <a:spcPct val="80000"/>
              </a:lnSpc>
              <a:spcBef>
                <a:spcPts val="1200"/>
              </a:spcBef>
              <a:spcAft>
                <a:spcPts val="0"/>
              </a:spcAft>
              <a:buClr>
                <a:srgbClr val="000000"/>
              </a:buClr>
              <a:buSzPts val="770"/>
              <a:buFont typeface="Arial"/>
              <a:buNone/>
            </a:pPr>
            <a:r>
              <a:rPr lang="en" sz="1040">
                <a:latin typeface="Arial"/>
                <a:ea typeface="Arial"/>
                <a:cs typeface="Arial"/>
                <a:sym typeface="Arial"/>
              </a:rPr>
              <a:t>Althobaiti, K., Wolters, M.K., Nawal, A., Vaniea, K. (2023, August 31). Using Clustering Algorithms to Automatically Identify Phishing Campaigns. I</a:t>
            </a:r>
            <a:r>
              <a:rPr i="1" lang="en" sz="1040">
                <a:latin typeface="Arial"/>
                <a:ea typeface="Arial"/>
                <a:cs typeface="Arial"/>
                <a:sym typeface="Arial"/>
              </a:rPr>
              <a:t>EEE Access, 11</a:t>
            </a:r>
            <a:r>
              <a:rPr lang="en" sz="1040">
                <a:latin typeface="Arial"/>
                <a:ea typeface="Arial"/>
                <a:cs typeface="Arial"/>
                <a:sym typeface="Arial"/>
              </a:rPr>
              <a:t>, 96502-96513. doi: 10.1109/ACCESS.2023.3310810</a:t>
            </a:r>
            <a:endParaRPr sz="1040">
              <a:latin typeface="Arial"/>
              <a:ea typeface="Arial"/>
              <a:cs typeface="Arial"/>
              <a:sym typeface="Arial"/>
            </a:endParaRPr>
          </a:p>
          <a:p>
            <a:pPr indent="-457200" lvl="0" marL="457200" rtl="0" algn="l">
              <a:lnSpc>
                <a:spcPct val="80000"/>
              </a:lnSpc>
              <a:spcBef>
                <a:spcPts val="1200"/>
              </a:spcBef>
              <a:spcAft>
                <a:spcPts val="0"/>
              </a:spcAft>
              <a:buClr>
                <a:srgbClr val="000000"/>
              </a:buClr>
              <a:buSzPts val="770"/>
              <a:buFont typeface="Arial"/>
              <a:buNone/>
            </a:pPr>
            <a:r>
              <a:rPr lang="en" sz="1040">
                <a:latin typeface="Arial"/>
                <a:ea typeface="Arial"/>
                <a:cs typeface="Arial"/>
                <a:sym typeface="Arial"/>
              </a:rPr>
              <a:t>Alkhalil, Z., Hawage, C., Nawaf, L., Khan, I. (2021, March 9). Phishing Attacks: A Recent Comprehensive Study and a New Autonomy. Frontiers in Computer Science 3:563060. doi: 10.3389/fcomp.2021.563060 </a:t>
            </a:r>
            <a:endParaRPr sz="1040">
              <a:latin typeface="Arial"/>
              <a:ea typeface="Arial"/>
              <a:cs typeface="Arial"/>
              <a:sym typeface="Arial"/>
            </a:endParaRPr>
          </a:p>
          <a:p>
            <a:pPr indent="-457200" lvl="0" marL="457200" rtl="0" algn="l">
              <a:lnSpc>
                <a:spcPct val="80000"/>
              </a:lnSpc>
              <a:spcBef>
                <a:spcPts val="1200"/>
              </a:spcBef>
              <a:spcAft>
                <a:spcPts val="0"/>
              </a:spcAft>
              <a:buClr>
                <a:srgbClr val="000000"/>
              </a:buClr>
              <a:buSzPts val="770"/>
              <a:buFont typeface="Arial"/>
              <a:buNone/>
            </a:pPr>
            <a:r>
              <a:rPr lang="en" sz="1040">
                <a:latin typeface="Arial"/>
                <a:ea typeface="Arial"/>
                <a:cs typeface="Arial"/>
                <a:sym typeface="Arial"/>
              </a:rPr>
              <a:t>Catal, C., Giray, G., Tekinerdogan, B., Kumar, S., Shukla, S. (2022, May 23). Applications of Deep Learning for Phishing Detection: A Systematic Literature Review. </a:t>
            </a:r>
            <a:r>
              <a:rPr i="1" lang="en" sz="1040">
                <a:latin typeface="Arial"/>
                <a:ea typeface="Arial"/>
                <a:cs typeface="Arial"/>
                <a:sym typeface="Arial"/>
              </a:rPr>
              <a:t>Knowledge and Information Systems, 64,</a:t>
            </a:r>
            <a:r>
              <a:rPr lang="en" sz="1040">
                <a:latin typeface="Arial"/>
                <a:ea typeface="Arial"/>
                <a:cs typeface="Arial"/>
                <a:sym typeface="Arial"/>
              </a:rPr>
              <a:t> 1457-1500. https://doi.org/10.1007/s10115-022-01672-x</a:t>
            </a:r>
            <a:endParaRPr sz="1040">
              <a:latin typeface="Arial"/>
              <a:ea typeface="Arial"/>
              <a:cs typeface="Arial"/>
              <a:sym typeface="Arial"/>
            </a:endParaRPr>
          </a:p>
          <a:p>
            <a:pPr indent="-457200" lvl="0" marL="457200" rtl="0" algn="l">
              <a:lnSpc>
                <a:spcPct val="80000"/>
              </a:lnSpc>
              <a:spcBef>
                <a:spcPts val="1200"/>
              </a:spcBef>
              <a:spcAft>
                <a:spcPts val="0"/>
              </a:spcAft>
              <a:buClr>
                <a:srgbClr val="000000"/>
              </a:buClr>
              <a:buSzPts val="770"/>
              <a:buFont typeface="Arial"/>
              <a:buNone/>
            </a:pPr>
            <a:r>
              <a:rPr lang="en" sz="1040">
                <a:latin typeface="Arial"/>
                <a:ea typeface="Arial"/>
                <a:cs typeface="Arial"/>
                <a:sym typeface="Arial"/>
              </a:rPr>
              <a:t>Sahu, K. &amp; Shrivastava, S.K. (2015, February). Kernel K-Means Clustering for Phishing Website and Malware Categorization. </a:t>
            </a:r>
            <a:r>
              <a:rPr i="1" lang="en" sz="1040">
                <a:latin typeface="Arial"/>
                <a:ea typeface="Arial"/>
                <a:cs typeface="Arial"/>
                <a:sym typeface="Arial"/>
              </a:rPr>
              <a:t>International Journal of Computer Applications 111</a:t>
            </a:r>
            <a:r>
              <a:rPr lang="en" sz="1040">
                <a:latin typeface="Arial"/>
                <a:ea typeface="Arial"/>
                <a:cs typeface="Arial"/>
                <a:sym typeface="Arial"/>
              </a:rPr>
              <a:t>(9). </a:t>
            </a:r>
            <a:endParaRPr sz="1040">
              <a:latin typeface="Arial"/>
              <a:ea typeface="Arial"/>
              <a:cs typeface="Arial"/>
              <a:sym typeface="Arial"/>
            </a:endParaRPr>
          </a:p>
          <a:p>
            <a:pPr indent="-457200" lvl="0" marL="457200" rtl="0" algn="l">
              <a:lnSpc>
                <a:spcPct val="80000"/>
              </a:lnSpc>
              <a:spcBef>
                <a:spcPts val="1200"/>
              </a:spcBef>
              <a:spcAft>
                <a:spcPts val="0"/>
              </a:spcAft>
              <a:buClr>
                <a:srgbClr val="000000"/>
              </a:buClr>
              <a:buSzPts val="770"/>
              <a:buFont typeface="Arial"/>
              <a:buNone/>
            </a:pPr>
            <a:r>
              <a:rPr lang="en" sz="1040">
                <a:latin typeface="Arial"/>
                <a:ea typeface="Arial"/>
                <a:cs typeface="Arial"/>
                <a:sym typeface="Arial"/>
              </a:rPr>
              <a:t>Sindhu, S., Patil, S.P., Sreevalsan, A., &amp; Rahman, F. (2020). Phishing Detection Using Random Forest, SVM, and Neural Network with Backpropagation. </a:t>
            </a:r>
            <a:r>
              <a:rPr i="1" lang="en" sz="1040">
                <a:latin typeface="Arial"/>
                <a:ea typeface="Arial"/>
                <a:cs typeface="Arial"/>
                <a:sym typeface="Arial"/>
              </a:rPr>
              <a:t>2020 International Conference on Smart Technologies in Computing, Electrical, and Electronics (ICSTCEE), </a:t>
            </a:r>
            <a:r>
              <a:rPr lang="en" sz="1040">
                <a:latin typeface="Arial"/>
                <a:ea typeface="Arial"/>
                <a:cs typeface="Arial"/>
                <a:sym typeface="Arial"/>
              </a:rPr>
              <a:t>391-394. doi: 10.1109/ICSTCEE49637.2020.9277256</a:t>
            </a:r>
            <a:endParaRPr sz="1040">
              <a:latin typeface="Arial"/>
              <a:ea typeface="Arial"/>
              <a:cs typeface="Arial"/>
              <a:sym typeface="Arial"/>
            </a:endParaRPr>
          </a:p>
          <a:p>
            <a:pPr indent="0" lvl="0" marL="0" rtl="0" algn="l">
              <a:lnSpc>
                <a:spcPct val="95000"/>
              </a:lnSpc>
              <a:spcBef>
                <a:spcPts val="1200"/>
              </a:spcBef>
              <a:spcAft>
                <a:spcPts val="0"/>
              </a:spcAft>
              <a:buClr>
                <a:srgbClr val="000000"/>
              </a:buClr>
              <a:buSzPts val="770"/>
              <a:buFont typeface="Arial"/>
              <a:buNone/>
            </a:pPr>
            <a:r>
              <a:t/>
            </a:r>
            <a:endParaRPr sz="1110">
              <a:latin typeface="Times New Roman"/>
              <a:ea typeface="Times New Roman"/>
              <a:cs typeface="Times New Roman"/>
              <a:sym typeface="Times New Roman"/>
            </a:endParaRPr>
          </a:p>
          <a:p>
            <a:pPr indent="0" lvl="0" marL="0" rtl="0" algn="l">
              <a:spcBef>
                <a:spcPts val="1200"/>
              </a:spcBef>
              <a:spcAft>
                <a:spcPts val="1200"/>
              </a:spcAft>
              <a:buNone/>
            </a:pPr>
            <a:r>
              <a:t/>
            </a:r>
            <a:endParaRPr sz="12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86" name="Google Shape;186;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Problem statement </a:t>
            </a:r>
            <a:endParaRPr sz="1500"/>
          </a:p>
          <a:p>
            <a:pPr indent="-323850" lvl="0" marL="457200" rtl="0" algn="l">
              <a:spcBef>
                <a:spcPts val="0"/>
              </a:spcBef>
              <a:spcAft>
                <a:spcPts val="0"/>
              </a:spcAft>
              <a:buSzPts val="1500"/>
              <a:buChar char="●"/>
            </a:pPr>
            <a:r>
              <a:rPr lang="en" sz="1500"/>
              <a:t>Business needs</a:t>
            </a:r>
            <a:endParaRPr sz="1500"/>
          </a:p>
          <a:p>
            <a:pPr indent="-323850" lvl="0" marL="457200" rtl="0" algn="l">
              <a:spcBef>
                <a:spcPts val="0"/>
              </a:spcBef>
              <a:spcAft>
                <a:spcPts val="0"/>
              </a:spcAft>
              <a:buSzPts val="1500"/>
              <a:buChar char="●"/>
            </a:pPr>
            <a:r>
              <a:rPr lang="en" sz="1500"/>
              <a:t>Objectives</a:t>
            </a:r>
            <a:endParaRPr sz="1500"/>
          </a:p>
          <a:p>
            <a:pPr indent="-323850" lvl="0" marL="457200" rtl="0" algn="l">
              <a:spcBef>
                <a:spcPts val="0"/>
              </a:spcBef>
              <a:spcAft>
                <a:spcPts val="0"/>
              </a:spcAft>
              <a:buSzPts val="1500"/>
              <a:buChar char="●"/>
            </a:pPr>
            <a:r>
              <a:rPr lang="en" sz="1500"/>
              <a:t>Exploratory Data Analysis</a:t>
            </a:r>
            <a:endParaRPr sz="1500"/>
          </a:p>
          <a:p>
            <a:pPr indent="-323850" lvl="0" marL="457200" rtl="0" algn="l">
              <a:spcBef>
                <a:spcPts val="0"/>
              </a:spcBef>
              <a:spcAft>
                <a:spcPts val="0"/>
              </a:spcAft>
              <a:buSzPts val="1500"/>
              <a:buChar char="●"/>
            </a:pPr>
            <a:r>
              <a:rPr lang="en" sz="1500"/>
              <a:t>Feature Importance</a:t>
            </a:r>
            <a:endParaRPr sz="1500"/>
          </a:p>
          <a:p>
            <a:pPr indent="-323850" lvl="0" marL="457200" rtl="0" algn="l">
              <a:spcBef>
                <a:spcPts val="0"/>
              </a:spcBef>
              <a:spcAft>
                <a:spcPts val="0"/>
              </a:spcAft>
              <a:buSzPts val="1500"/>
              <a:buChar char="●"/>
            </a:pPr>
            <a:r>
              <a:rPr lang="en" sz="1500"/>
              <a:t>Machine-Learning Models </a:t>
            </a:r>
            <a:endParaRPr sz="1500"/>
          </a:p>
          <a:p>
            <a:pPr indent="-323850" lvl="0" marL="457200" rtl="0" algn="l">
              <a:spcBef>
                <a:spcPts val="0"/>
              </a:spcBef>
              <a:spcAft>
                <a:spcPts val="0"/>
              </a:spcAft>
              <a:buSzPts val="1500"/>
              <a:buChar char="●"/>
            </a:pPr>
            <a:r>
              <a:rPr lang="en" sz="1500"/>
              <a:t>Streamlit Applications</a:t>
            </a:r>
            <a:endParaRPr sz="1500"/>
          </a:p>
          <a:p>
            <a:pPr indent="-323850" lvl="0" marL="457200" rtl="0" algn="l">
              <a:spcBef>
                <a:spcPts val="0"/>
              </a:spcBef>
              <a:spcAft>
                <a:spcPts val="0"/>
              </a:spcAft>
              <a:buSzPts val="1500"/>
              <a:buChar char="●"/>
            </a:pPr>
            <a:r>
              <a:rPr lang="en" sz="1500"/>
              <a:t>Conclusions &amp; Future Recommendations</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Statement	</a:t>
            </a:r>
            <a:endParaRPr/>
          </a:p>
        </p:txBody>
      </p:sp>
      <p:sp>
        <p:nvSpPr>
          <p:cNvPr id="192" name="Google Shape;192;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1200"/>
              </a:spcAft>
              <a:buNone/>
            </a:pPr>
            <a:r>
              <a:rPr lang="en" sz="1500"/>
              <a:t>Phishing</a:t>
            </a:r>
            <a:r>
              <a:rPr lang="en" sz="1400">
                <a:latin typeface="Arial"/>
                <a:ea typeface="Arial"/>
                <a:cs typeface="Arial"/>
                <a:sym typeface="Arial"/>
              </a:rPr>
              <a:t> is a type of anomaly that consists of malicious attacks intended to trick people into divulging sensitive information (Justindhas et. al., 2023). They are frequently formatted as URLs that </a:t>
            </a:r>
            <a:r>
              <a:rPr lang="en" sz="1500"/>
              <a:t>mimic</a:t>
            </a:r>
            <a:r>
              <a:rPr lang="en" sz="1400">
                <a:latin typeface="Arial"/>
                <a:ea typeface="Arial"/>
                <a:cs typeface="Arial"/>
                <a:sym typeface="Arial"/>
              </a:rPr>
              <a:t> legitimate websites.  Failure to identify these attacks can result in significant repercussions, such as identity theft, malware distribution, financial threats, and security breaches. </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Business Needs</a:t>
            </a:r>
            <a:endParaRPr/>
          </a:p>
        </p:txBody>
      </p:sp>
      <p:sp>
        <p:nvSpPr>
          <p:cNvPr id="198" name="Google Shape;198;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en" sz="1400">
                <a:latin typeface="Arial"/>
                <a:ea typeface="Arial"/>
                <a:cs typeface="Arial"/>
                <a:sym typeface="Arial"/>
              </a:rPr>
              <a:t>Research shows evidence of an increase in phishing attacks in recent years (Alkhalil et. al., 2021). With the rise of phishing attacks, it is essential for businesses to be equipped with robust tools needed to recognize these threats efficiently. Phishing can have detrimental effects on both individual and organizational scales. Unfortunately, these deceptive</a:t>
            </a:r>
            <a:r>
              <a:rPr lang="en" sz="1500"/>
              <a:t> </a:t>
            </a:r>
            <a:r>
              <a:rPr lang="en" sz="1400">
                <a:latin typeface="Arial"/>
                <a:ea typeface="Arial"/>
                <a:cs typeface="Arial"/>
                <a:sym typeface="Arial"/>
              </a:rPr>
              <a:t>threats are not easily detected by the human eye, especially as they become more sophisticated. As a result, machine learning must be employed to identify these anomalies quickly and accurately and mitigate potential harm. K-Means Clustering, DBSCAN, Support Vector Machine, and LDA are machine learning approaches that can be used for phishing detection. </a:t>
            </a:r>
            <a:endParaRPr sz="1400">
              <a:latin typeface="Arial"/>
              <a:ea typeface="Arial"/>
              <a:cs typeface="Arial"/>
              <a:sym typeface="Arial"/>
            </a:endParaRPr>
          </a:p>
          <a:p>
            <a:pPr indent="0" lvl="0" marL="0" rtl="0" algn="l">
              <a:spcBef>
                <a:spcPts val="1200"/>
              </a:spcBef>
              <a:spcAft>
                <a:spcPts val="1200"/>
              </a:spcAft>
              <a:buNone/>
            </a:pPr>
            <a:r>
              <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Objective</a:t>
            </a:r>
            <a:endParaRPr/>
          </a:p>
        </p:txBody>
      </p:sp>
      <p:sp>
        <p:nvSpPr>
          <p:cNvPr id="204" name="Google Shape;204;p2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en" sz="1400">
                <a:latin typeface="Arial"/>
                <a:ea typeface="Arial"/>
                <a:cs typeface="Arial"/>
                <a:sym typeface="Arial"/>
              </a:rPr>
              <a:t>This project will incorporate machine learning algorithms to identify potential phishing attempts through deceptive URLs. Some approaches to be explored include K-Means Clustering, DBSCAN, Support Vector Machine, and LDA.  The models will be trained and tested using the PhiUSIIL Phishing URL Dataset from UC Irvine Machine Learning Repository, </a:t>
            </a:r>
            <a:r>
              <a:rPr lang="en" sz="1500"/>
              <a:t>which</a:t>
            </a:r>
            <a:r>
              <a:rPr lang="en" sz="1400">
                <a:latin typeface="Arial"/>
                <a:ea typeface="Arial"/>
                <a:cs typeface="Arial"/>
                <a:sym typeface="Arial"/>
              </a:rPr>
              <a:t> comprises 134,850 legitimate and 100,945 phishing URLs.  The performance of each of the models will be evaluated to determine which one achieves the highest accuracy when distinguishing between legitimate and illegitimate URLs.</a:t>
            </a:r>
            <a:endParaRPr sz="1400">
              <a:latin typeface="Arial"/>
              <a:ea typeface="Arial"/>
              <a:cs typeface="Arial"/>
              <a:sym typeface="Arial"/>
            </a:endParaRPr>
          </a:p>
          <a:p>
            <a:pPr indent="0" lvl="0" marL="0" rtl="0" algn="l">
              <a:spcBef>
                <a:spcPts val="1200"/>
              </a:spcBef>
              <a:spcAft>
                <a:spcPts val="1200"/>
              </a:spcAft>
              <a:buNone/>
            </a:pPr>
            <a:r>
              <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Exploratory Data Analysis</a:t>
            </a:r>
            <a:endParaRPr/>
          </a:p>
        </p:txBody>
      </p:sp>
      <p:sp>
        <p:nvSpPr>
          <p:cNvPr id="210" name="Google Shape;210;p30"/>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1200"/>
              </a:spcAft>
              <a:buNone/>
            </a:pPr>
            <a:r>
              <a:rPr lang="en" sz="1400">
                <a:latin typeface="Arial"/>
                <a:ea typeface="Arial"/>
                <a:cs typeface="Arial"/>
                <a:sym typeface="Arial"/>
              </a:rPr>
              <a:t>The distribution of the dataset was plotted using a bar graph and pie chart. The feature Label identifies whether or not a URL is phishing (0) or legitimate (1). The dataset comprises 134,850 legitimate and 100,945 phishing URLs</a:t>
            </a:r>
            <a:endParaRPr/>
          </a:p>
        </p:txBody>
      </p:sp>
      <p:pic>
        <p:nvPicPr>
          <p:cNvPr id="211" name="Google Shape;211;p30"/>
          <p:cNvPicPr preferRelativeResize="0"/>
          <p:nvPr/>
        </p:nvPicPr>
        <p:blipFill>
          <a:blip r:embed="rId3">
            <a:alphaModFix/>
          </a:blip>
          <a:stretch>
            <a:fillRect/>
          </a:stretch>
        </p:blipFill>
        <p:spPr>
          <a:xfrm>
            <a:off x="1336988" y="1762200"/>
            <a:ext cx="3324225" cy="2019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1"/>
          <p:cNvSpPr txBox="1"/>
          <p:nvPr>
            <p:ph type="title"/>
          </p:nvPr>
        </p:nvSpPr>
        <p:spPr>
          <a:xfrm>
            <a:off x="1297500" y="393750"/>
            <a:ext cx="4407600" cy="149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Exploratory Data Analysis</a:t>
            </a:r>
            <a:endParaRPr/>
          </a:p>
        </p:txBody>
      </p:sp>
      <p:sp>
        <p:nvSpPr>
          <p:cNvPr id="217" name="Google Shape;217;p31"/>
          <p:cNvSpPr txBox="1"/>
          <p:nvPr>
            <p:ph idx="1" type="body"/>
          </p:nvPr>
        </p:nvSpPr>
        <p:spPr>
          <a:xfrm>
            <a:off x="1192775" y="1619175"/>
            <a:ext cx="3798900" cy="24159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1200"/>
              </a:spcAft>
              <a:buNone/>
            </a:pPr>
            <a:r>
              <a:rPr lang="en" sz="1400">
                <a:latin typeface="Arial"/>
                <a:ea typeface="Arial"/>
                <a:cs typeface="Arial"/>
                <a:sym typeface="Arial"/>
              </a:rPr>
              <a:t>To understand the relationship between the variables, a correlation matrix was plotted. A box plot of the DomainLength feature was plotted, and the mean was found to be 21.47. A pairplot of the features Label, DomainLength, and URL length was also plotted. </a:t>
            </a:r>
            <a:endParaRPr sz="1400">
              <a:latin typeface="Arial"/>
              <a:ea typeface="Arial"/>
              <a:cs typeface="Arial"/>
              <a:sym typeface="Arial"/>
            </a:endParaRPr>
          </a:p>
        </p:txBody>
      </p:sp>
      <p:pic>
        <p:nvPicPr>
          <p:cNvPr id="218" name="Google Shape;218;p31"/>
          <p:cNvPicPr preferRelativeResize="0"/>
          <p:nvPr/>
        </p:nvPicPr>
        <p:blipFill>
          <a:blip r:embed="rId3">
            <a:alphaModFix/>
          </a:blip>
          <a:stretch>
            <a:fillRect/>
          </a:stretch>
        </p:blipFill>
        <p:spPr>
          <a:xfrm>
            <a:off x="5856300" y="2429700"/>
            <a:ext cx="2276475" cy="2181225"/>
          </a:xfrm>
          <a:prstGeom prst="rect">
            <a:avLst/>
          </a:prstGeom>
          <a:noFill/>
          <a:ln>
            <a:noFill/>
          </a:ln>
        </p:spPr>
      </p:pic>
      <p:pic>
        <p:nvPicPr>
          <p:cNvPr id="219" name="Google Shape;219;p31"/>
          <p:cNvPicPr preferRelativeResize="0"/>
          <p:nvPr/>
        </p:nvPicPr>
        <p:blipFill>
          <a:blip r:embed="rId4">
            <a:alphaModFix/>
          </a:blip>
          <a:stretch>
            <a:fillRect/>
          </a:stretch>
        </p:blipFill>
        <p:spPr>
          <a:xfrm>
            <a:off x="5705100" y="347950"/>
            <a:ext cx="2789300" cy="1931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Feature Importance</a:t>
            </a:r>
            <a:endParaRPr/>
          </a:p>
        </p:txBody>
      </p:sp>
      <p:pic>
        <p:nvPicPr>
          <p:cNvPr id="225" name="Google Shape;225;p32"/>
          <p:cNvPicPr preferRelativeResize="0"/>
          <p:nvPr/>
        </p:nvPicPr>
        <p:blipFill>
          <a:blip r:embed="rId3">
            <a:alphaModFix/>
          </a:blip>
          <a:stretch>
            <a:fillRect/>
          </a:stretch>
        </p:blipFill>
        <p:spPr>
          <a:xfrm>
            <a:off x="1631575" y="1216500"/>
            <a:ext cx="5954425" cy="3530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Domain Name Scoring Mechanism</a:t>
            </a:r>
            <a:endParaRPr/>
          </a:p>
        </p:txBody>
      </p:sp>
      <p:sp>
        <p:nvSpPr>
          <p:cNvPr id="231" name="Google Shape;231;p3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317500" lvl="0" marL="457200" marR="0" rtl="0" algn="l">
              <a:lnSpc>
                <a:spcPct val="115000"/>
              </a:lnSpc>
              <a:spcBef>
                <a:spcPts val="0"/>
              </a:spcBef>
              <a:spcAft>
                <a:spcPts val="0"/>
              </a:spcAft>
              <a:buSzPts val="1400"/>
              <a:buFont typeface="Arial"/>
              <a:buChar char="●"/>
            </a:pPr>
            <a:r>
              <a:rPr lang="en" sz="1400">
                <a:latin typeface="Arial"/>
                <a:ea typeface="Arial"/>
                <a:cs typeface="Arial"/>
                <a:sym typeface="Arial"/>
              </a:rPr>
              <a:t>To enrich the dataset with a Domain Name Scoring System, a combination of third-party libraries and APIs was used to provide security scores for domains.</a:t>
            </a:r>
            <a:endParaRPr sz="1400">
              <a:latin typeface="Arial"/>
              <a:ea typeface="Arial"/>
              <a:cs typeface="Arial"/>
              <a:sym typeface="Arial"/>
            </a:endParaRPr>
          </a:p>
          <a:p>
            <a:pPr indent="-317500" lvl="0" marL="457200" marR="0" rtl="0" algn="l">
              <a:lnSpc>
                <a:spcPct val="115000"/>
              </a:lnSpc>
              <a:spcBef>
                <a:spcPts val="0"/>
              </a:spcBef>
              <a:spcAft>
                <a:spcPts val="0"/>
              </a:spcAft>
              <a:buSzPts val="1400"/>
              <a:buFont typeface="Arial"/>
              <a:buChar char="●"/>
            </a:pPr>
            <a:r>
              <a:rPr lang="en" sz="1400">
                <a:latin typeface="Arial"/>
                <a:ea typeface="Arial"/>
                <a:cs typeface="Arial"/>
                <a:sym typeface="Arial"/>
              </a:rPr>
              <a:t>The required libraries were installed and API keys for third party services were set up. A function was created to take a domain, query the APIs, and return a safety score based on the responses.  </a:t>
            </a:r>
            <a:endParaRPr sz="1400">
              <a:latin typeface="Arial"/>
              <a:ea typeface="Arial"/>
              <a:cs typeface="Arial"/>
              <a:sym typeface="Arial"/>
            </a:endParaRPr>
          </a:p>
          <a:p>
            <a:pPr indent="-317500" lvl="0" marL="457200" marR="0" rtl="0" algn="l">
              <a:lnSpc>
                <a:spcPct val="115000"/>
              </a:lnSpc>
              <a:spcBef>
                <a:spcPts val="0"/>
              </a:spcBef>
              <a:spcAft>
                <a:spcPts val="0"/>
              </a:spcAft>
              <a:buSzPts val="1400"/>
              <a:buFont typeface="Arial"/>
              <a:buChar char="●"/>
            </a:pPr>
            <a:r>
              <a:rPr lang="en" sz="1400">
                <a:latin typeface="Arial"/>
                <a:ea typeface="Arial"/>
                <a:cs typeface="Arial"/>
                <a:sym typeface="Arial"/>
              </a:rPr>
              <a:t>After loading the initial dataset, the domain column was extracted to compute the domain score. The DataFrame will be updated to display the domain scores for each URL. </a:t>
            </a:r>
            <a:endParaRPr sz="1400">
              <a:latin typeface="Arial"/>
              <a:ea typeface="Arial"/>
              <a:cs typeface="Arial"/>
              <a:sym typeface="Arial"/>
            </a:endParaRPr>
          </a:p>
          <a:p>
            <a:pPr indent="-317500" lvl="0" marL="457200" marR="0" rtl="0" algn="l">
              <a:lnSpc>
                <a:spcPct val="115000"/>
              </a:lnSpc>
              <a:spcBef>
                <a:spcPts val="0"/>
              </a:spcBef>
              <a:spcAft>
                <a:spcPts val="0"/>
              </a:spcAft>
              <a:buSzPts val="1400"/>
              <a:buFont typeface="Arial"/>
              <a:buChar char="●"/>
            </a:pPr>
            <a:r>
              <a:rPr lang="en" sz="1400">
                <a:latin typeface="Arial"/>
                <a:ea typeface="Arial"/>
                <a:cs typeface="Arial"/>
                <a:sym typeface="Arial"/>
              </a:rPr>
              <a:t>Due to the costs of Hunter API (~$500 per month), the scoring mechanism is recommended for future updates to this project.</a:t>
            </a:r>
            <a:endParaRPr sz="1400">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