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1" r:id="rId2"/>
    <p:sldId id="269" r:id="rId3"/>
    <p:sldId id="314" r:id="rId4"/>
    <p:sldId id="271" r:id="rId5"/>
    <p:sldId id="299" r:id="rId6"/>
    <p:sldId id="272" r:id="rId7"/>
    <p:sldId id="307" r:id="rId8"/>
    <p:sldId id="308" r:id="rId9"/>
    <p:sldId id="282" r:id="rId10"/>
    <p:sldId id="300" r:id="rId11"/>
    <p:sldId id="280" r:id="rId12"/>
    <p:sldId id="316" r:id="rId13"/>
    <p:sldId id="317" r:id="rId14"/>
    <p:sldId id="264" r:id="rId15"/>
    <p:sldId id="295" r:id="rId16"/>
    <p:sldId id="309" r:id="rId17"/>
    <p:sldId id="285" r:id="rId18"/>
    <p:sldId id="286" r:id="rId19"/>
    <p:sldId id="310" r:id="rId20"/>
    <p:sldId id="304" r:id="rId21"/>
    <p:sldId id="302" r:id="rId22"/>
    <p:sldId id="313" r:id="rId23"/>
    <p:sldId id="303" r:id="rId2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55D0C-6309-4B49-B178-6CD961F4D7D9}" type="datetimeFigureOut">
              <a:rPr lang="en-GB" smtClean="0"/>
              <a:t>20/10/2020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6D154-34ED-4FC1-BDCF-E49D262103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4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82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99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859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90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06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1597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14262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176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105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15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33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17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891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869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72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11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3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8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96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630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6D154-34ED-4FC1-BDCF-E49D2621033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485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 dirty="0"/>
              <a:t>Fare clic per modificare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6" descr="image">
            <a:extLst>
              <a:ext uri="{FF2B5EF4-FFF2-40B4-BE49-F238E27FC236}">
                <a16:creationId xmlns:a16="http://schemas.microsoft.com/office/drawing/2014/main" id="{D903C60D-23A8-437D-9374-324072E020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57" y="-23327"/>
            <a:ext cx="20764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23D5778E-8848-4DB0-91CD-7EE699190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308" y="6185800"/>
            <a:ext cx="1730718" cy="6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434CA43B-88E3-4AFD-AAF5-41671B20997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b="24581"/>
          <a:stretch/>
        </p:blipFill>
        <p:spPr bwMode="auto">
          <a:xfrm>
            <a:off x="26156" y="6185800"/>
            <a:ext cx="1819275" cy="6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808322-C022-462F-9A5D-C27B75728030}"/>
              </a:ext>
            </a:extLst>
          </p:cNvPr>
          <p:cNvSpPr txBox="1"/>
          <p:nvPr userDrawn="1"/>
        </p:nvSpPr>
        <p:spPr>
          <a:xfrm>
            <a:off x="8135450" y="6300151"/>
            <a:ext cx="6834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D9761AB-0BD2-4350-AF73-B31A383A767D}" type="slidenum">
              <a:rPr lang="en-GB" sz="2100" smtClean="0">
                <a:solidFill>
                  <a:schemeClr val="bg1"/>
                </a:solidFill>
              </a:rPr>
              <a:t>‹#›</a:t>
            </a:fld>
            <a:endParaRPr lang="en-GB" sz="2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Titolo presentazione</a:t>
            </a:r>
            <a:br>
              <a:rPr lang="it-IT" sz="2800" dirty="0"/>
            </a:br>
            <a:r>
              <a:rPr lang="it-IT" sz="2800" dirty="0"/>
              <a:t>sottotitolo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0" y="3850885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/>
          <p:cNvSpPr txBox="1">
            <a:spLocks/>
          </p:cNvSpPr>
          <p:nvPr/>
        </p:nvSpPr>
        <p:spPr>
          <a:xfrm>
            <a:off x="641533" y="4149725"/>
            <a:ext cx="7987515" cy="9683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Modal Analysis of a Typical Power over Ethernet Configuration</a:t>
            </a:r>
          </a:p>
        </p:txBody>
      </p:sp>
      <p:sp>
        <p:nvSpPr>
          <p:cNvPr id="133" name="Sottotitolo 2"/>
          <p:cNvSpPr txBox="1">
            <a:spLocks/>
          </p:cNvSpPr>
          <p:nvPr/>
        </p:nvSpPr>
        <p:spPr>
          <a:xfrm>
            <a:off x="641533" y="5294068"/>
            <a:ext cx="7772400" cy="83280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E01A3-17A4-447B-B726-45AC2C716A6D}"/>
              </a:ext>
            </a:extLst>
          </p:cNvPr>
          <p:cNvSpPr txBox="1"/>
          <p:nvPr/>
        </p:nvSpPr>
        <p:spPr>
          <a:xfrm>
            <a:off x="1794591" y="5562508"/>
            <a:ext cx="561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Dept. of Electronics, Information and Bioengineering</a:t>
            </a:r>
            <a:b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Politecnico</a:t>
            </a:r>
            <a: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di Milano</a:t>
            </a:r>
            <a:br>
              <a:rPr lang="en-US" sz="18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Milan 20133, Italy</a:t>
            </a:r>
            <a:endParaRPr lang="it-IT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F7684-C1FA-4FE8-8EF3-28539FBF3DD9}"/>
              </a:ext>
            </a:extLst>
          </p:cNvPr>
          <p:cNvSpPr/>
          <p:nvPr/>
        </p:nvSpPr>
        <p:spPr>
          <a:xfrm>
            <a:off x="48007" y="5076047"/>
            <a:ext cx="8960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err="1">
                <a:solidFill>
                  <a:schemeClr val="bg1"/>
                </a:solidFill>
              </a:rPr>
              <a:t>Authors</a:t>
            </a:r>
            <a:r>
              <a:rPr lang="it-IT" dirty="0">
                <a:solidFill>
                  <a:schemeClr val="bg1"/>
                </a:solidFill>
              </a:rPr>
              <a:t>: Tomas Monopoli, Antonino Borgese, Xiaokang Liu, </a:t>
            </a:r>
            <a:r>
              <a:rPr lang="en-GB" dirty="0">
                <a:solidFill>
                  <a:schemeClr val="bg1"/>
                </a:solidFill>
              </a:rPr>
              <a:t>Flavia Grassi, Sergio Pignari</a:t>
            </a:r>
          </a:p>
        </p:txBody>
      </p:sp>
      <p:pic>
        <p:nvPicPr>
          <p:cNvPr id="1024" name="Picture 4" descr="image">
            <a:extLst>
              <a:ext uri="{FF2B5EF4-FFF2-40B4-BE49-F238E27FC236}">
                <a16:creationId xmlns:a16="http://schemas.microsoft.com/office/drawing/2014/main" id="{E1C788AB-9B1C-4DD3-923A-1F5D0C971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b="24581"/>
          <a:stretch/>
        </p:blipFill>
        <p:spPr bwMode="auto">
          <a:xfrm>
            <a:off x="2826180" y="1449795"/>
            <a:ext cx="3141411" cy="105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 descr="image">
            <a:extLst>
              <a:ext uri="{FF2B5EF4-FFF2-40B4-BE49-F238E27FC236}">
                <a16:creationId xmlns:a16="http://schemas.microsoft.com/office/drawing/2014/main" id="{EE4EE561-57DF-4701-A781-47097ACEA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528" y="2810130"/>
            <a:ext cx="2085561" cy="73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1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83CF2-0F6E-4B04-867E-2DC8FCF5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292" y="1753311"/>
            <a:ext cx="1826260" cy="8459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31FEF-C5BA-4B65-95B3-BF7EB3A2B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095" y="2858823"/>
            <a:ext cx="2209800" cy="6381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2AA91A-B13B-40B6-9180-9FD6AB38ED41}"/>
              </a:ext>
            </a:extLst>
          </p:cNvPr>
          <p:cNvSpPr/>
          <p:nvPr/>
        </p:nvSpPr>
        <p:spPr>
          <a:xfrm>
            <a:off x="5052977" y="2577443"/>
            <a:ext cx="490363" cy="6381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3E8051-FA17-48E7-918D-EFB663245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947" y="3460837"/>
            <a:ext cx="2266950" cy="6286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28FC73-63E0-480A-8CA9-CC9C31449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27" y="1619869"/>
            <a:ext cx="4747684" cy="380996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2ABA614-60A1-4A98-8911-8B94B2740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8123" y="4520143"/>
            <a:ext cx="2465066" cy="1265547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B704DF4B-2965-44EF-A172-031AC1B6E475}"/>
              </a:ext>
            </a:extLst>
          </p:cNvPr>
          <p:cNvSpPr/>
          <p:nvPr/>
        </p:nvSpPr>
        <p:spPr>
          <a:xfrm rot="5400000">
            <a:off x="6856333" y="4087108"/>
            <a:ext cx="302101" cy="3000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689083-1B4E-4C6A-9938-3A94FBFDE159}"/>
              </a:ext>
            </a:extLst>
          </p:cNvPr>
          <p:cNvCxnSpPr/>
          <p:nvPr/>
        </p:nvCxnSpPr>
        <p:spPr>
          <a:xfrm>
            <a:off x="1158942" y="1915745"/>
            <a:ext cx="405352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1CE5749-06FB-4E84-BEE0-342FD5600B8C}"/>
              </a:ext>
            </a:extLst>
          </p:cNvPr>
          <p:cNvCxnSpPr/>
          <p:nvPr/>
        </p:nvCxnSpPr>
        <p:spPr>
          <a:xfrm>
            <a:off x="1112856" y="3225978"/>
            <a:ext cx="405352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AA19789-695E-4FE9-BCDC-6E2CC3ABBCCE}"/>
              </a:ext>
            </a:extLst>
          </p:cNvPr>
          <p:cNvCxnSpPr/>
          <p:nvPr/>
        </p:nvCxnSpPr>
        <p:spPr>
          <a:xfrm flipH="1">
            <a:off x="1103460" y="3874417"/>
            <a:ext cx="405352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693428D-1D82-4E24-B8EC-0629E6BF5AF8}"/>
              </a:ext>
            </a:extLst>
          </p:cNvPr>
          <p:cNvCxnSpPr/>
          <p:nvPr/>
        </p:nvCxnSpPr>
        <p:spPr>
          <a:xfrm flipH="1">
            <a:off x="1080386" y="2574427"/>
            <a:ext cx="405352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1DA21C-16D6-4BA5-B040-52125F8AB95D}"/>
              </a:ext>
            </a:extLst>
          </p:cNvPr>
          <p:cNvSpPr txBox="1"/>
          <p:nvPr/>
        </p:nvSpPr>
        <p:spPr>
          <a:xfrm>
            <a:off x="1080386" y="1251693"/>
            <a:ext cx="63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1E3758-BF9E-494E-83C9-3889A96EF6FE}"/>
              </a:ext>
            </a:extLst>
          </p:cNvPr>
          <p:cNvSpPr txBox="1"/>
          <p:nvPr/>
        </p:nvSpPr>
        <p:spPr>
          <a:xfrm>
            <a:off x="1080386" y="4081090"/>
            <a:ext cx="63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  <a:endParaRPr lang="en-GB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C30E69-5BCD-4257-A1BF-E548229C89A5}"/>
              </a:ext>
            </a:extLst>
          </p:cNvPr>
          <p:cNvCxnSpPr/>
          <p:nvPr/>
        </p:nvCxnSpPr>
        <p:spPr>
          <a:xfrm>
            <a:off x="2337849" y="2574427"/>
            <a:ext cx="4053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D17BBC6-1C4E-45AD-A178-46D4A2DECC9F}"/>
              </a:ext>
            </a:extLst>
          </p:cNvPr>
          <p:cNvCxnSpPr/>
          <p:nvPr/>
        </p:nvCxnSpPr>
        <p:spPr>
          <a:xfrm>
            <a:off x="2318995" y="1901337"/>
            <a:ext cx="4053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D7F897-3549-4D1E-A697-1610D1619BBA}"/>
              </a:ext>
            </a:extLst>
          </p:cNvPr>
          <p:cNvCxnSpPr/>
          <p:nvPr/>
        </p:nvCxnSpPr>
        <p:spPr>
          <a:xfrm flipH="1">
            <a:off x="2281287" y="3215618"/>
            <a:ext cx="4053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6EB1FA-5F1B-421D-8E89-D024ECF78E37}"/>
              </a:ext>
            </a:extLst>
          </p:cNvPr>
          <p:cNvCxnSpPr/>
          <p:nvPr/>
        </p:nvCxnSpPr>
        <p:spPr>
          <a:xfrm flipH="1">
            <a:off x="2281287" y="3874417"/>
            <a:ext cx="40535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911EFF5-000F-4263-ADFB-C46AF54BE70D}"/>
              </a:ext>
            </a:extLst>
          </p:cNvPr>
          <p:cNvSpPr txBox="1"/>
          <p:nvPr/>
        </p:nvSpPr>
        <p:spPr>
          <a:xfrm>
            <a:off x="2221205" y="1158204"/>
            <a:ext cx="63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pw</a:t>
            </a:r>
            <a:endParaRPr lang="en-GB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F768E98-526F-4117-AB68-0EC3C240F0FC}"/>
              </a:ext>
            </a:extLst>
          </p:cNvPr>
          <p:cNvSpPr/>
          <p:nvPr/>
        </p:nvSpPr>
        <p:spPr>
          <a:xfrm>
            <a:off x="886120" y="1753311"/>
            <a:ext cx="852246" cy="971033"/>
          </a:xfrm>
          <a:prstGeom prst="roundRect">
            <a:avLst/>
          </a:prstGeom>
          <a:noFill/>
          <a:ln w="7620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5035D64-9B71-4238-A503-470B77369EFB}"/>
              </a:ext>
            </a:extLst>
          </p:cNvPr>
          <p:cNvSpPr/>
          <p:nvPr/>
        </p:nvSpPr>
        <p:spPr>
          <a:xfrm>
            <a:off x="883999" y="3024758"/>
            <a:ext cx="852246" cy="1041404"/>
          </a:xfrm>
          <a:prstGeom prst="roundRect">
            <a:avLst/>
          </a:prstGeom>
          <a:noFill/>
          <a:ln w="76200"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40D6795-EEBB-429F-BF38-9059EF688D0A}"/>
              </a:ext>
            </a:extLst>
          </p:cNvPr>
          <p:cNvSpPr/>
          <p:nvPr/>
        </p:nvSpPr>
        <p:spPr>
          <a:xfrm>
            <a:off x="2099016" y="1670709"/>
            <a:ext cx="852246" cy="2571353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63830A-D9EB-42D3-B72F-786F3C522CF5}"/>
              </a:ext>
            </a:extLst>
          </p:cNvPr>
          <p:cNvCxnSpPr/>
          <p:nvPr/>
        </p:nvCxnSpPr>
        <p:spPr>
          <a:xfrm>
            <a:off x="3668599" y="1915745"/>
            <a:ext cx="4053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148282-21E3-4C91-8A67-EC3272A2374C}"/>
              </a:ext>
            </a:extLst>
          </p:cNvPr>
          <p:cNvCxnSpPr/>
          <p:nvPr/>
        </p:nvCxnSpPr>
        <p:spPr>
          <a:xfrm>
            <a:off x="3668599" y="2574427"/>
            <a:ext cx="4053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A3572A-4F67-470A-BA3C-96A4C8A480D4}"/>
              </a:ext>
            </a:extLst>
          </p:cNvPr>
          <p:cNvCxnSpPr/>
          <p:nvPr/>
        </p:nvCxnSpPr>
        <p:spPr>
          <a:xfrm>
            <a:off x="3616753" y="3225978"/>
            <a:ext cx="4053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52D538-7CDE-43F8-8C47-84985A27A884}"/>
              </a:ext>
            </a:extLst>
          </p:cNvPr>
          <p:cNvCxnSpPr/>
          <p:nvPr/>
        </p:nvCxnSpPr>
        <p:spPr>
          <a:xfrm>
            <a:off x="3616753" y="3874417"/>
            <a:ext cx="40535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Arrow: Left 60">
            <a:extLst>
              <a:ext uri="{FF2B5EF4-FFF2-40B4-BE49-F238E27FC236}">
                <a16:creationId xmlns:a16="http://schemas.microsoft.com/office/drawing/2014/main" id="{17FFE405-A43E-482D-AEC9-157A1253DA51}"/>
              </a:ext>
            </a:extLst>
          </p:cNvPr>
          <p:cNvSpPr/>
          <p:nvPr/>
        </p:nvSpPr>
        <p:spPr>
          <a:xfrm>
            <a:off x="3517771" y="4584714"/>
            <a:ext cx="603316" cy="571848"/>
          </a:xfrm>
          <a:prstGeom prst="leftArrow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A55532F-A93C-4F3F-9D0E-1CD271FF4E4D}"/>
              </a:ext>
            </a:extLst>
          </p:cNvPr>
          <p:cNvSpPr/>
          <p:nvPr/>
        </p:nvSpPr>
        <p:spPr>
          <a:xfrm>
            <a:off x="3401133" y="1653746"/>
            <a:ext cx="852246" cy="3584385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E756B87-AE42-4E78-A7E7-255D9BDE3544}"/>
              </a:ext>
            </a:extLst>
          </p:cNvPr>
          <p:cNvSpPr txBox="1"/>
          <p:nvPr/>
        </p:nvSpPr>
        <p:spPr>
          <a:xfrm>
            <a:off x="3571554" y="1175142"/>
            <a:ext cx="63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cm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E5D863F-200F-48C4-A150-23DD2461CD20}"/>
              </a:ext>
            </a:extLst>
          </p:cNvPr>
          <p:cNvSpPr/>
          <p:nvPr/>
        </p:nvSpPr>
        <p:spPr>
          <a:xfrm>
            <a:off x="5166847" y="4440116"/>
            <a:ext cx="2981970" cy="141026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4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D687E64-31A1-4883-9EB1-5F55507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4" y="2027249"/>
            <a:ext cx="3246547" cy="93077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</a:t>
            </a:r>
            <a:r>
              <a:rPr lang="en-GB" dirty="0"/>
              <a:t>odal Transformation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173297-1A06-4ED3-9329-55428636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43" y="2958025"/>
            <a:ext cx="3134854" cy="923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71CFA1-8ACB-4312-A823-F8DA07BB2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29" y="3333890"/>
            <a:ext cx="469111" cy="2531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AFABB4-1AF3-4542-8DA2-A248A54DCD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9398" y="2151026"/>
            <a:ext cx="4039802" cy="1451426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D6EAC70-5258-4B29-A288-C1383A90BA0B}"/>
              </a:ext>
            </a:extLst>
          </p:cNvPr>
          <p:cNvSpPr/>
          <p:nvPr/>
        </p:nvSpPr>
        <p:spPr>
          <a:xfrm>
            <a:off x="4366948" y="2713948"/>
            <a:ext cx="465944" cy="32558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884EF9-A8BB-4462-9B72-449C5084AC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942" y="2321374"/>
            <a:ext cx="320187" cy="3425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74709C-06F2-44CB-8200-FC203D7932B5}"/>
              </a:ext>
            </a:extLst>
          </p:cNvPr>
          <p:cNvSpPr txBox="1"/>
          <p:nvPr/>
        </p:nvSpPr>
        <p:spPr>
          <a:xfrm>
            <a:off x="24293" y="1380918"/>
            <a:ext cx="641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Thanks to the perfect symmetry supposed for the MTL, the </a:t>
            </a:r>
            <a:r>
              <a:rPr lang="en-GB" b="1" dirty="0">
                <a:solidFill>
                  <a:schemeClr val="tx2"/>
                </a:solidFill>
              </a:rPr>
              <a:t>transmission lines are uncoupled </a:t>
            </a:r>
            <a:r>
              <a:rPr lang="en-GB" dirty="0"/>
              <a:t>by the modal transformation: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31390D-BD41-406D-B486-11E3299D3977}"/>
              </a:ext>
            </a:extLst>
          </p:cNvPr>
          <p:cNvSpPr txBox="1"/>
          <p:nvPr/>
        </p:nvSpPr>
        <p:spPr>
          <a:xfrm>
            <a:off x="173785" y="4143011"/>
            <a:ext cx="641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impedance matrices of the ideal circuit are transformed into diagonal matrices by the modal transformation: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92ABFD-0B3C-48D9-863D-1B4882B80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22" y="4713012"/>
            <a:ext cx="1175576" cy="12147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77E047-1ADE-4E4C-A933-EA7EA60C63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2722" y="4792658"/>
            <a:ext cx="2080940" cy="12147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D6F8A2-0007-4D28-AA63-8F401997AC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80734" y="4762178"/>
            <a:ext cx="2115517" cy="12180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D1BDC6-3704-4C7F-8717-F794F1483F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84494" y="4762178"/>
            <a:ext cx="3157689" cy="11995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307B48-6093-4F97-A052-21D305AA405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6137715" y="3516960"/>
            <a:ext cx="2251246" cy="304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1497F1-828B-4CA7-AF77-7BAB5843C841}"/>
              </a:ext>
            </a:extLst>
          </p:cNvPr>
          <p:cNvSpPr txBox="1"/>
          <p:nvPr/>
        </p:nvSpPr>
        <p:spPr>
          <a:xfrm>
            <a:off x="6318298" y="3702566"/>
            <a:ext cx="2825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4 independent TL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BF0FB1-95E2-4C15-BD4F-ABAA8181778A}"/>
              </a:ext>
            </a:extLst>
          </p:cNvPr>
          <p:cNvSpPr/>
          <p:nvPr/>
        </p:nvSpPr>
        <p:spPr>
          <a:xfrm rot="2452369">
            <a:off x="1940950" y="4883541"/>
            <a:ext cx="1033456" cy="4637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3518F6-C233-4485-8F55-56D8066AF8EC}"/>
              </a:ext>
            </a:extLst>
          </p:cNvPr>
          <p:cNvSpPr/>
          <p:nvPr/>
        </p:nvSpPr>
        <p:spPr>
          <a:xfrm rot="729988">
            <a:off x="6717217" y="5397784"/>
            <a:ext cx="2048369" cy="5129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B1BB02-D30D-4EA4-9BBB-038387C4ED83}"/>
              </a:ext>
            </a:extLst>
          </p:cNvPr>
          <p:cNvSpPr/>
          <p:nvPr/>
        </p:nvSpPr>
        <p:spPr>
          <a:xfrm rot="2452369">
            <a:off x="4112781" y="4905518"/>
            <a:ext cx="1061603" cy="4637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9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 Transformation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4CECFF-5F5E-4CC3-9869-26C6473DFE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5" y="1978522"/>
            <a:ext cx="6825705" cy="3749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90E1E-CA8E-46B2-A157-DE7972C358FB}"/>
              </a:ext>
            </a:extLst>
          </p:cNvPr>
          <p:cNvSpPr txBox="1"/>
          <p:nvPr/>
        </p:nvSpPr>
        <p:spPr>
          <a:xfrm>
            <a:off x="141584" y="1258724"/>
            <a:ext cx="72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Modal Circuits in the Ideal Scenario are Independent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6F68D4-6D94-4662-A48C-C6030C5B8968}"/>
              </a:ext>
            </a:extLst>
          </p:cNvPr>
          <p:cNvSpPr/>
          <p:nvPr/>
        </p:nvSpPr>
        <p:spPr>
          <a:xfrm>
            <a:off x="849086" y="4687457"/>
            <a:ext cx="1138335" cy="1017037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4CFA40-CFD9-47D9-9B1D-46ECB813F8A9}"/>
              </a:ext>
            </a:extLst>
          </p:cNvPr>
          <p:cNvSpPr/>
          <p:nvPr/>
        </p:nvSpPr>
        <p:spPr>
          <a:xfrm>
            <a:off x="774441" y="2719345"/>
            <a:ext cx="1138335" cy="1017037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5FB5C-8218-47CE-9A70-537CE4671414}"/>
              </a:ext>
            </a:extLst>
          </p:cNvPr>
          <p:cNvSpPr/>
          <p:nvPr/>
        </p:nvSpPr>
        <p:spPr>
          <a:xfrm>
            <a:off x="4687078" y="2719344"/>
            <a:ext cx="1138335" cy="1017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153943-08B2-41B1-8911-040F8901D149}"/>
              </a:ext>
            </a:extLst>
          </p:cNvPr>
          <p:cNvSpPr/>
          <p:nvPr/>
        </p:nvSpPr>
        <p:spPr>
          <a:xfrm>
            <a:off x="3456060" y="2719345"/>
            <a:ext cx="1138335" cy="101703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E50401-A786-43AB-A0CD-E34CF27683D8}"/>
              </a:ext>
            </a:extLst>
          </p:cNvPr>
          <p:cNvSpPr/>
          <p:nvPr/>
        </p:nvSpPr>
        <p:spPr>
          <a:xfrm>
            <a:off x="3449584" y="4687456"/>
            <a:ext cx="1138335" cy="101703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01B2E0-0B61-4F6D-A20E-5D9FE2C9B8F3}"/>
              </a:ext>
            </a:extLst>
          </p:cNvPr>
          <p:cNvSpPr/>
          <p:nvPr/>
        </p:nvSpPr>
        <p:spPr>
          <a:xfrm>
            <a:off x="6506688" y="2673149"/>
            <a:ext cx="1587710" cy="1017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860D49-1897-44C8-BB6B-B80C4D191888}"/>
              </a:ext>
            </a:extLst>
          </p:cNvPr>
          <p:cNvSpPr/>
          <p:nvPr/>
        </p:nvSpPr>
        <p:spPr>
          <a:xfrm>
            <a:off x="6531427" y="4579314"/>
            <a:ext cx="1587710" cy="101703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4" grpId="0" animBg="1"/>
      <p:bldP spid="1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Modal Transformation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D4CECFF-5F5E-4CC3-9869-26C6473DFE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45" y="1978522"/>
            <a:ext cx="6825705" cy="3749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90E1E-CA8E-46B2-A157-DE7972C358FB}"/>
              </a:ext>
            </a:extLst>
          </p:cNvPr>
          <p:cNvSpPr txBox="1"/>
          <p:nvPr/>
        </p:nvSpPr>
        <p:spPr>
          <a:xfrm>
            <a:off x="141584" y="1258724"/>
            <a:ext cx="723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Modal Circuits in the Ideal Scenario are Independent 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4FF48ECE-441D-49CF-B65E-A63FE5DFE2CF}"/>
              </a:ext>
            </a:extLst>
          </p:cNvPr>
          <p:cNvSpPr/>
          <p:nvPr/>
        </p:nvSpPr>
        <p:spPr>
          <a:xfrm>
            <a:off x="3184438" y="5272855"/>
            <a:ext cx="2987298" cy="967652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1B4DDA8A-A961-4AE2-98BC-C757129AAD35}"/>
              </a:ext>
            </a:extLst>
          </p:cNvPr>
          <p:cNvSpPr/>
          <p:nvPr/>
        </p:nvSpPr>
        <p:spPr>
          <a:xfrm rot="10800000">
            <a:off x="3030947" y="1622626"/>
            <a:ext cx="3140789" cy="967651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Quad 20">
            <a:extLst>
              <a:ext uri="{FF2B5EF4-FFF2-40B4-BE49-F238E27FC236}">
                <a16:creationId xmlns:a16="http://schemas.microsoft.com/office/drawing/2014/main" id="{ABD94FBB-492B-4058-A65B-BEF7271BD464}"/>
              </a:ext>
            </a:extLst>
          </p:cNvPr>
          <p:cNvSpPr/>
          <p:nvPr/>
        </p:nvSpPr>
        <p:spPr>
          <a:xfrm>
            <a:off x="3899713" y="3626812"/>
            <a:ext cx="1244788" cy="1133883"/>
          </a:xfrm>
          <a:prstGeom prst="quad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FC2A6CF6-58C6-4686-B73E-56224F9E5336}"/>
              </a:ext>
            </a:extLst>
          </p:cNvPr>
          <p:cNvSpPr/>
          <p:nvPr/>
        </p:nvSpPr>
        <p:spPr>
          <a:xfrm rot="16200000">
            <a:off x="2409096" y="3853014"/>
            <a:ext cx="994299" cy="61256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85D2FB2A-1408-405B-89F7-EF7C1B7B9A35}"/>
              </a:ext>
            </a:extLst>
          </p:cNvPr>
          <p:cNvSpPr/>
          <p:nvPr/>
        </p:nvSpPr>
        <p:spPr>
          <a:xfrm rot="16200000">
            <a:off x="5809349" y="3856507"/>
            <a:ext cx="994299" cy="612560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84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Non-Ideal dc/dc converter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CE783-6A9A-4470-98A9-4F920F80800D}"/>
              </a:ext>
            </a:extLst>
          </p:cNvPr>
          <p:cNvSpPr txBox="1"/>
          <p:nvPr/>
        </p:nvSpPr>
        <p:spPr>
          <a:xfrm>
            <a:off x="288521" y="1321333"/>
            <a:ext cx="68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The parameters </a:t>
            </a:r>
            <a:r>
              <a:rPr lang="el-GR" b="1" dirty="0">
                <a:solidFill>
                  <a:schemeClr val="tx2"/>
                </a:solidFill>
              </a:rPr>
              <a:t>λ</a:t>
            </a:r>
            <a:r>
              <a:rPr lang="it-IT" b="1" dirty="0">
                <a:solidFill>
                  <a:schemeClr val="tx2"/>
                </a:solidFill>
              </a:rPr>
              <a:t> and I</a:t>
            </a:r>
            <a:r>
              <a:rPr lang="it-IT" b="1" baseline="-25000" dirty="0">
                <a:solidFill>
                  <a:schemeClr val="tx2"/>
                </a:solidFill>
              </a:rPr>
              <a:t>CE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en-GB" dirty="0"/>
              <a:t>model the </a:t>
            </a:r>
            <a:r>
              <a:rPr lang="en-GB" b="1" dirty="0">
                <a:solidFill>
                  <a:schemeClr val="tx2"/>
                </a:solidFill>
              </a:rPr>
              <a:t>unbalance in the impedance matrix </a:t>
            </a:r>
            <a:r>
              <a:rPr lang="en-GB" dirty="0"/>
              <a:t>and the </a:t>
            </a:r>
            <a:r>
              <a:rPr lang="en-GB" b="1" dirty="0">
                <a:solidFill>
                  <a:schemeClr val="tx2"/>
                </a:solidFill>
              </a:rPr>
              <a:t>conducted emissions</a:t>
            </a:r>
            <a:r>
              <a:rPr lang="en-GB" dirty="0"/>
              <a:t> from the converter. </a:t>
            </a:r>
            <a:endParaRPr lang="en-GB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87CCB-60AC-46CD-AB38-D2701A62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2" y="2200811"/>
            <a:ext cx="3672260" cy="1942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95BCD2-9599-495E-9F48-3E8BF97C0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022" y="2526551"/>
            <a:ext cx="1920791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0345EE-CB81-4E36-A81F-6D8C29DDD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030" y="2806103"/>
            <a:ext cx="513381" cy="444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B0A5AE-393E-4340-BE4C-FF5A341BD2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44" y="4713693"/>
            <a:ext cx="2171700" cy="2476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3E86D5-6752-4F7E-97C8-62D42B4EE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3344" y="4301508"/>
            <a:ext cx="1619250" cy="1066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4DC0E-3C51-4540-942E-6156A319BE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2594" y="4325320"/>
            <a:ext cx="3838575" cy="1019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39871E-59A3-4FE9-BA4F-B7B9BB819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119" y="4423819"/>
            <a:ext cx="12192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2C1956-4D99-40DA-BAB3-5DE2C3DBD937}"/>
              </a:ext>
            </a:extLst>
          </p:cNvPr>
          <p:cNvSpPr txBox="1"/>
          <p:nvPr/>
        </p:nvSpPr>
        <p:spPr>
          <a:xfrm>
            <a:off x="956634" y="4149864"/>
            <a:ext cx="1519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ideal scenario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4875C2-FAA5-4C50-8E46-72FB8501F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484743" y="5291446"/>
            <a:ext cx="1619250" cy="30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C11B67-0BB3-45F9-852B-70F3540A5A44}"/>
              </a:ext>
            </a:extLst>
          </p:cNvPr>
          <p:cNvSpPr txBox="1"/>
          <p:nvPr/>
        </p:nvSpPr>
        <p:spPr>
          <a:xfrm>
            <a:off x="2675508" y="5513745"/>
            <a:ext cx="131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effect of </a:t>
            </a:r>
            <a:r>
              <a:rPr lang="el-GR" b="1" dirty="0">
                <a:solidFill>
                  <a:schemeClr val="tx2"/>
                </a:solidFill>
              </a:rPr>
              <a:t>λ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C3C152-7A27-4CE1-AB45-2E0D6E63B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4342619" y="5324788"/>
            <a:ext cx="1619250" cy="304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473991-D9AE-439D-9755-F29FA8D8EF15}"/>
              </a:ext>
            </a:extLst>
          </p:cNvPr>
          <p:cNvSpPr txBox="1"/>
          <p:nvPr/>
        </p:nvSpPr>
        <p:spPr>
          <a:xfrm>
            <a:off x="4533384" y="5547087"/>
            <a:ext cx="1314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effect of </a:t>
            </a:r>
            <a:r>
              <a:rPr lang="it-IT" b="1" dirty="0">
                <a:solidFill>
                  <a:schemeClr val="tx2"/>
                </a:solidFill>
              </a:rPr>
              <a:t>I</a:t>
            </a:r>
            <a:r>
              <a:rPr lang="it-IT" b="1" baseline="-25000" dirty="0">
                <a:solidFill>
                  <a:schemeClr val="tx2"/>
                </a:solidFill>
              </a:rPr>
              <a:t>CE</a:t>
            </a:r>
            <a:endParaRPr lang="en-GB" b="1" baseline="-25000" dirty="0">
              <a:solidFill>
                <a:schemeClr val="tx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0486CB-9354-47F6-8981-2DA338C840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504824" y="5344495"/>
            <a:ext cx="1619250" cy="304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072C1D-0A87-4697-A4A2-A70EB0964DF1}"/>
              </a:ext>
            </a:extLst>
          </p:cNvPr>
          <p:cNvSpPr txBox="1"/>
          <p:nvPr/>
        </p:nvSpPr>
        <p:spPr>
          <a:xfrm>
            <a:off x="6504824" y="5513745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mixed effect of </a:t>
            </a:r>
            <a:r>
              <a:rPr lang="el-GR" b="1" dirty="0">
                <a:solidFill>
                  <a:schemeClr val="tx2"/>
                </a:solidFill>
              </a:rPr>
              <a:t>λ</a:t>
            </a:r>
            <a:r>
              <a:rPr lang="it-IT" b="1" dirty="0">
                <a:solidFill>
                  <a:schemeClr val="tx2"/>
                </a:solidFill>
              </a:rPr>
              <a:t> and I</a:t>
            </a:r>
            <a:r>
              <a:rPr lang="it-IT" b="1" baseline="-25000" dirty="0">
                <a:solidFill>
                  <a:schemeClr val="tx2"/>
                </a:solidFill>
              </a:rPr>
              <a:t>CE</a:t>
            </a:r>
            <a:endParaRPr lang="en-GB" b="1" baseline="-250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58CB4B0-E9C0-4D6E-B091-88D7041CB5F9}"/>
              </a:ext>
            </a:extLst>
          </p:cNvPr>
          <p:cNvSpPr/>
          <p:nvPr/>
        </p:nvSpPr>
        <p:spPr>
          <a:xfrm rot="5400000">
            <a:off x="5585616" y="2680239"/>
            <a:ext cx="248955" cy="418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FCD9C-45A9-4325-8F5C-5EDBF54D56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375" y="2570123"/>
            <a:ext cx="1181721" cy="89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Non-Ideal dc/dc converter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46F49-A695-4902-A228-FF836833FA05}"/>
              </a:ext>
            </a:extLst>
          </p:cNvPr>
          <p:cNvSpPr txBox="1"/>
          <p:nvPr/>
        </p:nvSpPr>
        <p:spPr>
          <a:xfrm>
            <a:off x="288521" y="1454413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effects of </a:t>
            </a:r>
            <a:r>
              <a:rPr lang="el-GR" b="1" dirty="0">
                <a:solidFill>
                  <a:schemeClr val="tx2"/>
                </a:solidFill>
              </a:rPr>
              <a:t>λ</a:t>
            </a:r>
            <a:r>
              <a:rPr lang="en-GB" b="1" dirty="0">
                <a:solidFill>
                  <a:schemeClr val="tx2"/>
                </a:solidFill>
              </a:rPr>
              <a:t> in the modal domain: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CA2AA-C85F-4CF5-963F-646B9753C4CF}"/>
              </a:ext>
            </a:extLst>
          </p:cNvPr>
          <p:cNvSpPr txBox="1"/>
          <p:nvPr/>
        </p:nvSpPr>
        <p:spPr>
          <a:xfrm>
            <a:off x="1940021" y="3518249"/>
            <a:ext cx="643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The effect of each asymmetry is an internal effect on the common modes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3678D8-E014-43DF-BC49-FE4EDA1CC13C}"/>
              </a:ext>
            </a:extLst>
          </p:cNvPr>
          <p:cNvSpPr/>
          <p:nvPr/>
        </p:nvSpPr>
        <p:spPr>
          <a:xfrm rot="5400000">
            <a:off x="2570526" y="3037955"/>
            <a:ext cx="283099" cy="382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280A0F-28C7-48B8-9499-DAE1E9210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11" y="1805315"/>
            <a:ext cx="6305550" cy="13049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90D25F-A33B-4CC7-82EE-B0EA5CD7E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807" y="1854796"/>
            <a:ext cx="1771650" cy="11715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E0F0FD-A380-42B5-8768-CE9C9B0041BE}"/>
              </a:ext>
            </a:extLst>
          </p:cNvPr>
          <p:cNvSpPr txBox="1"/>
          <p:nvPr/>
        </p:nvSpPr>
        <p:spPr>
          <a:xfrm>
            <a:off x="1940021" y="4419234"/>
            <a:ext cx="573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The transmission modes are protected from the converter noise even if said converter is asymmetrical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103821-104F-4191-9CFE-F8D5B25659B6}"/>
              </a:ext>
            </a:extLst>
          </p:cNvPr>
          <p:cNvSpPr/>
          <p:nvPr/>
        </p:nvSpPr>
        <p:spPr>
          <a:xfrm rot="5400000">
            <a:off x="2618366" y="2466728"/>
            <a:ext cx="570357" cy="5524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6BF2E5E-AB1E-4940-B0F2-6F996A6391F2}"/>
              </a:ext>
            </a:extLst>
          </p:cNvPr>
          <p:cNvSpPr/>
          <p:nvPr/>
        </p:nvSpPr>
        <p:spPr>
          <a:xfrm rot="5400000">
            <a:off x="5063577" y="1868339"/>
            <a:ext cx="570357" cy="16704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23F08EC-A872-46CC-BF5C-DC4398AB7E2C}"/>
              </a:ext>
            </a:extLst>
          </p:cNvPr>
          <p:cNvSpPr/>
          <p:nvPr/>
        </p:nvSpPr>
        <p:spPr>
          <a:xfrm rot="5400000">
            <a:off x="7516937" y="2346044"/>
            <a:ext cx="590825" cy="7578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C001259-40A1-4676-9F88-0537472CAF2C}"/>
              </a:ext>
            </a:extLst>
          </p:cNvPr>
          <p:cNvSpPr/>
          <p:nvPr/>
        </p:nvSpPr>
        <p:spPr>
          <a:xfrm rot="5400000">
            <a:off x="7043146" y="3077314"/>
            <a:ext cx="283099" cy="382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08AFC81C-103C-455B-A4DC-8F1520A82DDF}"/>
              </a:ext>
            </a:extLst>
          </p:cNvPr>
          <p:cNvSpPr/>
          <p:nvPr/>
        </p:nvSpPr>
        <p:spPr>
          <a:xfrm rot="5400000">
            <a:off x="4982829" y="3057271"/>
            <a:ext cx="283099" cy="382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00FF97-E302-4ED4-9FCF-A47849FECE21}"/>
              </a:ext>
            </a:extLst>
          </p:cNvPr>
          <p:cNvSpPr/>
          <p:nvPr/>
        </p:nvSpPr>
        <p:spPr>
          <a:xfrm rot="5400000">
            <a:off x="2357409" y="1618219"/>
            <a:ext cx="570357" cy="1074374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CDD6FB9-6B10-4634-912D-D610D0C557A2}"/>
              </a:ext>
            </a:extLst>
          </p:cNvPr>
          <p:cNvSpPr/>
          <p:nvPr/>
        </p:nvSpPr>
        <p:spPr>
          <a:xfrm rot="5400000">
            <a:off x="4831988" y="1066395"/>
            <a:ext cx="521753" cy="2182233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47A445-8EA1-4C21-9818-BF4984488CE6}"/>
              </a:ext>
            </a:extLst>
          </p:cNvPr>
          <p:cNvSpPr/>
          <p:nvPr/>
        </p:nvSpPr>
        <p:spPr>
          <a:xfrm rot="5400000">
            <a:off x="7237457" y="1638980"/>
            <a:ext cx="570357" cy="1058819"/>
          </a:xfrm>
          <a:prstGeom prst="round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31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22" grpId="0"/>
      <p:bldP spid="14" grpId="0" animBg="1"/>
      <p:bldP spid="17" grpId="0" animBg="1"/>
      <p:bldP spid="18" grpId="0" animBg="1"/>
      <p:bldP spid="25" grpId="0" animBg="1"/>
      <p:bldP spid="27" grpId="0" animBg="1"/>
      <p:bldP spid="16" grpId="0" animBg="1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0F4F48-4119-42DD-8FA5-55C9807D50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3" y="1487077"/>
            <a:ext cx="8488153" cy="424127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 anchor="t">
            <a:normAutofit/>
          </a:bodyPr>
          <a:lstStyle/>
          <a:p>
            <a:r>
              <a:rPr lang="en-GB" dirty="0"/>
              <a:t>Equivalent Modal Circuits for Ideal Case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3985649-A0F6-4EF5-A40B-8CC4EAEFEFEC}"/>
              </a:ext>
            </a:extLst>
          </p:cNvPr>
          <p:cNvSpPr/>
          <p:nvPr/>
        </p:nvSpPr>
        <p:spPr>
          <a:xfrm rot="5400000">
            <a:off x="7096036" y="2189969"/>
            <a:ext cx="876693" cy="132776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b="1" dirty="0"/>
              <a:t>CE NOISE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CEA3FE9-7BED-44F5-8F9A-ED6EDAD8B48B}"/>
              </a:ext>
            </a:extLst>
          </p:cNvPr>
          <p:cNvSpPr/>
          <p:nvPr/>
        </p:nvSpPr>
        <p:spPr>
          <a:xfrm rot="5400000">
            <a:off x="7148019" y="4387568"/>
            <a:ext cx="876693" cy="132776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b="1" dirty="0"/>
              <a:t>CE 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5D977-6FAA-44B3-B604-782A1E9049C5}"/>
              </a:ext>
            </a:extLst>
          </p:cNvPr>
          <p:cNvSpPr/>
          <p:nvPr/>
        </p:nvSpPr>
        <p:spPr>
          <a:xfrm>
            <a:off x="4493686" y="1388417"/>
            <a:ext cx="103696" cy="4449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985D4-11AA-4EFB-A55F-DF9A731B66CE}"/>
              </a:ext>
            </a:extLst>
          </p:cNvPr>
          <p:cNvSpPr/>
          <p:nvPr/>
        </p:nvSpPr>
        <p:spPr>
          <a:xfrm>
            <a:off x="4662018" y="1384440"/>
            <a:ext cx="103696" cy="4449452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355406D9-503C-411E-B252-C584DC86F8B0}"/>
              </a:ext>
            </a:extLst>
          </p:cNvPr>
          <p:cNvSpPr/>
          <p:nvPr/>
        </p:nvSpPr>
        <p:spPr>
          <a:xfrm rot="10542656" flipH="1" flipV="1">
            <a:off x="4899432" y="3313388"/>
            <a:ext cx="619312" cy="140632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23A20EEF-2007-4F43-809C-33E4328BE705}"/>
              </a:ext>
            </a:extLst>
          </p:cNvPr>
          <p:cNvSpPr/>
          <p:nvPr/>
        </p:nvSpPr>
        <p:spPr>
          <a:xfrm flipH="1" flipV="1">
            <a:off x="8382749" y="3206780"/>
            <a:ext cx="619312" cy="1406325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3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3" grpId="0" animBg="1"/>
      <p:bldP spid="18" grpId="0" animBg="1"/>
      <p:bldP spid="14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Unbanced</a:t>
            </a:r>
            <a:r>
              <a:rPr lang="en-GB" dirty="0"/>
              <a:t> </a:t>
            </a:r>
            <a:r>
              <a:rPr lang="en-GB" dirty="0" err="1"/>
              <a:t>Balun</a:t>
            </a:r>
            <a:r>
              <a:rPr lang="en-GB" dirty="0"/>
              <a:t> Centre-Tap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09073-9887-43AF-83C5-27F828E7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15" y="4107099"/>
            <a:ext cx="4948425" cy="1069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7BFC94-B057-43A2-B2C7-653B071BE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" y="4436914"/>
            <a:ext cx="627198" cy="5042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BB2ACF-DCED-40A8-A125-FCF086EA1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516" y="4175152"/>
            <a:ext cx="723900" cy="990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D46CBD-6843-47E3-9E4B-69E4497AE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430" y="4373507"/>
            <a:ext cx="219075" cy="514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9968C35-23D8-4B85-BD57-365866B0B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309560" y="4536623"/>
            <a:ext cx="820132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B9EC2-9C4D-4E6D-8444-2F286B50B8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3323100" y="3494200"/>
            <a:ext cx="361950" cy="365102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36AEC1-25AF-47D7-9F5D-B39B57D05C21}"/>
              </a:ext>
            </a:extLst>
          </p:cNvPr>
          <p:cNvSpPr txBox="1"/>
          <p:nvPr/>
        </p:nvSpPr>
        <p:spPr>
          <a:xfrm>
            <a:off x="1766391" y="5314461"/>
            <a:ext cx="365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effect of </a:t>
            </a:r>
            <a:r>
              <a:rPr lang="el-GR" dirty="0"/>
              <a:t>δ</a:t>
            </a:r>
            <a:r>
              <a:rPr lang="it-IT" dirty="0"/>
              <a:t> on the </a:t>
            </a:r>
            <a:r>
              <a:rPr lang="en-GB" dirty="0"/>
              <a:t>impedance!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4C176-2C0D-482F-8F39-354117D8140E}"/>
              </a:ext>
            </a:extLst>
          </p:cNvPr>
          <p:cNvSpPr txBox="1"/>
          <p:nvPr/>
        </p:nvSpPr>
        <p:spPr>
          <a:xfrm>
            <a:off x="6872026" y="4107099"/>
            <a:ext cx="1459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effect of </a:t>
            </a:r>
            <a:r>
              <a:rPr lang="el-GR" dirty="0"/>
              <a:t>δ</a:t>
            </a:r>
            <a:r>
              <a:rPr lang="it-IT" dirty="0"/>
              <a:t> </a:t>
            </a:r>
            <a:r>
              <a:rPr lang="en-GB" dirty="0"/>
              <a:t>on the signal voltage source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9EAC07-BB55-411B-9A6F-5CD75AA6DF89}"/>
              </a:ext>
            </a:extLst>
          </p:cNvPr>
          <p:cNvSpPr txBox="1"/>
          <p:nvPr/>
        </p:nvSpPr>
        <p:spPr>
          <a:xfrm>
            <a:off x="4956987" y="1399006"/>
            <a:ext cx="368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real devices the centre-tap is not perfectly balanced! </a:t>
            </a:r>
          </a:p>
          <a:p>
            <a:r>
              <a:rPr lang="en-GB" b="1" dirty="0">
                <a:solidFill>
                  <a:schemeClr val="tx2"/>
                </a:solidFill>
              </a:rPr>
              <a:t>Parameter </a:t>
            </a:r>
            <a:r>
              <a:rPr lang="el-GR" b="1" dirty="0">
                <a:solidFill>
                  <a:schemeClr val="tx2"/>
                </a:solidFill>
              </a:rPr>
              <a:t>δ 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en-GB" b="1" dirty="0">
                <a:solidFill>
                  <a:schemeClr val="tx2"/>
                </a:solidFill>
              </a:rPr>
              <a:t>models the unbalance on the centre-tap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E15E2-A22B-49E1-9FDD-13781B523C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24" y="1271365"/>
            <a:ext cx="4549876" cy="25276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9B543A-C5E8-43B6-BE9A-FE18259A18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1869" y="2754825"/>
            <a:ext cx="2019300" cy="7143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3BCEFA6-FA47-4F45-811F-78068ACE9AE5}"/>
              </a:ext>
            </a:extLst>
          </p:cNvPr>
          <p:cNvSpPr/>
          <p:nvPr/>
        </p:nvSpPr>
        <p:spPr>
          <a:xfrm>
            <a:off x="4798112" y="2945885"/>
            <a:ext cx="367645" cy="31254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49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20313"/>
            <a:ext cx="8581043" cy="840400"/>
          </a:xfrm>
          <a:ln>
            <a:noFill/>
          </a:ln>
        </p:spPr>
        <p:txBody>
          <a:bodyPr/>
          <a:lstStyle/>
          <a:p>
            <a:r>
              <a:rPr lang="en-GB" dirty="0" err="1"/>
              <a:t>Unbanced</a:t>
            </a:r>
            <a:r>
              <a:rPr lang="en-GB" dirty="0"/>
              <a:t> </a:t>
            </a:r>
            <a:r>
              <a:rPr lang="en-GB" dirty="0" err="1"/>
              <a:t>Balun</a:t>
            </a:r>
            <a:r>
              <a:rPr lang="en-GB" dirty="0"/>
              <a:t> Centre-Tap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C8F15-8587-48EC-A0B3-6BF9858E2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883" y="1938322"/>
            <a:ext cx="8866233" cy="1455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C46F49-A695-4902-A228-FF836833FA05}"/>
              </a:ext>
            </a:extLst>
          </p:cNvPr>
          <p:cNvSpPr txBox="1"/>
          <p:nvPr/>
        </p:nvSpPr>
        <p:spPr>
          <a:xfrm>
            <a:off x="680720" y="1513840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Effects of </a:t>
            </a:r>
            <a:r>
              <a:rPr lang="el-GR" b="1" dirty="0">
                <a:solidFill>
                  <a:schemeClr val="tx2"/>
                </a:solidFill>
              </a:rPr>
              <a:t>δ</a:t>
            </a:r>
            <a:r>
              <a:rPr lang="en-GB" b="1" dirty="0">
                <a:solidFill>
                  <a:schemeClr val="tx2"/>
                </a:solidFill>
              </a:rPr>
              <a:t> in the modal domain: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CA2AA-C85F-4CF5-963F-646B9753C4CF}"/>
              </a:ext>
            </a:extLst>
          </p:cNvPr>
          <p:cNvSpPr txBox="1"/>
          <p:nvPr/>
        </p:nvSpPr>
        <p:spPr>
          <a:xfrm>
            <a:off x="921468" y="3591076"/>
            <a:ext cx="200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tx2"/>
                </a:solidFill>
              </a:rPr>
              <a:t>δ</a:t>
            </a:r>
            <a:r>
              <a:rPr lang="en-GB" dirty="0"/>
              <a:t> couples the data signal sources with the common modes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779B2-E3EE-40CC-86F8-ED6CF37709E1}"/>
              </a:ext>
            </a:extLst>
          </p:cNvPr>
          <p:cNvSpPr txBox="1"/>
          <p:nvPr/>
        </p:nvSpPr>
        <p:spPr>
          <a:xfrm>
            <a:off x="3738513" y="3845383"/>
            <a:ext cx="267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introduces off-diagonal elements that have </a:t>
            </a:r>
            <a:r>
              <a:rPr lang="en-GB" b="1" dirty="0">
                <a:solidFill>
                  <a:schemeClr val="tx2"/>
                </a:solidFill>
              </a:rPr>
              <a:t>coupling effect </a:t>
            </a:r>
            <a:r>
              <a:rPr lang="en-GB" dirty="0"/>
              <a:t>between the transmission modes and the common modes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1D116-8F59-48CE-86B2-8C479569DF5C}"/>
              </a:ext>
            </a:extLst>
          </p:cNvPr>
          <p:cNvSpPr txBox="1"/>
          <p:nvPr/>
        </p:nvSpPr>
        <p:spPr>
          <a:xfrm>
            <a:off x="7150661" y="3869744"/>
            <a:ext cx="1985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internal effect between the common modes – </a:t>
            </a:r>
            <a:r>
              <a:rPr lang="en-GB" b="1" dirty="0">
                <a:solidFill>
                  <a:schemeClr val="tx2"/>
                </a:solidFill>
              </a:rPr>
              <a:t>negligible!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43678D8-E014-43DF-BC49-FE4EDA1CC13C}"/>
              </a:ext>
            </a:extLst>
          </p:cNvPr>
          <p:cNvSpPr/>
          <p:nvPr/>
        </p:nvSpPr>
        <p:spPr>
          <a:xfrm rot="7900965">
            <a:off x="2687170" y="3371897"/>
            <a:ext cx="283099" cy="382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1E8C7F3-A615-4C8C-A68B-F3C385575435}"/>
              </a:ext>
            </a:extLst>
          </p:cNvPr>
          <p:cNvSpPr/>
          <p:nvPr/>
        </p:nvSpPr>
        <p:spPr>
          <a:xfrm rot="5400000">
            <a:off x="7810183" y="3455385"/>
            <a:ext cx="283099" cy="382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5CAC1B-8A34-4220-994B-A8AB11464808}"/>
              </a:ext>
            </a:extLst>
          </p:cNvPr>
          <p:cNvSpPr/>
          <p:nvPr/>
        </p:nvSpPr>
        <p:spPr>
          <a:xfrm rot="5400000">
            <a:off x="4741535" y="3428008"/>
            <a:ext cx="283099" cy="382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8BC071-DD84-4DA5-B646-49D5566C29AE}"/>
              </a:ext>
            </a:extLst>
          </p:cNvPr>
          <p:cNvSpPr/>
          <p:nvPr/>
        </p:nvSpPr>
        <p:spPr>
          <a:xfrm>
            <a:off x="4296433" y="2721617"/>
            <a:ext cx="275567" cy="671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5F8705-7536-4813-BEFD-3CB5CF533EA9}"/>
              </a:ext>
            </a:extLst>
          </p:cNvPr>
          <p:cNvSpPr/>
          <p:nvPr/>
        </p:nvSpPr>
        <p:spPr>
          <a:xfrm>
            <a:off x="3058301" y="2691666"/>
            <a:ext cx="421869" cy="74658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115F92-F323-45A3-9381-3C10923603C5}"/>
              </a:ext>
            </a:extLst>
          </p:cNvPr>
          <p:cNvSpPr/>
          <p:nvPr/>
        </p:nvSpPr>
        <p:spPr>
          <a:xfrm rot="5400000">
            <a:off x="5023108" y="1890859"/>
            <a:ext cx="344678" cy="62472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4B43FA-C9C4-4C29-B1D5-54231679A7BF}"/>
              </a:ext>
            </a:extLst>
          </p:cNvPr>
          <p:cNvSpPr/>
          <p:nvPr/>
        </p:nvSpPr>
        <p:spPr>
          <a:xfrm>
            <a:off x="7695361" y="2713076"/>
            <a:ext cx="560824" cy="61724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E14932-83EF-47CC-9759-A3113445CC41}"/>
              </a:ext>
            </a:extLst>
          </p:cNvPr>
          <p:cNvCxnSpPr/>
          <p:nvPr/>
        </p:nvCxnSpPr>
        <p:spPr>
          <a:xfrm>
            <a:off x="6532775" y="1883172"/>
            <a:ext cx="2149312" cy="15947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F52F57-146E-4C82-B259-99657009B301}"/>
              </a:ext>
            </a:extLst>
          </p:cNvPr>
          <p:cNvCxnSpPr>
            <a:cxnSpLocks/>
          </p:cNvCxnSpPr>
          <p:nvPr/>
        </p:nvCxnSpPr>
        <p:spPr>
          <a:xfrm flipV="1">
            <a:off x="6531308" y="1843725"/>
            <a:ext cx="2149312" cy="159475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74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 animBg="1"/>
      <p:bldP spid="13" grpId="0" animBg="1"/>
      <p:bldP spid="14" grpId="0" animBg="1"/>
      <p:bldP spid="3" grpId="0" animBg="1"/>
      <p:bldP spid="1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911630-41E3-4A77-ADC3-2FBABBCA41F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99" y="1850351"/>
            <a:ext cx="8488153" cy="424127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</p:spPr>
        <p:txBody>
          <a:bodyPr anchor="t">
            <a:normAutofit/>
          </a:bodyPr>
          <a:lstStyle/>
          <a:p>
            <a:r>
              <a:rPr lang="en-GB" dirty="0"/>
              <a:t>Coupling of the CE Noise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3985649-A0F6-4EF5-A40B-8CC4EAEFEFEC}"/>
              </a:ext>
            </a:extLst>
          </p:cNvPr>
          <p:cNvSpPr/>
          <p:nvPr/>
        </p:nvSpPr>
        <p:spPr>
          <a:xfrm rot="5400000">
            <a:off x="7364804" y="2551045"/>
            <a:ext cx="876693" cy="132776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b="1" dirty="0"/>
              <a:t>CE NOISE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CEA3FE9-7BED-44F5-8F9A-ED6EDAD8B48B}"/>
              </a:ext>
            </a:extLst>
          </p:cNvPr>
          <p:cNvSpPr/>
          <p:nvPr/>
        </p:nvSpPr>
        <p:spPr>
          <a:xfrm rot="5400000">
            <a:off x="7384200" y="4776265"/>
            <a:ext cx="876693" cy="132776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2000" b="1" dirty="0"/>
              <a:t>CE NOISE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F86F6-55DC-437F-836F-9814ABCE46C4}"/>
              </a:ext>
            </a:extLst>
          </p:cNvPr>
          <p:cNvSpPr txBox="1"/>
          <p:nvPr/>
        </p:nvSpPr>
        <p:spPr>
          <a:xfrm>
            <a:off x="101152" y="1388686"/>
            <a:ext cx="251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unbalance</a:t>
            </a:r>
            <a:r>
              <a:rPr lang="en-GB" sz="2400" b="1" dirty="0"/>
              <a:t>  </a:t>
            </a:r>
            <a:r>
              <a:rPr lang="el-GR" sz="2400" b="1" dirty="0">
                <a:solidFill>
                  <a:schemeClr val="tx2"/>
                </a:solidFill>
              </a:rPr>
              <a:t>δ</a:t>
            </a:r>
            <a:r>
              <a:rPr lang="en-GB" sz="2400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578721-1531-4BB6-813F-28FF1A68DFFC}"/>
              </a:ext>
            </a:extLst>
          </p:cNvPr>
          <p:cNvSpPr/>
          <p:nvPr/>
        </p:nvSpPr>
        <p:spPr>
          <a:xfrm>
            <a:off x="288521" y="1853839"/>
            <a:ext cx="4544937" cy="21521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2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AD0D87F-9D52-4E1E-8001-FA212F87613C}"/>
              </a:ext>
            </a:extLst>
          </p:cNvPr>
          <p:cNvSpPr/>
          <p:nvPr/>
        </p:nvSpPr>
        <p:spPr>
          <a:xfrm rot="5400000">
            <a:off x="3320590" y="2840402"/>
            <a:ext cx="711343" cy="839755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GB" sz="20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A05033-CBDE-4FB2-B7B1-B5E598455852}"/>
              </a:ext>
            </a:extLst>
          </p:cNvPr>
          <p:cNvSpPr/>
          <p:nvPr/>
        </p:nvSpPr>
        <p:spPr>
          <a:xfrm rot="13810236">
            <a:off x="4609109" y="4251240"/>
            <a:ext cx="925851" cy="414779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FDF78-9EBD-4965-A21B-CFD37CBD9972}"/>
              </a:ext>
            </a:extLst>
          </p:cNvPr>
          <p:cNvSpPr/>
          <p:nvPr/>
        </p:nvSpPr>
        <p:spPr>
          <a:xfrm>
            <a:off x="4670205" y="4652569"/>
            <a:ext cx="73974" cy="15751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25AAF-C11F-4F31-867F-7FE572F44E6C}"/>
              </a:ext>
            </a:extLst>
          </p:cNvPr>
          <p:cNvSpPr/>
          <p:nvPr/>
        </p:nvSpPr>
        <p:spPr>
          <a:xfrm>
            <a:off x="4833458" y="4652569"/>
            <a:ext cx="73974" cy="157516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A0869-54EF-4467-AB16-F9594ED4DD4F}"/>
              </a:ext>
            </a:extLst>
          </p:cNvPr>
          <p:cNvSpPr txBox="1"/>
          <p:nvPr/>
        </p:nvSpPr>
        <p:spPr>
          <a:xfrm>
            <a:off x="575328" y="1917010"/>
            <a:ext cx="4208015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200" b="1" dirty="0">
                <a:solidFill>
                  <a:schemeClr val="tx2"/>
                </a:solidFill>
              </a:rPr>
              <a:t>UNBALANCED</a:t>
            </a:r>
            <a:r>
              <a:rPr lang="en-GB" sz="2200" b="1" dirty="0"/>
              <a:t> TRANSMISSION MODE</a:t>
            </a: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381BF7EA-BD4E-419C-BBA2-FA97087B75BC}"/>
              </a:ext>
            </a:extLst>
          </p:cNvPr>
          <p:cNvSpPr/>
          <p:nvPr/>
        </p:nvSpPr>
        <p:spPr>
          <a:xfrm rot="1147466" flipH="1">
            <a:off x="4581967" y="1629859"/>
            <a:ext cx="1579146" cy="634422"/>
          </a:xfrm>
          <a:prstGeom prst="curved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5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1" grpId="0"/>
      <p:bldP spid="12" grpId="0" animBg="1"/>
      <p:bldP spid="14" grpId="0" animBg="1"/>
      <p:bldP spid="5" grpId="0" animBg="1"/>
      <p:bldP spid="7" grpId="0" animBg="1"/>
      <p:bldP spid="23" grpId="0" animBg="1"/>
      <p:bldP spid="3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97F76-CC5F-4603-BF01-DB43A1D11FCA}"/>
              </a:ext>
            </a:extLst>
          </p:cNvPr>
          <p:cNvSpPr txBox="1"/>
          <p:nvPr/>
        </p:nvSpPr>
        <p:spPr>
          <a:xfrm>
            <a:off x="187477" y="1360711"/>
            <a:ext cx="86820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b="1" dirty="0">
                <a:solidFill>
                  <a:schemeClr val="tx2"/>
                </a:solidFill>
              </a:rPr>
              <a:t>Power over Ethernet </a:t>
            </a:r>
            <a:r>
              <a:rPr lang="it-IT" sz="2500" b="1" dirty="0"/>
              <a:t>(</a:t>
            </a:r>
            <a:r>
              <a:rPr lang="it-IT" sz="2500" b="1" dirty="0" err="1"/>
              <a:t>PoE</a:t>
            </a:r>
            <a:r>
              <a:rPr lang="it-IT" sz="2500" b="1" dirty="0"/>
              <a:t>)</a:t>
            </a:r>
            <a:r>
              <a:rPr lang="en-GB" sz="2500" b="1" dirty="0"/>
              <a:t> is the transmission of power over Ethernet cables.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F6B3F-21EA-4B2D-8F93-34597C2E7298}"/>
              </a:ext>
            </a:extLst>
          </p:cNvPr>
          <p:cNvSpPr txBox="1"/>
          <p:nvPr/>
        </p:nvSpPr>
        <p:spPr>
          <a:xfrm>
            <a:off x="1978089" y="5140036"/>
            <a:ext cx="518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APPLICATIONS</a:t>
            </a:r>
            <a:r>
              <a:rPr lang="en-GB" dirty="0"/>
              <a:t>:   </a:t>
            </a:r>
            <a:r>
              <a:rPr lang="en-GB" b="1" dirty="0"/>
              <a:t>VoIP, IoT, LED …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B4DA5-7218-433E-A298-0385E65DE184}"/>
              </a:ext>
            </a:extLst>
          </p:cNvPr>
          <p:cNvSpPr txBox="1"/>
          <p:nvPr/>
        </p:nvSpPr>
        <p:spPr>
          <a:xfrm>
            <a:off x="2481301" y="2955884"/>
            <a:ext cx="39680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tx2"/>
                </a:solidFill>
              </a:rPr>
              <a:t>MAIN ADVANTAGES</a:t>
            </a:r>
            <a:r>
              <a:rPr lang="it-IT" dirty="0"/>
              <a:t>:</a:t>
            </a:r>
          </a:p>
          <a:p>
            <a:pPr algn="ctr"/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Reduction of </a:t>
            </a:r>
            <a:r>
              <a:rPr lang="en-GB" b="1" dirty="0"/>
              <a:t>occupied space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Reduction of circuit costs.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Higher flexibility of network elements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No power port on the device. </a:t>
            </a:r>
            <a:endParaRPr lang="en-GB" b="1" dirty="0">
              <a:solidFill>
                <a:schemeClr val="tx2"/>
              </a:solidFill>
            </a:endParaRP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28F30-5955-4BB1-99B4-B9116D2938A6}"/>
              </a:ext>
            </a:extLst>
          </p:cNvPr>
          <p:cNvSpPr txBox="1"/>
          <p:nvPr/>
        </p:nvSpPr>
        <p:spPr>
          <a:xfrm>
            <a:off x="746450" y="2261054"/>
            <a:ext cx="7716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/>
              <a:t>- There is no need for the </a:t>
            </a:r>
            <a:r>
              <a:rPr lang="en-GB" sz="2000" b="1" i="1" dirty="0"/>
              <a:t>power chord </a:t>
            </a:r>
            <a:r>
              <a:rPr lang="en-GB" sz="2000" i="1" dirty="0"/>
              <a:t>to connect the device to the mains</a:t>
            </a:r>
          </a:p>
        </p:txBody>
      </p:sp>
    </p:spTree>
    <p:extLst>
      <p:ext uri="{BB962C8B-B14F-4D97-AF65-F5344CB8AC3E}">
        <p14:creationId xmlns:p14="http://schemas.microsoft.com/office/powerpoint/2010/main" val="167831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of the Transmission Modes Coupling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B690D-5BDA-43A4-B77A-31B66ADC305F}"/>
              </a:ext>
            </a:extLst>
          </p:cNvPr>
          <p:cNvSpPr txBox="1"/>
          <p:nvPr/>
        </p:nvSpPr>
        <p:spPr>
          <a:xfrm>
            <a:off x="4857202" y="2646671"/>
            <a:ext cx="4012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plot reports the voltage at the terminals of the transmission mode TL in the presence of a unit value current on the power mode for different values of delta.  </a:t>
            </a:r>
          </a:p>
        </p:txBody>
      </p:sp>
      <p:pic>
        <p:nvPicPr>
          <p:cNvPr id="13" name="Immagine 8">
            <a:extLst>
              <a:ext uri="{FF2B5EF4-FFF2-40B4-BE49-F238E27FC236}">
                <a16:creationId xmlns:a16="http://schemas.microsoft.com/office/drawing/2014/main" id="{3A90FEBA-55A3-482B-8B7F-6BCDFFC4AB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8" y="1728841"/>
            <a:ext cx="4582766" cy="40061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0BFF94-7E66-421E-BF7C-A7EF52842D5F}"/>
              </a:ext>
            </a:extLst>
          </p:cNvPr>
          <p:cNvSpPr txBox="1"/>
          <p:nvPr/>
        </p:nvSpPr>
        <p:spPr>
          <a:xfrm>
            <a:off x="4857202" y="1728841"/>
            <a:ext cx="40123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The model is developed to study the modal coupling: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DC466-5437-4795-8C5D-CAC1EC758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532" y="4198651"/>
            <a:ext cx="2765464" cy="153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29739"/>
            <a:ext cx="8581043" cy="840400"/>
          </a:xfrm>
        </p:spPr>
        <p:txBody>
          <a:bodyPr/>
          <a:lstStyle/>
          <a:p>
            <a:r>
              <a:rPr lang="en-GB" dirty="0"/>
              <a:t>Effect of Non-Ideal Behaviour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1B55D-6429-439D-B529-63BF19F07959}"/>
              </a:ext>
            </a:extLst>
          </p:cNvPr>
          <p:cNvSpPr txBox="1"/>
          <p:nvPr/>
        </p:nvSpPr>
        <p:spPr>
          <a:xfrm>
            <a:off x="281478" y="2380614"/>
            <a:ext cx="858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t-IT" b="1" dirty="0">
                <a:solidFill>
                  <a:schemeClr val="tx2"/>
                </a:solidFill>
              </a:rPr>
              <a:t>An </a:t>
            </a:r>
            <a:r>
              <a:rPr lang="it-IT" b="1" dirty="0" err="1">
                <a:solidFill>
                  <a:schemeClr val="tx2"/>
                </a:solidFill>
              </a:rPr>
              <a:t>unbalance</a:t>
            </a:r>
            <a:r>
              <a:rPr lang="it-IT" b="1" dirty="0">
                <a:solidFill>
                  <a:schemeClr val="tx2"/>
                </a:solidFill>
              </a:rPr>
              <a:t> in the dc/dc </a:t>
            </a:r>
            <a:r>
              <a:rPr lang="it-IT" b="1" dirty="0" err="1">
                <a:solidFill>
                  <a:schemeClr val="tx2"/>
                </a:solidFill>
              </a:rPr>
              <a:t>converter</a:t>
            </a:r>
            <a:r>
              <a:rPr lang="el-GR" dirty="0"/>
              <a:t> </a:t>
            </a:r>
            <a:r>
              <a:rPr lang="en-US" b="1" dirty="0">
                <a:solidFill>
                  <a:schemeClr val="tx2"/>
                </a:solidFill>
              </a:rPr>
              <a:t>has a coupling effect </a:t>
            </a:r>
            <a:r>
              <a:rPr lang="en-US" dirty="0"/>
              <a:t>between</a:t>
            </a:r>
            <a:r>
              <a:rPr lang="en-US" b="1" dirty="0">
                <a:solidFill>
                  <a:schemeClr val="tx2"/>
                </a:solidFill>
              </a:rPr>
              <a:t> common mode </a:t>
            </a:r>
            <a:r>
              <a:rPr lang="en-US" dirty="0"/>
              <a:t>and</a:t>
            </a:r>
            <a:r>
              <a:rPr lang="en-US" b="1" dirty="0">
                <a:solidFill>
                  <a:schemeClr val="tx2"/>
                </a:solidFill>
              </a:rPr>
              <a:t> power mode</a:t>
            </a:r>
            <a:r>
              <a:rPr lang="en-US" dirty="0"/>
              <a:t>. An internal coupling between common modes is not so troublesome for the correct circuit operation. 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it-IT" b="1" dirty="0">
                <a:solidFill>
                  <a:schemeClr val="tx2"/>
                </a:solidFill>
              </a:rPr>
              <a:t> The </a:t>
            </a:r>
            <a:r>
              <a:rPr lang="it-IT" b="1" dirty="0" err="1">
                <a:solidFill>
                  <a:schemeClr val="tx2"/>
                </a:solidFill>
              </a:rPr>
              <a:t>unbalance</a:t>
            </a:r>
            <a:r>
              <a:rPr lang="it-IT" b="1" dirty="0">
                <a:solidFill>
                  <a:schemeClr val="tx2"/>
                </a:solidFill>
              </a:rPr>
              <a:t> of </a:t>
            </a:r>
            <a:r>
              <a:rPr lang="it-IT" b="1" dirty="0" err="1">
                <a:solidFill>
                  <a:schemeClr val="tx2"/>
                </a:solidFill>
              </a:rPr>
              <a:t>balun</a:t>
            </a:r>
            <a:r>
              <a:rPr lang="it-IT" b="1" dirty="0">
                <a:solidFill>
                  <a:schemeClr val="tx2"/>
                </a:solidFill>
              </a:rPr>
              <a:t> center-</a:t>
            </a:r>
            <a:r>
              <a:rPr lang="it-IT" b="1" dirty="0" err="1">
                <a:solidFill>
                  <a:schemeClr val="tx2"/>
                </a:solidFill>
              </a:rPr>
              <a:t>taps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tx2"/>
                </a:solidFill>
              </a:rPr>
              <a:t>critical parameter</a:t>
            </a:r>
            <a:r>
              <a:rPr lang="en-US" dirty="0"/>
              <a:t> to consider when designing a PoE circuit. It has a </a:t>
            </a:r>
            <a:r>
              <a:rPr lang="en-US" b="1" dirty="0">
                <a:solidFill>
                  <a:schemeClr val="tx2"/>
                </a:solidFill>
              </a:rPr>
              <a:t>coupling effect </a:t>
            </a:r>
            <a:r>
              <a:rPr lang="en-US" dirty="0"/>
              <a:t>between transmission modes and common modes, so it can </a:t>
            </a:r>
            <a:r>
              <a:rPr lang="en-US" b="1" dirty="0">
                <a:solidFill>
                  <a:schemeClr val="tx2"/>
                </a:solidFill>
              </a:rPr>
              <a:t>introduce noise to the transmission path</a:t>
            </a:r>
            <a:r>
              <a:rPr lang="en-US" dirty="0"/>
              <a:t> and </a:t>
            </a:r>
            <a:r>
              <a:rPr lang="en-US" b="1" dirty="0">
                <a:solidFill>
                  <a:schemeClr val="tx2"/>
                </a:solidFill>
              </a:rPr>
              <a:t>high frequency harmonics </a:t>
            </a:r>
            <a:r>
              <a:rPr lang="en-US" dirty="0"/>
              <a:t>to the converter.</a:t>
            </a:r>
          </a:p>
        </p:txBody>
      </p:sp>
    </p:spTree>
    <p:extLst>
      <p:ext uri="{BB962C8B-B14F-4D97-AF65-F5344CB8AC3E}">
        <p14:creationId xmlns:p14="http://schemas.microsoft.com/office/powerpoint/2010/main" val="666874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29739"/>
            <a:ext cx="8581043" cy="840400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03EBE-BFEC-4C67-B33E-1B76A41961DB}"/>
              </a:ext>
            </a:extLst>
          </p:cNvPr>
          <p:cNvSpPr txBox="1"/>
          <p:nvPr/>
        </p:nvSpPr>
        <p:spPr>
          <a:xfrm>
            <a:off x="391253" y="1777491"/>
            <a:ext cx="814475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The </a:t>
            </a:r>
            <a:r>
              <a:rPr lang="en-GB" b="1" dirty="0">
                <a:solidFill>
                  <a:schemeClr val="tx2"/>
                </a:solidFill>
              </a:rPr>
              <a:t>ideal circuit </a:t>
            </a:r>
            <a:r>
              <a:rPr lang="en-GB" dirty="0"/>
              <a:t>offers the opportunity of signal transmission </a:t>
            </a:r>
            <a:r>
              <a:rPr lang="en-GB" b="1" dirty="0">
                <a:solidFill>
                  <a:schemeClr val="tx2"/>
                </a:solidFill>
              </a:rPr>
              <a:t>without interference</a:t>
            </a:r>
            <a:r>
              <a:rPr lang="en-GB" dirty="0"/>
              <a:t> from the </a:t>
            </a:r>
            <a:r>
              <a:rPr lang="en-GB" b="1" dirty="0"/>
              <a:t>power sourcing equipment </a:t>
            </a:r>
            <a:r>
              <a:rPr lang="en-GB" dirty="0"/>
              <a:t>and the </a:t>
            </a:r>
            <a:r>
              <a:rPr lang="en-GB" b="1" dirty="0"/>
              <a:t>powered device</a:t>
            </a:r>
            <a:r>
              <a:rPr lang="en-GB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As long as the balun transformers and the transmission lines remain balanced, the </a:t>
            </a:r>
            <a:r>
              <a:rPr lang="en-GB" b="1" dirty="0"/>
              <a:t>signalling paths </a:t>
            </a:r>
            <a:r>
              <a:rPr lang="en-GB" dirty="0"/>
              <a:t>remain </a:t>
            </a:r>
            <a:r>
              <a:rPr lang="en-GB" b="1" dirty="0"/>
              <a:t>protected from noise </a:t>
            </a:r>
            <a:r>
              <a:rPr lang="en-GB" dirty="0"/>
              <a:t>originating in the converter, </a:t>
            </a:r>
            <a:r>
              <a:rPr lang="en-GB" b="1" dirty="0">
                <a:solidFill>
                  <a:schemeClr val="tx2"/>
                </a:solidFill>
              </a:rPr>
              <a:t>even if said converter is unbalanced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An </a:t>
            </a:r>
            <a:r>
              <a:rPr lang="en-GB" b="1" dirty="0">
                <a:solidFill>
                  <a:schemeClr val="tx2"/>
                </a:solidFill>
              </a:rPr>
              <a:t>unbalance of the centre-taps </a:t>
            </a:r>
            <a:r>
              <a:rPr lang="en-GB" dirty="0"/>
              <a:t>is </a:t>
            </a:r>
            <a:r>
              <a:rPr lang="en-GB" b="1" dirty="0"/>
              <a:t>damaging to the signal quality and integrity</a:t>
            </a:r>
            <a:r>
              <a:rPr lang="en-GB" dirty="0"/>
              <a:t>. Also it can represent a problem for irradiation limit compliance.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89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4" descr="logoPoliMi.png">
            <a:extLst>
              <a:ext uri="{FF2B5EF4-FFF2-40B4-BE49-F238E27FC236}">
                <a16:creationId xmlns:a16="http://schemas.microsoft.com/office/drawing/2014/main" id="{FDCE1B18-78C5-45D7-A8E2-035EE3AF46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250" y="2260073"/>
            <a:ext cx="2075845" cy="2075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F94C28-CADE-46A3-9410-02C53C4CF65F}"/>
              </a:ext>
            </a:extLst>
          </p:cNvPr>
          <p:cNvSpPr txBox="1"/>
          <p:nvPr/>
        </p:nvSpPr>
        <p:spPr>
          <a:xfrm>
            <a:off x="2559378" y="4524866"/>
            <a:ext cx="372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Thank You!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99396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97F76-CC5F-4603-BF01-DB43A1D11FCA}"/>
              </a:ext>
            </a:extLst>
          </p:cNvPr>
          <p:cNvSpPr txBox="1"/>
          <p:nvPr/>
        </p:nvSpPr>
        <p:spPr>
          <a:xfrm>
            <a:off x="187477" y="1360711"/>
            <a:ext cx="86820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b="1" dirty="0" err="1"/>
              <a:t>PoE</a:t>
            </a:r>
            <a:r>
              <a:rPr lang="it-IT" sz="2500" b="1" dirty="0"/>
              <a:t>+ </a:t>
            </a:r>
            <a:r>
              <a:rPr lang="it-IT" sz="2500" b="1" dirty="0" err="1"/>
              <a:t>is</a:t>
            </a:r>
            <a:r>
              <a:rPr lang="it-IT" sz="2500" b="1" dirty="0"/>
              <a:t> the new standard (</a:t>
            </a:r>
            <a:r>
              <a:rPr lang="en-GB" sz="2500" b="1" dirty="0"/>
              <a:t>IEEE 802.3at/</a:t>
            </a:r>
            <a:r>
              <a:rPr lang="en-GB" sz="2500" b="1" dirty="0" err="1"/>
              <a:t>af</a:t>
            </a:r>
            <a:r>
              <a:rPr lang="it-IT" sz="2500" b="1" dirty="0"/>
              <a:t>) </a:t>
            </a:r>
            <a:r>
              <a:rPr lang="en-GB" sz="2500" b="1" dirty="0"/>
              <a:t>for greater power and data rate capacity.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ED0A8-FCF3-48E6-8581-D405BABEA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32"/>
          <a:stretch/>
        </p:blipFill>
        <p:spPr>
          <a:xfrm>
            <a:off x="7907" y="3040734"/>
            <a:ext cx="4414805" cy="2331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9D7ABB-EF93-4A3B-82BC-EC2C132DA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290" y="3035341"/>
            <a:ext cx="4322382" cy="2261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55137C-72AA-4238-874F-526C3E536F09}"/>
              </a:ext>
            </a:extLst>
          </p:cNvPr>
          <p:cNvSpPr txBox="1"/>
          <p:nvPr/>
        </p:nvSpPr>
        <p:spPr>
          <a:xfrm>
            <a:off x="6131367" y="5486615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ALTERNATIVE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6B04BB-5569-4980-9E5C-9DCB6FCD997D}"/>
              </a:ext>
            </a:extLst>
          </p:cNvPr>
          <p:cNvSpPr txBox="1"/>
          <p:nvPr/>
        </p:nvSpPr>
        <p:spPr>
          <a:xfrm>
            <a:off x="1449355" y="5473874"/>
            <a:ext cx="252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ALTERNATIVE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85B8C-442B-4EC1-8DFD-52FC70201728}"/>
              </a:ext>
            </a:extLst>
          </p:cNvPr>
          <p:cNvSpPr txBox="1"/>
          <p:nvPr/>
        </p:nvSpPr>
        <p:spPr>
          <a:xfrm>
            <a:off x="1347022" y="2349926"/>
            <a:ext cx="63629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chemeClr val="tx2"/>
                </a:solidFill>
              </a:rPr>
              <a:t>APPLICATIONS</a:t>
            </a:r>
            <a:r>
              <a:rPr lang="en-GB" sz="2200" dirty="0"/>
              <a:t>:   </a:t>
            </a:r>
            <a:r>
              <a:rPr lang="en-GB" sz="2200" b="1" dirty="0"/>
              <a:t>automotive</a:t>
            </a:r>
            <a:r>
              <a:rPr lang="en-GB" sz="2200" b="1" dirty="0">
                <a:solidFill>
                  <a:schemeClr val="tx2"/>
                </a:solidFill>
              </a:rPr>
              <a:t> </a:t>
            </a:r>
            <a:r>
              <a:rPr lang="en-GB" sz="2200" dirty="0"/>
              <a:t>and</a:t>
            </a:r>
            <a:r>
              <a:rPr lang="en-GB" sz="2200" b="1" dirty="0">
                <a:solidFill>
                  <a:schemeClr val="tx2"/>
                </a:solidFill>
              </a:rPr>
              <a:t> </a:t>
            </a:r>
            <a:r>
              <a:rPr lang="en-GB" sz="2200" b="1" dirty="0"/>
              <a:t>aerospace</a:t>
            </a:r>
            <a:r>
              <a:rPr lang="en-GB" sz="2200" b="1" dirty="0">
                <a:solidFill>
                  <a:schemeClr val="tx2"/>
                </a:solidFill>
              </a:rPr>
              <a:t> </a:t>
            </a:r>
            <a:r>
              <a:rPr lang="en-GB" sz="2200" dirty="0"/>
              <a:t>sectors</a:t>
            </a:r>
          </a:p>
        </p:txBody>
      </p:sp>
    </p:spTree>
    <p:extLst>
      <p:ext uri="{BB962C8B-B14F-4D97-AF65-F5344CB8AC3E}">
        <p14:creationId xmlns:p14="http://schemas.microsoft.com/office/powerpoint/2010/main" val="60804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29739"/>
            <a:ext cx="8581043" cy="840400"/>
          </a:xfrm>
        </p:spPr>
        <p:txBody>
          <a:bodyPr/>
          <a:lstStyle/>
          <a:p>
            <a:r>
              <a:rPr lang="en-GB" dirty="0"/>
              <a:t>PoE Architecture under Analysis</a:t>
            </a:r>
          </a:p>
        </p:txBody>
      </p:sp>
      <p:pic>
        <p:nvPicPr>
          <p:cNvPr id="2050" name="Picture 2" descr="Power over Ethernet (PoE) - B&amp;B Electronics">
            <a:extLst>
              <a:ext uri="{FF2B5EF4-FFF2-40B4-BE49-F238E27FC236}">
                <a16:creationId xmlns:a16="http://schemas.microsoft.com/office/drawing/2014/main" id="{1D1B985C-9B89-47C7-932F-394B41198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3" y="2014849"/>
            <a:ext cx="7594864" cy="30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6211016B-487A-4CF7-92AC-DE4FBBFDD43A}"/>
              </a:ext>
            </a:extLst>
          </p:cNvPr>
          <p:cNvSpPr/>
          <p:nvPr/>
        </p:nvSpPr>
        <p:spPr>
          <a:xfrm>
            <a:off x="4072380" y="2419757"/>
            <a:ext cx="499620" cy="42420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E7405A-21BB-483F-9DDF-7BFBD9834B8B}"/>
              </a:ext>
            </a:extLst>
          </p:cNvPr>
          <p:cNvSpPr/>
          <p:nvPr/>
        </p:nvSpPr>
        <p:spPr>
          <a:xfrm rot="10800000">
            <a:off x="3970255" y="4332270"/>
            <a:ext cx="499620" cy="424207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1A6F86-0818-4E38-821F-FA61EECE33D3}"/>
              </a:ext>
            </a:extLst>
          </p:cNvPr>
          <p:cNvCxnSpPr/>
          <p:nvPr/>
        </p:nvCxnSpPr>
        <p:spPr>
          <a:xfrm>
            <a:off x="3874416" y="2187019"/>
            <a:ext cx="820132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32272B-14EE-4A9B-85D9-319EB150E2B2}"/>
              </a:ext>
            </a:extLst>
          </p:cNvPr>
          <p:cNvCxnSpPr/>
          <p:nvPr/>
        </p:nvCxnSpPr>
        <p:spPr>
          <a:xfrm flipH="1">
            <a:off x="3874416" y="3139126"/>
            <a:ext cx="82013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187C6C-BBCB-4E94-8D5F-6C5649E9BCE7}"/>
              </a:ext>
            </a:extLst>
          </p:cNvPr>
          <p:cNvCxnSpPr/>
          <p:nvPr/>
        </p:nvCxnSpPr>
        <p:spPr>
          <a:xfrm flipH="1">
            <a:off x="3912124" y="5055762"/>
            <a:ext cx="82013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94AF69-BD56-4AAD-8DA7-503DD38D1986}"/>
              </a:ext>
            </a:extLst>
          </p:cNvPr>
          <p:cNvCxnSpPr/>
          <p:nvPr/>
        </p:nvCxnSpPr>
        <p:spPr>
          <a:xfrm>
            <a:off x="3984395" y="4073951"/>
            <a:ext cx="820132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1613C8-157C-4DF6-B961-335EB9AA1B46}"/>
              </a:ext>
            </a:extLst>
          </p:cNvPr>
          <p:cNvSpPr txBox="1"/>
          <p:nvPr/>
        </p:nvSpPr>
        <p:spPr>
          <a:xfrm>
            <a:off x="3734585" y="1637737"/>
            <a:ext cx="137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1</a:t>
            </a:r>
            <a:endParaRPr lang="en-GB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246815-61F7-45AB-827A-823662BE1DCA}"/>
              </a:ext>
            </a:extLst>
          </p:cNvPr>
          <p:cNvSpPr txBox="1"/>
          <p:nvPr/>
        </p:nvSpPr>
        <p:spPr>
          <a:xfrm>
            <a:off x="3780149" y="2747222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endParaRPr lang="en-GB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FDD6E5-79F3-4164-A379-7BB7DCA06763}"/>
              </a:ext>
            </a:extLst>
          </p:cNvPr>
          <p:cNvSpPr txBox="1"/>
          <p:nvPr/>
        </p:nvSpPr>
        <p:spPr>
          <a:xfrm>
            <a:off x="3707090" y="3543791"/>
            <a:ext cx="137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2</a:t>
            </a:r>
            <a:endParaRPr lang="en-GB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CEC724-ACB6-4546-BA4B-64413270D9A9}"/>
              </a:ext>
            </a:extLst>
          </p:cNvPr>
          <p:cNvSpPr txBox="1"/>
          <p:nvPr/>
        </p:nvSpPr>
        <p:spPr>
          <a:xfrm>
            <a:off x="3780149" y="4686430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endParaRPr lang="en-GB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5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29739"/>
            <a:ext cx="8581043" cy="840400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1B55D-6429-439D-B529-63BF19F07959}"/>
              </a:ext>
            </a:extLst>
          </p:cNvPr>
          <p:cNvSpPr txBox="1"/>
          <p:nvPr/>
        </p:nvSpPr>
        <p:spPr>
          <a:xfrm>
            <a:off x="288521" y="2003173"/>
            <a:ext cx="8581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GB" dirty="0"/>
              <a:t>The circuit is ideal and perfectly balanced</a:t>
            </a:r>
            <a:r>
              <a:rPr lang="it-IT" dirty="0"/>
              <a:t>: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b="1" dirty="0"/>
              <a:t>Data signal transmission paths</a:t>
            </a:r>
            <a:r>
              <a:rPr lang="en-GB" dirty="0"/>
              <a:t> are </a:t>
            </a:r>
            <a:r>
              <a:rPr lang="en-GB" b="1" dirty="0">
                <a:solidFill>
                  <a:schemeClr val="tx2"/>
                </a:solidFill>
              </a:rPr>
              <a:t>independent</a:t>
            </a:r>
            <a:r>
              <a:rPr lang="en-GB" dirty="0"/>
              <a:t> from the </a:t>
            </a:r>
            <a:r>
              <a:rPr lang="en-GB" b="1" dirty="0"/>
              <a:t>power transmission path</a:t>
            </a:r>
            <a:r>
              <a:rPr lang="en-GB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The </a:t>
            </a:r>
            <a:r>
              <a:rPr lang="en-GB" b="1" dirty="0">
                <a:solidFill>
                  <a:schemeClr val="tx2"/>
                </a:solidFill>
              </a:rPr>
              <a:t>data signal is immune to the noise</a:t>
            </a:r>
            <a:r>
              <a:rPr lang="en-GB" dirty="0"/>
              <a:t> originating in the converter.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/>
          </a:p>
          <a:p>
            <a:pPr marL="342900" indent="-342900">
              <a:buFont typeface="+mj-lt"/>
              <a:buAutoNum type="arabicParenR"/>
            </a:pPr>
            <a:endParaRPr lang="en-GB" dirty="0"/>
          </a:p>
          <a:p>
            <a:pPr marL="342900" indent="-342900">
              <a:buFont typeface="+mj-lt"/>
              <a:buAutoNum type="arabicParenR"/>
            </a:pPr>
            <a:r>
              <a:rPr lang="en-GB" dirty="0"/>
              <a:t>Non ideal behaviour is introduced: </a:t>
            </a:r>
          </a:p>
          <a:p>
            <a:pPr marL="857250" lvl="1" indent="-400050">
              <a:buFont typeface="Wingdings" panose="05000000000000000000" pitchFamily="2" charset="2"/>
              <a:buChar char="§"/>
            </a:pPr>
            <a:r>
              <a:rPr lang="en-GB" dirty="0"/>
              <a:t>The dc/dc converter is asymmetrical</a:t>
            </a:r>
          </a:p>
          <a:p>
            <a:pPr marL="857250" lvl="1" indent="-400050">
              <a:buFont typeface="Wingdings" panose="05000000000000000000" pitchFamily="2" charset="2"/>
              <a:buChar char="§"/>
            </a:pPr>
            <a:r>
              <a:rPr lang="en-GB" dirty="0"/>
              <a:t>The balun centre taps are not perfectly balanced</a:t>
            </a:r>
          </a:p>
          <a:p>
            <a:pPr marL="857250" lvl="1" indent="-400050">
              <a:buFont typeface="Wingdings" panose="05000000000000000000" pitchFamily="2" charset="2"/>
              <a:buChar char="§"/>
            </a:pPr>
            <a:r>
              <a:rPr lang="en-GB" dirty="0"/>
              <a:t>They have </a:t>
            </a:r>
            <a:r>
              <a:rPr lang="en-GB" b="1" dirty="0">
                <a:solidFill>
                  <a:schemeClr val="tx2"/>
                </a:solidFill>
              </a:rPr>
              <a:t>coupling effect between the modes </a:t>
            </a:r>
            <a:r>
              <a:rPr lang="en-GB" b="1" dirty="0"/>
              <a:t>of the circuit.</a:t>
            </a:r>
          </a:p>
        </p:txBody>
      </p:sp>
    </p:spTree>
    <p:extLst>
      <p:ext uri="{BB962C8B-B14F-4D97-AF65-F5344CB8AC3E}">
        <p14:creationId xmlns:p14="http://schemas.microsoft.com/office/powerpoint/2010/main" val="24217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A445C7A5-CD4D-412A-867D-754AEAD92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" y="1354267"/>
            <a:ext cx="8839200" cy="47339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29739"/>
            <a:ext cx="8581043" cy="840400"/>
          </a:xfrm>
        </p:spPr>
        <p:txBody>
          <a:bodyPr/>
          <a:lstStyle/>
          <a:p>
            <a:r>
              <a:rPr lang="en-GB" dirty="0"/>
              <a:t>Circuit Under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24956-24C2-43A6-847C-A96B08FD5E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496"/>
          <a:stretch/>
        </p:blipFill>
        <p:spPr>
          <a:xfrm flipH="1">
            <a:off x="3219181" y="2954273"/>
            <a:ext cx="1989204" cy="182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2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CF8408-96A7-46C1-A805-8C7CEC6F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" y="1354267"/>
            <a:ext cx="8839200" cy="47339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29739"/>
            <a:ext cx="8581043" cy="840400"/>
          </a:xfrm>
        </p:spPr>
        <p:txBody>
          <a:bodyPr/>
          <a:lstStyle/>
          <a:p>
            <a:r>
              <a:rPr lang="en-GB" dirty="0"/>
              <a:t>Circuit Under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6EBAC9-07D5-4E2A-AE0C-D7252618DC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957"/>
          <a:stretch/>
        </p:blipFill>
        <p:spPr>
          <a:xfrm>
            <a:off x="29849" y="1354268"/>
            <a:ext cx="2920738" cy="4733925"/>
          </a:xfrm>
          <a:prstGeom prst="rect">
            <a:avLst/>
          </a:prstGeom>
        </p:spPr>
      </p:pic>
      <p:pic>
        <p:nvPicPr>
          <p:cNvPr id="31" name="Content Placeholder 3">
            <a:extLst>
              <a:ext uri="{FF2B5EF4-FFF2-40B4-BE49-F238E27FC236}">
                <a16:creationId xmlns:a16="http://schemas.microsoft.com/office/drawing/2014/main" id="{95CDA6CB-D227-4F55-8B76-15B224208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904" y="2091509"/>
            <a:ext cx="5410200" cy="11239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9DF373F-5925-47BC-A6F9-4B73ADDEA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5339" y="4304474"/>
            <a:ext cx="2543175" cy="381000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FAD507D7-A35C-43AE-8A8B-6BAC61BC53A2}"/>
              </a:ext>
            </a:extLst>
          </p:cNvPr>
          <p:cNvSpPr/>
          <p:nvPr/>
        </p:nvSpPr>
        <p:spPr>
          <a:xfrm rot="5400000">
            <a:off x="5991002" y="3746561"/>
            <a:ext cx="395925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0066E56-993A-454F-A809-920E248D76A8}"/>
              </a:ext>
            </a:extLst>
          </p:cNvPr>
          <p:cNvSpPr/>
          <p:nvPr/>
        </p:nvSpPr>
        <p:spPr>
          <a:xfrm>
            <a:off x="4900481" y="4304473"/>
            <a:ext cx="2907341" cy="395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F3C98-FFD8-447A-B0A2-94CAF7AD0D9F}"/>
              </a:ext>
            </a:extLst>
          </p:cNvPr>
          <p:cNvSpPr txBox="1"/>
          <p:nvPr/>
        </p:nvSpPr>
        <p:spPr>
          <a:xfrm>
            <a:off x="2917327" y="2019452"/>
            <a:ext cx="76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1</a:t>
            </a:r>
            <a:r>
              <a:rPr lang="it-IT" b="1" dirty="0"/>
              <a:t>(0)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829F78-AADC-4EC7-9776-7F468428EE57}"/>
              </a:ext>
            </a:extLst>
          </p:cNvPr>
          <p:cNvSpPr txBox="1"/>
          <p:nvPr/>
        </p:nvSpPr>
        <p:spPr>
          <a:xfrm>
            <a:off x="2948880" y="3142004"/>
            <a:ext cx="76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2</a:t>
            </a:r>
            <a:r>
              <a:rPr lang="it-IT" b="1" dirty="0"/>
              <a:t>(0)</a:t>
            </a:r>
            <a:endParaRPr lang="en-GB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1C2D07-50AC-4B0A-B833-29A41C4461D5}"/>
              </a:ext>
            </a:extLst>
          </p:cNvPr>
          <p:cNvSpPr txBox="1"/>
          <p:nvPr/>
        </p:nvSpPr>
        <p:spPr>
          <a:xfrm>
            <a:off x="2923604" y="4449222"/>
            <a:ext cx="76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3</a:t>
            </a:r>
            <a:r>
              <a:rPr lang="it-IT" b="1" dirty="0"/>
              <a:t>(0)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B82991-4658-4196-B057-995BC6971FF8}"/>
              </a:ext>
            </a:extLst>
          </p:cNvPr>
          <p:cNvSpPr txBox="1"/>
          <p:nvPr/>
        </p:nvSpPr>
        <p:spPr>
          <a:xfrm>
            <a:off x="2917327" y="5557528"/>
            <a:ext cx="763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4</a:t>
            </a:r>
            <a:r>
              <a:rPr lang="it-IT" b="1" dirty="0"/>
              <a:t>(0)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9175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16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CF8408-96A7-46C1-A805-8C7CEC6F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4" y="1354267"/>
            <a:ext cx="8839200" cy="473392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8521" y="129739"/>
            <a:ext cx="8581043" cy="840400"/>
          </a:xfrm>
        </p:spPr>
        <p:txBody>
          <a:bodyPr/>
          <a:lstStyle/>
          <a:p>
            <a:r>
              <a:rPr lang="en-GB" dirty="0"/>
              <a:t>Circuit Under Analysis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B021A7D-633A-4973-A00E-E388515E5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899"/>
          <a:stretch/>
        </p:blipFill>
        <p:spPr>
          <a:xfrm>
            <a:off x="5590094" y="1354266"/>
            <a:ext cx="3279469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3EAA7D-FF07-4456-9483-DC55A6BDC39D}"/>
              </a:ext>
            </a:extLst>
          </p:cNvPr>
          <p:cNvSpPr txBox="1"/>
          <p:nvPr/>
        </p:nvSpPr>
        <p:spPr>
          <a:xfrm>
            <a:off x="4911364" y="1536569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1</a:t>
            </a:r>
            <a:r>
              <a:rPr lang="it-IT" b="1" dirty="0"/>
              <a:t>(L)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E848FC-26A0-495A-B6BA-7AC034CF7DE2}"/>
              </a:ext>
            </a:extLst>
          </p:cNvPr>
          <p:cNvSpPr txBox="1"/>
          <p:nvPr/>
        </p:nvSpPr>
        <p:spPr>
          <a:xfrm>
            <a:off x="4911364" y="2603369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2</a:t>
            </a:r>
            <a:r>
              <a:rPr lang="it-IT" b="1" dirty="0"/>
              <a:t>(L)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D8081-B9E4-4ECB-8442-A31A6DD25181}"/>
              </a:ext>
            </a:extLst>
          </p:cNvPr>
          <p:cNvSpPr txBox="1"/>
          <p:nvPr/>
        </p:nvSpPr>
        <p:spPr>
          <a:xfrm>
            <a:off x="4911364" y="5041769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4</a:t>
            </a:r>
            <a:r>
              <a:rPr lang="it-IT" b="1" dirty="0"/>
              <a:t>(L)</a:t>
            </a:r>
            <a:endParaRPr lang="en-GB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97D27A-206B-4DC5-B4CF-9F7B6D587D25}"/>
              </a:ext>
            </a:extLst>
          </p:cNvPr>
          <p:cNvSpPr txBox="1"/>
          <p:nvPr/>
        </p:nvSpPr>
        <p:spPr>
          <a:xfrm>
            <a:off x="4911364" y="3921341"/>
            <a:ext cx="67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</a:t>
            </a:r>
            <a:r>
              <a:rPr lang="it-IT" b="1" baseline="-25000" dirty="0"/>
              <a:t>3</a:t>
            </a:r>
            <a:r>
              <a:rPr lang="it-IT" b="1" dirty="0"/>
              <a:t>(L)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BE849-FE70-47C7-AA84-469AE0967AFC}"/>
              </a:ext>
            </a:extLst>
          </p:cNvPr>
          <p:cNvSpPr txBox="1"/>
          <p:nvPr/>
        </p:nvSpPr>
        <p:spPr>
          <a:xfrm>
            <a:off x="456717" y="1521279"/>
            <a:ext cx="19562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tx2"/>
                </a:solidFill>
              </a:rPr>
              <a:t>dc/dc converter </a:t>
            </a:r>
            <a:r>
              <a:rPr lang="en-GB" dirty="0"/>
              <a:t>is a purely passive with a completely balanced impedance matrix: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E25CF60-F5FB-461A-AE31-B1AA3B5BA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480" y="1739129"/>
            <a:ext cx="2201313" cy="9832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EA513E-B2F2-4E3C-94FC-3A80C7C94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1" y="3018351"/>
            <a:ext cx="5020873" cy="106282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FFB94F-55AC-434D-81B6-129FD7F17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381" y="4718340"/>
            <a:ext cx="2619375" cy="40005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DA9CB51-ED45-4F63-9411-E94D3DC67C11}"/>
              </a:ext>
            </a:extLst>
          </p:cNvPr>
          <p:cNvSpPr/>
          <p:nvPr/>
        </p:nvSpPr>
        <p:spPr>
          <a:xfrm rot="5400000">
            <a:off x="2421766" y="4145774"/>
            <a:ext cx="395925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7B9D2D-D096-48FF-8E0F-AD9B2AE29AD9}"/>
              </a:ext>
            </a:extLst>
          </p:cNvPr>
          <p:cNvSpPr/>
          <p:nvPr/>
        </p:nvSpPr>
        <p:spPr>
          <a:xfrm>
            <a:off x="1017194" y="4736591"/>
            <a:ext cx="2907341" cy="3959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37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7" grpId="0"/>
      <p:bldP spid="18" grpId="0"/>
      <p:bldP spid="19" grpId="0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P.U.L. Parameters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F29103-92E1-4B04-9753-21ECF0DE4430}"/>
              </a:ext>
            </a:extLst>
          </p:cNvPr>
          <p:cNvSpPr txBox="1"/>
          <p:nvPr/>
        </p:nvSpPr>
        <p:spPr>
          <a:xfrm>
            <a:off x="141584" y="1258724"/>
            <a:ext cx="5203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Multi-conductor Transmission Lines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7D437B-5B6A-4863-9A44-40566D63D4AE}"/>
              </a:ext>
            </a:extLst>
          </p:cNvPr>
          <p:cNvSpPr txBox="1"/>
          <p:nvPr/>
        </p:nvSpPr>
        <p:spPr>
          <a:xfrm>
            <a:off x="2860670" y="1733605"/>
            <a:ext cx="496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Considering</a:t>
            </a:r>
            <a:r>
              <a:rPr lang="en-GB" b="1" dirty="0">
                <a:solidFill>
                  <a:schemeClr val="tx2"/>
                </a:solidFill>
              </a:rPr>
              <a:t> perfect symmetry </a:t>
            </a:r>
            <a:r>
              <a:rPr lang="en-GB" dirty="0"/>
              <a:t>and </a:t>
            </a:r>
            <a:r>
              <a:rPr lang="en-GB" b="1" dirty="0">
                <a:solidFill>
                  <a:schemeClr val="tx2"/>
                </a:solidFill>
              </a:rPr>
              <a:t>balancing</a:t>
            </a:r>
            <a:r>
              <a:rPr lang="en-GB" dirty="0"/>
              <a:t> of the wires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281DC6-427B-4246-B743-92B747AEDAD3}"/>
              </a:ext>
            </a:extLst>
          </p:cNvPr>
          <p:cNvSpPr txBox="1"/>
          <p:nvPr/>
        </p:nvSpPr>
        <p:spPr>
          <a:xfrm>
            <a:off x="7489182" y="2076764"/>
            <a:ext cx="1455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twisting of the TWP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1306A2-E2C2-4406-9522-310C3B55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86" y="2459822"/>
            <a:ext cx="2786963" cy="15668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724609-F0DD-4D63-86F1-F4779D9CF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90" y="4367846"/>
            <a:ext cx="2857364" cy="160655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517B7D95-6007-4A3C-A64D-5178F8FE1F3B}"/>
              </a:ext>
            </a:extLst>
          </p:cNvPr>
          <p:cNvSpPr/>
          <p:nvPr/>
        </p:nvSpPr>
        <p:spPr>
          <a:xfrm>
            <a:off x="2642272" y="4999672"/>
            <a:ext cx="936835" cy="3429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CFADD-D06E-4BC6-95BF-2DE9BCD928F5}"/>
              </a:ext>
            </a:extLst>
          </p:cNvPr>
          <p:cNvSpPr txBox="1"/>
          <p:nvPr/>
        </p:nvSpPr>
        <p:spPr>
          <a:xfrm>
            <a:off x="288345" y="4600384"/>
            <a:ext cx="23539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2"/>
                </a:solidFill>
              </a:rPr>
              <a:t>If the insulation is uniform</a:t>
            </a:r>
          </a:p>
          <a:p>
            <a:pPr algn="ctr"/>
            <a:r>
              <a:rPr lang="en-GB" b="1" i="1" dirty="0"/>
              <a:t>(or insulation is thick enough)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34D3EC-B2F0-4CBA-9DEB-7DFFD933DFDC}"/>
              </a:ext>
            </a:extLst>
          </p:cNvPr>
          <p:cNvSpPr/>
          <p:nvPr/>
        </p:nvSpPr>
        <p:spPr>
          <a:xfrm>
            <a:off x="5207207" y="3246368"/>
            <a:ext cx="862229" cy="728869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84ECD6-361E-4DC7-B0A8-97BF482852A8}"/>
              </a:ext>
            </a:extLst>
          </p:cNvPr>
          <p:cNvSpPr/>
          <p:nvPr/>
        </p:nvSpPr>
        <p:spPr>
          <a:xfrm>
            <a:off x="5180637" y="2483608"/>
            <a:ext cx="915367" cy="7389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8041CC-C224-4B86-AA5B-E852498F765F}"/>
              </a:ext>
            </a:extLst>
          </p:cNvPr>
          <p:cNvSpPr/>
          <p:nvPr/>
        </p:nvSpPr>
        <p:spPr>
          <a:xfrm>
            <a:off x="6182241" y="2465637"/>
            <a:ext cx="858121" cy="70436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7B5F9B-B85B-4DDD-81DB-AD4EFA7604E4}"/>
              </a:ext>
            </a:extLst>
          </p:cNvPr>
          <p:cNvSpPr/>
          <p:nvPr/>
        </p:nvSpPr>
        <p:spPr>
          <a:xfrm>
            <a:off x="6182241" y="3237112"/>
            <a:ext cx="862229" cy="7288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F216B-27A3-4A56-B183-3DCEE469169D}"/>
              </a:ext>
            </a:extLst>
          </p:cNvPr>
          <p:cNvSpPr txBox="1"/>
          <p:nvPr/>
        </p:nvSpPr>
        <p:spPr>
          <a:xfrm>
            <a:off x="6611301" y="4923550"/>
            <a:ext cx="2195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 has the </a:t>
            </a:r>
            <a:r>
              <a:rPr lang="en-GB" b="1" dirty="0">
                <a:solidFill>
                  <a:schemeClr val="tx2"/>
                </a:solidFill>
              </a:rPr>
              <a:t>same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66FC1-FAE7-4C19-94F2-9A945A301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737" y="1795071"/>
            <a:ext cx="2353927" cy="2457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26427-D070-45B8-A569-9A035AEDCB82}"/>
              </a:ext>
            </a:extLst>
          </p:cNvPr>
          <p:cNvSpPr txBox="1"/>
          <p:nvPr/>
        </p:nvSpPr>
        <p:spPr>
          <a:xfrm>
            <a:off x="7654700" y="3677248"/>
            <a:ext cx="150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2"/>
                </a:solidFill>
              </a:rPr>
              <a:t>twisting of the wires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FBFF2F-ECDA-4418-8B7D-7635B1197358}"/>
              </a:ext>
            </a:extLst>
          </p:cNvPr>
          <p:cNvCxnSpPr>
            <a:cxnSpLocks/>
          </p:cNvCxnSpPr>
          <p:nvPr/>
        </p:nvCxnSpPr>
        <p:spPr>
          <a:xfrm>
            <a:off x="7157275" y="3501777"/>
            <a:ext cx="572704" cy="241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561B68-2256-4547-B921-0EB4A6D6B283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126599" y="2430707"/>
            <a:ext cx="362583" cy="406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19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8" grpId="0" animBg="1"/>
      <p:bldP spid="20" grpId="0" animBg="1"/>
      <p:bldP spid="24" grpId="0" animBg="1"/>
      <p:bldP spid="25" grpId="0" animBg="1"/>
      <p:bldP spid="10" grpId="0"/>
    </p:bld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On-screen Show (4:3)</PresentationFormat>
  <Paragraphs>134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POLI</vt:lpstr>
      <vt:lpstr>Titolo presentazione sottotitolo</vt:lpstr>
      <vt:lpstr>Introduction</vt:lpstr>
      <vt:lpstr>Introduction</vt:lpstr>
      <vt:lpstr>PoE Architecture under Analysis</vt:lpstr>
      <vt:lpstr>Overview</vt:lpstr>
      <vt:lpstr>Circuit Under Analysis</vt:lpstr>
      <vt:lpstr>Circuit Under Analysis</vt:lpstr>
      <vt:lpstr>Circuit Under Analysis</vt:lpstr>
      <vt:lpstr>P.U.L. Parameters</vt:lpstr>
      <vt:lpstr>Modal Transformation</vt:lpstr>
      <vt:lpstr>Modal Transformation</vt:lpstr>
      <vt:lpstr>Modal Transformation</vt:lpstr>
      <vt:lpstr>Modal Transformation</vt:lpstr>
      <vt:lpstr>Non-Ideal dc/dc converter</vt:lpstr>
      <vt:lpstr>Non-Ideal dc/dc converter</vt:lpstr>
      <vt:lpstr>Equivalent Modal Circuits for Ideal Case</vt:lpstr>
      <vt:lpstr>Unbanced Balun Centre-Tap</vt:lpstr>
      <vt:lpstr>Unbanced Balun Centre-Tap</vt:lpstr>
      <vt:lpstr>Coupling of the CE Noise</vt:lpstr>
      <vt:lpstr>Sensitivity of the Transmission Modes Coupling</vt:lpstr>
      <vt:lpstr>Effect of Non-Ideal Behaviour Parameters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monopoli</dc:creator>
  <cp:lastModifiedBy>Tomas Monopoli</cp:lastModifiedBy>
  <cp:revision>189</cp:revision>
  <dcterms:created xsi:type="dcterms:W3CDTF">2020-04-07T10:03:30Z</dcterms:created>
  <dcterms:modified xsi:type="dcterms:W3CDTF">2020-10-20T17:15:50Z</dcterms:modified>
</cp:coreProperties>
</file>