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6" r:id="rId9"/>
    <p:sldId id="268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-4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045F5-CBC7-433C-849A-F15F26DB452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C38A1-D7BF-4615-9DB4-9F57DECE790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Water conflict</a:t>
          </a:r>
          <a:r>
            <a:rPr lang="en-US" sz="1800"/>
            <a:t> is a term describing a conflict between countries, states, or groups over an access to water resources</a:t>
          </a:r>
        </a:p>
      </dgm:t>
    </dgm:pt>
    <dgm:pt modelId="{B642523C-AFB3-4D18-B213-FF0CA4F95F77}" type="parTrans" cxnId="{7B7F8E62-F790-4B84-B1A2-C8E9B56D536B}">
      <dgm:prSet/>
      <dgm:spPr/>
      <dgm:t>
        <a:bodyPr/>
        <a:lstStyle/>
        <a:p>
          <a:endParaRPr lang="en-US" sz="1800"/>
        </a:p>
      </dgm:t>
    </dgm:pt>
    <dgm:pt modelId="{172B903E-5621-433C-A1D2-EBCC9376E6A5}" type="sibTrans" cxnId="{7B7F8E62-F790-4B84-B1A2-C8E9B56D536B}">
      <dgm:prSet/>
      <dgm:spPr/>
      <dgm:t>
        <a:bodyPr/>
        <a:lstStyle/>
        <a:p>
          <a:endParaRPr lang="en-US" sz="1800"/>
        </a:p>
      </dgm:t>
    </dgm:pt>
    <dgm:pt modelId="{BB26A8D3-0DE7-4865-9BC1-9E073FA253B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1800" dirty="0"/>
            <a:t>We wanted to find out the following:</a:t>
          </a:r>
          <a:endParaRPr lang="en-US" sz="1800" dirty="0"/>
        </a:p>
      </dgm:t>
    </dgm:pt>
    <dgm:pt modelId="{AB040AC5-0FA1-4D92-9644-48AF94AD24A3}" type="parTrans" cxnId="{98B06FFC-EC80-428C-883A-44DEAFA7AAC6}">
      <dgm:prSet/>
      <dgm:spPr/>
      <dgm:t>
        <a:bodyPr/>
        <a:lstStyle/>
        <a:p>
          <a:endParaRPr lang="en-US" sz="1800"/>
        </a:p>
      </dgm:t>
    </dgm:pt>
    <dgm:pt modelId="{21588B9F-CB14-41E8-9F07-12F7B2865B8D}" type="sibTrans" cxnId="{98B06FFC-EC80-428C-883A-44DEAFA7AAC6}">
      <dgm:prSet/>
      <dgm:spPr/>
      <dgm:t>
        <a:bodyPr/>
        <a:lstStyle/>
        <a:p>
          <a:endParaRPr lang="en-US" sz="1800"/>
        </a:p>
      </dgm:t>
    </dgm:pt>
    <dgm:pt modelId="{BFDC921B-BBAC-4118-95B1-1BA3F8556B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0" dirty="0"/>
            <a:t>How does climate change impact water access?</a:t>
          </a:r>
          <a:endParaRPr lang="en-US" sz="1800" b="0" dirty="0"/>
        </a:p>
      </dgm:t>
    </dgm:pt>
    <dgm:pt modelId="{C8634DD8-1EB8-4887-8B99-1307B4CAA241}" type="parTrans" cxnId="{8F9576EB-22B0-4366-A539-5E696657CD75}">
      <dgm:prSet/>
      <dgm:spPr/>
      <dgm:t>
        <a:bodyPr/>
        <a:lstStyle/>
        <a:p>
          <a:endParaRPr lang="en-US" sz="1800"/>
        </a:p>
      </dgm:t>
    </dgm:pt>
    <dgm:pt modelId="{D9595AD0-9ED3-4547-9DDE-D137E79FF876}" type="sibTrans" cxnId="{8F9576EB-22B0-4366-A539-5E696657CD75}">
      <dgm:prSet/>
      <dgm:spPr/>
      <dgm:t>
        <a:bodyPr/>
        <a:lstStyle/>
        <a:p>
          <a:endParaRPr lang="en-US" sz="1800"/>
        </a:p>
      </dgm:t>
    </dgm:pt>
    <dgm:pt modelId="{25AD50CD-BA74-4640-AD59-B47ECA3BCD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0" dirty="0"/>
            <a:t>Do countries with low water access have higher instances of conflict?</a:t>
          </a:r>
          <a:endParaRPr lang="en-US" sz="1800" b="0" dirty="0"/>
        </a:p>
      </dgm:t>
    </dgm:pt>
    <dgm:pt modelId="{42117B77-ED65-434D-88CF-A95FF37E8A97}" type="parTrans" cxnId="{C1744112-416E-450D-B63D-82E151B87107}">
      <dgm:prSet/>
      <dgm:spPr/>
      <dgm:t>
        <a:bodyPr/>
        <a:lstStyle/>
        <a:p>
          <a:endParaRPr lang="en-US" sz="1800"/>
        </a:p>
      </dgm:t>
    </dgm:pt>
    <dgm:pt modelId="{DA5F0EFB-F35F-45EC-93F5-5D678C85C29B}" type="sibTrans" cxnId="{C1744112-416E-450D-B63D-82E151B87107}">
      <dgm:prSet/>
      <dgm:spPr/>
      <dgm:t>
        <a:bodyPr/>
        <a:lstStyle/>
        <a:p>
          <a:endParaRPr lang="en-US" sz="1800"/>
        </a:p>
      </dgm:t>
    </dgm:pt>
    <dgm:pt modelId="{2BEB18C1-88E1-49AA-9ABD-B6E68BBF9D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0" dirty="0"/>
            <a:t>What areas in the United States have less access to water?</a:t>
          </a:r>
          <a:endParaRPr lang="en-US" sz="1800" b="0" dirty="0"/>
        </a:p>
      </dgm:t>
    </dgm:pt>
    <dgm:pt modelId="{CE5D5681-B970-4C83-BEB9-50647439284C}" type="parTrans" cxnId="{CACE6A16-5D33-4A92-B8F7-87294A2C8A21}">
      <dgm:prSet/>
      <dgm:spPr/>
      <dgm:t>
        <a:bodyPr/>
        <a:lstStyle/>
        <a:p>
          <a:endParaRPr lang="en-US" sz="1800"/>
        </a:p>
      </dgm:t>
    </dgm:pt>
    <dgm:pt modelId="{9E3CC954-3ADA-4D12-B5FC-F3B40E345B77}" type="sibTrans" cxnId="{CACE6A16-5D33-4A92-B8F7-87294A2C8A21}">
      <dgm:prSet/>
      <dgm:spPr/>
      <dgm:t>
        <a:bodyPr/>
        <a:lstStyle/>
        <a:p>
          <a:endParaRPr lang="en-US" sz="1800"/>
        </a:p>
      </dgm:t>
    </dgm:pt>
    <dgm:pt modelId="{B93E788E-6F49-46F8-8E26-BEE932AC4B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0" dirty="0"/>
            <a:t>Do these areas with low water in US have higher instances of conflict?</a:t>
          </a:r>
          <a:endParaRPr lang="en-US" sz="1800" b="0" dirty="0"/>
        </a:p>
      </dgm:t>
    </dgm:pt>
    <dgm:pt modelId="{3B7350D2-6348-4C26-B1F2-B7C3029A9BE0}" type="parTrans" cxnId="{50A01DB8-8958-46C5-97B1-39B773AA4BF4}">
      <dgm:prSet/>
      <dgm:spPr/>
      <dgm:t>
        <a:bodyPr/>
        <a:lstStyle/>
        <a:p>
          <a:endParaRPr lang="en-US" sz="1800"/>
        </a:p>
      </dgm:t>
    </dgm:pt>
    <dgm:pt modelId="{874B68E7-002E-4B1F-806C-9C3FBAF663A1}" type="sibTrans" cxnId="{50A01DB8-8958-46C5-97B1-39B773AA4BF4}">
      <dgm:prSet/>
      <dgm:spPr/>
      <dgm:t>
        <a:bodyPr/>
        <a:lstStyle/>
        <a:p>
          <a:endParaRPr lang="en-US" sz="1800"/>
        </a:p>
      </dgm:t>
    </dgm:pt>
    <dgm:pt modelId="{DE1A80ED-3A32-4668-82FA-0E0371FB130D}" type="pres">
      <dgm:prSet presAssocID="{AF9045F5-CBC7-433C-849A-F15F26DB4520}" presName="root" presStyleCnt="0">
        <dgm:presLayoutVars>
          <dgm:dir/>
          <dgm:resizeHandles val="exact"/>
        </dgm:presLayoutVars>
      </dgm:prSet>
      <dgm:spPr/>
    </dgm:pt>
    <dgm:pt modelId="{8D4200CB-A3DB-4F0B-A676-4DAF5CE2E0A1}" type="pres">
      <dgm:prSet presAssocID="{3DCC38A1-D7BF-4615-9DB4-9F57DECE790E}" presName="compNode" presStyleCnt="0"/>
      <dgm:spPr/>
    </dgm:pt>
    <dgm:pt modelId="{918A4D06-D657-461E-AB4F-0800733E54FD}" type="pres">
      <dgm:prSet presAssocID="{3DCC38A1-D7BF-4615-9DB4-9F57DECE79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34F462FA-7115-4FE3-907B-F095A9CF7DB7}" type="pres">
      <dgm:prSet presAssocID="{3DCC38A1-D7BF-4615-9DB4-9F57DECE790E}" presName="iconSpace" presStyleCnt="0"/>
      <dgm:spPr/>
    </dgm:pt>
    <dgm:pt modelId="{ECD2259C-0C6C-4E3D-96C2-61352509697F}" type="pres">
      <dgm:prSet presAssocID="{3DCC38A1-D7BF-4615-9DB4-9F57DECE790E}" presName="parTx" presStyleLbl="revTx" presStyleIdx="0" presStyleCnt="4">
        <dgm:presLayoutVars>
          <dgm:chMax val="0"/>
          <dgm:chPref val="0"/>
        </dgm:presLayoutVars>
      </dgm:prSet>
      <dgm:spPr/>
    </dgm:pt>
    <dgm:pt modelId="{516AC801-70BA-4226-A598-57E9E4CF601C}" type="pres">
      <dgm:prSet presAssocID="{3DCC38A1-D7BF-4615-9DB4-9F57DECE790E}" presName="txSpace" presStyleCnt="0"/>
      <dgm:spPr/>
    </dgm:pt>
    <dgm:pt modelId="{7DE82BF7-1388-4F23-9630-CC2506E5321A}" type="pres">
      <dgm:prSet presAssocID="{3DCC38A1-D7BF-4615-9DB4-9F57DECE790E}" presName="desTx" presStyleLbl="revTx" presStyleIdx="1" presStyleCnt="4">
        <dgm:presLayoutVars/>
      </dgm:prSet>
      <dgm:spPr/>
    </dgm:pt>
    <dgm:pt modelId="{BC5522A5-86F8-400D-B25B-7BD32BAF9A21}" type="pres">
      <dgm:prSet presAssocID="{172B903E-5621-433C-A1D2-EBCC9376E6A5}" presName="sibTrans" presStyleCnt="0"/>
      <dgm:spPr/>
    </dgm:pt>
    <dgm:pt modelId="{97004D6E-DC87-4E5C-B60A-4B75638782CE}" type="pres">
      <dgm:prSet presAssocID="{BB26A8D3-0DE7-4865-9BC1-9E073FA253BD}" presName="compNode" presStyleCnt="0"/>
      <dgm:spPr/>
    </dgm:pt>
    <dgm:pt modelId="{01E116B5-FAC8-4A53-BC7C-B5DE8B7CD275}" type="pres">
      <dgm:prSet presAssocID="{BB26A8D3-0DE7-4865-9BC1-9E073FA253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DE0586-B84E-49E4-A3F9-D8D76ED69237}" type="pres">
      <dgm:prSet presAssocID="{BB26A8D3-0DE7-4865-9BC1-9E073FA253BD}" presName="iconSpace" presStyleCnt="0"/>
      <dgm:spPr/>
    </dgm:pt>
    <dgm:pt modelId="{5238CA4D-B5AC-4BE7-AA57-316F5BB8C189}" type="pres">
      <dgm:prSet presAssocID="{BB26A8D3-0DE7-4865-9BC1-9E073FA253BD}" presName="parTx" presStyleLbl="revTx" presStyleIdx="2" presStyleCnt="4">
        <dgm:presLayoutVars>
          <dgm:chMax val="0"/>
          <dgm:chPref val="0"/>
        </dgm:presLayoutVars>
      </dgm:prSet>
      <dgm:spPr/>
    </dgm:pt>
    <dgm:pt modelId="{CD603254-094C-454B-AB9C-10FB0288CF32}" type="pres">
      <dgm:prSet presAssocID="{BB26A8D3-0DE7-4865-9BC1-9E073FA253BD}" presName="txSpace" presStyleCnt="0"/>
      <dgm:spPr/>
    </dgm:pt>
    <dgm:pt modelId="{5F0D732C-74A5-4312-9419-CE5DC0760AAE}" type="pres">
      <dgm:prSet presAssocID="{BB26A8D3-0DE7-4865-9BC1-9E073FA253BD}" presName="desTx" presStyleLbl="revTx" presStyleIdx="3" presStyleCnt="4" custScaleX="91186" custScaleY="273077">
        <dgm:presLayoutVars/>
      </dgm:prSet>
      <dgm:spPr/>
    </dgm:pt>
  </dgm:ptLst>
  <dgm:cxnLst>
    <dgm:cxn modelId="{C1744112-416E-450D-B63D-82E151B87107}" srcId="{BB26A8D3-0DE7-4865-9BC1-9E073FA253BD}" destId="{25AD50CD-BA74-4640-AD59-B47ECA3BCDA0}" srcOrd="1" destOrd="0" parTransId="{42117B77-ED65-434D-88CF-A95FF37E8A97}" sibTransId="{DA5F0EFB-F35F-45EC-93F5-5D678C85C29B}"/>
    <dgm:cxn modelId="{0AC38A12-4D97-44C9-9759-4289E8E4DAA8}" type="presOf" srcId="{BB26A8D3-0DE7-4865-9BC1-9E073FA253BD}" destId="{5238CA4D-B5AC-4BE7-AA57-316F5BB8C189}" srcOrd="0" destOrd="0" presId="urn:microsoft.com/office/officeart/2018/5/layout/CenteredIconLabelDescriptionList"/>
    <dgm:cxn modelId="{CACE6A16-5D33-4A92-B8F7-87294A2C8A21}" srcId="{BB26A8D3-0DE7-4865-9BC1-9E073FA253BD}" destId="{2BEB18C1-88E1-49AA-9ABD-B6E68BBF9D3B}" srcOrd="2" destOrd="0" parTransId="{CE5D5681-B970-4C83-BEB9-50647439284C}" sibTransId="{9E3CC954-3ADA-4D12-B5FC-F3B40E345B77}"/>
    <dgm:cxn modelId="{4702255F-EB38-4739-B165-E237B8F9769C}" type="presOf" srcId="{3DCC38A1-D7BF-4615-9DB4-9F57DECE790E}" destId="{ECD2259C-0C6C-4E3D-96C2-61352509697F}" srcOrd="0" destOrd="0" presId="urn:microsoft.com/office/officeart/2018/5/layout/CenteredIconLabelDescriptionList"/>
    <dgm:cxn modelId="{7B7F8E62-F790-4B84-B1A2-C8E9B56D536B}" srcId="{AF9045F5-CBC7-433C-849A-F15F26DB4520}" destId="{3DCC38A1-D7BF-4615-9DB4-9F57DECE790E}" srcOrd="0" destOrd="0" parTransId="{B642523C-AFB3-4D18-B213-FF0CA4F95F77}" sibTransId="{172B903E-5621-433C-A1D2-EBCC9376E6A5}"/>
    <dgm:cxn modelId="{9CB1DF63-8C6B-4D4B-B3A0-D655C38703C5}" type="presOf" srcId="{2BEB18C1-88E1-49AA-9ABD-B6E68BBF9D3B}" destId="{5F0D732C-74A5-4312-9419-CE5DC0760AAE}" srcOrd="0" destOrd="2" presId="urn:microsoft.com/office/officeart/2018/5/layout/CenteredIconLabelDescriptionList"/>
    <dgm:cxn modelId="{D3635264-2AAF-499F-A1F2-B9F6695C80BB}" type="presOf" srcId="{BFDC921B-BBAC-4118-95B1-1BA3F8556BFD}" destId="{5F0D732C-74A5-4312-9419-CE5DC0760AAE}" srcOrd="0" destOrd="0" presId="urn:microsoft.com/office/officeart/2018/5/layout/CenteredIconLabelDescriptionList"/>
    <dgm:cxn modelId="{7A1D9275-8651-4740-BF8E-B13F0D0CA8B1}" type="presOf" srcId="{25AD50CD-BA74-4640-AD59-B47ECA3BCDA0}" destId="{5F0D732C-74A5-4312-9419-CE5DC0760AAE}" srcOrd="0" destOrd="1" presId="urn:microsoft.com/office/officeart/2018/5/layout/CenteredIconLabelDescriptionList"/>
    <dgm:cxn modelId="{274E15A9-856D-4F2E-94D1-2B395A28BB77}" type="presOf" srcId="{AF9045F5-CBC7-433C-849A-F15F26DB4520}" destId="{DE1A80ED-3A32-4668-82FA-0E0371FB130D}" srcOrd="0" destOrd="0" presId="urn:microsoft.com/office/officeart/2018/5/layout/CenteredIconLabelDescriptionList"/>
    <dgm:cxn modelId="{50A01DB8-8958-46C5-97B1-39B773AA4BF4}" srcId="{BB26A8D3-0DE7-4865-9BC1-9E073FA253BD}" destId="{B93E788E-6F49-46F8-8E26-BEE932AC4B0A}" srcOrd="3" destOrd="0" parTransId="{3B7350D2-6348-4C26-B1F2-B7C3029A9BE0}" sibTransId="{874B68E7-002E-4B1F-806C-9C3FBAF663A1}"/>
    <dgm:cxn modelId="{95A685D5-309A-4AA3-97C7-9A66379C84AE}" type="presOf" srcId="{B93E788E-6F49-46F8-8E26-BEE932AC4B0A}" destId="{5F0D732C-74A5-4312-9419-CE5DC0760AAE}" srcOrd="0" destOrd="3" presId="urn:microsoft.com/office/officeart/2018/5/layout/CenteredIconLabelDescriptionList"/>
    <dgm:cxn modelId="{8F9576EB-22B0-4366-A539-5E696657CD75}" srcId="{BB26A8D3-0DE7-4865-9BC1-9E073FA253BD}" destId="{BFDC921B-BBAC-4118-95B1-1BA3F8556BFD}" srcOrd="0" destOrd="0" parTransId="{C8634DD8-1EB8-4887-8B99-1307B4CAA241}" sibTransId="{D9595AD0-9ED3-4547-9DDE-D137E79FF876}"/>
    <dgm:cxn modelId="{98B06FFC-EC80-428C-883A-44DEAFA7AAC6}" srcId="{AF9045F5-CBC7-433C-849A-F15F26DB4520}" destId="{BB26A8D3-0DE7-4865-9BC1-9E073FA253BD}" srcOrd="1" destOrd="0" parTransId="{AB040AC5-0FA1-4D92-9644-48AF94AD24A3}" sibTransId="{21588B9F-CB14-41E8-9F07-12F7B2865B8D}"/>
    <dgm:cxn modelId="{8EAD80ED-3EB5-4CDF-9D88-410F89AC8646}" type="presParOf" srcId="{DE1A80ED-3A32-4668-82FA-0E0371FB130D}" destId="{8D4200CB-A3DB-4F0B-A676-4DAF5CE2E0A1}" srcOrd="0" destOrd="0" presId="urn:microsoft.com/office/officeart/2018/5/layout/CenteredIconLabelDescriptionList"/>
    <dgm:cxn modelId="{D5F561D4-6CCE-45F7-9BC9-EBD4EB09DF63}" type="presParOf" srcId="{8D4200CB-A3DB-4F0B-A676-4DAF5CE2E0A1}" destId="{918A4D06-D657-461E-AB4F-0800733E54FD}" srcOrd="0" destOrd="0" presId="urn:microsoft.com/office/officeart/2018/5/layout/CenteredIconLabelDescriptionList"/>
    <dgm:cxn modelId="{3B52430C-AB96-4332-B0BB-1EC290B5BAB6}" type="presParOf" srcId="{8D4200CB-A3DB-4F0B-A676-4DAF5CE2E0A1}" destId="{34F462FA-7115-4FE3-907B-F095A9CF7DB7}" srcOrd="1" destOrd="0" presId="urn:microsoft.com/office/officeart/2018/5/layout/CenteredIconLabelDescriptionList"/>
    <dgm:cxn modelId="{FAA05FDC-C8CD-4412-870B-6239F58509BB}" type="presParOf" srcId="{8D4200CB-A3DB-4F0B-A676-4DAF5CE2E0A1}" destId="{ECD2259C-0C6C-4E3D-96C2-61352509697F}" srcOrd="2" destOrd="0" presId="urn:microsoft.com/office/officeart/2018/5/layout/CenteredIconLabelDescriptionList"/>
    <dgm:cxn modelId="{D305F443-6192-4F58-838D-FD3A523A7FA2}" type="presParOf" srcId="{8D4200CB-A3DB-4F0B-A676-4DAF5CE2E0A1}" destId="{516AC801-70BA-4226-A598-57E9E4CF601C}" srcOrd="3" destOrd="0" presId="urn:microsoft.com/office/officeart/2018/5/layout/CenteredIconLabelDescriptionList"/>
    <dgm:cxn modelId="{47F13205-530E-43D6-A611-A2E7F98FA41F}" type="presParOf" srcId="{8D4200CB-A3DB-4F0B-A676-4DAF5CE2E0A1}" destId="{7DE82BF7-1388-4F23-9630-CC2506E5321A}" srcOrd="4" destOrd="0" presId="urn:microsoft.com/office/officeart/2018/5/layout/CenteredIconLabelDescriptionList"/>
    <dgm:cxn modelId="{54DB9037-3A23-455D-89A2-60CA61C680A0}" type="presParOf" srcId="{DE1A80ED-3A32-4668-82FA-0E0371FB130D}" destId="{BC5522A5-86F8-400D-B25B-7BD32BAF9A21}" srcOrd="1" destOrd="0" presId="urn:microsoft.com/office/officeart/2018/5/layout/CenteredIconLabelDescriptionList"/>
    <dgm:cxn modelId="{6027C418-6557-48FA-9586-E59CFFB62D51}" type="presParOf" srcId="{DE1A80ED-3A32-4668-82FA-0E0371FB130D}" destId="{97004D6E-DC87-4E5C-B60A-4B75638782CE}" srcOrd="2" destOrd="0" presId="urn:microsoft.com/office/officeart/2018/5/layout/CenteredIconLabelDescriptionList"/>
    <dgm:cxn modelId="{69D299ED-9690-4BC7-976B-1C6C07730388}" type="presParOf" srcId="{97004D6E-DC87-4E5C-B60A-4B75638782CE}" destId="{01E116B5-FAC8-4A53-BC7C-B5DE8B7CD275}" srcOrd="0" destOrd="0" presId="urn:microsoft.com/office/officeart/2018/5/layout/CenteredIconLabelDescriptionList"/>
    <dgm:cxn modelId="{12F256EB-C244-40E8-8550-E5DE6B457E33}" type="presParOf" srcId="{97004D6E-DC87-4E5C-B60A-4B75638782CE}" destId="{C3DE0586-B84E-49E4-A3F9-D8D76ED69237}" srcOrd="1" destOrd="0" presId="urn:microsoft.com/office/officeart/2018/5/layout/CenteredIconLabelDescriptionList"/>
    <dgm:cxn modelId="{F3605EB2-FC89-48AA-8823-2970D2CB242F}" type="presParOf" srcId="{97004D6E-DC87-4E5C-B60A-4B75638782CE}" destId="{5238CA4D-B5AC-4BE7-AA57-316F5BB8C189}" srcOrd="2" destOrd="0" presId="urn:microsoft.com/office/officeart/2018/5/layout/CenteredIconLabelDescriptionList"/>
    <dgm:cxn modelId="{92AF3756-CF0B-4CE6-8351-DC199E1FC303}" type="presParOf" srcId="{97004D6E-DC87-4E5C-B60A-4B75638782CE}" destId="{CD603254-094C-454B-AB9C-10FB0288CF32}" srcOrd="3" destOrd="0" presId="urn:microsoft.com/office/officeart/2018/5/layout/CenteredIconLabelDescriptionList"/>
    <dgm:cxn modelId="{88F821E5-B103-4B95-A7FB-E7225531E92C}" type="presParOf" srcId="{97004D6E-DC87-4E5C-B60A-4B75638782CE}" destId="{5F0D732C-74A5-4312-9419-CE5DC0760AA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A4D06-D657-461E-AB4F-0800733E54FD}">
      <dsp:nvSpPr>
        <dsp:cNvPr id="0" name=""/>
        <dsp:cNvSpPr/>
      </dsp:nvSpPr>
      <dsp:spPr>
        <a:xfrm>
          <a:off x="1611288" y="774194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2259C-0C6C-4E3D-96C2-61352509697F}">
      <dsp:nvSpPr>
        <dsp:cNvPr id="0" name=""/>
        <dsp:cNvSpPr/>
      </dsp:nvSpPr>
      <dsp:spPr>
        <a:xfrm>
          <a:off x="210029" y="2412016"/>
          <a:ext cx="4311566" cy="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Water conflict</a:t>
          </a:r>
          <a:r>
            <a:rPr lang="en-US" sz="1800" kern="1200"/>
            <a:t> is a term describing a conflict between countries, states, or groups over an access to water resources</a:t>
          </a:r>
        </a:p>
      </dsp:txBody>
      <dsp:txXfrm>
        <a:off x="210029" y="2412016"/>
        <a:ext cx="4311566" cy="849669"/>
      </dsp:txXfrm>
    </dsp:sp>
    <dsp:sp modelId="{7DE82BF7-1388-4F23-9630-CC2506E5321A}">
      <dsp:nvSpPr>
        <dsp:cNvPr id="0" name=""/>
        <dsp:cNvSpPr/>
      </dsp:nvSpPr>
      <dsp:spPr>
        <a:xfrm>
          <a:off x="210029" y="3321580"/>
          <a:ext cx="4311566" cy="447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116B5-FAC8-4A53-BC7C-B5DE8B7CD275}">
      <dsp:nvSpPr>
        <dsp:cNvPr id="0" name=""/>
        <dsp:cNvSpPr/>
      </dsp:nvSpPr>
      <dsp:spPr>
        <a:xfrm>
          <a:off x="6677379" y="579649"/>
          <a:ext cx="1509048" cy="150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8CA4D-B5AC-4BE7-AA57-316F5BB8C189}">
      <dsp:nvSpPr>
        <dsp:cNvPr id="0" name=""/>
        <dsp:cNvSpPr/>
      </dsp:nvSpPr>
      <dsp:spPr>
        <a:xfrm>
          <a:off x="5276120" y="2217471"/>
          <a:ext cx="4311566" cy="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800" kern="1200" dirty="0"/>
            <a:t>We wanted to find out the following:</a:t>
          </a:r>
          <a:endParaRPr lang="en-US" sz="1800" kern="1200" dirty="0"/>
        </a:p>
      </dsp:txBody>
      <dsp:txXfrm>
        <a:off x="5276120" y="2217471"/>
        <a:ext cx="4311566" cy="849669"/>
      </dsp:txXfrm>
    </dsp:sp>
    <dsp:sp modelId="{5F0D732C-74A5-4312-9419-CE5DC0760AAE}">
      <dsp:nvSpPr>
        <dsp:cNvPr id="0" name=""/>
        <dsp:cNvSpPr/>
      </dsp:nvSpPr>
      <dsp:spPr>
        <a:xfrm>
          <a:off x="5449552" y="2737946"/>
          <a:ext cx="3588523" cy="1225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/>
            <a:t>How does climate change impact water access?</a:t>
          </a:r>
          <a:endParaRPr lang="en-US" sz="1800" b="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/>
            <a:t>Do countries with low water access have higher instances of conflict?</a:t>
          </a:r>
          <a:endParaRPr lang="en-US" sz="1800" b="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/>
            <a:t>What areas in the United States have less access to water?</a:t>
          </a:r>
          <a:endParaRPr lang="en-US" sz="1800" b="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/>
            <a:t>Do these areas with low water in US have higher instances of conflict?</a:t>
          </a:r>
          <a:endParaRPr lang="en-US" sz="1800" b="0" kern="1200" dirty="0"/>
        </a:p>
      </dsp:txBody>
      <dsp:txXfrm>
        <a:off x="5449552" y="2737946"/>
        <a:ext cx="3588523" cy="1225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5A45-D27F-49B0-9219-68CCEB93E2B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462F9-BA9D-4B8A-80DD-A619E420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864-6CCD-4260-A601-6834CAA3B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2D9D7-62BA-4DD6-B1E8-282F29108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EC89-1455-41AF-8C1C-EABB3AED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84F0-3614-4E76-A068-C65994B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6B0B-3C7E-4E99-9686-2B18D701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1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E403-8DE8-4050-A091-E24892A4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F2859-0753-4BE6-BF39-CCE0A580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EB83-2F82-4282-BD40-82DC1813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AB8C-5968-41C9-9280-30F4ECEC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335F-C7D5-4476-B7DE-EFFD3725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2D9B-84E6-4FA0-922D-60D0DB1BD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999EF-F7AF-466A-AD53-202CF8A9D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8FF9-BEEB-4814-ABCD-CA42BCDD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AA59-52CA-48DC-94E8-A633DCBC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74B5-3FAE-4C0D-BDDB-85699A3B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275C-7DDE-4AB0-9E9A-34B6D771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8417-5C46-430E-BDAF-BE38648F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8993-088E-4852-A8A9-18DAA3D4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8889-AB72-4A50-BAAA-9665681C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21F4-ACF7-4B4A-B909-02673328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C15D-AE56-470D-AB72-14E0DE77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B1DF-3524-4253-BBB3-846517F0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53C7-E59F-49B7-AE73-4666E99F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EAA1-35B0-44B6-A5F8-3649D705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C1E9-FE0B-4CC3-B5CF-95BEFAE2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4B84-C0CB-4CB6-8D98-C1E6ED5D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6491-342F-4DC0-9108-1190BB1D0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727AD-6EA1-42B3-AF0E-CECCB4F0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416B5-C31D-4C02-B716-44BA17CB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7DAE9-408E-41C6-B129-1AE786A7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30578-A0C8-4259-A5A2-726D77FD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0631-14C3-4766-994F-FA548B45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7C1A-9173-42A8-83F6-47D05F1D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29AD2-09B2-46B0-9341-6E4A5F80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427C6-723A-4119-B31A-9E13BBD32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6F801-82E4-4617-9616-CB4D7CCF1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09C87-CAFC-49F0-8C8C-556DD969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EC1B2-CEF0-4FCB-BD39-8E6DF03A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1C0D2-7D70-43DE-98A4-8023633B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EBBF-DEC6-4576-A20A-F3590EA3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17829-3CB7-42D5-BE26-50A67A6D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0BDC4-F588-4D36-86FF-192F4CA1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DAA39-C874-4FF4-98FA-635D807D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D2282-A24C-4DF1-AC65-FE7A346C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B7D32-92C1-4F24-84BA-83675ABA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7F290-2B88-44CD-BC59-A23C6B9B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62EA-48A5-4046-8600-CB9585DC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213C-A04A-4A69-AFE8-27A0A09B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0804C-E7AF-4428-A069-DEC898C0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0B12D-2D94-47AD-9D6D-9876BA85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F62FE-FFC0-4E6A-BC4F-5116B3A5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51FA3-FFD9-4C54-874B-A2CB9E8A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36C2-5931-4DB4-A227-DCEBFBD7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A47EC-8ACD-45EB-8088-CAC0B49D0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64326-1AFB-4910-8A11-AAA54E51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65F9-C293-4036-86DD-6C7A3757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6D679-FABC-46CB-9DB3-7CE2CE4F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3F70-8473-4500-BFD9-646168BB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D1232-A640-4346-88DF-E34911D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202F9-9469-4860-9C92-5920658C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BCC8-F00E-42C1-9FF2-EACC7ABDD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587E-7587-49B9-9F3F-0AF6FE5D98F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C9181-1B85-4802-9AB7-880CCDF71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78DE-3E7D-49EC-8CFF-76AAB284D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7ECA6-6F6F-4CA2-A6E5-74FF485A6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92B3-27A1-438E-9666-28901BD8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WANGRY : ARE WE ANGRY FOR WATER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2AF152-982A-420A-B1DC-F5CBF9D15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1C2A3-E0A3-46A1-A760-64E4C75E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A picture containing nature&#10;&#10;Description automatically generated">
            <a:extLst>
              <a:ext uri="{FF2B5EF4-FFF2-40B4-BE49-F238E27FC236}">
                <a16:creationId xmlns:a16="http://schemas.microsoft.com/office/drawing/2014/main" id="{5E247EF1-DE68-4F9E-9A94-5376197B4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320"/>
            <a:ext cx="12192000" cy="2621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D97F28-CC8F-457C-BEE7-81604C00BF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1" y="0"/>
            <a:ext cx="1788160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6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17C6-DB77-42C2-A96E-13D46A2D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AB65-1388-412B-A340-FCCBFD0F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153C-4731-4F8F-9270-573B1997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221B-3C69-42FE-B9C6-2D97C2C4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A17CE-2F4F-40CA-8D63-94B64556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Agenda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E0E3-3476-45C8-A324-F4A74E53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600"/>
              <a:t>Introduction &amp; 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/>
              <a:t>Methods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/>
              <a:t>Findings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/>
              <a:t>Conclusions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/>
              <a:t>Implications &amp; Discussion</a:t>
            </a:r>
          </a:p>
          <a:p>
            <a:pPr marL="342900" indent="-342900">
              <a:buFont typeface="+mj-lt"/>
              <a:buAutoNum type="arabicPeriod"/>
            </a:pPr>
            <a:endParaRPr lang="en-CA" sz="1600"/>
          </a:p>
          <a:p>
            <a:endParaRPr lang="en-US" sz="1600"/>
          </a:p>
        </p:txBody>
      </p:sp>
      <p:pic>
        <p:nvPicPr>
          <p:cNvPr id="5" name="Picture 4" descr="A picture containing sport, man&#10;&#10;Description automatically generated">
            <a:extLst>
              <a:ext uri="{FF2B5EF4-FFF2-40B4-BE49-F238E27FC236}">
                <a16:creationId xmlns:a16="http://schemas.microsoft.com/office/drawing/2014/main" id="{CA9AD9C6-2A6D-4A4A-802F-CD36E8A33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" b="2"/>
          <a:stretch/>
        </p:blipFill>
        <p:spPr>
          <a:xfrm>
            <a:off x="4662102" y="1001310"/>
            <a:ext cx="6903723" cy="473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8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1D8F-AB25-4ABB-B1E1-F73F668C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Introduction and Problem statement</a:t>
            </a:r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6E59266A-8BF9-4B9E-B4D0-4126DAEFE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035700"/>
              </p:ext>
            </p:extLst>
          </p:nvPr>
        </p:nvGraphicFramePr>
        <p:xfrm>
          <a:off x="838200" y="1318662"/>
          <a:ext cx="9797716" cy="454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77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1F4E-3226-484D-895C-757274AA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201515"/>
            <a:ext cx="2433320" cy="1053779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F18B90-2406-4CA8-954C-4AE74C2606CC}"/>
              </a:ext>
            </a:extLst>
          </p:cNvPr>
          <p:cNvGrpSpPr/>
          <p:nvPr/>
        </p:nvGrpSpPr>
        <p:grpSpPr>
          <a:xfrm>
            <a:off x="584595" y="1659804"/>
            <a:ext cx="10769205" cy="4517158"/>
            <a:chOff x="566452" y="2089231"/>
            <a:chExt cx="10769205" cy="3930596"/>
          </a:xfrm>
        </p:grpSpPr>
        <p:pic>
          <p:nvPicPr>
            <p:cNvPr id="5" name="Picture 4" descr="Planet Python">
              <a:extLst>
                <a:ext uri="{FF2B5EF4-FFF2-40B4-BE49-F238E27FC236}">
                  <a16:creationId xmlns:a16="http://schemas.microsoft.com/office/drawing/2014/main" id="{3116E9BC-D68D-4976-ACBC-F6E78E321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487" y="3574856"/>
              <a:ext cx="1571727" cy="823686"/>
            </a:xfrm>
            <a:prstGeom prst="rect">
              <a:avLst/>
            </a:prstGeom>
          </p:spPr>
        </p:pic>
        <p:cxnSp>
          <p:nvCxnSpPr>
            <p:cNvPr id="6" name="Curved Connector 15">
              <a:extLst>
                <a:ext uri="{FF2B5EF4-FFF2-40B4-BE49-F238E27FC236}">
                  <a16:creationId xmlns:a16="http://schemas.microsoft.com/office/drawing/2014/main" id="{1E05DDC6-6911-42E9-9CF8-7C2EFE3F4F24}"/>
                </a:ext>
              </a:extLst>
            </p:cNvPr>
            <p:cNvCxnSpPr/>
            <p:nvPr/>
          </p:nvCxnSpPr>
          <p:spPr>
            <a:xfrm>
              <a:off x="783771" y="2726449"/>
              <a:ext cx="3875314" cy="1041461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16">
              <a:extLst>
                <a:ext uri="{FF2B5EF4-FFF2-40B4-BE49-F238E27FC236}">
                  <a16:creationId xmlns:a16="http://schemas.microsoft.com/office/drawing/2014/main" id="{37756233-0775-45B6-8E0E-FE77B9438B5C}"/>
                </a:ext>
              </a:extLst>
            </p:cNvPr>
            <p:cNvCxnSpPr/>
            <p:nvPr/>
          </p:nvCxnSpPr>
          <p:spPr>
            <a:xfrm flipV="1">
              <a:off x="595085" y="4259607"/>
              <a:ext cx="4064000" cy="1246750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63738E-1545-4F57-A92D-D581D8F7DADD}"/>
                </a:ext>
              </a:extLst>
            </p:cNvPr>
            <p:cNvCxnSpPr/>
            <p:nvPr/>
          </p:nvCxnSpPr>
          <p:spPr>
            <a:xfrm>
              <a:off x="595085" y="3992907"/>
              <a:ext cx="4064000" cy="25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SPC Data">
              <a:extLst>
                <a:ext uri="{FF2B5EF4-FFF2-40B4-BE49-F238E27FC236}">
                  <a16:creationId xmlns:a16="http://schemas.microsoft.com/office/drawing/2014/main" id="{9081AC92-53DD-45EA-8431-4EFF4006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16" y="4952081"/>
              <a:ext cx="784421" cy="857633"/>
            </a:xfrm>
            <a:prstGeom prst="rect">
              <a:avLst/>
            </a:prstGeom>
          </p:spPr>
        </p:pic>
        <p:pic>
          <p:nvPicPr>
            <p:cNvPr id="22" name="Content Placeholder 3" descr="API - Computer Science Wiki">
              <a:extLst>
                <a:ext uri="{FF2B5EF4-FFF2-40B4-BE49-F238E27FC236}">
                  <a16:creationId xmlns:a16="http://schemas.microsoft.com/office/drawing/2014/main" id="{0F30239E-14C6-4A65-B1F9-45417DDBC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043" y="3726207"/>
              <a:ext cx="883328" cy="68795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24CFC2-52C7-4C33-9267-8100A7C9EDC3}"/>
                </a:ext>
              </a:extLst>
            </p:cNvPr>
            <p:cNvGrpSpPr/>
            <p:nvPr/>
          </p:nvGrpSpPr>
          <p:grpSpPr>
            <a:xfrm>
              <a:off x="1111213" y="2089231"/>
              <a:ext cx="1135158" cy="981193"/>
              <a:chOff x="1024128" y="2374074"/>
              <a:chExt cx="1135158" cy="981193"/>
            </a:xfrm>
          </p:grpSpPr>
          <p:pic>
            <p:nvPicPr>
              <p:cNvPr id="20" name="Content Placeholder 3" descr="API - Computer Science Wiki">
                <a:extLst>
                  <a:ext uri="{FF2B5EF4-FFF2-40B4-BE49-F238E27FC236}">
                    <a16:creationId xmlns:a16="http://schemas.microsoft.com/office/drawing/2014/main" id="{EE017791-13F0-4FF4-AF04-2A5E0730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5958" y="2667317"/>
                <a:ext cx="883328" cy="687950"/>
              </a:xfrm>
              <a:prstGeom prst="rect">
                <a:avLst/>
              </a:prstGeom>
            </p:spPr>
          </p:pic>
          <p:pic>
            <p:nvPicPr>
              <p:cNvPr id="21" name="Picture 20" descr="Pengertian Fungsi Penerapan Json Pada PHP | Blog World Web ...">
                <a:extLst>
                  <a:ext uri="{FF2B5EF4-FFF2-40B4-BE49-F238E27FC236}">
                    <a16:creationId xmlns:a16="http://schemas.microsoft.com/office/drawing/2014/main" id="{F875B947-2D33-4AFF-A234-62B158708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4128" y="2374074"/>
                <a:ext cx="424014" cy="489496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E4EC8F-546C-4FD5-9F02-2FD8D5AD84D0}"/>
                </a:ext>
              </a:extLst>
            </p:cNvPr>
            <p:cNvSpPr/>
            <p:nvPr/>
          </p:nvSpPr>
          <p:spPr>
            <a:xfrm>
              <a:off x="2282657" y="2212979"/>
              <a:ext cx="1803840" cy="58176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CA" dirty="0"/>
                <a:t>Open Weather Map API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07A09A-1204-4839-ACF8-DD4C657031FA}"/>
                </a:ext>
              </a:extLst>
            </p:cNvPr>
            <p:cNvSpPr/>
            <p:nvPr/>
          </p:nvSpPr>
          <p:spPr>
            <a:xfrm>
              <a:off x="965971" y="4404750"/>
              <a:ext cx="1426282" cy="41729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CA" dirty="0"/>
                <a:t>CDC DATA</a:t>
              </a:r>
            </a:p>
            <a:p>
              <a:pPr algn="ctr"/>
              <a:endParaRPr lang="en-C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77B1D6-6442-45A8-B266-F4E2FE3AE3E0}"/>
                </a:ext>
              </a:extLst>
            </p:cNvPr>
            <p:cNvSpPr/>
            <p:nvPr/>
          </p:nvSpPr>
          <p:spPr>
            <a:xfrm>
              <a:off x="1804707" y="5628252"/>
              <a:ext cx="1664207" cy="3915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CA" dirty="0"/>
                <a:t>US census Data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1983B7-8FBF-44B3-8419-106986CA38BC}"/>
                </a:ext>
              </a:extLst>
            </p:cNvPr>
            <p:cNvSpPr/>
            <p:nvPr/>
          </p:nvSpPr>
          <p:spPr>
            <a:xfrm>
              <a:off x="4296093" y="4642426"/>
              <a:ext cx="2554514" cy="10148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CA" dirty="0"/>
                <a:t>Pandas </a:t>
              </a:r>
              <a:r>
                <a:rPr lang="en-CA" dirty="0" err="1"/>
                <a:t>DataFrame</a:t>
              </a:r>
              <a:r>
                <a:rPr lang="en-CA" dirty="0"/>
                <a:t>  manipulations using merge</a:t>
              </a:r>
            </a:p>
          </p:txBody>
        </p:sp>
        <p:pic>
          <p:nvPicPr>
            <p:cNvPr id="16" name="Picture 15" descr="File:Matplotlib logo.svg - Wikipedia">
              <a:extLst>
                <a:ext uri="{FF2B5EF4-FFF2-40B4-BE49-F238E27FC236}">
                  <a16:creationId xmlns:a16="http://schemas.microsoft.com/office/drawing/2014/main" id="{EAFE3C96-2405-4D47-AA6C-0800C69C0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828" y="3676257"/>
              <a:ext cx="3381829" cy="620883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22BFBF-1DA3-4334-9629-FF88617C89E4}"/>
                </a:ext>
              </a:extLst>
            </p:cNvPr>
            <p:cNvCxnSpPr/>
            <p:nvPr/>
          </p:nvCxnSpPr>
          <p:spPr>
            <a:xfrm>
              <a:off x="6487616" y="3974013"/>
              <a:ext cx="1321069" cy="12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43C06A-8256-47E5-8153-B1EB8B5D20F9}"/>
                </a:ext>
              </a:extLst>
            </p:cNvPr>
            <p:cNvSpPr/>
            <p:nvPr/>
          </p:nvSpPr>
          <p:spPr>
            <a:xfrm>
              <a:off x="8497979" y="4613396"/>
              <a:ext cx="2554514" cy="10148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CA" dirty="0"/>
                <a:t>Plotting in Python using </a:t>
              </a:r>
              <a:r>
                <a:rPr lang="en-CA" dirty="0" err="1"/>
                <a:t>matplotlib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69F557-FC1A-48A4-82F5-902A97A75678}"/>
                </a:ext>
              </a:extLst>
            </p:cNvPr>
            <p:cNvSpPr/>
            <p:nvPr/>
          </p:nvSpPr>
          <p:spPr>
            <a:xfrm>
              <a:off x="566452" y="3348901"/>
              <a:ext cx="2225319" cy="4026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CA" dirty="0"/>
                <a:t>FBI API</a:t>
              </a:r>
            </a:p>
          </p:txBody>
        </p:sp>
      </p:grp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99D2244-7E5B-4A36-A816-11683E6432EE}"/>
              </a:ext>
            </a:extLst>
          </p:cNvPr>
          <p:cNvSpPr/>
          <p:nvPr/>
        </p:nvSpPr>
        <p:spPr>
          <a:xfrm>
            <a:off x="2170553" y="4736188"/>
            <a:ext cx="1316504" cy="985617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USGS Water Services</a:t>
            </a:r>
          </a:p>
        </p:txBody>
      </p:sp>
    </p:spTree>
    <p:extLst>
      <p:ext uri="{BB962C8B-B14F-4D97-AF65-F5344CB8AC3E}">
        <p14:creationId xmlns:p14="http://schemas.microsoft.com/office/powerpoint/2010/main" val="18901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3CD85-2625-41CE-9875-61ADCC76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F09C-D01A-4292-A182-FCBCD90E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CA" sz="1600"/>
              <a:t>How does climate change impact freshwater access?</a:t>
            </a:r>
            <a:endParaRPr lang="en-US" sz="1600"/>
          </a:p>
          <a:p>
            <a:endParaRPr lang="en-US" sz="160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4DA0272-A918-4D9D-822C-BE0A96749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18" y="264772"/>
            <a:ext cx="6401642" cy="3090357"/>
          </a:xfrm>
          <a:prstGeom prst="rect">
            <a:avLst/>
          </a:prstGeom>
        </p:spPr>
      </p:pic>
      <p:sp>
        <p:nvSpPr>
          <p:cNvPr id="4" name="AutoShape 2" descr="C:\Users\Owner\AppData\Local\Microsoft\Windows\INetCache\Content.MSO\ppt2C41.tmp">
            <a:extLst>
              <a:ext uri="{FF2B5EF4-FFF2-40B4-BE49-F238E27FC236}">
                <a16:creationId xmlns:a16="http://schemas.microsoft.com/office/drawing/2014/main" id="{9CA81A04-D3F1-47B9-A462-A5B795DB1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258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:\Users\Owner\AppData\Local\Microsoft\Windows\INetCache\Content.MSO\ppt40C5.tmp">
            <a:extLst>
              <a:ext uri="{FF2B5EF4-FFF2-40B4-BE49-F238E27FC236}">
                <a16:creationId xmlns:a16="http://schemas.microsoft.com/office/drawing/2014/main" id="{87267810-A3D9-4031-BF69-E82440B15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8CBA3F-A874-41D4-8E09-BDDFC4A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476" y="3627245"/>
            <a:ext cx="6664083" cy="27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3CD85-2625-41CE-9875-61ADCC76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Findings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F09C-D01A-4292-A182-FCBCD90E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b="0" dirty="0"/>
              <a:t>Do these countries with low water have higher instances of conflict?</a:t>
            </a: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endParaRPr lang="en-US" sz="1600" b="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AutoShape 2" descr="C:\Users\Owner\AppData\Local\Microsoft\Windows\INetCache\Content.MSO\ppt2C41.tmp">
            <a:extLst>
              <a:ext uri="{FF2B5EF4-FFF2-40B4-BE49-F238E27FC236}">
                <a16:creationId xmlns:a16="http://schemas.microsoft.com/office/drawing/2014/main" id="{9CA81A04-D3F1-47B9-A462-A5B795DB1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258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4" descr="C:\Users\Owner\AppData\Local\Microsoft\Windows\INetCache\Content.MSO\ppt40C5.tmp">
            <a:extLst>
              <a:ext uri="{FF2B5EF4-FFF2-40B4-BE49-F238E27FC236}">
                <a16:creationId xmlns:a16="http://schemas.microsoft.com/office/drawing/2014/main" id="{87267810-A3D9-4031-BF69-E82440B15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6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3CD85-2625-41CE-9875-61ADCC76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Findings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F09C-D01A-4292-A182-FCBCD90E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3279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b="0" dirty="0"/>
              <a:t>What areas in the United States have less access to water?</a:t>
            </a: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r>
              <a:rPr lang="en-US" sz="1600" dirty="0"/>
              <a:t>US states have adequate water available in almost all stores. Maine state seems to have less water access compared to population</a:t>
            </a:r>
          </a:p>
          <a:p>
            <a:pPr marL="0" indent="0">
              <a:buNone/>
            </a:pPr>
            <a:r>
              <a:rPr lang="en-US" sz="1600" dirty="0"/>
              <a:t>*Population and water data are from different sources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0" dirty="0"/>
          </a:p>
          <a:p>
            <a:endParaRPr lang="en-US" sz="1600" b="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9C80F-CC3A-439F-BED2-282BBCF9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27" y="952500"/>
            <a:ext cx="6758472" cy="4829963"/>
          </a:xfrm>
          <a:prstGeom prst="rect">
            <a:avLst/>
          </a:prstGeom>
        </p:spPr>
      </p:pic>
      <p:sp>
        <p:nvSpPr>
          <p:cNvPr id="4" name="AutoShape 2" descr="C:\Users\Owner\AppData\Local\Microsoft\Windows\INetCache\Content.MSO\ppt2C41.tmp">
            <a:extLst>
              <a:ext uri="{FF2B5EF4-FFF2-40B4-BE49-F238E27FC236}">
                <a16:creationId xmlns:a16="http://schemas.microsoft.com/office/drawing/2014/main" id="{9CA81A04-D3F1-47B9-A462-A5B795DB1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258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4" descr="C:\Users\Owner\AppData\Local\Microsoft\Windows\INetCache\Content.MSO\ppt40C5.tmp">
            <a:extLst>
              <a:ext uri="{FF2B5EF4-FFF2-40B4-BE49-F238E27FC236}">
                <a16:creationId xmlns:a16="http://schemas.microsoft.com/office/drawing/2014/main" id="{87267810-A3D9-4031-BF69-E82440B15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19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3CD85-2625-41CE-9875-61ADCC76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Findings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F09C-D01A-4292-A182-FCBCD90E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b="0" dirty="0"/>
              <a:t>Do these areas with low water in US have higher instances of conflict?</a:t>
            </a: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endParaRPr lang="en-US" sz="1600" b="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71C9C-7F45-4F00-8789-21E14B48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100333"/>
            <a:ext cx="6903723" cy="4534297"/>
          </a:xfrm>
          <a:prstGeom prst="rect">
            <a:avLst/>
          </a:prstGeom>
        </p:spPr>
      </p:pic>
      <p:sp>
        <p:nvSpPr>
          <p:cNvPr id="4" name="AutoShape 2" descr="C:\Users\Owner\AppData\Local\Microsoft\Windows\INetCache\Content.MSO\ppt2C41.tmp">
            <a:extLst>
              <a:ext uri="{FF2B5EF4-FFF2-40B4-BE49-F238E27FC236}">
                <a16:creationId xmlns:a16="http://schemas.microsoft.com/office/drawing/2014/main" id="{9CA81A04-D3F1-47B9-A462-A5B795DB1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258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4" descr="C:\Users\Owner\AppData\Local\Microsoft\Windows\INetCache\Content.MSO\ppt40C5.tmp">
            <a:extLst>
              <a:ext uri="{FF2B5EF4-FFF2-40B4-BE49-F238E27FC236}">
                <a16:creationId xmlns:a16="http://schemas.microsoft.com/office/drawing/2014/main" id="{87267810-A3D9-4031-BF69-E82440B15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5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3CD85-2625-41CE-9875-61ADCC76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Findings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F09C-D01A-4292-A182-FCBCD90E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b="0" dirty="0"/>
              <a:t>Do these areas with low water in US have higher instances of conflict?</a:t>
            </a: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endParaRPr lang="en-US" sz="1600" b="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AutoShape 2" descr="C:\Users\Owner\AppData\Local\Microsoft\Windows\INetCache\Content.MSO\ppt2C41.tmp">
            <a:extLst>
              <a:ext uri="{FF2B5EF4-FFF2-40B4-BE49-F238E27FC236}">
                <a16:creationId xmlns:a16="http://schemas.microsoft.com/office/drawing/2014/main" id="{9CA81A04-D3F1-47B9-A462-A5B795DB1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258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4" descr="C:\Users\Owner\AppData\Local\Microsoft\Windows\INetCache\Content.MSO\ppt40C5.tmp">
            <a:extLst>
              <a:ext uri="{FF2B5EF4-FFF2-40B4-BE49-F238E27FC236}">
                <a16:creationId xmlns:a16="http://schemas.microsoft.com/office/drawing/2014/main" id="{87267810-A3D9-4031-BF69-E82440B15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FA5CF8F1-6294-4BB3-8FFF-EBDB7AE2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699281"/>
            <a:ext cx="4458489" cy="296489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8DF9D-BC8A-4851-AAA2-136FD1FC3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99" y="3664176"/>
            <a:ext cx="4509289" cy="30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6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209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WANGRY : ARE WE ANGRY FOR WATER</vt:lpstr>
      <vt:lpstr>Agenda</vt:lpstr>
      <vt:lpstr>Introduction and Problem statement</vt:lpstr>
      <vt:lpstr>Methods</vt:lpstr>
      <vt:lpstr>Findings</vt:lpstr>
      <vt:lpstr>Findings Cont..</vt:lpstr>
      <vt:lpstr>Findings Cont..</vt:lpstr>
      <vt:lpstr>Findings Cont..</vt:lpstr>
      <vt:lpstr>Findings Cont..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WANGRY : ARE WE ANGRY FOR WATER</dc:title>
  <dc:creator>swati madan</dc:creator>
  <cp:lastModifiedBy>swati madan</cp:lastModifiedBy>
  <cp:revision>15</cp:revision>
  <dcterms:created xsi:type="dcterms:W3CDTF">2018-11-28T19:30:32Z</dcterms:created>
  <dcterms:modified xsi:type="dcterms:W3CDTF">2018-11-29T04:15:48Z</dcterms:modified>
</cp:coreProperties>
</file>