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5"/>
  </p:notesMasterIdLst>
  <p:sldIdLst>
    <p:sldId id="256" r:id="rId5"/>
    <p:sldId id="338" r:id="rId6"/>
    <p:sldId id="341" r:id="rId7"/>
    <p:sldId id="352" r:id="rId8"/>
    <p:sldId id="353" r:id="rId9"/>
    <p:sldId id="354" r:id="rId10"/>
    <p:sldId id="355" r:id="rId11"/>
    <p:sldId id="356" r:id="rId12"/>
    <p:sldId id="342" r:id="rId13"/>
    <p:sldId id="357" r:id="rId14"/>
    <p:sldId id="358" r:id="rId15"/>
    <p:sldId id="359" r:id="rId16"/>
    <p:sldId id="343" r:id="rId17"/>
    <p:sldId id="344" r:id="rId18"/>
    <p:sldId id="346" r:id="rId19"/>
    <p:sldId id="348" r:id="rId20"/>
    <p:sldId id="360" r:id="rId21"/>
    <p:sldId id="349" r:id="rId22"/>
    <p:sldId id="351" r:id="rId23"/>
    <p:sldId id="33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B35"/>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6449" autoAdjust="0"/>
  </p:normalViewPr>
  <p:slideViewPr>
    <p:cSldViewPr snapToGrid="0">
      <p:cViewPr>
        <p:scale>
          <a:sx n="58" d="100"/>
          <a:sy n="58" d="100"/>
        </p:scale>
        <p:origin x="936" y="3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B3DF0-27B2-45C1-8CDA-6C94E3EFA3DA}" type="datetimeFigureOut">
              <a:rPr lang="en-US" smtClean="0"/>
              <a:t>6/6/2022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0CE9B-F19F-42D5-9580-4F8F6A5460F0}" type="slidenum">
              <a:rPr lang="en-US" smtClean="0"/>
              <a:t>‹#›</a:t>
            </a:fld>
            <a:endParaRPr lang="en-US" dirty="0"/>
          </a:p>
        </p:txBody>
      </p:sp>
    </p:spTree>
    <p:extLst>
      <p:ext uri="{BB962C8B-B14F-4D97-AF65-F5344CB8AC3E}">
        <p14:creationId xmlns:p14="http://schemas.microsoft.com/office/powerpoint/2010/main" val="377861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34835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6" name="Slide Number Placeholder 5"/>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7828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6" name="Slide Number Placeholder 5"/>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367263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6" name="Slide Number Placeholder 5"/>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320526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6" name="Slide Number Placeholder 5"/>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271898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7" name="Slide Number Placeholder 6"/>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370170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9" name="Slide Number Placeholder 8"/>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96567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5" name="Slide Number Placeholder 4"/>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412882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4" name="Slide Number Placeholder 3"/>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186931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grpSp>
      </p:gr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7" name="Slide Number Placeholder 6"/>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113195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dirty="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950EC3AC-CBCA-46DF-B3F4-888E4C5DB831}" type="datetimeFigureOut">
              <a:rPr lang="en-US" smtClean="0"/>
              <a:t>6/6/2022</a:t>
            </a:fld>
            <a:endParaRPr lang="en-US" dirty="0"/>
          </a:p>
        </p:txBody>
      </p:sp>
      <p:sp>
        <p:nvSpPr>
          <p:cNvPr id="7" name="Slide Number Placeholder 6"/>
          <p:cNvSpPr>
            <a:spLocks noGrp="1"/>
          </p:cNvSpPr>
          <p:nvPr>
            <p:ph type="sldNum" sz="quarter" idx="12"/>
          </p:nvPr>
        </p:nvSpPr>
        <p:spPr/>
        <p:txBody>
          <a:bodyPr/>
          <a:lstStyle/>
          <a:p>
            <a:fld id="{8EE5AD8E-4754-4746-9077-5A0110324C73}" type="slidenum">
              <a:rPr lang="en-US" smtClean="0"/>
              <a:t>‹#›</a:t>
            </a:fld>
            <a:endParaRPr lang="en-US" dirty="0"/>
          </a:p>
        </p:txBody>
      </p:sp>
    </p:spTree>
    <p:extLst>
      <p:ext uri="{BB962C8B-B14F-4D97-AF65-F5344CB8AC3E}">
        <p14:creationId xmlns:p14="http://schemas.microsoft.com/office/powerpoint/2010/main" val="52353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50EC3AC-CBCA-46DF-B3F4-888E4C5DB831}" type="datetimeFigureOut">
              <a:rPr lang="en-US" smtClean="0"/>
              <a:t>6/6/2022</a:t>
            </a:fld>
            <a:endParaRPr lang="en-US" dirty="0"/>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EE5AD8E-4754-4746-9077-5A0110324C73}" type="slidenum">
              <a:rPr lang="en-US" smtClean="0"/>
              <a:t>‹#›</a:t>
            </a:fld>
            <a:endParaRPr lang="en-US" dirty="0"/>
          </a:p>
        </p:txBody>
      </p:sp>
    </p:spTree>
    <p:extLst>
      <p:ext uri="{BB962C8B-B14F-4D97-AF65-F5344CB8AC3E}">
        <p14:creationId xmlns:p14="http://schemas.microsoft.com/office/powerpoint/2010/main" val="52712374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294B-CD03-4B41-8165-BC1F0A263E3A}"/>
              </a:ext>
            </a:extLst>
          </p:cNvPr>
          <p:cNvSpPr>
            <a:spLocks noGrp="1"/>
          </p:cNvSpPr>
          <p:nvPr>
            <p:ph type="ctrTitle"/>
          </p:nvPr>
        </p:nvSpPr>
        <p:spPr/>
        <p:txBody>
          <a:bodyPr/>
          <a:lstStyle/>
          <a:p>
            <a:r>
              <a:rPr lang="en-US" dirty="0"/>
              <a:t>Grimm’s Academy</a:t>
            </a:r>
          </a:p>
        </p:txBody>
      </p:sp>
      <p:sp>
        <p:nvSpPr>
          <p:cNvPr id="3" name="Subtitle 2">
            <a:extLst>
              <a:ext uri="{FF2B5EF4-FFF2-40B4-BE49-F238E27FC236}">
                <a16:creationId xmlns:a16="http://schemas.microsoft.com/office/drawing/2014/main" id="{2D8FC21C-C9CC-43DB-8917-2A938BA349BF}"/>
              </a:ext>
            </a:extLst>
          </p:cNvPr>
          <p:cNvSpPr>
            <a:spLocks noGrp="1"/>
          </p:cNvSpPr>
          <p:nvPr>
            <p:ph type="subTitle" idx="1"/>
          </p:nvPr>
        </p:nvSpPr>
        <p:spPr/>
        <p:txBody>
          <a:bodyPr>
            <a:normAutofit lnSpcReduction="10000"/>
          </a:bodyPr>
          <a:lstStyle/>
          <a:p>
            <a:r>
              <a:rPr lang="en-US" dirty="0"/>
              <a:t>32</a:t>
            </a:r>
            <a:r>
              <a:rPr lang="en-US" baseline="30000" dirty="0"/>
              <a:t>nd </a:t>
            </a:r>
            <a:r>
              <a:rPr lang="en-US" dirty="0"/>
              <a:t>Life</a:t>
            </a:r>
          </a:p>
          <a:p>
            <a:endParaRPr lang="en-US" dirty="0"/>
          </a:p>
          <a:p>
            <a:r>
              <a:rPr lang="en-US" dirty="0"/>
              <a:t>The Oracle</a:t>
            </a:r>
          </a:p>
          <a:p>
            <a:endParaRPr lang="en-US" dirty="0"/>
          </a:p>
          <a:p>
            <a:endParaRPr lang="en-US" dirty="0"/>
          </a:p>
          <a:p>
            <a:endParaRPr lang="en-US" dirty="0"/>
          </a:p>
        </p:txBody>
      </p:sp>
      <p:pic>
        <p:nvPicPr>
          <p:cNvPr id="5" name="Picture 4" hidden="1">
            <a:extLst>
              <a:ext uri="{FF2B5EF4-FFF2-40B4-BE49-F238E27FC236}">
                <a16:creationId xmlns:a16="http://schemas.microsoft.com/office/drawing/2014/main" id="{0BCBBD67-ABC7-4252-A69C-07C3C203E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807" y="346508"/>
            <a:ext cx="2331877" cy="3518035"/>
          </a:xfrm>
          <a:prstGeom prst="rect">
            <a:avLst/>
          </a:prstGeom>
        </p:spPr>
      </p:pic>
      <p:pic>
        <p:nvPicPr>
          <p:cNvPr id="7" name="Picture 6" hidden="1">
            <a:extLst>
              <a:ext uri="{FF2B5EF4-FFF2-40B4-BE49-F238E27FC236}">
                <a16:creationId xmlns:a16="http://schemas.microsoft.com/office/drawing/2014/main" id="{289FCD40-3BE2-44EC-A415-69994D8C6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062" y="346507"/>
            <a:ext cx="2331877" cy="3518034"/>
          </a:xfrm>
          <a:prstGeom prst="rect">
            <a:avLst/>
          </a:prstGeom>
        </p:spPr>
      </p:pic>
      <p:pic>
        <p:nvPicPr>
          <p:cNvPr id="9" name="Picture 8" hidden="1">
            <a:extLst>
              <a:ext uri="{FF2B5EF4-FFF2-40B4-BE49-F238E27FC236}">
                <a16:creationId xmlns:a16="http://schemas.microsoft.com/office/drawing/2014/main" id="{4E9EF693-E640-46F4-8E04-373671CFA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9317" y="346507"/>
            <a:ext cx="2331877" cy="3518035"/>
          </a:xfrm>
          <a:prstGeom prst="rect">
            <a:avLst/>
          </a:prstGeom>
        </p:spPr>
      </p:pic>
      <p:pic>
        <p:nvPicPr>
          <p:cNvPr id="11" name="Picture 10" hidden="1">
            <a:extLst>
              <a:ext uri="{FF2B5EF4-FFF2-40B4-BE49-F238E27FC236}">
                <a16:creationId xmlns:a16="http://schemas.microsoft.com/office/drawing/2014/main" id="{2090BEA9-4426-4901-A0BD-2B1ABF0589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72" y="346508"/>
            <a:ext cx="2331877" cy="3518033"/>
          </a:xfrm>
          <a:prstGeom prst="rect">
            <a:avLst/>
          </a:prstGeom>
        </p:spPr>
      </p:pic>
      <p:pic>
        <p:nvPicPr>
          <p:cNvPr id="13" name="Picture 12">
            <a:extLst>
              <a:ext uri="{FF2B5EF4-FFF2-40B4-BE49-F238E27FC236}">
                <a16:creationId xmlns:a16="http://schemas.microsoft.com/office/drawing/2014/main" id="{0316D515-12FF-44D5-90E7-17A1E09FD7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1863" y="1053968"/>
            <a:ext cx="2331876" cy="3518032"/>
          </a:xfrm>
          <a:prstGeom prst="rect">
            <a:avLst/>
          </a:prstGeom>
        </p:spPr>
      </p:pic>
    </p:spTree>
    <p:extLst>
      <p:ext uri="{BB962C8B-B14F-4D97-AF65-F5344CB8AC3E}">
        <p14:creationId xmlns:p14="http://schemas.microsoft.com/office/powerpoint/2010/main" val="224106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7599-727B-49FD-9F93-3D2E48CA6B97}"/>
              </a:ext>
            </a:extLst>
          </p:cNvPr>
          <p:cNvSpPr>
            <a:spLocks noGrp="1"/>
          </p:cNvSpPr>
          <p:nvPr>
            <p:ph type="title"/>
          </p:nvPr>
        </p:nvSpPr>
        <p:spPr/>
        <p:txBody>
          <a:bodyPr/>
          <a:lstStyle/>
          <a:p>
            <a:r>
              <a:rPr lang="en-US" dirty="0"/>
              <a:t>What Happens Now?</a:t>
            </a:r>
          </a:p>
        </p:txBody>
      </p:sp>
      <p:sp>
        <p:nvSpPr>
          <p:cNvPr id="3" name="Content Placeholder 2">
            <a:extLst>
              <a:ext uri="{FF2B5EF4-FFF2-40B4-BE49-F238E27FC236}">
                <a16:creationId xmlns:a16="http://schemas.microsoft.com/office/drawing/2014/main" id="{EFF17DB9-02E3-46F4-BF1C-FA6C5CD34DF6}"/>
              </a:ext>
            </a:extLst>
          </p:cNvPr>
          <p:cNvSpPr>
            <a:spLocks noGrp="1"/>
          </p:cNvSpPr>
          <p:nvPr>
            <p:ph idx="1"/>
          </p:nvPr>
        </p:nvSpPr>
        <p:spPr>
          <a:xfrm>
            <a:off x="1522811" y="1905000"/>
            <a:ext cx="9146382" cy="650913"/>
          </a:xfrm>
        </p:spPr>
        <p:txBody>
          <a:bodyPr>
            <a:normAutofit fontScale="92500" lnSpcReduction="10000"/>
          </a:bodyPr>
          <a:lstStyle/>
          <a:p>
            <a:r>
              <a:rPr lang="en-US" dirty="0"/>
              <a:t>So now that the attacker has a way into the first login page they have a second form that is also SQL injectable on the Author Form.</a:t>
            </a:r>
          </a:p>
        </p:txBody>
      </p:sp>
      <p:pic>
        <p:nvPicPr>
          <p:cNvPr id="5" name="Picture 4">
            <a:extLst>
              <a:ext uri="{FF2B5EF4-FFF2-40B4-BE49-F238E27FC236}">
                <a16:creationId xmlns:a16="http://schemas.microsoft.com/office/drawing/2014/main" id="{3B9FDF84-E698-5FC4-97CE-01A1D27C74EF}"/>
              </a:ext>
            </a:extLst>
          </p:cNvPr>
          <p:cNvPicPr>
            <a:picLocks noChangeAspect="1"/>
          </p:cNvPicPr>
          <p:nvPr/>
        </p:nvPicPr>
        <p:blipFill>
          <a:blip r:embed="rId2"/>
          <a:stretch>
            <a:fillRect/>
          </a:stretch>
        </p:blipFill>
        <p:spPr>
          <a:xfrm>
            <a:off x="2833232" y="2782605"/>
            <a:ext cx="6525536" cy="3496163"/>
          </a:xfrm>
          <a:prstGeom prst="rect">
            <a:avLst/>
          </a:prstGeom>
        </p:spPr>
      </p:pic>
    </p:spTree>
    <p:extLst>
      <p:ext uri="{BB962C8B-B14F-4D97-AF65-F5344CB8AC3E}">
        <p14:creationId xmlns:p14="http://schemas.microsoft.com/office/powerpoint/2010/main" val="3724907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7599-727B-49FD-9F93-3D2E48CA6B97}"/>
              </a:ext>
            </a:extLst>
          </p:cNvPr>
          <p:cNvSpPr>
            <a:spLocks noGrp="1"/>
          </p:cNvSpPr>
          <p:nvPr>
            <p:ph type="title"/>
          </p:nvPr>
        </p:nvSpPr>
        <p:spPr/>
        <p:txBody>
          <a:bodyPr/>
          <a:lstStyle/>
          <a:p>
            <a:r>
              <a:rPr lang="en-US" dirty="0"/>
              <a:t>What is the Attacker Doing Next?</a:t>
            </a:r>
          </a:p>
        </p:txBody>
      </p:sp>
      <p:sp>
        <p:nvSpPr>
          <p:cNvPr id="3" name="Content Placeholder 2">
            <a:extLst>
              <a:ext uri="{FF2B5EF4-FFF2-40B4-BE49-F238E27FC236}">
                <a16:creationId xmlns:a16="http://schemas.microsoft.com/office/drawing/2014/main" id="{EFF17DB9-02E3-46F4-BF1C-FA6C5CD34DF6}"/>
              </a:ext>
            </a:extLst>
          </p:cNvPr>
          <p:cNvSpPr>
            <a:spLocks noGrp="1"/>
          </p:cNvSpPr>
          <p:nvPr>
            <p:ph idx="1"/>
          </p:nvPr>
        </p:nvSpPr>
        <p:spPr>
          <a:xfrm>
            <a:off x="1522811" y="1893983"/>
            <a:ext cx="9146382" cy="3922923"/>
          </a:xfrm>
        </p:spPr>
        <p:txBody>
          <a:bodyPr>
            <a:normAutofit/>
          </a:bodyPr>
          <a:lstStyle/>
          <a:p>
            <a:r>
              <a:rPr lang="en-US" dirty="0"/>
              <a:t>Now that they were logged into the webpage, the attacker was now trying to get a foothold on the system some how.</a:t>
            </a:r>
          </a:p>
          <a:p>
            <a:r>
              <a:rPr lang="en-US" dirty="0"/>
              <a:t>With the new </a:t>
            </a:r>
            <a:r>
              <a:rPr lang="en-US" dirty="0" err="1"/>
              <a:t>sql</a:t>
            </a:r>
            <a:r>
              <a:rPr lang="en-US" dirty="0"/>
              <a:t> injectable web page, the attacker is starting to enumerate the system to see if there is a way to compromise it from the web page.</a:t>
            </a:r>
          </a:p>
          <a:p>
            <a:r>
              <a:rPr lang="en-US" dirty="0"/>
              <a:t>On this webpage there is a second admin password, but it was not vulnerable to injections.</a:t>
            </a:r>
          </a:p>
          <a:p>
            <a:pPr lvl="1"/>
            <a:r>
              <a:rPr lang="en-US" dirty="0"/>
              <a:t>The attacker must try and utilize the Author database somehow in order to get into the admin section</a:t>
            </a:r>
          </a:p>
        </p:txBody>
      </p:sp>
    </p:spTree>
    <p:extLst>
      <p:ext uri="{BB962C8B-B14F-4D97-AF65-F5344CB8AC3E}">
        <p14:creationId xmlns:p14="http://schemas.microsoft.com/office/powerpoint/2010/main" val="2654090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7599-727B-49FD-9F93-3D2E48CA6B97}"/>
              </a:ext>
            </a:extLst>
          </p:cNvPr>
          <p:cNvSpPr>
            <a:spLocks noGrp="1"/>
          </p:cNvSpPr>
          <p:nvPr>
            <p:ph type="title"/>
          </p:nvPr>
        </p:nvSpPr>
        <p:spPr/>
        <p:txBody>
          <a:bodyPr/>
          <a:lstStyle/>
          <a:p>
            <a:r>
              <a:rPr lang="en-US" dirty="0"/>
              <a:t>Utilizing a Union SQLi</a:t>
            </a:r>
          </a:p>
        </p:txBody>
      </p:sp>
      <p:pic>
        <p:nvPicPr>
          <p:cNvPr id="5" name="Content Placeholder 4">
            <a:extLst>
              <a:ext uri="{FF2B5EF4-FFF2-40B4-BE49-F238E27FC236}">
                <a16:creationId xmlns:a16="http://schemas.microsoft.com/office/drawing/2014/main" id="{F97F558D-5489-9AA4-C02D-E65D68787B8A}"/>
              </a:ext>
            </a:extLst>
          </p:cNvPr>
          <p:cNvPicPr>
            <a:picLocks noGrp="1" noChangeAspect="1"/>
          </p:cNvPicPr>
          <p:nvPr>
            <p:ph idx="1"/>
          </p:nvPr>
        </p:nvPicPr>
        <p:blipFill>
          <a:blip r:embed="rId2"/>
          <a:stretch>
            <a:fillRect/>
          </a:stretch>
        </p:blipFill>
        <p:spPr>
          <a:xfrm>
            <a:off x="1580520" y="3806122"/>
            <a:ext cx="9030960" cy="2257740"/>
          </a:xfrm>
        </p:spPr>
      </p:pic>
      <p:sp>
        <p:nvSpPr>
          <p:cNvPr id="6" name="Content Placeholder 2">
            <a:extLst>
              <a:ext uri="{FF2B5EF4-FFF2-40B4-BE49-F238E27FC236}">
                <a16:creationId xmlns:a16="http://schemas.microsoft.com/office/drawing/2014/main" id="{70C89370-449B-6EC6-BDE7-9549C101F0AA}"/>
              </a:ext>
            </a:extLst>
          </p:cNvPr>
          <p:cNvSpPr txBox="1">
            <a:spLocks/>
          </p:cNvSpPr>
          <p:nvPr/>
        </p:nvSpPr>
        <p:spPr>
          <a:xfrm>
            <a:off x="1522811" y="1893983"/>
            <a:ext cx="9146382" cy="392292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dirty="0"/>
              <a:t>In the below screenshot we can see that the attacker is locating fields on the web page that return information.</a:t>
            </a:r>
          </a:p>
          <a:p>
            <a:r>
              <a:rPr lang="en-US" dirty="0"/>
              <a:t>When looking at the traffic you will see that 111 and 222 are used to display the injected commands on the SQL database.</a:t>
            </a:r>
          </a:p>
        </p:txBody>
      </p:sp>
    </p:spTree>
    <p:extLst>
      <p:ext uri="{BB962C8B-B14F-4D97-AF65-F5344CB8AC3E}">
        <p14:creationId xmlns:p14="http://schemas.microsoft.com/office/powerpoint/2010/main" val="1194781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E9E4-DBA0-4CF4-9D1D-795B9ACFC21A}"/>
              </a:ext>
            </a:extLst>
          </p:cNvPr>
          <p:cNvSpPr>
            <a:spLocks noGrp="1"/>
          </p:cNvSpPr>
          <p:nvPr>
            <p:ph type="title"/>
          </p:nvPr>
        </p:nvSpPr>
        <p:spPr/>
        <p:txBody>
          <a:bodyPr/>
          <a:lstStyle/>
          <a:p>
            <a:r>
              <a:rPr lang="en-US" dirty="0"/>
              <a:t>Question 3	</a:t>
            </a:r>
          </a:p>
        </p:txBody>
      </p:sp>
      <p:sp>
        <p:nvSpPr>
          <p:cNvPr id="3" name="Content Placeholder 2">
            <a:extLst>
              <a:ext uri="{FF2B5EF4-FFF2-40B4-BE49-F238E27FC236}">
                <a16:creationId xmlns:a16="http://schemas.microsoft.com/office/drawing/2014/main" id="{B8A72B30-6B1A-4731-AA0F-CEEF85B35D71}"/>
              </a:ext>
            </a:extLst>
          </p:cNvPr>
          <p:cNvSpPr>
            <a:spLocks noGrp="1"/>
          </p:cNvSpPr>
          <p:nvPr>
            <p:ph idx="1"/>
          </p:nvPr>
        </p:nvSpPr>
        <p:spPr>
          <a:xfrm>
            <a:off x="1522811" y="1816867"/>
            <a:ext cx="9146382" cy="666452"/>
          </a:xfrm>
        </p:spPr>
        <p:txBody>
          <a:bodyPr/>
          <a:lstStyle/>
          <a:p>
            <a:pPr>
              <a:lnSpc>
                <a:spcPct val="150000"/>
              </a:lnSpc>
            </a:pPr>
            <a:r>
              <a:rPr lang="en-US" dirty="0"/>
              <a:t>What was the database name?</a:t>
            </a:r>
          </a:p>
          <a:p>
            <a:endParaRPr lang="en-US" dirty="0"/>
          </a:p>
        </p:txBody>
      </p:sp>
      <p:sp>
        <p:nvSpPr>
          <p:cNvPr id="9" name="TextBox 8">
            <a:extLst>
              <a:ext uri="{FF2B5EF4-FFF2-40B4-BE49-F238E27FC236}">
                <a16:creationId xmlns:a16="http://schemas.microsoft.com/office/drawing/2014/main" id="{BC2B3B43-C46F-4661-B092-1B8681FE2986}"/>
              </a:ext>
            </a:extLst>
          </p:cNvPr>
          <p:cNvSpPr txBox="1"/>
          <p:nvPr/>
        </p:nvSpPr>
        <p:spPr>
          <a:xfrm>
            <a:off x="1756021" y="3927076"/>
            <a:ext cx="9225981" cy="646331"/>
          </a:xfrm>
          <a:prstGeom prst="rect">
            <a:avLst/>
          </a:prstGeom>
          <a:noFill/>
        </p:spPr>
        <p:txBody>
          <a:bodyPr wrap="square">
            <a:spAutoFit/>
          </a:bodyPr>
          <a:lstStyle/>
          <a:p>
            <a:r>
              <a:rPr lang="en-US" dirty="0">
                <a:effectLst/>
              </a:rPr>
              <a:t>admin%27+union+select+%27111%27%2Cora.database_name%2Cnull+from+dual—</a:t>
            </a:r>
          </a:p>
          <a:p>
            <a:r>
              <a:rPr lang="en-US" dirty="0"/>
              <a:t>Command injected: </a:t>
            </a:r>
            <a:r>
              <a:rPr lang="en-US" dirty="0" err="1"/>
              <a:t>ora.database_name</a:t>
            </a:r>
            <a:endParaRPr lang="en-US" dirty="0"/>
          </a:p>
        </p:txBody>
      </p:sp>
      <p:pic>
        <p:nvPicPr>
          <p:cNvPr id="10" name="Picture 9">
            <a:extLst>
              <a:ext uri="{FF2B5EF4-FFF2-40B4-BE49-F238E27FC236}">
                <a16:creationId xmlns:a16="http://schemas.microsoft.com/office/drawing/2014/main" id="{040585FF-4C27-475F-A2CA-F1D3CB51CC80}"/>
              </a:ext>
            </a:extLst>
          </p:cNvPr>
          <p:cNvPicPr>
            <a:picLocks noChangeAspect="1"/>
          </p:cNvPicPr>
          <p:nvPr/>
        </p:nvPicPr>
        <p:blipFill>
          <a:blip r:embed="rId2"/>
          <a:stretch>
            <a:fillRect/>
          </a:stretch>
        </p:blipFill>
        <p:spPr>
          <a:xfrm>
            <a:off x="4319337" y="4573407"/>
            <a:ext cx="3553321" cy="1562318"/>
          </a:xfrm>
          <a:prstGeom prst="rect">
            <a:avLst/>
          </a:prstGeom>
        </p:spPr>
      </p:pic>
      <p:sp>
        <p:nvSpPr>
          <p:cNvPr id="7" name="Content Placeholder 2">
            <a:extLst>
              <a:ext uri="{FF2B5EF4-FFF2-40B4-BE49-F238E27FC236}">
                <a16:creationId xmlns:a16="http://schemas.microsoft.com/office/drawing/2014/main" id="{6CF0B8E7-9C40-45C9-AD9A-7B7286EC30C0}"/>
              </a:ext>
            </a:extLst>
          </p:cNvPr>
          <p:cNvSpPr txBox="1">
            <a:spLocks/>
          </p:cNvSpPr>
          <p:nvPr/>
        </p:nvSpPr>
        <p:spPr>
          <a:xfrm>
            <a:off x="1522811" y="2632606"/>
            <a:ext cx="9146382" cy="967241"/>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a:lnSpc>
                <a:spcPct val="150000"/>
              </a:lnSpc>
            </a:pPr>
            <a:r>
              <a:rPr lang="en-US" dirty="0"/>
              <a:t>If we look at the various </a:t>
            </a:r>
            <a:r>
              <a:rPr lang="en-US" dirty="0" err="1"/>
              <a:t>sql</a:t>
            </a:r>
            <a:r>
              <a:rPr lang="en-US" dirty="0"/>
              <a:t> injections, is there a command that might tell us the name of a Database?</a:t>
            </a:r>
          </a:p>
          <a:p>
            <a:endParaRPr lang="en-US" dirty="0"/>
          </a:p>
        </p:txBody>
      </p:sp>
    </p:spTree>
    <p:extLst>
      <p:ext uri="{BB962C8B-B14F-4D97-AF65-F5344CB8AC3E}">
        <p14:creationId xmlns:p14="http://schemas.microsoft.com/office/powerpoint/2010/main" val="15962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ADFE-2D6D-45B6-9843-8CFA6C5E7420}"/>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FAC03E5D-FE6A-41F8-BA63-9DFAF4312609}"/>
              </a:ext>
            </a:extLst>
          </p:cNvPr>
          <p:cNvSpPr>
            <a:spLocks noGrp="1"/>
          </p:cNvSpPr>
          <p:nvPr>
            <p:ph idx="1"/>
          </p:nvPr>
        </p:nvSpPr>
        <p:spPr>
          <a:xfrm>
            <a:off x="1522809" y="1722193"/>
            <a:ext cx="9146382" cy="507694"/>
          </a:xfrm>
        </p:spPr>
        <p:txBody>
          <a:bodyPr>
            <a:normAutofit fontScale="85000" lnSpcReduction="20000"/>
          </a:bodyPr>
          <a:lstStyle/>
          <a:p>
            <a:pPr>
              <a:lnSpc>
                <a:spcPct val="150000"/>
              </a:lnSpc>
            </a:pPr>
            <a:r>
              <a:rPr lang="en-US" dirty="0"/>
              <a:t>What was the Full version of the database to the version number?</a:t>
            </a:r>
          </a:p>
          <a:p>
            <a:endParaRPr lang="en-US" dirty="0"/>
          </a:p>
        </p:txBody>
      </p:sp>
      <p:sp>
        <p:nvSpPr>
          <p:cNvPr id="4" name="Content Placeholder 2">
            <a:extLst>
              <a:ext uri="{FF2B5EF4-FFF2-40B4-BE49-F238E27FC236}">
                <a16:creationId xmlns:a16="http://schemas.microsoft.com/office/drawing/2014/main" id="{3091C1E1-C655-4733-BFA5-3897D3A63F2B}"/>
              </a:ext>
            </a:extLst>
          </p:cNvPr>
          <p:cNvSpPr txBox="1">
            <a:spLocks/>
          </p:cNvSpPr>
          <p:nvPr/>
        </p:nvSpPr>
        <p:spPr>
          <a:xfrm>
            <a:off x="1522809" y="2229887"/>
            <a:ext cx="9146382" cy="102076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1600" dirty="0"/>
              <a:t>admin+%27+union+select+%28select+banner+from+v%24version+where+rownum%3D1%29%2Cnull%2Cnull+from+dual—</a:t>
            </a:r>
          </a:p>
          <a:p>
            <a:r>
              <a:rPr lang="en-US" sz="1600" dirty="0"/>
              <a:t>Injected command: select banner from </a:t>
            </a:r>
            <a:r>
              <a:rPr lang="en-US" sz="1600" dirty="0" err="1"/>
              <a:t>v$version</a:t>
            </a:r>
            <a:r>
              <a:rPr lang="en-US" sz="1600" dirty="0"/>
              <a:t> where </a:t>
            </a:r>
            <a:r>
              <a:rPr lang="en-US" sz="1600" dirty="0" err="1"/>
              <a:t>rownum</a:t>
            </a:r>
            <a:r>
              <a:rPr lang="en-US" sz="1600" dirty="0"/>
              <a:t>=1</a:t>
            </a:r>
          </a:p>
        </p:txBody>
      </p:sp>
      <p:pic>
        <p:nvPicPr>
          <p:cNvPr id="11" name="Picture 10">
            <a:extLst>
              <a:ext uri="{FF2B5EF4-FFF2-40B4-BE49-F238E27FC236}">
                <a16:creationId xmlns:a16="http://schemas.microsoft.com/office/drawing/2014/main" id="{7989E676-D6D9-4DAD-91AD-576D704C2060}"/>
              </a:ext>
            </a:extLst>
          </p:cNvPr>
          <p:cNvPicPr>
            <a:picLocks noChangeAspect="1"/>
          </p:cNvPicPr>
          <p:nvPr/>
        </p:nvPicPr>
        <p:blipFill>
          <a:blip r:embed="rId2"/>
          <a:stretch>
            <a:fillRect/>
          </a:stretch>
        </p:blipFill>
        <p:spPr>
          <a:xfrm>
            <a:off x="2283266" y="3250648"/>
            <a:ext cx="7625467" cy="3216769"/>
          </a:xfrm>
          <a:prstGeom prst="rect">
            <a:avLst/>
          </a:prstGeom>
        </p:spPr>
      </p:pic>
    </p:spTree>
    <p:extLst>
      <p:ext uri="{BB962C8B-B14F-4D97-AF65-F5344CB8AC3E}">
        <p14:creationId xmlns:p14="http://schemas.microsoft.com/office/powerpoint/2010/main" val="255054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6E4E-9CF3-418A-BEAD-6ACFCE756B63}"/>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73D3D154-37D9-4AD9-95A6-122D4DE7ADD5}"/>
              </a:ext>
            </a:extLst>
          </p:cNvPr>
          <p:cNvSpPr>
            <a:spLocks noGrp="1"/>
          </p:cNvSpPr>
          <p:nvPr>
            <p:ph idx="1"/>
          </p:nvPr>
        </p:nvSpPr>
        <p:spPr>
          <a:xfrm>
            <a:off x="1522809" y="1794831"/>
            <a:ext cx="9146382" cy="1289892"/>
          </a:xfrm>
        </p:spPr>
        <p:txBody>
          <a:bodyPr>
            <a:normAutofit fontScale="92500" lnSpcReduction="10000"/>
          </a:bodyPr>
          <a:lstStyle/>
          <a:p>
            <a:pPr>
              <a:lnSpc>
                <a:spcPct val="150000"/>
              </a:lnSpc>
            </a:pPr>
            <a:r>
              <a:rPr lang="en-US" dirty="0"/>
              <a:t>What user is the database running as? </a:t>
            </a:r>
          </a:p>
          <a:p>
            <a:pPr>
              <a:lnSpc>
                <a:spcPct val="150000"/>
              </a:lnSpc>
            </a:pPr>
            <a:r>
              <a:rPr lang="en-US" dirty="0"/>
              <a:t>admin+%27+union+select+user%2Cnull%2Cnull+from+all_tables--</a:t>
            </a:r>
          </a:p>
          <a:p>
            <a:endParaRPr lang="en-US" dirty="0"/>
          </a:p>
        </p:txBody>
      </p:sp>
      <p:pic>
        <p:nvPicPr>
          <p:cNvPr id="6" name="Picture 5">
            <a:extLst>
              <a:ext uri="{FF2B5EF4-FFF2-40B4-BE49-F238E27FC236}">
                <a16:creationId xmlns:a16="http://schemas.microsoft.com/office/drawing/2014/main" id="{99C353D0-E1F0-42FA-A4BE-E82FEEBB058D}"/>
              </a:ext>
            </a:extLst>
          </p:cNvPr>
          <p:cNvPicPr>
            <a:picLocks noChangeAspect="1"/>
          </p:cNvPicPr>
          <p:nvPr/>
        </p:nvPicPr>
        <p:blipFill>
          <a:blip r:embed="rId2"/>
          <a:stretch>
            <a:fillRect/>
          </a:stretch>
        </p:blipFill>
        <p:spPr>
          <a:xfrm>
            <a:off x="3580483" y="3084723"/>
            <a:ext cx="5031034" cy="3417152"/>
          </a:xfrm>
          <a:prstGeom prst="rect">
            <a:avLst/>
          </a:prstGeom>
        </p:spPr>
      </p:pic>
    </p:spTree>
    <p:extLst>
      <p:ext uri="{BB962C8B-B14F-4D97-AF65-F5344CB8AC3E}">
        <p14:creationId xmlns:p14="http://schemas.microsoft.com/office/powerpoint/2010/main" val="404356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2CED-8215-4D6C-B113-DE6C0FAD1DB5}"/>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887E1C9A-4C8E-4167-858F-9AF222921506}"/>
              </a:ext>
            </a:extLst>
          </p:cNvPr>
          <p:cNvSpPr>
            <a:spLocks noGrp="1"/>
          </p:cNvSpPr>
          <p:nvPr>
            <p:ph idx="1"/>
          </p:nvPr>
        </p:nvSpPr>
        <p:spPr>
          <a:xfrm>
            <a:off x="1522811" y="1696598"/>
            <a:ext cx="9146382" cy="1277956"/>
          </a:xfrm>
        </p:spPr>
        <p:txBody>
          <a:bodyPr>
            <a:normAutofit fontScale="92500" lnSpcReduction="10000"/>
          </a:bodyPr>
          <a:lstStyle/>
          <a:p>
            <a:pPr>
              <a:lnSpc>
                <a:spcPct val="150000"/>
              </a:lnSpc>
            </a:pPr>
            <a:r>
              <a:rPr lang="en-US" dirty="0"/>
              <a:t>What is the hash of the admin password?</a:t>
            </a:r>
          </a:p>
          <a:p>
            <a:pPr>
              <a:lnSpc>
                <a:spcPct val="150000"/>
              </a:lnSpc>
            </a:pPr>
            <a:r>
              <a:rPr lang="en-US" dirty="0"/>
              <a:t>admin+%27+union+select+table_name%2Cnull%2Cnull+from+all_tables--</a:t>
            </a:r>
          </a:p>
          <a:p>
            <a:endParaRPr lang="en-US" dirty="0"/>
          </a:p>
        </p:txBody>
      </p:sp>
      <p:pic>
        <p:nvPicPr>
          <p:cNvPr id="7" name="Picture 6">
            <a:extLst>
              <a:ext uri="{FF2B5EF4-FFF2-40B4-BE49-F238E27FC236}">
                <a16:creationId xmlns:a16="http://schemas.microsoft.com/office/drawing/2014/main" id="{33E009A1-23FD-4C82-A4BD-7C7E4DFDE864}"/>
              </a:ext>
            </a:extLst>
          </p:cNvPr>
          <p:cNvPicPr>
            <a:picLocks noChangeAspect="1"/>
          </p:cNvPicPr>
          <p:nvPr/>
        </p:nvPicPr>
        <p:blipFill>
          <a:blip r:embed="rId2"/>
          <a:stretch>
            <a:fillRect/>
          </a:stretch>
        </p:blipFill>
        <p:spPr>
          <a:xfrm>
            <a:off x="2133047" y="2974554"/>
            <a:ext cx="7925906" cy="3608808"/>
          </a:xfrm>
          <a:prstGeom prst="rect">
            <a:avLst/>
          </a:prstGeom>
        </p:spPr>
      </p:pic>
    </p:spTree>
    <p:extLst>
      <p:ext uri="{BB962C8B-B14F-4D97-AF65-F5344CB8AC3E}">
        <p14:creationId xmlns:p14="http://schemas.microsoft.com/office/powerpoint/2010/main" val="254869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2CED-8215-4D6C-B113-DE6C0FAD1DB5}"/>
              </a:ext>
            </a:extLst>
          </p:cNvPr>
          <p:cNvSpPr>
            <a:spLocks noGrp="1"/>
          </p:cNvSpPr>
          <p:nvPr>
            <p:ph type="title"/>
          </p:nvPr>
        </p:nvSpPr>
        <p:spPr/>
        <p:txBody>
          <a:bodyPr/>
          <a:lstStyle/>
          <a:p>
            <a:r>
              <a:rPr lang="en-US" dirty="0"/>
              <a:t>Admin Account Compromised</a:t>
            </a:r>
          </a:p>
        </p:txBody>
      </p:sp>
      <p:sp>
        <p:nvSpPr>
          <p:cNvPr id="3" name="Content Placeholder 2">
            <a:extLst>
              <a:ext uri="{FF2B5EF4-FFF2-40B4-BE49-F238E27FC236}">
                <a16:creationId xmlns:a16="http://schemas.microsoft.com/office/drawing/2014/main" id="{887E1C9A-4C8E-4167-858F-9AF222921506}"/>
              </a:ext>
            </a:extLst>
          </p:cNvPr>
          <p:cNvSpPr>
            <a:spLocks noGrp="1"/>
          </p:cNvSpPr>
          <p:nvPr>
            <p:ph idx="1"/>
          </p:nvPr>
        </p:nvSpPr>
        <p:spPr>
          <a:xfrm>
            <a:off x="1522811" y="1696596"/>
            <a:ext cx="9146382" cy="4572001"/>
          </a:xfrm>
        </p:spPr>
        <p:txBody>
          <a:bodyPr>
            <a:normAutofit fontScale="92500" lnSpcReduction="10000"/>
          </a:bodyPr>
          <a:lstStyle/>
          <a:p>
            <a:pPr>
              <a:lnSpc>
                <a:spcPct val="150000"/>
              </a:lnSpc>
            </a:pPr>
            <a:r>
              <a:rPr lang="en-US" dirty="0"/>
              <a:t>Once the hash of the admin account is grabbed, the attacker cracked the hash and found that the cracked password allowed them to log into the admin panel on the page.</a:t>
            </a:r>
          </a:p>
          <a:p>
            <a:pPr>
              <a:lnSpc>
                <a:spcPct val="150000"/>
              </a:lnSpc>
            </a:pPr>
            <a:r>
              <a:rPr lang="en-US" dirty="0"/>
              <a:t>In the admin panel there was a section that allowed for file uploads to the server.</a:t>
            </a:r>
          </a:p>
          <a:p>
            <a:pPr>
              <a:lnSpc>
                <a:spcPct val="150000"/>
              </a:lnSpc>
            </a:pPr>
            <a:r>
              <a:rPr lang="en-US" dirty="0"/>
              <a:t>The attacker uploaded a reverse shell that allowed them to remotely compromise the system.</a:t>
            </a:r>
          </a:p>
          <a:p>
            <a:pPr>
              <a:lnSpc>
                <a:spcPct val="150000"/>
              </a:lnSpc>
            </a:pPr>
            <a:r>
              <a:rPr lang="en-US" dirty="0"/>
              <a:t>Notice the server was running java and what is the file type of the shell?</a:t>
            </a:r>
          </a:p>
          <a:p>
            <a:endParaRPr lang="en-US" dirty="0"/>
          </a:p>
        </p:txBody>
      </p:sp>
    </p:spTree>
    <p:extLst>
      <p:ext uri="{BB962C8B-B14F-4D97-AF65-F5344CB8AC3E}">
        <p14:creationId xmlns:p14="http://schemas.microsoft.com/office/powerpoint/2010/main" val="368742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27C3-D255-48EF-8B7C-A4494D2A621E}"/>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8DE94281-12A2-4112-8F66-A2BF229F04C7}"/>
              </a:ext>
            </a:extLst>
          </p:cNvPr>
          <p:cNvSpPr>
            <a:spLocks noGrp="1"/>
          </p:cNvSpPr>
          <p:nvPr>
            <p:ph idx="1"/>
          </p:nvPr>
        </p:nvSpPr>
        <p:spPr>
          <a:xfrm>
            <a:off x="1522811" y="1905000"/>
            <a:ext cx="9146382" cy="518711"/>
          </a:xfrm>
        </p:spPr>
        <p:txBody>
          <a:bodyPr>
            <a:normAutofit fontScale="85000" lnSpcReduction="10000"/>
          </a:bodyPr>
          <a:lstStyle/>
          <a:p>
            <a:pPr>
              <a:lnSpc>
                <a:spcPct val="150000"/>
              </a:lnSpc>
            </a:pPr>
            <a:r>
              <a:rPr lang="en-US" dirty="0"/>
              <a:t>What is the name of the file that was uploaded to the server?</a:t>
            </a:r>
          </a:p>
          <a:p>
            <a:endParaRPr lang="en-US" dirty="0"/>
          </a:p>
        </p:txBody>
      </p:sp>
      <p:pic>
        <p:nvPicPr>
          <p:cNvPr id="6" name="Picture 5">
            <a:extLst>
              <a:ext uri="{FF2B5EF4-FFF2-40B4-BE49-F238E27FC236}">
                <a16:creationId xmlns:a16="http://schemas.microsoft.com/office/drawing/2014/main" id="{60EAE044-F2D9-4CD8-B0FD-4D356662D81F}"/>
              </a:ext>
            </a:extLst>
          </p:cNvPr>
          <p:cNvPicPr>
            <a:picLocks noChangeAspect="1"/>
          </p:cNvPicPr>
          <p:nvPr/>
        </p:nvPicPr>
        <p:blipFill>
          <a:blip r:embed="rId2"/>
          <a:stretch>
            <a:fillRect/>
          </a:stretch>
        </p:blipFill>
        <p:spPr>
          <a:xfrm>
            <a:off x="2537916" y="2423711"/>
            <a:ext cx="7116168" cy="2667372"/>
          </a:xfrm>
          <a:prstGeom prst="rect">
            <a:avLst/>
          </a:prstGeom>
        </p:spPr>
      </p:pic>
    </p:spTree>
    <p:extLst>
      <p:ext uri="{BB962C8B-B14F-4D97-AF65-F5344CB8AC3E}">
        <p14:creationId xmlns:p14="http://schemas.microsoft.com/office/powerpoint/2010/main" val="363647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0DD9-5E6D-483E-8FB7-17A92170AF69}"/>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617BE4F9-7F3E-4522-A25D-B913C77D0D56}"/>
              </a:ext>
            </a:extLst>
          </p:cNvPr>
          <p:cNvSpPr>
            <a:spLocks noGrp="1"/>
          </p:cNvSpPr>
          <p:nvPr>
            <p:ph idx="1"/>
          </p:nvPr>
        </p:nvSpPr>
        <p:spPr>
          <a:xfrm>
            <a:off x="1522811" y="1905000"/>
            <a:ext cx="9146382" cy="518711"/>
          </a:xfrm>
        </p:spPr>
        <p:txBody>
          <a:bodyPr>
            <a:normAutofit fontScale="92500" lnSpcReduction="10000"/>
          </a:bodyPr>
          <a:lstStyle/>
          <a:p>
            <a:pPr>
              <a:lnSpc>
                <a:spcPct val="150000"/>
              </a:lnSpc>
            </a:pPr>
            <a:r>
              <a:rPr lang="en-US" dirty="0"/>
              <a:t>What was the flag the was echoed on the server?</a:t>
            </a:r>
          </a:p>
        </p:txBody>
      </p:sp>
      <p:sp>
        <p:nvSpPr>
          <p:cNvPr id="9" name="Content Placeholder 2">
            <a:extLst>
              <a:ext uri="{FF2B5EF4-FFF2-40B4-BE49-F238E27FC236}">
                <a16:creationId xmlns:a16="http://schemas.microsoft.com/office/drawing/2014/main" id="{CA2CFACA-4F69-4651-845F-F1A22D002A1F}"/>
              </a:ext>
            </a:extLst>
          </p:cNvPr>
          <p:cNvSpPr txBox="1">
            <a:spLocks/>
          </p:cNvSpPr>
          <p:nvPr/>
        </p:nvSpPr>
        <p:spPr>
          <a:xfrm>
            <a:off x="5713255" y="6023781"/>
            <a:ext cx="765490" cy="88989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endParaRPr lang="en-US" dirty="0"/>
          </a:p>
        </p:txBody>
      </p:sp>
      <p:pic>
        <p:nvPicPr>
          <p:cNvPr id="6" name="Picture 5">
            <a:extLst>
              <a:ext uri="{FF2B5EF4-FFF2-40B4-BE49-F238E27FC236}">
                <a16:creationId xmlns:a16="http://schemas.microsoft.com/office/drawing/2014/main" id="{E8FB713A-91C3-4A63-9F62-F8C3B5E3DBD2}"/>
              </a:ext>
            </a:extLst>
          </p:cNvPr>
          <p:cNvPicPr>
            <a:picLocks noChangeAspect="1"/>
          </p:cNvPicPr>
          <p:nvPr/>
        </p:nvPicPr>
        <p:blipFill>
          <a:blip r:embed="rId2"/>
          <a:stretch>
            <a:fillRect/>
          </a:stretch>
        </p:blipFill>
        <p:spPr>
          <a:xfrm>
            <a:off x="3133309" y="3297859"/>
            <a:ext cx="5925377" cy="1667108"/>
          </a:xfrm>
          <a:prstGeom prst="rect">
            <a:avLst/>
          </a:prstGeom>
        </p:spPr>
      </p:pic>
    </p:spTree>
    <p:extLst>
      <p:ext uri="{BB962C8B-B14F-4D97-AF65-F5344CB8AC3E}">
        <p14:creationId xmlns:p14="http://schemas.microsoft.com/office/powerpoint/2010/main" val="334621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D198-B7F2-443B-8F0E-21D914A8BEE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07314B4-49CC-42EB-A9FF-E87088EE0C72}"/>
              </a:ext>
            </a:extLst>
          </p:cNvPr>
          <p:cNvSpPr>
            <a:spLocks noGrp="1"/>
          </p:cNvSpPr>
          <p:nvPr>
            <p:ph idx="1"/>
          </p:nvPr>
        </p:nvSpPr>
        <p:spPr>
          <a:xfrm>
            <a:off x="1522810" y="1904999"/>
            <a:ext cx="9767623" cy="4515051"/>
          </a:xfrm>
        </p:spPr>
        <p:txBody>
          <a:bodyPr>
            <a:normAutofit fontScale="70000" lnSpcReduction="20000"/>
          </a:bodyPr>
          <a:lstStyle/>
          <a:p>
            <a:pPr>
              <a:lnSpc>
                <a:spcPct val="150000"/>
              </a:lnSpc>
            </a:pPr>
            <a:r>
              <a:rPr lang="en-US" dirty="0"/>
              <a:t>What type of attack is occurring in this </a:t>
            </a:r>
            <a:r>
              <a:rPr lang="en-US" dirty="0" err="1"/>
              <a:t>pcap</a:t>
            </a:r>
            <a:r>
              <a:rPr lang="en-US" dirty="0"/>
              <a:t>?</a:t>
            </a:r>
          </a:p>
          <a:p>
            <a:pPr>
              <a:lnSpc>
                <a:spcPct val="150000"/>
              </a:lnSpc>
            </a:pPr>
            <a:r>
              <a:rPr lang="en-US" dirty="0"/>
              <a:t>What was the bypass to the first login? </a:t>
            </a:r>
          </a:p>
          <a:p>
            <a:pPr>
              <a:lnSpc>
                <a:spcPct val="150000"/>
              </a:lnSpc>
            </a:pPr>
            <a:r>
              <a:rPr lang="en-US" dirty="0"/>
              <a:t>What was the database name?</a:t>
            </a:r>
          </a:p>
          <a:p>
            <a:pPr>
              <a:lnSpc>
                <a:spcPct val="150000"/>
              </a:lnSpc>
            </a:pPr>
            <a:r>
              <a:rPr lang="en-US" dirty="0"/>
              <a:t>What was the Full version of the database to the version number?</a:t>
            </a:r>
          </a:p>
          <a:p>
            <a:pPr>
              <a:lnSpc>
                <a:spcPct val="150000"/>
              </a:lnSpc>
            </a:pPr>
            <a:r>
              <a:rPr lang="en-US" dirty="0"/>
              <a:t>What user is the database running as?</a:t>
            </a:r>
          </a:p>
          <a:p>
            <a:pPr>
              <a:lnSpc>
                <a:spcPct val="150000"/>
              </a:lnSpc>
            </a:pPr>
            <a:r>
              <a:rPr lang="en-US" dirty="0"/>
              <a:t>What is the hash of the admin password?</a:t>
            </a:r>
          </a:p>
          <a:p>
            <a:pPr>
              <a:lnSpc>
                <a:spcPct val="150000"/>
              </a:lnSpc>
            </a:pPr>
            <a:r>
              <a:rPr lang="en-US" dirty="0"/>
              <a:t>What is the name of the file that was uploaded to the server?</a:t>
            </a:r>
          </a:p>
          <a:p>
            <a:pPr>
              <a:lnSpc>
                <a:spcPct val="150000"/>
              </a:lnSpc>
            </a:pPr>
            <a:r>
              <a:rPr lang="en-US" dirty="0"/>
              <a:t>What was the flag the was echoed on the server?</a:t>
            </a:r>
          </a:p>
        </p:txBody>
      </p:sp>
    </p:spTree>
    <p:extLst>
      <p:ext uri="{BB962C8B-B14F-4D97-AF65-F5344CB8AC3E}">
        <p14:creationId xmlns:p14="http://schemas.microsoft.com/office/powerpoint/2010/main" val="309660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9207-DD4C-49B4-AB50-D25839C70591}"/>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761B25FA-CF9A-4AF9-8919-6D91E404A03D}"/>
              </a:ext>
            </a:extLst>
          </p:cNvPr>
          <p:cNvSpPr>
            <a:spLocks noGrp="1"/>
          </p:cNvSpPr>
          <p:nvPr>
            <p:ph idx="1"/>
          </p:nvPr>
        </p:nvSpPr>
        <p:spPr>
          <a:xfrm>
            <a:off x="1522809" y="1905000"/>
            <a:ext cx="9146382" cy="4267200"/>
          </a:xfrm>
        </p:spPr>
        <p:txBody>
          <a:bodyPr/>
          <a:lstStyle/>
          <a:p>
            <a:r>
              <a:rPr lang="en-US" dirty="0" err="1"/>
              <a:t>Powershell</a:t>
            </a:r>
            <a:r>
              <a:rPr lang="en-US" dirty="0"/>
              <a:t>-Empire encrypts the traffic by default, so being able to spot the beaconing traffic may be best clue to finding traces of it existing from the Network.</a:t>
            </a:r>
          </a:p>
          <a:p>
            <a:endParaRPr lang="en-US" dirty="0"/>
          </a:p>
          <a:p>
            <a:r>
              <a:rPr lang="en-US" dirty="0"/>
              <a:t>An adversary can gain a foothold from a single hole on a web page.</a:t>
            </a:r>
          </a:p>
          <a:p>
            <a:endParaRPr lang="en-US" dirty="0"/>
          </a:p>
          <a:p>
            <a:r>
              <a:rPr lang="en-US" dirty="0"/>
              <a:t>User-Agents are a great way to get an idea of what could be going on in the traffic, if they have not </a:t>
            </a:r>
            <a:r>
              <a:rPr lang="en-US"/>
              <a:t>been adjusted.</a:t>
            </a:r>
            <a:endParaRPr lang="en-US" dirty="0"/>
          </a:p>
        </p:txBody>
      </p:sp>
    </p:spTree>
    <p:extLst>
      <p:ext uri="{BB962C8B-B14F-4D97-AF65-F5344CB8AC3E}">
        <p14:creationId xmlns:p14="http://schemas.microsoft.com/office/powerpoint/2010/main" val="70506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C2A1-D84D-4149-BB34-1BB45CD2114C}"/>
              </a:ext>
            </a:extLst>
          </p:cNvPr>
          <p:cNvSpPr>
            <a:spLocks noGrp="1"/>
          </p:cNvSpPr>
          <p:nvPr>
            <p:ph type="title"/>
          </p:nvPr>
        </p:nvSpPr>
        <p:spPr/>
        <p:txBody>
          <a:bodyPr>
            <a:normAutofit/>
          </a:bodyPr>
          <a:lstStyle/>
          <a:p>
            <a:r>
              <a:rPr lang="en-US" dirty="0"/>
              <a:t>Question 1 </a:t>
            </a:r>
          </a:p>
        </p:txBody>
      </p:sp>
      <p:sp>
        <p:nvSpPr>
          <p:cNvPr id="3" name="Content Placeholder 2">
            <a:extLst>
              <a:ext uri="{FF2B5EF4-FFF2-40B4-BE49-F238E27FC236}">
                <a16:creationId xmlns:a16="http://schemas.microsoft.com/office/drawing/2014/main" id="{CEE964A0-7BFC-44AF-A189-DDDB16697226}"/>
              </a:ext>
            </a:extLst>
          </p:cNvPr>
          <p:cNvSpPr>
            <a:spLocks noGrp="1"/>
          </p:cNvSpPr>
          <p:nvPr>
            <p:ph idx="1"/>
          </p:nvPr>
        </p:nvSpPr>
        <p:spPr>
          <a:xfrm>
            <a:off x="1522811" y="1905000"/>
            <a:ext cx="9146382" cy="772099"/>
          </a:xfrm>
        </p:spPr>
        <p:txBody>
          <a:bodyPr/>
          <a:lstStyle/>
          <a:p>
            <a:pPr>
              <a:lnSpc>
                <a:spcPct val="150000"/>
              </a:lnSpc>
            </a:pPr>
            <a:r>
              <a:rPr lang="en-US" dirty="0"/>
              <a:t>What type of attack is occurring in this </a:t>
            </a:r>
            <a:r>
              <a:rPr lang="en-US" dirty="0" err="1"/>
              <a:t>pcap</a:t>
            </a:r>
            <a:r>
              <a:rPr lang="en-US" dirty="0"/>
              <a:t>?</a:t>
            </a:r>
          </a:p>
          <a:p>
            <a:endParaRPr lang="en-US" dirty="0"/>
          </a:p>
        </p:txBody>
      </p:sp>
      <p:pic>
        <p:nvPicPr>
          <p:cNvPr id="7" name="Picture 6">
            <a:extLst>
              <a:ext uri="{FF2B5EF4-FFF2-40B4-BE49-F238E27FC236}">
                <a16:creationId xmlns:a16="http://schemas.microsoft.com/office/drawing/2014/main" id="{A169772F-E0BF-414B-8F13-C9378E8389B9}"/>
              </a:ext>
            </a:extLst>
          </p:cNvPr>
          <p:cNvPicPr>
            <a:picLocks noChangeAspect="1"/>
          </p:cNvPicPr>
          <p:nvPr/>
        </p:nvPicPr>
        <p:blipFill>
          <a:blip r:embed="rId2"/>
          <a:stretch>
            <a:fillRect/>
          </a:stretch>
        </p:blipFill>
        <p:spPr>
          <a:xfrm>
            <a:off x="848298" y="3927656"/>
            <a:ext cx="10495402" cy="1616454"/>
          </a:xfrm>
          <a:prstGeom prst="rect">
            <a:avLst/>
          </a:prstGeom>
        </p:spPr>
      </p:pic>
      <p:sp>
        <p:nvSpPr>
          <p:cNvPr id="6" name="Content Placeholder 2">
            <a:extLst>
              <a:ext uri="{FF2B5EF4-FFF2-40B4-BE49-F238E27FC236}">
                <a16:creationId xmlns:a16="http://schemas.microsoft.com/office/drawing/2014/main" id="{A476E5CF-C723-4F5B-94A3-5E89681A5EC5}"/>
              </a:ext>
            </a:extLst>
          </p:cNvPr>
          <p:cNvSpPr txBox="1">
            <a:spLocks/>
          </p:cNvSpPr>
          <p:nvPr/>
        </p:nvSpPr>
        <p:spPr>
          <a:xfrm>
            <a:off x="1522808" y="2617650"/>
            <a:ext cx="9146382" cy="1193953"/>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a:lnSpc>
                <a:spcPct val="150000"/>
              </a:lnSpc>
            </a:pPr>
            <a:r>
              <a:rPr lang="en-US" dirty="0"/>
              <a:t>Check out all the html POST that is going on in this </a:t>
            </a:r>
            <a:r>
              <a:rPr lang="en-US" dirty="0" err="1"/>
              <a:t>pcap</a:t>
            </a:r>
            <a:r>
              <a:rPr lang="en-US" dirty="0"/>
              <a:t>.</a:t>
            </a:r>
          </a:p>
          <a:p>
            <a:pPr>
              <a:lnSpc>
                <a:spcPct val="150000"/>
              </a:lnSpc>
            </a:pPr>
            <a:r>
              <a:rPr lang="en-US" dirty="0"/>
              <a:t>Does anything stand out?</a:t>
            </a:r>
          </a:p>
          <a:p>
            <a:endParaRPr lang="en-US" dirty="0"/>
          </a:p>
        </p:txBody>
      </p:sp>
    </p:spTree>
    <p:extLst>
      <p:ext uri="{BB962C8B-B14F-4D97-AF65-F5344CB8AC3E}">
        <p14:creationId xmlns:p14="http://schemas.microsoft.com/office/powerpoint/2010/main" val="265455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0573-571F-492D-AB8A-A892C957178A}"/>
              </a:ext>
            </a:extLst>
          </p:cNvPr>
          <p:cNvSpPr>
            <a:spLocks noGrp="1"/>
          </p:cNvSpPr>
          <p:nvPr>
            <p:ph type="title"/>
          </p:nvPr>
        </p:nvSpPr>
        <p:spPr/>
        <p:txBody>
          <a:bodyPr/>
          <a:lstStyle/>
          <a:p>
            <a:r>
              <a:rPr lang="en-US" dirty="0"/>
              <a:t>What is </a:t>
            </a:r>
            <a:r>
              <a:rPr lang="en-US" dirty="0" err="1"/>
              <a:t>Sql</a:t>
            </a:r>
            <a:r>
              <a:rPr lang="en-US" dirty="0"/>
              <a:t> Injection?</a:t>
            </a:r>
          </a:p>
        </p:txBody>
      </p:sp>
      <p:sp>
        <p:nvSpPr>
          <p:cNvPr id="3" name="Content Placeholder 2">
            <a:extLst>
              <a:ext uri="{FF2B5EF4-FFF2-40B4-BE49-F238E27FC236}">
                <a16:creationId xmlns:a16="http://schemas.microsoft.com/office/drawing/2014/main" id="{2EFA2BD7-BB1E-4F4A-ADFE-DB4E1EB2A23A}"/>
              </a:ext>
            </a:extLst>
          </p:cNvPr>
          <p:cNvSpPr>
            <a:spLocks noGrp="1"/>
          </p:cNvSpPr>
          <p:nvPr>
            <p:ph idx="1"/>
          </p:nvPr>
        </p:nvSpPr>
        <p:spPr>
          <a:xfrm>
            <a:off x="1522811" y="1904999"/>
            <a:ext cx="9146382" cy="1791101"/>
          </a:xfrm>
        </p:spPr>
        <p:txBody>
          <a:bodyPr>
            <a:normAutofit/>
          </a:bodyPr>
          <a:lstStyle/>
          <a:p>
            <a:r>
              <a:rPr lang="en-US" dirty="0"/>
              <a:t>Web security vulnerability that allows an attacker to interfere with the queries that an application makes to its database.</a:t>
            </a:r>
          </a:p>
          <a:p>
            <a:r>
              <a:rPr lang="en-US" dirty="0"/>
              <a:t>Allows an attacker to view data that they are not normally able to retrieve.</a:t>
            </a:r>
          </a:p>
        </p:txBody>
      </p:sp>
      <p:sp>
        <p:nvSpPr>
          <p:cNvPr id="5" name="TextBox 4">
            <a:extLst>
              <a:ext uri="{FF2B5EF4-FFF2-40B4-BE49-F238E27FC236}">
                <a16:creationId xmlns:a16="http://schemas.microsoft.com/office/drawing/2014/main" id="{D124FF94-DEC2-4CFD-9CA4-18A8AE0F412E}"/>
              </a:ext>
            </a:extLst>
          </p:cNvPr>
          <p:cNvSpPr txBox="1"/>
          <p:nvPr/>
        </p:nvSpPr>
        <p:spPr>
          <a:xfrm>
            <a:off x="1522807" y="3696100"/>
            <a:ext cx="9146380" cy="2062103"/>
          </a:xfrm>
          <a:prstGeom prst="rect">
            <a:avLst/>
          </a:prstGeom>
          <a:noFill/>
        </p:spPr>
        <p:txBody>
          <a:bodyPr wrap="square">
            <a:spAutoFit/>
          </a:bodyPr>
          <a:lstStyle/>
          <a:p>
            <a:r>
              <a:rPr lang="en-US" sz="3200" dirty="0"/>
              <a:t>Types of SQLi Attacks:</a:t>
            </a:r>
          </a:p>
          <a:p>
            <a:pPr marL="342900" indent="-342900">
              <a:buAutoNum type="arabicPeriod"/>
            </a:pPr>
            <a:r>
              <a:rPr lang="en-US" sz="2400" dirty="0"/>
              <a:t>Error Based</a:t>
            </a:r>
          </a:p>
          <a:p>
            <a:pPr marL="342900" indent="-342900">
              <a:buAutoNum type="arabicPeriod"/>
            </a:pPr>
            <a:r>
              <a:rPr lang="en-US" sz="2400" dirty="0"/>
              <a:t>Union Based</a:t>
            </a:r>
          </a:p>
          <a:p>
            <a:pPr marL="342900" indent="-342900">
              <a:buAutoNum type="arabicPeriod"/>
            </a:pPr>
            <a:r>
              <a:rPr lang="en-US" sz="2400" dirty="0"/>
              <a:t>Blind Boolean</a:t>
            </a:r>
          </a:p>
          <a:p>
            <a:pPr marL="342900" indent="-342900">
              <a:buAutoNum type="arabicPeriod"/>
            </a:pPr>
            <a:r>
              <a:rPr lang="en-US" sz="2400" dirty="0"/>
              <a:t>Blind Time</a:t>
            </a:r>
          </a:p>
        </p:txBody>
      </p:sp>
    </p:spTree>
    <p:extLst>
      <p:ext uri="{BB962C8B-B14F-4D97-AF65-F5344CB8AC3E}">
        <p14:creationId xmlns:p14="http://schemas.microsoft.com/office/powerpoint/2010/main" val="218360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0573-571F-492D-AB8A-A892C957178A}"/>
              </a:ext>
            </a:extLst>
          </p:cNvPr>
          <p:cNvSpPr>
            <a:spLocks noGrp="1"/>
          </p:cNvSpPr>
          <p:nvPr>
            <p:ph type="title"/>
          </p:nvPr>
        </p:nvSpPr>
        <p:spPr/>
        <p:txBody>
          <a:bodyPr/>
          <a:lstStyle/>
          <a:p>
            <a:pPr algn="l"/>
            <a:r>
              <a:rPr lang="en-US" b="0" i="0" u="none" strike="noStrike" dirty="0">
                <a:solidFill>
                  <a:srgbClr val="FFFFFF"/>
                </a:solidFill>
                <a:effectLst/>
                <a:latin typeface="Poppins" panose="020B0502040204020203" pitchFamily="2" charset="0"/>
              </a:rPr>
              <a:t>Error based Injection:</a:t>
            </a:r>
          </a:p>
        </p:txBody>
      </p:sp>
      <p:sp>
        <p:nvSpPr>
          <p:cNvPr id="3" name="Content Placeholder 2">
            <a:extLst>
              <a:ext uri="{FF2B5EF4-FFF2-40B4-BE49-F238E27FC236}">
                <a16:creationId xmlns:a16="http://schemas.microsoft.com/office/drawing/2014/main" id="{2EFA2BD7-BB1E-4F4A-ADFE-DB4E1EB2A23A}"/>
              </a:ext>
            </a:extLst>
          </p:cNvPr>
          <p:cNvSpPr>
            <a:spLocks noGrp="1"/>
          </p:cNvSpPr>
          <p:nvPr>
            <p:ph idx="1"/>
          </p:nvPr>
        </p:nvSpPr>
        <p:spPr>
          <a:xfrm>
            <a:off x="1522811" y="1904999"/>
            <a:ext cx="9146382" cy="4678363"/>
          </a:xfrm>
        </p:spPr>
        <p:txBody>
          <a:bodyPr>
            <a:normAutofit fontScale="92500" lnSpcReduction="20000"/>
          </a:bodyPr>
          <a:lstStyle/>
          <a:p>
            <a:pPr algn="l"/>
            <a:r>
              <a:rPr lang="en-US" b="0" i="0" u="none" strike="noStrike" dirty="0">
                <a:solidFill>
                  <a:srgbClr val="FFFFFF"/>
                </a:solidFill>
                <a:effectLst/>
                <a:latin typeface="Poppins" panose="020B0502040204020203" pitchFamily="2" charset="0"/>
              </a:rPr>
              <a:t>The attacker sends some malicious query to the database which results in errors. </a:t>
            </a:r>
          </a:p>
          <a:p>
            <a:pPr algn="l"/>
            <a:r>
              <a:rPr lang="en-US" b="0" i="0" u="none" strike="noStrike" dirty="0">
                <a:solidFill>
                  <a:srgbClr val="FFFFFF"/>
                </a:solidFill>
                <a:effectLst/>
                <a:latin typeface="Poppins" panose="020B0502040204020203" pitchFamily="2" charset="0"/>
              </a:rPr>
              <a:t>The errors should be very generic, otherwise, they may give useful hints to the attacker.</a:t>
            </a:r>
          </a:p>
          <a:p>
            <a:endParaRPr lang="en-US" b="1" i="0" u="none" strike="noStrike" dirty="0">
              <a:solidFill>
                <a:srgbClr val="FFFFFF"/>
              </a:solidFill>
              <a:effectLst/>
              <a:latin typeface="Poppins" panose="020B0502040204020203" pitchFamily="2" charset="0"/>
            </a:endParaRPr>
          </a:p>
          <a:p>
            <a:r>
              <a:rPr lang="en-US" b="1" i="0" u="none" strike="noStrike" dirty="0">
                <a:solidFill>
                  <a:srgbClr val="FFFFFF"/>
                </a:solidFill>
                <a:effectLst/>
                <a:latin typeface="Poppins" panose="020B0502040204020203" pitchFamily="2" charset="0"/>
              </a:rPr>
              <a:t>Comment-Line:</a:t>
            </a:r>
            <a:r>
              <a:rPr lang="en-US" b="0" i="0" u="none" strike="noStrike" dirty="0">
                <a:solidFill>
                  <a:srgbClr val="FFFFFF"/>
                </a:solidFill>
                <a:effectLst/>
                <a:latin typeface="Poppins" panose="020B0502040204020203" pitchFamily="2" charset="0"/>
              </a:rPr>
              <a:t> Using comment line to cause the database to ignore a part of a valid query.</a:t>
            </a:r>
          </a:p>
          <a:p>
            <a:pPr lvl="1"/>
            <a:r>
              <a:rPr lang="en-US" b="0" i="0" u="none" strike="noStrike" dirty="0">
                <a:solidFill>
                  <a:srgbClr val="FFFFFF"/>
                </a:solidFill>
                <a:effectLst/>
                <a:latin typeface="Poppins" panose="020B0502040204020203" pitchFamily="2" charset="0"/>
              </a:rPr>
              <a:t>E.g. Select * from stores where </a:t>
            </a:r>
            <a:r>
              <a:rPr lang="en-US" b="0" i="0" u="none" strike="noStrike" dirty="0" err="1">
                <a:solidFill>
                  <a:srgbClr val="FFFFFF"/>
                </a:solidFill>
                <a:effectLst/>
                <a:latin typeface="Poppins" panose="020B0502040204020203" pitchFamily="2" charset="0"/>
              </a:rPr>
              <a:t>product_id</a:t>
            </a:r>
            <a:r>
              <a:rPr lang="en-US" b="0" i="0" u="none" strike="noStrike" dirty="0">
                <a:solidFill>
                  <a:srgbClr val="FFFFFF"/>
                </a:solidFill>
                <a:effectLst/>
                <a:latin typeface="Poppins" panose="020B0502040204020203" pitchFamily="2" charset="0"/>
              </a:rPr>
              <a:t> = blah’ or 1=1-- (everything after this will be neglected)</a:t>
            </a:r>
          </a:p>
          <a:p>
            <a:pPr algn="l"/>
            <a:r>
              <a:rPr lang="en-US" b="1" i="0" u="none" strike="noStrike" dirty="0">
                <a:solidFill>
                  <a:srgbClr val="FFFFFF"/>
                </a:solidFill>
                <a:effectLst/>
                <a:latin typeface="Poppins" panose="020B0502040204020203" pitchFamily="2" charset="0"/>
              </a:rPr>
              <a:t>Tautology:</a:t>
            </a:r>
            <a:r>
              <a:rPr lang="en-US" b="0" i="0" u="none" strike="noStrike" dirty="0">
                <a:solidFill>
                  <a:srgbClr val="FFFFFF"/>
                </a:solidFill>
                <a:effectLst/>
                <a:latin typeface="Poppins" panose="020B0502040204020203" pitchFamily="2" charset="0"/>
              </a:rPr>
              <a:t> There are a lot of strings which always evaluates to be true, like ‘1’ = ‘1’ ‘a’ = ‘a’, etc., using them in the query to create constantly true conditions.</a:t>
            </a:r>
          </a:p>
          <a:p>
            <a:pPr lvl="1"/>
            <a:r>
              <a:rPr lang="en-US" b="0" i="0" u="none" strike="noStrike" dirty="0">
                <a:solidFill>
                  <a:srgbClr val="FFFFFF"/>
                </a:solidFill>
                <a:effectLst/>
                <a:latin typeface="Poppins" panose="020B0502040204020203" pitchFamily="2" charset="0"/>
              </a:rPr>
              <a:t>E.g. Select * from users where username=’blah’ or ‘a’=’a’ -- and password=’pass’</a:t>
            </a:r>
          </a:p>
        </p:txBody>
      </p:sp>
    </p:spTree>
    <p:extLst>
      <p:ext uri="{BB962C8B-B14F-4D97-AF65-F5344CB8AC3E}">
        <p14:creationId xmlns:p14="http://schemas.microsoft.com/office/powerpoint/2010/main" val="2245333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0573-571F-492D-AB8A-A892C957178A}"/>
              </a:ext>
            </a:extLst>
          </p:cNvPr>
          <p:cNvSpPr>
            <a:spLocks noGrp="1"/>
          </p:cNvSpPr>
          <p:nvPr>
            <p:ph type="title"/>
          </p:nvPr>
        </p:nvSpPr>
        <p:spPr/>
        <p:txBody>
          <a:bodyPr/>
          <a:lstStyle/>
          <a:p>
            <a:pPr algn="l"/>
            <a:r>
              <a:rPr lang="en-US" b="0" i="0" u="none" strike="noStrike" dirty="0">
                <a:solidFill>
                  <a:srgbClr val="FFFFFF"/>
                </a:solidFill>
                <a:effectLst/>
                <a:latin typeface="Poppins" panose="00000500000000000000" pitchFamily="2" charset="0"/>
              </a:rPr>
              <a:t>Union Based SQL injection:</a:t>
            </a:r>
          </a:p>
        </p:txBody>
      </p:sp>
      <p:sp>
        <p:nvSpPr>
          <p:cNvPr id="3" name="Content Placeholder 2">
            <a:extLst>
              <a:ext uri="{FF2B5EF4-FFF2-40B4-BE49-F238E27FC236}">
                <a16:creationId xmlns:a16="http://schemas.microsoft.com/office/drawing/2014/main" id="{2EFA2BD7-BB1E-4F4A-ADFE-DB4E1EB2A23A}"/>
              </a:ext>
            </a:extLst>
          </p:cNvPr>
          <p:cNvSpPr>
            <a:spLocks noGrp="1"/>
          </p:cNvSpPr>
          <p:nvPr>
            <p:ph idx="1"/>
          </p:nvPr>
        </p:nvSpPr>
        <p:spPr>
          <a:xfrm>
            <a:off x="1522811" y="1904999"/>
            <a:ext cx="9146382" cy="4678363"/>
          </a:xfrm>
        </p:spPr>
        <p:txBody>
          <a:bodyPr>
            <a:normAutofit lnSpcReduction="10000"/>
          </a:bodyPr>
          <a:lstStyle/>
          <a:p>
            <a:pPr algn="l"/>
            <a:r>
              <a:rPr lang="en-US" b="0" i="0" u="none" strike="noStrike" dirty="0">
                <a:solidFill>
                  <a:srgbClr val="FFFFFF"/>
                </a:solidFill>
                <a:effectLst/>
                <a:latin typeface="Poppins" panose="00000500000000000000" pitchFamily="2" charset="0"/>
              </a:rPr>
              <a:t>Using union command in SQL query to execute additional queries; thereby, modifying/inserting/deleting or dropping the contents of the table.</a:t>
            </a:r>
          </a:p>
          <a:p>
            <a:pPr lvl="1"/>
            <a:r>
              <a:rPr lang="en-US" b="0" i="0" u="none" strike="noStrike" dirty="0">
                <a:solidFill>
                  <a:srgbClr val="FFFFFF"/>
                </a:solidFill>
                <a:effectLst/>
                <a:latin typeface="Poppins" panose="00000500000000000000" pitchFamily="2" charset="0"/>
              </a:rPr>
              <a:t>E.g. Select * from stores where </a:t>
            </a:r>
            <a:r>
              <a:rPr lang="en-US" b="0" i="0" u="none" strike="noStrike" dirty="0" err="1">
                <a:solidFill>
                  <a:srgbClr val="FFFFFF"/>
                </a:solidFill>
                <a:effectLst/>
                <a:latin typeface="Poppins" panose="00000500000000000000" pitchFamily="2" charset="0"/>
              </a:rPr>
              <a:t>product_id</a:t>
            </a:r>
            <a:r>
              <a:rPr lang="en-US" b="0" i="0" u="none" strike="noStrike" dirty="0">
                <a:solidFill>
                  <a:srgbClr val="FFFFFF"/>
                </a:solidFill>
                <a:effectLst/>
                <a:latin typeface="Poppins" panose="00000500000000000000" pitchFamily="2" charset="0"/>
              </a:rPr>
              <a:t>=1 union select 1,database(),user(),4#</a:t>
            </a:r>
          </a:p>
          <a:p>
            <a:pPr algn="l"/>
            <a:r>
              <a:rPr lang="en-US" b="1" i="0" u="none" strike="noStrike" dirty="0">
                <a:solidFill>
                  <a:srgbClr val="FFFFFF"/>
                </a:solidFill>
                <a:effectLst/>
                <a:latin typeface="Poppins" panose="00000500000000000000" pitchFamily="2" charset="0"/>
              </a:rPr>
              <a:t>Stored procedures:</a:t>
            </a:r>
            <a:r>
              <a:rPr lang="en-US" b="0" i="0" u="none" strike="noStrike" dirty="0">
                <a:solidFill>
                  <a:srgbClr val="FFFFFF"/>
                </a:solidFill>
                <a:effectLst/>
                <a:latin typeface="Poppins" panose="00000500000000000000" pitchFamily="2" charset="0"/>
              </a:rPr>
              <a:t> Creating malicious inputs to execute malicious queries.</a:t>
            </a:r>
          </a:p>
          <a:p>
            <a:pPr algn="l"/>
            <a:r>
              <a:rPr lang="en-US" b="1" i="0" u="none" strike="noStrike" dirty="0">
                <a:solidFill>
                  <a:srgbClr val="FFFFFF"/>
                </a:solidFill>
                <a:effectLst/>
                <a:latin typeface="Poppins" panose="00000500000000000000" pitchFamily="2" charset="0"/>
              </a:rPr>
              <a:t>Incorrect queries:</a:t>
            </a:r>
            <a:r>
              <a:rPr lang="en-US" b="0" i="0" u="none" strike="noStrike" dirty="0">
                <a:solidFill>
                  <a:srgbClr val="FFFFFF"/>
                </a:solidFill>
                <a:effectLst/>
                <a:latin typeface="Poppins" panose="00000500000000000000" pitchFamily="2" charset="0"/>
              </a:rPr>
              <a:t> Coming up with logically incorrect queries to see the error messages to get more information about the target database.</a:t>
            </a:r>
          </a:p>
          <a:p>
            <a:pPr lvl="1"/>
            <a:r>
              <a:rPr lang="en-US" b="0" i="0" u="none" strike="noStrike" dirty="0">
                <a:solidFill>
                  <a:srgbClr val="FFFFFF"/>
                </a:solidFill>
                <a:effectLst/>
                <a:latin typeface="Poppins" panose="00000500000000000000" pitchFamily="2" charset="0"/>
              </a:rPr>
              <a:t>Select * from stores where id=1’</a:t>
            </a:r>
          </a:p>
          <a:p>
            <a:pPr lvl="2"/>
            <a:r>
              <a:rPr lang="en-US" b="0" i="0" u="none" strike="noStrike" dirty="0">
                <a:solidFill>
                  <a:srgbClr val="FFFFFF"/>
                </a:solidFill>
                <a:effectLst/>
                <a:latin typeface="Poppins" panose="00000500000000000000" pitchFamily="2" charset="0"/>
              </a:rPr>
              <a:t>The above query will result in a syntax error and might reveal the backend database type.</a:t>
            </a:r>
          </a:p>
        </p:txBody>
      </p:sp>
    </p:spTree>
    <p:extLst>
      <p:ext uri="{BB962C8B-B14F-4D97-AF65-F5344CB8AC3E}">
        <p14:creationId xmlns:p14="http://schemas.microsoft.com/office/powerpoint/2010/main" val="1147894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0573-571F-492D-AB8A-A892C957178A}"/>
              </a:ext>
            </a:extLst>
          </p:cNvPr>
          <p:cNvSpPr>
            <a:spLocks noGrp="1"/>
          </p:cNvSpPr>
          <p:nvPr>
            <p:ph type="title"/>
          </p:nvPr>
        </p:nvSpPr>
        <p:spPr/>
        <p:txBody>
          <a:bodyPr/>
          <a:lstStyle/>
          <a:p>
            <a:pPr algn="l"/>
            <a:r>
              <a:rPr lang="en-US" b="0" i="0" u="none" strike="noStrike" dirty="0">
                <a:solidFill>
                  <a:srgbClr val="FFFFFF"/>
                </a:solidFill>
                <a:effectLst/>
                <a:latin typeface="Poppins" panose="00000500000000000000" pitchFamily="2" charset="0"/>
              </a:rPr>
              <a:t>Blind SQL injection - Boolean:</a:t>
            </a:r>
          </a:p>
        </p:txBody>
      </p:sp>
      <p:sp>
        <p:nvSpPr>
          <p:cNvPr id="3" name="Content Placeholder 2">
            <a:extLst>
              <a:ext uri="{FF2B5EF4-FFF2-40B4-BE49-F238E27FC236}">
                <a16:creationId xmlns:a16="http://schemas.microsoft.com/office/drawing/2014/main" id="{2EFA2BD7-BB1E-4F4A-ADFE-DB4E1EB2A23A}"/>
              </a:ext>
            </a:extLst>
          </p:cNvPr>
          <p:cNvSpPr>
            <a:spLocks noGrp="1"/>
          </p:cNvSpPr>
          <p:nvPr>
            <p:ph idx="1"/>
          </p:nvPr>
        </p:nvSpPr>
        <p:spPr>
          <a:xfrm>
            <a:off x="1522811" y="1904999"/>
            <a:ext cx="9146382" cy="4678363"/>
          </a:xfrm>
        </p:spPr>
        <p:txBody>
          <a:bodyPr>
            <a:normAutofit lnSpcReduction="10000"/>
          </a:bodyPr>
          <a:lstStyle/>
          <a:p>
            <a:pPr marL="0" indent="0" algn="l">
              <a:buNone/>
            </a:pPr>
            <a:r>
              <a:rPr lang="en-US" b="0" i="0" u="none" strike="noStrike" dirty="0">
                <a:solidFill>
                  <a:srgbClr val="FFFFFF"/>
                </a:solidFill>
                <a:effectLst/>
                <a:latin typeface="Poppins" panose="00000500000000000000" pitchFamily="2" charset="0"/>
              </a:rPr>
              <a:t>Boolean: Only correct queries show the result, wrong queries do not return anything. Attackers should try to generate logically correct queries.</a:t>
            </a:r>
          </a:p>
          <a:p>
            <a:pPr algn="l">
              <a:buFontTx/>
              <a:buChar char="-"/>
            </a:pPr>
            <a:r>
              <a:rPr lang="en-US" b="0" i="0" u="none" strike="noStrike" dirty="0">
                <a:solidFill>
                  <a:srgbClr val="FFFFFF"/>
                </a:solidFill>
                <a:effectLst/>
                <a:latin typeface="Poppins" panose="00000500000000000000" pitchFamily="2" charset="0"/>
              </a:rPr>
              <a:t>If suppose the original query to the database is</a:t>
            </a:r>
          </a:p>
          <a:p>
            <a:pPr lvl="1">
              <a:buFontTx/>
              <a:buChar char="-"/>
            </a:pPr>
            <a:r>
              <a:rPr lang="en-US" b="0" i="0" u="none" strike="noStrike" dirty="0">
                <a:solidFill>
                  <a:srgbClr val="FFFFFF"/>
                </a:solidFill>
                <a:effectLst/>
                <a:latin typeface="Poppins" panose="00000500000000000000" pitchFamily="2" charset="0"/>
              </a:rPr>
              <a:t>Select * from users where id=’id.txt’</a:t>
            </a:r>
          </a:p>
          <a:p>
            <a:pPr>
              <a:buFontTx/>
              <a:buChar char="-"/>
            </a:pPr>
            <a:r>
              <a:rPr lang="en-US" b="0" i="0" u="none" strike="noStrike" dirty="0">
                <a:solidFill>
                  <a:srgbClr val="FFFFFF"/>
                </a:solidFill>
                <a:effectLst/>
                <a:latin typeface="Poppins" panose="00000500000000000000" pitchFamily="2" charset="0"/>
              </a:rPr>
              <a:t>If we give blah’ and 1=1# as input which evaluates to be a right query</a:t>
            </a:r>
          </a:p>
          <a:p>
            <a:pPr lvl="1">
              <a:buFontTx/>
              <a:buChar char="-"/>
            </a:pPr>
            <a:r>
              <a:rPr lang="en-US" b="0" i="0" u="none" strike="noStrike" dirty="0">
                <a:solidFill>
                  <a:srgbClr val="FFFFFF"/>
                </a:solidFill>
                <a:effectLst/>
                <a:latin typeface="Poppins" panose="00000500000000000000" pitchFamily="2" charset="0"/>
              </a:rPr>
              <a:t>Select * from users where id=’blah’ or 1=1#, we will see the user results.</a:t>
            </a:r>
          </a:p>
          <a:p>
            <a:pPr>
              <a:buFontTx/>
              <a:buChar char="-"/>
            </a:pPr>
            <a:r>
              <a:rPr lang="en-US" b="0" i="0" u="none" strike="noStrike" dirty="0">
                <a:solidFill>
                  <a:srgbClr val="FFFFFF"/>
                </a:solidFill>
                <a:effectLst/>
                <a:latin typeface="Poppins" panose="00000500000000000000" pitchFamily="2" charset="0"/>
              </a:rPr>
              <a:t>If we give blah’ and 1=2# as input which is a wrong query then we don’t see any results.</a:t>
            </a:r>
          </a:p>
          <a:p>
            <a:pPr lvl="1">
              <a:buFontTx/>
              <a:buChar char="-"/>
            </a:pPr>
            <a:r>
              <a:rPr lang="en-US" b="0" i="0" u="none" strike="noStrike" dirty="0">
                <a:solidFill>
                  <a:srgbClr val="FFFFFF"/>
                </a:solidFill>
                <a:effectLst/>
                <a:latin typeface="Poppins" panose="00000500000000000000" pitchFamily="2" charset="0"/>
              </a:rPr>
              <a:t>Select * from users where id=’blah’ or 1=2#</a:t>
            </a:r>
          </a:p>
        </p:txBody>
      </p:sp>
    </p:spTree>
    <p:extLst>
      <p:ext uri="{BB962C8B-B14F-4D97-AF65-F5344CB8AC3E}">
        <p14:creationId xmlns:p14="http://schemas.microsoft.com/office/powerpoint/2010/main" val="79594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0573-571F-492D-AB8A-A892C957178A}"/>
              </a:ext>
            </a:extLst>
          </p:cNvPr>
          <p:cNvSpPr>
            <a:spLocks noGrp="1"/>
          </p:cNvSpPr>
          <p:nvPr>
            <p:ph type="title"/>
          </p:nvPr>
        </p:nvSpPr>
        <p:spPr/>
        <p:txBody>
          <a:bodyPr/>
          <a:lstStyle/>
          <a:p>
            <a:pPr algn="l"/>
            <a:r>
              <a:rPr lang="en-US" b="0" i="0" u="none" strike="noStrike" dirty="0">
                <a:solidFill>
                  <a:srgbClr val="FFFFFF"/>
                </a:solidFill>
                <a:effectLst/>
                <a:latin typeface="Poppins" panose="00000500000000000000" pitchFamily="2" charset="0"/>
              </a:rPr>
              <a:t>Blind SQL injection – Time Based:</a:t>
            </a:r>
          </a:p>
        </p:txBody>
      </p:sp>
      <p:sp>
        <p:nvSpPr>
          <p:cNvPr id="3" name="Content Placeholder 2">
            <a:extLst>
              <a:ext uri="{FF2B5EF4-FFF2-40B4-BE49-F238E27FC236}">
                <a16:creationId xmlns:a16="http://schemas.microsoft.com/office/drawing/2014/main" id="{2EFA2BD7-BB1E-4F4A-ADFE-DB4E1EB2A23A}"/>
              </a:ext>
            </a:extLst>
          </p:cNvPr>
          <p:cNvSpPr>
            <a:spLocks noGrp="1"/>
          </p:cNvSpPr>
          <p:nvPr>
            <p:ph idx="1"/>
          </p:nvPr>
        </p:nvSpPr>
        <p:spPr>
          <a:xfrm>
            <a:off x="1522811" y="1904999"/>
            <a:ext cx="9146382" cy="4678363"/>
          </a:xfrm>
        </p:spPr>
        <p:txBody>
          <a:bodyPr>
            <a:normAutofit/>
          </a:bodyPr>
          <a:lstStyle/>
          <a:p>
            <a:pPr algn="l"/>
            <a:r>
              <a:rPr lang="en-US" b="0" i="0" dirty="0">
                <a:solidFill>
                  <a:srgbClr val="FFFFFF"/>
                </a:solidFill>
                <a:effectLst/>
                <a:latin typeface="Poppins" panose="00000500000000000000" pitchFamily="2" charset="0"/>
              </a:rPr>
              <a:t>Depending on some conditions, setting a time delay. </a:t>
            </a:r>
          </a:p>
          <a:p>
            <a:pPr algn="l"/>
            <a:r>
              <a:rPr lang="en-US" b="0" i="0" dirty="0">
                <a:solidFill>
                  <a:srgbClr val="FFFFFF"/>
                </a:solidFill>
                <a:effectLst/>
                <a:latin typeface="Poppins" panose="00000500000000000000" pitchFamily="2" charset="0"/>
              </a:rPr>
              <a:t>If that condition is satisfied, we can observe the time delay; </a:t>
            </a:r>
          </a:p>
          <a:p>
            <a:pPr algn="l"/>
            <a:r>
              <a:rPr lang="en-US" dirty="0">
                <a:solidFill>
                  <a:srgbClr val="FFFFFF"/>
                </a:solidFill>
                <a:latin typeface="Poppins" panose="00000500000000000000" pitchFamily="2" charset="0"/>
              </a:rPr>
              <a:t>T</a:t>
            </a:r>
            <a:r>
              <a:rPr lang="en-US" b="0" i="0" dirty="0">
                <a:solidFill>
                  <a:srgbClr val="FFFFFF"/>
                </a:solidFill>
                <a:effectLst/>
                <a:latin typeface="Poppins" panose="00000500000000000000" pitchFamily="2" charset="0"/>
              </a:rPr>
              <a:t>hereby, concluding that the input we gave produced a positive result. </a:t>
            </a:r>
            <a:endParaRPr lang="en-US" b="0" i="0" u="none" strike="noStrike" dirty="0">
              <a:solidFill>
                <a:srgbClr val="FFFFFF"/>
              </a:solidFill>
              <a:effectLst/>
              <a:latin typeface="Poppins" panose="00000500000000000000" pitchFamily="2" charset="0"/>
            </a:endParaRPr>
          </a:p>
        </p:txBody>
      </p:sp>
    </p:spTree>
    <p:extLst>
      <p:ext uri="{BB962C8B-B14F-4D97-AF65-F5344CB8AC3E}">
        <p14:creationId xmlns:p14="http://schemas.microsoft.com/office/powerpoint/2010/main" val="2996394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7599-727B-49FD-9F93-3D2E48CA6B97}"/>
              </a:ext>
            </a:extLst>
          </p:cNvPr>
          <p:cNvSpPr>
            <a:spLocks noGrp="1"/>
          </p:cNvSpPr>
          <p:nvPr>
            <p:ph type="title"/>
          </p:nvPr>
        </p:nvSpPr>
        <p:spPr/>
        <p:txBody>
          <a:bodyPr/>
          <a:lstStyle/>
          <a:p>
            <a:r>
              <a:rPr lang="en-US" dirty="0"/>
              <a:t>Question 2	</a:t>
            </a:r>
          </a:p>
        </p:txBody>
      </p:sp>
      <p:sp>
        <p:nvSpPr>
          <p:cNvPr id="3" name="Content Placeholder 2">
            <a:extLst>
              <a:ext uri="{FF2B5EF4-FFF2-40B4-BE49-F238E27FC236}">
                <a16:creationId xmlns:a16="http://schemas.microsoft.com/office/drawing/2014/main" id="{EFF17DB9-02E3-46F4-BF1C-FA6C5CD34DF6}"/>
              </a:ext>
            </a:extLst>
          </p:cNvPr>
          <p:cNvSpPr>
            <a:spLocks noGrp="1"/>
          </p:cNvSpPr>
          <p:nvPr>
            <p:ph idx="1"/>
          </p:nvPr>
        </p:nvSpPr>
        <p:spPr>
          <a:xfrm>
            <a:off x="1522811" y="1905000"/>
            <a:ext cx="9146382" cy="650913"/>
          </a:xfrm>
        </p:spPr>
        <p:txBody>
          <a:bodyPr/>
          <a:lstStyle/>
          <a:p>
            <a:pPr>
              <a:lnSpc>
                <a:spcPct val="150000"/>
              </a:lnSpc>
            </a:pPr>
            <a:r>
              <a:rPr lang="en-US" dirty="0"/>
              <a:t>What was the bypass to the first login? </a:t>
            </a:r>
          </a:p>
          <a:p>
            <a:endParaRPr lang="en-US" dirty="0"/>
          </a:p>
        </p:txBody>
      </p:sp>
      <p:pic>
        <p:nvPicPr>
          <p:cNvPr id="7" name="Picture 6">
            <a:extLst>
              <a:ext uri="{FF2B5EF4-FFF2-40B4-BE49-F238E27FC236}">
                <a16:creationId xmlns:a16="http://schemas.microsoft.com/office/drawing/2014/main" id="{0EC35976-6980-4B5D-BC30-7411F85E5B61}"/>
              </a:ext>
            </a:extLst>
          </p:cNvPr>
          <p:cNvPicPr>
            <a:picLocks noChangeAspect="1"/>
          </p:cNvPicPr>
          <p:nvPr/>
        </p:nvPicPr>
        <p:blipFill>
          <a:blip r:embed="rId2"/>
          <a:stretch>
            <a:fillRect/>
          </a:stretch>
        </p:blipFill>
        <p:spPr>
          <a:xfrm>
            <a:off x="1494782" y="4467298"/>
            <a:ext cx="9202434" cy="304843"/>
          </a:xfrm>
          <a:prstGeom prst="rect">
            <a:avLst/>
          </a:prstGeom>
        </p:spPr>
      </p:pic>
      <p:sp>
        <p:nvSpPr>
          <p:cNvPr id="8" name="Content Placeholder 2">
            <a:extLst>
              <a:ext uri="{FF2B5EF4-FFF2-40B4-BE49-F238E27FC236}">
                <a16:creationId xmlns:a16="http://schemas.microsoft.com/office/drawing/2014/main" id="{B837740A-4435-41DE-8358-30C87C418FFE}"/>
              </a:ext>
            </a:extLst>
          </p:cNvPr>
          <p:cNvSpPr txBox="1">
            <a:spLocks/>
          </p:cNvSpPr>
          <p:nvPr/>
        </p:nvSpPr>
        <p:spPr>
          <a:xfrm>
            <a:off x="1522811" y="2993842"/>
            <a:ext cx="9146382" cy="650913"/>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a:lnSpc>
                <a:spcPct val="150000"/>
              </a:lnSpc>
            </a:pPr>
            <a:r>
              <a:rPr lang="en-US" dirty="0"/>
              <a:t>Look at the POST to the </a:t>
            </a:r>
            <a:r>
              <a:rPr lang="en-US" dirty="0" err="1"/>
              <a:t>loginprocess.jsp</a:t>
            </a:r>
            <a:r>
              <a:rPr lang="en-US" dirty="0"/>
              <a:t> page</a:t>
            </a:r>
          </a:p>
          <a:p>
            <a:endParaRPr lang="en-US" dirty="0"/>
          </a:p>
        </p:txBody>
      </p:sp>
    </p:spTree>
    <p:extLst>
      <p:ext uri="{BB962C8B-B14F-4D97-AF65-F5344CB8AC3E}">
        <p14:creationId xmlns:p14="http://schemas.microsoft.com/office/powerpoint/2010/main" val="151009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2F0CA7A692BF46B74FF7A3105A2FDA" ma:contentTypeVersion="11" ma:contentTypeDescription="Create a new document." ma:contentTypeScope="" ma:versionID="7998752f7089b997bc6a5a939d350aae">
  <xsd:schema xmlns:xsd="http://www.w3.org/2001/XMLSchema" xmlns:xs="http://www.w3.org/2001/XMLSchema" xmlns:p="http://schemas.microsoft.com/office/2006/metadata/properties" xmlns:ns2="57440ced-7c16-4686-8f86-73c41dac5e45" xmlns:ns3="2bb0f0a6-9482-4e49-8121-f4c7dcc452da" targetNamespace="http://schemas.microsoft.com/office/2006/metadata/properties" ma:root="true" ma:fieldsID="26b8c18957461909b97978fb32c92c0f" ns2:_="" ns3:_="">
    <xsd:import namespace="57440ced-7c16-4686-8f86-73c41dac5e45"/>
    <xsd:import namespace="2bb0f0a6-9482-4e49-8121-f4c7dcc452d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440ced-7c16-4686-8f86-73c41dac5e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bb0f0a6-9482-4e49-8121-f4c7dcc452d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B923AC-3E6F-4641-931C-A30718C59A27}">
  <ds:schemaRefs>
    <ds:schemaRef ds:uri="http://schemas.microsoft.com/office/2006/documentManagement/types"/>
    <ds:schemaRef ds:uri="http://purl.org/dc/elements/1.1/"/>
    <ds:schemaRef ds:uri="http://purl.org/dc/terms/"/>
    <ds:schemaRef ds:uri="http://schemas.microsoft.com/office/2006/metadata/properties"/>
    <ds:schemaRef ds:uri="http://purl.org/dc/dcmitype/"/>
    <ds:schemaRef ds:uri="http://schemas.microsoft.com/office/infopath/2007/PartnerControls"/>
    <ds:schemaRef ds:uri="2bb0f0a6-9482-4e49-8121-f4c7dcc452da"/>
    <ds:schemaRef ds:uri="http://schemas.openxmlformats.org/package/2006/metadata/core-properties"/>
    <ds:schemaRef ds:uri="57440ced-7c16-4686-8f86-73c41dac5e45"/>
    <ds:schemaRef ds:uri="http://www.w3.org/XML/1998/namespace"/>
  </ds:schemaRefs>
</ds:datastoreItem>
</file>

<file path=customXml/itemProps2.xml><?xml version="1.0" encoding="utf-8"?>
<ds:datastoreItem xmlns:ds="http://schemas.openxmlformats.org/officeDocument/2006/customXml" ds:itemID="{C134D40C-6D9F-4C0F-A32D-3A51B612046C}">
  <ds:schemaRefs>
    <ds:schemaRef ds:uri="http://schemas.microsoft.com/sharepoint/v3/contenttype/forms"/>
  </ds:schemaRefs>
</ds:datastoreItem>
</file>

<file path=customXml/itemProps3.xml><?xml version="1.0" encoding="utf-8"?>
<ds:datastoreItem xmlns:ds="http://schemas.openxmlformats.org/officeDocument/2006/customXml" ds:itemID="{984551B5-9139-4072-A224-9F07F5A506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440ced-7c16-4686-8f86-73c41dac5e45"/>
    <ds:schemaRef ds:uri="2bb0f0a6-9482-4e49-8121-f4c7dcc45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tf02804846</Template>
  <TotalTime>6846</TotalTime>
  <Words>1164</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Corbel</vt:lpstr>
      <vt:lpstr>Poppins</vt:lpstr>
      <vt:lpstr>Chalkboard 16x9</vt:lpstr>
      <vt:lpstr>Grimm’s Academy</vt:lpstr>
      <vt:lpstr>Questions</vt:lpstr>
      <vt:lpstr>Question 1 </vt:lpstr>
      <vt:lpstr>What is Sql Injection?</vt:lpstr>
      <vt:lpstr>Error based Injection:</vt:lpstr>
      <vt:lpstr>Union Based SQL injection:</vt:lpstr>
      <vt:lpstr>Blind SQL injection - Boolean:</vt:lpstr>
      <vt:lpstr>Blind SQL injection – Time Based:</vt:lpstr>
      <vt:lpstr>Question 2 </vt:lpstr>
      <vt:lpstr>What Happens Now?</vt:lpstr>
      <vt:lpstr>What is the Attacker Doing Next?</vt:lpstr>
      <vt:lpstr>Utilizing a Union SQLi</vt:lpstr>
      <vt:lpstr>Question 3 </vt:lpstr>
      <vt:lpstr>Question 4</vt:lpstr>
      <vt:lpstr>Question 5</vt:lpstr>
      <vt:lpstr>Question 6</vt:lpstr>
      <vt:lpstr>Admin Account Compromised</vt:lpstr>
      <vt:lpstr>Question 7</vt:lpstr>
      <vt:lpstr>Question 8</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Grimm’s Academy</dc:title>
  <dc:creator>John Antone</dc:creator>
  <cp:lastModifiedBy>John Antone</cp:lastModifiedBy>
  <cp:revision>238</cp:revision>
  <dcterms:created xsi:type="dcterms:W3CDTF">2020-05-28T18:43:01Z</dcterms:created>
  <dcterms:modified xsi:type="dcterms:W3CDTF">2022-06-06T19:20:17Z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0x010100E82F0CA7A692BF46B74FF7A3105A2FDA</vt:lpwstr>
  </property>
</Properties>
</file>