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26" y="1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ad138d4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ad138d4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ad138d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ad138d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0ad138d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0ad138d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ad138d4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ad138d4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ad138d4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0ad138d4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0ad138d4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0ad138d4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ad138d4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0ad138d4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0ad138d4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0ad138d4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ad138d4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ad138d4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Spam Detection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T. O’Rourke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Final Thoughts and Future Enhancements</a:t>
            </a: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Overall pleased with results and outcomes of the project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Testing/usage multiple modeling techniques/methods</a:t>
            </a:r>
            <a:endParaRPr lang="en-US" dirty="0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Support Vector Machines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Random Forest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Gradient Boosting</a:t>
            </a:r>
          </a:p>
          <a:p>
            <a:pPr marL="1371600" lvl="2" indent="-317500" rtl="0">
              <a:spcBef>
                <a:spcPts val="0"/>
              </a:spcBef>
              <a:spcAft>
                <a:spcPts val="600"/>
              </a:spcAft>
              <a:buSzPts val="1400"/>
              <a:buChar char="■"/>
            </a:pPr>
            <a:r>
              <a:rPr lang="en-US" sz="1400" dirty="0"/>
              <a:t>Could prove especially useful when incorporating sentiment data from VADER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Increased pre-processing to possibly separate the subject line from the body of the email</a:t>
            </a:r>
            <a:endParaRPr lang="en-US" dirty="0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Could be used for model development to determine spam based on subject alone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 lang="en-US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Spam Emails from the Enron public email corpus.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Additional spam emails were introduced into each user’s email stream by the dataset maintainer.</a:t>
            </a:r>
            <a:endParaRPr lang="en-US" dirty="0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This was done to have a sufficient number of spam examples.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The non-Spam emails are labeled “ham”.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File counts:</a:t>
            </a:r>
            <a:endParaRPr lang="en-US" dirty="0"/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1400" dirty="0"/>
              <a:t>1,500 Spam files</a:t>
            </a:r>
          </a:p>
          <a:p>
            <a:pPr lvl="2" indent="-342900">
              <a:spcAft>
                <a:spcPts val="600"/>
              </a:spcAft>
              <a:buSzPts val="1800"/>
              <a:buChar char="○"/>
            </a:pPr>
            <a:r>
              <a:rPr lang="en-US" sz="1400" dirty="0"/>
              <a:t>Only GP (2 other groups)</a:t>
            </a:r>
          </a:p>
          <a:p>
            <a:pPr marL="914400" lvl="1" indent="-342900" rtl="0">
              <a:spcBef>
                <a:spcPts val="0"/>
              </a:spcBef>
              <a:spcAft>
                <a:spcPts val="600"/>
              </a:spcAft>
              <a:buSzPts val="1800"/>
              <a:buChar char="○"/>
            </a:pPr>
            <a:r>
              <a:rPr lang="en-US" sz="1400" dirty="0"/>
              <a:t>3,672 Ham files</a:t>
            </a:r>
          </a:p>
          <a:p>
            <a:pPr lvl="2" indent="-342900">
              <a:spcAft>
                <a:spcPts val="600"/>
              </a:spcAft>
              <a:buSzPts val="1800"/>
              <a:buChar char="○"/>
            </a:pPr>
            <a:r>
              <a:rPr lang="en-US" sz="1400" dirty="0"/>
              <a:t>Only farmer (5 other groups)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573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Preprocessing and Cleaning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Generated tuples for each email list to include a new column titled `label` for classification purposes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Merged and shuffled tuples with the use of `random`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Added a column `length` that includes character count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Created 3 functions for cleaning: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elim_subject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Removes the “Subject: “ text from each email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elim_stop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Removes all stop words from the `email` field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elim_punc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dirty="0"/>
              <a:t>Removes all punctuation from the `email` field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Naïve Bayes random state set at 17 for all 3 models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Test size for Naïve Bayes split at 0.3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Statistics - Email Length Comparison</a:t>
            </a: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/>
              <a:t>Spam emails show a larger character count than legitimate emails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/>
              <a:t>This analysis was completed prior to removing stop words to ensure email length was preserved.</a:t>
            </a:r>
          </a:p>
        </p:txBody>
      </p:sp>
      <p:pic>
        <p:nvPicPr>
          <p:cNvPr id="2" name="Google Shape;87;p17">
            <a:extLst>
              <a:ext uri="{FF2B5EF4-FFF2-40B4-BE49-F238E27FC236}">
                <a16:creationId xmlns:a16="http://schemas.microsoft.com/office/drawing/2014/main" id="{D1FE58ED-F055-84F4-3B94-120284B9F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325" y="2024742"/>
            <a:ext cx="5012871" cy="2303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Statistics - WordClouds</a:t>
            </a:r>
            <a:endParaRPr lang="en-US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Ham data shows more emphasis on business-specific terminology and information</a:t>
            </a:r>
            <a:endParaRPr lang="en-US" dirty="0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Enron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Employee Names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Corporate jargon such as “see attached”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Spam data shows a higher emphasis towards sales of a product or service with </a:t>
            </a:r>
            <a:r>
              <a:rPr lang="en-US" dirty="0"/>
              <a:t>several</a:t>
            </a:r>
            <a:r>
              <a:rPr lang="en" dirty="0"/>
              <a:t> buzzwords</a:t>
            </a:r>
            <a:endParaRPr lang="en-US" dirty="0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Words like “Product”, “Company”, “Market”, “Software”, </a:t>
            </a:r>
            <a:r>
              <a:rPr lang="en-US" sz="1400" dirty="0" err="1"/>
              <a:t>etc</a:t>
            </a:r>
            <a:endParaRPr lang="en-US" sz="1400" dirty="0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No corporate specific information to Enron</a:t>
            </a:r>
          </a:p>
        </p:txBody>
      </p:sp>
      <p:pic>
        <p:nvPicPr>
          <p:cNvPr id="3" name="Picture 2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1E53D6B-E483-39E6-6781-9C405881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2628100"/>
            <a:ext cx="1409657" cy="1409657"/>
          </a:xfrm>
          <a:prstGeom prst="rect">
            <a:avLst/>
          </a:prstGeom>
        </p:spPr>
      </p:pic>
      <p:pic>
        <p:nvPicPr>
          <p:cNvPr id="5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A6965857-2ADE-93D4-1A88-8571074D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431" y="2628100"/>
            <a:ext cx="1409657" cy="1409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51085-4231-3C67-59E3-AF97C6407C25}"/>
              </a:ext>
            </a:extLst>
          </p:cNvPr>
          <p:cNvSpPr txBox="1"/>
          <p:nvPr/>
        </p:nvSpPr>
        <p:spPr>
          <a:xfrm>
            <a:off x="459899" y="2261146"/>
            <a:ext cx="60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roxima Nova" panose="020B0604020202020204" charset="0"/>
              </a:rPr>
              <a:t>Ham</a:t>
            </a:r>
            <a:endParaRPr lang="en-US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33FB6-478C-AC8E-CCA6-DEB76E32A02A}"/>
              </a:ext>
            </a:extLst>
          </p:cNvPr>
          <p:cNvSpPr txBox="1"/>
          <p:nvPr/>
        </p:nvSpPr>
        <p:spPr>
          <a:xfrm>
            <a:off x="1910750" y="2261146"/>
            <a:ext cx="75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roxima Nova" panose="020B0604020202020204" charset="0"/>
              </a:rPr>
              <a:t>Spam</a:t>
            </a:r>
            <a:endParaRPr lang="en-US" dirty="0">
              <a:solidFill>
                <a:schemeClr val="bg1"/>
              </a:solidFill>
              <a:latin typeface="Proxima Nova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Model Development - Naive Bayes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Utilized scikit-learn’s `train_test_split` function to generate randomized training and testing data</a:t>
            </a:r>
            <a:endParaRPr lang="en-US" dirty="0"/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Bag of Words feature matrix generated by `CountVectorizer`</a:t>
            </a:r>
            <a:endParaRPr lang="en-US" dirty="0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 dirty="0"/>
              <a:t>`</a:t>
            </a:r>
            <a:r>
              <a:rPr lang="en-US" sz="1400" dirty="0" err="1"/>
              <a:t>CountVectorizer</a:t>
            </a:r>
            <a:r>
              <a:rPr lang="en-US" sz="1400" dirty="0"/>
              <a:t>` only accounts for the frequency of a word within a document, not the entire corpus.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 dirty="0"/>
              <a:t>Through the use of `MultinomialNB`, the model was a 97.74% accurate and correctly identified 1,517 of the 1,552 used documents</a:t>
            </a:r>
            <a:endParaRPr lang="en-US" dirty="0"/>
          </a:p>
        </p:txBody>
      </p:sp>
      <p:pic>
        <p:nvPicPr>
          <p:cNvPr id="3" name="Picture 2" descr="Naive Bayes Model&#10;&#10;Confusion Matrix">
            <a:extLst>
              <a:ext uri="{FF2B5EF4-FFF2-40B4-BE49-F238E27FC236}">
                <a16:creationId xmlns:a16="http://schemas.microsoft.com/office/drawing/2014/main" id="{FF2D5788-357C-F05B-0E79-584D8DF498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9" y="2185146"/>
            <a:ext cx="2837522" cy="1997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92154-5677-BE9D-53C2-7C150A71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547" y="3713129"/>
            <a:ext cx="5402153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Model Development - Gaussian Naive Bayes + VADER</a:t>
            </a: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Gaussian Naive Bayes was utilized in order to account for the negative sentiment values introduced by VADER.</a:t>
            </a:r>
            <a:endParaRPr lang="en-US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VADER is a sentiment lexicon that focuses on the positive and negative sentiment of language on a scale from -1 (negative) to 1 (positive).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Bag of Words feature matrix generated by `CountVectorizer`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Model accuracy was 95.36%</a:t>
            </a:r>
            <a:endParaRPr lang="en-US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Correctly identified 1,480 out of 1,552 documents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Majority of inaccurate readings were due to false negatives indicating that the model classified a large number of “ham” as “spam”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C695F-D4DC-8EFA-31A7-B57385C79C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239" y="2185146"/>
            <a:ext cx="2837522" cy="1997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64E3D9-95B2-0A93-780F-D38F73995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813" y="4182186"/>
            <a:ext cx="5487424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Model Development - GNB, VADER, and TF-IDF</a:t>
            </a: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Similar construction to previous model with the only change being the inclusion of TF-IDF as the vectorization algorithm.</a:t>
            </a:r>
            <a:endParaRPr lang="en-US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TF-IDF or Term Frequency-Inverse Document Frequency is similar to CountVectorizer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Provides a weighted value based on frequency for words within a document as well as within the corpus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Model accuracy was 94.65%</a:t>
            </a:r>
            <a:endParaRPr lang="en-US"/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Correctly identified 1,469 out of 1,552 documents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Inaccuracies were more evenly spread between false positives and false negatives.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256F73-0FF3-1701-BBCD-1447E2025B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240" y="2185146"/>
            <a:ext cx="2837520" cy="1997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A8AF50-8789-9ACC-53DE-40850F4AD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972" y="4182186"/>
            <a:ext cx="5400728" cy="504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Results</a:t>
            </a:r>
            <a:endParaRPr lang="en-US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Naive Bayes</a:t>
            </a:r>
            <a:endParaRPr lang="en-US"/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Model accuracy: 97.74%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Gaussian Naive Bayes + VADER</a:t>
            </a:r>
            <a:endParaRPr lang="en-US"/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Model accuracy: 95.36%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Gaussian Naive Bayes + VADER + TF-IDF</a:t>
            </a:r>
            <a:endParaRPr lang="en-US"/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Model accuracy: 94.65%</a:t>
            </a:r>
          </a:p>
          <a:p>
            <a:pPr marL="457200" lvl="0" indent="-3429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"/>
              <a:t>Possible causes for accuracy falloff:</a:t>
            </a:r>
            <a:endParaRPr lang="en-US"/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Incompatibility of Features</a:t>
            </a:r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Overfitting</a:t>
            </a:r>
          </a:p>
          <a:p>
            <a:pPr marL="914400" lvl="1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○"/>
            </a:pPr>
            <a:r>
              <a:rPr lang="en-US" sz="1400"/>
              <a:t>Introduction of “Noise”</a:t>
            </a:r>
          </a:p>
          <a:p>
            <a:pPr marL="1371600" lvl="2" indent="-317500" rtl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ts val="1400"/>
              <a:buChar char="■"/>
            </a:pPr>
            <a:r>
              <a:rPr lang="en-US" sz="1400"/>
              <a:t>Usage of VADER and TF-IDF can create higher value in features that may not have required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663</Words>
  <Application>Microsoft Office PowerPoint</Application>
  <PresentationFormat>On-screen Show (16:9)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Proxima Nova</vt:lpstr>
      <vt:lpstr>Spearmint</vt:lpstr>
      <vt:lpstr>Email Spam Detection</vt:lpstr>
      <vt:lpstr>Dataset</vt:lpstr>
      <vt:lpstr>Preprocessing and Cleaning</vt:lpstr>
      <vt:lpstr>Descriptive Statistics - Email Length Comparison</vt:lpstr>
      <vt:lpstr>Descriptive Statistics - WordClouds</vt:lpstr>
      <vt:lpstr>Model Development - Naive Bayes</vt:lpstr>
      <vt:lpstr>Model Development - Gaussian Naive Bayes + VADER</vt:lpstr>
      <vt:lpstr>Model Development - GNB, VADER, and TF-IDF</vt:lpstr>
      <vt:lpstr>Overall Results</vt:lpstr>
      <vt:lpstr>Final Thoughts and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Spam Detection</dc:title>
  <cp:lastModifiedBy>John T O'Rourke</cp:lastModifiedBy>
  <cp:revision>6</cp:revision>
  <dcterms:modified xsi:type="dcterms:W3CDTF">2023-03-21T02:26:54Z</dcterms:modified>
</cp:coreProperties>
</file>