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9"/>
  </p:notesMasterIdLst>
  <p:sldIdLst>
    <p:sldId id="256" r:id="rId2"/>
    <p:sldId id="257" r:id="rId3"/>
    <p:sldId id="258" r:id="rId4"/>
    <p:sldId id="267" r:id="rId5"/>
    <p:sldId id="266" r:id="rId6"/>
    <p:sldId id="264"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2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45"/>
    <p:restoredTop sz="97030"/>
  </p:normalViewPr>
  <p:slideViewPr>
    <p:cSldViewPr snapToGrid="0">
      <p:cViewPr varScale="1">
        <p:scale>
          <a:sx n="168" d="100"/>
          <a:sy n="168" d="100"/>
        </p:scale>
        <p:origin x="2346" y="12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03A799-E729-DC42-B753-09DCF66AC142}" type="datetimeFigureOut">
              <a:rPr lang="en-US" smtClean="0"/>
              <a:t>9/18/2022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424FC-55C5-BB4D-8F4E-7253707CF9F4}" type="slidenum">
              <a:rPr lang="en-US" smtClean="0"/>
              <a:t>‹#›</a:t>
            </a:fld>
            <a:endParaRPr lang="en-US"/>
          </a:p>
        </p:txBody>
      </p:sp>
    </p:spTree>
    <p:extLst>
      <p:ext uri="{BB962C8B-B14F-4D97-AF65-F5344CB8AC3E}">
        <p14:creationId xmlns:p14="http://schemas.microsoft.com/office/powerpoint/2010/main" val="3393740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8424FC-55C5-BB4D-8F4E-7253707CF9F4}" type="slidenum">
              <a:rPr lang="en-US" smtClean="0"/>
              <a:t>4</a:t>
            </a:fld>
            <a:endParaRPr lang="en-US"/>
          </a:p>
        </p:txBody>
      </p:sp>
    </p:spTree>
    <p:extLst>
      <p:ext uri="{BB962C8B-B14F-4D97-AF65-F5344CB8AC3E}">
        <p14:creationId xmlns:p14="http://schemas.microsoft.com/office/powerpoint/2010/main" val="3663091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3780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1738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69007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3485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69649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49472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6824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9994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4110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0367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0664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953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7116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0174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9085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593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9/18/2022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192036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D69B1-2000-A142-EA4A-E901E5CD4BAD}"/>
              </a:ext>
            </a:extLst>
          </p:cNvPr>
          <p:cNvSpPr>
            <a:spLocks noGrp="1"/>
          </p:cNvSpPr>
          <p:nvPr>
            <p:ph type="ctrTitle"/>
          </p:nvPr>
        </p:nvSpPr>
        <p:spPr>
          <a:xfrm>
            <a:off x="2589213" y="1245870"/>
            <a:ext cx="8915399" cy="2262781"/>
          </a:xfrm>
        </p:spPr>
        <p:txBody>
          <a:bodyPr>
            <a:normAutofit/>
          </a:bodyPr>
          <a:lstStyle/>
          <a:p>
            <a:pPr algn="ctr"/>
            <a:r>
              <a:rPr lang="en-US" dirty="0">
                <a:solidFill>
                  <a:srgbClr val="C00000"/>
                </a:solidFill>
              </a:rPr>
              <a:t>Predicting a Drought in Continental US</a:t>
            </a:r>
            <a:endParaRPr lang="en-US" sz="4000" dirty="0">
              <a:solidFill>
                <a:schemeClr val="accent1">
                  <a:lumMod val="75000"/>
                </a:schemeClr>
              </a:solidFill>
            </a:endParaRPr>
          </a:p>
        </p:txBody>
      </p:sp>
      <p:sp>
        <p:nvSpPr>
          <p:cNvPr id="3" name="Subtitle 2">
            <a:extLst>
              <a:ext uri="{FF2B5EF4-FFF2-40B4-BE49-F238E27FC236}">
                <a16:creationId xmlns:a16="http://schemas.microsoft.com/office/drawing/2014/main" id="{17CAF2D3-5970-B075-EE0B-6296285DD76D}"/>
              </a:ext>
            </a:extLst>
          </p:cNvPr>
          <p:cNvSpPr>
            <a:spLocks noGrp="1"/>
          </p:cNvSpPr>
          <p:nvPr>
            <p:ph type="subTitle" idx="1"/>
          </p:nvPr>
        </p:nvSpPr>
        <p:spPr>
          <a:xfrm>
            <a:off x="2589213" y="4183019"/>
            <a:ext cx="8915399" cy="1126283"/>
          </a:xfrm>
        </p:spPr>
        <p:txBody>
          <a:bodyPr/>
          <a:lstStyle/>
          <a:p>
            <a:pPr algn="ctr"/>
            <a:r>
              <a:rPr lang="en-US" dirty="0">
                <a:solidFill>
                  <a:schemeClr val="accent1">
                    <a:lumMod val="75000"/>
                  </a:schemeClr>
                </a:solidFill>
              </a:rPr>
              <a:t>Alfred Tinsley   ❂   Eugene Johnson   ❂   John O’Rourke   ❂   Sophea Hummel</a:t>
            </a:r>
          </a:p>
        </p:txBody>
      </p:sp>
    </p:spTree>
    <p:extLst>
      <p:ext uri="{BB962C8B-B14F-4D97-AF65-F5344CB8AC3E}">
        <p14:creationId xmlns:p14="http://schemas.microsoft.com/office/powerpoint/2010/main" val="2926739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BE0789E-91A7-4246-978E-A17FE1BF95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795735"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C6C0BD2-8B3C-4042-B4EE-5DB7665A37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17" y="-786"/>
            <a:ext cx="2989516" cy="6854040"/>
            <a:chOff x="6627813" y="194833"/>
            <a:chExt cx="1952625" cy="5678918"/>
          </a:xfrm>
          <a:solidFill>
            <a:schemeClr val="bg2">
              <a:alpha val="80000"/>
            </a:schemeClr>
          </a:solidFill>
        </p:grpSpPr>
        <p:sp>
          <p:nvSpPr>
            <p:cNvPr id="11" name="Freeform 27">
              <a:extLst>
                <a:ext uri="{FF2B5EF4-FFF2-40B4-BE49-F238E27FC236}">
                  <a16:creationId xmlns:a16="http://schemas.microsoft.com/office/drawing/2014/main" id="{5F53669F-C1E6-43B8-AC6F-B44CE56BF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a:extLst>
                <a:ext uri="{FF2B5EF4-FFF2-40B4-BE49-F238E27FC236}">
                  <a16:creationId xmlns:a16="http://schemas.microsoft.com/office/drawing/2014/main" id="{53966C25-DAEA-4318-8FBC-EC6FF8F5A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a:extLst>
                <a:ext uri="{FF2B5EF4-FFF2-40B4-BE49-F238E27FC236}">
                  <a16:creationId xmlns:a16="http://schemas.microsoft.com/office/drawing/2014/main" id="{ED6EA716-EAD4-4023-8673-0809A1E24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a:extLst>
                <a:ext uri="{FF2B5EF4-FFF2-40B4-BE49-F238E27FC236}">
                  <a16:creationId xmlns:a16="http://schemas.microsoft.com/office/drawing/2014/main" id="{84261748-EFC0-4729-A7BB-A88FDAF6FA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a:extLst>
                <a:ext uri="{FF2B5EF4-FFF2-40B4-BE49-F238E27FC236}">
                  <a16:creationId xmlns:a16="http://schemas.microsoft.com/office/drawing/2014/main" id="{2C14F808-CC69-494F-98AC-CB750416C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a:extLst>
                <a:ext uri="{FF2B5EF4-FFF2-40B4-BE49-F238E27FC236}">
                  <a16:creationId xmlns:a16="http://schemas.microsoft.com/office/drawing/2014/main" id="{F1CA3607-84D0-4085-A363-796A17B1D7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a:extLst>
                <a:ext uri="{FF2B5EF4-FFF2-40B4-BE49-F238E27FC236}">
                  <a16:creationId xmlns:a16="http://schemas.microsoft.com/office/drawing/2014/main" id="{491E6160-2958-4A90-8B50-EDA182AAB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a:extLst>
                <a:ext uri="{FF2B5EF4-FFF2-40B4-BE49-F238E27FC236}">
                  <a16:creationId xmlns:a16="http://schemas.microsoft.com/office/drawing/2014/main" id="{559F6CB7-E057-499B-A859-3602769892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a:extLst>
                <a:ext uri="{FF2B5EF4-FFF2-40B4-BE49-F238E27FC236}">
                  <a16:creationId xmlns:a16="http://schemas.microsoft.com/office/drawing/2014/main" id="{FF12353D-CF89-4D03-8075-C161824E2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a:extLst>
                <a:ext uri="{FF2B5EF4-FFF2-40B4-BE49-F238E27FC236}">
                  <a16:creationId xmlns:a16="http://schemas.microsoft.com/office/drawing/2014/main" id="{5B91C9D6-FAF2-445B-AF1B-43992602A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a:extLst>
                <a:ext uri="{FF2B5EF4-FFF2-40B4-BE49-F238E27FC236}">
                  <a16:creationId xmlns:a16="http://schemas.microsoft.com/office/drawing/2014/main" id="{570F7A1D-86B1-4AD1-B4A3-9AE2A52C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a:extLst>
                <a:ext uri="{FF2B5EF4-FFF2-40B4-BE49-F238E27FC236}">
                  <a16:creationId xmlns:a16="http://schemas.microsoft.com/office/drawing/2014/main" id="{52C6EBA8-95CC-4FE6-A8E4-3A6911E8A4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2" name="Title 1">
            <a:extLst>
              <a:ext uri="{FF2B5EF4-FFF2-40B4-BE49-F238E27FC236}">
                <a16:creationId xmlns:a16="http://schemas.microsoft.com/office/drawing/2014/main" id="{64479BF8-DC29-5211-B55B-C33C0C6187DA}"/>
              </a:ext>
            </a:extLst>
          </p:cNvPr>
          <p:cNvSpPr>
            <a:spLocks noGrp="1"/>
          </p:cNvSpPr>
          <p:nvPr>
            <p:ph type="title"/>
          </p:nvPr>
        </p:nvSpPr>
        <p:spPr>
          <a:xfrm>
            <a:off x="1267481" y="531007"/>
            <a:ext cx="3068182" cy="2384873"/>
          </a:xfrm>
        </p:spPr>
        <p:txBody>
          <a:bodyPr anchor="ctr">
            <a:normAutofit/>
          </a:bodyPr>
          <a:lstStyle/>
          <a:p>
            <a:pPr algn="r"/>
            <a:r>
              <a:rPr lang="en-US" sz="3300" dirty="0"/>
              <a:t>Specification: </a:t>
            </a:r>
            <a:r>
              <a:rPr lang="en-US" sz="1800" dirty="0"/>
              <a:t>Specify the problem, hypotheses, and data for this analysis.</a:t>
            </a:r>
          </a:p>
        </p:txBody>
      </p:sp>
      <p:sp>
        <p:nvSpPr>
          <p:cNvPr id="24" name="Freeform 11">
            <a:extLst>
              <a:ext uri="{FF2B5EF4-FFF2-40B4-BE49-F238E27FC236}">
                <a16:creationId xmlns:a16="http://schemas.microsoft.com/office/drawing/2014/main" id="{15EDA122-4530-45D2-A70A-B1A967AAE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26" name="Rectangle 25">
            <a:extLst>
              <a:ext uri="{FF2B5EF4-FFF2-40B4-BE49-F238E27FC236}">
                <a16:creationId xmlns:a16="http://schemas.microsoft.com/office/drawing/2014/main" id="{9782F52E-0F94-4BFC-9F89-B054DDEAB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DFB5AE8-A361-8184-3DB8-622093C77AF0}"/>
              </a:ext>
            </a:extLst>
          </p:cNvPr>
          <p:cNvSpPr>
            <a:spLocks noGrp="1"/>
          </p:cNvSpPr>
          <p:nvPr>
            <p:ph idx="1"/>
          </p:nvPr>
        </p:nvSpPr>
        <p:spPr>
          <a:xfrm>
            <a:off x="5285509" y="1093380"/>
            <a:ext cx="6219103" cy="4679250"/>
          </a:xfrm>
        </p:spPr>
        <p:txBody>
          <a:bodyPr anchor="ctr">
            <a:normAutofit/>
          </a:bodyPr>
          <a:lstStyle/>
          <a:p>
            <a:r>
              <a:rPr lang="en-US" dirty="0"/>
              <a:t>	The main problems of this project are:</a:t>
            </a:r>
          </a:p>
          <a:p>
            <a:pPr lvl="1">
              <a:buFont typeface="Wingdings" pitchFamily="2" charset="2"/>
              <a:buChar char="§"/>
            </a:pPr>
            <a:r>
              <a:rPr lang="en-US" dirty="0"/>
              <a:t>To combat droughts across the United States. </a:t>
            </a:r>
          </a:p>
          <a:p>
            <a:pPr lvl="1">
              <a:buFont typeface="Wingdings" pitchFamily="2" charset="2"/>
              <a:buChar char="§"/>
            </a:pPr>
            <a:r>
              <a:rPr lang="en-US" dirty="0"/>
              <a:t>Effectively and efficiently predict where a drought may occur.</a:t>
            </a:r>
          </a:p>
          <a:p>
            <a:pPr lvl="1">
              <a:buFont typeface="Wingdings" pitchFamily="2" charset="2"/>
              <a:buChar char="§"/>
            </a:pPr>
            <a:r>
              <a:rPr lang="en-US" dirty="0"/>
              <a:t>Predictive severity of the developing drought</a:t>
            </a:r>
          </a:p>
          <a:p>
            <a:r>
              <a:rPr lang="en-US" dirty="0"/>
              <a:t>The problems will be addressed using:</a:t>
            </a:r>
          </a:p>
          <a:p>
            <a:pPr lvl="1">
              <a:buFont typeface="Wingdings" pitchFamily="2" charset="2"/>
              <a:buChar char="§"/>
            </a:pPr>
            <a:r>
              <a:rPr lang="en-US" dirty="0"/>
              <a:t>Forecasting models for the possibility to allow the government to setup programs that help combat areas affected by severe droughts based on weather and soil conditions observed and proactively avoid severe droughts in the future.</a:t>
            </a:r>
          </a:p>
          <a:p>
            <a:endParaRPr lang="en-US" dirty="0"/>
          </a:p>
        </p:txBody>
      </p:sp>
      <p:sp>
        <p:nvSpPr>
          <p:cNvPr id="4" name="TextBox 3">
            <a:extLst>
              <a:ext uri="{FF2B5EF4-FFF2-40B4-BE49-F238E27FC236}">
                <a16:creationId xmlns:a16="http://schemas.microsoft.com/office/drawing/2014/main" id="{84227AF5-AEB5-D666-4666-BA60C9080B84}"/>
              </a:ext>
            </a:extLst>
          </p:cNvPr>
          <p:cNvSpPr txBox="1"/>
          <p:nvPr/>
        </p:nvSpPr>
        <p:spPr>
          <a:xfrm>
            <a:off x="11640710" y="6600341"/>
            <a:ext cx="730807" cy="246221"/>
          </a:xfrm>
          <a:prstGeom prst="rect">
            <a:avLst/>
          </a:prstGeom>
          <a:noFill/>
        </p:spPr>
        <p:txBody>
          <a:bodyPr wrap="square" rtlCol="0">
            <a:spAutoFit/>
          </a:bodyPr>
          <a:lstStyle/>
          <a:p>
            <a:r>
              <a:rPr lang="en-US" sz="1000" dirty="0"/>
              <a:t>Nick</a:t>
            </a:r>
          </a:p>
        </p:txBody>
      </p:sp>
    </p:spTree>
    <p:extLst>
      <p:ext uri="{BB962C8B-B14F-4D97-AF65-F5344CB8AC3E}">
        <p14:creationId xmlns:p14="http://schemas.microsoft.com/office/powerpoint/2010/main" val="3070232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30" name="Group 129">
            <a:extLst>
              <a:ext uri="{FF2B5EF4-FFF2-40B4-BE49-F238E27FC236}">
                <a16:creationId xmlns:a16="http://schemas.microsoft.com/office/drawing/2014/main" id="{FC7BE47C-BAEE-49EE-BB54-156C979AC8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1" name="Freeform 11">
              <a:extLst>
                <a:ext uri="{FF2B5EF4-FFF2-40B4-BE49-F238E27FC236}">
                  <a16:creationId xmlns:a16="http://schemas.microsoft.com/office/drawing/2014/main" id="{2EE9AC32-EDB1-4EFD-BB0E-C26E206C1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2" name="Freeform 12">
              <a:extLst>
                <a:ext uri="{FF2B5EF4-FFF2-40B4-BE49-F238E27FC236}">
                  <a16:creationId xmlns:a16="http://schemas.microsoft.com/office/drawing/2014/main" id="{2FDF0B09-0E9E-45B4-B91E-0E7734ED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33" name="Freeform 13">
              <a:extLst>
                <a:ext uri="{FF2B5EF4-FFF2-40B4-BE49-F238E27FC236}">
                  <a16:creationId xmlns:a16="http://schemas.microsoft.com/office/drawing/2014/main" id="{1EEB8353-6E5B-417C-B98B-07EE30640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4" name="Freeform 14">
              <a:extLst>
                <a:ext uri="{FF2B5EF4-FFF2-40B4-BE49-F238E27FC236}">
                  <a16:creationId xmlns:a16="http://schemas.microsoft.com/office/drawing/2014/main" id="{F9C5BD3B-D39A-4F8B-9240-7A6C153F0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35" name="Freeform 15">
              <a:extLst>
                <a:ext uri="{FF2B5EF4-FFF2-40B4-BE49-F238E27FC236}">
                  <a16:creationId xmlns:a16="http://schemas.microsoft.com/office/drawing/2014/main" id="{FD941421-268E-4666-A503-9F058B247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36" name="Freeform 16">
              <a:extLst>
                <a:ext uri="{FF2B5EF4-FFF2-40B4-BE49-F238E27FC236}">
                  <a16:creationId xmlns:a16="http://schemas.microsoft.com/office/drawing/2014/main" id="{A00E88A0-7025-47DF-BA70-A8F6F57088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37" name="Freeform 17">
              <a:extLst>
                <a:ext uri="{FF2B5EF4-FFF2-40B4-BE49-F238E27FC236}">
                  <a16:creationId xmlns:a16="http://schemas.microsoft.com/office/drawing/2014/main" id="{DE00BA63-6194-4ECA-84D8-80235F409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38" name="Freeform 18">
              <a:extLst>
                <a:ext uri="{FF2B5EF4-FFF2-40B4-BE49-F238E27FC236}">
                  <a16:creationId xmlns:a16="http://schemas.microsoft.com/office/drawing/2014/main" id="{39AC4B74-4C3D-4EDA-94C2-CDA24D068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39" name="Freeform 19">
              <a:extLst>
                <a:ext uri="{FF2B5EF4-FFF2-40B4-BE49-F238E27FC236}">
                  <a16:creationId xmlns:a16="http://schemas.microsoft.com/office/drawing/2014/main" id="{202B11E6-4CA9-4162-AF59-8C145BC3B8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40" name="Freeform 20">
              <a:extLst>
                <a:ext uri="{FF2B5EF4-FFF2-40B4-BE49-F238E27FC236}">
                  <a16:creationId xmlns:a16="http://schemas.microsoft.com/office/drawing/2014/main" id="{8B0AF5D0-1EDB-41E2-8FCD-60CBC2EF5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41" name="Freeform 21">
              <a:extLst>
                <a:ext uri="{FF2B5EF4-FFF2-40B4-BE49-F238E27FC236}">
                  <a16:creationId xmlns:a16="http://schemas.microsoft.com/office/drawing/2014/main" id="{C0D0B969-D0AC-487B-9438-B1FA32847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42" name="Freeform 22">
              <a:extLst>
                <a:ext uri="{FF2B5EF4-FFF2-40B4-BE49-F238E27FC236}">
                  <a16:creationId xmlns:a16="http://schemas.microsoft.com/office/drawing/2014/main" id="{F7583D38-95E7-4E22-8130-05E88EC0E9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44" name="Group 143">
            <a:extLst>
              <a:ext uri="{FF2B5EF4-FFF2-40B4-BE49-F238E27FC236}">
                <a16:creationId xmlns:a16="http://schemas.microsoft.com/office/drawing/2014/main" id="{BB3CB4D2-7362-459B-B043-4A7AA941D5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2"/>
            <a:ext cx="2356675" cy="6853285"/>
            <a:chOff x="6627813" y="195454"/>
            <a:chExt cx="1952625" cy="5678297"/>
          </a:xfrm>
        </p:grpSpPr>
        <p:sp>
          <p:nvSpPr>
            <p:cNvPr id="145" name="Freeform 27">
              <a:extLst>
                <a:ext uri="{FF2B5EF4-FFF2-40B4-BE49-F238E27FC236}">
                  <a16:creationId xmlns:a16="http://schemas.microsoft.com/office/drawing/2014/main" id="{340EF90C-4725-4FA2-9C0E-5CC80706D4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46" name="Freeform 28">
              <a:extLst>
                <a:ext uri="{FF2B5EF4-FFF2-40B4-BE49-F238E27FC236}">
                  <a16:creationId xmlns:a16="http://schemas.microsoft.com/office/drawing/2014/main" id="{55B4B95F-5B02-4199-A4CF-BF80796B2E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47" name="Freeform 29">
              <a:extLst>
                <a:ext uri="{FF2B5EF4-FFF2-40B4-BE49-F238E27FC236}">
                  <a16:creationId xmlns:a16="http://schemas.microsoft.com/office/drawing/2014/main" id="{B1A85464-EB4E-4F24-B8D1-5AAB1BD177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8" name="Freeform 30">
              <a:extLst>
                <a:ext uri="{FF2B5EF4-FFF2-40B4-BE49-F238E27FC236}">
                  <a16:creationId xmlns:a16="http://schemas.microsoft.com/office/drawing/2014/main" id="{F9CEBF3A-E181-4658-A255-3280C61262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49" name="Freeform 31">
              <a:extLst>
                <a:ext uri="{FF2B5EF4-FFF2-40B4-BE49-F238E27FC236}">
                  <a16:creationId xmlns:a16="http://schemas.microsoft.com/office/drawing/2014/main" id="{8C349E6E-E8E7-4B47-BE5A-46BC3CCF9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50" name="Freeform 32">
              <a:extLst>
                <a:ext uri="{FF2B5EF4-FFF2-40B4-BE49-F238E27FC236}">
                  <a16:creationId xmlns:a16="http://schemas.microsoft.com/office/drawing/2014/main" id="{5DD8C0E0-3E7A-4139-BD20-6E74984104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51" name="Freeform 33">
              <a:extLst>
                <a:ext uri="{FF2B5EF4-FFF2-40B4-BE49-F238E27FC236}">
                  <a16:creationId xmlns:a16="http://schemas.microsoft.com/office/drawing/2014/main" id="{3F5C45D2-1802-44B0-A7A1-E7643C61B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52" name="Freeform 34">
              <a:extLst>
                <a:ext uri="{FF2B5EF4-FFF2-40B4-BE49-F238E27FC236}">
                  <a16:creationId xmlns:a16="http://schemas.microsoft.com/office/drawing/2014/main" id="{E70E5B6E-B6D6-4758-87EB-CE36D7E73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53" name="Freeform 35">
              <a:extLst>
                <a:ext uri="{FF2B5EF4-FFF2-40B4-BE49-F238E27FC236}">
                  <a16:creationId xmlns:a16="http://schemas.microsoft.com/office/drawing/2014/main" id="{42D1616A-61DA-4C6C-9AB1-A69903B14F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54" name="Freeform 36">
              <a:extLst>
                <a:ext uri="{FF2B5EF4-FFF2-40B4-BE49-F238E27FC236}">
                  <a16:creationId xmlns:a16="http://schemas.microsoft.com/office/drawing/2014/main" id="{BE714FAF-C28B-40B1-8019-BBDC970C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55" name="Freeform 37">
              <a:extLst>
                <a:ext uri="{FF2B5EF4-FFF2-40B4-BE49-F238E27FC236}">
                  <a16:creationId xmlns:a16="http://schemas.microsoft.com/office/drawing/2014/main" id="{C7AFB3CA-A3ED-4531-BCA8-7571793D40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56" name="Freeform 38">
              <a:extLst>
                <a:ext uri="{FF2B5EF4-FFF2-40B4-BE49-F238E27FC236}">
                  <a16:creationId xmlns:a16="http://schemas.microsoft.com/office/drawing/2014/main" id="{025E88D5-74FA-49C6-8C3A-2C145643D9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58" name="Rectangle 157">
            <a:extLst>
              <a:ext uri="{FF2B5EF4-FFF2-40B4-BE49-F238E27FC236}">
                <a16:creationId xmlns:a16="http://schemas.microsoft.com/office/drawing/2014/main" id="{55438AA5-07F1-406C-8BA2-E8A868DE0F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60" name="Freeform 11">
            <a:extLst>
              <a:ext uri="{FF2B5EF4-FFF2-40B4-BE49-F238E27FC236}">
                <a16:creationId xmlns:a16="http://schemas.microsoft.com/office/drawing/2014/main" id="{F69F17E5-3D86-481F-BD59-9D198A750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125" name="Picture 124" descr="Chart, histogram&#10;&#10;Description automatically generated">
            <a:extLst>
              <a:ext uri="{FF2B5EF4-FFF2-40B4-BE49-F238E27FC236}">
                <a16:creationId xmlns:a16="http://schemas.microsoft.com/office/drawing/2014/main" id="{F845397E-811F-69C6-C37F-232881940F32}"/>
              </a:ext>
            </a:extLst>
          </p:cNvPr>
          <p:cNvPicPr>
            <a:picLocks noChangeAspect="1"/>
          </p:cNvPicPr>
          <p:nvPr/>
        </p:nvPicPr>
        <p:blipFill rotWithShape="1">
          <a:blip r:embed="rId2"/>
          <a:srcRect l="17914" r="22263" b="1"/>
          <a:stretch/>
        </p:blipFill>
        <p:spPr>
          <a:xfrm>
            <a:off x="6413500" y="10"/>
            <a:ext cx="5778500" cy="6857990"/>
          </a:xfrm>
          <a:prstGeom prst="rect">
            <a:avLst/>
          </a:prstGeom>
        </p:spPr>
      </p:pic>
      <p:pic>
        <p:nvPicPr>
          <p:cNvPr id="5" name="Content Placeholder 4" descr="Chart&#10;&#10;Description automatically generated">
            <a:extLst>
              <a:ext uri="{FF2B5EF4-FFF2-40B4-BE49-F238E27FC236}">
                <a16:creationId xmlns:a16="http://schemas.microsoft.com/office/drawing/2014/main" id="{69E1904A-05C2-9659-E556-9FE8651497D5}"/>
              </a:ext>
            </a:extLst>
          </p:cNvPr>
          <p:cNvPicPr>
            <a:picLocks noGrp="1" noChangeAspect="1"/>
          </p:cNvPicPr>
          <p:nvPr>
            <p:ph sz="half" idx="2"/>
          </p:nvPr>
        </p:nvPicPr>
        <p:blipFill rotWithShape="1">
          <a:blip r:embed="rId3"/>
          <a:srcRect r="7618" b="-1"/>
          <a:stretch/>
        </p:blipFill>
        <p:spPr bwMode="auto">
          <a:xfrm>
            <a:off x="20" y="10"/>
            <a:ext cx="9822372" cy="6857990"/>
          </a:xfrm>
          <a:custGeom>
            <a:avLst/>
            <a:gdLst/>
            <a:ahLst/>
            <a:cxnLst/>
            <a:rect l="l" t="t" r="r" b="b"/>
            <a:pathLst>
              <a:path w="9822392" h="6858000">
                <a:moveTo>
                  <a:pt x="0" y="0"/>
                </a:moveTo>
                <a:lnTo>
                  <a:pt x="6235700" y="0"/>
                </a:lnTo>
                <a:lnTo>
                  <a:pt x="6514297" y="0"/>
                </a:lnTo>
                <a:cubicBezTo>
                  <a:pt x="6514297" y="0"/>
                  <a:pt x="6514297" y="0"/>
                  <a:pt x="9740315" y="3226734"/>
                </a:cubicBezTo>
                <a:cubicBezTo>
                  <a:pt x="9849752" y="3336196"/>
                  <a:pt x="9849752" y="3517045"/>
                  <a:pt x="9740315" y="3626507"/>
                </a:cubicBezTo>
                <a:cubicBezTo>
                  <a:pt x="9740315" y="3626507"/>
                  <a:pt x="9740315" y="3626507"/>
                  <a:pt x="6509539" y="6858000"/>
                </a:cubicBezTo>
                <a:lnTo>
                  <a:pt x="6506177" y="6858000"/>
                </a:lnTo>
                <a:lnTo>
                  <a:pt x="6482640" y="6858000"/>
                </a:lnTo>
                <a:lnTo>
                  <a:pt x="6457001" y="6858000"/>
                </a:lnTo>
                <a:lnTo>
                  <a:pt x="6418753" y="6858000"/>
                </a:lnTo>
                <a:lnTo>
                  <a:pt x="6365374" y="6858000"/>
                </a:lnTo>
                <a:lnTo>
                  <a:pt x="6294342" y="6858000"/>
                </a:lnTo>
                <a:lnTo>
                  <a:pt x="6235700" y="6858000"/>
                </a:lnTo>
                <a:lnTo>
                  <a:pt x="0" y="6858000"/>
                </a:lnTo>
                <a:close/>
              </a:path>
            </a:pathLst>
          </a:custGeom>
          <a:ln>
            <a:solidFill>
              <a:schemeClr val="tx2">
                <a:lumMod val="75000"/>
              </a:schemeClr>
            </a:solidFill>
          </a:ln>
          <a:extLst>
            <a:ext uri="{53640926-AAD7-44D8-BBD7-CCE9431645EC}">
              <a14:shadowObscured xmlns:a14="http://schemas.microsoft.com/office/drawing/2010/main"/>
            </a:ext>
          </a:extLst>
        </p:spPr>
      </p:pic>
      <p:sp>
        <p:nvSpPr>
          <p:cNvPr id="162" name="Freeform 21">
            <a:extLst>
              <a:ext uri="{FF2B5EF4-FFF2-40B4-BE49-F238E27FC236}">
                <a16:creationId xmlns:a16="http://schemas.microsoft.com/office/drawing/2014/main" id="{68AF3643-9874-4BFC-92E7-2DF8A9781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8170246" cy="6858000"/>
          </a:xfrm>
          <a:custGeom>
            <a:avLst/>
            <a:gdLst>
              <a:gd name="connsiteX0" fmla="*/ 0 w 8170246"/>
              <a:gd name="connsiteY0" fmla="*/ 0 h 6858000"/>
              <a:gd name="connsiteX1" fmla="*/ 98791 w 8170246"/>
              <a:gd name="connsiteY1" fmla="*/ 0 h 6858000"/>
              <a:gd name="connsiteX2" fmla="*/ 4862151 w 8170246"/>
              <a:gd name="connsiteY2" fmla="*/ 0 h 6858000"/>
              <a:gd name="connsiteX3" fmla="*/ 8088169 w 8170246"/>
              <a:gd name="connsiteY3" fmla="*/ 3226735 h 6858000"/>
              <a:gd name="connsiteX4" fmla="*/ 8088169 w 8170246"/>
              <a:gd name="connsiteY4" fmla="*/ 3626507 h 6858000"/>
              <a:gd name="connsiteX5" fmla="*/ 4857393 w 8170246"/>
              <a:gd name="connsiteY5" fmla="*/ 6858000 h 6858000"/>
              <a:gd name="connsiteX6" fmla="*/ 133398 w 8170246"/>
              <a:gd name="connsiteY6" fmla="*/ 6858000 h 6858000"/>
              <a:gd name="connsiteX7" fmla="*/ 0 w 81702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70246" h="6858000">
                <a:moveTo>
                  <a:pt x="0" y="0"/>
                </a:moveTo>
                <a:lnTo>
                  <a:pt x="98791" y="0"/>
                </a:lnTo>
                <a:cubicBezTo>
                  <a:pt x="1141045" y="0"/>
                  <a:pt x="2657051" y="0"/>
                  <a:pt x="4862151" y="0"/>
                </a:cubicBezTo>
                <a:cubicBezTo>
                  <a:pt x="4862151" y="0"/>
                  <a:pt x="4862151" y="0"/>
                  <a:pt x="8088169" y="3226735"/>
                </a:cubicBezTo>
                <a:cubicBezTo>
                  <a:pt x="8197606" y="3336196"/>
                  <a:pt x="8197606" y="3517045"/>
                  <a:pt x="8088169" y="3626507"/>
                </a:cubicBezTo>
                <a:cubicBezTo>
                  <a:pt x="8088169" y="3626507"/>
                  <a:pt x="8088169" y="3626507"/>
                  <a:pt x="4857393" y="6858000"/>
                </a:cubicBezTo>
                <a:cubicBezTo>
                  <a:pt x="4857393" y="6858000"/>
                  <a:pt x="4857393" y="6858000"/>
                  <a:pt x="133398" y="6858000"/>
                </a:cubicBezTo>
                <a:lnTo>
                  <a:pt x="0" y="6858000"/>
                </a:lnTo>
                <a:close/>
              </a:path>
            </a:pathLst>
          </a:cu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2" name="Title 1">
            <a:extLst>
              <a:ext uri="{FF2B5EF4-FFF2-40B4-BE49-F238E27FC236}">
                <a16:creationId xmlns:a16="http://schemas.microsoft.com/office/drawing/2014/main" id="{CC130CC5-A57C-BD48-AC58-A44D1692F079}"/>
              </a:ext>
            </a:extLst>
          </p:cNvPr>
          <p:cNvSpPr>
            <a:spLocks noGrp="1"/>
          </p:cNvSpPr>
          <p:nvPr>
            <p:ph type="title"/>
          </p:nvPr>
        </p:nvSpPr>
        <p:spPr>
          <a:xfrm>
            <a:off x="541868" y="626533"/>
            <a:ext cx="5282758" cy="1278467"/>
          </a:xfrm>
        </p:spPr>
        <p:txBody>
          <a:bodyPr vert="horz" lIns="91440" tIns="45720" rIns="91440" bIns="45720" rtlCol="0" anchor="ctr">
            <a:normAutofit/>
          </a:bodyPr>
          <a:lstStyle/>
          <a:p>
            <a:r>
              <a:rPr lang="en-US" sz="2400" dirty="0">
                <a:solidFill>
                  <a:schemeClr val="bg1"/>
                </a:solidFill>
              </a:rPr>
              <a:t>Observation: </a:t>
            </a:r>
            <a:r>
              <a:rPr lang="en-US" sz="1600" dirty="0">
                <a:solidFill>
                  <a:schemeClr val="bg1"/>
                </a:solidFill>
              </a:rPr>
              <a:t>What can we conclude from your observation and visualization of the data?</a:t>
            </a:r>
          </a:p>
        </p:txBody>
      </p:sp>
      <p:sp>
        <p:nvSpPr>
          <p:cNvPr id="3" name="Content Placeholder 2">
            <a:extLst>
              <a:ext uri="{FF2B5EF4-FFF2-40B4-BE49-F238E27FC236}">
                <a16:creationId xmlns:a16="http://schemas.microsoft.com/office/drawing/2014/main" id="{7E92CE20-7F26-E3A1-40C5-2B2F3D207F5F}"/>
              </a:ext>
            </a:extLst>
          </p:cNvPr>
          <p:cNvSpPr>
            <a:spLocks noGrp="1"/>
          </p:cNvSpPr>
          <p:nvPr>
            <p:ph sz="half" idx="1"/>
          </p:nvPr>
        </p:nvSpPr>
        <p:spPr>
          <a:xfrm>
            <a:off x="541868" y="1707447"/>
            <a:ext cx="5552543" cy="4236151"/>
          </a:xfrm>
        </p:spPr>
        <p:txBody>
          <a:bodyPr vert="horz" lIns="91440" tIns="45720" rIns="91440" bIns="45720" rtlCol="0">
            <a:normAutofit/>
          </a:bodyPr>
          <a:lstStyle/>
          <a:p>
            <a:pPr marL="0" indent="0"/>
            <a:endParaRPr lang="en-US" dirty="0">
              <a:solidFill>
                <a:srgbClr val="FEFFFF"/>
              </a:solidFill>
            </a:endParaRPr>
          </a:p>
          <a:p>
            <a:r>
              <a:rPr lang="en-US" dirty="0">
                <a:solidFill>
                  <a:srgbClr val="FEFFFF"/>
                </a:solidFill>
              </a:rPr>
              <a:t>The dataset was found to contain a score for every 7 days indicating the severity of a possible drought. This score was calculated within the provided dataset from the recorded variable values.</a:t>
            </a:r>
          </a:p>
          <a:p>
            <a:r>
              <a:rPr lang="en-US" dirty="0">
                <a:solidFill>
                  <a:srgbClr val="FEFFFF"/>
                </a:solidFill>
              </a:rPr>
              <a:t>The scale of the score ranged from 0-4 with 0 being no drought and 4 being highly impactful drought.</a:t>
            </a:r>
          </a:p>
          <a:p>
            <a:r>
              <a:rPr lang="en-US" dirty="0">
                <a:solidFill>
                  <a:srgbClr val="FEFFFF"/>
                </a:solidFill>
              </a:rPr>
              <a:t>The 7</a:t>
            </a:r>
            <a:r>
              <a:rPr lang="en-US" baseline="30000" dirty="0">
                <a:solidFill>
                  <a:srgbClr val="FEFFFF"/>
                </a:solidFill>
              </a:rPr>
              <a:t>th</a:t>
            </a:r>
            <a:r>
              <a:rPr lang="en-US" dirty="0">
                <a:solidFill>
                  <a:srgbClr val="FEFFFF"/>
                </a:solidFill>
              </a:rPr>
              <a:t> day score was assumed to be the weekly score for that area. This was done throughout the dataset.</a:t>
            </a:r>
          </a:p>
        </p:txBody>
      </p:sp>
      <p:sp>
        <p:nvSpPr>
          <p:cNvPr id="126" name="TextBox 125">
            <a:extLst>
              <a:ext uri="{FF2B5EF4-FFF2-40B4-BE49-F238E27FC236}">
                <a16:creationId xmlns:a16="http://schemas.microsoft.com/office/drawing/2014/main" id="{6C20FDE4-D141-F1C8-ED96-D981E45EE895}"/>
              </a:ext>
            </a:extLst>
          </p:cNvPr>
          <p:cNvSpPr txBox="1"/>
          <p:nvPr/>
        </p:nvSpPr>
        <p:spPr>
          <a:xfrm>
            <a:off x="11516859" y="6611779"/>
            <a:ext cx="675141" cy="246221"/>
          </a:xfrm>
          <a:prstGeom prst="rect">
            <a:avLst/>
          </a:prstGeom>
          <a:noFill/>
        </p:spPr>
        <p:txBody>
          <a:bodyPr wrap="square" rtlCol="0">
            <a:spAutoFit/>
          </a:bodyPr>
          <a:lstStyle/>
          <a:p>
            <a:r>
              <a:rPr lang="en-US" sz="1000" dirty="0"/>
              <a:t>Eugene</a:t>
            </a:r>
          </a:p>
        </p:txBody>
      </p:sp>
    </p:spTree>
    <p:extLst>
      <p:ext uri="{BB962C8B-B14F-4D97-AF65-F5344CB8AC3E}">
        <p14:creationId xmlns:p14="http://schemas.microsoft.com/office/powerpoint/2010/main" val="919737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35323EAD-74D1-237C-CD3F-DAFF59DDBED6}"/>
              </a:ext>
            </a:extLst>
          </p:cNvPr>
          <p:cNvSpPr txBox="1"/>
          <p:nvPr/>
        </p:nvSpPr>
        <p:spPr>
          <a:xfrm>
            <a:off x="2768004" y="1279860"/>
            <a:ext cx="2385887" cy="445592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dirty="0"/>
          </a:p>
        </p:txBody>
      </p:sp>
      <p:sp>
        <p:nvSpPr>
          <p:cNvPr id="29" name="TextBox 28">
            <a:extLst>
              <a:ext uri="{FF2B5EF4-FFF2-40B4-BE49-F238E27FC236}">
                <a16:creationId xmlns:a16="http://schemas.microsoft.com/office/drawing/2014/main" id="{4C9E49E6-85BE-C7A5-0055-663CBDDC3B38}"/>
              </a:ext>
            </a:extLst>
          </p:cNvPr>
          <p:cNvSpPr txBox="1"/>
          <p:nvPr/>
        </p:nvSpPr>
        <p:spPr>
          <a:xfrm>
            <a:off x="5392882" y="897038"/>
            <a:ext cx="6608617" cy="5609869"/>
          </a:xfrm>
          <a:prstGeom prst="rect">
            <a:avLst/>
          </a:prstGeom>
          <a:ln w="6350">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sp>
        <p:nvSpPr>
          <p:cNvPr id="3" name="Text Placeholder 2">
            <a:extLst>
              <a:ext uri="{FF2B5EF4-FFF2-40B4-BE49-F238E27FC236}">
                <a16:creationId xmlns:a16="http://schemas.microsoft.com/office/drawing/2014/main" id="{39F019DE-2296-B15A-ADA3-D4B0CA08D8AD}"/>
              </a:ext>
            </a:extLst>
          </p:cNvPr>
          <p:cNvSpPr>
            <a:spLocks noGrp="1"/>
          </p:cNvSpPr>
          <p:nvPr>
            <p:ph type="body" idx="1"/>
          </p:nvPr>
        </p:nvSpPr>
        <p:spPr>
          <a:xfrm>
            <a:off x="2768004" y="1279860"/>
            <a:ext cx="3327996" cy="369332"/>
          </a:xfrm>
        </p:spPr>
        <p:txBody>
          <a:bodyPr/>
          <a:lstStyle/>
          <a:p>
            <a:r>
              <a:rPr lang="en-US" sz="1800" dirty="0"/>
              <a:t>Decision Tree &amp; KNN</a:t>
            </a:r>
          </a:p>
        </p:txBody>
      </p:sp>
      <p:sp>
        <p:nvSpPr>
          <p:cNvPr id="4" name="Content Placeholder 3">
            <a:extLst>
              <a:ext uri="{FF2B5EF4-FFF2-40B4-BE49-F238E27FC236}">
                <a16:creationId xmlns:a16="http://schemas.microsoft.com/office/drawing/2014/main" id="{C1584206-880D-3CE1-B959-9C69C8D6627A}"/>
              </a:ext>
            </a:extLst>
          </p:cNvPr>
          <p:cNvSpPr>
            <a:spLocks noGrp="1"/>
          </p:cNvSpPr>
          <p:nvPr>
            <p:ph sz="half" idx="2"/>
          </p:nvPr>
        </p:nvSpPr>
        <p:spPr>
          <a:xfrm>
            <a:off x="2768004" y="1626709"/>
            <a:ext cx="2385887" cy="1954549"/>
          </a:xfrm>
        </p:spPr>
        <p:txBody>
          <a:bodyPr>
            <a:noAutofit/>
          </a:bodyPr>
          <a:lstStyle/>
          <a:p>
            <a:r>
              <a:rPr lang="en-US" sz="1200" dirty="0"/>
              <a:t>Applied multiple Decision Trees and KNN with different sampling sizes and fittings.</a:t>
            </a:r>
          </a:p>
          <a:p>
            <a:r>
              <a:rPr lang="en-US" sz="1200" dirty="0"/>
              <a:t>With all various versions of the Decision Tree and KNN run, the greatest accuracy was 82% &amp; 84%, respectively.</a:t>
            </a:r>
          </a:p>
        </p:txBody>
      </p:sp>
      <p:sp>
        <p:nvSpPr>
          <p:cNvPr id="7" name="Text Placeholder 2">
            <a:extLst>
              <a:ext uri="{FF2B5EF4-FFF2-40B4-BE49-F238E27FC236}">
                <a16:creationId xmlns:a16="http://schemas.microsoft.com/office/drawing/2014/main" id="{3DC9C6DC-21BA-FB16-A7A0-C114862F0479}"/>
              </a:ext>
            </a:extLst>
          </p:cNvPr>
          <p:cNvSpPr txBox="1">
            <a:spLocks/>
          </p:cNvSpPr>
          <p:nvPr/>
        </p:nvSpPr>
        <p:spPr>
          <a:xfrm>
            <a:off x="2768004" y="3701972"/>
            <a:ext cx="2128087" cy="369333"/>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Font typeface="Wingdings 3" charset="2"/>
              <a:buNone/>
              <a:defRPr sz="2400" b="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9pPr>
          </a:lstStyle>
          <a:p>
            <a:r>
              <a:rPr lang="en-US" sz="1800" dirty="0"/>
              <a:t>RF &amp; Naïve Bayes</a:t>
            </a:r>
          </a:p>
        </p:txBody>
      </p:sp>
      <p:sp>
        <p:nvSpPr>
          <p:cNvPr id="8" name="Content Placeholder 3">
            <a:extLst>
              <a:ext uri="{FF2B5EF4-FFF2-40B4-BE49-F238E27FC236}">
                <a16:creationId xmlns:a16="http://schemas.microsoft.com/office/drawing/2014/main" id="{4744C06A-1952-A0A9-07C3-AB280091CA46}"/>
              </a:ext>
            </a:extLst>
          </p:cNvPr>
          <p:cNvSpPr txBox="1">
            <a:spLocks/>
          </p:cNvSpPr>
          <p:nvPr/>
        </p:nvSpPr>
        <p:spPr>
          <a:xfrm>
            <a:off x="2768005" y="4192019"/>
            <a:ext cx="2302760" cy="1678845"/>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Applied Naïve Bayes &amp; Random Forest with different sampling sizes and fittings.</a:t>
            </a:r>
          </a:p>
          <a:p>
            <a:r>
              <a:rPr lang="en-US" dirty="0"/>
              <a:t>With one version of NB &amp; RF run, the accuracy was 71% &amp; 84%, respectively.</a:t>
            </a:r>
          </a:p>
        </p:txBody>
      </p:sp>
      <p:pic>
        <p:nvPicPr>
          <p:cNvPr id="10" name="Picture 9" descr="A picture containing text, receipt&#10;&#10;Description automatically generated">
            <a:extLst>
              <a:ext uri="{FF2B5EF4-FFF2-40B4-BE49-F238E27FC236}">
                <a16:creationId xmlns:a16="http://schemas.microsoft.com/office/drawing/2014/main" id="{BEBDA88B-8582-167A-A416-B568EDD21FED}"/>
              </a:ext>
            </a:extLst>
          </p:cNvPr>
          <p:cNvPicPr>
            <a:picLocks noChangeAspect="1"/>
          </p:cNvPicPr>
          <p:nvPr/>
        </p:nvPicPr>
        <p:blipFill>
          <a:blip r:embed="rId3"/>
          <a:stretch>
            <a:fillRect/>
          </a:stretch>
        </p:blipFill>
        <p:spPr>
          <a:xfrm>
            <a:off x="5472967" y="1007233"/>
            <a:ext cx="3327995" cy="2555785"/>
          </a:xfrm>
          <a:prstGeom prst="rect">
            <a:avLst/>
          </a:prstGeom>
        </p:spPr>
      </p:pic>
      <p:pic>
        <p:nvPicPr>
          <p:cNvPr id="14" name="Picture 13" descr="A screenshot of a computer&#10;&#10;Description automatically generated with low confidence">
            <a:extLst>
              <a:ext uri="{FF2B5EF4-FFF2-40B4-BE49-F238E27FC236}">
                <a16:creationId xmlns:a16="http://schemas.microsoft.com/office/drawing/2014/main" id="{E6D78105-BA4B-A2F9-F11E-99133C4FFAFF}"/>
              </a:ext>
            </a:extLst>
          </p:cNvPr>
          <p:cNvPicPr>
            <a:picLocks noChangeAspect="1"/>
          </p:cNvPicPr>
          <p:nvPr/>
        </p:nvPicPr>
        <p:blipFill>
          <a:blip r:embed="rId4"/>
          <a:stretch>
            <a:fillRect/>
          </a:stretch>
        </p:blipFill>
        <p:spPr>
          <a:xfrm>
            <a:off x="8800962" y="1007233"/>
            <a:ext cx="3116684" cy="2700560"/>
          </a:xfrm>
          <a:prstGeom prst="rect">
            <a:avLst/>
          </a:prstGeom>
        </p:spPr>
      </p:pic>
      <p:pic>
        <p:nvPicPr>
          <p:cNvPr id="18" name="Picture 17" descr="A screenshot of a computer&#10;&#10;Description automatically generated with low confidence">
            <a:extLst>
              <a:ext uri="{FF2B5EF4-FFF2-40B4-BE49-F238E27FC236}">
                <a16:creationId xmlns:a16="http://schemas.microsoft.com/office/drawing/2014/main" id="{90063215-2EDD-0F18-A259-9B4BDDED22C6}"/>
              </a:ext>
            </a:extLst>
          </p:cNvPr>
          <p:cNvPicPr>
            <a:picLocks noChangeAspect="1"/>
          </p:cNvPicPr>
          <p:nvPr/>
        </p:nvPicPr>
        <p:blipFill>
          <a:blip r:embed="rId5"/>
          <a:stretch>
            <a:fillRect/>
          </a:stretch>
        </p:blipFill>
        <p:spPr>
          <a:xfrm>
            <a:off x="8800962" y="3816638"/>
            <a:ext cx="3116684" cy="2634049"/>
          </a:xfrm>
          <a:prstGeom prst="rect">
            <a:avLst/>
          </a:prstGeom>
        </p:spPr>
      </p:pic>
      <p:pic>
        <p:nvPicPr>
          <p:cNvPr id="20" name="Picture 19" descr="A screenshot of a computer&#10;&#10;Description automatically generated with low confidence">
            <a:extLst>
              <a:ext uri="{FF2B5EF4-FFF2-40B4-BE49-F238E27FC236}">
                <a16:creationId xmlns:a16="http://schemas.microsoft.com/office/drawing/2014/main" id="{C60F35A9-A307-375B-38EE-113FE388FFD7}"/>
              </a:ext>
            </a:extLst>
          </p:cNvPr>
          <p:cNvPicPr>
            <a:picLocks noChangeAspect="1"/>
          </p:cNvPicPr>
          <p:nvPr/>
        </p:nvPicPr>
        <p:blipFill>
          <a:blip r:embed="rId6"/>
          <a:stretch>
            <a:fillRect/>
          </a:stretch>
        </p:blipFill>
        <p:spPr>
          <a:xfrm>
            <a:off x="5677971" y="3827029"/>
            <a:ext cx="3116684" cy="2648705"/>
          </a:xfrm>
          <a:prstGeom prst="rect">
            <a:avLst/>
          </a:prstGeom>
        </p:spPr>
      </p:pic>
      <p:sp>
        <p:nvSpPr>
          <p:cNvPr id="23" name="TextBox 22">
            <a:extLst>
              <a:ext uri="{FF2B5EF4-FFF2-40B4-BE49-F238E27FC236}">
                <a16:creationId xmlns:a16="http://schemas.microsoft.com/office/drawing/2014/main" id="{31B666AD-2CF9-8D94-EA8E-53498A9EF6CC}"/>
              </a:ext>
            </a:extLst>
          </p:cNvPr>
          <p:cNvSpPr txBox="1"/>
          <p:nvPr/>
        </p:nvSpPr>
        <p:spPr>
          <a:xfrm>
            <a:off x="393538" y="92597"/>
            <a:ext cx="4294209" cy="523220"/>
          </a:xfrm>
          <a:prstGeom prst="rect">
            <a:avLst/>
          </a:prstGeom>
          <a:noFill/>
        </p:spPr>
        <p:txBody>
          <a:bodyPr wrap="square" rtlCol="0">
            <a:spAutoFit/>
          </a:bodyPr>
          <a:lstStyle/>
          <a:p>
            <a:r>
              <a:rPr lang="en-US" sz="2800" dirty="0"/>
              <a:t>Implemented Models</a:t>
            </a:r>
          </a:p>
        </p:txBody>
      </p:sp>
      <p:sp>
        <p:nvSpPr>
          <p:cNvPr id="28" name="TextBox 27">
            <a:extLst>
              <a:ext uri="{FF2B5EF4-FFF2-40B4-BE49-F238E27FC236}">
                <a16:creationId xmlns:a16="http://schemas.microsoft.com/office/drawing/2014/main" id="{658B5413-AE5B-4D70-A9CA-E9D700A9B076}"/>
              </a:ext>
            </a:extLst>
          </p:cNvPr>
          <p:cNvSpPr txBox="1"/>
          <p:nvPr/>
        </p:nvSpPr>
        <p:spPr>
          <a:xfrm>
            <a:off x="11386268" y="6611779"/>
            <a:ext cx="707666" cy="246221"/>
          </a:xfrm>
          <a:prstGeom prst="rect">
            <a:avLst/>
          </a:prstGeom>
          <a:noFill/>
        </p:spPr>
        <p:txBody>
          <a:bodyPr wrap="square" rtlCol="0">
            <a:spAutoFit/>
          </a:bodyPr>
          <a:lstStyle/>
          <a:p>
            <a:r>
              <a:rPr lang="en-US" sz="1000" dirty="0"/>
              <a:t>Sophea</a:t>
            </a:r>
          </a:p>
        </p:txBody>
      </p:sp>
    </p:spTree>
    <p:extLst>
      <p:ext uri="{BB962C8B-B14F-4D97-AF65-F5344CB8AC3E}">
        <p14:creationId xmlns:p14="http://schemas.microsoft.com/office/powerpoint/2010/main" val="3416568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79BF8-DC29-5211-B55B-C33C0C6187DA}"/>
              </a:ext>
            </a:extLst>
          </p:cNvPr>
          <p:cNvSpPr>
            <a:spLocks noGrp="1"/>
          </p:cNvSpPr>
          <p:nvPr>
            <p:ph type="title"/>
          </p:nvPr>
        </p:nvSpPr>
        <p:spPr>
          <a:xfrm>
            <a:off x="2592926" y="624110"/>
            <a:ext cx="4633466" cy="1280890"/>
          </a:xfrm>
        </p:spPr>
        <p:txBody>
          <a:bodyPr>
            <a:normAutofit/>
          </a:bodyPr>
          <a:lstStyle/>
          <a:p>
            <a:pPr>
              <a:lnSpc>
                <a:spcPct val="90000"/>
              </a:lnSpc>
            </a:pPr>
            <a:r>
              <a:rPr lang="en-US" sz="3100"/>
              <a:t>Analysis of the Chosen Model = SARIMAX</a:t>
            </a:r>
          </a:p>
        </p:txBody>
      </p:sp>
      <p:sp>
        <p:nvSpPr>
          <p:cNvPr id="3" name="Content Placeholder 2">
            <a:extLst>
              <a:ext uri="{FF2B5EF4-FFF2-40B4-BE49-F238E27FC236}">
                <a16:creationId xmlns:a16="http://schemas.microsoft.com/office/drawing/2014/main" id="{9DFB5AE8-A361-8184-3DB8-622093C77AF0}"/>
              </a:ext>
            </a:extLst>
          </p:cNvPr>
          <p:cNvSpPr>
            <a:spLocks noGrp="1"/>
          </p:cNvSpPr>
          <p:nvPr>
            <p:ph idx="1"/>
          </p:nvPr>
        </p:nvSpPr>
        <p:spPr>
          <a:xfrm>
            <a:off x="2589213" y="2040467"/>
            <a:ext cx="4637179" cy="3870755"/>
          </a:xfrm>
        </p:spPr>
        <p:style>
          <a:lnRef idx="2">
            <a:schemeClr val="accent1"/>
          </a:lnRef>
          <a:fillRef idx="1">
            <a:schemeClr val="lt1"/>
          </a:fillRef>
          <a:effectRef idx="0">
            <a:schemeClr val="accent1"/>
          </a:effectRef>
          <a:fontRef idx="minor">
            <a:schemeClr val="dk1"/>
          </a:fontRef>
        </p:style>
        <p:txBody>
          <a:bodyPr>
            <a:normAutofit lnSpcReduction="10000"/>
          </a:bodyPr>
          <a:lstStyle/>
          <a:p>
            <a:pPr marL="0" indent="0">
              <a:buClr>
                <a:srgbClr val="00FF33"/>
              </a:buClr>
              <a:buNone/>
            </a:pPr>
            <a:endParaRPr lang="en-US" dirty="0"/>
          </a:p>
          <a:p>
            <a:r>
              <a:rPr lang="en-US" dirty="0"/>
              <a:t>With our P-value being below the 0.05 alpha threshold, the model produced statistically significant information in order to reject the Null hypothesis.</a:t>
            </a:r>
          </a:p>
          <a:p>
            <a:r>
              <a:rPr lang="en-US" dirty="0"/>
              <a:t>Accuracy was calculated at 82%.</a:t>
            </a:r>
          </a:p>
          <a:p>
            <a:r>
              <a:rPr lang="en-US" dirty="0"/>
              <a:t>The range of probabilities are not crossing over zero further justifies rejecting the Null Hypothesis.</a:t>
            </a:r>
          </a:p>
          <a:p>
            <a:r>
              <a:rPr lang="en-US" dirty="0"/>
              <a:t>The Coefficient shows our model has a negative impact.</a:t>
            </a:r>
          </a:p>
        </p:txBody>
      </p:sp>
      <p:sp>
        <p:nvSpPr>
          <p:cNvPr id="103" name="Rectangle 102">
            <a:extLst>
              <a:ext uri="{FF2B5EF4-FFF2-40B4-BE49-F238E27FC236}">
                <a16:creationId xmlns:a16="http://schemas.microsoft.com/office/drawing/2014/main" id="{D6C77CDB-6C5D-41C5-B7A9-8EFED3AD5A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2086" y="645106"/>
            <a:ext cx="3981455" cy="5247747"/>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A picture containing text, receipt&#10;&#10;Description automatically generated">
            <a:extLst>
              <a:ext uri="{FF2B5EF4-FFF2-40B4-BE49-F238E27FC236}">
                <a16:creationId xmlns:a16="http://schemas.microsoft.com/office/drawing/2014/main" id="{CEB960C0-0230-FD7E-7EB8-8B49EC908EBE}"/>
              </a:ext>
            </a:extLst>
          </p:cNvPr>
          <p:cNvPicPr>
            <a:picLocks noChangeAspect="1"/>
          </p:cNvPicPr>
          <p:nvPr/>
        </p:nvPicPr>
        <p:blipFill>
          <a:blip r:embed="rId2"/>
          <a:stretch>
            <a:fillRect/>
          </a:stretch>
        </p:blipFill>
        <p:spPr>
          <a:xfrm>
            <a:off x="8188664" y="809698"/>
            <a:ext cx="2728300" cy="2376985"/>
          </a:xfrm>
          <a:prstGeom prst="rect">
            <a:avLst/>
          </a:prstGeom>
        </p:spPr>
      </p:pic>
      <p:pic>
        <p:nvPicPr>
          <p:cNvPr id="13" name="Picture 12" descr="A screenshot of a computer&#10;&#10;Description automatically generated with medium confidence">
            <a:extLst>
              <a:ext uri="{FF2B5EF4-FFF2-40B4-BE49-F238E27FC236}">
                <a16:creationId xmlns:a16="http://schemas.microsoft.com/office/drawing/2014/main" id="{026F3525-CD34-C583-520E-689402D31AEB}"/>
              </a:ext>
            </a:extLst>
          </p:cNvPr>
          <p:cNvPicPr>
            <a:picLocks noChangeAspect="1"/>
          </p:cNvPicPr>
          <p:nvPr/>
        </p:nvPicPr>
        <p:blipFill>
          <a:blip r:embed="rId3"/>
          <a:stretch>
            <a:fillRect/>
          </a:stretch>
        </p:blipFill>
        <p:spPr>
          <a:xfrm>
            <a:off x="7725810" y="3578217"/>
            <a:ext cx="3654006" cy="1918353"/>
          </a:xfrm>
          <a:prstGeom prst="rect">
            <a:avLst/>
          </a:prstGeom>
        </p:spPr>
      </p:pic>
      <p:sp>
        <p:nvSpPr>
          <p:cNvPr id="19" name="TextBox 18">
            <a:extLst>
              <a:ext uri="{FF2B5EF4-FFF2-40B4-BE49-F238E27FC236}">
                <a16:creationId xmlns:a16="http://schemas.microsoft.com/office/drawing/2014/main" id="{9308869B-6BD1-43B3-12FA-FA833A418B41}"/>
              </a:ext>
            </a:extLst>
          </p:cNvPr>
          <p:cNvSpPr txBox="1"/>
          <p:nvPr/>
        </p:nvSpPr>
        <p:spPr>
          <a:xfrm>
            <a:off x="11118273" y="6587836"/>
            <a:ext cx="1257300" cy="276999"/>
          </a:xfrm>
          <a:prstGeom prst="rect">
            <a:avLst/>
          </a:prstGeom>
          <a:noFill/>
        </p:spPr>
        <p:txBody>
          <a:bodyPr wrap="square" rtlCol="0">
            <a:spAutoFit/>
          </a:bodyPr>
          <a:lstStyle/>
          <a:p>
            <a:r>
              <a:rPr lang="en-US" sz="1200" dirty="0"/>
              <a:t>Sophea</a:t>
            </a:r>
          </a:p>
        </p:txBody>
      </p:sp>
    </p:spTree>
    <p:extLst>
      <p:ext uri="{BB962C8B-B14F-4D97-AF65-F5344CB8AC3E}">
        <p14:creationId xmlns:p14="http://schemas.microsoft.com/office/powerpoint/2010/main" val="2853665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2145" name="Group 2102">
            <a:extLst>
              <a:ext uri="{FF2B5EF4-FFF2-40B4-BE49-F238E27FC236}">
                <a16:creationId xmlns:a16="http://schemas.microsoft.com/office/drawing/2014/main" id="{CD634F31-88A7-4E82-9070-D63A6428E0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2104" name="Freeform 11">
              <a:extLst>
                <a:ext uri="{FF2B5EF4-FFF2-40B4-BE49-F238E27FC236}">
                  <a16:creationId xmlns:a16="http://schemas.microsoft.com/office/drawing/2014/main" id="{D6C057C8-1E16-4060-8D55-05D5D5D07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105" name="Freeform 12">
              <a:extLst>
                <a:ext uri="{FF2B5EF4-FFF2-40B4-BE49-F238E27FC236}">
                  <a16:creationId xmlns:a16="http://schemas.microsoft.com/office/drawing/2014/main" id="{E1F98C26-0A9C-4742-A698-19158F1C8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106" name="Freeform 13">
              <a:extLst>
                <a:ext uri="{FF2B5EF4-FFF2-40B4-BE49-F238E27FC236}">
                  <a16:creationId xmlns:a16="http://schemas.microsoft.com/office/drawing/2014/main" id="{D87E6507-86BA-46F9-B90E-7F3E5ADC7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107" name="Freeform 14">
              <a:extLst>
                <a:ext uri="{FF2B5EF4-FFF2-40B4-BE49-F238E27FC236}">
                  <a16:creationId xmlns:a16="http://schemas.microsoft.com/office/drawing/2014/main" id="{04581D9B-E0A7-43E7-A38D-34182FD4F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108" name="Freeform 15">
              <a:extLst>
                <a:ext uri="{FF2B5EF4-FFF2-40B4-BE49-F238E27FC236}">
                  <a16:creationId xmlns:a16="http://schemas.microsoft.com/office/drawing/2014/main" id="{C08DA6B1-2269-41B3-A787-BA547DF377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109" name="Freeform 16">
              <a:extLst>
                <a:ext uri="{FF2B5EF4-FFF2-40B4-BE49-F238E27FC236}">
                  <a16:creationId xmlns:a16="http://schemas.microsoft.com/office/drawing/2014/main" id="{BA8AD4A9-ABF6-42E7-8141-CFF407E59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110" name="Freeform 17">
              <a:extLst>
                <a:ext uri="{FF2B5EF4-FFF2-40B4-BE49-F238E27FC236}">
                  <a16:creationId xmlns:a16="http://schemas.microsoft.com/office/drawing/2014/main" id="{3AD59983-4E3C-41A7-9165-E87AEAD28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111" name="Freeform 18">
              <a:extLst>
                <a:ext uri="{FF2B5EF4-FFF2-40B4-BE49-F238E27FC236}">
                  <a16:creationId xmlns:a16="http://schemas.microsoft.com/office/drawing/2014/main" id="{C563901A-235B-487B-B94E-4B9412B61B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112" name="Freeform 19">
              <a:extLst>
                <a:ext uri="{FF2B5EF4-FFF2-40B4-BE49-F238E27FC236}">
                  <a16:creationId xmlns:a16="http://schemas.microsoft.com/office/drawing/2014/main" id="{0E724F3A-410B-4217-85AF-A5D187057F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13" name="Freeform 20">
              <a:extLst>
                <a:ext uri="{FF2B5EF4-FFF2-40B4-BE49-F238E27FC236}">
                  <a16:creationId xmlns:a16="http://schemas.microsoft.com/office/drawing/2014/main" id="{52C8871D-13F5-4561-8F6C-A4D880ECC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114" name="Freeform 21">
              <a:extLst>
                <a:ext uri="{FF2B5EF4-FFF2-40B4-BE49-F238E27FC236}">
                  <a16:creationId xmlns:a16="http://schemas.microsoft.com/office/drawing/2014/main" id="{EF244A66-C28B-4EF7-BB63-2C00DE043D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15" name="Freeform 22">
              <a:extLst>
                <a:ext uri="{FF2B5EF4-FFF2-40B4-BE49-F238E27FC236}">
                  <a16:creationId xmlns:a16="http://schemas.microsoft.com/office/drawing/2014/main" id="{762A3201-75BE-44DF-8C82-C6635D9367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146" name="Group 2116">
            <a:extLst>
              <a:ext uri="{FF2B5EF4-FFF2-40B4-BE49-F238E27FC236}">
                <a16:creationId xmlns:a16="http://schemas.microsoft.com/office/drawing/2014/main" id="{DE7C1789-56F1-4821-8CC9-343034A62A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2"/>
            <a:ext cx="2356675" cy="6853285"/>
            <a:chOff x="6627813" y="195454"/>
            <a:chExt cx="1952625" cy="5678297"/>
          </a:xfrm>
        </p:grpSpPr>
        <p:sp>
          <p:nvSpPr>
            <p:cNvPr id="2118" name="Freeform 27">
              <a:extLst>
                <a:ext uri="{FF2B5EF4-FFF2-40B4-BE49-F238E27FC236}">
                  <a16:creationId xmlns:a16="http://schemas.microsoft.com/office/drawing/2014/main" id="{9B177574-8A90-42DE-AF54-7373CF84F6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119" name="Freeform 28">
              <a:extLst>
                <a:ext uri="{FF2B5EF4-FFF2-40B4-BE49-F238E27FC236}">
                  <a16:creationId xmlns:a16="http://schemas.microsoft.com/office/drawing/2014/main" id="{FBDDC1F5-6C7F-46F7-989A-C7A5DE8FBC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120" name="Freeform 29">
              <a:extLst>
                <a:ext uri="{FF2B5EF4-FFF2-40B4-BE49-F238E27FC236}">
                  <a16:creationId xmlns:a16="http://schemas.microsoft.com/office/drawing/2014/main" id="{6340295C-F48B-4A74-8DCC-60CF612201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121" name="Freeform 30">
              <a:extLst>
                <a:ext uri="{FF2B5EF4-FFF2-40B4-BE49-F238E27FC236}">
                  <a16:creationId xmlns:a16="http://schemas.microsoft.com/office/drawing/2014/main" id="{1A03C1B3-6CBF-4E4C-80FE-220EA6E5D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122" name="Freeform 31">
              <a:extLst>
                <a:ext uri="{FF2B5EF4-FFF2-40B4-BE49-F238E27FC236}">
                  <a16:creationId xmlns:a16="http://schemas.microsoft.com/office/drawing/2014/main" id="{695685FE-1D7F-404C-AC82-0C05C0F2E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123" name="Freeform 32">
              <a:extLst>
                <a:ext uri="{FF2B5EF4-FFF2-40B4-BE49-F238E27FC236}">
                  <a16:creationId xmlns:a16="http://schemas.microsoft.com/office/drawing/2014/main" id="{620A0536-4D49-4EA8-92CF-B9CB4C15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124" name="Freeform 33">
              <a:extLst>
                <a:ext uri="{FF2B5EF4-FFF2-40B4-BE49-F238E27FC236}">
                  <a16:creationId xmlns:a16="http://schemas.microsoft.com/office/drawing/2014/main" id="{C2C7A12C-E22E-467C-AFDC-9FACC2199A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2125" name="Freeform 34">
              <a:extLst>
                <a:ext uri="{FF2B5EF4-FFF2-40B4-BE49-F238E27FC236}">
                  <a16:creationId xmlns:a16="http://schemas.microsoft.com/office/drawing/2014/main" id="{92AB8B27-3820-458F-B66C-E4FE27ECD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2126" name="Freeform 35">
              <a:extLst>
                <a:ext uri="{FF2B5EF4-FFF2-40B4-BE49-F238E27FC236}">
                  <a16:creationId xmlns:a16="http://schemas.microsoft.com/office/drawing/2014/main" id="{AEBAA7A1-DCDB-4719-8C4D-5FD7B52775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127" name="Freeform 36">
              <a:extLst>
                <a:ext uri="{FF2B5EF4-FFF2-40B4-BE49-F238E27FC236}">
                  <a16:creationId xmlns:a16="http://schemas.microsoft.com/office/drawing/2014/main" id="{07C3439C-CA32-4BF0-86C6-A9D201EFE2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28" name="Freeform 37">
              <a:extLst>
                <a:ext uri="{FF2B5EF4-FFF2-40B4-BE49-F238E27FC236}">
                  <a16:creationId xmlns:a16="http://schemas.microsoft.com/office/drawing/2014/main" id="{23288E86-BF41-4FAE-8FFC-4F5F9FD2DF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129" name="Freeform 38">
              <a:extLst>
                <a:ext uri="{FF2B5EF4-FFF2-40B4-BE49-F238E27FC236}">
                  <a16:creationId xmlns:a16="http://schemas.microsoft.com/office/drawing/2014/main" id="{B91B6C72-0DF9-4ECF-B00E-8393A0C1B9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147" name="Rectangle 2130">
            <a:extLst>
              <a:ext uri="{FF2B5EF4-FFF2-40B4-BE49-F238E27FC236}">
                <a16:creationId xmlns:a16="http://schemas.microsoft.com/office/drawing/2014/main" id="{91D7BA48-C009-48C1-BA03-2BA26320AA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148" name="Freeform 6">
            <a:extLst>
              <a:ext uri="{FF2B5EF4-FFF2-40B4-BE49-F238E27FC236}">
                <a16:creationId xmlns:a16="http://schemas.microsoft.com/office/drawing/2014/main" id="{E00C8CE1-1B36-4F2F-BCD6-6C122ECFF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2135" name="Rectangle 2134">
            <a:extLst>
              <a:ext uri="{FF2B5EF4-FFF2-40B4-BE49-F238E27FC236}">
                <a16:creationId xmlns:a16="http://schemas.microsoft.com/office/drawing/2014/main" id="{1A351408-46A1-44EB-8E0C-C87FA90DB0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7" name="Rectangle 2136">
            <a:extLst>
              <a:ext uri="{FF2B5EF4-FFF2-40B4-BE49-F238E27FC236}">
                <a16:creationId xmlns:a16="http://schemas.microsoft.com/office/drawing/2014/main" id="{816BBFBF-9D25-4D81-9DF7-CE78C9D7A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C130CC5-A57C-BD48-AC58-A44D1692F079}"/>
              </a:ext>
            </a:extLst>
          </p:cNvPr>
          <p:cNvSpPr>
            <a:spLocks noGrp="1"/>
          </p:cNvSpPr>
          <p:nvPr>
            <p:ph type="title"/>
          </p:nvPr>
        </p:nvSpPr>
        <p:spPr>
          <a:xfrm>
            <a:off x="540279" y="967417"/>
            <a:ext cx="3778870" cy="3943250"/>
          </a:xfrm>
        </p:spPr>
        <p:txBody>
          <a:bodyPr vert="horz" lIns="91440" tIns="45720" rIns="91440" bIns="45720" rtlCol="0" anchor="b">
            <a:normAutofit/>
          </a:bodyPr>
          <a:lstStyle/>
          <a:p>
            <a:r>
              <a:rPr lang="en-US" sz="4000">
                <a:solidFill>
                  <a:srgbClr val="FEFFFF"/>
                </a:solidFill>
              </a:rPr>
              <a:t>Interpreting the Results</a:t>
            </a:r>
            <a:endParaRPr lang="en-US" sz="4000" dirty="0">
              <a:solidFill>
                <a:srgbClr val="FEFFFF"/>
              </a:solidFill>
            </a:endParaRPr>
          </a:p>
        </p:txBody>
      </p:sp>
      <p:sp>
        <p:nvSpPr>
          <p:cNvPr id="2139" name="Freeform 5">
            <a:extLst>
              <a:ext uri="{FF2B5EF4-FFF2-40B4-BE49-F238E27FC236}">
                <a16:creationId xmlns:a16="http://schemas.microsoft.com/office/drawing/2014/main" id="{2D622E10-D3BB-4AD2-B078-4E020660F8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7E92CE20-7F26-E3A1-40C5-2B2F3D207F5F}"/>
              </a:ext>
            </a:extLst>
          </p:cNvPr>
          <p:cNvSpPr>
            <a:spLocks noGrp="1"/>
          </p:cNvSpPr>
          <p:nvPr>
            <p:ph sz="half" idx="1"/>
          </p:nvPr>
        </p:nvSpPr>
        <p:spPr>
          <a:xfrm>
            <a:off x="540279" y="5189400"/>
            <a:ext cx="3778870" cy="544260"/>
          </a:xfrm>
        </p:spPr>
        <p:txBody>
          <a:bodyPr vert="horz" lIns="91440" tIns="45720" rIns="91440" bIns="45720" rtlCol="0" anchor="ctr">
            <a:normAutofit/>
          </a:bodyPr>
          <a:lstStyle/>
          <a:p>
            <a:pPr marL="0" indent="0">
              <a:buNone/>
            </a:pPr>
            <a:r>
              <a:rPr lang="en-US" sz="1600">
                <a:solidFill>
                  <a:srgbClr val="FEFFFF"/>
                </a:solidFill>
              </a:rPr>
              <a:t>	</a:t>
            </a:r>
          </a:p>
        </p:txBody>
      </p:sp>
      <p:sp>
        <p:nvSpPr>
          <p:cNvPr id="2141" name="Rectangle 2140">
            <a:extLst>
              <a:ext uri="{FF2B5EF4-FFF2-40B4-BE49-F238E27FC236}">
                <a16:creationId xmlns:a16="http://schemas.microsoft.com/office/drawing/2014/main" id="{03957C6C-F283-4C7E-8F32-D8B7131F5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7994" y="965043"/>
            <a:ext cx="5640502" cy="4925011"/>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4" name="Picture 6" descr="image">
            <a:extLst>
              <a:ext uri="{FF2B5EF4-FFF2-40B4-BE49-F238E27FC236}">
                <a16:creationId xmlns:a16="http://schemas.microsoft.com/office/drawing/2014/main" id="{24AD4665-424D-D855-5368-70CD653F829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973088" y="1788502"/>
            <a:ext cx="2245186" cy="328473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413A4BD-03FF-8A5F-D870-0F5E8F5355C1}"/>
              </a:ext>
            </a:extLst>
          </p:cNvPr>
          <p:cNvSpPr txBox="1"/>
          <p:nvPr/>
        </p:nvSpPr>
        <p:spPr>
          <a:xfrm>
            <a:off x="11670449" y="6562399"/>
            <a:ext cx="842838" cy="246221"/>
          </a:xfrm>
          <a:prstGeom prst="rect">
            <a:avLst/>
          </a:prstGeom>
          <a:noFill/>
        </p:spPr>
        <p:txBody>
          <a:bodyPr wrap="square" rtlCol="0">
            <a:spAutoFit/>
          </a:bodyPr>
          <a:lstStyle/>
          <a:p>
            <a:r>
              <a:rPr lang="en-US" sz="1000" dirty="0"/>
              <a:t>John</a:t>
            </a:r>
          </a:p>
        </p:txBody>
      </p:sp>
      <p:pic>
        <p:nvPicPr>
          <p:cNvPr id="5" name="Picture 4" descr="Map&#10;&#10;Description automatically generated">
            <a:extLst>
              <a:ext uri="{FF2B5EF4-FFF2-40B4-BE49-F238E27FC236}">
                <a16:creationId xmlns:a16="http://schemas.microsoft.com/office/drawing/2014/main" id="{2CC89D5A-953F-3461-88A0-6A2788B092D0}"/>
              </a:ext>
            </a:extLst>
          </p:cNvPr>
          <p:cNvPicPr>
            <a:picLocks noChangeAspect="1"/>
          </p:cNvPicPr>
          <p:nvPr/>
        </p:nvPicPr>
        <p:blipFill>
          <a:blip r:embed="rId3"/>
          <a:stretch>
            <a:fillRect/>
          </a:stretch>
        </p:blipFill>
        <p:spPr>
          <a:xfrm>
            <a:off x="5587994" y="2254046"/>
            <a:ext cx="3385095" cy="2459058"/>
          </a:xfrm>
          <a:prstGeom prst="rect">
            <a:avLst/>
          </a:prstGeom>
        </p:spPr>
      </p:pic>
    </p:spTree>
    <p:extLst>
      <p:ext uri="{BB962C8B-B14F-4D97-AF65-F5344CB8AC3E}">
        <p14:creationId xmlns:p14="http://schemas.microsoft.com/office/powerpoint/2010/main" val="15224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50BA20-F0C4-EAE2-D6A9-38D9BDEEFD43}"/>
              </a:ext>
            </a:extLst>
          </p:cNvPr>
          <p:cNvSpPr txBox="1"/>
          <p:nvPr/>
        </p:nvSpPr>
        <p:spPr>
          <a:xfrm>
            <a:off x="3525401" y="421701"/>
            <a:ext cx="5754029" cy="1015663"/>
          </a:xfrm>
          <a:prstGeom prst="rect">
            <a:avLst/>
          </a:prstGeom>
          <a:noFill/>
        </p:spPr>
        <p:txBody>
          <a:bodyPr wrap="square" rtlCol="0">
            <a:spAutoFit/>
          </a:bodyPr>
          <a:lstStyle/>
          <a:p>
            <a:r>
              <a:rPr lang="en-US" sz="3600" dirty="0">
                <a:solidFill>
                  <a:srgbClr val="C00000"/>
                </a:solidFill>
              </a:rPr>
              <a:t>Project Retrospective:</a:t>
            </a:r>
          </a:p>
          <a:p>
            <a:endParaRPr lang="en-US" sz="2400" dirty="0">
              <a:solidFill>
                <a:srgbClr val="C00000"/>
              </a:solidFill>
            </a:endParaRPr>
          </a:p>
        </p:txBody>
      </p:sp>
      <p:sp>
        <p:nvSpPr>
          <p:cNvPr id="4" name="TextBox 3">
            <a:extLst>
              <a:ext uri="{FF2B5EF4-FFF2-40B4-BE49-F238E27FC236}">
                <a16:creationId xmlns:a16="http://schemas.microsoft.com/office/drawing/2014/main" id="{A4338563-D4D4-EBFD-E107-4676D278DEEE}"/>
              </a:ext>
            </a:extLst>
          </p:cNvPr>
          <p:cNvSpPr txBox="1"/>
          <p:nvPr/>
        </p:nvSpPr>
        <p:spPr>
          <a:xfrm>
            <a:off x="3550012" y="1359673"/>
            <a:ext cx="6186114" cy="2308324"/>
          </a:xfrm>
          <a:prstGeom prst="rect">
            <a:avLst/>
          </a:prstGeom>
          <a:noFill/>
        </p:spPr>
        <p:txBody>
          <a:bodyPr wrap="square" rtlCol="0">
            <a:spAutoFit/>
          </a:bodyPr>
          <a:lstStyle/>
          <a:p>
            <a:r>
              <a:rPr lang="en-US" u="sng" dirty="0"/>
              <a:t>What can be improved:</a:t>
            </a:r>
          </a:p>
          <a:p>
            <a:pPr marL="285750" indent="-285750">
              <a:buFont typeface="Arial" panose="020B0604020202020204" pitchFamily="34" charset="0"/>
              <a:buChar char="•"/>
            </a:pPr>
            <a:r>
              <a:rPr lang="en-US" dirty="0"/>
              <a:t>We should have used R.</a:t>
            </a:r>
          </a:p>
          <a:p>
            <a:pPr marL="285750" indent="-285750">
              <a:buFont typeface="Arial" panose="020B0604020202020204" pitchFamily="34" charset="0"/>
              <a:buChar char="•"/>
            </a:pPr>
            <a:r>
              <a:rPr lang="en-US" dirty="0"/>
              <a:t>Understanding how size impacts analysis</a:t>
            </a:r>
          </a:p>
          <a:p>
            <a:pPr marL="742950" lvl="1" indent="-285750">
              <a:buFont typeface="Arial" panose="020B0604020202020204" pitchFamily="34" charset="0"/>
              <a:buChar char="•"/>
            </a:pPr>
            <a:r>
              <a:rPr lang="en-US" dirty="0"/>
              <a:t>Utilize down-sampling in the future</a:t>
            </a:r>
          </a:p>
          <a:p>
            <a:pPr marL="285750" indent="-285750">
              <a:buFont typeface="Arial" panose="020B0604020202020204" pitchFamily="34" charset="0"/>
              <a:buChar char="•"/>
            </a:pPr>
            <a:r>
              <a:rPr lang="en-US" dirty="0"/>
              <a:t>Attempt to understand libraries prior to implementation in the code base</a:t>
            </a:r>
          </a:p>
          <a:p>
            <a:pPr marL="742950" lvl="1" indent="-285750">
              <a:buFont typeface="Arial" panose="020B0604020202020204" pitchFamily="34" charset="0"/>
              <a:buChar char="•"/>
            </a:pPr>
            <a:r>
              <a:rPr lang="en-US" dirty="0"/>
              <a:t>Geopandas</a:t>
            </a:r>
          </a:p>
          <a:p>
            <a:pPr marL="742950" lvl="1" indent="-285750">
              <a:buFont typeface="Arial" panose="020B0604020202020204" pitchFamily="34" charset="0"/>
              <a:buChar char="•"/>
            </a:pPr>
            <a:r>
              <a:rPr lang="en-US" dirty="0"/>
              <a:t>Prediction Modeling and Timeseries</a:t>
            </a:r>
          </a:p>
        </p:txBody>
      </p:sp>
      <p:sp>
        <p:nvSpPr>
          <p:cNvPr id="5" name="TextBox 4">
            <a:extLst>
              <a:ext uri="{FF2B5EF4-FFF2-40B4-BE49-F238E27FC236}">
                <a16:creationId xmlns:a16="http://schemas.microsoft.com/office/drawing/2014/main" id="{0788886B-31D3-0182-8FF3-62242A4BB3B1}"/>
              </a:ext>
            </a:extLst>
          </p:cNvPr>
          <p:cNvSpPr txBox="1"/>
          <p:nvPr/>
        </p:nvSpPr>
        <p:spPr>
          <a:xfrm>
            <a:off x="3550012" y="3667997"/>
            <a:ext cx="6186114" cy="1200329"/>
          </a:xfrm>
          <a:prstGeom prst="rect">
            <a:avLst/>
          </a:prstGeom>
          <a:noFill/>
        </p:spPr>
        <p:txBody>
          <a:bodyPr wrap="square" rtlCol="0">
            <a:spAutoFit/>
          </a:bodyPr>
          <a:lstStyle/>
          <a:p>
            <a:r>
              <a:rPr lang="en-US" u="sng" dirty="0"/>
              <a:t>What went well:</a:t>
            </a:r>
          </a:p>
          <a:p>
            <a:pPr marL="285750" indent="-285750">
              <a:buFont typeface="Arial" panose="020B0604020202020204" pitchFamily="34" charset="0"/>
              <a:buChar char="•"/>
            </a:pPr>
            <a:r>
              <a:rPr lang="en-US" dirty="0"/>
              <a:t>Team Communication</a:t>
            </a:r>
          </a:p>
          <a:p>
            <a:pPr marL="285750" indent="-285750">
              <a:buFont typeface="Arial" panose="020B0604020202020204" pitchFamily="34" charset="0"/>
              <a:buChar char="•"/>
            </a:pPr>
            <a:r>
              <a:rPr lang="en-US" dirty="0"/>
              <a:t>Quality Dataset that allowed for different analysis options</a:t>
            </a:r>
          </a:p>
        </p:txBody>
      </p:sp>
      <p:sp>
        <p:nvSpPr>
          <p:cNvPr id="6" name="TextBox 5">
            <a:extLst>
              <a:ext uri="{FF2B5EF4-FFF2-40B4-BE49-F238E27FC236}">
                <a16:creationId xmlns:a16="http://schemas.microsoft.com/office/drawing/2014/main" id="{761AB6F8-E4CF-C9D7-E853-05C7BE1CB8D1}"/>
              </a:ext>
            </a:extLst>
          </p:cNvPr>
          <p:cNvSpPr txBox="1"/>
          <p:nvPr/>
        </p:nvSpPr>
        <p:spPr>
          <a:xfrm>
            <a:off x="11670449" y="6562399"/>
            <a:ext cx="842838" cy="246221"/>
          </a:xfrm>
          <a:prstGeom prst="rect">
            <a:avLst/>
          </a:prstGeom>
          <a:noFill/>
        </p:spPr>
        <p:txBody>
          <a:bodyPr wrap="square" rtlCol="0">
            <a:spAutoFit/>
          </a:bodyPr>
          <a:lstStyle/>
          <a:p>
            <a:r>
              <a:rPr lang="en-US" sz="1000" dirty="0"/>
              <a:t>John</a:t>
            </a:r>
          </a:p>
        </p:txBody>
      </p:sp>
      <p:sp>
        <p:nvSpPr>
          <p:cNvPr id="7" name="TextBox 6">
            <a:extLst>
              <a:ext uri="{FF2B5EF4-FFF2-40B4-BE49-F238E27FC236}">
                <a16:creationId xmlns:a16="http://schemas.microsoft.com/office/drawing/2014/main" id="{975CD10C-6F49-DACC-867B-A61887A38375}"/>
              </a:ext>
            </a:extLst>
          </p:cNvPr>
          <p:cNvSpPr txBox="1"/>
          <p:nvPr/>
        </p:nvSpPr>
        <p:spPr>
          <a:xfrm>
            <a:off x="3550012" y="4868326"/>
            <a:ext cx="6186114" cy="1754326"/>
          </a:xfrm>
          <a:prstGeom prst="rect">
            <a:avLst/>
          </a:prstGeom>
          <a:noFill/>
        </p:spPr>
        <p:txBody>
          <a:bodyPr wrap="square" rtlCol="0">
            <a:spAutoFit/>
          </a:bodyPr>
          <a:lstStyle/>
          <a:p>
            <a:r>
              <a:rPr lang="en-US" u="sng" dirty="0"/>
              <a:t>Continued Analysis:</a:t>
            </a:r>
          </a:p>
          <a:p>
            <a:pPr marL="285750" indent="-285750">
              <a:buFont typeface="Arial" panose="020B0604020202020204" pitchFamily="34" charset="0"/>
              <a:buChar char="•"/>
            </a:pPr>
            <a:r>
              <a:rPr lang="en-US" dirty="0"/>
              <a:t>As we complete our report, we continue to use this dataset for future projects within the data science field</a:t>
            </a:r>
          </a:p>
          <a:p>
            <a:pPr marL="742950" lvl="1" indent="-285750">
              <a:buFont typeface="Arial" panose="020B0604020202020204" pitchFamily="34" charset="0"/>
              <a:buChar char="•"/>
            </a:pPr>
            <a:r>
              <a:rPr lang="en-US" dirty="0"/>
              <a:t>Possible addition to portfolios</a:t>
            </a:r>
          </a:p>
          <a:p>
            <a:pPr marL="285750" indent="-285750">
              <a:buFont typeface="Arial" panose="020B0604020202020204" pitchFamily="34" charset="0"/>
              <a:buChar char="•"/>
            </a:pPr>
            <a:r>
              <a:rPr lang="en-US" dirty="0"/>
              <a:t>More in-depth mapping and timeseries analysis</a:t>
            </a:r>
          </a:p>
        </p:txBody>
      </p:sp>
    </p:spTree>
    <p:extLst>
      <p:ext uri="{BB962C8B-B14F-4D97-AF65-F5344CB8AC3E}">
        <p14:creationId xmlns:p14="http://schemas.microsoft.com/office/powerpoint/2010/main" val="101561007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{CA334DFB-13BE-1B46-B932-84245FC3269C}tf10001069</Template>
  <TotalTime>8877</TotalTime>
  <Words>437</Words>
  <Application>Microsoft Office PowerPoint</Application>
  <PresentationFormat>Widescreen</PresentationFormat>
  <Paragraphs>51</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Century Gothic</vt:lpstr>
      <vt:lpstr>Wingdings</vt:lpstr>
      <vt:lpstr>Wingdings 3</vt:lpstr>
      <vt:lpstr>Wisp</vt:lpstr>
      <vt:lpstr>Predicting a Drought in Continental US</vt:lpstr>
      <vt:lpstr>Specification: Specify the problem, hypotheses, and data for this analysis.</vt:lpstr>
      <vt:lpstr>Observation: What can we conclude from your observation and visualization of the data?</vt:lpstr>
      <vt:lpstr>PowerPoint Presentation</vt:lpstr>
      <vt:lpstr>Analysis of the Chosen Model = SARIMAX</vt:lpstr>
      <vt:lpstr>Interpreting the 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 Drought in Continental U.S.</dc:title>
  <dc:creator>Sophea Hummel</dc:creator>
  <cp:lastModifiedBy>John T O'Rourke</cp:lastModifiedBy>
  <cp:revision>9</cp:revision>
  <dcterms:created xsi:type="dcterms:W3CDTF">2022-08-08T01:50:24Z</dcterms:created>
  <dcterms:modified xsi:type="dcterms:W3CDTF">2022-09-18T21:44:20Z</dcterms:modified>
</cp:coreProperties>
</file>