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Source Code Pro"/>
      <p:regular r:id="rId48"/>
      <p:bold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24C69B-553A-47B8-8E7C-153E63923FE0}">
  <a:tblStyle styleId="{3024C69B-553A-47B8-8E7C-153E63923F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CodePro-regular.fntdata"/><Relationship Id="rId47" Type="http://schemas.openxmlformats.org/officeDocument/2006/relationships/slide" Target="slides/slide41.xml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Performance!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good codes not just correct codes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algorithm?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instructions for solving some problems.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iip4uC3Y8F4" TargetMode="External"/><Relationship Id="rId10" Type="http://schemas.openxmlformats.org/officeDocument/2006/relationships/hyperlink" Target="https://www.youtube.com/watch?v=iip4uC3Y8F4" TargetMode="External"/><Relationship Id="rId13" Type="http://schemas.openxmlformats.org/officeDocument/2006/relationships/hyperlink" Target="https://www.youtube.com/watch?v=aYvuxAPECiw" TargetMode="External"/><Relationship Id="rId12" Type="http://schemas.openxmlformats.org/officeDocument/2006/relationships/hyperlink" Target="https://www.youtube.com/watch?v=aYvuxAPECi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trwEuug3YFA" TargetMode="External"/><Relationship Id="rId4" Type="http://schemas.openxmlformats.org/officeDocument/2006/relationships/hyperlink" Target="https://www.youtube.com/watch?v=trwEuug3YFA" TargetMode="External"/><Relationship Id="rId9" Type="http://schemas.openxmlformats.org/officeDocument/2006/relationships/hyperlink" Target="https://www.youtube.com/watch?v=ntB1D3Bbz5I" TargetMode="External"/><Relationship Id="rId15" Type="http://schemas.openxmlformats.org/officeDocument/2006/relationships/hyperlink" Target="https://www.youtube.com/watch?v=j_pXizwRKVw" TargetMode="External"/><Relationship Id="rId14" Type="http://schemas.openxmlformats.org/officeDocument/2006/relationships/hyperlink" Target="https://www.youtube.com/watch?v=j_pXizwRKVw" TargetMode="External"/><Relationship Id="rId17" Type="http://schemas.openxmlformats.org/officeDocument/2006/relationships/hyperlink" Target="https://www.youtube.com/watch?v=nrXIMgInokU" TargetMode="External"/><Relationship Id="rId16" Type="http://schemas.openxmlformats.org/officeDocument/2006/relationships/hyperlink" Target="https://www.youtube.com/watch?v=w4TAY2HPLEg" TargetMode="External"/><Relationship Id="rId5" Type="http://schemas.openxmlformats.org/officeDocument/2006/relationships/hyperlink" Target="https://www.youtube.com/watch?v=NEbb4XqKDNU" TargetMode="External"/><Relationship Id="rId6" Type="http://schemas.openxmlformats.org/officeDocument/2006/relationships/hyperlink" Target="https://www.youtube.com/watch?v=NEbb4XqKDNU" TargetMode="External"/><Relationship Id="rId18" Type="http://schemas.openxmlformats.org/officeDocument/2006/relationships/hyperlink" Target="https://www.youtube.com/watch?v=nrXIMgInokU" TargetMode="External"/><Relationship Id="rId7" Type="http://schemas.openxmlformats.org/officeDocument/2006/relationships/hyperlink" Target="https://www.youtube.com/watch?v=LZaU8GHNsQI" TargetMode="External"/><Relationship Id="rId8" Type="http://schemas.openxmlformats.org/officeDocument/2006/relationships/hyperlink" Target="https://www.youtube.com/watch?v=LZaU8GHNsQI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youtube.com/watch?v=PwrtaYvm1K0&amp;list=PLhQjrBD2T380boRF-5b7Dow2opWBbZhLH&amp;index=1" TargetMode="External"/><Relationship Id="rId4" Type="http://schemas.openxmlformats.org/officeDocument/2006/relationships/hyperlink" Target="https://manual.cs50.net/sty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trwEuug3YFA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trwEuug3YFA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E-50 WEEK 3</a:t>
            </a:r>
            <a:endParaRPr/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TERESA LEE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teresa@cs50.net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FEBRUARY 12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O(n) , Ω(1)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initialize an int array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haystack[] = {3, 2, 6}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 find the needle by using the linear search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25" y="2240925"/>
            <a:ext cx="3654451" cy="2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30250" y="2978275"/>
            <a:ext cx="83019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upper bound? O(n)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the lower bound? Ω(1)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673313"/>
            <a:ext cx="48958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Lenear Search 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365438" y="1281050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131663" y="1281050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897888" y="1281050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664113" y="1281050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430338" y="1281050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6196563" y="1281050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365438" y="1937200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142313" y="1937200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897888" y="1937200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674763" y="1937200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430338" y="1937200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207213" y="1937200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196575" y="2343450"/>
            <a:ext cx="582000" cy="582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99" name="Shape 199"/>
          <p:cNvSpPr txBox="1"/>
          <p:nvPr/>
        </p:nvSpPr>
        <p:spPr>
          <a:xfrm>
            <a:off x="7334350" y="931725"/>
            <a:ext cx="582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Ex1_Linear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O(log n), Ω(1)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Requirement? -</a:t>
            </a:r>
            <a:r>
              <a:rPr b="1" lang="en"/>
              <a:t> </a:t>
            </a:r>
            <a:r>
              <a:rPr b="1" lang="en">
                <a:solidFill>
                  <a:srgbClr val="434343"/>
                </a:solidFill>
                <a:highlight>
                  <a:srgbClr val="434343"/>
                </a:highlight>
              </a:rPr>
              <a:t>sorted list! </a:t>
            </a:r>
            <a:endParaRPr b="1">
              <a:solidFill>
                <a:srgbClr val="434343"/>
              </a:solidFill>
              <a:highlight>
                <a:srgbClr val="434343"/>
              </a:highlight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//pseudocode for binary search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Search 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365425" y="1206975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131650" y="1206975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897875" y="1206975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664100" y="1206975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430325" y="1206975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196550" y="1206975"/>
            <a:ext cx="582000" cy="58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365425" y="1863125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142300" y="1863125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897875" y="1863125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674750" y="1863125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430325" y="1863125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207200" y="1863125"/>
            <a:ext cx="560700" cy="2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969350" y="773025"/>
            <a:ext cx="582000" cy="582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231" name="Shape 231"/>
          <p:cNvSpPr txBox="1"/>
          <p:nvPr/>
        </p:nvSpPr>
        <p:spPr>
          <a:xfrm>
            <a:off x="7334350" y="931725"/>
            <a:ext cx="582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Find: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6984075" y="1707525"/>
            <a:ext cx="15417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=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= n-1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id = (start+end) / 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468825"/>
            <a:ext cx="7033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Ex2_binary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What’s another way to perform this binary search?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recursion! 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	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832400" y="1521750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O(n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/>
              <a:t>Ω(n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/>
              <a:t>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Temporary variables?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311700" y="1521750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selection sort, the idea of the algorithm is to find the smallest unsorted element and add it to the end of the sorted 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&lt;pseudocode&gt;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until no unsorted elements remain: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 the unsorted part of the data to find the smallest value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Swap the smallest found value with the first element of the unsorted part </a:t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400" y="2873163"/>
            <a:ext cx="37719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6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Recap: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arrays &amp; debug50</a:t>
            </a:r>
            <a:endParaRPr sz="1400">
              <a:solidFill>
                <a:srgbClr val="6D180B"/>
              </a:solidFill>
              <a:highlight>
                <a:srgbClr val="F2F2F2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asymptotic notation (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O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Ω)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linear search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binary search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bubble sort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Selection sort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recursion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pset3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</a:t>
            </a:r>
            <a:r>
              <a:rPr lang="en"/>
              <a:t>Sort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28675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91112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753549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415986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078422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740859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28675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100319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753549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425193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078422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750067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777525" y="1747425"/>
            <a:ext cx="814800" cy="814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6900400" y="228575"/>
            <a:ext cx="880500" cy="3948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</a:t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39450" y="2323725"/>
            <a:ext cx="1453500" cy="909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933300" y="228575"/>
            <a:ext cx="880500" cy="394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unsorted</a:t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48625" y="1322400"/>
            <a:ext cx="4232100" cy="9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28675" y="241387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091112" y="241387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753549" y="241387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415986" y="241387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078422" y="241387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740884" y="241387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28675" y="285882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100319" y="285882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753549" y="285882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425193" y="285882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078422" y="285882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750067" y="285882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ex3_s</a:t>
            </a:r>
            <a:r>
              <a:rPr lang="en"/>
              <a:t>election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832400" y="1352400"/>
            <a:ext cx="39999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O(n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/>
              <a:t>Ω(n)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Pair-wise sorting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variables do we need?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311700" y="1468850"/>
            <a:ext cx="39999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n bubble sort, the idea of the algorithm is to move higher valued elements generally towards the right and lower valued elements generally towards the left.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&lt;pseudocode&gt;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Set swap counter to a non-zero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Repeat until the swap counter is 0: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Reset swap counter to 0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 at each adjacent pair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two adjacent elements are not in order, swap them and increase the swap counter by 1.</a:t>
            </a:r>
            <a:endParaRPr sz="140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0" y="2907825"/>
            <a:ext cx="36957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28675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091112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753549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415986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078422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740859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28675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100319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753549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425193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078422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50067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28675" y="23202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091112" y="23202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753549" y="23202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415986" y="23202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078422" y="23202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740859" y="23202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28675" y="27651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100319" y="27651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753549" y="27651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425193" y="27651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078422" y="27651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750067" y="27651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4783400" y="2074925"/>
            <a:ext cx="97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= 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530250" y="2978275"/>
            <a:ext cx="83019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lower bound?</a:t>
            </a:r>
            <a:r>
              <a:rPr lang="en">
                <a:highlight>
                  <a:srgbClr val="434343"/>
                </a:highlight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434343"/>
                </a:highlight>
              </a:rPr>
              <a:t>Ω(n)</a:t>
            </a:r>
            <a:endParaRPr>
              <a:solidFill>
                <a:srgbClr val="434343"/>
              </a:solidFill>
              <a:highlight>
                <a:srgbClr val="434343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637963"/>
            <a:ext cx="48958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2403825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38" name="Shape 338"/>
          <p:cNvSpPr/>
          <p:nvPr/>
        </p:nvSpPr>
        <p:spPr>
          <a:xfrm>
            <a:off x="3223450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39" name="Shape 339"/>
          <p:cNvSpPr/>
          <p:nvPr/>
        </p:nvSpPr>
        <p:spPr>
          <a:xfrm>
            <a:off x="4043075" y="1917763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40" name="Shape 340"/>
          <p:cNvSpPr/>
          <p:nvPr/>
        </p:nvSpPr>
        <p:spPr>
          <a:xfrm>
            <a:off x="4862700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341" name="Shape 341"/>
          <p:cNvSpPr/>
          <p:nvPr/>
        </p:nvSpPr>
        <p:spPr>
          <a:xfrm>
            <a:off x="5638175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342" name="Shape 342"/>
          <p:cNvSpPr/>
          <p:nvPr/>
        </p:nvSpPr>
        <p:spPr>
          <a:xfrm>
            <a:off x="6453425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Example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530250" y="2978275"/>
            <a:ext cx="83019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upper bound?</a:t>
            </a:r>
            <a:r>
              <a:rPr lang="en">
                <a:solidFill>
                  <a:srgbClr val="434343"/>
                </a:solidFill>
                <a:highlight>
                  <a:srgbClr val="434343"/>
                </a:highlight>
              </a:rPr>
              <a:t> O(n^2)</a:t>
            </a:r>
            <a:endParaRPr>
              <a:solidFill>
                <a:srgbClr val="434343"/>
              </a:solidFill>
              <a:highlight>
                <a:srgbClr val="434343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637963"/>
            <a:ext cx="48958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2403825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</a:t>
            </a:r>
            <a:endParaRPr b="1" sz="1800"/>
          </a:p>
        </p:txBody>
      </p:sp>
      <p:sp>
        <p:nvSpPr>
          <p:cNvPr id="351" name="Shape 351"/>
          <p:cNvSpPr/>
          <p:nvPr/>
        </p:nvSpPr>
        <p:spPr>
          <a:xfrm>
            <a:off x="3223450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352" name="Shape 352"/>
          <p:cNvSpPr/>
          <p:nvPr/>
        </p:nvSpPr>
        <p:spPr>
          <a:xfrm>
            <a:off x="4043075" y="1917763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353" name="Shape 353"/>
          <p:cNvSpPr/>
          <p:nvPr/>
        </p:nvSpPr>
        <p:spPr>
          <a:xfrm>
            <a:off x="4862700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54" name="Shape 354"/>
          <p:cNvSpPr/>
          <p:nvPr/>
        </p:nvSpPr>
        <p:spPr>
          <a:xfrm>
            <a:off x="5638175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55" name="Shape 355"/>
          <p:cNvSpPr/>
          <p:nvPr/>
        </p:nvSpPr>
        <p:spPr>
          <a:xfrm>
            <a:off x="6453425" y="1917775"/>
            <a:ext cx="318300" cy="3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ex4_bubble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</a:t>
            </a:r>
            <a:r>
              <a:rPr lang="en"/>
              <a:t>Sort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832400" y="1352400"/>
            <a:ext cx="39999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O(n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/>
              <a:t>Ω(n)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311700" y="1352400"/>
            <a:ext cx="39999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insertion sort, the idea of the algorithm is to build your sorted array in place, shifting elements out of the way if necessary to make room as you go.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&lt;pseudocode&gt;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Call the first element of the array “sorted”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Repeat until all the elements are sorted: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 at the next unsorted element. Insert into the “sorted” portion by shifting the requisite number of elements.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838" y="2797775"/>
            <a:ext cx="36290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186325" y="2405400"/>
            <a:ext cx="1407900" cy="909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001400" y="1356125"/>
            <a:ext cx="3465000" cy="9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x="311700" y="372500"/>
            <a:ext cx="2938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</a:t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28675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091112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1753549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415986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078422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740859" y="141865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28675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100319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753549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425193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3078422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3750067" y="186359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754650" y="435200"/>
            <a:ext cx="880500" cy="3948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27500" y="1320100"/>
            <a:ext cx="737700" cy="909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787550" y="435200"/>
            <a:ext cx="880500" cy="394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</a:t>
            </a:r>
            <a:r>
              <a:rPr lang="en"/>
              <a:t>sorted</a:t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720100" y="2423400"/>
            <a:ext cx="2746200" cy="8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28675" y="248592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1091112" y="248592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753549" y="248592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2415986" y="248592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078422" y="248592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3740859" y="2485925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28675" y="293087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100319" y="293087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753549" y="293087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425193" y="293087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3078422" y="293087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3750067" y="2930871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227500" y="3454675"/>
            <a:ext cx="2091600" cy="909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3018475" y="3472675"/>
            <a:ext cx="1489200" cy="8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469850" y="353520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132287" y="353520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794724" y="353520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457161" y="353520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119597" y="353520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3782034" y="3535200"/>
            <a:ext cx="503100" cy="3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69850" y="398014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[0]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141494" y="398014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794724" y="398014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466368" y="398014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119597" y="398014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3791242" y="3980146"/>
            <a:ext cx="484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ex5_insertion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Running Time Summary</a:t>
            </a:r>
            <a:endParaRPr/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74" y="1479325"/>
            <a:ext cx="4649450" cy="3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Running Time Summary</a:t>
            </a:r>
            <a:endParaRPr/>
          </a:p>
        </p:txBody>
      </p:sp>
      <p:pic>
        <p:nvPicPr>
          <p:cNvPr descr="study50 slide"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92" y="1442300"/>
            <a:ext cx="4133210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function calls itself as part of execution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Cyclical use of a function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Every time you make a recursive call, there is a new stack frame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need: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Base case: when triggered, terminates the recursive process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Recursive case: where recursive process will actually occur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graphicFrame>
        <p:nvGraphicFramePr>
          <p:cNvPr id="448" name="Shape 44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{3024C69B-553A-47B8-8E7C-153E63923FE0}</a:tableStyleId>
              </a:tblPr>
              <a:tblGrid>
                <a:gridCol w="1472325"/>
                <a:gridCol w="5766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factorial(1)</a:t>
                      </a:r>
                      <a:endParaRPr b="1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factorial(2)</a:t>
                      </a:r>
                      <a:endParaRPr b="1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* 1 = 2 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factorial(3)</a:t>
                      </a:r>
                      <a:endParaRPr b="1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 * fact (2) 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factorial(4)</a:t>
                      </a:r>
                      <a:endParaRPr b="1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* 3 * 2 * 1 = 4 * fact (3) = 24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factorial(5)</a:t>
                      </a:r>
                      <a:endParaRPr b="1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* 4 * 3 * 2 * 1 = 5 * fact (4) = 120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factorial(n)</a:t>
                      </a:r>
                      <a:endParaRPr b="1"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highlight>
                            <a:srgbClr val="43434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* factorial(n-1) for all n &gt;= 1</a:t>
                      </a:r>
                      <a:endParaRPr>
                        <a:solidFill>
                          <a:srgbClr val="FFFF00"/>
                        </a:solidFill>
                        <a:highlight>
                          <a:srgbClr val="43434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3936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 - Itervative Factorial</a:t>
            </a:r>
            <a:endParaRPr/>
          </a:p>
        </p:txBody>
      </p:sp>
      <p:sp>
        <p:nvSpPr>
          <p:cNvPr id="454" name="Shape 45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449275" y="1518775"/>
            <a:ext cx="421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int fact2(int n)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int product = 1;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while (n &gt; 0)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product *= n;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N--;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return product;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00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fact(int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// Base case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// Recursive case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270000"/>
            <a:ext cx="8520600" cy="4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fact(int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if (n == 1)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return n * fact(n - 1);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3297" l="2152" r="0" t="0"/>
          <a:stretch/>
        </p:blipFill>
        <p:spPr>
          <a:xfrm>
            <a:off x="651375" y="1613525"/>
            <a:ext cx="2766175" cy="29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4783650" y="1439325"/>
            <a:ext cx="353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Downside?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It can be memory-intensive!</a:t>
            </a:r>
            <a:endParaRPr>
              <a:solidFill>
                <a:srgbClr val="FFFF00"/>
              </a:solidFill>
              <a:highlight>
                <a:srgbClr val="43434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a recursive algorithm is not always required, it frequently looks much more beautiful and (though recursion is not itself a simple concept), a recursive implementation usually looks much simpler once coded.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851200" y="3412100"/>
            <a:ext cx="733800" cy="17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333775" y="2639975"/>
            <a:ext cx="733800" cy="17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1801700" y="1875225"/>
            <a:ext cx="733800" cy="17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ex6_recursion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pset3</a:t>
            </a:r>
            <a:endParaRPr/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14996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Music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9445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initialize an array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score[0] = 0; // zero index all arrays!</a:t>
            </a:r>
            <a:br>
              <a:rPr lang="en"/>
            </a:br>
            <a:r>
              <a:rPr lang="en"/>
              <a:t>int score[1] = 1;</a:t>
            </a:r>
            <a:br>
              <a:rPr lang="en"/>
            </a:br>
            <a:r>
              <a:rPr lang="en"/>
              <a:t>int score[2] = 2;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score[] = {0, 1, 2}; // size based on the number of entries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70185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make an array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&lt;datatype&gt; &lt;name&gt;[&lt;size&gt;]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alpha[26];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score[5];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iterate over the array’s members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Shorts to Watch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3"/>
              </a:rPr>
              <a:t>Computational Complexity</a:t>
            </a:r>
            <a:endParaRPr sz="1400" u="sng">
              <a:solidFill>
                <a:srgbClr val="0366D6"/>
              </a:solidFill>
              <a:hlinkClick r:id="rId4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5"/>
              </a:rPr>
              <a:t>Selection Sort</a:t>
            </a:r>
            <a:endParaRPr sz="1400" u="sng">
              <a:solidFill>
                <a:srgbClr val="0366D6"/>
              </a:solidFill>
              <a:hlinkClick r:id="rId6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7"/>
              </a:rPr>
              <a:t>Bubble Sort</a:t>
            </a:r>
            <a:endParaRPr sz="1400" u="sng">
              <a:solidFill>
                <a:srgbClr val="0366D6"/>
              </a:solidFill>
              <a:hlinkClick r:id="rId8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9"/>
              </a:rPr>
              <a:t>Insertion Sort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10"/>
              </a:rPr>
              <a:t>Linear Search</a:t>
            </a:r>
            <a:endParaRPr sz="1400" u="sng">
              <a:solidFill>
                <a:srgbClr val="0366D6"/>
              </a:solidFill>
              <a:hlinkClick r:id="rId11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12"/>
              </a:rPr>
              <a:t>Binary Search</a:t>
            </a:r>
            <a:endParaRPr sz="1400" u="sng">
              <a:solidFill>
                <a:srgbClr val="0366D6"/>
              </a:solidFill>
              <a:hlinkClick r:id="rId13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14"/>
              </a:rPr>
              <a:t>Algorithms Summary</a:t>
            </a:r>
            <a:endParaRPr sz="1400" u="sng">
              <a:solidFill>
                <a:srgbClr val="0366D6"/>
              </a:solidFill>
              <a:hlinkClick r:id="rId15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16"/>
              </a:rPr>
              <a:t>Debugging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Source Code Pro"/>
              <a:buChar char="●"/>
            </a:pPr>
            <a:r>
              <a:rPr lang="en" sz="1400" u="sng">
                <a:solidFill>
                  <a:srgbClr val="0366D6"/>
                </a:solidFill>
                <a:hlinkClick r:id="rId17"/>
              </a:rPr>
              <a:t>Recursion</a:t>
            </a:r>
            <a:endParaRPr sz="1400" u="sng">
              <a:solidFill>
                <a:srgbClr val="0366D6"/>
              </a:solidFill>
              <a:hlinkClick r:id="rId18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 on pset3</a:t>
            </a:r>
            <a:endParaRPr/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background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specification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Watch Brian’s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walkthrough</a:t>
            </a:r>
            <a:r>
              <a:rPr lang="en" sz="1400"/>
              <a:t> 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Remember to comment your codes!</a:t>
            </a:r>
            <a:endParaRPr sz="1400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Style Guide</a:t>
            </a: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with check50!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an array of characters!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index of a string in C is the null terminator ‘\0’, which tells the system that the string is over. </a:t>
            </a:r>
            <a:endParaRPr/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832400" y="1468825"/>
            <a:ext cx="39999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declare string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s = “teresa”;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what happens when I index into s[i]?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Printf(“%c\n”, s[0]);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Printf(“%c\n”, s[1]);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Printf(“%c\n”, s[6]);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Printf(“%c\n”, s[7]);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62" y="3001473"/>
            <a:ext cx="2068374" cy="1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Adventages?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Constant-time acess given index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Space efficient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Aility to iterate through all elements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Disadvantages? 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Elements of same type only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Fixed size!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Debug50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ex_debug.c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Computational Complexity 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468825"/>
            <a:ext cx="55122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Complexity?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00"/>
                </a:solidFill>
                <a:highlight>
                  <a:srgbClr val="434343"/>
                </a:highlight>
              </a:rPr>
              <a:t>Time &amp; Space</a:t>
            </a:r>
            <a:endParaRPr>
              <a:solidFill>
                <a:srgbClr val="FFFF00"/>
              </a:solidFill>
              <a:highlight>
                <a:srgbClr val="434343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Algorithm’s running 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 (upper bound)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Ω (lower bound)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Θ upper and lower bounds are the same</a:t>
            </a:r>
            <a:endParaRPr sz="1400"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50" y="3262275"/>
            <a:ext cx="58578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Computational Complexity</a:t>
            </a:r>
            <a:r>
              <a:rPr lang="en"/>
              <a:t> 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583" y="1605750"/>
            <a:ext cx="3024842" cy="2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