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303" r:id="rId4"/>
    <p:sldId id="288" r:id="rId5"/>
    <p:sldId id="260" r:id="rId6"/>
    <p:sldId id="267" r:id="rId7"/>
    <p:sldId id="272" r:id="rId8"/>
    <p:sldId id="287" r:id="rId9"/>
    <p:sldId id="266" r:id="rId10"/>
    <p:sldId id="289" r:id="rId11"/>
    <p:sldId id="269" r:id="rId12"/>
    <p:sldId id="286" r:id="rId13"/>
    <p:sldId id="273" r:id="rId14"/>
    <p:sldId id="276" r:id="rId15"/>
    <p:sldId id="282" r:id="rId16"/>
    <p:sldId id="278" r:id="rId17"/>
    <p:sldId id="283" r:id="rId18"/>
    <p:sldId id="301" r:id="rId19"/>
    <p:sldId id="28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90C5BF"/>
    <a:srgbClr val="D370A0"/>
    <a:srgbClr val="1AC4C5"/>
    <a:srgbClr val="B8096F"/>
    <a:srgbClr val="BB2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ownloads:Edge%20Analysis%20Master%20File%20(1)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ownloads:Edge%20Analysis%20Master%20File%20(1)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Comparing </a:t>
            </a:r>
            <a:r>
              <a:rPr lang="en-US" sz="1600" dirty="0" err="1"/>
              <a:t>LSE:minLSE</a:t>
            </a:r>
            <a:r>
              <a:rPr lang="en-US" sz="1600" baseline="0" dirty="0"/>
              <a:t> ratios of each edge </a:t>
            </a:r>
            <a:r>
              <a:rPr lang="en-US" sz="1600" baseline="0" dirty="0" smtClean="0"/>
              <a:t>deletion network</a:t>
            </a:r>
            <a:endParaRPr lang="en-US" sz="1600" dirty="0"/>
          </a:p>
        </c:rich>
      </c:tx>
      <c:layout>
        <c:manualLayout>
          <c:xMode val="edge"/>
          <c:yMode val="edge"/>
          <c:x val="0.161865633281077"/>
          <c:y val="0.0018099046050779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91455766756801"/>
          <c:y val="0.121173769507741"/>
          <c:w val="0.929221445668575"/>
          <c:h val="0.665430633265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Intact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1.400298405213496</c:v>
                </c:pt>
                <c:pt idx="4">
                  <c:v>1.402330564070721</c:v>
                </c:pt>
                <c:pt idx="5">
                  <c:v>1.407994888156464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1.408804176452208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1.41138189505493</c:v>
                </c:pt>
                <c:pt idx="14">
                  <c:v>1.411832933643136</c:v>
                </c:pt>
                <c:pt idx="15">
                  <c:v>1.412797221753041</c:v>
                </c:pt>
                <c:pt idx="16">
                  <c:v>1.412910494328789</c:v>
                </c:pt>
                <c:pt idx="17">
                  <c:v>1.413460441484896</c:v>
                </c:pt>
                <c:pt idx="18">
                  <c:v>1.414520451885724</c:v>
                </c:pt>
                <c:pt idx="19">
                  <c:v>1.415853266260361</c:v>
                </c:pt>
                <c:pt idx="20">
                  <c:v>1.416647418997411</c:v>
                </c:pt>
                <c:pt idx="21">
                  <c:v>1.418765529344426</c:v>
                </c:pt>
                <c:pt idx="22">
                  <c:v>1.419506693998452</c:v>
                </c:pt>
                <c:pt idx="23">
                  <c:v>1.420289737801275</c:v>
                </c:pt>
                <c:pt idx="24">
                  <c:v>1.422002589451605</c:v>
                </c:pt>
                <c:pt idx="25">
                  <c:v>1.422774674146819</c:v>
                </c:pt>
                <c:pt idx="26">
                  <c:v>1.425204492546657</c:v>
                </c:pt>
                <c:pt idx="27">
                  <c:v>1.431246769714579</c:v>
                </c:pt>
                <c:pt idx="28">
                  <c:v>1.441602722550417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886584"/>
        <c:axId val="-2134889608"/>
      </c:barChart>
      <c:catAx>
        <c:axId val="-2134886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700"/>
            </a:pPr>
            <a:endParaRPr lang="en-US"/>
          </a:p>
        </c:txPr>
        <c:crossAx val="-2134889608"/>
        <c:crosses val="autoZero"/>
        <c:auto val="1"/>
        <c:lblAlgn val="ctr"/>
        <c:lblOffset val="100"/>
        <c:noMultiLvlLbl val="0"/>
      </c:catAx>
      <c:valAx>
        <c:axId val="-21348896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0.0125794628555794"/>
              <c:y val="0.31031210141982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348865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Comparing </a:t>
            </a:r>
            <a:r>
              <a:rPr lang="en-US" sz="1600" dirty="0" err="1"/>
              <a:t>LSE:minLSE</a:t>
            </a:r>
            <a:r>
              <a:rPr lang="en-US" sz="1600" baseline="0" dirty="0"/>
              <a:t> ratios of each edge </a:t>
            </a:r>
            <a:r>
              <a:rPr lang="en-US" sz="1600" baseline="0" dirty="0" smtClean="0"/>
              <a:t>deletion network</a:t>
            </a:r>
            <a:endParaRPr lang="en-US" sz="1600" dirty="0"/>
          </a:p>
        </c:rich>
      </c:tx>
      <c:layout>
        <c:manualLayout>
          <c:xMode val="edge"/>
          <c:yMode val="edge"/>
          <c:x val="0.161865633281077"/>
          <c:y val="0.0018099046050779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91455766756801"/>
          <c:y val="0.121173769507741"/>
          <c:w val="0.929221445668575"/>
          <c:h val="0.665430633265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Intact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dSWI4--&gt;YOX1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1.400298405213496</c:v>
                </c:pt>
                <c:pt idx="4">
                  <c:v>1.402330564070721</c:v>
                </c:pt>
                <c:pt idx="5">
                  <c:v>1.407994888156463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1.408804176452208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1.411381895054929</c:v>
                </c:pt>
                <c:pt idx="14">
                  <c:v>1.411832933643136</c:v>
                </c:pt>
                <c:pt idx="15">
                  <c:v>1.412797221753041</c:v>
                </c:pt>
                <c:pt idx="16">
                  <c:v>1.41291049432879</c:v>
                </c:pt>
                <c:pt idx="17">
                  <c:v>1.413460441484896</c:v>
                </c:pt>
                <c:pt idx="18">
                  <c:v>1.414520451885724</c:v>
                </c:pt>
                <c:pt idx="19">
                  <c:v>1.415853266260361</c:v>
                </c:pt>
                <c:pt idx="20">
                  <c:v>1.416647418997411</c:v>
                </c:pt>
                <c:pt idx="21">
                  <c:v>1.418765529344426</c:v>
                </c:pt>
                <c:pt idx="22">
                  <c:v>1.419506693998452</c:v>
                </c:pt>
                <c:pt idx="23">
                  <c:v>1.420289737801275</c:v>
                </c:pt>
                <c:pt idx="24">
                  <c:v>1.422002589451605</c:v>
                </c:pt>
                <c:pt idx="25">
                  <c:v>1.422774674146819</c:v>
                </c:pt>
                <c:pt idx="26">
                  <c:v>1.425204492546657</c:v>
                </c:pt>
                <c:pt idx="27">
                  <c:v>1.431246769714579</c:v>
                </c:pt>
                <c:pt idx="28">
                  <c:v>1.441602722550417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120776"/>
        <c:axId val="-2131117768"/>
      </c:barChart>
      <c:catAx>
        <c:axId val="-2131120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700"/>
            </a:pPr>
            <a:endParaRPr lang="en-US"/>
          </a:p>
        </c:txPr>
        <c:crossAx val="-2131117768"/>
        <c:crosses val="autoZero"/>
        <c:auto val="1"/>
        <c:lblAlgn val="ctr"/>
        <c:lblOffset val="100"/>
        <c:noMultiLvlLbl val="0"/>
      </c:catAx>
      <c:valAx>
        <c:axId val="-21311177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0.0125794628555794"/>
              <c:y val="0.31031210141982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311207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DE7A-3B2F-494C-B7F2-952501B116A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CC4A3-42CB-9B4F-B6A1-B3EA1A6C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893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need to be more accurate/put the box back </a:t>
            </a:r>
            <a:r>
              <a:rPr lang="en-US" dirty="0" smtClean="0">
                <a:sym typeface="Wingdings" pitchFamily="2" charset="2"/>
              </a:rPr>
              <a:t> sized appropriately</a:t>
            </a:r>
          </a:p>
          <a:p>
            <a:r>
              <a:rPr lang="en-US" dirty="0" smtClean="0">
                <a:sym typeface="Wingdings" pitchFamily="2" charset="2"/>
              </a:rPr>
              <a:t>Every gene in</a:t>
            </a:r>
            <a:r>
              <a:rPr lang="en-US" baseline="0" dirty="0" smtClean="0">
                <a:sym typeface="Wingdings" pitchFamily="2" charset="2"/>
              </a:rPr>
              <a:t> the network has an equation  go through the equation</a:t>
            </a:r>
          </a:p>
          <a:p>
            <a:r>
              <a:rPr lang="en-US" baseline="0" dirty="0" smtClean="0">
                <a:sym typeface="Wingdings" pitchFamily="2" charset="2"/>
              </a:rPr>
              <a:t>P function modeled by sigmoidal curve for activation &amp; repression; threshold for gene and then weights of regulation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B544C0-35D3-44ED-98E9-FC27FE80C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B544C0-35D3-44ED-98E9-FC27FE80C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94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E2600852-9DC4-4D3C-9BDB-DBEA638A27C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CC4125"/>
                </a:solidFill>
              </a:rPr>
              <a:t>Using Graph Statistics to Investigate the Properties </a:t>
            </a:r>
            <a:r>
              <a:rPr lang="en-US" sz="2400" dirty="0" smtClean="0">
                <a:solidFill>
                  <a:srgbClr val="CC4125"/>
                </a:solidFill>
              </a:rPr>
              <a:t>              </a:t>
            </a:r>
            <a:r>
              <a:rPr lang="en" sz="2400" dirty="0" smtClean="0">
                <a:solidFill>
                  <a:srgbClr val="CC4125"/>
                </a:solidFill>
              </a:rPr>
              <a:t>of </a:t>
            </a:r>
            <a:r>
              <a:rPr lang="en" sz="2400" dirty="0">
                <a:solidFill>
                  <a:srgbClr val="CC4125"/>
                </a:solidFill>
              </a:rPr>
              <a:t>a Gene Regulatory Network that may </a:t>
            </a:r>
            <a:r>
              <a:rPr lang="en" sz="2400" dirty="0" smtClean="0">
                <a:solidFill>
                  <a:srgbClr val="CC4125"/>
                </a:solidFill>
              </a:rPr>
              <a:t>Control</a:t>
            </a:r>
            <a:r>
              <a:rPr lang="en-US" sz="2400" dirty="0" smtClean="0">
                <a:solidFill>
                  <a:srgbClr val="CC4125"/>
                </a:solidFill>
              </a:rPr>
              <a:t>                  </a:t>
            </a:r>
            <a:r>
              <a:rPr lang="en" sz="2400" dirty="0" smtClean="0">
                <a:solidFill>
                  <a:srgbClr val="CC4125"/>
                </a:solidFill>
              </a:rPr>
              <a:t> </a:t>
            </a:r>
            <a:r>
              <a:rPr lang="en" sz="2400" dirty="0">
                <a:solidFill>
                  <a:srgbClr val="CC4125"/>
                </a:solidFill>
              </a:rPr>
              <a:t>the Cold Shock Response in </a:t>
            </a:r>
            <a:r>
              <a:rPr lang="en" sz="2400" i="1" dirty="0">
                <a:solidFill>
                  <a:srgbClr val="CC4125"/>
                </a:solidFill>
              </a:rPr>
              <a:t>Saccharomyces </a:t>
            </a:r>
            <a:r>
              <a:rPr lang="en-US" sz="2400" i="1" dirty="0" smtClean="0">
                <a:solidFill>
                  <a:srgbClr val="CC4125"/>
                </a:solidFill>
              </a:rPr>
              <a:t>c</a:t>
            </a:r>
            <a:r>
              <a:rPr lang="en" sz="2400" i="1" dirty="0" smtClean="0">
                <a:solidFill>
                  <a:srgbClr val="CC4125"/>
                </a:solidFill>
              </a:rPr>
              <a:t>erevisiae</a:t>
            </a:r>
            <a:endParaRPr sz="2400" dirty="0">
              <a:solidFill>
                <a:srgbClr val="CC41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C4125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Margaret J. ONeil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Department of Biology</a:t>
            </a: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Loyola Marymount </a:t>
            </a:r>
            <a:r>
              <a:rPr lang="en" sz="1800" dirty="0" smtClean="0">
                <a:solidFill>
                  <a:srgbClr val="000000"/>
                </a:solidFill>
              </a:rPr>
              <a:t>University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Tri Beta Pacific District Conference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March 17, 2018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61632"/>
            <a:ext cx="5331044" cy="2999300"/>
          </a:xfrm>
          <a:prstGeom prst="rect">
            <a:avLst/>
          </a:prstGeom>
          <a:ln>
            <a:noFill/>
          </a:ln>
        </p:spPr>
      </p:pic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Investigating the nodes of the network raises questions about their connections to other nodes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1044" y="1018513"/>
            <a:ext cx="3812956" cy="300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D370A0"/>
                </a:solidFill>
              </a:rPr>
              <a:t>Magenta </a:t>
            </a:r>
            <a:r>
              <a:rPr lang="en-US" sz="1800" dirty="0" smtClean="0">
                <a:solidFill>
                  <a:srgbClr val="D370A0"/>
                </a:solidFill>
                <a:sym typeface="Wingdings"/>
              </a:rPr>
              <a:t> </a:t>
            </a:r>
            <a:r>
              <a:rPr lang="en-US" sz="1800" dirty="0" smtClean="0">
                <a:solidFill>
                  <a:srgbClr val="BFBFBF"/>
                </a:solidFill>
                <a:sym typeface="Wingdings"/>
              </a:rPr>
              <a:t>represent activation of </a:t>
            </a:r>
            <a:r>
              <a:rPr lang="en-US" sz="1800" dirty="0" smtClean="0">
                <a:solidFill>
                  <a:srgbClr val="BFBFBF"/>
                </a:solidFill>
                <a:sym typeface="Wingdings"/>
              </a:rPr>
              <a:t>the target </a:t>
            </a:r>
            <a:r>
              <a:rPr lang="en-US" sz="1800" dirty="0" smtClean="0">
                <a:solidFill>
                  <a:srgbClr val="BFBFBF"/>
                </a:solidFill>
                <a:sym typeface="Wingdings"/>
              </a:rPr>
              <a:t>gene </a:t>
            </a: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90C5BF"/>
                </a:solidFill>
                <a:sym typeface="Wingdings"/>
              </a:rPr>
              <a:t>Cyan --| 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represent repression of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the target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gene 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Thicker edges are stronger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relationships.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900" dirty="0" smtClean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Thin grey edges represent weak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relationships.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99505" y="4416625"/>
            <a:ext cx="726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Which of these edges are most important to the network?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5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43768"/>
            <a:ext cx="4524295" cy="232692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95" y="1343768"/>
            <a:ext cx="4398238" cy="2281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424" y="3846398"/>
            <a:ext cx="27106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Century Gothic"/>
              </a:rPr>
              <a:t>Intact network</a:t>
            </a:r>
          </a:p>
          <a:p>
            <a:pPr algn="ctr"/>
            <a:r>
              <a:rPr lang="en-US" sz="1600" dirty="0" smtClean="0"/>
              <a:t>15 nodes, 28 edges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8632" y="3860292"/>
            <a:ext cx="33042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Century Gothic"/>
              </a:rPr>
              <a:t>SWI4</a:t>
            </a:r>
            <a:r>
              <a:rPr lang="en-US" sz="1600" dirty="0" smtClean="0">
                <a:cs typeface="Century Gothic"/>
                <a:sym typeface="Wingdings"/>
              </a:rPr>
              <a:t></a:t>
            </a:r>
            <a:r>
              <a:rPr lang="en-US" sz="1600" dirty="0" smtClean="0">
                <a:cs typeface="Century Gothic"/>
              </a:rPr>
              <a:t>YOX1 </a:t>
            </a:r>
            <a:r>
              <a:rPr lang="en-US" sz="1600" dirty="0" smtClean="0">
                <a:cs typeface="Century Gothic"/>
              </a:rPr>
              <a:t>deletion network</a:t>
            </a:r>
            <a:endParaRPr lang="en-US" sz="1600" dirty="0">
              <a:cs typeface="Century Gothic"/>
            </a:endParaRPr>
          </a:p>
          <a:p>
            <a:pPr algn="ctr"/>
            <a:r>
              <a:rPr lang="en-US" sz="1600" dirty="0" smtClean="0"/>
              <a:t>15 nodes, 27 edges</a:t>
            </a:r>
            <a:endParaRPr lang="en-US" sz="1600" dirty="0"/>
          </a:p>
        </p:txBody>
      </p:sp>
      <p:sp>
        <p:nvSpPr>
          <p:cNvPr id="5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CC4125"/>
                </a:solidFill>
              </a:rPr>
              <a:t>Edges were deleted one at a time to generate 28 additional </a:t>
            </a:r>
            <a:r>
              <a:rPr lang="en-US" sz="2400" dirty="0" smtClean="0">
                <a:solidFill>
                  <a:srgbClr val="CC4125"/>
                </a:solidFill>
              </a:rPr>
              <a:t>gene regulatory networks derived from our intact network</a:t>
            </a:r>
            <a:endParaRPr sz="2400" i="1" dirty="0">
              <a:solidFill>
                <a:srgbClr val="CC4125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98587" y="2908143"/>
            <a:ext cx="725707" cy="809711"/>
          </a:xfrm>
          <a:prstGeom prst="straightConnector1">
            <a:avLst/>
          </a:prstGeom>
          <a:ln w="28575" cmpd="sng">
            <a:solidFill>
              <a:srgbClr val="BB2C1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196826" y="3036687"/>
            <a:ext cx="725707" cy="809711"/>
          </a:xfrm>
          <a:prstGeom prst="straightConnector1">
            <a:avLst/>
          </a:prstGeom>
          <a:ln w="28575" cmpd="sng">
            <a:solidFill>
              <a:srgbClr val="BB2C1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4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356078"/>
              </p:ext>
            </p:extLst>
          </p:nvPr>
        </p:nvGraphicFramePr>
        <p:xfrm>
          <a:off x="655520" y="1126500"/>
          <a:ext cx="7972242" cy="332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CC4125"/>
                </a:solidFill>
              </a:rPr>
              <a:t>Edge deletion networks resulted in changes in LSE: </a:t>
            </a:r>
            <a:r>
              <a:rPr lang="en-US" sz="2400" dirty="0" err="1" smtClean="0">
                <a:solidFill>
                  <a:srgbClr val="CC4125"/>
                </a:solidFill>
              </a:rPr>
              <a:t>minLSE</a:t>
            </a:r>
            <a:r>
              <a:rPr lang="en-US" sz="2400" dirty="0" smtClean="0">
                <a:solidFill>
                  <a:srgbClr val="CC4125"/>
                </a:solidFill>
              </a:rPr>
              <a:t> ratios, which indicate which edges are important </a:t>
            </a:r>
            <a:endParaRPr sz="2400" i="1" dirty="0">
              <a:solidFill>
                <a:srgbClr val="CC4125"/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 rot="16200000">
            <a:off x="1792499" y="3474137"/>
            <a:ext cx="307161" cy="1638801"/>
          </a:xfrm>
          <a:prstGeom prst="leftBracket">
            <a:avLst/>
          </a:prstGeom>
          <a:ln>
            <a:solidFill>
              <a:srgbClr val="BB2C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7736409" y="3474137"/>
            <a:ext cx="307161" cy="1638801"/>
          </a:xfrm>
          <a:prstGeom prst="leftBracket">
            <a:avLst/>
          </a:prstGeom>
          <a:ln>
            <a:solidFill>
              <a:srgbClr val="BB2C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365" y="4517760"/>
            <a:ext cx="40958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Smaller </a:t>
            </a:r>
            <a:r>
              <a:rPr lang="en-US" sz="1600" dirty="0" err="1" smtClean="0"/>
              <a:t>LSE:minLSE</a:t>
            </a:r>
            <a:r>
              <a:rPr lang="en-US" sz="1600" dirty="0" smtClean="0"/>
              <a:t> values </a:t>
            </a:r>
            <a:r>
              <a:rPr lang="en-US" sz="1600" dirty="0" smtClean="0"/>
              <a:t>may indicate </a:t>
            </a:r>
            <a:r>
              <a:rPr lang="en-US" sz="1600" dirty="0" smtClean="0"/>
              <a:t>edges that are not important to network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07142" y="4450238"/>
            <a:ext cx="3883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Bigger </a:t>
            </a:r>
            <a:r>
              <a:rPr lang="en-US" sz="1600" dirty="0" err="1" smtClean="0"/>
              <a:t>LSE:minLSE</a:t>
            </a:r>
            <a:r>
              <a:rPr lang="en-US" sz="1600" dirty="0" smtClean="0"/>
              <a:t> </a:t>
            </a:r>
            <a:r>
              <a:rPr lang="en-US" sz="1600" dirty="0" smtClean="0"/>
              <a:t>values may indicate edges </a:t>
            </a:r>
            <a:r>
              <a:rPr lang="en-US" sz="1600" dirty="0" smtClean="0"/>
              <a:t>that </a:t>
            </a:r>
            <a:r>
              <a:rPr lang="en-US" sz="1600" dirty="0" smtClean="0"/>
              <a:t>are </a:t>
            </a:r>
            <a:r>
              <a:rPr lang="en-US" sz="1600" dirty="0" smtClean="0"/>
              <a:t>important to 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1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CC4125"/>
                </a:solidFill>
              </a:rPr>
              <a:t>Gephi was used to analyze connectivity and graph statistics of nodes in the</a:t>
            </a:r>
            <a:r>
              <a:rPr lang="en-US" sz="2400" dirty="0">
                <a:solidFill>
                  <a:srgbClr val="CC4125"/>
                </a:solidFill>
              </a:rPr>
              <a:t> better and worse performing GRNs</a:t>
            </a:r>
          </a:p>
        </p:txBody>
      </p:sp>
      <p:sp>
        <p:nvSpPr>
          <p:cNvPr id="26" name="Shape 61"/>
          <p:cNvSpPr txBox="1">
            <a:spLocks/>
          </p:cNvSpPr>
          <p:nvPr/>
        </p:nvSpPr>
        <p:spPr>
          <a:xfrm>
            <a:off x="311700" y="1112100"/>
            <a:ext cx="8520600" cy="4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indent="-285750">
              <a:buClrTx/>
              <a:buSzPts val="1600"/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412750" indent="-28575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Graph statistics can be used to quantify the relationship a specific node has to the structure of the network. </a:t>
            </a:r>
          </a:p>
          <a:p>
            <a:pPr marL="127000" indent="0">
              <a:buClrTx/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Eccentricity represents how connected a node is to the rest of the network, what the “reach” of the node is to the furthest node from </a:t>
            </a:r>
            <a:r>
              <a:rPr lang="en-US" dirty="0" smtClean="0">
                <a:solidFill>
                  <a:srgbClr val="000000"/>
                </a:solidFill>
              </a:rPr>
              <a:t>it.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Eigenvector Centrality represents the relative influence of the node over the rest of the </a:t>
            </a:r>
            <a:r>
              <a:rPr lang="en-US" dirty="0" smtClean="0">
                <a:solidFill>
                  <a:srgbClr val="000000"/>
                </a:solidFill>
              </a:rPr>
              <a:t>network.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4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61897"/>
              </p:ext>
            </p:extLst>
          </p:nvPr>
        </p:nvGraphicFramePr>
        <p:xfrm>
          <a:off x="0" y="1869581"/>
          <a:ext cx="9062222" cy="1682459"/>
        </p:xfrm>
        <a:graphic>
          <a:graphicData uri="http://schemas.openxmlformats.org/drawingml/2006/table">
            <a:tbl>
              <a:tblPr/>
              <a:tblGrid>
                <a:gridCol w="1112378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</a:tblGrid>
              <a:tr h="9274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ACE2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GCR2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YOX1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YOX1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YOX1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GLN3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ZAP1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ACE2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Eccentricity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000" b="0" i="0" u="none" strike="noStrike" dirty="0">
                        <a:solidFill>
                          <a:srgbClr val="BB2C1C"/>
                        </a:solidFill>
                        <a:effectLst/>
                        <a:latin typeface="Arial"/>
                      </a:endParaRP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4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Eigenvector Centrality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However, paired t-tests show significant difference in eigenvector centrality between intact </a:t>
            </a:r>
            <a:r>
              <a:rPr lang="en-US" sz="2400" dirty="0" smtClean="0">
                <a:solidFill>
                  <a:srgbClr val="CC4125"/>
                </a:solidFill>
              </a:rPr>
              <a:t>network </a:t>
            </a:r>
            <a:r>
              <a:rPr lang="en-US" sz="2400" dirty="0" smtClean="0">
                <a:solidFill>
                  <a:srgbClr val="CC4125"/>
                </a:solidFill>
              </a:rPr>
              <a:t>and the edge deletion networks  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481" y="3732232"/>
            <a:ext cx="323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Tx/>
              <a:buFont typeface="Wingdings" charset="0"/>
              <a:buChar char="à"/>
            </a:pPr>
            <a:r>
              <a:rPr lang="en-US" sz="1800" dirty="0" smtClean="0">
                <a:solidFill>
                  <a:srgbClr val="BB2C1C"/>
                </a:solidFill>
                <a:latin typeface="+mn-lt"/>
                <a:ea typeface="Wingdings"/>
                <a:cs typeface="Wingdings"/>
                <a:sym typeface="Wingdings"/>
              </a:rPr>
              <a:t>Indicates </a:t>
            </a:r>
            <a:r>
              <a:rPr lang="en-US" sz="1800" dirty="0" smtClean="0">
                <a:solidFill>
                  <a:srgbClr val="BB2C1C"/>
                </a:solidFill>
                <a:latin typeface="+mn-lt"/>
                <a:ea typeface="Wingdings"/>
                <a:cs typeface="Wingdings"/>
                <a:sym typeface="Wingdings"/>
              </a:rPr>
              <a:t>significant difference from intact network, and direction </a:t>
            </a:r>
            <a:r>
              <a:rPr lang="en-US" sz="1800" dirty="0" smtClean="0">
                <a:solidFill>
                  <a:srgbClr val="BB2C1C"/>
                </a:solidFill>
                <a:latin typeface="+mn-lt"/>
                <a:ea typeface="Wingdings"/>
                <a:cs typeface="Wingdings"/>
                <a:sym typeface="Wingdings"/>
              </a:rPr>
              <a:t>of the change in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6745" y="3576562"/>
            <a:ext cx="2885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Wingdings"/>
                <a:cs typeface="Wingdings"/>
                <a:sym typeface="Wingdings"/>
              </a:rPr>
              <a:t>Indicates the values are identical to the intact network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9452" y="3684863"/>
            <a:ext cx="2885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Wingdings"/>
                <a:cs typeface="Wingdings"/>
                <a:sym typeface="Wingdings"/>
              </a:rPr>
              <a:t>Indicates the values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Wingdings"/>
                <a:cs typeface="Wingdings"/>
                <a:sym typeface="Wingdings"/>
              </a:rPr>
              <a:t>are not significantly different from those of the intac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Wingdings"/>
                <a:cs typeface="Wingdings"/>
                <a:sym typeface="Wingdings"/>
              </a:rPr>
              <a:t>t network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0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Eigenvector centrality is calculated by using the adjacency matrix, where the relative centrality of a vertex </a:t>
            </a:r>
            <a:r>
              <a:rPr lang="en-US" i="1" dirty="0">
                <a:solidFill>
                  <a:srgbClr val="000000"/>
                </a:solidFill>
              </a:rPr>
              <a:t>v</a:t>
            </a:r>
            <a:r>
              <a:rPr lang="en-US" dirty="0">
                <a:solidFill>
                  <a:srgbClr val="000000"/>
                </a:solidFill>
              </a:rPr>
              <a:t> is defined as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Eigenvector centrality represents the influence of a node on </a:t>
            </a:r>
            <a:r>
              <a:rPr lang="en-US" sz="2400" dirty="0" smtClean="0">
                <a:solidFill>
                  <a:srgbClr val="CC4125"/>
                </a:solidFill>
              </a:rPr>
              <a:t>the rest of the gene regulatory </a:t>
            </a:r>
            <a:r>
              <a:rPr lang="en-US" sz="2400" dirty="0" smtClean="0">
                <a:solidFill>
                  <a:srgbClr val="CC4125"/>
                </a:solidFill>
              </a:rPr>
              <a:t>network</a:t>
            </a:r>
            <a:endParaRPr lang="en-US" sz="2400" dirty="0">
              <a:solidFill>
                <a:srgbClr val="CC412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80" y="1844893"/>
            <a:ext cx="3295986" cy="927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86" y="2912470"/>
            <a:ext cx="5201266" cy="2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9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89701" y="138595"/>
            <a:ext cx="90718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 smtClean="0">
                <a:solidFill>
                  <a:srgbClr val="CC4125"/>
                </a:solidFill>
              </a:rPr>
              <a:t>Generally, eigenvector centrality values are significantly different in networks with worse </a:t>
            </a:r>
            <a:r>
              <a:rPr lang="en-US" sz="2300" dirty="0" err="1" smtClean="0">
                <a:solidFill>
                  <a:srgbClr val="CC4125"/>
                </a:solidFill>
              </a:rPr>
              <a:t>LSE:minLSE</a:t>
            </a:r>
            <a:r>
              <a:rPr lang="en-US" sz="2300" dirty="0" smtClean="0">
                <a:solidFill>
                  <a:srgbClr val="CC4125"/>
                </a:solidFill>
              </a:rPr>
              <a:t> ratios than the intact network</a:t>
            </a:r>
            <a:endParaRPr lang="en-US" sz="2300" dirty="0">
              <a:solidFill>
                <a:srgbClr val="CC4125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458715"/>
              </p:ext>
            </p:extLst>
          </p:nvPr>
        </p:nvGraphicFramePr>
        <p:xfrm>
          <a:off x="655520" y="1208427"/>
          <a:ext cx="7972242" cy="332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7161" y="245782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17876" y="1954797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671" y="196382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9976" y="196382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5381" y="194334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76026" y="1952367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2976" y="196139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89441" y="190897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000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352770" y="2326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 smtClean="0">
                <a:solidFill>
                  <a:srgbClr val="CC4125"/>
                </a:solidFill>
              </a:rPr>
              <a:t>Edge deletion networks with a significant difference in eigenvector centrality values from </a:t>
            </a:r>
            <a:r>
              <a:rPr lang="en-US" sz="2300" dirty="0" smtClean="0">
                <a:solidFill>
                  <a:srgbClr val="CC4125"/>
                </a:solidFill>
              </a:rPr>
              <a:t>the intact network </a:t>
            </a:r>
            <a:r>
              <a:rPr lang="en-US" sz="2300" dirty="0" smtClean="0">
                <a:solidFill>
                  <a:srgbClr val="CC4125"/>
                </a:solidFill>
              </a:rPr>
              <a:t>involve important hubs </a:t>
            </a:r>
            <a:endParaRPr lang="en-US" sz="2300" dirty="0">
              <a:solidFill>
                <a:srgbClr val="CC412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06" y="1161631"/>
            <a:ext cx="6478205" cy="3644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7020" y="1749979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96952" y="4075427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688592" y="3388069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5323628" y="3690706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7913" y="116163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40889" y="164876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2211" y="2548928"/>
            <a:ext cx="427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8549" y="185254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568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CC4125"/>
                </a:solidFill>
              </a:rPr>
              <a:t>Summary</a:t>
            </a:r>
            <a:endParaRPr sz="2400" dirty="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04126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Yeast respond to cold shock by changing gene expression, though the transcription factors </a:t>
            </a:r>
            <a:r>
              <a:rPr lang="en-US" dirty="0" smtClean="0">
                <a:solidFill>
                  <a:srgbClr val="000000"/>
                </a:solidFill>
              </a:rPr>
              <a:t>that regulate the response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remain </a:t>
            </a:r>
            <a:r>
              <a:rPr lang="en" dirty="0" smtClean="0">
                <a:solidFill>
                  <a:srgbClr val="000000"/>
                </a:solidFill>
              </a:rPr>
              <a:t>unknown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dynamics of each gene in </a:t>
            </a:r>
            <a:r>
              <a:rPr lang="en-US" dirty="0" smtClean="0">
                <a:solidFill>
                  <a:srgbClr val="000000"/>
                </a:solidFill>
              </a:rPr>
              <a:t>a candidate gene regulatory network </a:t>
            </a:r>
            <a:r>
              <a:rPr lang="en-US" dirty="0">
                <a:solidFill>
                  <a:srgbClr val="000000"/>
                </a:solidFill>
              </a:rPr>
              <a:t>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To determine which regulatory relationships were important, edges were deleted one at a </a:t>
            </a:r>
            <a:r>
              <a:rPr lang="en-US" dirty="0" smtClean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Gephi </a:t>
            </a:r>
            <a:r>
              <a:rPr lang="en" dirty="0">
                <a:solidFill>
                  <a:srgbClr val="000000"/>
                </a:solidFill>
              </a:rPr>
              <a:t>was used to analyze connectivity and graph statistics of </a:t>
            </a:r>
            <a:r>
              <a:rPr lang="en-US" dirty="0" smtClean="0">
                <a:solidFill>
                  <a:srgbClr val="000000"/>
                </a:solidFill>
              </a:rPr>
              <a:t>the edge deletion networks vs. the intact </a:t>
            </a:r>
            <a:r>
              <a:rPr lang="en-US" dirty="0" smtClean="0">
                <a:solidFill>
                  <a:srgbClr val="000000"/>
                </a:solidFill>
              </a:rPr>
              <a:t>network.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Eccentricity and eigenvector centrality were investigated to determine the impact of edge deletion on network </a:t>
            </a:r>
            <a:r>
              <a:rPr lang="en-US" dirty="0" smtClean="0">
                <a:solidFill>
                  <a:srgbClr val="000000"/>
                </a:solidFill>
              </a:rPr>
              <a:t>structure.</a:t>
            </a:r>
            <a:endParaRPr lang="en-US"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Disruption of connections to a hub seem to cause the most disruption in the networks, indicating hubs such as MSN2 and CIN5 are highly important to network </a:t>
            </a:r>
            <a:r>
              <a:rPr lang="en-US" dirty="0" smtClean="0">
                <a:solidFill>
                  <a:srgbClr val="000000"/>
                </a:solidFill>
              </a:rPr>
              <a:t>structure.</a:t>
            </a:r>
            <a:endParaRPr lang="en-US" dirty="0">
              <a:solidFill>
                <a:srgbClr val="000000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0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48" y="3131081"/>
            <a:ext cx="2012419" cy="2012419"/>
          </a:xfrm>
          <a:prstGeom prst="rect">
            <a:avLst/>
          </a:prstGeom>
        </p:spPr>
      </p:pic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Acknowledgments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729851"/>
            <a:ext cx="8229600" cy="177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 err="1" smtClean="0">
                <a:solidFill>
                  <a:srgbClr val="000000"/>
                </a:solidFill>
                <a:latin typeface="+mj-lt"/>
                <a:cs typeface="Century Gothic"/>
              </a:rPr>
              <a:t>GRNmap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 data analysis team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: Lauren Kelly and Brandon J. Klein</a:t>
            </a:r>
          </a:p>
          <a:p>
            <a:pPr marL="285750" indent="-285750"/>
            <a:r>
              <a:rPr lang="en-US" b="1" dirty="0" err="1" smtClean="0">
                <a:solidFill>
                  <a:srgbClr val="000000"/>
                </a:solidFill>
                <a:latin typeface="+mj-lt"/>
                <a:cs typeface="Century Gothic"/>
              </a:rPr>
              <a:t>GRNmap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 coding team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: </a:t>
            </a:r>
            <a:r>
              <a:rPr lang="en-US" dirty="0">
                <a:solidFill>
                  <a:srgbClr val="000000"/>
                </a:solidFill>
                <a:cs typeface="Century Gothic"/>
              </a:rPr>
              <a:t>John </a:t>
            </a:r>
            <a:r>
              <a:rPr lang="en-US" dirty="0" smtClean="0">
                <a:solidFill>
                  <a:srgbClr val="000000"/>
                </a:solidFill>
                <a:cs typeface="Century Gothic"/>
              </a:rPr>
              <a:t>Lopez and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Justin Torres</a:t>
            </a:r>
          </a:p>
          <a:p>
            <a:pPr marL="285750" indent="-285750"/>
            <a:r>
              <a:rPr lang="en-US" b="1" dirty="0" err="1" smtClean="0">
                <a:solidFill>
                  <a:srgbClr val="000000"/>
                </a:solidFill>
                <a:latin typeface="+mj-lt"/>
                <a:cs typeface="Century Gothic"/>
              </a:rPr>
              <a:t>GRNsight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 team: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Eileen </a:t>
            </a:r>
            <a:r>
              <a:rPr lang="en-US" dirty="0" err="1">
                <a:solidFill>
                  <a:srgbClr val="000000"/>
                </a:solidFill>
                <a:latin typeface="+mj-lt"/>
                <a:cs typeface="Century Gothic"/>
              </a:rPr>
              <a:t>Choe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j-lt"/>
                <a:cs typeface="Century Gothic"/>
              </a:rPr>
              <a:t>Mihir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Samdarshi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, and Jen Shin </a:t>
            </a:r>
          </a:p>
          <a:p>
            <a:pPr marL="285750" indent="-285750"/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Wet-lab </a:t>
            </a:r>
            <a:r>
              <a:rPr lang="en-US" b="1" dirty="0">
                <a:solidFill>
                  <a:srgbClr val="000000"/>
                </a:solidFill>
                <a:latin typeface="+mj-lt"/>
                <a:cs typeface="Century Gothic"/>
              </a:rPr>
              <a:t>team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Katherine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Scheker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and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Nika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Vafadari</a:t>
            </a:r>
            <a:endParaRPr lang="en-US" dirty="0" smtClean="0">
              <a:solidFill>
                <a:srgbClr val="000000"/>
              </a:solidFill>
              <a:latin typeface="+mj-lt"/>
              <a:cs typeface="Century Gothic"/>
            </a:endParaRPr>
          </a:p>
          <a:p>
            <a:pPr marL="285750" indent="-285750"/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Mentors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: Dr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Kam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Dahlquist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and Dr. Ben Fitzpatrick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021965"/>
            <a:ext cx="837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GRNsight</a:t>
            </a:r>
            <a:r>
              <a:rPr lang="en-US" sz="2000" b="1" dirty="0"/>
              <a:t>: http://</a:t>
            </a:r>
            <a:r>
              <a:rPr lang="en-US" sz="2000" b="1" dirty="0" err="1"/>
              <a:t>dondi.github.io</a:t>
            </a:r>
            <a:r>
              <a:rPr lang="en-US" sz="2000" b="1" dirty="0"/>
              <a:t>/</a:t>
            </a:r>
            <a:r>
              <a:rPr lang="en-US" sz="2000" b="1" dirty="0" err="1"/>
              <a:t>GRNsight</a:t>
            </a:r>
            <a:r>
              <a:rPr lang="en-US" sz="2000" b="1" dirty="0"/>
              <a:t>/</a:t>
            </a:r>
            <a:br>
              <a:rPr lang="en-US" sz="2000" b="1" dirty="0"/>
            </a:br>
            <a:r>
              <a:rPr lang="en-US" sz="2000" b="1" dirty="0" err="1"/>
              <a:t>GRNmap</a:t>
            </a:r>
            <a:r>
              <a:rPr lang="en-US" sz="2000" b="1" dirty="0"/>
              <a:t>:  http://</a:t>
            </a:r>
            <a:r>
              <a:rPr lang="en-US" sz="2000" b="1" dirty="0" err="1"/>
              <a:t>kdahlquist.github.io</a:t>
            </a:r>
            <a:r>
              <a:rPr lang="en-US" sz="2000" b="1" dirty="0"/>
              <a:t>/</a:t>
            </a:r>
            <a:r>
              <a:rPr lang="en-US" sz="2000" b="1" dirty="0" err="1"/>
              <a:t>GRNmap</a:t>
            </a:r>
            <a:r>
              <a:rPr lang="en-US" sz="2000" b="1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9" y="3669767"/>
            <a:ext cx="2248725" cy="121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80" y="3492585"/>
            <a:ext cx="1650915" cy="16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CC4125"/>
                </a:solidFill>
              </a:rPr>
              <a:t>Outline</a:t>
            </a:r>
            <a:endParaRPr sz="2400" dirty="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04126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Yeast respond to cold shock by changing gene expression, though the transcription factors </a:t>
            </a:r>
            <a:r>
              <a:rPr lang="en-US" dirty="0" smtClean="0">
                <a:solidFill>
                  <a:srgbClr val="000000"/>
                </a:solidFill>
              </a:rPr>
              <a:t>that regulate the response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remain </a:t>
            </a:r>
            <a:r>
              <a:rPr lang="en" dirty="0" smtClean="0">
                <a:solidFill>
                  <a:srgbClr val="000000"/>
                </a:solidFill>
              </a:rPr>
              <a:t>unknown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dynamics of each gene in </a:t>
            </a:r>
            <a:r>
              <a:rPr lang="en-US" dirty="0" smtClean="0">
                <a:solidFill>
                  <a:srgbClr val="000000"/>
                </a:solidFill>
              </a:rPr>
              <a:t>a candidate gene regulatory network </a:t>
            </a:r>
            <a:r>
              <a:rPr lang="en-US" dirty="0">
                <a:solidFill>
                  <a:srgbClr val="000000"/>
                </a:solidFill>
              </a:rPr>
              <a:t>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To determine which regulatory relationships were important, edges were deleted one at a </a:t>
            </a:r>
            <a:r>
              <a:rPr lang="en-US" dirty="0" smtClean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Gephi </a:t>
            </a:r>
            <a:r>
              <a:rPr lang="en" dirty="0">
                <a:solidFill>
                  <a:srgbClr val="000000"/>
                </a:solidFill>
              </a:rPr>
              <a:t>was used to analyze connectivity and graph statistics of </a:t>
            </a:r>
            <a:r>
              <a:rPr lang="en-US" dirty="0" smtClean="0">
                <a:solidFill>
                  <a:srgbClr val="000000"/>
                </a:solidFill>
              </a:rPr>
              <a:t>the edge deletion networks vs. the intact </a:t>
            </a:r>
            <a:r>
              <a:rPr lang="en-US" dirty="0" smtClean="0">
                <a:solidFill>
                  <a:srgbClr val="000000"/>
                </a:solidFill>
              </a:rPr>
              <a:t>network.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Eccentricity and eigenvector centrality were investigated to determine the impact of edge deletion on network </a:t>
            </a:r>
            <a:r>
              <a:rPr lang="en-US" dirty="0" smtClean="0">
                <a:solidFill>
                  <a:srgbClr val="000000"/>
                </a:solidFill>
              </a:rPr>
              <a:t>structure.</a:t>
            </a:r>
            <a:endParaRPr lang="en-US"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Disruption of connections to a hub seem to cause the most disruption in the networks, indicating hubs such as MSN2 and CIN5 are highly important to network </a:t>
            </a:r>
            <a:r>
              <a:rPr lang="en-US" dirty="0" smtClean="0">
                <a:solidFill>
                  <a:srgbClr val="000000"/>
                </a:solidFill>
              </a:rPr>
              <a:t>structure.</a:t>
            </a:r>
            <a:endParaRPr lang="en-US" dirty="0">
              <a:solidFill>
                <a:srgbClr val="000000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5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CC4125"/>
                </a:solidFill>
              </a:rPr>
              <a:t>Conclusion</a:t>
            </a:r>
            <a:endParaRPr sz="2400" dirty="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04126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Yeast respond to cold shock by changing gene expression, though the transcription factors </a:t>
            </a:r>
            <a:r>
              <a:rPr lang="en-US" dirty="0" smtClean="0">
                <a:solidFill>
                  <a:srgbClr val="000000"/>
                </a:solidFill>
              </a:rPr>
              <a:t>that regulate the response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remain unknown 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dynamics of each gene in </a:t>
            </a:r>
            <a:r>
              <a:rPr lang="en-US" dirty="0" smtClean="0">
                <a:solidFill>
                  <a:schemeClr val="tx1"/>
                </a:solidFill>
              </a:rPr>
              <a:t>a candidate gene regulatory network </a:t>
            </a:r>
            <a:r>
              <a:rPr lang="en-US" dirty="0">
                <a:solidFill>
                  <a:schemeClr val="tx1"/>
                </a:solidFill>
              </a:rPr>
              <a:t>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 determine which regulatory relationships were important, edges were deleted one at a time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Gephi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was used to analyze connectivity and graph statistics 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edge deletion networks vs. the intact network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Eccentricity and eigenvector centrality were investigated to determine the impact of edge deletion on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Disruption of connections to a hub seem to cause the most disruption in the networks, indicating hubs such as MSN2 and CIN5 are highly important to network structure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5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95" y="1830179"/>
            <a:ext cx="3687151" cy="318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9" y="1830179"/>
            <a:ext cx="3687151" cy="3184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394" y="2141460"/>
            <a:ext cx="4164776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response very well-characterized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proteins denature due to heat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heat shock proteins (</a:t>
            </a:r>
            <a:r>
              <a:rPr lang="en-US" altLang="en-US" sz="1600" b="1" dirty="0" err="1">
                <a:solidFill>
                  <a:srgbClr val="FFFFFF"/>
                </a:solidFill>
              </a:rPr>
              <a:t>chaperonins</a:t>
            </a:r>
            <a:r>
              <a:rPr lang="en-US" altLang="en-US" sz="1600" b="1" dirty="0">
                <a:solidFill>
                  <a:srgbClr val="FFFFFF"/>
                </a:solidFill>
              </a:rPr>
              <a:t>) induced that assist with protein folding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conserved in all organisms (prokaryotes, eukaryotes)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6082" y="1377282"/>
            <a:ext cx="2187262" cy="47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Heat shock</a:t>
            </a:r>
            <a:endParaRPr lang="en-US" sz="24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468" y="3445407"/>
            <a:ext cx="173263" cy="31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1888" y="2141460"/>
            <a:ext cx="4146551" cy="260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response less well-characterized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membrane fluidity decreased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DNA and RNA secondary structures stabilized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ribosome function and protein synthesis impaired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enzymatic activities decreased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lang="en-US" altLang="en-US" sz="1600" b="1" dirty="0">
                <a:solidFill>
                  <a:srgbClr val="FFFFFF"/>
                </a:solidFill>
                <a:latin typeface="Arial"/>
                <a:cs typeface="Arial"/>
              </a:rPr>
              <a:t>equivalent set of cold shock proteins that are conserved </a:t>
            </a:r>
            <a:r>
              <a:rPr lang="en-US" alt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in all </a:t>
            </a:r>
            <a:r>
              <a:rPr lang="en-US" altLang="en-US" sz="1600" b="1" dirty="0">
                <a:solidFill>
                  <a:srgbClr val="FFFFFF"/>
                </a:solidFill>
                <a:latin typeface="Arial"/>
                <a:cs typeface="Arial"/>
              </a:rPr>
              <a:t>organisms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377282"/>
            <a:ext cx="21336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Arial"/>
                <a:cs typeface="Arial"/>
              </a:rPr>
              <a:t>Cold shock</a:t>
            </a:r>
            <a:endParaRPr lang="en-US" sz="24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1" name="Shape 80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i="1" dirty="0" smtClean="0">
                <a:solidFill>
                  <a:srgbClr val="CC4125"/>
                </a:solidFill>
              </a:rPr>
              <a:t>Saccharomyces cerevisiae </a:t>
            </a:r>
            <a:r>
              <a:rPr lang="en" sz="2400" dirty="0" smtClean="0">
                <a:solidFill>
                  <a:srgbClr val="CC4125"/>
                </a:solidFill>
              </a:rPr>
              <a:t>is a model organism </a:t>
            </a:r>
            <a:r>
              <a:rPr lang="en-US" sz="2400" dirty="0" smtClean="0">
                <a:solidFill>
                  <a:srgbClr val="CC4125"/>
                </a:solidFill>
              </a:rPr>
              <a:t>used to study </a:t>
            </a:r>
            <a:r>
              <a:rPr lang="en" sz="2400" dirty="0" smtClean="0">
                <a:solidFill>
                  <a:srgbClr val="CC4125"/>
                </a:solidFill>
              </a:rPr>
              <a:t>respon</a:t>
            </a:r>
            <a:r>
              <a:rPr lang="en-US" sz="2400" dirty="0" smtClean="0">
                <a:solidFill>
                  <a:srgbClr val="CC4125"/>
                </a:solidFill>
              </a:rPr>
              <a:t>se</a:t>
            </a:r>
            <a:r>
              <a:rPr lang="en" sz="2400" dirty="0" smtClean="0">
                <a:solidFill>
                  <a:srgbClr val="CC4125"/>
                </a:solidFill>
              </a:rPr>
              <a:t> to environmental stressors </a:t>
            </a:r>
            <a:endParaRPr lang="en" sz="2400" i="1" dirty="0">
              <a:solidFill>
                <a:srgbClr val="CC41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C4125"/>
                </a:solidFill>
              </a:rPr>
              <a:t>Yeast </a:t>
            </a:r>
            <a:r>
              <a:rPr lang="en" sz="2400" dirty="0">
                <a:solidFill>
                  <a:srgbClr val="BB2C1C"/>
                </a:solidFill>
              </a:rPr>
              <a:t>respond</a:t>
            </a:r>
            <a:r>
              <a:rPr lang="en" sz="2400" dirty="0">
                <a:solidFill>
                  <a:srgbClr val="CC4125"/>
                </a:solidFill>
              </a:rPr>
              <a:t> to cold shock by changing levels of gene expression </a:t>
            </a:r>
            <a:endParaRPr sz="2400" dirty="0">
              <a:solidFill>
                <a:srgbClr val="CC4125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5" y="3505200"/>
            <a:ext cx="2867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00" y="1128550"/>
            <a:ext cx="3162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319000" y="1128550"/>
            <a:ext cx="56796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" sz="1800" dirty="0"/>
              <a:t>Transcription factors control gene expression by binding to regulatory DNA </a:t>
            </a:r>
            <a:r>
              <a:rPr lang="en" sz="1800" dirty="0" smtClean="0"/>
              <a:t>sequences</a:t>
            </a:r>
            <a:r>
              <a:rPr lang="en-US" sz="1800" dirty="0" smtClean="0"/>
              <a:t>.</a:t>
            </a:r>
            <a:r>
              <a:rPr lang="en" sz="1800" dirty="0" smtClean="0"/>
              <a:t> </a:t>
            </a:r>
            <a:endParaRPr lang="en-US" sz="1800" dirty="0" smtClean="0"/>
          </a:p>
          <a:p>
            <a:pPr marL="127000" lvl="0" rtl="0">
              <a:spcBef>
                <a:spcPts val="0"/>
              </a:spcBef>
              <a:spcAft>
                <a:spcPts val="0"/>
              </a:spcAft>
              <a:buSzPts val="1600"/>
            </a:pPr>
            <a:endParaRPr sz="18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" sz="1800" dirty="0"/>
              <a:t>Activators increase expression while repressions decrease </a:t>
            </a:r>
            <a:r>
              <a:rPr lang="en" sz="1800" dirty="0" smtClean="0"/>
              <a:t>expressio</a:t>
            </a:r>
            <a:r>
              <a:rPr lang="en-US" sz="1800" dirty="0" smtClean="0"/>
              <a:t>n.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SzPts val="1600"/>
            </a:pPr>
            <a:endParaRPr sz="18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" sz="1800" dirty="0"/>
              <a:t>Transcription factors are themselves proteins encoded by </a:t>
            </a:r>
            <a:r>
              <a:rPr lang="en" sz="1800" dirty="0" smtClean="0"/>
              <a:t>genes</a:t>
            </a:r>
            <a:r>
              <a:rPr lang="en-US" sz="1800" dirty="0" smtClean="0"/>
              <a:t>.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SzPts val="1600"/>
            </a:pPr>
            <a:endParaRPr sz="18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-US" sz="1800" dirty="0" smtClean="0"/>
              <a:t>Which transcription factors regulate the response to cold shock?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endParaRPr lang="en-US" sz="1800" dirty="0" smtClean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-US" sz="1800" dirty="0" smtClean="0"/>
              <a:t>What are their relative level of influence? </a:t>
            </a:r>
            <a:endParaRPr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0"/>
          <p:cNvSpPr txBox="1">
            <a:spLocks noGrp="1"/>
          </p:cNvSpPr>
          <p:nvPr>
            <p:ph type="title"/>
          </p:nvPr>
        </p:nvSpPr>
        <p:spPr>
          <a:xfrm>
            <a:off x="81940" y="232675"/>
            <a:ext cx="92182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 Regulatory Network (GRN) is a s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regulate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ranscription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endParaRPr sz="2400" dirty="0">
              <a:solidFill>
                <a:srgbClr val="BB2C1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495"/>
            <a:ext cx="4094102" cy="2062103"/>
          </a:xfrm>
          <a:prstGeom prst="rect">
            <a:avLst/>
          </a:prstGeom>
        </p:spPr>
      </p:pic>
      <p:sp>
        <p:nvSpPr>
          <p:cNvPr id="12" name="Shape 73"/>
          <p:cNvSpPr txBox="1">
            <a:spLocks noGrp="1"/>
          </p:cNvSpPr>
          <p:nvPr>
            <p:ph type="body" idx="1"/>
          </p:nvPr>
        </p:nvSpPr>
        <p:spPr>
          <a:xfrm>
            <a:off x="3919181" y="1366049"/>
            <a:ext cx="522481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To better visualize relationships </a:t>
            </a:r>
            <a:r>
              <a:rPr lang="en" dirty="0" smtClean="0">
                <a:solidFill>
                  <a:srgbClr val="000000"/>
                </a:solidFill>
              </a:rPr>
              <a:t>between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transcription factors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networks or graphs can be created. </a:t>
            </a:r>
            <a:endParaRPr lang="en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They are similar in structure to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a social </a:t>
            </a:r>
            <a:r>
              <a:rPr lang="en" dirty="0" smtClean="0">
                <a:solidFill>
                  <a:srgbClr val="000000"/>
                </a:solidFill>
              </a:rPr>
              <a:t>network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endParaRPr lang="en" sz="900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Transcription factors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are represented as </a:t>
            </a:r>
            <a:r>
              <a:rPr lang="en-US" dirty="0" smtClean="0">
                <a:solidFill>
                  <a:srgbClr val="000000"/>
                </a:solidFill>
              </a:rPr>
              <a:t>rectangles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called </a:t>
            </a:r>
            <a:r>
              <a:rPr lang="en" dirty="0" smtClean="0">
                <a:solidFill>
                  <a:srgbClr val="BB2C1C"/>
                </a:solidFill>
              </a:rPr>
              <a:t>nodes</a:t>
            </a:r>
            <a:r>
              <a:rPr lang="en-US" dirty="0" smtClean="0">
                <a:solidFill>
                  <a:srgbClr val="BB2C1C"/>
                </a:solidFill>
              </a:rPr>
              <a:t>.</a:t>
            </a: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endParaRPr lang="en" sz="900" dirty="0">
              <a:solidFill>
                <a:srgbClr val="BB2C1C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Regulatory c</a:t>
            </a:r>
            <a:r>
              <a:rPr lang="en" dirty="0" smtClean="0">
                <a:solidFill>
                  <a:srgbClr val="000000"/>
                </a:solidFill>
              </a:rPr>
              <a:t>onnections between</a:t>
            </a:r>
            <a:r>
              <a:rPr lang="en-US" dirty="0" smtClean="0">
                <a:solidFill>
                  <a:srgbClr val="000000"/>
                </a:solidFill>
              </a:rPr>
              <a:t> genes </a:t>
            </a:r>
            <a:r>
              <a:rPr lang="en" dirty="0" smtClean="0">
                <a:solidFill>
                  <a:srgbClr val="000000"/>
                </a:solidFill>
              </a:rPr>
              <a:t>are </a:t>
            </a:r>
            <a:r>
              <a:rPr lang="en" dirty="0">
                <a:solidFill>
                  <a:srgbClr val="000000"/>
                </a:solidFill>
              </a:rPr>
              <a:t>shown as </a:t>
            </a:r>
            <a:r>
              <a:rPr lang="en-US" dirty="0" smtClean="0">
                <a:solidFill>
                  <a:srgbClr val="000000"/>
                </a:solidFill>
              </a:rPr>
              <a:t>arrows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called </a:t>
            </a:r>
            <a:r>
              <a:rPr lang="en" dirty="0" smtClean="0">
                <a:solidFill>
                  <a:srgbClr val="BB2C1C"/>
                </a:solidFill>
              </a:rPr>
              <a:t>edges</a:t>
            </a:r>
            <a:r>
              <a:rPr lang="en-US" dirty="0" smtClean="0">
                <a:solidFill>
                  <a:srgbClr val="BB2C1C"/>
                </a:solidFill>
              </a:rPr>
              <a:t>.</a:t>
            </a:r>
            <a:endParaRPr lang="en" dirty="0">
              <a:solidFill>
                <a:srgbClr val="BB2C1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790" y="3748175"/>
            <a:ext cx="380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candidate GRN for controlling the cold shock response was generated from Dahlquist Lab microarray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" y="3583715"/>
            <a:ext cx="8958692" cy="1535649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5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change in expression of one gene is </a:t>
            </a:r>
            <a:r>
              <a:rPr lang="en-US" i="1" dirty="0">
                <a:solidFill>
                  <a:srgbClr val="000000"/>
                </a:solidFill>
              </a:rPr>
              <a:t>production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i="1" dirty="0">
                <a:solidFill>
                  <a:srgbClr val="000000"/>
                </a:solidFill>
              </a:rPr>
              <a:t>degradation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sz="5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Weight parameter, </a:t>
            </a:r>
            <a:r>
              <a:rPr lang="en-US" i="1" dirty="0">
                <a:solidFill>
                  <a:srgbClr val="000000"/>
                </a:solidFill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766" y="1271162"/>
            <a:ext cx="13849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en-US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72237"/>
              </p:ext>
            </p:extLst>
          </p:nvPr>
        </p:nvGraphicFramePr>
        <p:xfrm>
          <a:off x="1631289" y="1909522"/>
          <a:ext cx="3600450" cy="8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289" y="1909522"/>
                        <a:ext cx="3600450" cy="89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27574" y="1267317"/>
            <a:ext cx="202459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mRNA degradation 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4839176" y="1552010"/>
            <a:ext cx="400696" cy="459764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73724" y="1266056"/>
            <a:ext cx="19146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3407883" y="1522962"/>
            <a:ext cx="23632" cy="386560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0582" y="3053258"/>
            <a:ext cx="261396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nique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threshold for each gene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9512" y="2851432"/>
            <a:ext cx="3328424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activation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2" idx="0"/>
          </p:cNvCxnSpPr>
          <p:nvPr/>
        </p:nvCxnSpPr>
        <p:spPr>
          <a:xfrm>
            <a:off x="1643396" y="1573096"/>
            <a:ext cx="206786" cy="338409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17" y="1282105"/>
            <a:ext cx="210545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[mRNA] for each gene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438136" y="2663525"/>
            <a:ext cx="614091" cy="413611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0" idx="2"/>
          </p:cNvCxnSpPr>
          <p:nvPr/>
        </p:nvCxnSpPr>
        <p:spPr>
          <a:xfrm flipV="1">
            <a:off x="2833980" y="2650991"/>
            <a:ext cx="689286" cy="350942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43656" y="1911505"/>
            <a:ext cx="213052" cy="263207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0214" y="1911505"/>
            <a:ext cx="275714" cy="250673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13851" y="2024308"/>
            <a:ext cx="175454" cy="288274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10474" y="2337649"/>
            <a:ext cx="225584" cy="313342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87487" y="2337649"/>
            <a:ext cx="213052" cy="313342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rgbClr val="CC4125"/>
                </a:solidFill>
              </a:rPr>
              <a:t>GRNmap</a:t>
            </a:r>
            <a:r>
              <a:rPr lang="en-US" sz="2400" dirty="0" smtClean="0">
                <a:solidFill>
                  <a:srgbClr val="CC4125"/>
                </a:solidFill>
              </a:rPr>
              <a:t> uses ordinary differential equations to model the dynamics of each transcription </a:t>
            </a:r>
            <a:r>
              <a:rPr lang="en-US" sz="2400" dirty="0" smtClean="0">
                <a:solidFill>
                  <a:srgbClr val="CC4125"/>
                </a:solidFill>
              </a:rPr>
              <a:t>factor in the network</a:t>
            </a:r>
            <a:endParaRPr sz="2400" dirty="0">
              <a:solidFill>
                <a:srgbClr val="CC4125"/>
              </a:solidFill>
            </a:endParaRPr>
          </a:p>
        </p:txBody>
      </p:sp>
      <p:pic>
        <p:nvPicPr>
          <p:cNvPr id="32" name="Picture 2" descr="figure01a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t="2619" r="8699" b="5698"/>
          <a:stretch/>
        </p:blipFill>
        <p:spPr bwMode="auto">
          <a:xfrm>
            <a:off x="6509447" y="1236321"/>
            <a:ext cx="2521955" cy="210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4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A penalized least squares error approach is used to estimate network parameters</a:t>
            </a:r>
            <a:endParaRPr lang="en-US" sz="2400" dirty="0">
              <a:solidFill>
                <a:srgbClr val="CC4125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46280"/>
              </p:ext>
            </p:extLst>
          </p:nvPr>
        </p:nvGraphicFramePr>
        <p:xfrm>
          <a:off x="1574568" y="1308535"/>
          <a:ext cx="4839952" cy="95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2108200" imgH="444500" progId="Equation.3">
                  <p:embed/>
                </p:oleObj>
              </mc:Choice>
              <mc:Fallback>
                <p:oleObj name="Equation" r:id="rId3" imgW="2108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68" y="1308535"/>
                        <a:ext cx="4839952" cy="9558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0819" y="2827481"/>
            <a:ext cx="9033181" cy="23160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600" dirty="0" smtClean="0"/>
              <a:t>The experimental term represents the microarray data.</a:t>
            </a:r>
            <a:endParaRPr lang="en-US" sz="1600" dirty="0"/>
          </a:p>
          <a:p>
            <a:pPr marL="214313" indent="-214313">
              <a:buFont typeface="Arial"/>
              <a:buChar char="•"/>
            </a:pPr>
            <a:endParaRPr lang="en-US" sz="900" dirty="0"/>
          </a:p>
          <a:p>
            <a:pPr marL="214313" indent="-214313">
              <a:buFont typeface="Arial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theoretical term </a:t>
            </a:r>
            <a:r>
              <a:rPr lang="en-US" sz="1600" dirty="0"/>
              <a:t>is </a:t>
            </a:r>
            <a:r>
              <a:rPr lang="en-US" sz="1600" dirty="0" smtClean="0"/>
              <a:t>based on </a:t>
            </a:r>
            <a:r>
              <a:rPr lang="en-US" sz="1600" dirty="0"/>
              <a:t>the solution to the differential equation </a:t>
            </a:r>
            <a:r>
              <a:rPr lang="en-US" sz="1600" dirty="0" smtClean="0"/>
              <a:t>using </a:t>
            </a:r>
            <a:r>
              <a:rPr lang="en-US" sz="1600" dirty="0" smtClean="0"/>
              <a:t>the estimation </a:t>
            </a:r>
            <a:r>
              <a:rPr lang="en-US" sz="1600" dirty="0" smtClean="0"/>
              <a:t>parameters.</a:t>
            </a:r>
            <a:endParaRPr lang="en-US" sz="1600" dirty="0"/>
          </a:p>
          <a:p>
            <a:pPr marL="214313" indent="-214313">
              <a:buFont typeface="Arial"/>
              <a:buChar char="•"/>
            </a:pPr>
            <a:endParaRPr lang="en-US" sz="900" dirty="0"/>
          </a:p>
          <a:p>
            <a:pPr marL="214313" indent="-214313">
              <a:buFont typeface="Arial"/>
              <a:buChar char="•"/>
            </a:pPr>
            <a:r>
              <a:rPr lang="en-US" sz="1600" dirty="0"/>
              <a:t>LSE or E value describes how well the overall GRN was modeled by </a:t>
            </a:r>
            <a:r>
              <a:rPr lang="en-US" sz="1600" dirty="0" err="1"/>
              <a:t>GRNmap</a:t>
            </a:r>
            <a:r>
              <a:rPr lang="en-US" sz="1600" dirty="0"/>
              <a:t> </a:t>
            </a:r>
            <a:r>
              <a:rPr lang="en-US" sz="1600" dirty="0" smtClean="0"/>
              <a:t>program.</a:t>
            </a:r>
            <a:endParaRPr lang="en-US" sz="1600" dirty="0" smtClean="0"/>
          </a:p>
          <a:p>
            <a:pPr marL="214313" indent="-214313">
              <a:buFont typeface="Arial"/>
              <a:buChar char="•"/>
            </a:pPr>
            <a:endParaRPr lang="en-US" sz="1600" dirty="0"/>
          </a:p>
          <a:p>
            <a:pPr marL="214313" indent="-214313">
              <a:buFont typeface="Arial"/>
              <a:buChar char="•"/>
            </a:pPr>
            <a:r>
              <a:rPr lang="en-US" sz="1600" dirty="0" smtClean="0"/>
              <a:t>The LSE can be compared to the minimum theoretical LSE to compare goodness of fit across </a:t>
            </a:r>
            <a:r>
              <a:rPr lang="en-US" sz="1600" dirty="0" smtClean="0"/>
              <a:t>networks.</a:t>
            </a:r>
            <a:endParaRPr lang="en-US" sz="1600" dirty="0"/>
          </a:p>
          <a:p>
            <a:pPr marL="214313" indent="-214313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286864" y="1472232"/>
            <a:ext cx="847419" cy="569712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05303" y="2081519"/>
            <a:ext cx="0" cy="365753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5644" y="2456878"/>
            <a:ext cx="123331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Theoretical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2112" y="2456878"/>
            <a:ext cx="135909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42112" y="1462524"/>
            <a:ext cx="847419" cy="569712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09149" y="2091125"/>
            <a:ext cx="0" cy="365753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0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632"/>
            <a:ext cx="5331044" cy="2999300"/>
          </a:xfrm>
          <a:prstGeom prst="rect">
            <a:avLst/>
          </a:prstGeom>
        </p:spPr>
      </p:pic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Visualizing the weight values show which regulatory relationships are strong or weak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1044" y="1161632"/>
            <a:ext cx="3812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B8096F"/>
                </a:solidFill>
              </a:rPr>
              <a:t>Magenta </a:t>
            </a:r>
            <a:r>
              <a:rPr lang="en-US" sz="1800" dirty="0" smtClean="0">
                <a:solidFill>
                  <a:srgbClr val="B8096F"/>
                </a:solidFill>
                <a:sym typeface="Wingdings"/>
              </a:rPr>
              <a:t> </a:t>
            </a:r>
            <a:r>
              <a:rPr lang="en-US" sz="1800" dirty="0" smtClean="0">
                <a:sym typeface="Wingdings"/>
              </a:rPr>
              <a:t>represent </a:t>
            </a:r>
            <a:r>
              <a:rPr lang="en-US" sz="1800" dirty="0" smtClean="0">
                <a:sym typeface="Wingdings"/>
              </a:rPr>
              <a:t>activation of the target gene </a:t>
            </a: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1AC4C5"/>
                </a:solidFill>
                <a:sym typeface="Wingdings"/>
              </a:rPr>
              <a:t>Cyan --|  </a:t>
            </a:r>
            <a:r>
              <a:rPr lang="en-US" sz="1800" dirty="0" smtClean="0">
                <a:sym typeface="Wingdings"/>
              </a:rPr>
              <a:t>represent repression of </a:t>
            </a:r>
            <a:r>
              <a:rPr lang="en-US" sz="1800" dirty="0" smtClean="0">
                <a:sym typeface="Wingdings"/>
              </a:rPr>
              <a:t>the target </a:t>
            </a:r>
            <a:r>
              <a:rPr lang="en-US" sz="1800" dirty="0" smtClean="0">
                <a:sym typeface="Wingdings"/>
              </a:rPr>
              <a:t>gene 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ym typeface="Wingdings"/>
              </a:rPr>
              <a:t>Thicker edges are stronger </a:t>
            </a:r>
            <a:r>
              <a:rPr lang="en-US" sz="1800" dirty="0" smtClean="0">
                <a:sym typeface="Wingdings"/>
              </a:rPr>
              <a:t>relationships.</a:t>
            </a:r>
            <a:endParaRPr lang="en-US" sz="1800" dirty="0" smtClean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ym typeface="Wingdings"/>
              </a:rPr>
              <a:t>Thin grey edges represent weak </a:t>
            </a:r>
            <a:r>
              <a:rPr lang="en-US" sz="1800" dirty="0" smtClean="0">
                <a:sym typeface="Wingdings"/>
              </a:rPr>
              <a:t>relationships.</a:t>
            </a:r>
            <a:endParaRPr lang="en-US" sz="1800" dirty="0" smtClean="0">
              <a:sym typeface="Wingding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053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1359</Words>
  <Application>Microsoft Macintosh PowerPoint</Application>
  <PresentationFormat>On-screen Show (16:9)</PresentationFormat>
  <Paragraphs>242</Paragraphs>
  <Slides>19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Simple Light</vt:lpstr>
      <vt:lpstr>Equation</vt:lpstr>
      <vt:lpstr>Using Graph Statistics to Investigate the Properties               of a Gene Regulatory Network that may Control                   the Cold Shock Response in Saccharomyces cerevisiae </vt:lpstr>
      <vt:lpstr>Outline</vt:lpstr>
      <vt:lpstr>Conclusion</vt:lpstr>
      <vt:lpstr>PowerPoint Presentation</vt:lpstr>
      <vt:lpstr>Yeast respond to cold shock by changing levels of gene expression </vt:lpstr>
      <vt:lpstr>A Gene Regulatory Network (GRN) is a set of transcription factors that regulate the expression of other transcription factors</vt:lpstr>
      <vt:lpstr>GRNmap uses ordinary differential equations to model the dynamics of each transcription factor in the network</vt:lpstr>
      <vt:lpstr>PowerPoint Presentation</vt:lpstr>
      <vt:lpstr>PowerPoint Presentation</vt:lpstr>
      <vt:lpstr>PowerPoint Presentation</vt:lpstr>
      <vt:lpstr>Edges were deleted one at a time to generate 28 additional gene regulatory networks derived from our intact network</vt:lpstr>
      <vt:lpstr>Edge deletion networks resulted in changes in LSE: minLSE ratios, which indicate which edges are important </vt:lpstr>
      <vt:lpstr>Gephi was used to analyze connectivity and graph statistics of nodes in the better and worse performing GRNs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 Statistics to Investigate the Properties of a Gene Regulatory Network that may Control the Cold Shock Response in Saccharomyces Cerevisiae </dc:title>
  <cp:lastModifiedBy>Margaret</cp:lastModifiedBy>
  <cp:revision>59</cp:revision>
  <cp:lastPrinted>2018-03-16T17:41:06Z</cp:lastPrinted>
  <dcterms:modified xsi:type="dcterms:W3CDTF">2018-03-23T17:40:08Z</dcterms:modified>
</cp:coreProperties>
</file>