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496637C-5EFB-4B18-BEA4-95B6B0243AA1}">
  <a:tblStyle styleId="{1496637C-5EFB-4B18-BEA4-95B6B0243AA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76c19a415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76c19a415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76c19a415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76c19a415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76c19a415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76c19a415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76c19a415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76c19a415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76c19a415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76c19a415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76c19a415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76c19a415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476c19a415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76c19a415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476c19a415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476c19a41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76c19a415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76c19a415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76c19a415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76c19a415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76c19a415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76c19a415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476c19a415_1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476c19a415_1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476c19a415_1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476c19a415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476c19a415_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476c19a415_1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76c19a41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76c19a41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76c19a415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76c19a41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76c19a415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76c19a415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76c19a415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76c19a415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76c19a415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76c19a415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76c19a415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76c19a415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76c19a415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76c19a415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661700" y="1957875"/>
            <a:ext cx="7529400" cy="157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3600"/>
              <a:t>Sistemas de Inteligencia Artificial</a:t>
            </a:r>
            <a:endParaRPr sz="3600"/>
          </a:p>
          <a:p>
            <a:pPr indent="0" lvl="0" marL="0" rtl="0" algn="ctr">
              <a:spcBef>
                <a:spcPts val="0"/>
              </a:spcBef>
              <a:spcAft>
                <a:spcPts val="0"/>
              </a:spcAft>
              <a:buNone/>
            </a:pPr>
            <a:r>
              <a:rPr lang="es" sz="3600"/>
              <a:t>TPE 1: </a:t>
            </a:r>
            <a:r>
              <a:rPr lang="es" sz="3600"/>
              <a:t>Métodos de Búsqueda No Informados e Informados</a:t>
            </a:r>
            <a:endParaRPr sz="3600">
              <a:solidFill>
                <a:srgbClr val="1155CC"/>
              </a:solidFill>
            </a:endParaRPr>
          </a:p>
          <a:p>
            <a:pPr indent="0" lvl="0" marL="0" rtl="0" algn="l">
              <a:spcBef>
                <a:spcPts val="0"/>
              </a:spcBef>
              <a:spcAft>
                <a:spcPts val="0"/>
              </a:spcAft>
              <a:buNone/>
            </a:pPr>
            <a:r>
              <a:t/>
            </a:r>
            <a:endParaRPr/>
          </a:p>
        </p:txBody>
      </p:sp>
      <p:sp>
        <p:nvSpPr>
          <p:cNvPr id="86" name="Google Shape;86;p13"/>
          <p:cNvSpPr txBox="1"/>
          <p:nvPr>
            <p:ph idx="1" type="subTitle"/>
          </p:nvPr>
        </p:nvSpPr>
        <p:spPr>
          <a:xfrm>
            <a:off x="270713" y="3497113"/>
            <a:ext cx="82221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800"/>
              <a:t>Grupo 2</a:t>
            </a:r>
            <a:endParaRPr sz="1800"/>
          </a:p>
          <a:p>
            <a:pPr indent="0" lvl="0" marL="0" rtl="0" algn="ctr">
              <a:spcBef>
                <a:spcPts val="0"/>
              </a:spcBef>
              <a:spcAft>
                <a:spcPts val="0"/>
              </a:spcAft>
              <a:buNone/>
            </a:pPr>
            <a:r>
              <a:rPr lang="es" sz="1800"/>
              <a:t>José Torreguitar - 57519</a:t>
            </a:r>
            <a:endParaRPr sz="1800"/>
          </a:p>
          <a:p>
            <a:pPr indent="0" lvl="0" marL="0" rtl="0" algn="ctr">
              <a:spcBef>
                <a:spcPts val="0"/>
              </a:spcBef>
              <a:spcAft>
                <a:spcPts val="0"/>
              </a:spcAft>
              <a:buNone/>
            </a:pPr>
            <a:r>
              <a:rPr lang="es" sz="1800"/>
              <a:t>Tomas Soracco - 56002</a:t>
            </a:r>
            <a:endParaRPr sz="1800"/>
          </a:p>
          <a:p>
            <a:pPr indent="0" lvl="0" marL="0" rtl="0" algn="ctr">
              <a:spcBef>
                <a:spcPts val="0"/>
              </a:spcBef>
              <a:spcAft>
                <a:spcPts val="0"/>
              </a:spcAft>
              <a:buNone/>
            </a:pPr>
            <a:r>
              <a:rPr lang="es" sz="1800"/>
              <a:t>Sofía Picasso - 57700</a:t>
            </a:r>
            <a:endParaRPr sz="1800"/>
          </a:p>
          <a:p>
            <a:pPr indent="0" lvl="0" marL="0" rtl="0" algn="ctr">
              <a:spcBef>
                <a:spcPts val="0"/>
              </a:spcBef>
              <a:spcAft>
                <a:spcPts val="0"/>
              </a:spcAft>
              <a:buNone/>
            </a:pPr>
            <a:r>
              <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311700" y="19639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RESULTADOS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311700" y="2302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Tablero 1</a:t>
            </a:r>
            <a:endParaRPr/>
          </a:p>
        </p:txBody>
      </p:sp>
      <p:pic>
        <p:nvPicPr>
          <p:cNvPr id="173" name="Google Shape;173;p23"/>
          <p:cNvPicPr preferRelativeResize="0"/>
          <p:nvPr/>
        </p:nvPicPr>
        <p:blipFill>
          <a:blip r:embed="rId3">
            <a:alphaModFix/>
          </a:blip>
          <a:stretch>
            <a:fillRect/>
          </a:stretch>
        </p:blipFill>
        <p:spPr>
          <a:xfrm>
            <a:off x="139799" y="931800"/>
            <a:ext cx="2885324" cy="3843125"/>
          </a:xfrm>
          <a:prstGeom prst="rect">
            <a:avLst/>
          </a:prstGeom>
          <a:noFill/>
          <a:ln>
            <a:noFill/>
          </a:ln>
        </p:spPr>
      </p:pic>
      <p:graphicFrame>
        <p:nvGraphicFramePr>
          <p:cNvPr id="174" name="Google Shape;174;p23"/>
          <p:cNvGraphicFramePr/>
          <p:nvPr/>
        </p:nvGraphicFramePr>
        <p:xfrm>
          <a:off x="3224425" y="1207700"/>
          <a:ext cx="3000000" cy="3000000"/>
        </p:xfrm>
        <a:graphic>
          <a:graphicData uri="http://schemas.openxmlformats.org/drawingml/2006/table">
            <a:tbl>
              <a:tblPr>
                <a:noFill/>
                <a:tableStyleId>{1496637C-5EFB-4B18-BEA4-95B6B0243AA1}</a:tableStyleId>
              </a:tblPr>
              <a:tblGrid>
                <a:gridCol w="952500"/>
                <a:gridCol w="952500"/>
                <a:gridCol w="952500"/>
                <a:gridCol w="1076325"/>
                <a:gridCol w="952500"/>
                <a:gridCol w="952500"/>
              </a:tblGrid>
              <a:tr h="333375">
                <a:tc>
                  <a:txBody>
                    <a:bodyPr/>
                    <a:lstStyle/>
                    <a:p>
                      <a:pPr indent="0" lvl="0" marL="0" rtl="0" algn="ctr">
                        <a:lnSpc>
                          <a:spcPct val="115000"/>
                        </a:lnSpc>
                        <a:spcBef>
                          <a:spcPts val="0"/>
                        </a:spcBef>
                        <a:spcAft>
                          <a:spcPts val="0"/>
                        </a:spcAft>
                        <a:buNone/>
                      </a:pPr>
                      <a:r>
                        <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b="1" lang="es" sz="1000">
                          <a:solidFill>
                            <a:srgbClr val="FFFFFF"/>
                          </a:solidFill>
                        </a:rPr>
                        <a:t>A</a:t>
                      </a:r>
                      <a:r>
                        <a:rPr b="1" lang="es" sz="1000">
                          <a:solidFill>
                            <a:srgbClr val="FFFFFF"/>
                          </a:solidFill>
                        </a:rPr>
                        <a:t>ltura</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b="1" lang="es" sz="1000">
                          <a:solidFill>
                            <a:srgbClr val="FFFFFF"/>
                          </a:solidFill>
                        </a:rPr>
                        <a:t>N</a:t>
                      </a:r>
                      <a:r>
                        <a:rPr b="1" lang="es" sz="1000">
                          <a:solidFill>
                            <a:srgbClr val="FFFFFF"/>
                          </a:solidFill>
                        </a:rPr>
                        <a:t>odos Frontera</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b="1" lang="es" sz="1000">
                          <a:solidFill>
                            <a:srgbClr val="FFFFFF"/>
                          </a:solidFill>
                        </a:rPr>
                        <a:t>N</a:t>
                      </a:r>
                      <a:r>
                        <a:rPr b="1" lang="es" sz="1000">
                          <a:solidFill>
                            <a:srgbClr val="FFFFFF"/>
                          </a:solidFill>
                        </a:rPr>
                        <a:t>odos Expandidos</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b="1" lang="es" sz="1000">
                          <a:solidFill>
                            <a:srgbClr val="FFFFFF"/>
                          </a:solidFill>
                        </a:rPr>
                        <a:t>T</a:t>
                      </a:r>
                      <a:r>
                        <a:rPr b="1" lang="es" sz="1000">
                          <a:solidFill>
                            <a:srgbClr val="FFFFFF"/>
                          </a:solidFill>
                        </a:rPr>
                        <a:t>iempo</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b="1" lang="es" sz="1000">
                          <a:solidFill>
                            <a:srgbClr val="FFFFFF"/>
                          </a:solidFill>
                        </a:rPr>
                        <a:t>C</a:t>
                      </a:r>
                      <a:r>
                        <a:rPr b="1" lang="es" sz="1000">
                          <a:solidFill>
                            <a:srgbClr val="FFFFFF"/>
                          </a:solidFill>
                        </a:rPr>
                        <a:t>osto</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r>
              <a:tr h="200025">
                <a:tc>
                  <a:txBody>
                    <a:bodyPr/>
                    <a:lstStyle/>
                    <a:p>
                      <a:pPr indent="0" lvl="0" marL="0" rtl="0" algn="ctr">
                        <a:lnSpc>
                          <a:spcPct val="115000"/>
                        </a:lnSpc>
                        <a:spcBef>
                          <a:spcPts val="0"/>
                        </a:spcBef>
                        <a:spcAft>
                          <a:spcPts val="0"/>
                        </a:spcAft>
                        <a:buNone/>
                      </a:pPr>
                      <a:r>
                        <a:rPr lang="es" sz="1000">
                          <a:solidFill>
                            <a:srgbClr val="FFFFFF"/>
                          </a:solidFill>
                        </a:rPr>
                        <a:t>BFS</a:t>
                      </a:r>
                      <a:endParaRPr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lang="es"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0,013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s" sz="1000">
                          <a:solidFill>
                            <a:srgbClr val="FFFFFF"/>
                          </a:solidFill>
                        </a:rPr>
                        <a:t>DFS</a:t>
                      </a:r>
                      <a:endParaRPr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lang="es"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0,001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s" sz="1000">
                          <a:solidFill>
                            <a:srgbClr val="FFFFFF"/>
                          </a:solidFill>
                        </a:rPr>
                        <a:t>IDDFS</a:t>
                      </a:r>
                      <a:endParaRPr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lang="es"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s" sz="1000">
                          <a:solidFill>
                            <a:srgbClr val="FFFFFF"/>
                          </a:solidFill>
                        </a:rPr>
                        <a:t>A* HD</a:t>
                      </a:r>
                      <a:endParaRPr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lang="es"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0,004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s" sz="1000">
                          <a:solidFill>
                            <a:srgbClr val="FFFFFF"/>
                          </a:solidFill>
                        </a:rPr>
                        <a:t>a* HIP</a:t>
                      </a:r>
                      <a:endParaRPr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lang="es"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s" sz="1000">
                          <a:solidFill>
                            <a:srgbClr val="FFFFFF"/>
                          </a:solidFill>
                        </a:rPr>
                        <a:t>a* HWD</a:t>
                      </a:r>
                      <a:endParaRPr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lang="es"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s" sz="1000">
                          <a:solidFill>
                            <a:srgbClr val="FFFFFF"/>
                          </a:solidFill>
                        </a:rPr>
                        <a:t>G HD</a:t>
                      </a:r>
                      <a:endParaRPr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lang="es"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0,001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s" sz="1000">
                          <a:solidFill>
                            <a:srgbClr val="FFFFFF"/>
                          </a:solidFill>
                        </a:rPr>
                        <a:t>G HIP</a:t>
                      </a:r>
                      <a:endParaRPr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lang="es"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s" sz="1000">
                          <a:solidFill>
                            <a:srgbClr val="FFFFFF"/>
                          </a:solidFill>
                        </a:rPr>
                        <a:t>G HWD</a:t>
                      </a:r>
                      <a:endParaRPr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lang="es"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4"/>
          <p:cNvSpPr txBox="1"/>
          <p:nvPr>
            <p:ph type="title"/>
          </p:nvPr>
        </p:nvSpPr>
        <p:spPr>
          <a:xfrm>
            <a:off x="311700" y="2302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Tablero 1</a:t>
            </a:r>
            <a:endParaRPr/>
          </a:p>
        </p:txBody>
      </p:sp>
      <p:pic>
        <p:nvPicPr>
          <p:cNvPr id="180" name="Google Shape;180;p24"/>
          <p:cNvPicPr preferRelativeResize="0"/>
          <p:nvPr/>
        </p:nvPicPr>
        <p:blipFill>
          <a:blip r:embed="rId3">
            <a:alphaModFix/>
          </a:blip>
          <a:stretch>
            <a:fillRect/>
          </a:stretch>
        </p:blipFill>
        <p:spPr>
          <a:xfrm>
            <a:off x="139799" y="931800"/>
            <a:ext cx="2885324" cy="3843125"/>
          </a:xfrm>
          <a:prstGeom prst="rect">
            <a:avLst/>
          </a:prstGeom>
          <a:noFill/>
          <a:ln>
            <a:noFill/>
          </a:ln>
        </p:spPr>
      </p:pic>
      <p:sp>
        <p:nvSpPr>
          <p:cNvPr id="181" name="Google Shape;181;p24"/>
          <p:cNvSpPr txBox="1"/>
          <p:nvPr/>
        </p:nvSpPr>
        <p:spPr>
          <a:xfrm>
            <a:off x="3713025" y="1180375"/>
            <a:ext cx="3697500" cy="264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a:latin typeface="Roboto"/>
                <a:ea typeface="Roboto"/>
                <a:cs typeface="Roboto"/>
                <a:sym typeface="Roboto"/>
              </a:rPr>
              <a:t>Conclusiones:</a:t>
            </a:r>
            <a:endParaRPr b="1">
              <a:latin typeface="Roboto"/>
              <a:ea typeface="Roboto"/>
              <a:cs typeface="Roboto"/>
              <a:sym typeface="Roboto"/>
            </a:endParaRPr>
          </a:p>
          <a:p>
            <a:pPr indent="0" lvl="0" marL="0" rtl="0" algn="ctr">
              <a:spcBef>
                <a:spcPts val="0"/>
              </a:spcBef>
              <a:spcAft>
                <a:spcPts val="0"/>
              </a:spcAft>
              <a:buNone/>
            </a:pPr>
            <a:r>
              <a:rPr lang="es">
                <a:latin typeface="Roboto"/>
                <a:ea typeface="Roboto"/>
                <a:cs typeface="Roboto"/>
                <a:sym typeface="Roboto"/>
              </a:rPr>
              <a:t>Dado la simpleza del problema (solo hay un movimiento disponible), todos los algoritmos tienen resultados similares con la excepción del algoritmo IDDFS, el cual se reinicia en cada nivel de profundidad y por esta razón tiene más explosiones que el resto.</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Tablero 3</a:t>
            </a:r>
            <a:endParaRPr/>
          </a:p>
        </p:txBody>
      </p:sp>
      <p:pic>
        <p:nvPicPr>
          <p:cNvPr id="187" name="Google Shape;187;p25"/>
          <p:cNvPicPr preferRelativeResize="0"/>
          <p:nvPr/>
        </p:nvPicPr>
        <p:blipFill rotWithShape="1">
          <a:blip r:embed="rId3">
            <a:alphaModFix/>
          </a:blip>
          <a:srcRect b="9771" l="0" r="0" t="0"/>
          <a:stretch/>
        </p:blipFill>
        <p:spPr>
          <a:xfrm>
            <a:off x="244125" y="1063300"/>
            <a:ext cx="2857575" cy="3423575"/>
          </a:xfrm>
          <a:prstGeom prst="rect">
            <a:avLst/>
          </a:prstGeom>
          <a:noFill/>
          <a:ln>
            <a:noFill/>
          </a:ln>
        </p:spPr>
      </p:pic>
      <p:graphicFrame>
        <p:nvGraphicFramePr>
          <p:cNvPr id="188" name="Google Shape;188;p25"/>
          <p:cNvGraphicFramePr/>
          <p:nvPr/>
        </p:nvGraphicFramePr>
        <p:xfrm>
          <a:off x="3193175" y="1223300"/>
          <a:ext cx="3000000" cy="3000000"/>
        </p:xfrm>
        <a:graphic>
          <a:graphicData uri="http://schemas.openxmlformats.org/drawingml/2006/table">
            <a:tbl>
              <a:tblPr>
                <a:noFill/>
                <a:tableStyleId>{1496637C-5EFB-4B18-BEA4-95B6B0243AA1}</a:tableStyleId>
              </a:tblPr>
              <a:tblGrid>
                <a:gridCol w="952500"/>
                <a:gridCol w="952500"/>
                <a:gridCol w="952500"/>
                <a:gridCol w="1076325"/>
                <a:gridCol w="952500"/>
                <a:gridCol w="952500"/>
              </a:tblGrid>
              <a:tr h="333375">
                <a:tc>
                  <a:txBody>
                    <a:bodyPr/>
                    <a:lstStyle/>
                    <a:p>
                      <a:pPr indent="0" lvl="0" marL="0" rtl="0" algn="ctr">
                        <a:lnSpc>
                          <a:spcPct val="115000"/>
                        </a:lnSpc>
                        <a:spcBef>
                          <a:spcPts val="0"/>
                        </a:spcBef>
                        <a:spcAft>
                          <a:spcPts val="0"/>
                        </a:spcAft>
                        <a:buNone/>
                      </a:pPr>
                      <a:r>
                        <a:t/>
                      </a:r>
                      <a:endParaRPr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b="1" lang="es" sz="1000">
                          <a:solidFill>
                            <a:srgbClr val="FFFFFF"/>
                          </a:solidFill>
                        </a:rPr>
                        <a:t>A</a:t>
                      </a:r>
                      <a:r>
                        <a:rPr b="1" lang="es" sz="1000">
                          <a:solidFill>
                            <a:srgbClr val="FFFFFF"/>
                          </a:solidFill>
                        </a:rPr>
                        <a:t>ltura</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b="1" lang="es" sz="1000">
                          <a:solidFill>
                            <a:srgbClr val="FFFFFF"/>
                          </a:solidFill>
                        </a:rPr>
                        <a:t>N</a:t>
                      </a:r>
                      <a:r>
                        <a:rPr b="1" lang="es" sz="1000">
                          <a:solidFill>
                            <a:srgbClr val="FFFFFF"/>
                          </a:solidFill>
                        </a:rPr>
                        <a:t>odos Frontera</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b="1" lang="es" sz="1000">
                          <a:solidFill>
                            <a:srgbClr val="FFFFFF"/>
                          </a:solidFill>
                        </a:rPr>
                        <a:t>N</a:t>
                      </a:r>
                      <a:r>
                        <a:rPr b="1" lang="es" sz="1000">
                          <a:solidFill>
                            <a:srgbClr val="FFFFFF"/>
                          </a:solidFill>
                        </a:rPr>
                        <a:t>odos Expandidos</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b="1" lang="es" sz="1000">
                          <a:solidFill>
                            <a:srgbClr val="FFFFFF"/>
                          </a:solidFill>
                        </a:rPr>
                        <a:t>T</a:t>
                      </a:r>
                      <a:r>
                        <a:rPr b="1" lang="es" sz="1000">
                          <a:solidFill>
                            <a:srgbClr val="FFFFFF"/>
                          </a:solidFill>
                        </a:rPr>
                        <a:t>iempo</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b="1" lang="es" sz="1000">
                          <a:solidFill>
                            <a:srgbClr val="FFFFFF"/>
                          </a:solidFill>
                        </a:rPr>
                        <a:t>C</a:t>
                      </a:r>
                      <a:r>
                        <a:rPr b="1" lang="es" sz="1000">
                          <a:solidFill>
                            <a:srgbClr val="FFFFFF"/>
                          </a:solidFill>
                        </a:rPr>
                        <a:t>osto</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r>
              <a:tr h="200025">
                <a:tc>
                  <a:txBody>
                    <a:bodyPr/>
                    <a:lstStyle/>
                    <a:p>
                      <a:pPr indent="0" lvl="0" marL="0" rtl="0" algn="ctr">
                        <a:lnSpc>
                          <a:spcPct val="115000"/>
                        </a:lnSpc>
                        <a:spcBef>
                          <a:spcPts val="0"/>
                        </a:spcBef>
                        <a:spcAft>
                          <a:spcPts val="0"/>
                        </a:spcAft>
                        <a:buNone/>
                      </a:pPr>
                      <a:r>
                        <a:rPr lang="es" sz="1000">
                          <a:solidFill>
                            <a:srgbClr val="FFFFFF"/>
                          </a:solidFill>
                        </a:rPr>
                        <a:t>BFS</a:t>
                      </a:r>
                      <a:endParaRPr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lang="es" sz="1000"/>
                        <a:t>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783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724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0,11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s" sz="1000">
                          <a:solidFill>
                            <a:srgbClr val="FFFFFF"/>
                          </a:solidFill>
                        </a:rPr>
                        <a:t>DFS</a:t>
                      </a:r>
                      <a:endParaRPr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lang="es" sz="1000"/>
                        <a:t>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155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0,002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s" sz="1000">
                          <a:solidFill>
                            <a:srgbClr val="FFFFFF"/>
                          </a:solidFill>
                        </a:rPr>
                        <a:t>IDDFS</a:t>
                      </a:r>
                      <a:endParaRPr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lang="es" sz="1000"/>
                        <a:t>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1221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0,116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s" sz="1000">
                          <a:solidFill>
                            <a:srgbClr val="FFFFFF"/>
                          </a:solidFill>
                        </a:rPr>
                        <a:t>A* HD</a:t>
                      </a:r>
                      <a:endParaRPr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lang="es" sz="1000"/>
                        <a:t>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15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s" sz="1000">
                          <a:solidFill>
                            <a:srgbClr val="FFFFFF"/>
                          </a:solidFill>
                        </a:rPr>
                        <a:t>a* HIP</a:t>
                      </a:r>
                      <a:endParaRPr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lang="es" sz="1000"/>
                        <a:t>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186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111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0,034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s" sz="1000">
                          <a:solidFill>
                            <a:srgbClr val="FFFFFF"/>
                          </a:solidFill>
                        </a:rPr>
                        <a:t>a* HWD</a:t>
                      </a:r>
                      <a:endParaRPr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lang="es" sz="1000"/>
                        <a:t>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289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262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0,028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s" sz="1000">
                          <a:solidFill>
                            <a:srgbClr val="FFFFFF"/>
                          </a:solidFill>
                        </a:rPr>
                        <a:t>G HD</a:t>
                      </a:r>
                      <a:endParaRPr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lang="es" sz="1000"/>
                        <a:t>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15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s" sz="1000">
                          <a:solidFill>
                            <a:srgbClr val="FFFFFF"/>
                          </a:solidFill>
                        </a:rPr>
                        <a:t>G HIP</a:t>
                      </a:r>
                      <a:endParaRPr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lang="es" sz="1000"/>
                        <a:t>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15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0,001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s" sz="1000">
                          <a:solidFill>
                            <a:srgbClr val="FFFFFF"/>
                          </a:solidFill>
                        </a:rPr>
                        <a:t>G HWD</a:t>
                      </a:r>
                      <a:endParaRPr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lang="es" sz="1000"/>
                        <a:t>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18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Tablero 3</a:t>
            </a:r>
            <a:endParaRPr/>
          </a:p>
        </p:txBody>
      </p:sp>
      <p:pic>
        <p:nvPicPr>
          <p:cNvPr id="194" name="Google Shape;194;p26"/>
          <p:cNvPicPr preferRelativeResize="0"/>
          <p:nvPr/>
        </p:nvPicPr>
        <p:blipFill rotWithShape="1">
          <a:blip r:embed="rId3">
            <a:alphaModFix/>
          </a:blip>
          <a:srcRect b="9771" l="0" r="0" t="0"/>
          <a:stretch/>
        </p:blipFill>
        <p:spPr>
          <a:xfrm>
            <a:off x="244125" y="1063300"/>
            <a:ext cx="2857575" cy="3423575"/>
          </a:xfrm>
          <a:prstGeom prst="rect">
            <a:avLst/>
          </a:prstGeom>
          <a:noFill/>
          <a:ln>
            <a:noFill/>
          </a:ln>
        </p:spPr>
      </p:pic>
      <p:sp>
        <p:nvSpPr>
          <p:cNvPr id="195" name="Google Shape;195;p26"/>
          <p:cNvSpPr txBox="1"/>
          <p:nvPr/>
        </p:nvSpPr>
        <p:spPr>
          <a:xfrm>
            <a:off x="3775550" y="1610275"/>
            <a:ext cx="4518300" cy="139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a:latin typeface="Roboto"/>
                <a:ea typeface="Roboto"/>
                <a:cs typeface="Roboto"/>
                <a:sym typeface="Roboto"/>
              </a:rPr>
              <a:t>Conclusiones:</a:t>
            </a:r>
            <a:endParaRPr b="1">
              <a:latin typeface="Roboto"/>
              <a:ea typeface="Roboto"/>
              <a:cs typeface="Roboto"/>
              <a:sym typeface="Roboto"/>
            </a:endParaRPr>
          </a:p>
          <a:p>
            <a:pPr indent="0" lvl="0" marL="0" rtl="0" algn="ctr">
              <a:spcBef>
                <a:spcPts val="0"/>
              </a:spcBef>
              <a:spcAft>
                <a:spcPts val="0"/>
              </a:spcAft>
              <a:buNone/>
            </a:pPr>
            <a:r>
              <a:rPr lang="es">
                <a:latin typeface="Roboto"/>
                <a:ea typeface="Roboto"/>
                <a:cs typeface="Roboto"/>
                <a:sym typeface="Roboto"/>
              </a:rPr>
              <a:t>En este caso pueden notarse las diferencias entre los algoritmos. IDDFS </a:t>
            </a:r>
            <a:r>
              <a:rPr lang="es">
                <a:latin typeface="Roboto"/>
                <a:ea typeface="Roboto"/>
                <a:cs typeface="Roboto"/>
                <a:sym typeface="Roboto"/>
              </a:rPr>
              <a:t>continúa</a:t>
            </a:r>
            <a:r>
              <a:rPr lang="es">
                <a:latin typeface="Roboto"/>
                <a:ea typeface="Roboto"/>
                <a:cs typeface="Roboto"/>
                <a:sym typeface="Roboto"/>
              </a:rPr>
              <a:t> siendo el algoritmo con más nodos expandidos. Los algoritmos informados lograron llegar a la solución expandiendo la menor cantidad de nodos en general, especialmente A*</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Tablero 21</a:t>
            </a:r>
            <a:endParaRPr/>
          </a:p>
        </p:txBody>
      </p:sp>
      <p:pic>
        <p:nvPicPr>
          <p:cNvPr id="201" name="Google Shape;201;p27"/>
          <p:cNvPicPr preferRelativeResize="0"/>
          <p:nvPr/>
        </p:nvPicPr>
        <p:blipFill rotWithShape="1">
          <a:blip r:embed="rId3">
            <a:alphaModFix/>
          </a:blip>
          <a:srcRect b="13807" l="0" r="0" t="0"/>
          <a:stretch/>
        </p:blipFill>
        <p:spPr>
          <a:xfrm>
            <a:off x="311700" y="1131125"/>
            <a:ext cx="2865675" cy="3293225"/>
          </a:xfrm>
          <a:prstGeom prst="rect">
            <a:avLst/>
          </a:prstGeom>
          <a:noFill/>
          <a:ln>
            <a:noFill/>
          </a:ln>
        </p:spPr>
      </p:pic>
      <p:graphicFrame>
        <p:nvGraphicFramePr>
          <p:cNvPr id="202" name="Google Shape;202;p27"/>
          <p:cNvGraphicFramePr/>
          <p:nvPr/>
        </p:nvGraphicFramePr>
        <p:xfrm>
          <a:off x="3232225" y="1231125"/>
          <a:ext cx="3000000" cy="3000000"/>
        </p:xfrm>
        <a:graphic>
          <a:graphicData uri="http://schemas.openxmlformats.org/drawingml/2006/table">
            <a:tbl>
              <a:tblPr>
                <a:noFill/>
                <a:tableStyleId>{1496637C-5EFB-4B18-BEA4-95B6B0243AA1}</a:tableStyleId>
              </a:tblPr>
              <a:tblGrid>
                <a:gridCol w="952500"/>
                <a:gridCol w="952500"/>
                <a:gridCol w="952500"/>
                <a:gridCol w="1076325"/>
                <a:gridCol w="952500"/>
                <a:gridCol w="952500"/>
              </a:tblGrid>
              <a:tr h="333375">
                <a:tc>
                  <a:txBody>
                    <a:bodyPr/>
                    <a:lstStyle/>
                    <a:p>
                      <a:pPr indent="0" lvl="0" marL="0" rtl="0" algn="ctr">
                        <a:lnSpc>
                          <a:spcPct val="115000"/>
                        </a:lnSpc>
                        <a:spcBef>
                          <a:spcPts val="0"/>
                        </a:spcBef>
                        <a:spcAft>
                          <a:spcPts val="0"/>
                        </a:spcAft>
                        <a:buNone/>
                      </a:pPr>
                      <a:r>
                        <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b="1" lang="es" sz="1000">
                          <a:solidFill>
                            <a:srgbClr val="FFFFFF"/>
                          </a:solidFill>
                        </a:rPr>
                        <a:t>A</a:t>
                      </a:r>
                      <a:r>
                        <a:rPr b="1" lang="es" sz="1000">
                          <a:solidFill>
                            <a:srgbClr val="FFFFFF"/>
                          </a:solidFill>
                        </a:rPr>
                        <a:t>ltura</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b="1" lang="es" sz="1000">
                          <a:solidFill>
                            <a:srgbClr val="FFFFFF"/>
                          </a:solidFill>
                        </a:rPr>
                        <a:t>N</a:t>
                      </a:r>
                      <a:r>
                        <a:rPr b="1" lang="es" sz="1000">
                          <a:solidFill>
                            <a:srgbClr val="FFFFFF"/>
                          </a:solidFill>
                        </a:rPr>
                        <a:t>odos Frontera</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b="1" lang="es" sz="1000">
                          <a:solidFill>
                            <a:srgbClr val="FFFFFF"/>
                          </a:solidFill>
                        </a:rPr>
                        <a:t>N</a:t>
                      </a:r>
                      <a:r>
                        <a:rPr b="1" lang="es" sz="1000">
                          <a:solidFill>
                            <a:srgbClr val="FFFFFF"/>
                          </a:solidFill>
                        </a:rPr>
                        <a:t>odos Expandidos</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b="1" lang="es" sz="1000">
                          <a:solidFill>
                            <a:srgbClr val="FFFFFF"/>
                          </a:solidFill>
                        </a:rPr>
                        <a:t>T</a:t>
                      </a:r>
                      <a:r>
                        <a:rPr b="1" lang="es" sz="1000">
                          <a:solidFill>
                            <a:srgbClr val="FFFFFF"/>
                          </a:solidFill>
                        </a:rPr>
                        <a:t>iempo</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b="1" lang="es" sz="1000">
                          <a:solidFill>
                            <a:srgbClr val="FFFFFF"/>
                          </a:solidFill>
                        </a:rPr>
                        <a:t>C</a:t>
                      </a:r>
                      <a:r>
                        <a:rPr b="1" lang="es" sz="1000">
                          <a:solidFill>
                            <a:srgbClr val="FFFFFF"/>
                          </a:solidFill>
                        </a:rPr>
                        <a:t>osto</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r>
              <a:tr h="200025">
                <a:tc>
                  <a:txBody>
                    <a:bodyPr/>
                    <a:lstStyle/>
                    <a:p>
                      <a:pPr indent="0" lvl="0" marL="0" rtl="0" algn="ctr">
                        <a:lnSpc>
                          <a:spcPct val="115000"/>
                        </a:lnSpc>
                        <a:spcBef>
                          <a:spcPts val="0"/>
                        </a:spcBef>
                        <a:spcAft>
                          <a:spcPts val="0"/>
                        </a:spcAft>
                        <a:buNone/>
                      </a:pPr>
                      <a:r>
                        <a:rPr lang="es" sz="1000">
                          <a:solidFill>
                            <a:srgbClr val="FFFFFF"/>
                          </a:solidFill>
                        </a:rPr>
                        <a:t>BFS</a:t>
                      </a:r>
                      <a:endParaRPr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lang="es" sz="1000"/>
                        <a:t>23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15443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89582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0,785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23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s" sz="1000">
                          <a:solidFill>
                            <a:srgbClr val="FFFFFF"/>
                          </a:solidFill>
                        </a:rPr>
                        <a:t>DFS</a:t>
                      </a:r>
                      <a:endParaRPr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lang="es" sz="1000"/>
                        <a:t>2252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2674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190761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1,872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2252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s" sz="1000">
                          <a:solidFill>
                            <a:srgbClr val="FFFFFF"/>
                          </a:solidFill>
                        </a:rPr>
                        <a:t>IDDFS</a:t>
                      </a:r>
                      <a:endParaRPr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lang="es" sz="1000"/>
                        <a:t>23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6452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77848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4,171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23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s" sz="1000">
                          <a:solidFill>
                            <a:srgbClr val="FFFFFF"/>
                          </a:solidFill>
                        </a:rPr>
                        <a:t>A* HD</a:t>
                      </a:r>
                      <a:endParaRPr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lang="es" sz="1000"/>
                        <a:t>24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6452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8707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1,170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24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s" sz="1000">
                          <a:solidFill>
                            <a:srgbClr val="FFFFFF"/>
                          </a:solidFill>
                        </a:rPr>
                        <a:t>a* HIP</a:t>
                      </a:r>
                      <a:endParaRPr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lang="es" sz="1000"/>
                        <a:t>23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13406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40253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9,306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23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s" sz="1000">
                          <a:solidFill>
                            <a:srgbClr val="FFFFFF"/>
                          </a:solidFill>
                        </a:rPr>
                        <a:t>a* HWD</a:t>
                      </a:r>
                      <a:endParaRPr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lang="es" sz="1000"/>
                        <a:t>24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15114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31808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7,535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24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s" sz="1000">
                          <a:solidFill>
                            <a:srgbClr val="FFFFFF"/>
                          </a:solidFill>
                        </a:rPr>
                        <a:t>G HD</a:t>
                      </a:r>
                      <a:endParaRPr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lang="es" sz="1000"/>
                        <a:t>50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9846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15933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2,378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50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s" sz="1000">
                          <a:solidFill>
                            <a:srgbClr val="FFFFFF"/>
                          </a:solidFill>
                        </a:rPr>
                        <a:t>G HIP</a:t>
                      </a:r>
                      <a:endParaRPr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lang="es" sz="1000"/>
                        <a:t>47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10856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22059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1,870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47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s" sz="1000">
                          <a:solidFill>
                            <a:srgbClr val="FFFFFF"/>
                          </a:solidFill>
                        </a:rPr>
                        <a:t>G HWD</a:t>
                      </a:r>
                      <a:endParaRPr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lang="es" sz="1000"/>
                        <a:t>28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6555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39907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6,907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t>28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Tablero 21</a:t>
            </a:r>
            <a:endParaRPr/>
          </a:p>
        </p:txBody>
      </p:sp>
      <p:sp>
        <p:nvSpPr>
          <p:cNvPr id="208" name="Google Shape;208;p28"/>
          <p:cNvSpPr txBox="1"/>
          <p:nvPr/>
        </p:nvSpPr>
        <p:spPr>
          <a:xfrm>
            <a:off x="3775550" y="1610275"/>
            <a:ext cx="4518300" cy="139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a:latin typeface="Roboto"/>
                <a:ea typeface="Roboto"/>
                <a:cs typeface="Roboto"/>
                <a:sym typeface="Roboto"/>
              </a:rPr>
              <a:t>Conclusiones:</a:t>
            </a:r>
            <a:endParaRPr b="1">
              <a:latin typeface="Roboto"/>
              <a:ea typeface="Roboto"/>
              <a:cs typeface="Roboto"/>
              <a:sym typeface="Roboto"/>
            </a:endParaRPr>
          </a:p>
          <a:p>
            <a:pPr indent="0" lvl="0" marL="0" rtl="0" algn="ctr">
              <a:spcBef>
                <a:spcPts val="0"/>
              </a:spcBef>
              <a:spcAft>
                <a:spcPts val="0"/>
              </a:spcAft>
              <a:buNone/>
            </a:pPr>
            <a:r>
              <a:rPr lang="es">
                <a:latin typeface="Roboto"/>
                <a:ea typeface="Roboto"/>
                <a:cs typeface="Roboto"/>
                <a:sym typeface="Roboto"/>
              </a:rPr>
              <a:t>Mientras aumenta la complejidad del problema, más notorias se hacen las diferencias entre los distintos algoritmos. Se denota más la diferencia de nodos expandidos entre los métodos informados y los no informados. También se puede ver que el algoritmo IDDFS tiene menos nodos en frontera ya que tiene su profundidad restringida. A*, BFS y IDDFS tienen los mejores costos.</a:t>
            </a:r>
            <a:endParaRPr>
              <a:latin typeface="Roboto"/>
              <a:ea typeface="Roboto"/>
              <a:cs typeface="Roboto"/>
              <a:sym typeface="Roboto"/>
            </a:endParaRPr>
          </a:p>
        </p:txBody>
      </p:sp>
      <p:pic>
        <p:nvPicPr>
          <p:cNvPr id="209" name="Google Shape;209;p28"/>
          <p:cNvPicPr preferRelativeResize="0"/>
          <p:nvPr/>
        </p:nvPicPr>
        <p:blipFill rotWithShape="1">
          <a:blip r:embed="rId3">
            <a:alphaModFix/>
          </a:blip>
          <a:srcRect b="13807" l="0" r="0" t="0"/>
          <a:stretch/>
        </p:blipFill>
        <p:spPr>
          <a:xfrm>
            <a:off x="311700" y="1131125"/>
            <a:ext cx="2865675" cy="3293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9"/>
          <p:cNvSpPr txBox="1"/>
          <p:nvPr>
            <p:ph type="title"/>
          </p:nvPr>
        </p:nvSpPr>
        <p:spPr>
          <a:xfrm>
            <a:off x="311700" y="19639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GRÁFICOS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pic>
        <p:nvPicPr>
          <p:cNvPr id="219" name="Google Shape;219;p30" title="Gráfico"/>
          <p:cNvPicPr preferRelativeResize="0"/>
          <p:nvPr/>
        </p:nvPicPr>
        <p:blipFill>
          <a:blip r:embed="rId3">
            <a:alphaModFix/>
          </a:blip>
          <a:stretch>
            <a:fillRect/>
          </a:stretch>
        </p:blipFill>
        <p:spPr>
          <a:xfrm>
            <a:off x="1194500" y="317575"/>
            <a:ext cx="6708351" cy="41480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pic>
        <p:nvPicPr>
          <p:cNvPr id="224" name="Google Shape;224;p31" title="Gráfico"/>
          <p:cNvPicPr preferRelativeResize="0"/>
          <p:nvPr/>
        </p:nvPicPr>
        <p:blipFill>
          <a:blip r:embed="rId3">
            <a:alphaModFix/>
          </a:blip>
          <a:stretch>
            <a:fillRect/>
          </a:stretch>
        </p:blipFill>
        <p:spPr>
          <a:xfrm>
            <a:off x="918450" y="324375"/>
            <a:ext cx="6695175" cy="4139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200"/>
              <a:t>Simple Squares</a:t>
            </a:r>
            <a:endParaRPr sz="3200"/>
          </a:p>
        </p:txBody>
      </p:sp>
      <p:sp>
        <p:nvSpPr>
          <p:cNvPr id="92" name="Google Shape;92;p14"/>
          <p:cNvSpPr txBox="1"/>
          <p:nvPr>
            <p:ph idx="1" type="body"/>
          </p:nvPr>
        </p:nvSpPr>
        <p:spPr>
          <a:xfrm>
            <a:off x="616575" y="1769225"/>
            <a:ext cx="2197500" cy="3339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a:t>Objetivo: Empujar los cuadrados hasta el punto de su mismo color</a:t>
            </a:r>
            <a:endParaRPr/>
          </a:p>
        </p:txBody>
      </p:sp>
      <p:pic>
        <p:nvPicPr>
          <p:cNvPr id="93" name="Google Shape;93;p14"/>
          <p:cNvPicPr preferRelativeResize="0"/>
          <p:nvPr/>
        </p:nvPicPr>
        <p:blipFill>
          <a:blip r:embed="rId3">
            <a:alphaModFix/>
          </a:blip>
          <a:stretch>
            <a:fillRect/>
          </a:stretch>
        </p:blipFill>
        <p:spPr>
          <a:xfrm>
            <a:off x="3772749" y="664425"/>
            <a:ext cx="2345950" cy="41664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pic>
        <p:nvPicPr>
          <p:cNvPr id="229" name="Google Shape;229;p32" title="Gráfico"/>
          <p:cNvPicPr preferRelativeResize="0"/>
          <p:nvPr/>
        </p:nvPicPr>
        <p:blipFill>
          <a:blip r:embed="rId3">
            <a:alphaModFix/>
          </a:blip>
          <a:stretch>
            <a:fillRect/>
          </a:stretch>
        </p:blipFill>
        <p:spPr>
          <a:xfrm>
            <a:off x="1145150" y="214950"/>
            <a:ext cx="6648276" cy="4393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pic>
        <p:nvPicPr>
          <p:cNvPr id="234" name="Google Shape;234;p33" title="Gráfico"/>
          <p:cNvPicPr preferRelativeResize="0"/>
          <p:nvPr/>
        </p:nvPicPr>
        <p:blipFill>
          <a:blip r:embed="rId3">
            <a:alphaModFix/>
          </a:blip>
          <a:stretch>
            <a:fillRect/>
          </a:stretch>
        </p:blipFill>
        <p:spPr>
          <a:xfrm>
            <a:off x="1267400" y="209250"/>
            <a:ext cx="6609201" cy="43675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pic>
        <p:nvPicPr>
          <p:cNvPr id="239" name="Google Shape;239;p34" title="Gráfico"/>
          <p:cNvPicPr preferRelativeResize="0"/>
          <p:nvPr/>
        </p:nvPicPr>
        <p:blipFill>
          <a:blip r:embed="rId3">
            <a:alphaModFix/>
          </a:blip>
          <a:stretch>
            <a:fillRect/>
          </a:stretch>
        </p:blipFill>
        <p:spPr>
          <a:xfrm>
            <a:off x="1066975" y="271300"/>
            <a:ext cx="7203276" cy="44540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Estado inicial y estado solución</a:t>
            </a:r>
            <a:endParaRPr/>
          </a:p>
        </p:txBody>
      </p:sp>
      <p:pic>
        <p:nvPicPr>
          <p:cNvPr id="99" name="Google Shape;99;p15"/>
          <p:cNvPicPr preferRelativeResize="0"/>
          <p:nvPr/>
        </p:nvPicPr>
        <p:blipFill rotWithShape="1">
          <a:blip r:embed="rId3">
            <a:alphaModFix/>
          </a:blip>
          <a:srcRect b="15199" l="38641" r="35712" t="33434"/>
          <a:stretch/>
        </p:blipFill>
        <p:spPr>
          <a:xfrm>
            <a:off x="1188175" y="1321075"/>
            <a:ext cx="2345050" cy="2642101"/>
          </a:xfrm>
          <a:prstGeom prst="rect">
            <a:avLst/>
          </a:prstGeom>
          <a:noFill/>
          <a:ln>
            <a:noFill/>
          </a:ln>
        </p:spPr>
      </p:pic>
      <p:pic>
        <p:nvPicPr>
          <p:cNvPr id="100" name="Google Shape;100;p15"/>
          <p:cNvPicPr preferRelativeResize="0"/>
          <p:nvPr/>
        </p:nvPicPr>
        <p:blipFill rotWithShape="1">
          <a:blip r:embed="rId4">
            <a:alphaModFix/>
          </a:blip>
          <a:srcRect b="15348" l="39069" r="36139" t="33285"/>
          <a:stretch/>
        </p:blipFill>
        <p:spPr>
          <a:xfrm>
            <a:off x="4791725" y="1321075"/>
            <a:ext cx="2266901" cy="2642101"/>
          </a:xfrm>
          <a:prstGeom prst="rect">
            <a:avLst/>
          </a:prstGeom>
          <a:noFill/>
          <a:ln>
            <a:noFill/>
          </a:ln>
        </p:spPr>
      </p:pic>
      <p:cxnSp>
        <p:nvCxnSpPr>
          <p:cNvPr id="101" name="Google Shape;101;p15"/>
          <p:cNvCxnSpPr/>
          <p:nvPr/>
        </p:nvCxnSpPr>
        <p:spPr>
          <a:xfrm>
            <a:off x="3705200" y="2548300"/>
            <a:ext cx="922500" cy="0"/>
          </a:xfrm>
          <a:prstGeom prst="straightConnector1">
            <a:avLst/>
          </a:prstGeom>
          <a:noFill/>
          <a:ln cap="flat" cmpd="sng" w="76200">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Representación del Problema</a:t>
            </a:r>
            <a:endParaRPr/>
          </a:p>
        </p:txBody>
      </p:sp>
      <p:sp>
        <p:nvSpPr>
          <p:cNvPr id="107" name="Google Shape;107;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Estados: Matriz NxN que representa el tablero, array de cuadrados con su posición en el momento, su dirección y su posición meta, y la posición de los puntos de cambio de dirección.</a:t>
            </a:r>
            <a:endParaRPr/>
          </a:p>
          <a:p>
            <a:pPr indent="-342900" lvl="0" marL="457200" rtl="0" algn="l">
              <a:spcBef>
                <a:spcPts val="0"/>
              </a:spcBef>
              <a:spcAft>
                <a:spcPts val="0"/>
              </a:spcAft>
              <a:buSzPts val="1800"/>
              <a:buChar char="●"/>
            </a:pPr>
            <a:r>
              <a:rPr lang="es"/>
              <a:t>Acciones posibles: mover algunos de los cuadrados en la dirección de su flecha, siempre y cuando ese movimiento no los saque de la matriz.</a:t>
            </a:r>
            <a:endParaRPr/>
          </a:p>
          <a:p>
            <a:pPr indent="-342900" lvl="0" marL="457200" rtl="0" algn="l">
              <a:spcBef>
                <a:spcPts val="0"/>
              </a:spcBef>
              <a:spcAft>
                <a:spcPts val="0"/>
              </a:spcAft>
              <a:buSzPts val="1800"/>
              <a:buChar char="●"/>
            </a:pPr>
            <a:r>
              <a:rPr lang="es"/>
              <a:t>Condición de terminación: lograr que cada cuadrado termine en su posición meta.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Función de Costo</a:t>
            </a:r>
            <a:endParaRPr/>
          </a:p>
        </p:txBody>
      </p:sp>
      <p:sp>
        <p:nvSpPr>
          <p:cNvPr id="113" name="Google Shape;113;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Se decidió utilizar una única función de costo.</a:t>
            </a:r>
            <a:endParaRPr/>
          </a:p>
          <a:p>
            <a:pPr indent="-342900" lvl="0" marL="457200" rtl="0" algn="l">
              <a:spcBef>
                <a:spcPts val="0"/>
              </a:spcBef>
              <a:spcAft>
                <a:spcPts val="0"/>
              </a:spcAft>
              <a:buSzPts val="1800"/>
              <a:buChar char="●"/>
            </a:pPr>
            <a:r>
              <a:rPr lang="es"/>
              <a:t>El desplazamiento de un cuadrado en la dirección de su flecha tiene un costo de 1.</a:t>
            </a:r>
            <a:endParaRPr/>
          </a:p>
          <a:p>
            <a:pPr indent="-342900" lvl="0" marL="457200" rtl="0" algn="l">
              <a:spcBef>
                <a:spcPts val="0"/>
              </a:spcBef>
              <a:spcAft>
                <a:spcPts val="0"/>
              </a:spcAft>
              <a:buSzPts val="1800"/>
              <a:buChar char="●"/>
            </a:pPr>
            <a:r>
              <a:rPr lang="es"/>
              <a:t>Los cuadrados no pueden desplazarse fuera del tablero.</a:t>
            </a:r>
            <a:endParaRPr/>
          </a:p>
          <a:p>
            <a:pPr indent="-342900" lvl="0" marL="457200" rtl="0" algn="l">
              <a:spcBef>
                <a:spcPts val="0"/>
              </a:spcBef>
              <a:spcAft>
                <a:spcPts val="0"/>
              </a:spcAft>
              <a:buSzPts val="1800"/>
              <a:buChar char="●"/>
            </a:pPr>
            <a:r>
              <a:rPr lang="es"/>
              <a:t>En el caso de que un cuadrado empuje a uno o más cuadrados al ser movido, este movimiento también tendrá un costo de 1, ya que solo se tiene en cuenta el movimiento del primer cuadrado y no el del resto que se mueven en consecuencia.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Heurística 1: HeuristicDistance</a:t>
            </a:r>
            <a:endParaRPr/>
          </a:p>
        </p:txBody>
      </p:sp>
      <p:sp>
        <p:nvSpPr>
          <p:cNvPr id="119" name="Google Shape;119;p18"/>
          <p:cNvSpPr txBox="1"/>
          <p:nvPr>
            <p:ph idx="1" type="body"/>
          </p:nvPr>
        </p:nvSpPr>
        <p:spPr>
          <a:xfrm>
            <a:off x="366425" y="1706700"/>
            <a:ext cx="2416500" cy="3339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a:t>Sumatoria de las</a:t>
            </a:r>
            <a:r>
              <a:rPr lang="es"/>
              <a:t> distancias a la cual cada cuadrado se encuentra de su posición meta.</a:t>
            </a:r>
            <a:endParaRPr/>
          </a:p>
        </p:txBody>
      </p:sp>
      <p:sp>
        <p:nvSpPr>
          <p:cNvPr id="120" name="Google Shape;120;p18"/>
          <p:cNvSpPr txBox="1"/>
          <p:nvPr>
            <p:ph idx="1" type="body"/>
          </p:nvPr>
        </p:nvSpPr>
        <p:spPr>
          <a:xfrm>
            <a:off x="5795200" y="2024575"/>
            <a:ext cx="2416500" cy="3339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a:t>En este ejemplo, la heurística sería igual a 7</a:t>
            </a:r>
            <a:endParaRPr/>
          </a:p>
        </p:txBody>
      </p:sp>
      <p:pic>
        <p:nvPicPr>
          <p:cNvPr id="121" name="Google Shape;121;p18"/>
          <p:cNvPicPr preferRelativeResize="0"/>
          <p:nvPr/>
        </p:nvPicPr>
        <p:blipFill rotWithShape="1">
          <a:blip r:embed="rId3">
            <a:alphaModFix/>
          </a:blip>
          <a:srcRect b="15349" l="38812" r="35542" t="33281"/>
          <a:stretch/>
        </p:blipFill>
        <p:spPr>
          <a:xfrm>
            <a:off x="3116538" y="1367999"/>
            <a:ext cx="2345050" cy="2642101"/>
          </a:xfrm>
          <a:prstGeom prst="rect">
            <a:avLst/>
          </a:prstGeom>
          <a:noFill/>
          <a:ln>
            <a:noFill/>
          </a:ln>
        </p:spPr>
      </p:pic>
      <p:sp>
        <p:nvSpPr>
          <p:cNvPr id="122" name="Google Shape;122;p18"/>
          <p:cNvSpPr/>
          <p:nvPr/>
        </p:nvSpPr>
        <p:spPr>
          <a:xfrm>
            <a:off x="4259275" y="2532475"/>
            <a:ext cx="500400" cy="5079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p:nvPr/>
        </p:nvSpPr>
        <p:spPr>
          <a:xfrm>
            <a:off x="3758875" y="2024575"/>
            <a:ext cx="500400" cy="507900"/>
          </a:xfrm>
          <a:prstGeom prst="rect">
            <a:avLst/>
          </a:prstGeom>
          <a:noFill/>
          <a:ln cap="flat" cmpd="sng" w="2857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p:nvPr/>
        </p:nvSpPr>
        <p:spPr>
          <a:xfrm>
            <a:off x="3758875" y="2571750"/>
            <a:ext cx="500400" cy="507900"/>
          </a:xfrm>
          <a:prstGeom prst="rect">
            <a:avLst/>
          </a:prstGeom>
          <a:noFill/>
          <a:ln cap="flat" cmpd="sng" w="2857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p:nvPr/>
        </p:nvSpPr>
        <p:spPr>
          <a:xfrm>
            <a:off x="3758875" y="3079650"/>
            <a:ext cx="500400" cy="507900"/>
          </a:xfrm>
          <a:prstGeom prst="rect">
            <a:avLst/>
          </a:prstGeom>
          <a:noFill/>
          <a:ln cap="flat" cmpd="sng" w="2857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a:off x="4321800" y="3079650"/>
            <a:ext cx="500400" cy="507900"/>
          </a:xfrm>
          <a:prstGeom prst="rect">
            <a:avLst/>
          </a:prstGeom>
          <a:noFill/>
          <a:ln cap="flat" cmpd="sng" w="2857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p:nvPr/>
        </p:nvSpPr>
        <p:spPr>
          <a:xfrm>
            <a:off x="4822200" y="3079650"/>
            <a:ext cx="500400" cy="507900"/>
          </a:xfrm>
          <a:prstGeom prst="rect">
            <a:avLst/>
          </a:prstGeom>
          <a:noFill/>
          <a:ln cap="flat" cmpd="sng" w="2857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p:nvPr/>
        </p:nvSpPr>
        <p:spPr>
          <a:xfrm>
            <a:off x="3758875" y="1938600"/>
            <a:ext cx="500400" cy="5079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Heurística 2: HeuristicInPlace</a:t>
            </a:r>
            <a:endParaRPr/>
          </a:p>
        </p:txBody>
      </p:sp>
      <p:sp>
        <p:nvSpPr>
          <p:cNvPr id="134" name="Google Shape;134;p19"/>
          <p:cNvSpPr txBox="1"/>
          <p:nvPr>
            <p:ph idx="1" type="body"/>
          </p:nvPr>
        </p:nvSpPr>
        <p:spPr>
          <a:xfrm>
            <a:off x="366425" y="1706700"/>
            <a:ext cx="2416500" cy="3339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a:t>Cuenta la cantidad de cuadrados que </a:t>
            </a:r>
            <a:r>
              <a:rPr b="1" lang="es"/>
              <a:t>no</a:t>
            </a:r>
            <a:r>
              <a:rPr lang="es"/>
              <a:t> se encuentran en su </a:t>
            </a:r>
            <a:r>
              <a:rPr lang="es"/>
              <a:t>posición</a:t>
            </a:r>
            <a:r>
              <a:rPr lang="es"/>
              <a:t> meta.</a:t>
            </a:r>
            <a:endParaRPr/>
          </a:p>
        </p:txBody>
      </p:sp>
      <p:pic>
        <p:nvPicPr>
          <p:cNvPr id="135" name="Google Shape;135;p19"/>
          <p:cNvPicPr preferRelativeResize="0"/>
          <p:nvPr/>
        </p:nvPicPr>
        <p:blipFill rotWithShape="1">
          <a:blip r:embed="rId3">
            <a:alphaModFix/>
          </a:blip>
          <a:srcRect b="15199" l="38641" r="35712" t="33434"/>
          <a:stretch/>
        </p:blipFill>
        <p:spPr>
          <a:xfrm>
            <a:off x="3204925" y="1446125"/>
            <a:ext cx="2345050" cy="2642101"/>
          </a:xfrm>
          <a:prstGeom prst="rect">
            <a:avLst/>
          </a:prstGeom>
          <a:noFill/>
          <a:ln>
            <a:noFill/>
          </a:ln>
        </p:spPr>
      </p:pic>
      <p:sp>
        <p:nvSpPr>
          <p:cNvPr id="136" name="Google Shape;136;p19"/>
          <p:cNvSpPr/>
          <p:nvPr/>
        </p:nvSpPr>
        <p:spPr>
          <a:xfrm>
            <a:off x="4412600" y="1837075"/>
            <a:ext cx="500400" cy="5079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7" name="Google Shape;137;p19"/>
          <p:cNvSpPr/>
          <p:nvPr/>
        </p:nvSpPr>
        <p:spPr>
          <a:xfrm>
            <a:off x="3361225" y="2344975"/>
            <a:ext cx="500400" cy="5079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9"/>
          <p:cNvSpPr/>
          <p:nvPr/>
        </p:nvSpPr>
        <p:spPr>
          <a:xfrm>
            <a:off x="3861625" y="1837075"/>
            <a:ext cx="500400" cy="507900"/>
          </a:xfrm>
          <a:prstGeom prst="rect">
            <a:avLst/>
          </a:prstGeom>
          <a:noFill/>
          <a:ln cap="flat" cmpd="sng" w="2857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9"/>
          <p:cNvSpPr txBox="1"/>
          <p:nvPr>
            <p:ph idx="1" type="body"/>
          </p:nvPr>
        </p:nvSpPr>
        <p:spPr>
          <a:xfrm>
            <a:off x="5795200" y="2024575"/>
            <a:ext cx="2416500" cy="3339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a:t>En este ejemplo, la heurística sería igual a 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Heurística 3: HeuristicWeightedDistance</a:t>
            </a:r>
            <a:endParaRPr/>
          </a:p>
        </p:txBody>
      </p:sp>
      <p:sp>
        <p:nvSpPr>
          <p:cNvPr id="145" name="Google Shape;145;p20"/>
          <p:cNvSpPr txBox="1"/>
          <p:nvPr>
            <p:ph idx="1" type="body"/>
          </p:nvPr>
        </p:nvSpPr>
        <p:spPr>
          <a:xfrm>
            <a:off x="366425" y="1156200"/>
            <a:ext cx="2416500" cy="333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700"/>
              <a:t>Sumatoria de las distancias a la cual cada cuadrado se encuentra de su posición meta, pero en esta heurística, se suma 1 en el caso de que esa distancia sea en la misma dirección que la flecha del cuadrado y 3 de lo contrario.</a:t>
            </a:r>
            <a:endParaRPr sz="1700"/>
          </a:p>
          <a:p>
            <a:pPr indent="0" lvl="0" marL="0" rtl="0" algn="ctr">
              <a:spcBef>
                <a:spcPts val="1600"/>
              </a:spcBef>
              <a:spcAft>
                <a:spcPts val="1600"/>
              </a:spcAft>
              <a:buNone/>
            </a:pPr>
            <a:r>
              <a:t/>
            </a:r>
            <a:endParaRPr/>
          </a:p>
        </p:txBody>
      </p:sp>
      <p:sp>
        <p:nvSpPr>
          <p:cNvPr id="146" name="Google Shape;146;p20"/>
          <p:cNvSpPr txBox="1"/>
          <p:nvPr>
            <p:ph idx="1" type="body"/>
          </p:nvPr>
        </p:nvSpPr>
        <p:spPr>
          <a:xfrm>
            <a:off x="5795200" y="2024575"/>
            <a:ext cx="2416500" cy="3339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a:t>En este ejemplo, la heurística sería igual a 11</a:t>
            </a:r>
            <a:endParaRPr/>
          </a:p>
        </p:txBody>
      </p:sp>
      <p:pic>
        <p:nvPicPr>
          <p:cNvPr id="147" name="Google Shape;147;p20"/>
          <p:cNvPicPr preferRelativeResize="0"/>
          <p:nvPr/>
        </p:nvPicPr>
        <p:blipFill rotWithShape="1">
          <a:blip r:embed="rId3">
            <a:alphaModFix/>
          </a:blip>
          <a:srcRect b="15349" l="38812" r="35542" t="33281"/>
          <a:stretch/>
        </p:blipFill>
        <p:spPr>
          <a:xfrm>
            <a:off x="3116538" y="1367999"/>
            <a:ext cx="2345050" cy="2642101"/>
          </a:xfrm>
          <a:prstGeom prst="rect">
            <a:avLst/>
          </a:prstGeom>
          <a:noFill/>
          <a:ln>
            <a:noFill/>
          </a:ln>
        </p:spPr>
      </p:pic>
      <p:sp>
        <p:nvSpPr>
          <p:cNvPr id="148" name="Google Shape;148;p20"/>
          <p:cNvSpPr/>
          <p:nvPr/>
        </p:nvSpPr>
        <p:spPr>
          <a:xfrm>
            <a:off x="4259275" y="2532475"/>
            <a:ext cx="500400" cy="5079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0"/>
          <p:cNvSpPr/>
          <p:nvPr/>
        </p:nvSpPr>
        <p:spPr>
          <a:xfrm>
            <a:off x="3758875" y="2024575"/>
            <a:ext cx="500400" cy="507900"/>
          </a:xfrm>
          <a:prstGeom prst="rect">
            <a:avLst/>
          </a:prstGeom>
          <a:noFill/>
          <a:ln cap="flat" cmpd="sng" w="2857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0"/>
          <p:cNvSpPr/>
          <p:nvPr/>
        </p:nvSpPr>
        <p:spPr>
          <a:xfrm>
            <a:off x="3758875" y="2571750"/>
            <a:ext cx="500400" cy="507900"/>
          </a:xfrm>
          <a:prstGeom prst="rect">
            <a:avLst/>
          </a:prstGeom>
          <a:gradFill>
            <a:gsLst>
              <a:gs pos="0">
                <a:srgbClr val="F48208"/>
              </a:gs>
              <a:gs pos="100000">
                <a:srgbClr val="703E08"/>
              </a:gs>
            </a:gsLst>
            <a:lin ang="5400012" scaled="0"/>
          </a:gradFill>
          <a:ln cap="flat" cmpd="sng" w="2857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0"/>
          <p:cNvSpPr/>
          <p:nvPr/>
        </p:nvSpPr>
        <p:spPr>
          <a:xfrm>
            <a:off x="3758875" y="3079650"/>
            <a:ext cx="500400" cy="507900"/>
          </a:xfrm>
          <a:prstGeom prst="rect">
            <a:avLst/>
          </a:prstGeom>
          <a:gradFill>
            <a:gsLst>
              <a:gs pos="0">
                <a:srgbClr val="F48208"/>
              </a:gs>
              <a:gs pos="100000">
                <a:srgbClr val="703E08"/>
              </a:gs>
            </a:gsLst>
            <a:lin ang="5400012" scaled="0"/>
          </a:gradFill>
          <a:ln cap="flat" cmpd="sng" w="2857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0"/>
          <p:cNvSpPr/>
          <p:nvPr/>
        </p:nvSpPr>
        <p:spPr>
          <a:xfrm>
            <a:off x="4321800" y="3079650"/>
            <a:ext cx="500400" cy="507900"/>
          </a:xfrm>
          <a:prstGeom prst="rect">
            <a:avLst/>
          </a:prstGeom>
          <a:noFill/>
          <a:ln cap="flat" cmpd="sng" w="2857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0"/>
          <p:cNvSpPr/>
          <p:nvPr/>
        </p:nvSpPr>
        <p:spPr>
          <a:xfrm>
            <a:off x="4822200" y="3079650"/>
            <a:ext cx="500400" cy="507900"/>
          </a:xfrm>
          <a:prstGeom prst="rect">
            <a:avLst/>
          </a:prstGeom>
          <a:noFill/>
          <a:ln cap="flat" cmpd="sng" w="2857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0"/>
          <p:cNvSpPr/>
          <p:nvPr/>
        </p:nvSpPr>
        <p:spPr>
          <a:xfrm>
            <a:off x="3758875" y="1938600"/>
            <a:ext cx="500400" cy="5079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311700" y="324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Problemas con las heurísticas</a:t>
            </a:r>
            <a:endParaRPr/>
          </a:p>
        </p:txBody>
      </p:sp>
      <p:sp>
        <p:nvSpPr>
          <p:cNvPr id="160" name="Google Shape;160;p21"/>
          <p:cNvSpPr txBox="1"/>
          <p:nvPr>
            <p:ph idx="1" type="body"/>
          </p:nvPr>
        </p:nvSpPr>
        <p:spPr>
          <a:xfrm>
            <a:off x="3055400" y="1017800"/>
            <a:ext cx="2752500" cy="333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1700"/>
              <a:t>Heurística 2:</a:t>
            </a:r>
            <a:endParaRPr b="1" sz="1700"/>
          </a:p>
          <a:p>
            <a:pPr indent="0" lvl="0" marL="0" rtl="0" algn="ctr">
              <a:spcBef>
                <a:spcPts val="1600"/>
              </a:spcBef>
              <a:spcAft>
                <a:spcPts val="1600"/>
              </a:spcAft>
              <a:buNone/>
            </a:pPr>
            <a:r>
              <a:rPr lang="es" sz="1700"/>
              <a:t>Dado que el caso de llevar un cuadrado a su meta no suele suceder muy a menudo, la heurística no suele cambiar, y en la mayoría de los casos el algoritmo </a:t>
            </a:r>
            <a:r>
              <a:rPr lang="es" sz="1700"/>
              <a:t>deberá operar eligiendo el próximo estado aleatoriamente.</a:t>
            </a:r>
            <a:endParaRPr sz="1700"/>
          </a:p>
        </p:txBody>
      </p:sp>
      <p:sp>
        <p:nvSpPr>
          <p:cNvPr id="161" name="Google Shape;161;p21"/>
          <p:cNvSpPr txBox="1"/>
          <p:nvPr>
            <p:ph idx="1" type="body"/>
          </p:nvPr>
        </p:nvSpPr>
        <p:spPr>
          <a:xfrm>
            <a:off x="206150" y="983600"/>
            <a:ext cx="2752500" cy="333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1700"/>
              <a:t>Heurística 1:</a:t>
            </a:r>
            <a:endParaRPr b="1" sz="1700"/>
          </a:p>
          <a:p>
            <a:pPr indent="0" lvl="0" marL="0" rtl="0" algn="ctr">
              <a:spcBef>
                <a:spcPts val="1600"/>
              </a:spcBef>
              <a:spcAft>
                <a:spcPts val="1600"/>
              </a:spcAft>
              <a:buNone/>
            </a:pPr>
            <a:r>
              <a:rPr lang="es" sz="1700"/>
              <a:t>La distancia puede ser una medida engañosa ya que un cuadrado a una posición de su meta puede estar </a:t>
            </a:r>
            <a:r>
              <a:rPr lang="es" sz="1700"/>
              <a:t>moviéndose</a:t>
            </a:r>
            <a:r>
              <a:rPr lang="es" sz="1700"/>
              <a:t> en dirección distinta a donde se encuentra tal meta. No es admisible.</a:t>
            </a:r>
            <a:endParaRPr sz="1700"/>
          </a:p>
        </p:txBody>
      </p:sp>
      <p:sp>
        <p:nvSpPr>
          <p:cNvPr id="162" name="Google Shape;162;p21"/>
          <p:cNvSpPr txBox="1"/>
          <p:nvPr>
            <p:ph idx="1" type="body"/>
          </p:nvPr>
        </p:nvSpPr>
        <p:spPr>
          <a:xfrm>
            <a:off x="6213400" y="983600"/>
            <a:ext cx="2752500" cy="333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1700"/>
              <a:t>Heurística 3:</a:t>
            </a:r>
            <a:endParaRPr b="1" sz="1700"/>
          </a:p>
          <a:p>
            <a:pPr indent="0" lvl="0" marL="0" rtl="0" algn="ctr">
              <a:spcBef>
                <a:spcPts val="1600"/>
              </a:spcBef>
              <a:spcAft>
                <a:spcPts val="1600"/>
              </a:spcAft>
              <a:buNone/>
            </a:pPr>
            <a:r>
              <a:rPr lang="es" sz="1700"/>
              <a:t>No tiene en cuenta la posición de los puntos que cambian la dirección de la flecha del cuadrado, ni de los otros cuadrados que pueden empujarse entre sí. No es admisible.</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