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EEB2754-7585-4A37-B6AF-8DC9057941FD}">
  <a:tblStyle styleId="{1EEB2754-7585-4A37-B6AF-8DC9057941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4.xml"/><Relationship Id="rId41" Type="http://schemas.openxmlformats.org/officeDocument/2006/relationships/font" Target="fonts/Robo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bold.fntdata"/><Relationship Id="rId16" Type="http://schemas.openxmlformats.org/officeDocument/2006/relationships/slide" Target="slides/slide10.xml"/><Relationship Id="rId38" Type="http://schemas.openxmlformats.org/officeDocument/2006/relationships/font" Target="fonts/Robo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31179820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31179820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311798202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311798202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311798202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311798202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311798202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311798202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311798202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311798202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311798202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311798202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311798202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311798202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311798202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311798202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33b8e2c5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33b8e2c5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311798202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311798202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31179820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31179820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311798202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311798202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311798202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311798202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33b8e2c5f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33b8e2c5f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33b8e2c5f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33b8e2c5f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311798202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311798202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311798202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311798202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311798202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311798202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311798202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311798202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311798202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311798202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311798202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311798202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31179820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31179820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33b8e2c5f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33b8e2c5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33b8e2c5f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33b8e2c5f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31179820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31179820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1179820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1179820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31179820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31179820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311798202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311798202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31179820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31179820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311798202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311798202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Sistemas de Inteligencia Artificial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TPE 2: Redes Neuronales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Grupo 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José Torreguitar - 57519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Tomas Soracco - 56002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Sofía Picasso - 57700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/>
        </p:nvSpPr>
        <p:spPr>
          <a:xfrm>
            <a:off x="6331500" y="1336500"/>
            <a:ext cx="2538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Arquitectura: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2,15,10,1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44" name="Google Shape;144;p22"/>
          <p:cNvGraphicFramePr/>
          <p:nvPr/>
        </p:nvGraphicFramePr>
        <p:xfrm>
          <a:off x="321150" y="404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{1EEB2754-7585-4A37-B6AF-8DC9057941FD}</a:tableStyleId>
              </a:tblPr>
              <a:tblGrid>
                <a:gridCol w="847000"/>
                <a:gridCol w="172537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100"/>
                        <a:t>Training error</a:t>
                      </a:r>
                      <a:endParaRPr i="1" sz="11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100"/>
                        <a:t>Testing error</a:t>
                      </a:r>
                      <a:endParaRPr i="1" sz="11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highlight>
                            <a:srgbClr val="FFFFFF"/>
                          </a:highlight>
                        </a:rPr>
                        <a:t>0.00051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highlight>
                            <a:srgbClr val="FFFFFF"/>
                          </a:highlight>
                        </a:rPr>
                        <a:t>0.0013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075" y="181500"/>
            <a:ext cx="4413978" cy="37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/>
        </p:nvSpPr>
        <p:spPr>
          <a:xfrm>
            <a:off x="6331500" y="1336500"/>
            <a:ext cx="2538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Arquitectura: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2,30,20,1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51" name="Google Shape;151;p23"/>
          <p:cNvGraphicFramePr/>
          <p:nvPr/>
        </p:nvGraphicFramePr>
        <p:xfrm>
          <a:off x="417363" y="399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{1EEB2754-7585-4A37-B6AF-8DC9057941FD}</a:tableStyleId>
              </a:tblPr>
              <a:tblGrid>
                <a:gridCol w="812900"/>
                <a:gridCol w="1656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100"/>
                        <a:t>Training error</a:t>
                      </a:r>
                      <a:endParaRPr i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100"/>
                        <a:t>Testing error</a:t>
                      </a:r>
                      <a:endParaRPr i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0.00056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0.0017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276" y="63525"/>
            <a:ext cx="4733750" cy="37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92700" y="2084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Cambios en el Eta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Google Shape;162;p25"/>
          <p:cNvGraphicFramePr/>
          <p:nvPr/>
        </p:nvGraphicFramePr>
        <p:xfrm>
          <a:off x="187863" y="411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{1EEB2754-7585-4A37-B6AF-8DC9057941FD}</a:tableStyleId>
              </a:tblPr>
              <a:tblGrid>
                <a:gridCol w="812900"/>
                <a:gridCol w="1656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100"/>
                        <a:t>Training error</a:t>
                      </a:r>
                      <a:endParaRPr i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100"/>
                        <a:t>Testing error</a:t>
                      </a:r>
                      <a:endParaRPr i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0.00054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0.0015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3" name="Google Shape;163;p25"/>
          <p:cNvSpPr txBox="1"/>
          <p:nvPr/>
        </p:nvSpPr>
        <p:spPr>
          <a:xfrm>
            <a:off x="6308075" y="1573550"/>
            <a:ext cx="21072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Eta: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0.05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775" y="89275"/>
            <a:ext cx="4690975" cy="38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p26"/>
          <p:cNvGraphicFramePr/>
          <p:nvPr/>
        </p:nvGraphicFramePr>
        <p:xfrm>
          <a:off x="187863" y="411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{1EEB2754-7585-4A37-B6AF-8DC9057941FD}</a:tableStyleId>
              </a:tblPr>
              <a:tblGrid>
                <a:gridCol w="812900"/>
                <a:gridCol w="1656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100"/>
                        <a:t>Training error</a:t>
                      </a:r>
                      <a:endParaRPr i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100"/>
                        <a:t>Testing error</a:t>
                      </a:r>
                      <a:endParaRPr i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0.00073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0.00083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0" name="Google Shape;170;p26"/>
          <p:cNvSpPr txBox="1"/>
          <p:nvPr/>
        </p:nvSpPr>
        <p:spPr>
          <a:xfrm>
            <a:off x="6301125" y="1254675"/>
            <a:ext cx="2107200" cy="8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Eta: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0.005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775" y="109000"/>
            <a:ext cx="4687150" cy="38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2200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Momentum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/>
        </p:nvSpPr>
        <p:spPr>
          <a:xfrm>
            <a:off x="5739650" y="1386400"/>
            <a:ext cx="27588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alfa: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0.9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eta: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0.05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82" name="Google Shape;182;p28"/>
          <p:cNvGraphicFramePr/>
          <p:nvPr/>
        </p:nvGraphicFramePr>
        <p:xfrm>
          <a:off x="147363" y="400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{1EEB2754-7585-4A37-B6AF-8DC9057941FD}</a:tableStyleId>
              </a:tblPr>
              <a:tblGrid>
                <a:gridCol w="819600"/>
                <a:gridCol w="1669650"/>
              </a:tblGrid>
              <a:tr h="36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100"/>
                        <a:t>Training error</a:t>
                      </a:r>
                      <a:endParaRPr i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100"/>
                        <a:t>Testing error</a:t>
                      </a:r>
                      <a:endParaRPr i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45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0.00056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0.0021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990" y="74175"/>
            <a:ext cx="4642051" cy="38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p29"/>
          <p:cNvGraphicFramePr/>
          <p:nvPr/>
        </p:nvGraphicFramePr>
        <p:xfrm>
          <a:off x="147363" y="409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{1EEB2754-7585-4A37-B6AF-8DC9057941FD}</a:tableStyleId>
              </a:tblPr>
              <a:tblGrid>
                <a:gridCol w="819600"/>
                <a:gridCol w="1669650"/>
              </a:tblGrid>
              <a:tr h="36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100"/>
                        <a:t>Training error</a:t>
                      </a:r>
                      <a:endParaRPr i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100"/>
                        <a:t>Testing error</a:t>
                      </a:r>
                      <a:endParaRPr i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4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0.00056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0.</a:t>
                      </a:r>
                      <a:r>
                        <a:rPr lang="es" sz="1100"/>
                        <a:t>00088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9" name="Google Shape;189;p29"/>
          <p:cNvSpPr txBox="1"/>
          <p:nvPr/>
        </p:nvSpPr>
        <p:spPr>
          <a:xfrm>
            <a:off x="6301125" y="1254675"/>
            <a:ext cx="2107200" cy="8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Alfa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0.5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eta: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0.05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975" y="97175"/>
            <a:ext cx="4714301" cy="37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6" name="Google Shape;196;p30"/>
          <p:cNvGraphicFramePr/>
          <p:nvPr/>
        </p:nvGraphicFramePr>
        <p:xfrm>
          <a:off x="639138" y="403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{1EEB2754-7585-4A37-B6AF-8DC9057941FD}</a:tableStyleId>
              </a:tblPr>
              <a:tblGrid>
                <a:gridCol w="819600"/>
                <a:gridCol w="1669650"/>
              </a:tblGrid>
              <a:tr h="36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100"/>
                        <a:t>Training error</a:t>
                      </a:r>
                      <a:endParaRPr i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100"/>
                        <a:t>Testing error</a:t>
                      </a:r>
                      <a:endParaRPr i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4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0.00079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0.00079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7" name="Google Shape;197;p30"/>
          <p:cNvSpPr txBox="1"/>
          <p:nvPr/>
        </p:nvSpPr>
        <p:spPr>
          <a:xfrm>
            <a:off x="6301125" y="1254675"/>
            <a:ext cx="2107200" cy="8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Alfa: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0.3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eta: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0.05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54" y="256325"/>
            <a:ext cx="4203450" cy="35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2165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Eta Adaptativo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Desarrollar una red neuronal que pueda simular terrenos a partir de mediciones de terrenos reales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Analizar y comparar distintas configuraciones de 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Analizar variantes del algoritmo backpropagation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Comparar performance de la red utilizando las distintas variantes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/>
        </p:nvSpPr>
        <p:spPr>
          <a:xfrm>
            <a:off x="6183300" y="1012075"/>
            <a:ext cx="2675700" cy="21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Eta: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inicial: 0.01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a: 0.001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b: 0.05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pasos: 10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09" name="Google Shape;209;p32"/>
          <p:cNvGraphicFramePr/>
          <p:nvPr/>
        </p:nvGraphicFramePr>
        <p:xfrm>
          <a:off x="147363" y="409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{1EEB2754-7585-4A37-B6AF-8DC9057941FD}</a:tableStyleId>
              </a:tblPr>
              <a:tblGrid>
                <a:gridCol w="819600"/>
                <a:gridCol w="1669650"/>
              </a:tblGrid>
              <a:tr h="36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100"/>
                        <a:t>Training error</a:t>
                      </a:r>
                      <a:endParaRPr i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100"/>
                        <a:t>Testing error</a:t>
                      </a:r>
                      <a:endParaRPr i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4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0.</a:t>
                      </a:r>
                      <a:r>
                        <a:rPr lang="es" sz="1100"/>
                        <a:t>000515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 0.</a:t>
                      </a:r>
                      <a:r>
                        <a:rPr lang="es" sz="1100"/>
                        <a:t>000899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878498" cy="3470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/>
        </p:nvSpPr>
        <p:spPr>
          <a:xfrm>
            <a:off x="6633875" y="935800"/>
            <a:ext cx="2135100" cy="17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Eta: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inicial: 0.01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a: 0.001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b: 0.05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pasos: 10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16" name="Google Shape;216;p33"/>
          <p:cNvGraphicFramePr/>
          <p:nvPr/>
        </p:nvGraphicFramePr>
        <p:xfrm>
          <a:off x="167613" y="405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{1EEB2754-7585-4A37-B6AF-8DC9057941FD}</a:tableStyleId>
              </a:tblPr>
              <a:tblGrid>
                <a:gridCol w="838875"/>
                <a:gridCol w="1708900"/>
              </a:tblGrid>
              <a:tr h="36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100"/>
                        <a:t>Training error</a:t>
                      </a:r>
                      <a:endParaRPr i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100"/>
                        <a:t>Testing error</a:t>
                      </a:r>
                      <a:endParaRPr i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4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0.000515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0.000899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329075" cy="3536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/>
        </p:nvSpPr>
        <p:spPr>
          <a:xfrm>
            <a:off x="6183300" y="1012075"/>
            <a:ext cx="2675700" cy="21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Eta: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inicial: 0.01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a: 0.01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b: 0.3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pasos: 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23" name="Google Shape;223;p34"/>
          <p:cNvGraphicFramePr/>
          <p:nvPr/>
        </p:nvGraphicFramePr>
        <p:xfrm>
          <a:off x="147363" y="409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{1EEB2754-7585-4A37-B6AF-8DC9057941FD}</a:tableStyleId>
              </a:tblPr>
              <a:tblGrid>
                <a:gridCol w="819600"/>
                <a:gridCol w="1669650"/>
              </a:tblGrid>
              <a:tr h="36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100"/>
                        <a:t>Training error</a:t>
                      </a:r>
                      <a:endParaRPr i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100"/>
                        <a:t>Testing error</a:t>
                      </a:r>
                      <a:endParaRPr i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4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0.000446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 0.000861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75" y="420775"/>
            <a:ext cx="5878503" cy="3338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/>
        </p:nvSpPr>
        <p:spPr>
          <a:xfrm>
            <a:off x="6183300" y="1012075"/>
            <a:ext cx="2675700" cy="21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Eta: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inicial: 0.01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a: 0.01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b: 0.3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pasos: 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30" name="Google Shape;230;p35"/>
          <p:cNvGraphicFramePr/>
          <p:nvPr/>
        </p:nvGraphicFramePr>
        <p:xfrm>
          <a:off x="147363" y="409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{1EEB2754-7585-4A37-B6AF-8DC9057941FD}</a:tableStyleId>
              </a:tblPr>
              <a:tblGrid>
                <a:gridCol w="819600"/>
                <a:gridCol w="1669650"/>
              </a:tblGrid>
              <a:tr h="36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100"/>
                        <a:t>Training error</a:t>
                      </a:r>
                      <a:endParaRPr i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100"/>
                        <a:t>Testing error</a:t>
                      </a:r>
                      <a:endParaRPr i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4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0.000446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 0.000861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25" y="441838"/>
            <a:ext cx="5878502" cy="3296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311700" y="2043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Prevención de Saturación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/>
        </p:nvSpPr>
        <p:spPr>
          <a:xfrm>
            <a:off x="6190225" y="845700"/>
            <a:ext cx="2509500" cy="14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Prevención: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0.1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eta: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0.05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42" name="Google Shape;242;p37"/>
          <p:cNvGraphicFramePr/>
          <p:nvPr/>
        </p:nvGraphicFramePr>
        <p:xfrm>
          <a:off x="167613" y="405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{1EEB2754-7585-4A37-B6AF-8DC9057941FD}</a:tableStyleId>
              </a:tblPr>
              <a:tblGrid>
                <a:gridCol w="838875"/>
                <a:gridCol w="1708900"/>
              </a:tblGrid>
              <a:tr h="36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100"/>
                        <a:t>Training error</a:t>
                      </a:r>
                      <a:endParaRPr i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100"/>
                        <a:t>Testing error</a:t>
                      </a:r>
                      <a:endParaRPr i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4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0.</a:t>
                      </a:r>
                      <a:r>
                        <a:rPr lang="es" sz="1100"/>
                        <a:t>000929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 0.</a:t>
                      </a:r>
                      <a:r>
                        <a:rPr lang="es" sz="1100"/>
                        <a:t>001187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43" name="Google Shape;2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96599" cy="374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190200" y="1895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Muestras de Aprendizaje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3" name="Google Shape;253;p39"/>
          <p:cNvGraphicFramePr/>
          <p:nvPr/>
        </p:nvGraphicFramePr>
        <p:xfrm>
          <a:off x="133863" y="411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{1EEB2754-7585-4A37-B6AF-8DC9057941FD}</a:tableStyleId>
              </a:tblPr>
              <a:tblGrid>
                <a:gridCol w="812900"/>
                <a:gridCol w="1656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100"/>
                        <a:t>Training error</a:t>
                      </a:r>
                      <a:endParaRPr i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100"/>
                        <a:t>Testing error</a:t>
                      </a:r>
                      <a:endParaRPr i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0.</a:t>
                      </a:r>
                      <a:r>
                        <a:rPr lang="es" sz="1100"/>
                        <a:t>0011649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0.</a:t>
                      </a:r>
                      <a:r>
                        <a:rPr lang="es" sz="1100"/>
                        <a:t>022012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4" name="Google Shape;254;p39"/>
          <p:cNvSpPr txBox="1"/>
          <p:nvPr/>
        </p:nvSpPr>
        <p:spPr>
          <a:xfrm>
            <a:off x="6301125" y="1254675"/>
            <a:ext cx="2107200" cy="8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Cantidad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100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eta: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0.05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5" name="Google Shape;25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083599" cy="381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type="title"/>
          </p:nvPr>
        </p:nvSpPr>
        <p:spPr>
          <a:xfrm>
            <a:off x="311700" y="2111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Batch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Google Shape;265;p41"/>
          <p:cNvGraphicFramePr/>
          <p:nvPr/>
        </p:nvGraphicFramePr>
        <p:xfrm>
          <a:off x="133863" y="411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{1EEB2754-7585-4A37-B6AF-8DC9057941FD}</a:tableStyleId>
              </a:tblPr>
              <a:tblGrid>
                <a:gridCol w="812900"/>
                <a:gridCol w="1656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100"/>
                        <a:t>Training error</a:t>
                      </a:r>
                      <a:endParaRPr i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100"/>
                        <a:t>Testing error</a:t>
                      </a:r>
                      <a:endParaRPr i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0.59945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0.54857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6" name="Google Shape;266;p41"/>
          <p:cNvSpPr txBox="1"/>
          <p:nvPr/>
        </p:nvSpPr>
        <p:spPr>
          <a:xfrm>
            <a:off x="6301125" y="1254675"/>
            <a:ext cx="2107200" cy="8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Batch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eta = 0.00001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7" name="Google Shape;26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083599" cy="381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Red neuronal multicapa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1725"/>
            <a:ext cx="6568801" cy="35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311700" y="23617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Exponencial</a:t>
            </a:r>
            <a:endParaRPr/>
          </a:p>
        </p:txBody>
      </p:sp>
      <p:sp>
        <p:nvSpPr>
          <p:cNvPr id="273" name="Google Shape;273;p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75" y="217375"/>
            <a:ext cx="6733734" cy="38209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0" name="Google Shape;280;p43"/>
          <p:cNvGraphicFramePr/>
          <p:nvPr/>
        </p:nvGraphicFramePr>
        <p:xfrm>
          <a:off x="748588" y="410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{1EEB2754-7585-4A37-B6AF-8DC9057941FD}</a:tableStyleId>
              </a:tblPr>
              <a:tblGrid>
                <a:gridCol w="812900"/>
                <a:gridCol w="1656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100"/>
                        <a:t>Training error</a:t>
                      </a:r>
                      <a:endParaRPr i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100"/>
                        <a:t>Testing error</a:t>
                      </a:r>
                      <a:endParaRPr i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0.11656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0.10939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Métricas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métricas utilizadas para el análisis de resultados fueron: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Error de entrenamiento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Error de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Épocas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de la arquitectura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Cantidad de capas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Utilizamos 3 arquitecturas distintas una con 1 capa oculta, las otras con 2 capas ocultas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Cantidad de neuronas por capa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Épocas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Eta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Alpha momentum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a, b para eta adaptativo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Steps para eta adaptativo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Iteraciones batch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Umbral de error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Prevención de saturación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Optimizaciones consideradas	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Eta adaptativo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Prevención</a:t>
            </a:r>
            <a:r>
              <a:rPr lang="es"/>
              <a:t> de </a:t>
            </a:r>
            <a:r>
              <a:rPr lang="es"/>
              <a:t>saturación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Momentum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088" y="1229875"/>
            <a:ext cx="397192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9448" y="2310873"/>
            <a:ext cx="4029251" cy="1554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8"/>
          <p:cNvCxnSpPr>
            <a:endCxn id="117" idx="1"/>
          </p:cNvCxnSpPr>
          <p:nvPr/>
        </p:nvCxnSpPr>
        <p:spPr>
          <a:xfrm>
            <a:off x="2590388" y="1481725"/>
            <a:ext cx="2387700" cy="2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8"/>
          <p:cNvCxnSpPr/>
          <p:nvPr/>
        </p:nvCxnSpPr>
        <p:spPr>
          <a:xfrm>
            <a:off x="2268100" y="2473375"/>
            <a:ext cx="2850600" cy="2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 Base</a:t>
            </a:r>
            <a:endParaRPr/>
          </a:p>
        </p:txBody>
      </p:sp>
      <p:graphicFrame>
        <p:nvGraphicFramePr>
          <p:cNvPr id="126" name="Google Shape;126;p19"/>
          <p:cNvGraphicFramePr/>
          <p:nvPr/>
        </p:nvGraphicFramePr>
        <p:xfrm>
          <a:off x="894900" y="175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{1EEB2754-7585-4A37-B6AF-8DC9057941FD}</a:tableStyleId>
              </a:tblPr>
              <a:tblGrid>
                <a:gridCol w="748000"/>
                <a:gridCol w="897700"/>
                <a:gridCol w="769450"/>
                <a:gridCol w="1165850"/>
                <a:gridCol w="606250"/>
                <a:gridCol w="944325"/>
                <a:gridCol w="1037600"/>
                <a:gridCol w="851075"/>
              </a:tblGrid>
              <a:tr h="49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100"/>
                        <a:t>Arqui.</a:t>
                      </a:r>
                      <a:endParaRPr i="1" sz="11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100"/>
                        <a:t>Training size</a:t>
                      </a:r>
                      <a:endParaRPr i="1" sz="11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100"/>
                        <a:t>Aprendizaje</a:t>
                      </a:r>
                      <a:endParaRPr i="1" sz="11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100"/>
                        <a:t>Eta</a:t>
                      </a:r>
                      <a:endParaRPr i="1" sz="11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100"/>
                        <a:t>Eta Adapt</a:t>
                      </a:r>
                      <a:endParaRPr i="1" sz="11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100"/>
                        <a:t>Momentum</a:t>
                      </a:r>
                      <a:endParaRPr i="1" sz="11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100"/>
                        <a:t>Funcion</a:t>
                      </a:r>
                      <a:endParaRPr i="1" sz="11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100"/>
                        <a:t>Prev. de Saturación</a:t>
                      </a:r>
                      <a:endParaRPr i="1" sz="11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</a:tr>
              <a:tr h="532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2,15,10,1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300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Incremental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0.01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No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No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tanh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No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50775" y="2020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Distintas Arquitecturas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6331500" y="1336500"/>
            <a:ext cx="2538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Arquitectura: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2,10,1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7" name="Google Shape;137;p21"/>
          <p:cNvGraphicFramePr/>
          <p:nvPr/>
        </p:nvGraphicFramePr>
        <p:xfrm>
          <a:off x="417363" y="399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{1EEB2754-7585-4A37-B6AF-8DC9057941FD}</a:tableStyleId>
              </a:tblPr>
              <a:tblGrid>
                <a:gridCol w="812900"/>
                <a:gridCol w="1656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100"/>
                        <a:t>Training error</a:t>
                      </a:r>
                      <a:endParaRPr i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100"/>
                        <a:t>Testing error</a:t>
                      </a:r>
                      <a:endParaRPr i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highlight>
                            <a:srgbClr val="FFFFFF"/>
                          </a:highlight>
                        </a:rPr>
                        <a:t>0.0055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highlight>
                            <a:srgbClr val="FFFFFF"/>
                          </a:highlight>
                        </a:rPr>
                        <a:t>0.0063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275" y="0"/>
            <a:ext cx="4631550" cy="38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