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8" r:id="rId5"/>
    <p:sldId id="302" r:id="rId6"/>
    <p:sldId id="301" r:id="rId7"/>
    <p:sldId id="303" r:id="rId8"/>
    <p:sldId id="304" r:id="rId9"/>
    <p:sldId id="305" r:id="rId10"/>
    <p:sldId id="306" r:id="rId11"/>
    <p:sldId id="308" r:id="rId12"/>
    <p:sldId id="307" r:id="rId13"/>
  </p:sldIdLst>
  <p:sldSz cx="12192000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8248D-952D-4588-971F-5D34D9493B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370BE-0B17-42FE-A86B-CFC13786AE73}">
      <dgm:prSet/>
      <dgm:spPr/>
      <dgm:t>
        <a:bodyPr/>
        <a:lstStyle/>
        <a:p>
          <a:r>
            <a:rPr lang="en-US"/>
            <a:t>Goal of the research is to find a suitable ML-algorithm that is capable of predicting the next week(s) performance(s) in FPL</a:t>
          </a:r>
        </a:p>
      </dgm:t>
    </dgm:pt>
    <dgm:pt modelId="{830E8BA4-A77C-4F59-A7F6-0AE94224D050}" type="parTrans" cxnId="{8231989C-737E-4818-B155-BCDD7AF0D6AF}">
      <dgm:prSet/>
      <dgm:spPr/>
      <dgm:t>
        <a:bodyPr/>
        <a:lstStyle/>
        <a:p>
          <a:endParaRPr lang="en-US"/>
        </a:p>
      </dgm:t>
    </dgm:pt>
    <dgm:pt modelId="{F713D803-1F6F-4279-84C2-F5E565DA1D59}" type="sibTrans" cxnId="{8231989C-737E-4818-B155-BCDD7AF0D6AF}">
      <dgm:prSet/>
      <dgm:spPr/>
      <dgm:t>
        <a:bodyPr/>
        <a:lstStyle/>
        <a:p>
          <a:endParaRPr lang="en-US"/>
        </a:p>
      </dgm:t>
    </dgm:pt>
    <dgm:pt modelId="{3075AED8-F33C-48B4-AFDF-6F5C29E7D7C6}">
      <dgm:prSet/>
      <dgm:spPr/>
      <dgm:t>
        <a:bodyPr/>
        <a:lstStyle/>
        <a:p>
          <a:r>
            <a:rPr lang="en-US"/>
            <a:t>Using data from the official FPL database, downloading the last three seasons of player- and fixture data</a:t>
          </a:r>
        </a:p>
      </dgm:t>
    </dgm:pt>
    <dgm:pt modelId="{F65D2996-A538-4AC6-92CF-A92C7345C81C}" type="parTrans" cxnId="{216B38FA-0883-4B15-A48A-622AD3C59964}">
      <dgm:prSet/>
      <dgm:spPr/>
      <dgm:t>
        <a:bodyPr/>
        <a:lstStyle/>
        <a:p>
          <a:endParaRPr lang="en-US"/>
        </a:p>
      </dgm:t>
    </dgm:pt>
    <dgm:pt modelId="{26B029AF-C7D7-4C2D-8B24-A5FEF7FC3D76}" type="sibTrans" cxnId="{216B38FA-0883-4B15-A48A-622AD3C59964}">
      <dgm:prSet/>
      <dgm:spPr/>
      <dgm:t>
        <a:bodyPr/>
        <a:lstStyle/>
        <a:p>
          <a:endParaRPr lang="en-US"/>
        </a:p>
      </dgm:t>
    </dgm:pt>
    <dgm:pt modelId="{234D7C71-D298-4FD6-A8CE-FEF99C8F5FF4}">
      <dgm:prSet/>
      <dgm:spPr/>
      <dgm:t>
        <a:bodyPr/>
        <a:lstStyle/>
        <a:p>
          <a:r>
            <a:rPr lang="en-US"/>
            <a:t>Implement 4 ML algorithms of varying complexity:</a:t>
          </a:r>
        </a:p>
      </dgm:t>
    </dgm:pt>
    <dgm:pt modelId="{14C2A50C-6544-4682-B9E6-1241345212C9}" type="parTrans" cxnId="{B9134A54-CC7B-43A7-8ED4-D27E1F695709}">
      <dgm:prSet/>
      <dgm:spPr/>
      <dgm:t>
        <a:bodyPr/>
        <a:lstStyle/>
        <a:p>
          <a:endParaRPr lang="en-US"/>
        </a:p>
      </dgm:t>
    </dgm:pt>
    <dgm:pt modelId="{7D344A14-9666-4434-A75D-1E23E420ECE2}" type="sibTrans" cxnId="{B9134A54-CC7B-43A7-8ED4-D27E1F695709}">
      <dgm:prSet/>
      <dgm:spPr/>
      <dgm:t>
        <a:bodyPr/>
        <a:lstStyle/>
        <a:p>
          <a:endParaRPr lang="en-US"/>
        </a:p>
      </dgm:t>
    </dgm:pt>
    <dgm:pt modelId="{C7751F29-CABC-4B1C-8383-27EA7B020FAC}">
      <dgm:prSet/>
      <dgm:spPr/>
      <dgm:t>
        <a:bodyPr/>
        <a:lstStyle/>
        <a:p>
          <a:r>
            <a:rPr lang="en-US"/>
            <a:t>ARIMA</a:t>
          </a:r>
        </a:p>
      </dgm:t>
    </dgm:pt>
    <dgm:pt modelId="{CFE864BA-80B4-44B7-BA1A-8426E78CB5F8}" type="parTrans" cxnId="{D3993E3E-D85A-4F4A-AF0A-FA98837494BB}">
      <dgm:prSet/>
      <dgm:spPr/>
      <dgm:t>
        <a:bodyPr/>
        <a:lstStyle/>
        <a:p>
          <a:endParaRPr lang="en-US"/>
        </a:p>
      </dgm:t>
    </dgm:pt>
    <dgm:pt modelId="{E8393D72-DED0-4A95-AD13-472E42186811}" type="sibTrans" cxnId="{D3993E3E-D85A-4F4A-AF0A-FA98837494BB}">
      <dgm:prSet/>
      <dgm:spPr/>
      <dgm:t>
        <a:bodyPr/>
        <a:lstStyle/>
        <a:p>
          <a:endParaRPr lang="en-US"/>
        </a:p>
      </dgm:t>
    </dgm:pt>
    <dgm:pt modelId="{DC107DDC-B21B-4F81-943F-5EF4E4F720D0}">
      <dgm:prSet/>
      <dgm:spPr/>
      <dgm:t>
        <a:bodyPr/>
        <a:lstStyle/>
        <a:p>
          <a:r>
            <a:rPr lang="en-US"/>
            <a:t>SVM</a:t>
          </a:r>
        </a:p>
      </dgm:t>
    </dgm:pt>
    <dgm:pt modelId="{C19C8E63-D694-461B-9479-65FFE611B5CC}" type="parTrans" cxnId="{DE113EB0-CE2C-49FB-8D14-BF2F09D81639}">
      <dgm:prSet/>
      <dgm:spPr/>
      <dgm:t>
        <a:bodyPr/>
        <a:lstStyle/>
        <a:p>
          <a:endParaRPr lang="en-US"/>
        </a:p>
      </dgm:t>
    </dgm:pt>
    <dgm:pt modelId="{01608486-3CC8-495B-8A9D-17BB9F521EFE}" type="sibTrans" cxnId="{DE113EB0-CE2C-49FB-8D14-BF2F09D81639}">
      <dgm:prSet/>
      <dgm:spPr/>
      <dgm:t>
        <a:bodyPr/>
        <a:lstStyle/>
        <a:p>
          <a:endParaRPr lang="en-US"/>
        </a:p>
      </dgm:t>
    </dgm:pt>
    <dgm:pt modelId="{4DD79CCE-454F-4AB8-BCD2-C08A8601548C}">
      <dgm:prSet/>
      <dgm:spPr/>
      <dgm:t>
        <a:bodyPr/>
        <a:lstStyle/>
        <a:p>
          <a:r>
            <a:rPr lang="en-US"/>
            <a:t>XGBoost</a:t>
          </a:r>
        </a:p>
      </dgm:t>
    </dgm:pt>
    <dgm:pt modelId="{02B88996-529C-4C6C-BABB-81DE1DECBE35}" type="parTrans" cxnId="{CA504523-9BFB-4C4F-B56E-25B9E87D6657}">
      <dgm:prSet/>
      <dgm:spPr/>
      <dgm:t>
        <a:bodyPr/>
        <a:lstStyle/>
        <a:p>
          <a:endParaRPr lang="en-US"/>
        </a:p>
      </dgm:t>
    </dgm:pt>
    <dgm:pt modelId="{E8022268-5EF0-4B70-A3E2-D77426ABEBCF}" type="sibTrans" cxnId="{CA504523-9BFB-4C4F-B56E-25B9E87D6657}">
      <dgm:prSet/>
      <dgm:spPr/>
      <dgm:t>
        <a:bodyPr/>
        <a:lstStyle/>
        <a:p>
          <a:endParaRPr lang="en-US"/>
        </a:p>
      </dgm:t>
    </dgm:pt>
    <dgm:pt modelId="{FAF954F1-0D2B-434D-9816-80F3D90A4AB1}">
      <dgm:prSet/>
      <dgm:spPr/>
      <dgm:t>
        <a:bodyPr/>
        <a:lstStyle/>
        <a:p>
          <a:r>
            <a:rPr lang="en-US"/>
            <a:t>DQN</a:t>
          </a:r>
        </a:p>
      </dgm:t>
    </dgm:pt>
    <dgm:pt modelId="{7AF7152A-1B72-47D7-A248-A2201A3B9FC6}" type="parTrans" cxnId="{E5DCA85E-7C7D-4A03-8F91-16226EC58EC7}">
      <dgm:prSet/>
      <dgm:spPr/>
      <dgm:t>
        <a:bodyPr/>
        <a:lstStyle/>
        <a:p>
          <a:endParaRPr lang="en-US"/>
        </a:p>
      </dgm:t>
    </dgm:pt>
    <dgm:pt modelId="{0B300568-A421-4463-9798-A7467AB148AE}" type="sibTrans" cxnId="{E5DCA85E-7C7D-4A03-8F91-16226EC58EC7}">
      <dgm:prSet/>
      <dgm:spPr/>
      <dgm:t>
        <a:bodyPr/>
        <a:lstStyle/>
        <a:p>
          <a:endParaRPr lang="en-US"/>
        </a:p>
      </dgm:t>
    </dgm:pt>
    <dgm:pt modelId="{68B5EA63-69EB-4576-B3FD-8EF9F89D2735}">
      <dgm:prSet/>
      <dgm:spPr/>
      <dgm:t>
        <a:bodyPr/>
        <a:lstStyle/>
        <a:p>
          <a:r>
            <a:rPr lang="en-US"/>
            <a:t>Evaluate the models using (Root) Mean Squared Error (RMSE/MSE)</a:t>
          </a:r>
        </a:p>
      </dgm:t>
    </dgm:pt>
    <dgm:pt modelId="{46C5D772-077C-4D07-B40D-1DB33B3E2CD9}" type="parTrans" cxnId="{7932A9BD-1880-4E39-A113-C62371C4CBB6}">
      <dgm:prSet/>
      <dgm:spPr/>
      <dgm:t>
        <a:bodyPr/>
        <a:lstStyle/>
        <a:p>
          <a:endParaRPr lang="en-US"/>
        </a:p>
      </dgm:t>
    </dgm:pt>
    <dgm:pt modelId="{F8A05689-10E7-41C2-B0A4-DA39995EAE84}" type="sibTrans" cxnId="{7932A9BD-1880-4E39-A113-C62371C4CBB6}">
      <dgm:prSet/>
      <dgm:spPr/>
      <dgm:t>
        <a:bodyPr/>
        <a:lstStyle/>
        <a:p>
          <a:endParaRPr lang="en-US"/>
        </a:p>
      </dgm:t>
    </dgm:pt>
    <dgm:pt modelId="{560E92CD-970C-41BA-8738-59B6E4D756FD}" type="pres">
      <dgm:prSet presAssocID="{2048248D-952D-4588-971F-5D34D9493BB8}" presName="root" presStyleCnt="0">
        <dgm:presLayoutVars>
          <dgm:dir/>
          <dgm:resizeHandles val="exact"/>
        </dgm:presLayoutVars>
      </dgm:prSet>
      <dgm:spPr/>
    </dgm:pt>
    <dgm:pt modelId="{28277B9B-0604-464A-8EEB-1F5E16BA316E}" type="pres">
      <dgm:prSet presAssocID="{36C370BE-0B17-42FE-A86B-CFC13786AE73}" presName="compNode" presStyleCnt="0"/>
      <dgm:spPr/>
    </dgm:pt>
    <dgm:pt modelId="{88848A98-8AE8-42DC-BAE0-B4B374873CEC}" type="pres">
      <dgm:prSet presAssocID="{36C370BE-0B17-42FE-A86B-CFC13786AE73}" presName="bgRect" presStyleLbl="bgShp" presStyleIdx="0" presStyleCnt="4"/>
      <dgm:spPr/>
    </dgm:pt>
    <dgm:pt modelId="{F244E20C-10DA-4AF9-9CA4-0827572C6B8C}" type="pres">
      <dgm:prSet presAssocID="{36C370BE-0B17-42FE-A86B-CFC13786AE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er"/>
        </a:ext>
      </dgm:extLst>
    </dgm:pt>
    <dgm:pt modelId="{59FC66D8-423D-466B-9F7D-3D710BBA4615}" type="pres">
      <dgm:prSet presAssocID="{36C370BE-0B17-42FE-A86B-CFC13786AE73}" presName="spaceRect" presStyleCnt="0"/>
      <dgm:spPr/>
    </dgm:pt>
    <dgm:pt modelId="{C0006492-EF08-4BBB-AA3E-FC954F3048D9}" type="pres">
      <dgm:prSet presAssocID="{36C370BE-0B17-42FE-A86B-CFC13786AE73}" presName="parTx" presStyleLbl="revTx" presStyleIdx="0" presStyleCnt="5">
        <dgm:presLayoutVars>
          <dgm:chMax val="0"/>
          <dgm:chPref val="0"/>
        </dgm:presLayoutVars>
      </dgm:prSet>
      <dgm:spPr/>
    </dgm:pt>
    <dgm:pt modelId="{E9A15EAB-414C-4036-9DDA-0D0EDCA7AE5C}" type="pres">
      <dgm:prSet presAssocID="{F713D803-1F6F-4279-84C2-F5E565DA1D59}" presName="sibTrans" presStyleCnt="0"/>
      <dgm:spPr/>
    </dgm:pt>
    <dgm:pt modelId="{6BF9F174-937A-4BD9-B3BC-5AD56018D7E7}" type="pres">
      <dgm:prSet presAssocID="{3075AED8-F33C-48B4-AFDF-6F5C29E7D7C6}" presName="compNode" presStyleCnt="0"/>
      <dgm:spPr/>
    </dgm:pt>
    <dgm:pt modelId="{FAEB69D0-36B3-4B9F-B82A-9F600A1E99C6}" type="pres">
      <dgm:prSet presAssocID="{3075AED8-F33C-48B4-AFDF-6F5C29E7D7C6}" presName="bgRect" presStyleLbl="bgShp" presStyleIdx="1" presStyleCnt="4"/>
      <dgm:spPr/>
    </dgm:pt>
    <dgm:pt modelId="{8F48EE13-B959-4163-845E-5ABED5EE0D5F}" type="pres">
      <dgm:prSet presAssocID="{3075AED8-F33C-48B4-AFDF-6F5C29E7D7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5BD67A-7AAD-46A7-9A0C-3326C5068E1E}" type="pres">
      <dgm:prSet presAssocID="{3075AED8-F33C-48B4-AFDF-6F5C29E7D7C6}" presName="spaceRect" presStyleCnt="0"/>
      <dgm:spPr/>
    </dgm:pt>
    <dgm:pt modelId="{B91CDD58-4B5E-4080-AA34-1873729D693F}" type="pres">
      <dgm:prSet presAssocID="{3075AED8-F33C-48B4-AFDF-6F5C29E7D7C6}" presName="parTx" presStyleLbl="revTx" presStyleIdx="1" presStyleCnt="5">
        <dgm:presLayoutVars>
          <dgm:chMax val="0"/>
          <dgm:chPref val="0"/>
        </dgm:presLayoutVars>
      </dgm:prSet>
      <dgm:spPr/>
    </dgm:pt>
    <dgm:pt modelId="{DA281721-E6BB-4087-9CC4-42991516B2D5}" type="pres">
      <dgm:prSet presAssocID="{26B029AF-C7D7-4C2D-8B24-A5FEF7FC3D76}" presName="sibTrans" presStyleCnt="0"/>
      <dgm:spPr/>
    </dgm:pt>
    <dgm:pt modelId="{8C8042D6-1F65-4512-8717-39D38CB1031E}" type="pres">
      <dgm:prSet presAssocID="{234D7C71-D298-4FD6-A8CE-FEF99C8F5FF4}" presName="compNode" presStyleCnt="0"/>
      <dgm:spPr/>
    </dgm:pt>
    <dgm:pt modelId="{B982B8DF-EB1D-4C34-B6E1-12B61EA597D2}" type="pres">
      <dgm:prSet presAssocID="{234D7C71-D298-4FD6-A8CE-FEF99C8F5FF4}" presName="bgRect" presStyleLbl="bgShp" presStyleIdx="2" presStyleCnt="4"/>
      <dgm:spPr/>
    </dgm:pt>
    <dgm:pt modelId="{B579F574-08AE-45D4-9AB7-6C661D735F58}" type="pres">
      <dgm:prSet presAssocID="{234D7C71-D298-4FD6-A8CE-FEF99C8F5FF4}" presName="iconRect" presStyleLbl="node1" presStyleIdx="2" presStyleCnt="4" custLinFactNeighborX="-10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83B08A7-4C72-40C1-BF2E-17585CA25303}" type="pres">
      <dgm:prSet presAssocID="{234D7C71-D298-4FD6-A8CE-FEF99C8F5FF4}" presName="spaceRect" presStyleCnt="0"/>
      <dgm:spPr/>
    </dgm:pt>
    <dgm:pt modelId="{ADC74C30-A475-4CA8-B1AB-4D92BB8965D4}" type="pres">
      <dgm:prSet presAssocID="{234D7C71-D298-4FD6-A8CE-FEF99C8F5FF4}" presName="parTx" presStyleLbl="revTx" presStyleIdx="2" presStyleCnt="5">
        <dgm:presLayoutVars>
          <dgm:chMax val="0"/>
          <dgm:chPref val="0"/>
        </dgm:presLayoutVars>
      </dgm:prSet>
      <dgm:spPr/>
    </dgm:pt>
    <dgm:pt modelId="{66B9FA15-A6FA-48E5-AC39-6FDE09784C9E}" type="pres">
      <dgm:prSet presAssocID="{234D7C71-D298-4FD6-A8CE-FEF99C8F5FF4}" presName="desTx" presStyleLbl="revTx" presStyleIdx="3" presStyleCnt="5">
        <dgm:presLayoutVars/>
      </dgm:prSet>
      <dgm:spPr/>
    </dgm:pt>
    <dgm:pt modelId="{C6203B53-1AF2-4E4C-BB63-3D7EFEEC215E}" type="pres">
      <dgm:prSet presAssocID="{7D344A14-9666-4434-A75D-1E23E420ECE2}" presName="sibTrans" presStyleCnt="0"/>
      <dgm:spPr/>
    </dgm:pt>
    <dgm:pt modelId="{D656261F-88A9-4007-8AC0-036EA84D367A}" type="pres">
      <dgm:prSet presAssocID="{68B5EA63-69EB-4576-B3FD-8EF9F89D2735}" presName="compNode" presStyleCnt="0"/>
      <dgm:spPr/>
    </dgm:pt>
    <dgm:pt modelId="{24FAA01E-3BF8-4AD3-B9CD-D1E039800587}" type="pres">
      <dgm:prSet presAssocID="{68B5EA63-69EB-4576-B3FD-8EF9F89D2735}" presName="bgRect" presStyleLbl="bgShp" presStyleIdx="3" presStyleCnt="4"/>
      <dgm:spPr/>
    </dgm:pt>
    <dgm:pt modelId="{26765106-7150-49DA-9DA3-E92BC5A9C3D0}" type="pres">
      <dgm:prSet presAssocID="{68B5EA63-69EB-4576-B3FD-8EF9F89D27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0270F7D-1C86-4C6B-8634-75AD4AFB7FBC}" type="pres">
      <dgm:prSet presAssocID="{68B5EA63-69EB-4576-B3FD-8EF9F89D2735}" presName="spaceRect" presStyleCnt="0"/>
      <dgm:spPr/>
    </dgm:pt>
    <dgm:pt modelId="{A7159279-E761-4EAE-889B-F3DA0FF4F0D8}" type="pres">
      <dgm:prSet presAssocID="{68B5EA63-69EB-4576-B3FD-8EF9F89D27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A504523-9BFB-4C4F-B56E-25B9E87D6657}" srcId="{234D7C71-D298-4FD6-A8CE-FEF99C8F5FF4}" destId="{4DD79CCE-454F-4AB8-BCD2-C08A8601548C}" srcOrd="2" destOrd="0" parTransId="{02B88996-529C-4C6C-BABB-81DE1DECBE35}" sibTransId="{E8022268-5EF0-4B70-A3E2-D77426ABEBCF}"/>
    <dgm:cxn modelId="{D3993E3E-D85A-4F4A-AF0A-FA98837494BB}" srcId="{234D7C71-D298-4FD6-A8CE-FEF99C8F5FF4}" destId="{C7751F29-CABC-4B1C-8383-27EA7B020FAC}" srcOrd="0" destOrd="0" parTransId="{CFE864BA-80B4-44B7-BA1A-8426E78CB5F8}" sibTransId="{E8393D72-DED0-4A95-AD13-472E42186811}"/>
    <dgm:cxn modelId="{E5DCA85E-7C7D-4A03-8F91-16226EC58EC7}" srcId="{234D7C71-D298-4FD6-A8CE-FEF99C8F5FF4}" destId="{FAF954F1-0D2B-434D-9816-80F3D90A4AB1}" srcOrd="3" destOrd="0" parTransId="{7AF7152A-1B72-47D7-A248-A2201A3B9FC6}" sibTransId="{0B300568-A421-4463-9798-A7467AB148AE}"/>
    <dgm:cxn modelId="{88DE4A71-B4C5-449D-AC14-61DC6C7FB6A9}" type="presOf" srcId="{234D7C71-D298-4FD6-A8CE-FEF99C8F5FF4}" destId="{ADC74C30-A475-4CA8-B1AB-4D92BB8965D4}" srcOrd="0" destOrd="0" presId="urn:microsoft.com/office/officeart/2018/2/layout/IconVerticalSolidList"/>
    <dgm:cxn modelId="{B9134A54-CC7B-43A7-8ED4-D27E1F695709}" srcId="{2048248D-952D-4588-971F-5D34D9493BB8}" destId="{234D7C71-D298-4FD6-A8CE-FEF99C8F5FF4}" srcOrd="2" destOrd="0" parTransId="{14C2A50C-6544-4682-B9E6-1241345212C9}" sibTransId="{7D344A14-9666-4434-A75D-1E23E420ECE2}"/>
    <dgm:cxn modelId="{F92FFF90-CC18-46A3-B20F-C55491ACC99D}" type="presOf" srcId="{FAF954F1-0D2B-434D-9816-80F3D90A4AB1}" destId="{66B9FA15-A6FA-48E5-AC39-6FDE09784C9E}" srcOrd="0" destOrd="3" presId="urn:microsoft.com/office/officeart/2018/2/layout/IconVerticalSolidList"/>
    <dgm:cxn modelId="{8490109A-3180-48B7-8388-261D9CEA9B53}" type="presOf" srcId="{36C370BE-0B17-42FE-A86B-CFC13786AE73}" destId="{C0006492-EF08-4BBB-AA3E-FC954F3048D9}" srcOrd="0" destOrd="0" presId="urn:microsoft.com/office/officeart/2018/2/layout/IconVerticalSolidList"/>
    <dgm:cxn modelId="{8231989C-737E-4818-B155-BCDD7AF0D6AF}" srcId="{2048248D-952D-4588-971F-5D34D9493BB8}" destId="{36C370BE-0B17-42FE-A86B-CFC13786AE73}" srcOrd="0" destOrd="0" parTransId="{830E8BA4-A77C-4F59-A7F6-0AE94224D050}" sibTransId="{F713D803-1F6F-4279-84C2-F5E565DA1D59}"/>
    <dgm:cxn modelId="{5809D19D-63E1-47B5-8648-F5F7E181EBE5}" type="presOf" srcId="{4DD79CCE-454F-4AB8-BCD2-C08A8601548C}" destId="{66B9FA15-A6FA-48E5-AC39-6FDE09784C9E}" srcOrd="0" destOrd="2" presId="urn:microsoft.com/office/officeart/2018/2/layout/IconVerticalSolidList"/>
    <dgm:cxn modelId="{EBC9E39F-8709-42EB-A740-01385F1BA114}" type="presOf" srcId="{68B5EA63-69EB-4576-B3FD-8EF9F89D2735}" destId="{A7159279-E761-4EAE-889B-F3DA0FF4F0D8}" srcOrd="0" destOrd="0" presId="urn:microsoft.com/office/officeart/2018/2/layout/IconVerticalSolidList"/>
    <dgm:cxn modelId="{DE113EB0-CE2C-49FB-8D14-BF2F09D81639}" srcId="{234D7C71-D298-4FD6-A8CE-FEF99C8F5FF4}" destId="{DC107DDC-B21B-4F81-943F-5EF4E4F720D0}" srcOrd="1" destOrd="0" parTransId="{C19C8E63-D694-461B-9479-65FFE611B5CC}" sibTransId="{01608486-3CC8-495B-8A9D-17BB9F521EFE}"/>
    <dgm:cxn modelId="{06FCE1B4-114A-4CCB-A55F-9A5F70783827}" type="presOf" srcId="{2048248D-952D-4588-971F-5D34D9493BB8}" destId="{560E92CD-970C-41BA-8738-59B6E4D756FD}" srcOrd="0" destOrd="0" presId="urn:microsoft.com/office/officeart/2018/2/layout/IconVerticalSolidList"/>
    <dgm:cxn modelId="{7932A9BD-1880-4E39-A113-C62371C4CBB6}" srcId="{2048248D-952D-4588-971F-5D34D9493BB8}" destId="{68B5EA63-69EB-4576-B3FD-8EF9F89D2735}" srcOrd="3" destOrd="0" parTransId="{46C5D772-077C-4D07-B40D-1DB33B3E2CD9}" sibTransId="{F8A05689-10E7-41C2-B0A4-DA39995EAE84}"/>
    <dgm:cxn modelId="{AB90F3CD-082A-4CBF-A338-2E635768636E}" type="presOf" srcId="{C7751F29-CABC-4B1C-8383-27EA7B020FAC}" destId="{66B9FA15-A6FA-48E5-AC39-6FDE09784C9E}" srcOrd="0" destOrd="0" presId="urn:microsoft.com/office/officeart/2018/2/layout/IconVerticalSolidList"/>
    <dgm:cxn modelId="{9428B9E9-07DB-4E7F-88AC-6AE640541343}" type="presOf" srcId="{DC107DDC-B21B-4F81-943F-5EF4E4F720D0}" destId="{66B9FA15-A6FA-48E5-AC39-6FDE09784C9E}" srcOrd="0" destOrd="1" presId="urn:microsoft.com/office/officeart/2018/2/layout/IconVerticalSolidList"/>
    <dgm:cxn modelId="{438968F0-3A21-4434-A3CA-3742BB97C6B6}" type="presOf" srcId="{3075AED8-F33C-48B4-AFDF-6F5C29E7D7C6}" destId="{B91CDD58-4B5E-4080-AA34-1873729D693F}" srcOrd="0" destOrd="0" presId="urn:microsoft.com/office/officeart/2018/2/layout/IconVerticalSolidList"/>
    <dgm:cxn modelId="{216B38FA-0883-4B15-A48A-622AD3C59964}" srcId="{2048248D-952D-4588-971F-5D34D9493BB8}" destId="{3075AED8-F33C-48B4-AFDF-6F5C29E7D7C6}" srcOrd="1" destOrd="0" parTransId="{F65D2996-A538-4AC6-92CF-A92C7345C81C}" sibTransId="{26B029AF-C7D7-4C2D-8B24-A5FEF7FC3D76}"/>
    <dgm:cxn modelId="{AA286CC0-9F30-4284-B92C-27E40945E9FA}" type="presParOf" srcId="{560E92CD-970C-41BA-8738-59B6E4D756FD}" destId="{28277B9B-0604-464A-8EEB-1F5E16BA316E}" srcOrd="0" destOrd="0" presId="urn:microsoft.com/office/officeart/2018/2/layout/IconVerticalSolidList"/>
    <dgm:cxn modelId="{29B1F842-7030-462F-A532-D10F1C9BD8F0}" type="presParOf" srcId="{28277B9B-0604-464A-8EEB-1F5E16BA316E}" destId="{88848A98-8AE8-42DC-BAE0-B4B374873CEC}" srcOrd="0" destOrd="0" presId="urn:microsoft.com/office/officeart/2018/2/layout/IconVerticalSolidList"/>
    <dgm:cxn modelId="{D37CAC22-8702-4B2E-9C46-5924581DF442}" type="presParOf" srcId="{28277B9B-0604-464A-8EEB-1F5E16BA316E}" destId="{F244E20C-10DA-4AF9-9CA4-0827572C6B8C}" srcOrd="1" destOrd="0" presId="urn:microsoft.com/office/officeart/2018/2/layout/IconVerticalSolidList"/>
    <dgm:cxn modelId="{D1AD6DC6-7D2A-4045-9053-497EE998EE6C}" type="presParOf" srcId="{28277B9B-0604-464A-8EEB-1F5E16BA316E}" destId="{59FC66D8-423D-466B-9F7D-3D710BBA4615}" srcOrd="2" destOrd="0" presId="urn:microsoft.com/office/officeart/2018/2/layout/IconVerticalSolidList"/>
    <dgm:cxn modelId="{0BCA2616-6369-4539-8A01-59A1853AA89A}" type="presParOf" srcId="{28277B9B-0604-464A-8EEB-1F5E16BA316E}" destId="{C0006492-EF08-4BBB-AA3E-FC954F3048D9}" srcOrd="3" destOrd="0" presId="urn:microsoft.com/office/officeart/2018/2/layout/IconVerticalSolidList"/>
    <dgm:cxn modelId="{C506653B-0B45-4DD1-B80F-70138784A6F2}" type="presParOf" srcId="{560E92CD-970C-41BA-8738-59B6E4D756FD}" destId="{E9A15EAB-414C-4036-9DDA-0D0EDCA7AE5C}" srcOrd="1" destOrd="0" presId="urn:microsoft.com/office/officeart/2018/2/layout/IconVerticalSolidList"/>
    <dgm:cxn modelId="{AA0A4CA0-2AA5-43F6-A44A-C2F09B098BC6}" type="presParOf" srcId="{560E92CD-970C-41BA-8738-59B6E4D756FD}" destId="{6BF9F174-937A-4BD9-B3BC-5AD56018D7E7}" srcOrd="2" destOrd="0" presId="urn:microsoft.com/office/officeart/2018/2/layout/IconVerticalSolidList"/>
    <dgm:cxn modelId="{62E3B043-8ECB-4A77-AAEB-A4793A963D1B}" type="presParOf" srcId="{6BF9F174-937A-4BD9-B3BC-5AD56018D7E7}" destId="{FAEB69D0-36B3-4B9F-B82A-9F600A1E99C6}" srcOrd="0" destOrd="0" presId="urn:microsoft.com/office/officeart/2018/2/layout/IconVerticalSolidList"/>
    <dgm:cxn modelId="{35B31727-5058-4CEE-A8FE-022069C4B330}" type="presParOf" srcId="{6BF9F174-937A-4BD9-B3BC-5AD56018D7E7}" destId="{8F48EE13-B959-4163-845E-5ABED5EE0D5F}" srcOrd="1" destOrd="0" presId="urn:microsoft.com/office/officeart/2018/2/layout/IconVerticalSolidList"/>
    <dgm:cxn modelId="{85939720-9769-4FFF-B7BA-13FFFEC9986F}" type="presParOf" srcId="{6BF9F174-937A-4BD9-B3BC-5AD56018D7E7}" destId="{145BD67A-7AAD-46A7-9A0C-3326C5068E1E}" srcOrd="2" destOrd="0" presId="urn:microsoft.com/office/officeart/2018/2/layout/IconVerticalSolidList"/>
    <dgm:cxn modelId="{4BF459C0-79C6-45B8-9532-E58102F698DF}" type="presParOf" srcId="{6BF9F174-937A-4BD9-B3BC-5AD56018D7E7}" destId="{B91CDD58-4B5E-4080-AA34-1873729D693F}" srcOrd="3" destOrd="0" presId="urn:microsoft.com/office/officeart/2018/2/layout/IconVerticalSolidList"/>
    <dgm:cxn modelId="{B8A01C04-783F-403C-AFDC-93E6A5699386}" type="presParOf" srcId="{560E92CD-970C-41BA-8738-59B6E4D756FD}" destId="{DA281721-E6BB-4087-9CC4-42991516B2D5}" srcOrd="3" destOrd="0" presId="urn:microsoft.com/office/officeart/2018/2/layout/IconVerticalSolidList"/>
    <dgm:cxn modelId="{A3377A56-66D8-4A93-9130-D789CDCE8643}" type="presParOf" srcId="{560E92CD-970C-41BA-8738-59B6E4D756FD}" destId="{8C8042D6-1F65-4512-8717-39D38CB1031E}" srcOrd="4" destOrd="0" presId="urn:microsoft.com/office/officeart/2018/2/layout/IconVerticalSolidList"/>
    <dgm:cxn modelId="{49E1F7C9-7575-47FD-99C3-6C16235C6463}" type="presParOf" srcId="{8C8042D6-1F65-4512-8717-39D38CB1031E}" destId="{B982B8DF-EB1D-4C34-B6E1-12B61EA597D2}" srcOrd="0" destOrd="0" presId="urn:microsoft.com/office/officeart/2018/2/layout/IconVerticalSolidList"/>
    <dgm:cxn modelId="{E021C06C-A633-4E44-8A9F-8E96A6264F43}" type="presParOf" srcId="{8C8042D6-1F65-4512-8717-39D38CB1031E}" destId="{B579F574-08AE-45D4-9AB7-6C661D735F58}" srcOrd="1" destOrd="0" presId="urn:microsoft.com/office/officeart/2018/2/layout/IconVerticalSolidList"/>
    <dgm:cxn modelId="{0AC6A384-C70B-4505-8C9A-E1099D516367}" type="presParOf" srcId="{8C8042D6-1F65-4512-8717-39D38CB1031E}" destId="{983B08A7-4C72-40C1-BF2E-17585CA25303}" srcOrd="2" destOrd="0" presId="urn:microsoft.com/office/officeart/2018/2/layout/IconVerticalSolidList"/>
    <dgm:cxn modelId="{C6887757-F2D9-4AF5-A3CF-0D069B1CB1A9}" type="presParOf" srcId="{8C8042D6-1F65-4512-8717-39D38CB1031E}" destId="{ADC74C30-A475-4CA8-B1AB-4D92BB8965D4}" srcOrd="3" destOrd="0" presId="urn:microsoft.com/office/officeart/2018/2/layout/IconVerticalSolidList"/>
    <dgm:cxn modelId="{133A029D-C39F-40AF-A6D1-24C333CF348E}" type="presParOf" srcId="{8C8042D6-1F65-4512-8717-39D38CB1031E}" destId="{66B9FA15-A6FA-48E5-AC39-6FDE09784C9E}" srcOrd="4" destOrd="0" presId="urn:microsoft.com/office/officeart/2018/2/layout/IconVerticalSolidList"/>
    <dgm:cxn modelId="{591797B4-AE55-4CDE-A406-0D702241B3AC}" type="presParOf" srcId="{560E92CD-970C-41BA-8738-59B6E4D756FD}" destId="{C6203B53-1AF2-4E4C-BB63-3D7EFEEC215E}" srcOrd="5" destOrd="0" presId="urn:microsoft.com/office/officeart/2018/2/layout/IconVerticalSolidList"/>
    <dgm:cxn modelId="{3F04FE0F-C89C-4552-9BC6-49EA282B7DDC}" type="presParOf" srcId="{560E92CD-970C-41BA-8738-59B6E4D756FD}" destId="{D656261F-88A9-4007-8AC0-036EA84D367A}" srcOrd="6" destOrd="0" presId="urn:microsoft.com/office/officeart/2018/2/layout/IconVerticalSolidList"/>
    <dgm:cxn modelId="{38861024-7D3E-439F-8A68-AC1C4C31D736}" type="presParOf" srcId="{D656261F-88A9-4007-8AC0-036EA84D367A}" destId="{24FAA01E-3BF8-4AD3-B9CD-D1E039800587}" srcOrd="0" destOrd="0" presId="urn:microsoft.com/office/officeart/2018/2/layout/IconVerticalSolidList"/>
    <dgm:cxn modelId="{626B4DFD-1A20-49AC-AA1F-5A1D6D35CCA5}" type="presParOf" srcId="{D656261F-88A9-4007-8AC0-036EA84D367A}" destId="{26765106-7150-49DA-9DA3-E92BC5A9C3D0}" srcOrd="1" destOrd="0" presId="urn:microsoft.com/office/officeart/2018/2/layout/IconVerticalSolidList"/>
    <dgm:cxn modelId="{DBC19D52-54E4-42D4-84B2-7F3F60990CB8}" type="presParOf" srcId="{D656261F-88A9-4007-8AC0-036EA84D367A}" destId="{C0270F7D-1C86-4C6B-8634-75AD4AFB7FBC}" srcOrd="2" destOrd="0" presId="urn:microsoft.com/office/officeart/2018/2/layout/IconVerticalSolidList"/>
    <dgm:cxn modelId="{0D017350-C35B-4201-8B87-1D40CB0FCC2F}" type="presParOf" srcId="{D656261F-88A9-4007-8AC0-036EA84D367A}" destId="{A7159279-E761-4EAE-889B-F3DA0FF4F0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48A98-8AE8-42DC-BAE0-B4B374873CEC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4E20C-10DA-4AF9-9CA4-0827572C6B8C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6492-EF08-4BBB-AA3E-FC954F3048D9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 of the research is to find a suitable ML-algorithm that is capable of predicting the next week(s) performance(s) in FPL</a:t>
          </a:r>
        </a:p>
      </dsp:txBody>
      <dsp:txXfrm>
        <a:off x="1286393" y="2197"/>
        <a:ext cx="4641950" cy="1113760"/>
      </dsp:txXfrm>
    </dsp:sp>
    <dsp:sp modelId="{FAEB69D0-36B3-4B9F-B82A-9F600A1E99C6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8EE13-B959-4163-845E-5ABED5EE0D5F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CDD58-4B5E-4080-AA34-1873729D693F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data from the official FPL database, downloading the last three seasons of player- and fixture data</a:t>
          </a:r>
        </a:p>
      </dsp:txBody>
      <dsp:txXfrm>
        <a:off x="1286393" y="1394398"/>
        <a:ext cx="4641950" cy="1113760"/>
      </dsp:txXfrm>
    </dsp:sp>
    <dsp:sp modelId="{B982B8DF-EB1D-4C34-B6E1-12B61EA597D2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9F574-08AE-45D4-9AB7-6C661D735F58}">
      <dsp:nvSpPr>
        <dsp:cNvPr id="0" name=""/>
        <dsp:cNvSpPr/>
      </dsp:nvSpPr>
      <dsp:spPr>
        <a:xfrm>
          <a:off x="330731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74C30-A475-4CA8-B1AB-4D92BB8965D4}">
      <dsp:nvSpPr>
        <dsp:cNvPr id="0" name=""/>
        <dsp:cNvSpPr/>
      </dsp:nvSpPr>
      <dsp:spPr>
        <a:xfrm>
          <a:off x="1286393" y="2786598"/>
          <a:ext cx="2667754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4 ML algorithms of varying complexity:</a:t>
          </a:r>
        </a:p>
      </dsp:txBody>
      <dsp:txXfrm>
        <a:off x="1286393" y="2786598"/>
        <a:ext cx="2667754" cy="1113760"/>
      </dsp:txXfrm>
    </dsp:sp>
    <dsp:sp modelId="{66B9FA15-A6FA-48E5-AC39-6FDE09784C9E}">
      <dsp:nvSpPr>
        <dsp:cNvPr id="0" name=""/>
        <dsp:cNvSpPr/>
      </dsp:nvSpPr>
      <dsp:spPr>
        <a:xfrm>
          <a:off x="3954148" y="2786598"/>
          <a:ext cx="1974195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ARIMA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SVM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XGBoost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DQN</a:t>
          </a:r>
        </a:p>
      </dsp:txBody>
      <dsp:txXfrm>
        <a:off x="3954148" y="2786598"/>
        <a:ext cx="1974195" cy="1113760"/>
      </dsp:txXfrm>
    </dsp:sp>
    <dsp:sp modelId="{24FAA01E-3BF8-4AD3-B9CD-D1E039800587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65106-7150-49DA-9DA3-E92BC5A9C3D0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59279-E761-4EAE-889B-F3DA0FF4F0D8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the models using (Root) Mean Squared Error (RMSE/MSE)</a:t>
          </a:r>
        </a:p>
      </dsp:txBody>
      <dsp:txXfrm>
        <a:off x="1286393" y="4178799"/>
        <a:ext cx="4641950" cy="111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1A043E3C-317B-4889-BCFB-E20476BA6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E155C74-EB70-426C-8AA1-F875BA6178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6E08-42E9-4AD3-95BE-FEF239C238F6}" type="datetime1">
              <a:rPr lang="nb-NO" smtClean="0"/>
              <a:t>31.07.2022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CB1EC04-D46A-4BCD-94A5-EE6B3B8DEF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/>
              <a:t>1. Delano Ramdas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26B20B9-BB23-4FFC-8E45-64D5FF34C2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8E09A-E0F0-4CB5-A162-5457EE828D6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8297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98F8-E46C-4C26-9F37-CCDAB19D9C77}" type="datetime1">
              <a:rPr lang="nb-NO" smtClean="0"/>
              <a:pPr/>
              <a:t>31.07.2022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nb-NO" noProof="0"/>
              <a:t>1. Delano Ramdas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nb-NO" smtClean="0"/>
              <a:t>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DAE8EE-93CC-40DB-8D12-33DD8513B0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nb-NO" noProof="0"/>
              <a:t>1. Delano Ramdas</a:t>
            </a: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nb-NO" noProof="0"/>
              <a:t>Klikk for å redigere undertittelstil i malen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D09E5-BA00-43E1-A4B9-11EFC4AB32A0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5CE37-ACB6-48DD-8895-BDAED1FA6848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F4A0B7-538C-4BD2-965A-EC470AD9027B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bbel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79441-51EB-4F9A-858E-63CBF65FAEC6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AA4BC-FABE-48F2-8F14-D21D94219749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5A7112-F780-4725-8509-A1705448BDF9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1AFA1-671E-4C33-9C87-E714D06C8CB4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23B58E3-A378-489F-AC06-3B869B23E1CA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ssholder for bild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b-NO" noProof="0"/>
              <a:t>Klikk på ikonet for å legge til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15520F-4B14-433F-9707-7F358460F05C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1EB2A6-3122-4DF5-910A-15B9119E90BF}" type="datetime1">
              <a:rPr lang="nb-NO" noProof="0" smtClean="0"/>
              <a:t>31.07.2022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trade.org/en/latest/" TargetMode="External"/><Relationship Id="rId2" Type="http://schemas.openxmlformats.org/officeDocument/2006/relationships/hyperlink" Target="https://paperswithcode.com/task/time-series-forecasting#:~:text=Time%20series%20forecasting%20is%20the,XGBoost%20can%20also%20be%20applied.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e 3" descr="Nærbilde av et papirark hvor det ligger en blyan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nb-NO" sz="3200" dirty="0" err="1">
                <a:solidFill>
                  <a:schemeClr val="tx1"/>
                </a:solidFill>
              </a:rPr>
              <a:t>Predicting</a:t>
            </a:r>
            <a:r>
              <a:rPr lang="nb-NO" sz="3200" dirty="0">
                <a:solidFill>
                  <a:schemeClr val="tx1"/>
                </a:solidFill>
              </a:rPr>
              <a:t> Player </a:t>
            </a:r>
            <a:r>
              <a:rPr lang="nb-NO" sz="3200" dirty="0" err="1">
                <a:solidFill>
                  <a:schemeClr val="tx1"/>
                </a:solidFill>
              </a:rPr>
              <a:t>Performance</a:t>
            </a:r>
            <a:r>
              <a:rPr lang="nb-NO" sz="3200" dirty="0">
                <a:solidFill>
                  <a:schemeClr val="tx1"/>
                </a:solidFill>
              </a:rPr>
              <a:t> in Fantasy Premier League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fontScale="77500" lnSpcReduction="20000"/>
          </a:bodyPr>
          <a:lstStyle/>
          <a:p>
            <a:pPr rtl="0">
              <a:lnSpc>
                <a:spcPct val="100000"/>
              </a:lnSpc>
            </a:pPr>
            <a:r>
              <a:rPr lang="nb-NO" sz="1600" dirty="0"/>
              <a:t>By: Joakim Martin Torsvik</a:t>
            </a:r>
          </a:p>
          <a:p>
            <a:pPr rtl="0">
              <a:lnSpc>
                <a:spcPct val="100000"/>
              </a:lnSpc>
            </a:pPr>
            <a:r>
              <a:rPr lang="nb-NO" sz="1600" dirty="0"/>
              <a:t>Field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study</a:t>
            </a:r>
            <a:r>
              <a:rPr lang="nb-NO" sz="1600" dirty="0"/>
              <a:t>: Data Science (MSC)</a:t>
            </a:r>
          </a:p>
        </p:txBody>
      </p: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6DB87B-21F3-48ED-ACCF-A8E0B60B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CD0DEE-8C67-4B36-B124-729B7720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 err="1"/>
              <a:t>What</a:t>
            </a:r>
            <a:r>
              <a:rPr lang="nb-NO" dirty="0"/>
              <a:t> is Fantasy Premier </a:t>
            </a:r>
            <a:r>
              <a:rPr lang="nb-NO" dirty="0" err="1"/>
              <a:t>Leauge</a:t>
            </a:r>
            <a:r>
              <a:rPr lang="nb-NO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/>
              <a:t>Previous</a:t>
            </a:r>
            <a:r>
              <a:rPr lang="nb-NO" dirty="0"/>
              <a:t> Research in Fantasy Sports and Related </a:t>
            </a:r>
            <a:r>
              <a:rPr lang="nb-NO" dirty="0" err="1"/>
              <a:t>Topics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The </a:t>
            </a:r>
            <a:r>
              <a:rPr lang="nb-NO" dirty="0" err="1"/>
              <a:t>Dissertation</a:t>
            </a:r>
            <a:r>
              <a:rPr lang="nb-NO" dirty="0"/>
              <a:t> Research </a:t>
            </a:r>
            <a:r>
              <a:rPr lang="nb-NO" dirty="0" err="1"/>
              <a:t>Topic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Preliminary </a:t>
            </a:r>
            <a:r>
              <a:rPr lang="nb-NO" dirty="0" err="1"/>
              <a:t>results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research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DQN – If </a:t>
            </a:r>
            <a:r>
              <a:rPr lang="nb-NO" dirty="0" err="1"/>
              <a:t>we</a:t>
            </a:r>
            <a:r>
              <a:rPr lang="nb-NO" dirty="0"/>
              <a:t> have time?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Questions?</a:t>
            </a:r>
          </a:p>
          <a:p>
            <a:pPr>
              <a:buFont typeface="Wingdings" panose="05000000000000000000" pitchFamily="2" charset="2"/>
              <a:buChar char="§"/>
            </a:pP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706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9BA379-1125-4A37-BE8C-D9C12CBB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nb-NO" err="1"/>
              <a:t>What</a:t>
            </a:r>
            <a:r>
              <a:rPr lang="nb-NO"/>
              <a:t> is Fantasy Premier </a:t>
            </a:r>
            <a:r>
              <a:rPr lang="nb-NO" err="1"/>
              <a:t>Leauge</a:t>
            </a:r>
            <a:r>
              <a:rPr lang="nb-NO"/>
              <a:t> (FPL)?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416EBB-5FE5-4D9F-80FE-2A5F95446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Interactive, </a:t>
            </a:r>
            <a:r>
              <a:rPr lang="nb-NO" dirty="0" err="1"/>
              <a:t>virtual</a:t>
            </a:r>
            <a:r>
              <a:rPr lang="nb-NO" dirty="0"/>
              <a:t> game </a:t>
            </a:r>
            <a:r>
              <a:rPr lang="nb-NO" dirty="0" err="1"/>
              <a:t>using</a:t>
            </a:r>
            <a:r>
              <a:rPr lang="nb-NO" dirty="0"/>
              <a:t> real-</a:t>
            </a:r>
            <a:r>
              <a:rPr lang="nb-NO" dirty="0" err="1"/>
              <a:t>life</a:t>
            </a:r>
            <a:r>
              <a:rPr lang="nb-NO" dirty="0"/>
              <a:t> </a:t>
            </a:r>
            <a:r>
              <a:rPr lang="nb-NO" dirty="0" err="1"/>
              <a:t>players</a:t>
            </a:r>
            <a:r>
              <a:rPr lang="nb-NO" dirty="0"/>
              <a:t> to </a:t>
            </a:r>
            <a:r>
              <a:rPr lang="nb-NO" dirty="0" err="1"/>
              <a:t>gain</a:t>
            </a:r>
            <a:r>
              <a:rPr lang="nb-NO" dirty="0"/>
              <a:t> </a:t>
            </a:r>
            <a:r>
              <a:rPr lang="nb-NO" dirty="0" err="1"/>
              <a:t>points</a:t>
            </a:r>
            <a:r>
              <a:rPr lang="nb-NO" dirty="0"/>
              <a:t> from </a:t>
            </a:r>
            <a:r>
              <a:rPr lang="nb-NO" dirty="0" err="1"/>
              <a:t>actual</a:t>
            </a:r>
            <a:r>
              <a:rPr lang="nb-NO" dirty="0"/>
              <a:t>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Points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derived</a:t>
            </a:r>
            <a:r>
              <a:rPr lang="nb-NO" dirty="0"/>
              <a:t> from in-game </a:t>
            </a:r>
            <a:r>
              <a:rPr lang="nb-NO" dirty="0" err="1"/>
              <a:t>statistics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Goals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Assists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err="1"/>
              <a:t>Clean</a:t>
            </a:r>
            <a:r>
              <a:rPr lang="nb-NO" dirty="0"/>
              <a:t> </a:t>
            </a:r>
            <a:r>
              <a:rPr lang="nb-NO" dirty="0" err="1"/>
              <a:t>sheets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Points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collected</a:t>
            </a:r>
            <a:r>
              <a:rPr lang="nb-NO" dirty="0"/>
              <a:t> </a:t>
            </a:r>
            <a:r>
              <a:rPr lang="nb-NO" dirty="0" err="1"/>
              <a:t>throughout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season</a:t>
            </a:r>
            <a:r>
              <a:rPr lang="nb-NO" dirty="0"/>
              <a:t> and manager </a:t>
            </a:r>
            <a:r>
              <a:rPr lang="nb-NO" dirty="0" err="1"/>
              <a:t>with</a:t>
            </a:r>
            <a:r>
              <a:rPr lang="nb-NO" dirty="0"/>
              <a:t> most </a:t>
            </a:r>
            <a:r>
              <a:rPr lang="nb-NO" dirty="0" err="1"/>
              <a:t>points</a:t>
            </a:r>
            <a:r>
              <a:rPr lang="nb-NO" dirty="0"/>
              <a:t> at 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season</a:t>
            </a:r>
            <a:r>
              <a:rPr lang="nb-NO" dirty="0"/>
              <a:t> </a:t>
            </a:r>
            <a:r>
              <a:rPr lang="nb-NO" dirty="0" err="1"/>
              <a:t>wins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/>
              <a:t>Statistics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to managers in order to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player</a:t>
            </a:r>
            <a:r>
              <a:rPr lang="nb-NO" dirty="0"/>
              <a:t> </a:t>
            </a:r>
            <a:r>
              <a:rPr lang="nb-NO" dirty="0" err="1"/>
              <a:t>performances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0735F-7D88-4F64-9BAE-EA1666E14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215" y="2365829"/>
            <a:ext cx="5650895" cy="31786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3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C5C661-17BB-418C-BA89-9E0FFE78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Previous</a:t>
            </a:r>
            <a:r>
              <a:rPr lang="nb-NO" dirty="0"/>
              <a:t> Research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A94A76A-B3E5-40B8-8D0F-D300BD3BF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u="sng" dirty="0" err="1"/>
              <a:t>Similar</a:t>
            </a:r>
            <a:r>
              <a:rPr lang="nb-NO" u="sng" dirty="0"/>
              <a:t> Research in Fantasy sports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25ABEE3-9C8A-4117-832D-E361D01E3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A </a:t>
            </a:r>
            <a:r>
              <a:rPr lang="nb-NO" dirty="0" err="1"/>
              <a:t>popular</a:t>
            </a:r>
            <a:r>
              <a:rPr lang="nb-NO" dirty="0"/>
              <a:t> problem to be used as masters </a:t>
            </a:r>
            <a:r>
              <a:rPr lang="nb-NO" dirty="0" err="1"/>
              <a:t>dissertation</a:t>
            </a:r>
            <a:r>
              <a:rPr lang="nb-NO" dirty="0"/>
              <a:t>/</a:t>
            </a:r>
            <a:r>
              <a:rPr lang="nb-NO" dirty="0" err="1"/>
              <a:t>thesis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/>
              <a:t>Common</a:t>
            </a:r>
            <a:r>
              <a:rPr lang="nb-NO" dirty="0"/>
              <a:t> to </a:t>
            </a:r>
            <a:r>
              <a:rPr lang="nb-NO" dirty="0" err="1"/>
              <a:t>state</a:t>
            </a:r>
            <a:r>
              <a:rPr lang="nb-NO" dirty="0"/>
              <a:t> problem as a TSA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Most </a:t>
            </a:r>
            <a:r>
              <a:rPr lang="nb-NO" dirty="0" err="1"/>
              <a:t>common</a:t>
            </a:r>
            <a:r>
              <a:rPr lang="nb-NO" dirty="0"/>
              <a:t> DL </a:t>
            </a:r>
            <a:r>
              <a:rPr lang="nb-NO" dirty="0" err="1"/>
              <a:t>algorithms</a:t>
            </a:r>
            <a:r>
              <a:rPr lang="nb-NO" dirty="0"/>
              <a:t>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Simple MLP/ANN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RNN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CNN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C1EE157-EC28-499E-85D9-480113D45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b-NO" u="sng" dirty="0" err="1"/>
              <a:t>Similar</a:t>
            </a:r>
            <a:r>
              <a:rPr lang="nb-NO" u="sng" dirty="0"/>
              <a:t> Research in </a:t>
            </a:r>
            <a:r>
              <a:rPr lang="nb-NO" u="sng" dirty="0" err="1"/>
              <a:t>other</a:t>
            </a:r>
            <a:r>
              <a:rPr lang="nb-NO" u="sng" dirty="0"/>
              <a:t> areas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3EBEC7C-D3EA-4E1E-B165-295172058E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 err="1"/>
              <a:t>Traditional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 to TSA: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ARIMA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Linear/Polynomial </a:t>
            </a:r>
            <a:r>
              <a:rPr lang="nb-NO" dirty="0" err="1"/>
              <a:t>Regression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Machine (SVM)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Most </a:t>
            </a:r>
            <a:r>
              <a:rPr lang="nb-NO" dirty="0" err="1"/>
              <a:t>common</a:t>
            </a:r>
            <a:r>
              <a:rPr lang="nb-NO" dirty="0"/>
              <a:t> DL </a:t>
            </a:r>
            <a:r>
              <a:rPr lang="nb-NO" dirty="0" err="1"/>
              <a:t>algorithms</a:t>
            </a:r>
            <a:r>
              <a:rPr lang="nb-NO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err="1"/>
              <a:t>RNN’s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Transformers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err="1"/>
              <a:t>XGBoost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 err="1"/>
              <a:t>Autoencoders</a:t>
            </a:r>
            <a:endParaRPr lang="nb-NO" dirty="0"/>
          </a:p>
          <a:p>
            <a:pPr marL="201168" lvl="1" indent="0">
              <a:buNone/>
            </a:pPr>
            <a:r>
              <a:rPr lang="nb-NO" dirty="0">
                <a:hlinkClick r:id="rId2"/>
              </a:rPr>
              <a:t>Source </a:t>
            </a:r>
            <a:r>
              <a:rPr lang="nb-NO" dirty="0" err="1">
                <a:hlinkClick r:id="rId2"/>
              </a:rPr>
              <a:t>site</a:t>
            </a:r>
            <a:endParaRPr lang="nb-NO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dirty="0" err="1"/>
              <a:t>TensorTrade</a:t>
            </a:r>
            <a:r>
              <a:rPr lang="nb-NO" dirty="0"/>
              <a:t> </a:t>
            </a:r>
            <a:r>
              <a:rPr lang="nb-NO" dirty="0" err="1"/>
              <a:t>implements</a:t>
            </a:r>
            <a:r>
              <a:rPr lang="nb-NO" dirty="0"/>
              <a:t> DQN to </a:t>
            </a:r>
            <a:r>
              <a:rPr lang="nb-NO" dirty="0" err="1"/>
              <a:t>predict</a:t>
            </a:r>
            <a:r>
              <a:rPr lang="nb-NO" dirty="0"/>
              <a:t> stock-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prices</a:t>
            </a:r>
            <a:br>
              <a:rPr lang="nb-NO" dirty="0"/>
            </a:br>
            <a:r>
              <a:rPr lang="nb-NO" dirty="0">
                <a:hlinkClick r:id="rId3"/>
              </a:rPr>
              <a:t>https://www.tensortrade.org/en/latest/</a:t>
            </a:r>
            <a:r>
              <a:rPr lang="nb-NO" dirty="0"/>
              <a:t>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5B9A037-3B9D-47E0-932D-44BEE87F2939}"/>
              </a:ext>
            </a:extLst>
          </p:cNvPr>
          <p:cNvSpPr/>
          <p:nvPr/>
        </p:nvSpPr>
        <p:spPr>
          <a:xfrm>
            <a:off x="979714" y="2160694"/>
            <a:ext cx="4757302" cy="370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9DCA3D-22FB-4F90-9DFF-BE384CDB624D}"/>
              </a:ext>
            </a:extLst>
          </p:cNvPr>
          <p:cNvSpPr/>
          <p:nvPr/>
        </p:nvSpPr>
        <p:spPr>
          <a:xfrm>
            <a:off x="6477726" y="2160694"/>
            <a:ext cx="4757302" cy="370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75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1C27A8-A80E-A213-CF28-FDCA81C2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Dissertation Research Topic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5F88762-C95E-7CEA-19B2-6155CB0C8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489454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A Comprehensive Guide to Time Series Analysis and Forecasting">
            <a:extLst>
              <a:ext uri="{FF2B5EF4-FFF2-40B4-BE49-F238E27FC236}">
                <a16:creationId xmlns:a16="http://schemas.microsoft.com/office/drawing/2014/main" id="{3758B5BB-2138-4830-AC9B-75E2E5DF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5" y="3429000"/>
            <a:ext cx="3724348" cy="2093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8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C8CF23A-30D0-FA3D-99B1-578C9329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4" y="464696"/>
            <a:ext cx="3891210" cy="1171479"/>
          </a:xfrm>
        </p:spPr>
        <p:txBody>
          <a:bodyPr anchor="b">
            <a:normAutofit/>
          </a:bodyPr>
          <a:lstStyle/>
          <a:p>
            <a:r>
              <a:rPr lang="en-US" dirty="0"/>
              <a:t>Deep Q-Learning </a:t>
            </a:r>
            <a:br>
              <a:rPr lang="en-US" dirty="0"/>
            </a:br>
            <a:r>
              <a:rPr lang="en-US" dirty="0"/>
              <a:t>What is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8CF65C4-6288-5F3C-B1B9-987F90E37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8984" y="812799"/>
                <a:ext cx="5928344" cy="529475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Deep Q-Learning / Deep Q-Network / DQN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Q = Quality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Introduced in 1989, applied with DNN in 2014 by </a:t>
                </a:r>
                <a:r>
                  <a:rPr lang="en-US" dirty="0" err="1"/>
                  <a:t>DeepMindAI</a:t>
                </a:r>
                <a:r>
                  <a:rPr lang="en-US" dirty="0"/>
                  <a:t> (Now Google DeepMind)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Reinforcement Learning algorithm that learns the action (a) with the highest Q-value when the agent is in state (s).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DQNs use DNNs (RNN/CNN) to predict the optimal Q-values.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8CF65C4-6288-5F3C-B1B9-987F90E37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8984" y="812799"/>
                <a:ext cx="5928344" cy="5294757"/>
              </a:xfrm>
              <a:blipFill>
                <a:blip r:embed="rId2"/>
                <a:stretch>
                  <a:fillRect l="-2366" t="-575" r="-236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2B6865C-1F04-4FAE-AA92-2B86C527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2" y="2197433"/>
            <a:ext cx="3661641" cy="16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997E9D-1E38-4C3A-B952-4137FF002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4" y="4515589"/>
            <a:ext cx="3672589" cy="18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534F74-9FA8-43B7-9A3A-8D545051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Preliminary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DF6B7B-6AA0-42FF-93B0-30C309B982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Initially</a:t>
            </a:r>
            <a:r>
              <a:rPr lang="nb-NO" dirty="0"/>
              <a:t> 989 </a:t>
            </a:r>
            <a:r>
              <a:rPr lang="nb-NO" dirty="0" err="1"/>
              <a:t>players</a:t>
            </a:r>
            <a:r>
              <a:rPr lang="nb-NO" dirty="0"/>
              <a:t> from 23 teams, </a:t>
            </a:r>
            <a:r>
              <a:rPr lang="nb-NO" dirty="0" err="1"/>
              <a:t>playing</a:t>
            </a:r>
            <a:r>
              <a:rPr lang="nb-NO" dirty="0"/>
              <a:t> 1140 games.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Most </a:t>
            </a:r>
            <a:r>
              <a:rPr lang="nb-NO" dirty="0" err="1"/>
              <a:t>players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play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.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players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lower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playing</a:t>
            </a:r>
            <a:r>
              <a:rPr lang="nb-NO" dirty="0"/>
              <a:t> time </a:t>
            </a:r>
            <a:r>
              <a:rPr lang="nb-NO" dirty="0" err="1"/>
              <a:t>than</a:t>
            </a:r>
            <a:r>
              <a:rPr lang="nb-NO" dirty="0"/>
              <a:t> 45 </a:t>
            </a:r>
            <a:r>
              <a:rPr lang="nb-NO" dirty="0" err="1"/>
              <a:t>minutes</a:t>
            </a:r>
            <a:r>
              <a:rPr lang="nb-NO" dirty="0"/>
              <a:t> </a:t>
            </a:r>
            <a:r>
              <a:rPr lang="nb-NO" dirty="0" err="1"/>
              <a:t>leaves</a:t>
            </a:r>
            <a:r>
              <a:rPr lang="nb-NO" dirty="0"/>
              <a:t> 216 </a:t>
            </a:r>
            <a:r>
              <a:rPr lang="nb-NO" dirty="0" err="1"/>
              <a:t>players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E23C06-FC7E-4C4D-BEA4-5643867AF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Total </a:t>
            </a:r>
            <a:r>
              <a:rPr lang="nb-NO" dirty="0" err="1"/>
              <a:t>points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players</a:t>
            </a:r>
            <a:r>
              <a:rPr lang="nb-NO" dirty="0"/>
              <a:t> is not a </a:t>
            </a:r>
            <a:r>
              <a:rPr lang="nb-NO" dirty="0" err="1"/>
              <a:t>stationary</a:t>
            </a:r>
            <a:r>
              <a:rPr lang="nb-NO" dirty="0"/>
              <a:t> variable. 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This makes it </a:t>
            </a:r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ARIMA.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64D00C-7DB2-41DD-9613-6FCE1ED86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810577"/>
            <a:ext cx="4699416" cy="161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989B79-3ADC-4D30-8850-7AD72D09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64" y="2810577"/>
            <a:ext cx="4520235" cy="103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0C5F69-13C6-4368-B85E-A6137E7C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Preliminary Research </a:t>
            </a:r>
            <a:r>
              <a:rPr lang="nb-NO" dirty="0" err="1"/>
              <a:t>cont</a:t>
            </a:r>
            <a:r>
              <a:rPr lang="nb-NO" dirty="0"/>
              <a:t>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A0DA84-7333-4508-AB62-2FA709F76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nb-NO" dirty="0"/>
              <a:t>Tuning parameters </a:t>
            </a:r>
            <a:r>
              <a:rPr lang="nb-NO" dirty="0" err="1"/>
              <a:t>of</a:t>
            </a:r>
            <a:r>
              <a:rPr lang="nb-NO" dirty="0"/>
              <a:t> ARIMA shows:</a:t>
            </a:r>
            <a:br>
              <a:rPr lang="nb-NO" dirty="0"/>
            </a:br>
            <a:r>
              <a:rPr lang="nb-NO" dirty="0"/>
              <a:t>	MA(p) : 1</a:t>
            </a:r>
            <a:br>
              <a:rPr lang="nb-NO" dirty="0"/>
            </a:br>
            <a:r>
              <a:rPr lang="nb-NO" dirty="0"/>
              <a:t>	I(d) : 0</a:t>
            </a:r>
            <a:br>
              <a:rPr lang="nb-NO" dirty="0"/>
            </a:br>
            <a:r>
              <a:rPr lang="nb-NO" dirty="0"/>
              <a:t>	AR(q) : 1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MSE = 28.57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726BE06-C176-49EC-801C-15AE938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616" y="2120899"/>
            <a:ext cx="4639736" cy="374819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nb-NO" dirty="0"/>
              <a:t>SVM:</a:t>
            </a:r>
          </a:p>
          <a:p>
            <a:r>
              <a:rPr lang="nb-NO" dirty="0"/>
              <a:t>MSE = 5.25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XGBoost</a:t>
            </a:r>
            <a:r>
              <a:rPr lang="nb-NO" dirty="0"/>
              <a:t>:</a:t>
            </a:r>
          </a:p>
          <a:p>
            <a:r>
              <a:rPr lang="nb-NO" dirty="0"/>
              <a:t>MSE = 6.42</a:t>
            </a:r>
          </a:p>
          <a:p>
            <a:endParaRPr lang="nb-NO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84DB931-777E-4579-BB6C-85FF0F8F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64" y="4144770"/>
            <a:ext cx="2798488" cy="14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6494F20-B1B9-468F-8C17-F46864BB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875" y="2058415"/>
            <a:ext cx="2619477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B20457C-2B05-4C17-9A90-DE40CF37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95" y="3530600"/>
            <a:ext cx="2831909" cy="15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Yellow question mark">
            <a:extLst>
              <a:ext uri="{FF2B5EF4-FFF2-40B4-BE49-F238E27FC236}">
                <a16:creationId xmlns:a16="http://schemas.microsoft.com/office/drawing/2014/main" id="{004534BD-35F0-E826-988A-20C54912B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9" b="27114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17DDD2-1998-9ADD-02AA-CF3B1B06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103819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81_TF22712842_Win32" id="{74DC944A-C71F-4B33-B990-C64E897C588D}" vid="{8B012EF9-C98E-4583-85D0-C83CF59E82D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{1D6B80F4-ED19-4990-8E8F-B3E96880F474}tf22712842_win32</Template>
  <TotalTime>5287</TotalTime>
  <Words>483</Words>
  <Application>Microsoft Office PowerPoint</Application>
  <PresentationFormat>Widescreen</PresentationFormat>
  <Paragraphs>83</Paragraphs>
  <Slides>9</Slides>
  <Notes>1</Notes>
  <HiddenSlides>1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Predicting Player Performance in Fantasy Premier League</vt:lpstr>
      <vt:lpstr>Content</vt:lpstr>
      <vt:lpstr>What is Fantasy Premier Leauge (FPL)?</vt:lpstr>
      <vt:lpstr>Previous Research</vt:lpstr>
      <vt:lpstr>Dissertation Research Topic</vt:lpstr>
      <vt:lpstr>Deep Q-Learning  What is it?</vt:lpstr>
      <vt:lpstr>Preliminary Results</vt:lpstr>
      <vt:lpstr>Preliminary Research cont.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Player Performance in Fantasy Premier League</dc:title>
  <dc:creator>Joakim Torsvik</dc:creator>
  <cp:lastModifiedBy>Joakim Torsvik</cp:lastModifiedBy>
  <cp:revision>32</cp:revision>
  <dcterms:created xsi:type="dcterms:W3CDTF">2022-07-28T08:20:48Z</dcterms:created>
  <dcterms:modified xsi:type="dcterms:W3CDTF">2022-08-01T19:48:28Z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