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270" r:id="rId7"/>
    <p:sldId id="392" r:id="rId8"/>
    <p:sldId id="393" r:id="rId9"/>
    <p:sldId id="394" r:id="rId10"/>
    <p:sldId id="395" r:id="rId11"/>
    <p:sldId id="396" r:id="rId12"/>
    <p:sldId id="397" r:id="rId13"/>
    <p:sldId id="398" r:id="rId14"/>
    <p:sldId id="384" r:id="rId15"/>
    <p:sldId id="317" r:id="rId16"/>
    <p:sldId id="277" r:id="rId17"/>
    <p:sldId id="278" r:id="rId18"/>
    <p:sldId id="279" r:id="rId19"/>
    <p:sldId id="268" r:id="rId20"/>
    <p:sldId id="272" r:id="rId21"/>
    <p:sldId id="281" r:id="rId22"/>
    <p:sldId id="321" r:id="rId23"/>
    <p:sldId id="391" r:id="rId2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3725" autoAdjust="0"/>
  </p:normalViewPr>
  <p:slideViewPr>
    <p:cSldViewPr snapToGrid="0">
      <p:cViewPr varScale="1">
        <p:scale>
          <a:sx n="150" d="100"/>
          <a:sy n="150" d="100"/>
        </p:scale>
        <p:origin x="624" y="12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en-GB"/>
        </a:p>
      </dgm:t>
    </dgm:pt>
    <dgm:pt modelId="{4259F840-24E7-476F-9F30-482E46395856}">
      <dgm:prSet phldrT="[Text]" custT="1"/>
      <dgm:spPr/>
      <dgm:t>
        <a:bodyPr rtlCol="0"/>
        <a:lstStyle/>
        <a:p>
          <a:pPr rtl="0"/>
          <a:r>
            <a:rPr lang="en-GB" sz="1800">
              <a:latin typeface="+mn-lt"/>
            </a:rPr>
            <a:t>Title</a:t>
          </a:r>
        </a:p>
      </dgm:t>
    </dgm:pt>
    <dgm:pt modelId="{FCE8068D-7E50-4749-A8D0-ADEDAC5637B3}" type="parTrans" cxnId="{42EE41D1-3C16-4937-BB38-B076896C09A0}">
      <dgm:prSet/>
      <dgm:spPr/>
      <dgm:t>
        <a:bodyPr rtlCol="0"/>
        <a:lstStyle/>
        <a:p>
          <a:pPr rtl="0"/>
          <a:endParaRPr lang="en-GB" sz="1800">
            <a:latin typeface="+mn-lt"/>
          </a:endParaRPr>
        </a:p>
      </dgm:t>
    </dgm:pt>
    <dgm:pt modelId="{DCC444A4-F20A-48F5-A61E-47BFFF185A57}" type="sibTrans" cxnId="{42EE41D1-3C16-4937-BB38-B076896C09A0}">
      <dgm:prSet/>
      <dgm:spPr/>
      <dgm:t>
        <a:bodyPr rtlCol="0"/>
        <a:lstStyle/>
        <a:p>
          <a:pPr rtl="0"/>
          <a:endParaRPr lang="en-GB"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en-GB" sz="1800">
              <a:latin typeface="+mn-lt"/>
            </a:rPr>
            <a:t>To start a presentation, go to the Slide Show tab, and select          From Beginning.</a:t>
          </a:r>
        </a:p>
      </dgm:t>
    </dgm:pt>
    <dgm:pt modelId="{8DE7CD45-B7C0-432E-B819-6A7D97E31315}" type="parTrans" cxnId="{770CA1CC-3DDD-451E-AE83-A71CA570260C}">
      <dgm:prSet/>
      <dgm:spPr/>
      <dgm:t>
        <a:bodyPr rtlCol="0"/>
        <a:lstStyle/>
        <a:p>
          <a:pPr rtl="0"/>
          <a:endParaRPr lang="en-GB" sz="1800">
            <a:latin typeface="+mn-lt"/>
          </a:endParaRPr>
        </a:p>
      </dgm:t>
    </dgm:pt>
    <dgm:pt modelId="{C33B8BEF-A818-4A2F-A99A-E2B29895E184}" type="sibTrans" cxnId="{770CA1CC-3DDD-451E-AE83-A71CA570260C}">
      <dgm:prSet/>
      <dgm:spPr/>
      <dgm:t>
        <a:bodyPr rtlCol="0"/>
        <a:lstStyle/>
        <a:p>
          <a:pPr rtl="0"/>
          <a:endParaRPr lang="en-GB" sz="1800">
            <a:latin typeface="+mn-lt"/>
          </a:endParaRPr>
        </a:p>
      </dgm:t>
    </dgm:pt>
    <dgm:pt modelId="{E4033A39-DCC4-4038-9562-AEDDBBB37A99}">
      <dgm:prSet phldrT="[Text]" custT="1"/>
      <dgm:spPr/>
      <dgm:t>
        <a:bodyPr rtlCol="0"/>
        <a:lstStyle/>
        <a:p>
          <a:pPr rtl="0"/>
          <a:r>
            <a:rPr lang="en-GB" sz="1800">
              <a:latin typeface="+mn-lt"/>
            </a:rPr>
            <a:t>Title</a:t>
          </a:r>
        </a:p>
      </dgm:t>
    </dgm:pt>
    <dgm:pt modelId="{048EEAE6-78BA-4B00-B7BB-9C22DBB1E8F4}" type="parTrans" cxnId="{32EF2862-2950-4DF8-BEA8-CD19460CCA31}">
      <dgm:prSet/>
      <dgm:spPr/>
      <dgm:t>
        <a:bodyPr rtlCol="0"/>
        <a:lstStyle/>
        <a:p>
          <a:pPr rtl="0"/>
          <a:endParaRPr lang="en-GB" sz="1800">
            <a:latin typeface="+mn-lt"/>
          </a:endParaRPr>
        </a:p>
      </dgm:t>
    </dgm:pt>
    <dgm:pt modelId="{80AB0E5B-0C58-465D-A545-5B21133D2849}" type="sibTrans" cxnId="{32EF2862-2950-4DF8-BEA8-CD19460CCA31}">
      <dgm:prSet/>
      <dgm:spPr/>
      <dgm:t>
        <a:bodyPr rtlCol="0"/>
        <a:lstStyle/>
        <a:p>
          <a:pPr rtl="0"/>
          <a:endParaRPr lang="en-GB"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en-GB"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rtlCol="0"/>
        <a:lstStyle/>
        <a:p>
          <a:pPr rtl="0"/>
          <a:endParaRPr lang="en-GB" sz="1800">
            <a:latin typeface="+mn-lt"/>
          </a:endParaRPr>
        </a:p>
      </dgm:t>
    </dgm:pt>
    <dgm:pt modelId="{657DB10D-2517-48AA-B970-6D815DBD4123}" type="sibTrans" cxnId="{5E74CB62-E52E-4CEE-8AA1-9812BFC0D67E}">
      <dgm:prSet/>
      <dgm:spPr/>
      <dgm:t>
        <a:bodyPr rtlCol="0"/>
        <a:lstStyle/>
        <a:p>
          <a:pPr rtl="0"/>
          <a:endParaRPr lang="en-GB" sz="1800">
            <a:latin typeface="+mn-lt"/>
          </a:endParaRPr>
        </a:p>
      </dgm:t>
    </dgm:pt>
    <dgm:pt modelId="{87BF7896-20EA-4E8F-B6F4-A34EC5C9CB50}">
      <dgm:prSet phldrT="[Text]" custT="1"/>
      <dgm:spPr/>
      <dgm:t>
        <a:bodyPr rtlCol="0"/>
        <a:lstStyle/>
        <a:p>
          <a:pPr rtl="0"/>
          <a:r>
            <a:rPr lang="en-GB" sz="1800">
              <a:latin typeface="+mn-lt"/>
            </a:rPr>
            <a:t>Title</a:t>
          </a:r>
        </a:p>
      </dgm:t>
    </dgm:pt>
    <dgm:pt modelId="{05E47BA5-F724-4AEE-9B5B-401F18E028E6}" type="parTrans" cxnId="{92330C11-C197-4512-BDA4-8D8A69AF7D1C}">
      <dgm:prSet/>
      <dgm:spPr/>
      <dgm:t>
        <a:bodyPr rtlCol="0"/>
        <a:lstStyle/>
        <a:p>
          <a:pPr rtl="0"/>
          <a:endParaRPr lang="en-GB" sz="1800">
            <a:latin typeface="+mn-lt"/>
          </a:endParaRPr>
        </a:p>
      </dgm:t>
    </dgm:pt>
    <dgm:pt modelId="{D63CE73E-35DE-48C3-8753-7648BC953C0D}" type="sibTrans" cxnId="{92330C11-C197-4512-BDA4-8D8A69AF7D1C}">
      <dgm:prSet/>
      <dgm:spPr/>
      <dgm:t>
        <a:bodyPr rtlCol="0"/>
        <a:lstStyle/>
        <a:p>
          <a:pPr rtl="0"/>
          <a:endParaRPr lang="en-GB"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en-GB" sz="1800"/>
            <a:t>During your presentation, the speaker notes are visible on your monitor, but aren't visible to      the audience.</a:t>
          </a:r>
          <a:endParaRPr lang="en-GB" sz="1800" dirty="0">
            <a:latin typeface="+mn-lt"/>
          </a:endParaRPr>
        </a:p>
      </dgm:t>
    </dgm:pt>
    <dgm:pt modelId="{F806E590-5F8E-48A1-96AC-9E738290D2ED}" type="parTrans" cxnId="{4D2DF581-8128-4440-9E51-29109DC6ED52}">
      <dgm:prSet/>
      <dgm:spPr/>
      <dgm:t>
        <a:bodyPr rtlCol="0"/>
        <a:lstStyle/>
        <a:p>
          <a:pPr rtl="0"/>
          <a:endParaRPr lang="en-GB" sz="1800">
            <a:latin typeface="+mn-lt"/>
          </a:endParaRPr>
        </a:p>
      </dgm:t>
    </dgm:pt>
    <dgm:pt modelId="{20F77EFB-335C-4BC3-AD95-8421EDF343E6}" type="sibTrans" cxnId="{4D2DF581-8128-4440-9E51-29109DC6ED52}">
      <dgm:prSet/>
      <dgm:spPr/>
      <dgm:t>
        <a:bodyPr rtlCol="0"/>
        <a:lstStyle/>
        <a:p>
          <a:pPr rtl="0"/>
          <a:endParaRPr lang="en-GB"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en-GB" sz="1800">
              <a:latin typeface="+mn-lt"/>
            </a:rPr>
            <a:t>Title</a:t>
          </a:r>
        </a:p>
      </dgm:t>
    </dgm:pt>
    <dgm:pt modelId="{DA9CCCCB-8206-4757-82C8-F885E9D238B5}" type="parTrans" cxnId="{636DE8C5-F706-4BA5-855F-85FD2239E2BE}">
      <dgm:prSet/>
      <dgm:spPr/>
      <dgm:t>
        <a:bodyPr rtlCol="0"/>
        <a:lstStyle/>
        <a:p>
          <a:pPr rtl="0"/>
          <a:endParaRPr lang="en-GB" sz="1800"/>
        </a:p>
      </dgm:t>
    </dgm:pt>
    <dgm:pt modelId="{986162A7-6F89-4679-B40E-33A17DA21B73}" type="sibTrans" cxnId="{636DE8C5-F706-4BA5-855F-85FD2239E2BE}">
      <dgm:prSet/>
      <dgm:spPr/>
      <dgm:t>
        <a:bodyPr rtlCol="0"/>
        <a:lstStyle/>
        <a:p>
          <a:pPr rtl="0"/>
          <a:endParaRPr lang="en-GB" sz="1800"/>
        </a:p>
      </dgm:t>
    </dgm:pt>
    <dgm:pt modelId="{AC76BE15-3E8A-498B-91BD-CF772C26B6F1}">
      <dgm:prSet phldrT="[Text]" custT="1"/>
      <dgm:spPr/>
      <dgm:t>
        <a:bodyPr rtlCol="0"/>
        <a:lstStyle/>
        <a:p>
          <a:pPr rtl="0">
            <a:buFont typeface="Symbol" panose="05050102010706020507" pitchFamily="18" charset="2"/>
            <a:buChar char=""/>
          </a:pPr>
          <a:r>
            <a:rPr lang="en-GB" sz="1800">
              <a:latin typeface="+mn-lt"/>
            </a:rPr>
            <a:t>Title</a:t>
          </a:r>
        </a:p>
      </dgm:t>
    </dgm:pt>
    <dgm:pt modelId="{00CCB400-064A-4EF5-9806-9534D9AC69AD}" type="parTrans" cxnId="{140A4778-8248-44DE-B78A-23C578A77D7E}">
      <dgm:prSet/>
      <dgm:spPr/>
      <dgm:t>
        <a:bodyPr rtlCol="0"/>
        <a:lstStyle/>
        <a:p>
          <a:pPr rtl="0"/>
          <a:endParaRPr lang="en-GB" sz="1800"/>
        </a:p>
      </dgm:t>
    </dgm:pt>
    <dgm:pt modelId="{662A3D6E-7238-444F-BC0B-C7A4321261DB}" type="sibTrans" cxnId="{140A4778-8248-44DE-B78A-23C578A77D7E}">
      <dgm:prSet/>
      <dgm:spPr/>
      <dgm:t>
        <a:bodyPr rtlCol="0"/>
        <a:lstStyle/>
        <a:p>
          <a:pPr rtl="0"/>
          <a:endParaRPr lang="en-GB" sz="1800"/>
        </a:p>
      </dgm:t>
    </dgm:pt>
    <dgm:pt modelId="{73820394-2159-4075-9E6F-217263B07F8B}">
      <dgm:prSet phldrT="[Text]" custT="1"/>
      <dgm:spPr/>
      <dgm:t>
        <a:bodyPr rtlCol="0"/>
        <a:lstStyle/>
        <a:p>
          <a:pPr rtl="0">
            <a:buFont typeface="Symbol" panose="05050102010706020507" pitchFamily="18" charset="2"/>
            <a:buChar char=""/>
          </a:pPr>
          <a:r>
            <a:rPr lang="en-GB" sz="1800"/>
            <a:t>If you can’t see the Notes pane or it is completely minimised, click Notes on the task bar across the bottom of the PowerPoint window.</a:t>
          </a:r>
          <a:endParaRPr lang="en-GB" sz="1800" dirty="0">
            <a:latin typeface="+mn-lt"/>
          </a:endParaRPr>
        </a:p>
      </dgm:t>
    </dgm:pt>
    <dgm:pt modelId="{A861A835-3A0D-4B09-8870-87D7FDC7B27F}" type="parTrans" cxnId="{19CF03A0-47BE-4ABD-A62C-A27E16D6C5A3}">
      <dgm:prSet/>
      <dgm:spPr/>
      <dgm:t>
        <a:bodyPr rtlCol="0"/>
        <a:lstStyle/>
        <a:p>
          <a:pPr rtl="0"/>
          <a:endParaRPr lang="en-GB" sz="1800"/>
        </a:p>
      </dgm:t>
    </dgm:pt>
    <dgm:pt modelId="{D383A36B-470D-499F-AE13-85A6B2495524}" type="sibTrans" cxnId="{19CF03A0-47BE-4ABD-A62C-A27E16D6C5A3}">
      <dgm:prSet/>
      <dgm:spPr/>
      <dgm:t>
        <a:bodyPr rtlCol="0"/>
        <a:lstStyle/>
        <a:p>
          <a:pPr rtl="0"/>
          <a:endParaRPr lang="en-GB" sz="1800"/>
        </a:p>
      </dgm:t>
    </dgm:pt>
    <dgm:pt modelId="{C032D242-8D23-4EEC-A10A-7B0691E5A409}">
      <dgm:prSet phldrT="[Text]" custT="1"/>
      <dgm:spPr/>
      <dgm:t>
        <a:bodyPr rtlCol="0"/>
        <a:lstStyle/>
        <a:p>
          <a:pPr rtl="0">
            <a:buFont typeface="Symbol" panose="05050102010706020507" pitchFamily="18" charset="2"/>
            <a:buChar char=""/>
          </a:pPr>
          <a:r>
            <a:rPr lang="en-GB" sz="1800"/>
            <a:t>The Notes pane is a box that appears below each slide. Tap it to add notes.</a:t>
          </a:r>
          <a:endParaRPr lang="en-GB" sz="1800" dirty="0">
            <a:latin typeface="+mn-lt"/>
          </a:endParaRPr>
        </a:p>
      </dgm:t>
    </dgm:pt>
    <dgm:pt modelId="{167DA838-BF1F-42A4-81E8-806F40795A14}" type="parTrans" cxnId="{D9403C73-FB83-47D6-85AE-067D49ED63F2}">
      <dgm:prSet/>
      <dgm:spPr/>
      <dgm:t>
        <a:bodyPr rtlCol="0"/>
        <a:lstStyle/>
        <a:p>
          <a:pPr rtl="0"/>
          <a:endParaRPr lang="en-GB" sz="1800"/>
        </a:p>
      </dgm:t>
    </dgm:pt>
    <dgm:pt modelId="{7EFA60CA-572D-434D-B452-A4ACBAEB4D2C}" type="sibTrans" cxnId="{D9403C73-FB83-47D6-85AE-067D49ED63F2}">
      <dgm:prSet/>
      <dgm:spPr/>
      <dgm:t>
        <a:bodyPr rtlCol="0"/>
        <a:lstStyle/>
        <a:p>
          <a:pPr rtl="0"/>
          <a:endParaRPr lang="en-GB"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t>During your presentation, the speaker notes are visible on your monitor, but aren't visible to      the audience.</a:t>
          </a:r>
          <a:endParaRPr lang="en-GB"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t>The Notes pane is a box that appears below each slide. Tap it to add notes.</a:t>
          </a:r>
          <a:endParaRPr lang="en-GB"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t>If you can’t see the Notes pane or it is completely minimised, click Notes on the task bar across the bottom of the PowerPoint window.</a:t>
          </a:r>
          <a:endParaRPr lang="en-GB"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15/12/2024</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15/12/2024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15/12/2024</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11</a:t>
            </a:fld>
            <a:endParaRPr lang="en-GB"/>
          </a:p>
        </p:txBody>
      </p:sp>
      <p:sp>
        <p:nvSpPr>
          <p:cNvPr id="5" name="Date Placeholder 4">
            <a:extLst>
              <a:ext uri="{FF2B5EF4-FFF2-40B4-BE49-F238E27FC236}">
                <a16:creationId xmlns:a16="http://schemas.microsoft.com/office/drawing/2014/main" id="{16636479-B33C-4E9E-958F-BBF3C03504C3}"/>
              </a:ext>
            </a:extLst>
          </p:cNvPr>
          <p:cNvSpPr>
            <a:spLocks noGrp="1"/>
          </p:cNvSpPr>
          <p:nvPr>
            <p:ph type="dt" idx="1"/>
          </p:nvPr>
        </p:nvSpPr>
        <p:spPr/>
        <p:txBody>
          <a:bodyPr/>
          <a:lstStyle/>
          <a:p>
            <a:pPr rtl="0"/>
            <a:fld id="{B51B7869-5591-4607-903C-BC169E9BB981}" type="datetime1">
              <a:rPr lang="en-GB" smtClean="0"/>
              <a:t>15/12/2024</a:t>
            </a:fld>
            <a:endParaRPr lang="en-GB"/>
          </a:p>
        </p:txBody>
      </p:sp>
    </p:spTree>
    <p:extLst>
      <p:ext uri="{BB962C8B-B14F-4D97-AF65-F5344CB8AC3E}">
        <p14:creationId xmlns:p14="http://schemas.microsoft.com/office/powerpoint/2010/main" val="2100331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12</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15/12/2024</a:t>
            </a:fld>
            <a:endParaRPr lang="en-GB"/>
          </a:p>
        </p:txBody>
      </p:sp>
    </p:spTree>
    <p:extLst>
      <p:ext uri="{BB962C8B-B14F-4D97-AF65-F5344CB8AC3E}">
        <p14:creationId xmlns:p14="http://schemas.microsoft.com/office/powerpoint/2010/main" val="1586550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16</a:t>
            </a:fld>
            <a:endParaRPr lang="en-GB"/>
          </a:p>
        </p:txBody>
      </p:sp>
      <p:sp>
        <p:nvSpPr>
          <p:cNvPr id="5" name="Date Placeholder 4">
            <a:extLst>
              <a:ext uri="{FF2B5EF4-FFF2-40B4-BE49-F238E27FC236}">
                <a16:creationId xmlns:a16="http://schemas.microsoft.com/office/drawing/2014/main" id="{A603DCC6-A6C8-450B-8F81-32548BB96E83}"/>
              </a:ext>
            </a:extLst>
          </p:cNvPr>
          <p:cNvSpPr>
            <a:spLocks noGrp="1"/>
          </p:cNvSpPr>
          <p:nvPr>
            <p:ph type="dt" idx="1"/>
          </p:nvPr>
        </p:nvSpPr>
        <p:spPr/>
        <p:txBody>
          <a:bodyPr/>
          <a:lstStyle/>
          <a:p>
            <a:pPr rtl="0"/>
            <a:fld id="{FC28D2C7-AFA1-47CB-8905-CC67B863F75E}" type="datetime1">
              <a:rPr lang="en-GB" smtClean="0"/>
              <a:t>15/12/2024</a:t>
            </a:fld>
            <a:endParaRPr lang="en-GB"/>
          </a:p>
        </p:txBody>
      </p:sp>
    </p:spTree>
    <p:extLst>
      <p:ext uri="{BB962C8B-B14F-4D97-AF65-F5344CB8AC3E}">
        <p14:creationId xmlns:p14="http://schemas.microsoft.com/office/powerpoint/2010/main" val="396330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17</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15/12/2024</a:t>
            </a:fld>
            <a:endParaRPr lang="en-GB"/>
          </a:p>
        </p:txBody>
      </p:sp>
    </p:spTree>
    <p:extLst>
      <p:ext uri="{BB962C8B-B14F-4D97-AF65-F5344CB8AC3E}">
        <p14:creationId xmlns:p14="http://schemas.microsoft.com/office/powerpoint/2010/main" val="514541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19</a:t>
            </a:fld>
            <a:endParaRPr lang="en-GB"/>
          </a:p>
        </p:txBody>
      </p:sp>
      <p:sp>
        <p:nvSpPr>
          <p:cNvPr id="5" name="Date Placeholder 4">
            <a:extLst>
              <a:ext uri="{FF2B5EF4-FFF2-40B4-BE49-F238E27FC236}">
                <a16:creationId xmlns:a16="http://schemas.microsoft.com/office/drawing/2014/main" id="{2BD0D2D7-C33C-454C-BB95-A55C1C66958D}"/>
              </a:ext>
            </a:extLst>
          </p:cNvPr>
          <p:cNvSpPr>
            <a:spLocks noGrp="1"/>
          </p:cNvSpPr>
          <p:nvPr>
            <p:ph type="dt" idx="1"/>
          </p:nvPr>
        </p:nvSpPr>
        <p:spPr/>
        <p:txBody>
          <a:bodyPr/>
          <a:lstStyle/>
          <a:p>
            <a:pPr rtl="0"/>
            <a:fld id="{7C383082-EA5C-4909-9BC1-11E6110F3D9A}" type="datetime1">
              <a:rPr lang="en-GB" smtClean="0"/>
              <a:t>15/12/2024</a:t>
            </a:fld>
            <a:endParaRPr lang="en-GB"/>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15/12/2024</a:t>
            </a:fld>
            <a:endParaRPr lang="en-GB"/>
          </a:p>
        </p:txBody>
      </p:sp>
    </p:spTree>
    <p:extLst>
      <p:ext uri="{BB962C8B-B14F-4D97-AF65-F5344CB8AC3E}">
        <p14:creationId xmlns:p14="http://schemas.microsoft.com/office/powerpoint/2010/main" val="404304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B70B0-F28B-8266-6184-D8D54138B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7C94A8-73EA-3BB0-6450-8F0A639E8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998E39-BA7D-321C-1E27-CF8F1310597E}"/>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D9BE8D92-6316-A4A9-C881-524ADC59A5B2}"/>
              </a:ext>
            </a:extLst>
          </p:cNvPr>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94ACB93E-502B-7B99-D0AD-CCE14E4C35A7}"/>
              </a:ext>
            </a:extLst>
          </p:cNvPr>
          <p:cNvSpPr>
            <a:spLocks noGrp="1"/>
          </p:cNvSpPr>
          <p:nvPr>
            <p:ph type="dt" idx="1"/>
          </p:nvPr>
        </p:nvSpPr>
        <p:spPr/>
        <p:txBody>
          <a:bodyPr/>
          <a:lstStyle/>
          <a:p>
            <a:pPr rtl="0"/>
            <a:fld id="{B9FA1D35-9279-4503-AA65-44459462ED41}" type="datetime1">
              <a:rPr lang="en-GB" smtClean="0"/>
              <a:t>15/12/2024</a:t>
            </a:fld>
            <a:endParaRPr lang="en-GB"/>
          </a:p>
        </p:txBody>
      </p:sp>
    </p:spTree>
    <p:extLst>
      <p:ext uri="{BB962C8B-B14F-4D97-AF65-F5344CB8AC3E}">
        <p14:creationId xmlns:p14="http://schemas.microsoft.com/office/powerpoint/2010/main" val="36251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E63F8-4DD5-8EE0-1088-C9DF238B03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D1D614-4FFD-B9F0-2106-69B8B79AB8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28586D-B695-D761-1EE7-04D88911004A}"/>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C1D1B7E4-3533-B58E-4317-675B495B63EB}"/>
              </a:ext>
            </a:extLst>
          </p:cNvPr>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806C55C7-AC66-BBB3-4B71-920E0AEACD3B}"/>
              </a:ext>
            </a:extLst>
          </p:cNvPr>
          <p:cNvSpPr>
            <a:spLocks noGrp="1"/>
          </p:cNvSpPr>
          <p:nvPr>
            <p:ph type="dt" idx="1"/>
          </p:nvPr>
        </p:nvSpPr>
        <p:spPr/>
        <p:txBody>
          <a:bodyPr/>
          <a:lstStyle/>
          <a:p>
            <a:pPr rtl="0"/>
            <a:fld id="{B9FA1D35-9279-4503-AA65-44459462ED41}" type="datetime1">
              <a:rPr lang="en-GB" smtClean="0"/>
              <a:t>15/12/2024</a:t>
            </a:fld>
            <a:endParaRPr lang="en-GB"/>
          </a:p>
        </p:txBody>
      </p:sp>
    </p:spTree>
    <p:extLst>
      <p:ext uri="{BB962C8B-B14F-4D97-AF65-F5344CB8AC3E}">
        <p14:creationId xmlns:p14="http://schemas.microsoft.com/office/powerpoint/2010/main" val="140971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B5E44-9428-1024-B3F6-C8D7A8B2BA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403DFB-6849-3F02-3A4F-30CB075885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EBEBEB-9ACA-13D4-F92E-5E86B189F488}"/>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EACA9E24-4E4D-ACDE-B6EA-5596DF7F4652}"/>
              </a:ext>
            </a:extLst>
          </p:cNvPr>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6043CAFD-F543-7846-EB0A-EBEEB506C65C}"/>
              </a:ext>
            </a:extLst>
          </p:cNvPr>
          <p:cNvSpPr>
            <a:spLocks noGrp="1"/>
          </p:cNvSpPr>
          <p:nvPr>
            <p:ph type="dt" idx="1"/>
          </p:nvPr>
        </p:nvSpPr>
        <p:spPr/>
        <p:txBody>
          <a:bodyPr/>
          <a:lstStyle/>
          <a:p>
            <a:pPr rtl="0"/>
            <a:fld id="{B9FA1D35-9279-4503-AA65-44459462ED41}" type="datetime1">
              <a:rPr lang="en-GB" smtClean="0"/>
              <a:t>15/12/2024</a:t>
            </a:fld>
            <a:endParaRPr lang="en-GB"/>
          </a:p>
        </p:txBody>
      </p:sp>
    </p:spTree>
    <p:extLst>
      <p:ext uri="{BB962C8B-B14F-4D97-AF65-F5344CB8AC3E}">
        <p14:creationId xmlns:p14="http://schemas.microsoft.com/office/powerpoint/2010/main" val="1347780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A9955-0DB8-9450-1159-6E9B02324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946230-D42C-5D1A-F398-715337098C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B71903-6012-4E90-ABEC-66CBE8DEC817}"/>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9E64D410-B8C0-1F38-30AE-3B6D7E742D9E}"/>
              </a:ext>
            </a:extLst>
          </p:cNvPr>
          <p:cNvSpPr>
            <a:spLocks noGrp="1"/>
          </p:cNvSpPr>
          <p:nvPr>
            <p:ph type="sldNum" sz="quarter" idx="5"/>
          </p:nvPr>
        </p:nvSpPr>
        <p:spPr/>
        <p:txBody>
          <a:bodyPr rtlCol="0"/>
          <a:lstStyle/>
          <a:p>
            <a:pPr rtl="0"/>
            <a:fld id="{1983A999-5E0E-42CA-8400-604AE921FF7C}" type="slidenum">
              <a:rPr lang="en-GB" smtClean="0"/>
              <a:t>7</a:t>
            </a:fld>
            <a:endParaRPr lang="en-GB"/>
          </a:p>
        </p:txBody>
      </p:sp>
      <p:sp>
        <p:nvSpPr>
          <p:cNvPr id="5" name="Date Placeholder 4">
            <a:extLst>
              <a:ext uri="{FF2B5EF4-FFF2-40B4-BE49-F238E27FC236}">
                <a16:creationId xmlns:a16="http://schemas.microsoft.com/office/drawing/2014/main" id="{88653325-A911-34E6-3C09-57A47E3A0B72}"/>
              </a:ext>
            </a:extLst>
          </p:cNvPr>
          <p:cNvSpPr>
            <a:spLocks noGrp="1"/>
          </p:cNvSpPr>
          <p:nvPr>
            <p:ph type="dt" idx="1"/>
          </p:nvPr>
        </p:nvSpPr>
        <p:spPr/>
        <p:txBody>
          <a:bodyPr/>
          <a:lstStyle/>
          <a:p>
            <a:pPr rtl="0"/>
            <a:fld id="{B9FA1D35-9279-4503-AA65-44459462ED41}" type="datetime1">
              <a:rPr lang="en-GB" smtClean="0"/>
              <a:t>15/12/2024</a:t>
            </a:fld>
            <a:endParaRPr lang="en-GB"/>
          </a:p>
        </p:txBody>
      </p:sp>
    </p:spTree>
    <p:extLst>
      <p:ext uri="{BB962C8B-B14F-4D97-AF65-F5344CB8AC3E}">
        <p14:creationId xmlns:p14="http://schemas.microsoft.com/office/powerpoint/2010/main" val="2505799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2D15A-E276-7D49-E12E-6057E908C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1984E1-50B8-517E-7B0F-78E7AEA3CE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B9DEBF-FE1F-D97A-B6E7-9072B17C0D24}"/>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741F3C1F-1399-2CD8-A4FB-B323607FA2DB}"/>
              </a:ext>
            </a:extLst>
          </p:cNvPr>
          <p:cNvSpPr>
            <a:spLocks noGrp="1"/>
          </p:cNvSpPr>
          <p:nvPr>
            <p:ph type="sldNum" sz="quarter" idx="5"/>
          </p:nvPr>
        </p:nvSpPr>
        <p:spPr/>
        <p:txBody>
          <a:bodyPr rtlCol="0"/>
          <a:lstStyle/>
          <a:p>
            <a:pPr rtl="0"/>
            <a:fld id="{1983A999-5E0E-42CA-8400-604AE921FF7C}" type="slidenum">
              <a:rPr lang="en-GB" smtClean="0"/>
              <a:t>8</a:t>
            </a:fld>
            <a:endParaRPr lang="en-GB"/>
          </a:p>
        </p:txBody>
      </p:sp>
      <p:sp>
        <p:nvSpPr>
          <p:cNvPr id="5" name="Date Placeholder 4">
            <a:extLst>
              <a:ext uri="{FF2B5EF4-FFF2-40B4-BE49-F238E27FC236}">
                <a16:creationId xmlns:a16="http://schemas.microsoft.com/office/drawing/2014/main" id="{9F0C92E6-A500-3CF1-4C60-EAF92C60426A}"/>
              </a:ext>
            </a:extLst>
          </p:cNvPr>
          <p:cNvSpPr>
            <a:spLocks noGrp="1"/>
          </p:cNvSpPr>
          <p:nvPr>
            <p:ph type="dt" idx="1"/>
          </p:nvPr>
        </p:nvSpPr>
        <p:spPr/>
        <p:txBody>
          <a:bodyPr/>
          <a:lstStyle/>
          <a:p>
            <a:pPr rtl="0"/>
            <a:fld id="{B9FA1D35-9279-4503-AA65-44459462ED41}" type="datetime1">
              <a:rPr lang="en-GB" smtClean="0"/>
              <a:t>15/12/2024</a:t>
            </a:fld>
            <a:endParaRPr lang="en-GB"/>
          </a:p>
        </p:txBody>
      </p:sp>
    </p:spTree>
    <p:extLst>
      <p:ext uri="{BB962C8B-B14F-4D97-AF65-F5344CB8AC3E}">
        <p14:creationId xmlns:p14="http://schemas.microsoft.com/office/powerpoint/2010/main" val="1262313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2DD6C-06E2-054E-B0C9-6CE7E94298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D37B9-85C6-E75E-429D-A8A4D396B1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E24946-7073-5CA6-D692-57243933058E}"/>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56655076-AF98-494B-7806-5ABBEB402680}"/>
              </a:ext>
            </a:extLst>
          </p:cNvPr>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71C882CC-B0C5-8420-4906-F20EC046E3B1}"/>
              </a:ext>
            </a:extLst>
          </p:cNvPr>
          <p:cNvSpPr>
            <a:spLocks noGrp="1"/>
          </p:cNvSpPr>
          <p:nvPr>
            <p:ph type="dt" idx="1"/>
          </p:nvPr>
        </p:nvSpPr>
        <p:spPr/>
        <p:txBody>
          <a:bodyPr/>
          <a:lstStyle/>
          <a:p>
            <a:pPr rtl="0"/>
            <a:fld id="{B9FA1D35-9279-4503-AA65-44459462ED41}" type="datetime1">
              <a:rPr lang="en-GB" smtClean="0"/>
              <a:t>15/12/2024</a:t>
            </a:fld>
            <a:endParaRPr lang="en-GB"/>
          </a:p>
        </p:txBody>
      </p:sp>
    </p:spTree>
    <p:extLst>
      <p:ext uri="{BB962C8B-B14F-4D97-AF65-F5344CB8AC3E}">
        <p14:creationId xmlns:p14="http://schemas.microsoft.com/office/powerpoint/2010/main" val="415026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BF4AA-61D0-6242-1861-CC414990AD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746BAB-2275-E7C3-BF94-FF52208FC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AD5C0-301C-10F1-965C-E36E739876C5}"/>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4534DD7D-30E3-D169-0855-C16868EF583A}"/>
              </a:ext>
            </a:extLst>
          </p:cNvPr>
          <p:cNvSpPr>
            <a:spLocks noGrp="1"/>
          </p:cNvSpPr>
          <p:nvPr>
            <p:ph type="sldNum" sz="quarter" idx="5"/>
          </p:nvPr>
        </p:nvSpPr>
        <p:spPr/>
        <p:txBody>
          <a:bodyPr rtlCol="0"/>
          <a:lstStyle/>
          <a:p>
            <a:pPr rtl="0"/>
            <a:fld id="{1983A999-5E0E-42CA-8400-604AE921FF7C}" type="slidenum">
              <a:rPr lang="en-GB" smtClean="0"/>
              <a:t>10</a:t>
            </a:fld>
            <a:endParaRPr lang="en-GB"/>
          </a:p>
        </p:txBody>
      </p:sp>
      <p:sp>
        <p:nvSpPr>
          <p:cNvPr id="5" name="Date Placeholder 4">
            <a:extLst>
              <a:ext uri="{FF2B5EF4-FFF2-40B4-BE49-F238E27FC236}">
                <a16:creationId xmlns:a16="http://schemas.microsoft.com/office/drawing/2014/main" id="{DB29AC1B-04EA-5667-B90D-C51868DA5597}"/>
              </a:ext>
            </a:extLst>
          </p:cNvPr>
          <p:cNvSpPr>
            <a:spLocks noGrp="1"/>
          </p:cNvSpPr>
          <p:nvPr>
            <p:ph type="dt" idx="1"/>
          </p:nvPr>
        </p:nvSpPr>
        <p:spPr/>
        <p:txBody>
          <a:bodyPr/>
          <a:lstStyle/>
          <a:p>
            <a:pPr rtl="0"/>
            <a:fld id="{B9FA1D35-9279-4503-AA65-44459462ED41}" type="datetime1">
              <a:rPr lang="en-GB" smtClean="0"/>
              <a:t>15/12/2024</a:t>
            </a:fld>
            <a:endParaRPr lang="en-GB"/>
          </a:p>
        </p:txBody>
      </p:sp>
    </p:spTree>
    <p:extLst>
      <p:ext uri="{BB962C8B-B14F-4D97-AF65-F5344CB8AC3E}">
        <p14:creationId xmlns:p14="http://schemas.microsoft.com/office/powerpoint/2010/main" val="3454916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en-GB"/>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endParaRPr lang="en-GB"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en-GB"/>
              <a:t>Presentation Title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en-GB" dirty="0"/>
              <a:t>James Comer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49B46-E1F2-9201-68AD-17C8A80E834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FC8F9AC7-CFC1-57B0-3536-A55444826640}"/>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793B4A73-8B05-5B03-C882-EA7CBD878F8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57B468F-4B36-F4FB-4497-6CE9EE983050}"/>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D55CD034-1EEF-EED0-3629-570D99197A89}"/>
              </a:ext>
            </a:extLst>
          </p:cNvPr>
          <p:cNvSpPr>
            <a:spLocks noGrp="1"/>
          </p:cNvSpPr>
          <p:nvPr>
            <p:ph type="title"/>
          </p:nvPr>
        </p:nvSpPr>
        <p:spPr>
          <a:xfrm>
            <a:off x="550862" y="549275"/>
            <a:ext cx="11097551" cy="1332000"/>
          </a:xfrm>
        </p:spPr>
        <p:txBody>
          <a:bodyPr rtlCol="0">
            <a:normAutofit/>
          </a:bodyPr>
          <a:lstStyle/>
          <a:p>
            <a:pPr rtl="0"/>
            <a:r>
              <a:rPr lang="en-GB" dirty="0"/>
              <a:t>Evaluation</a:t>
            </a:r>
          </a:p>
        </p:txBody>
      </p:sp>
      <p:sp>
        <p:nvSpPr>
          <p:cNvPr id="10" name="Content Placeholder 9">
            <a:extLst>
              <a:ext uri="{FF2B5EF4-FFF2-40B4-BE49-F238E27FC236}">
                <a16:creationId xmlns:a16="http://schemas.microsoft.com/office/drawing/2014/main" id="{643C1E9A-39CD-B3DB-A26F-9BE47E416802}"/>
              </a:ext>
            </a:extLst>
          </p:cNvPr>
          <p:cNvSpPr>
            <a:spLocks noGrp="1"/>
          </p:cNvSpPr>
          <p:nvPr>
            <p:ph sz="half" idx="2"/>
          </p:nvPr>
        </p:nvSpPr>
        <p:spPr>
          <a:xfrm>
            <a:off x="550864" y="1881275"/>
            <a:ext cx="5429114" cy="3515555"/>
          </a:xfrm>
        </p:spPr>
        <p:txBody>
          <a:bodyPr rtlCol="0"/>
          <a:lstStyle/>
          <a:p>
            <a:r>
              <a:rPr lang="en-GB" dirty="0"/>
              <a:t>Different ambient occlusion sample sizes, see lower resolution of ambient occlusion.</a:t>
            </a:r>
          </a:p>
          <a:p>
            <a:r>
              <a:rPr lang="en-GB" dirty="0"/>
              <a:t>Same sample size different split sizes, see false negatives. Show frame time, may decide it’s worth it.</a:t>
            </a:r>
          </a:p>
          <a:p>
            <a:r>
              <a:rPr lang="en-GB" dirty="0"/>
              <a:t>My scene with scene in blender.</a:t>
            </a:r>
          </a:p>
        </p:txBody>
      </p:sp>
      <p:sp>
        <p:nvSpPr>
          <p:cNvPr id="12" name="Content Placeholder 11">
            <a:extLst>
              <a:ext uri="{FF2B5EF4-FFF2-40B4-BE49-F238E27FC236}">
                <a16:creationId xmlns:a16="http://schemas.microsoft.com/office/drawing/2014/main" id="{F4CAAA59-108E-1769-5C04-07BD670B96BC}"/>
              </a:ext>
            </a:extLst>
          </p:cNvPr>
          <p:cNvSpPr>
            <a:spLocks noGrp="1"/>
          </p:cNvSpPr>
          <p:nvPr>
            <p:ph sz="quarter" idx="4"/>
          </p:nvPr>
        </p:nvSpPr>
        <p:spPr>
          <a:xfrm>
            <a:off x="6096000" y="1881274"/>
            <a:ext cx="5436391" cy="3515555"/>
          </a:xfrm>
        </p:spPr>
        <p:txBody>
          <a:bodyPr rtlCol="0"/>
          <a:lstStyle/>
          <a:p>
            <a:pPr rtl="0"/>
            <a:endParaRPr lang="en-GB" dirty="0"/>
          </a:p>
        </p:txBody>
      </p:sp>
      <p:sp>
        <p:nvSpPr>
          <p:cNvPr id="4" name="Date Placeholder 3">
            <a:extLst>
              <a:ext uri="{FF2B5EF4-FFF2-40B4-BE49-F238E27FC236}">
                <a16:creationId xmlns:a16="http://schemas.microsoft.com/office/drawing/2014/main" id="{7684CA6C-9A24-3AD7-473E-CD5DF623AAAC}"/>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12D5C69F-62BD-11E4-6EA2-6D4A39103529}"/>
              </a:ext>
            </a:extLst>
          </p:cNvPr>
          <p:cNvSpPr>
            <a:spLocks noGrp="1"/>
          </p:cNvSpPr>
          <p:nvPr>
            <p:ph type="ftr" sz="quarter" idx="11"/>
          </p:nvPr>
        </p:nvSpPr>
        <p:spPr>
          <a:xfrm>
            <a:off x="3359150" y="6507212"/>
            <a:ext cx="6379210" cy="153888"/>
          </a:xfrm>
        </p:spPr>
        <p:txBody>
          <a:bodyPr rtlCol="0"/>
          <a:lstStyle/>
          <a:p>
            <a:pPr rtl="0"/>
            <a:r>
              <a:rPr lang="en-GB" dirty="0"/>
              <a:t>Sample Footer Text</a:t>
            </a:r>
          </a:p>
        </p:txBody>
      </p:sp>
      <p:sp>
        <p:nvSpPr>
          <p:cNvPr id="6" name="Slide Number Placeholder 5">
            <a:extLst>
              <a:ext uri="{FF2B5EF4-FFF2-40B4-BE49-F238E27FC236}">
                <a16:creationId xmlns:a16="http://schemas.microsoft.com/office/drawing/2014/main" id="{01334E7D-5C29-4A3B-BE4E-52E9403EC7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10</a:t>
            </a:fld>
            <a:endParaRPr lang="en-GB"/>
          </a:p>
        </p:txBody>
      </p:sp>
      <p:sp>
        <p:nvSpPr>
          <p:cNvPr id="22" name="Freeform: Shape 21">
            <a:extLst>
              <a:ext uri="{FF2B5EF4-FFF2-40B4-BE49-F238E27FC236}">
                <a16:creationId xmlns:a16="http://schemas.microsoft.com/office/drawing/2014/main" id="{168B6272-F6B0-73EF-23CC-A4598A445B7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35600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en-GB"/>
              <a:t>Introduction</a:t>
            </a:r>
            <a:endParaRPr lang="en-GB"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11</a:t>
            </a:fld>
            <a:endParaRPr lang="en-GB"/>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rtlCol="0">
            <a:normAutofit lnSpcReduction="10000"/>
          </a:bodyPr>
          <a:lstStyle/>
          <a:p>
            <a:pPr rtl="0"/>
            <a:r>
              <a:rPr lang="en-GB"/>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en-GB" sz="6400" kern="120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en-GB" kern="120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en-GB"/>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12</a:t>
            </a:fld>
            <a:endParaRPr lang="en-GB"/>
          </a:p>
        </p:txBody>
      </p:sp>
    </p:spTree>
    <p:extLst>
      <p:ext uri="{BB962C8B-B14F-4D97-AF65-F5344CB8AC3E}">
        <p14:creationId xmlns:p14="http://schemas.microsoft.com/office/powerpoint/2010/main" val="56002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en-GB"/>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738191250"/>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13</a:t>
            </a:fld>
            <a:endParaRPr lang="en-GB"/>
          </a:p>
        </p:txBody>
      </p:sp>
    </p:spTree>
    <p:extLst>
      <p:ext uri="{BB962C8B-B14F-4D97-AF65-F5344CB8AC3E}">
        <p14:creationId xmlns:p14="http://schemas.microsoft.com/office/powerpoint/2010/main" val="374028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en-GB"/>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rtl="0"/>
                      <a:endParaRPr lang="en-GB"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en-GB"/>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en-GB"/>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en-GB"/>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en-GB"/>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rtl="0"/>
                      <a:r>
                        <a:rPr lang="en-GB">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rtl="0"/>
                      <a:r>
                        <a:rPr lang="en-GB">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rtl="0"/>
                      <a:r>
                        <a:rPr lang="en-GB">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rtl="0"/>
                      <a:r>
                        <a:rPr lang="en-GB">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rtlCol="0"/>
          <a:lstStyle/>
          <a:p>
            <a:pPr rtl="0"/>
            <a:r>
              <a:rPr lang="en-GB"/>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14</a:t>
            </a:fld>
            <a:endParaRPr lang="en-GB"/>
          </a:p>
        </p:txBody>
      </p:sp>
    </p:spTree>
    <p:extLst>
      <p:ext uri="{BB962C8B-B14F-4D97-AF65-F5344CB8AC3E}">
        <p14:creationId xmlns:p14="http://schemas.microsoft.com/office/powerpoint/2010/main" val="249694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en-GB"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rtlCol="0"/>
          <a:lstStyle/>
          <a:p>
            <a:pPr rtl="0"/>
            <a:r>
              <a:rPr lang="en-GB"/>
              <a:t>Walt Disney</a:t>
            </a:r>
          </a:p>
          <a:p>
            <a:pPr rtl="0"/>
            <a:endParaRPr lang="en-GB"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15</a:t>
            </a:fld>
            <a:endParaRPr lang="en-GB"/>
          </a:p>
        </p:txBody>
      </p:sp>
    </p:spTree>
    <p:extLst>
      <p:ext uri="{BB962C8B-B14F-4D97-AF65-F5344CB8AC3E}">
        <p14:creationId xmlns:p14="http://schemas.microsoft.com/office/powerpoint/2010/main" val="39551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en-GB"/>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rtlCol="0"/>
          <a:lstStyle/>
          <a:p>
            <a:pPr rtl="0"/>
            <a:r>
              <a:rPr lang="en-GB"/>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rtlCol="0"/>
          <a:lstStyle/>
          <a:p>
            <a:pPr rtl="0"/>
            <a:r>
              <a:rPr lang="en-GB"/>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rtlCol="0"/>
          <a:lstStyle/>
          <a:p>
            <a:pPr rtl="0"/>
            <a:r>
              <a:rPr lang="en-GB"/>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rtlCol="0"/>
          <a:lstStyle/>
          <a:p>
            <a:pPr rtl="0"/>
            <a:r>
              <a:rPr lang="en-GB"/>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rtlCol="0"/>
          <a:lstStyle/>
          <a:p>
            <a:pPr rtl="0"/>
            <a:r>
              <a:rPr lang="en-GB"/>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rtlCol="0"/>
          <a:lstStyle/>
          <a:p>
            <a:pPr rtl="0"/>
            <a:r>
              <a:rPr lang="en-GB"/>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rtlCol="0"/>
          <a:lstStyle/>
          <a:p>
            <a:pPr rtl="0"/>
            <a:r>
              <a:rPr lang="en-GB"/>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rtlCol="0"/>
          <a:lstStyle/>
          <a:p>
            <a:pPr rtl="0"/>
            <a:r>
              <a:rPr lang="en-GB"/>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16</a:t>
            </a:fld>
            <a:endParaRPr lang="en-GB"/>
          </a:p>
        </p:txBody>
      </p:sp>
    </p:spTree>
    <p:extLst>
      <p:ext uri="{BB962C8B-B14F-4D97-AF65-F5344CB8AC3E}">
        <p14:creationId xmlns:p14="http://schemas.microsoft.com/office/powerpoint/2010/main" val="297987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en-GB"/>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4091541875"/>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17</a:t>
            </a:fld>
            <a:endParaRPr lang="en-GB"/>
          </a:p>
        </p:txBody>
      </p:sp>
    </p:spTree>
    <p:extLst>
      <p:ext uri="{BB962C8B-B14F-4D97-AF65-F5344CB8AC3E}">
        <p14:creationId xmlns:p14="http://schemas.microsoft.com/office/powerpoint/2010/main" val="2624630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en-GB"/>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rtlCol="0"/>
          <a:lstStyle/>
          <a:p>
            <a:pPr rtl="0"/>
            <a:r>
              <a:rPr lang="en-GB"/>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rtlCol="0">
            <a:noAutofit/>
          </a:bodyPr>
          <a:lstStyle/>
          <a:p>
            <a:pPr lvl="0" rtl="0">
              <a:lnSpc>
                <a:spcPct val="100000"/>
              </a:lnSpc>
            </a:pPr>
            <a:r>
              <a:rPr lang="en-GB" sz="1700" dirty="0"/>
              <a:t>Add text, images, art, and videos. </a:t>
            </a:r>
          </a:p>
          <a:p>
            <a:pPr lvl="0" rtl="0">
              <a:lnSpc>
                <a:spcPct val="100000"/>
              </a:lnSpc>
            </a:pPr>
            <a:r>
              <a:rPr lang="en-GB" sz="1700" dirty="0"/>
              <a:t>Add transitions, animations, and motion. </a:t>
            </a:r>
          </a:p>
          <a:p>
            <a:pPr lvl="0" rtl="0">
              <a:lnSpc>
                <a:spcPct val="100000"/>
              </a:lnSpc>
            </a:pPr>
            <a:r>
              <a:rPr lang="en-GB" sz="1700" dirty="0"/>
              <a:t>Save to OneDrive, to get to your presentations from your computer, tablet, or phone. </a:t>
            </a:r>
          </a:p>
          <a:p>
            <a:pPr rtl="0">
              <a:lnSpc>
                <a:spcPct val="100000"/>
              </a:lnSpc>
            </a:pPr>
            <a:r>
              <a:rPr lang="en-GB" sz="1700" dirty="0"/>
              <a:t>Open the Design Ideas pane for instant slide makeovers. </a:t>
            </a:r>
          </a:p>
          <a:p>
            <a:pPr rtl="0">
              <a:lnSpc>
                <a:spcPct val="100000"/>
              </a:lnSpc>
            </a:pPr>
            <a:r>
              <a:rPr lang="en-GB" sz="1700" dirty="0"/>
              <a:t>When we have design ideas, we’ll show them to you right there. </a:t>
            </a:r>
          </a:p>
          <a:p>
            <a:pPr lvl="0" rtl="0">
              <a:lnSpc>
                <a:spcPct val="100000"/>
              </a:lnSpc>
            </a:pPr>
            <a:endParaRPr lang="en-GB" sz="1700" dirty="0"/>
          </a:p>
          <a:p>
            <a:pPr rtl="0">
              <a:lnSpc>
                <a:spcPct val="100000"/>
              </a:lnSpc>
            </a:pPr>
            <a:endParaRPr lang="en-GB" sz="1700"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rtlCol="0"/>
          <a:lstStyle/>
          <a:p>
            <a:pPr rtl="0"/>
            <a:r>
              <a:rPr lang="en-GB"/>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rtlCol="0">
            <a:normAutofit lnSpcReduction="10000"/>
          </a:bodyPr>
          <a:lstStyle/>
          <a:p>
            <a:pPr lvl="0" rtl="0"/>
            <a:r>
              <a:rPr lang="en-GB" dirty="0"/>
              <a:t>Add text, images, art, and videos. </a:t>
            </a:r>
          </a:p>
          <a:p>
            <a:pPr lvl="0" rtl="0"/>
            <a:r>
              <a:rPr lang="en-GB" dirty="0"/>
              <a:t>Add transitions, animations, and motion. </a:t>
            </a:r>
          </a:p>
          <a:p>
            <a:pPr lvl="0" rtl="0"/>
            <a:r>
              <a:rPr lang="en-GB" dirty="0"/>
              <a:t>Save to OneDrive, to get to your presentations from your computer, tablet, or phone. </a:t>
            </a:r>
          </a:p>
          <a:p>
            <a:pPr rtl="0"/>
            <a:r>
              <a:rPr lang="en-GB" dirty="0"/>
              <a:t>Open the Design Ideas pane for instant slide makeovers. </a:t>
            </a:r>
          </a:p>
          <a:p>
            <a:pPr rtl="0"/>
            <a:r>
              <a:rPr lang="en-GB"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rtlCol="0"/>
          <a:lstStyle/>
          <a:p>
            <a:pPr rtl="0"/>
            <a:r>
              <a:rPr lang="en-GB"/>
              <a:t>subtitle</a:t>
            </a:r>
            <a:endParaRPr lang="en-GB"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rtlCol="0">
            <a:normAutofit lnSpcReduction="10000"/>
          </a:bodyPr>
          <a:lstStyle/>
          <a:p>
            <a:pPr lvl="0" rtl="0"/>
            <a:r>
              <a:rPr lang="en-GB"/>
              <a:t>Add text, images, art, and videos. </a:t>
            </a:r>
          </a:p>
          <a:p>
            <a:pPr lvl="0" rtl="0"/>
            <a:r>
              <a:rPr lang="en-GB"/>
              <a:t>Add transitions, animations, and motion. </a:t>
            </a:r>
          </a:p>
          <a:p>
            <a:pPr lvl="0" rtl="0"/>
            <a:r>
              <a:rPr lang="en-GB"/>
              <a:t>Save to OneDrive, to get to your presentations from your computer, tablet, or phone. </a:t>
            </a:r>
          </a:p>
          <a:p>
            <a:pPr rtl="0"/>
            <a:r>
              <a:rPr lang="en-GB"/>
              <a:t>Open the Design Ideas pane for instant slide makeovers. </a:t>
            </a:r>
          </a:p>
          <a:p>
            <a:pPr rtl="0"/>
            <a:r>
              <a:rPr lang="en-GB"/>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18</a:t>
            </a:fld>
            <a:endParaRPr lang="en-GB"/>
          </a:p>
        </p:txBody>
      </p:sp>
    </p:spTree>
    <p:extLst>
      <p:ext uri="{BB962C8B-B14F-4D97-AF65-F5344CB8AC3E}">
        <p14:creationId xmlns:p14="http://schemas.microsoft.com/office/powerpoint/2010/main" val="1420547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en-GB"/>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lnSpcReduction="10000"/>
          </a:bodyPr>
          <a:lstStyle/>
          <a:p>
            <a:pPr rtl="0"/>
            <a:r>
              <a:rPr lang="en-GB"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19</a:t>
            </a:fld>
            <a:endParaRPr lang="en-GB"/>
          </a:p>
        </p:txBody>
      </p:sp>
    </p:spTree>
    <p:extLst>
      <p:ext uri="{BB962C8B-B14F-4D97-AF65-F5344CB8AC3E}">
        <p14:creationId xmlns:p14="http://schemas.microsoft.com/office/powerpoint/2010/main" val="35215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en-GB"/>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en-GB" dirty="0"/>
              <a:t>Theory</a:t>
            </a:r>
          </a:p>
          <a:p>
            <a:pPr rtl="0"/>
            <a:r>
              <a:rPr lang="en-GB" dirty="0"/>
              <a:t>Design</a:t>
            </a:r>
          </a:p>
          <a:p>
            <a:pPr rtl="0"/>
            <a:r>
              <a:rPr lang="en-GB" dirty="0"/>
              <a:t>Demo</a:t>
            </a:r>
          </a:p>
          <a:p>
            <a:pPr rtl="0"/>
            <a:r>
              <a:rPr lang="en-GB" dirty="0"/>
              <a:t>Analysis</a:t>
            </a:r>
          </a:p>
          <a:p>
            <a:pPr rtl="0"/>
            <a:r>
              <a:rPr lang="en-GB" dirty="0"/>
              <a:t>Evaluation</a:t>
            </a:r>
          </a:p>
          <a:p>
            <a:pPr rtl="0"/>
            <a:endParaRPr lang="en-GB"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en-GB"/>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2</a:t>
            </a:fld>
            <a:endParaRPr lang="en-GB"/>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en-GB"/>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en-GB"/>
              <a:t>Presenter name</a:t>
            </a:r>
          </a:p>
          <a:p>
            <a:pPr rtl="0"/>
            <a:r>
              <a:rPr lang="en-GB"/>
              <a:t>Email address</a:t>
            </a:r>
          </a:p>
          <a:p>
            <a:pPr rtl="0"/>
            <a:r>
              <a:rPr lang="en-GB"/>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20</a:t>
            </a:fld>
            <a:endParaRPr lang="en-GB"/>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t>Features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881275"/>
            <a:ext cx="5429114" cy="4354425"/>
          </a:xfrm>
        </p:spPr>
        <p:txBody>
          <a:bodyPr rtlCol="0"/>
          <a:lstStyle/>
          <a:p>
            <a:pPr rtl="0"/>
            <a:r>
              <a:rPr lang="en-GB" dirty="0"/>
              <a:t>Spheres, planes, cubes, and cylinders</a:t>
            </a:r>
          </a:p>
          <a:p>
            <a:pPr rtl="0"/>
            <a:r>
              <a:rPr lang="en-GB" dirty="0"/>
              <a:t>PBR (or Blinn-Phong)</a:t>
            </a:r>
          </a:p>
          <a:p>
            <a:pPr rtl="0"/>
            <a:r>
              <a:rPr lang="en-GB" dirty="0"/>
              <a:t>Shadows</a:t>
            </a:r>
          </a:p>
          <a:p>
            <a:pPr rtl="0"/>
            <a:r>
              <a:rPr lang="en-GB" dirty="0"/>
              <a:t>Ambient occlusion</a:t>
            </a:r>
          </a:p>
          <a:p>
            <a:pPr rtl="0"/>
            <a:r>
              <a:rPr lang="en-GB" dirty="0"/>
              <a:t>Reflectivity</a:t>
            </a:r>
          </a:p>
          <a:p>
            <a:pPr rtl="0"/>
            <a:r>
              <a:rPr lang="en-GB" dirty="0"/>
              <a:t>Transparency and refraction</a:t>
            </a:r>
          </a:p>
          <a:p>
            <a:pPr rtl="0"/>
            <a:r>
              <a:rPr lang="en-GB" dirty="0"/>
              <a:t>Real time with menus to adjust values</a:t>
            </a:r>
          </a:p>
          <a:p>
            <a:pPr rtl="0"/>
            <a:endParaRPr lang="en-GB" dirty="0"/>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096000" y="1881274"/>
            <a:ext cx="5436391" cy="3515555"/>
          </a:xfrm>
        </p:spPr>
        <p:txBody>
          <a:bodyPr rtlCol="0"/>
          <a:lstStyle/>
          <a:p>
            <a:pPr rtl="0"/>
            <a:r>
              <a:rPr lang="en-GB" dirty="0"/>
              <a:t>Multi-threaded</a:t>
            </a:r>
          </a:p>
          <a:p>
            <a:pPr rtl="0"/>
            <a:r>
              <a:rPr lang="en-GB" dirty="0"/>
              <a:t>Uses thread pooling</a:t>
            </a:r>
          </a:p>
          <a:p>
            <a:pPr rtl="0"/>
            <a:r>
              <a:rPr lang="en-GB" dirty="0"/>
              <a:t>Adjust number of tasks a frame is split into independent of the number of threads.</a:t>
            </a:r>
          </a:p>
          <a:p>
            <a:pPr rtl="0"/>
            <a:endParaRPr lang="en-GB"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dirty="0"/>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89134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8E44C-573E-0E1B-16C6-17DC967B8D87}"/>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F65AA1ED-CEB6-FC14-53C6-12797D1CF4B0}"/>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06623644-C0DB-0288-9E6B-E713D5C2AF9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6771F301-A727-B866-68F3-623574FD3BDC}"/>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A5E743E7-436C-B796-FBCA-12B8815B51EE}"/>
              </a:ext>
            </a:extLst>
          </p:cNvPr>
          <p:cNvSpPr>
            <a:spLocks noGrp="1"/>
          </p:cNvSpPr>
          <p:nvPr>
            <p:ph type="title"/>
          </p:nvPr>
        </p:nvSpPr>
        <p:spPr>
          <a:xfrm>
            <a:off x="550862" y="549275"/>
            <a:ext cx="11097551" cy="1332000"/>
          </a:xfrm>
        </p:spPr>
        <p:txBody>
          <a:bodyPr rtlCol="0">
            <a:normAutofit/>
          </a:bodyPr>
          <a:lstStyle/>
          <a:p>
            <a:pPr rtl="0"/>
            <a:r>
              <a:rPr lang="en-GB" dirty="0"/>
              <a:t>Theory – ambient occlusion</a:t>
            </a:r>
          </a:p>
        </p:txBody>
      </p:sp>
      <p:sp>
        <p:nvSpPr>
          <p:cNvPr id="10" name="Content Placeholder 9">
            <a:extLst>
              <a:ext uri="{FF2B5EF4-FFF2-40B4-BE49-F238E27FC236}">
                <a16:creationId xmlns:a16="http://schemas.microsoft.com/office/drawing/2014/main" id="{9C579DFA-F6F7-8CDA-F218-5955A5C61DCE}"/>
              </a:ext>
            </a:extLst>
          </p:cNvPr>
          <p:cNvSpPr>
            <a:spLocks noGrp="1"/>
          </p:cNvSpPr>
          <p:nvPr>
            <p:ph sz="half" idx="2"/>
          </p:nvPr>
        </p:nvSpPr>
        <p:spPr>
          <a:xfrm>
            <a:off x="543587" y="1732088"/>
            <a:ext cx="5429114" cy="3515555"/>
          </a:xfrm>
        </p:spPr>
        <p:txBody>
          <a:bodyPr rtlCol="0"/>
          <a:lstStyle/>
          <a:p>
            <a:pPr rtl="0"/>
            <a:r>
              <a:rPr lang="en-GB" dirty="0"/>
              <a:t>Generate samples in a hemisphere and invert any that are past 90 degrees from the normal we’re looking at (dot product less than 0).</a:t>
            </a:r>
          </a:p>
          <a:p>
            <a:pPr rtl="0"/>
            <a:r>
              <a:rPr lang="en-GB" dirty="0"/>
              <a:t>If a sample hits then we are more occluded and less ambient light should reach this point. (No samples hit all ambient light added, all samples hit no ambient light added, half samples hit half ambient light added)</a:t>
            </a:r>
          </a:p>
        </p:txBody>
      </p:sp>
      <p:sp>
        <p:nvSpPr>
          <p:cNvPr id="12" name="Content Placeholder 11">
            <a:extLst>
              <a:ext uri="{FF2B5EF4-FFF2-40B4-BE49-F238E27FC236}">
                <a16:creationId xmlns:a16="http://schemas.microsoft.com/office/drawing/2014/main" id="{30BCD1E0-C8A4-7478-E7B4-3B34AEC2F20D}"/>
              </a:ext>
            </a:extLst>
          </p:cNvPr>
          <p:cNvSpPr>
            <a:spLocks noGrp="1"/>
          </p:cNvSpPr>
          <p:nvPr>
            <p:ph sz="quarter" idx="4"/>
          </p:nvPr>
        </p:nvSpPr>
        <p:spPr>
          <a:xfrm>
            <a:off x="6096000" y="1328824"/>
            <a:ext cx="5436391" cy="3515555"/>
          </a:xfrm>
        </p:spPr>
        <p:txBody>
          <a:bodyPr rtlCol="0"/>
          <a:lstStyle/>
          <a:p>
            <a:r>
              <a:rPr lang="en-GB" sz="2200" dirty="0"/>
              <a:t>Optimised to split samples into smaller groups and test groups one by one.  We exit early when no new samples hit something, assuming no ambient occlusion at this point. Avoids testing lots of samples unnecessarily.</a:t>
            </a:r>
          </a:p>
          <a:p>
            <a:r>
              <a:rPr lang="en-GB" sz="2200" dirty="0"/>
              <a:t>Greatly increases performance in scenes where lots of points have no other object near so that point has no ambient occlusion.</a:t>
            </a:r>
          </a:p>
          <a:p>
            <a:pPr rtl="0"/>
            <a:r>
              <a:rPr lang="en-GB" sz="2200" dirty="0"/>
              <a:t>Sample splitting creates false negative where we exit early assuming no ambient occlusion when if we tested more samples we’d find there is some.</a:t>
            </a:r>
          </a:p>
        </p:txBody>
      </p:sp>
      <p:sp>
        <p:nvSpPr>
          <p:cNvPr id="4" name="Date Placeholder 3">
            <a:extLst>
              <a:ext uri="{FF2B5EF4-FFF2-40B4-BE49-F238E27FC236}">
                <a16:creationId xmlns:a16="http://schemas.microsoft.com/office/drawing/2014/main" id="{7E17A8F6-4139-F6B3-7AE6-97E1B6713503}"/>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883116E7-7185-0B4F-07B6-EB2709DE9156}"/>
              </a:ext>
            </a:extLst>
          </p:cNvPr>
          <p:cNvSpPr>
            <a:spLocks noGrp="1"/>
          </p:cNvSpPr>
          <p:nvPr>
            <p:ph type="ftr" sz="quarter" idx="11"/>
          </p:nvPr>
        </p:nvSpPr>
        <p:spPr>
          <a:xfrm>
            <a:off x="3359150" y="6507212"/>
            <a:ext cx="6379210" cy="153888"/>
          </a:xfrm>
        </p:spPr>
        <p:txBody>
          <a:bodyPr rtlCol="0"/>
          <a:lstStyle/>
          <a:p>
            <a:pPr rtl="0"/>
            <a:r>
              <a:rPr lang="en-GB" dirty="0"/>
              <a:t>Sample Footer Text</a:t>
            </a:r>
          </a:p>
        </p:txBody>
      </p:sp>
      <p:sp>
        <p:nvSpPr>
          <p:cNvPr id="6" name="Slide Number Placeholder 5">
            <a:extLst>
              <a:ext uri="{FF2B5EF4-FFF2-40B4-BE49-F238E27FC236}">
                <a16:creationId xmlns:a16="http://schemas.microsoft.com/office/drawing/2014/main" id="{4EFDE768-04C0-D047-CEAB-36978545DA10}"/>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a:t>
            </a:fld>
            <a:endParaRPr lang="en-GB"/>
          </a:p>
        </p:txBody>
      </p:sp>
      <p:sp>
        <p:nvSpPr>
          <p:cNvPr id="22" name="Freeform: Shape 21">
            <a:extLst>
              <a:ext uri="{FF2B5EF4-FFF2-40B4-BE49-F238E27FC236}">
                <a16:creationId xmlns:a16="http://schemas.microsoft.com/office/drawing/2014/main" id="{B3AB366A-997C-AF25-3826-09A0681ED916}"/>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56375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4A4A7-076F-1C1B-C41F-385F438CA4CE}"/>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0029F1ED-6780-4859-A745-CF5709C3DC4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8CE5A3F1-3F78-2353-7E14-C573F67E811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215705D8-5226-52CD-443F-4FC638B2B2E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830AF850-CE83-9D4F-5184-499D67533E74}"/>
              </a:ext>
            </a:extLst>
          </p:cNvPr>
          <p:cNvSpPr>
            <a:spLocks noGrp="1"/>
          </p:cNvSpPr>
          <p:nvPr>
            <p:ph type="title"/>
          </p:nvPr>
        </p:nvSpPr>
        <p:spPr>
          <a:xfrm>
            <a:off x="550862" y="549275"/>
            <a:ext cx="11097551" cy="1332000"/>
          </a:xfrm>
        </p:spPr>
        <p:txBody>
          <a:bodyPr rtlCol="0">
            <a:normAutofit/>
          </a:bodyPr>
          <a:lstStyle/>
          <a:p>
            <a:pPr rtl="0"/>
            <a:r>
              <a:rPr lang="en-GB" dirty="0"/>
              <a:t>Design</a:t>
            </a:r>
          </a:p>
        </p:txBody>
      </p:sp>
      <p:sp>
        <p:nvSpPr>
          <p:cNvPr id="10" name="Content Placeholder 9">
            <a:extLst>
              <a:ext uri="{FF2B5EF4-FFF2-40B4-BE49-F238E27FC236}">
                <a16:creationId xmlns:a16="http://schemas.microsoft.com/office/drawing/2014/main" id="{F18C3282-9FE6-7D0D-727D-768BA4EC080A}"/>
              </a:ext>
            </a:extLst>
          </p:cNvPr>
          <p:cNvSpPr>
            <a:spLocks noGrp="1"/>
          </p:cNvSpPr>
          <p:nvPr>
            <p:ph sz="half" idx="2"/>
          </p:nvPr>
        </p:nvSpPr>
        <p:spPr>
          <a:xfrm>
            <a:off x="550864" y="1881275"/>
            <a:ext cx="5429114" cy="3515555"/>
          </a:xfrm>
        </p:spPr>
        <p:txBody>
          <a:bodyPr rtlCol="0"/>
          <a:lstStyle/>
          <a:p>
            <a:pPr rtl="0"/>
            <a:r>
              <a:rPr lang="en-GB" dirty="0" err="1"/>
              <a:t>RayObject</a:t>
            </a:r>
            <a:r>
              <a:rPr lang="en-GB" dirty="0"/>
              <a:t> base class allows for easy creation of new shapes. Programmer only needs to write the code for the ray interception function and a normal at a given position function.</a:t>
            </a:r>
          </a:p>
        </p:txBody>
      </p:sp>
      <p:sp>
        <p:nvSpPr>
          <p:cNvPr id="12" name="Content Placeholder 11">
            <a:extLst>
              <a:ext uri="{FF2B5EF4-FFF2-40B4-BE49-F238E27FC236}">
                <a16:creationId xmlns:a16="http://schemas.microsoft.com/office/drawing/2014/main" id="{7CD99F96-5BF8-FE7A-BA99-1F7CC17B1106}"/>
              </a:ext>
            </a:extLst>
          </p:cNvPr>
          <p:cNvSpPr>
            <a:spLocks noGrp="1"/>
          </p:cNvSpPr>
          <p:nvPr>
            <p:ph sz="quarter" idx="4"/>
          </p:nvPr>
        </p:nvSpPr>
        <p:spPr>
          <a:xfrm>
            <a:off x="6096000" y="1881274"/>
            <a:ext cx="5436391" cy="3515555"/>
          </a:xfrm>
        </p:spPr>
        <p:txBody>
          <a:bodyPr rtlCol="0"/>
          <a:lstStyle/>
          <a:p>
            <a:pPr rtl="0"/>
            <a:endParaRPr lang="en-GB" dirty="0"/>
          </a:p>
        </p:txBody>
      </p:sp>
      <p:sp>
        <p:nvSpPr>
          <p:cNvPr id="4" name="Date Placeholder 3">
            <a:extLst>
              <a:ext uri="{FF2B5EF4-FFF2-40B4-BE49-F238E27FC236}">
                <a16:creationId xmlns:a16="http://schemas.microsoft.com/office/drawing/2014/main" id="{C2AE219D-C4A9-48D5-6455-3AA4F26390BF}"/>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69DB952B-9468-6DD2-8372-09849FC854CD}"/>
              </a:ext>
            </a:extLst>
          </p:cNvPr>
          <p:cNvSpPr>
            <a:spLocks noGrp="1"/>
          </p:cNvSpPr>
          <p:nvPr>
            <p:ph type="ftr" sz="quarter" idx="11"/>
          </p:nvPr>
        </p:nvSpPr>
        <p:spPr>
          <a:xfrm>
            <a:off x="3359150" y="6507212"/>
            <a:ext cx="6379210" cy="153888"/>
          </a:xfrm>
        </p:spPr>
        <p:txBody>
          <a:bodyPr rtlCol="0"/>
          <a:lstStyle/>
          <a:p>
            <a:pPr rtl="0"/>
            <a:r>
              <a:rPr lang="en-GB" dirty="0"/>
              <a:t>Sample Footer Text</a:t>
            </a:r>
          </a:p>
        </p:txBody>
      </p:sp>
      <p:sp>
        <p:nvSpPr>
          <p:cNvPr id="6" name="Slide Number Placeholder 5">
            <a:extLst>
              <a:ext uri="{FF2B5EF4-FFF2-40B4-BE49-F238E27FC236}">
                <a16:creationId xmlns:a16="http://schemas.microsoft.com/office/drawing/2014/main" id="{BF9E3E65-3CB2-E3D8-2798-13076FD71898}"/>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5</a:t>
            </a:fld>
            <a:endParaRPr lang="en-GB"/>
          </a:p>
        </p:txBody>
      </p:sp>
      <p:sp>
        <p:nvSpPr>
          <p:cNvPr id="22" name="Freeform: Shape 21">
            <a:extLst>
              <a:ext uri="{FF2B5EF4-FFF2-40B4-BE49-F238E27FC236}">
                <a16:creationId xmlns:a16="http://schemas.microsoft.com/office/drawing/2014/main" id="{AA7B0238-E901-7BF6-761E-5B30CA0A0E6E}"/>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2914054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B3DFD-B903-99FC-827E-A8F50111C780}"/>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A8ED0560-93CB-1578-B7B2-72C37187583E}"/>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82125D73-13B0-37AF-B339-3EAE6FCAF74C}"/>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5BA7F519-C59A-EFC8-7105-E14F3DEC3CAF}"/>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A956BE10-6C92-2862-D42D-4CBD0FBF19EC}"/>
              </a:ext>
            </a:extLst>
          </p:cNvPr>
          <p:cNvSpPr>
            <a:spLocks noGrp="1"/>
          </p:cNvSpPr>
          <p:nvPr>
            <p:ph type="title"/>
          </p:nvPr>
        </p:nvSpPr>
        <p:spPr>
          <a:xfrm>
            <a:off x="550862" y="549275"/>
            <a:ext cx="11097551" cy="1332000"/>
          </a:xfrm>
        </p:spPr>
        <p:txBody>
          <a:bodyPr rtlCol="0">
            <a:normAutofit/>
          </a:bodyPr>
          <a:lstStyle/>
          <a:p>
            <a:pPr rtl="0"/>
            <a:r>
              <a:rPr lang="en-GB" dirty="0"/>
              <a:t>Demo</a:t>
            </a:r>
          </a:p>
        </p:txBody>
      </p:sp>
      <p:sp>
        <p:nvSpPr>
          <p:cNvPr id="10" name="Content Placeholder 9">
            <a:extLst>
              <a:ext uri="{FF2B5EF4-FFF2-40B4-BE49-F238E27FC236}">
                <a16:creationId xmlns:a16="http://schemas.microsoft.com/office/drawing/2014/main" id="{E110EF8F-732D-07AC-7DA5-2E96F2008902}"/>
              </a:ext>
            </a:extLst>
          </p:cNvPr>
          <p:cNvSpPr>
            <a:spLocks noGrp="1"/>
          </p:cNvSpPr>
          <p:nvPr>
            <p:ph sz="half" idx="2"/>
          </p:nvPr>
        </p:nvSpPr>
        <p:spPr>
          <a:xfrm>
            <a:off x="550864" y="1881275"/>
            <a:ext cx="5429114" cy="3515555"/>
          </a:xfrm>
        </p:spPr>
        <p:txBody>
          <a:bodyPr rtlCol="0"/>
          <a:lstStyle/>
          <a:p>
            <a:pPr rtl="0"/>
            <a:endParaRPr lang="en-GB" dirty="0"/>
          </a:p>
        </p:txBody>
      </p:sp>
      <p:sp>
        <p:nvSpPr>
          <p:cNvPr id="12" name="Content Placeholder 11">
            <a:extLst>
              <a:ext uri="{FF2B5EF4-FFF2-40B4-BE49-F238E27FC236}">
                <a16:creationId xmlns:a16="http://schemas.microsoft.com/office/drawing/2014/main" id="{46698394-DD0B-1F09-44D1-FAB58BF556DF}"/>
              </a:ext>
            </a:extLst>
          </p:cNvPr>
          <p:cNvSpPr>
            <a:spLocks noGrp="1"/>
          </p:cNvSpPr>
          <p:nvPr>
            <p:ph sz="quarter" idx="4"/>
          </p:nvPr>
        </p:nvSpPr>
        <p:spPr>
          <a:xfrm>
            <a:off x="6096000" y="1881274"/>
            <a:ext cx="5436391" cy="3515555"/>
          </a:xfrm>
        </p:spPr>
        <p:txBody>
          <a:bodyPr rtlCol="0"/>
          <a:lstStyle/>
          <a:p>
            <a:pPr rtl="0"/>
            <a:endParaRPr lang="en-GB" dirty="0"/>
          </a:p>
        </p:txBody>
      </p:sp>
      <p:sp>
        <p:nvSpPr>
          <p:cNvPr id="4" name="Date Placeholder 3">
            <a:extLst>
              <a:ext uri="{FF2B5EF4-FFF2-40B4-BE49-F238E27FC236}">
                <a16:creationId xmlns:a16="http://schemas.microsoft.com/office/drawing/2014/main" id="{4FE402B2-945D-F518-2B09-66380411F99B}"/>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688E8BAE-3ADB-E965-A941-618782E978B2}"/>
              </a:ext>
            </a:extLst>
          </p:cNvPr>
          <p:cNvSpPr>
            <a:spLocks noGrp="1"/>
          </p:cNvSpPr>
          <p:nvPr>
            <p:ph type="ftr" sz="quarter" idx="11"/>
          </p:nvPr>
        </p:nvSpPr>
        <p:spPr>
          <a:xfrm>
            <a:off x="3359150" y="6507212"/>
            <a:ext cx="6379210" cy="153888"/>
          </a:xfrm>
        </p:spPr>
        <p:txBody>
          <a:bodyPr rtlCol="0"/>
          <a:lstStyle/>
          <a:p>
            <a:pPr rtl="0"/>
            <a:r>
              <a:rPr lang="en-GB" dirty="0"/>
              <a:t>Sample Footer Text</a:t>
            </a:r>
          </a:p>
        </p:txBody>
      </p:sp>
      <p:sp>
        <p:nvSpPr>
          <p:cNvPr id="6" name="Slide Number Placeholder 5">
            <a:extLst>
              <a:ext uri="{FF2B5EF4-FFF2-40B4-BE49-F238E27FC236}">
                <a16:creationId xmlns:a16="http://schemas.microsoft.com/office/drawing/2014/main" id="{0214BD58-D3AD-1A91-AF5F-BF81837233B9}"/>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6</a:t>
            </a:fld>
            <a:endParaRPr lang="en-GB"/>
          </a:p>
        </p:txBody>
      </p:sp>
      <p:sp>
        <p:nvSpPr>
          <p:cNvPr id="22" name="Freeform: Shape 21">
            <a:extLst>
              <a:ext uri="{FF2B5EF4-FFF2-40B4-BE49-F238E27FC236}">
                <a16:creationId xmlns:a16="http://schemas.microsoft.com/office/drawing/2014/main" id="{52093EA5-FDE6-CBD2-18AD-648C86FC4123}"/>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210279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F1C49-C866-6964-0737-A6C3DEFBD1C9}"/>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5A8767ED-37AA-74E0-B9A3-9F514E3B3DBB}"/>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D7B6570F-A774-DBCB-F048-A1B288967D8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54D87D99-B11A-CFF6-CB9E-5E131840AA4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C64D439D-9405-D17F-11AD-90F6B9B66954}"/>
              </a:ext>
            </a:extLst>
          </p:cNvPr>
          <p:cNvSpPr>
            <a:spLocks noGrp="1"/>
          </p:cNvSpPr>
          <p:nvPr>
            <p:ph type="title"/>
          </p:nvPr>
        </p:nvSpPr>
        <p:spPr>
          <a:xfrm>
            <a:off x="550862" y="549275"/>
            <a:ext cx="11097551" cy="1332000"/>
          </a:xfrm>
        </p:spPr>
        <p:txBody>
          <a:bodyPr rtlCol="0">
            <a:normAutofit/>
          </a:bodyPr>
          <a:lstStyle/>
          <a:p>
            <a:pPr rtl="0"/>
            <a:r>
              <a:rPr lang="en-GB" dirty="0"/>
              <a:t>Analysis – test 1, threads</a:t>
            </a:r>
          </a:p>
        </p:txBody>
      </p:sp>
      <p:sp>
        <p:nvSpPr>
          <p:cNvPr id="10" name="Content Placeholder 9">
            <a:extLst>
              <a:ext uri="{FF2B5EF4-FFF2-40B4-BE49-F238E27FC236}">
                <a16:creationId xmlns:a16="http://schemas.microsoft.com/office/drawing/2014/main" id="{57BC4F43-410B-891E-AEA6-755EC87E0035}"/>
              </a:ext>
            </a:extLst>
          </p:cNvPr>
          <p:cNvSpPr>
            <a:spLocks noGrp="1"/>
          </p:cNvSpPr>
          <p:nvPr>
            <p:ph sz="half" idx="2"/>
          </p:nvPr>
        </p:nvSpPr>
        <p:spPr>
          <a:xfrm>
            <a:off x="550864" y="1881275"/>
            <a:ext cx="5429114" cy="3515555"/>
          </a:xfrm>
        </p:spPr>
        <p:txBody>
          <a:bodyPr rtlCol="0"/>
          <a:lstStyle/>
          <a:p>
            <a:r>
              <a:rPr lang="en-GB" dirty="0"/>
              <a:t>640 x 480 resolution, scene 1 with 64 samples ambient occlusion.  Tested average frame time over 10 frames on Core i7-13700k 16 core CPU.</a:t>
            </a:r>
          </a:p>
          <a:p>
            <a:r>
              <a:rPr lang="en-GB" dirty="0"/>
              <a:t>Tested 1 to 500 frames to see the difference in frame time.</a:t>
            </a:r>
          </a:p>
        </p:txBody>
      </p:sp>
      <p:sp>
        <p:nvSpPr>
          <p:cNvPr id="12" name="Content Placeholder 11">
            <a:extLst>
              <a:ext uri="{FF2B5EF4-FFF2-40B4-BE49-F238E27FC236}">
                <a16:creationId xmlns:a16="http://schemas.microsoft.com/office/drawing/2014/main" id="{CE5FF545-C129-7C66-1FFC-9AE81F6B7071}"/>
              </a:ext>
            </a:extLst>
          </p:cNvPr>
          <p:cNvSpPr>
            <a:spLocks noGrp="1"/>
          </p:cNvSpPr>
          <p:nvPr>
            <p:ph sz="quarter" idx="4"/>
          </p:nvPr>
        </p:nvSpPr>
        <p:spPr>
          <a:xfrm>
            <a:off x="6096000" y="1881274"/>
            <a:ext cx="5436391" cy="3515555"/>
          </a:xfrm>
        </p:spPr>
        <p:txBody>
          <a:bodyPr rtlCol="0"/>
          <a:lstStyle/>
          <a:p>
            <a:pPr rtl="0"/>
            <a:endParaRPr lang="en-GB" dirty="0"/>
          </a:p>
        </p:txBody>
      </p:sp>
      <p:sp>
        <p:nvSpPr>
          <p:cNvPr id="4" name="Date Placeholder 3">
            <a:extLst>
              <a:ext uri="{FF2B5EF4-FFF2-40B4-BE49-F238E27FC236}">
                <a16:creationId xmlns:a16="http://schemas.microsoft.com/office/drawing/2014/main" id="{33261785-9C87-F42E-ECF3-56F8D16F34F3}"/>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C4D77AB7-0219-7CE9-E45F-B92BB73DB8B3}"/>
              </a:ext>
            </a:extLst>
          </p:cNvPr>
          <p:cNvSpPr>
            <a:spLocks noGrp="1"/>
          </p:cNvSpPr>
          <p:nvPr>
            <p:ph type="ftr" sz="quarter" idx="11"/>
          </p:nvPr>
        </p:nvSpPr>
        <p:spPr>
          <a:xfrm>
            <a:off x="3359150" y="6507212"/>
            <a:ext cx="6379210" cy="153888"/>
          </a:xfrm>
        </p:spPr>
        <p:txBody>
          <a:bodyPr rtlCol="0"/>
          <a:lstStyle/>
          <a:p>
            <a:pPr rtl="0"/>
            <a:r>
              <a:rPr lang="en-GB" dirty="0"/>
              <a:t>Sample Footer Text</a:t>
            </a:r>
          </a:p>
        </p:txBody>
      </p:sp>
      <p:sp>
        <p:nvSpPr>
          <p:cNvPr id="6" name="Slide Number Placeholder 5">
            <a:extLst>
              <a:ext uri="{FF2B5EF4-FFF2-40B4-BE49-F238E27FC236}">
                <a16:creationId xmlns:a16="http://schemas.microsoft.com/office/drawing/2014/main" id="{8631F2AE-42CE-C74E-EA8D-F4862BCE9636}"/>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7</a:t>
            </a:fld>
            <a:endParaRPr lang="en-GB"/>
          </a:p>
        </p:txBody>
      </p:sp>
      <p:sp>
        <p:nvSpPr>
          <p:cNvPr id="22" name="Freeform: Shape 21">
            <a:extLst>
              <a:ext uri="{FF2B5EF4-FFF2-40B4-BE49-F238E27FC236}">
                <a16:creationId xmlns:a16="http://schemas.microsoft.com/office/drawing/2014/main" id="{760857BB-77DA-8467-1498-DEB7DECA0076}"/>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636001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F6744-977A-84F1-B9A6-92A6A2480462}"/>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8A6AF2BC-4709-4DCC-4B61-4532AE30EBF6}"/>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F183CDEB-E4D8-7BC8-B192-332DFACF2CC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AE770C0B-D291-E0F4-623A-ACB193D90BA5}"/>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F20CF599-4B36-ED57-4359-169E4B04ED74}"/>
              </a:ext>
            </a:extLst>
          </p:cNvPr>
          <p:cNvSpPr>
            <a:spLocks noGrp="1"/>
          </p:cNvSpPr>
          <p:nvPr>
            <p:ph type="title"/>
          </p:nvPr>
        </p:nvSpPr>
        <p:spPr>
          <a:xfrm>
            <a:off x="550862" y="549275"/>
            <a:ext cx="11097551" cy="1332000"/>
          </a:xfrm>
        </p:spPr>
        <p:txBody>
          <a:bodyPr rtlCol="0">
            <a:normAutofit/>
          </a:bodyPr>
          <a:lstStyle/>
          <a:p>
            <a:pPr rtl="0"/>
            <a:r>
              <a:rPr lang="en-GB" dirty="0"/>
              <a:t>Analysis – test 2, threads &amp; tasks</a:t>
            </a:r>
          </a:p>
        </p:txBody>
      </p:sp>
      <p:sp>
        <p:nvSpPr>
          <p:cNvPr id="10" name="Content Placeholder 9">
            <a:extLst>
              <a:ext uri="{FF2B5EF4-FFF2-40B4-BE49-F238E27FC236}">
                <a16:creationId xmlns:a16="http://schemas.microsoft.com/office/drawing/2014/main" id="{9652B8F0-69AD-7684-F819-B1CD5777EA44}"/>
              </a:ext>
            </a:extLst>
          </p:cNvPr>
          <p:cNvSpPr>
            <a:spLocks noGrp="1"/>
          </p:cNvSpPr>
          <p:nvPr>
            <p:ph sz="half" idx="2"/>
          </p:nvPr>
        </p:nvSpPr>
        <p:spPr>
          <a:xfrm>
            <a:off x="550864" y="1881275"/>
            <a:ext cx="5429114" cy="3515555"/>
          </a:xfrm>
        </p:spPr>
        <p:txBody>
          <a:bodyPr rtlCol="0"/>
          <a:lstStyle/>
          <a:p>
            <a:r>
              <a:rPr lang="en-GB" dirty="0"/>
              <a:t>640 x 480 resolution, scene 1 with 64 samples ambient occlusion.  Tested average frame time over 10 frames on Core i7-13700k 16 core CPU.</a:t>
            </a:r>
          </a:p>
          <a:p>
            <a:pPr rtl="0"/>
            <a:r>
              <a:rPr lang="en-GB" dirty="0"/>
              <a:t>Tested different number of tasks over set thread counts to see how the combination of tasks and threads impact frame time.</a:t>
            </a:r>
          </a:p>
        </p:txBody>
      </p:sp>
      <p:sp>
        <p:nvSpPr>
          <p:cNvPr id="12" name="Content Placeholder 11">
            <a:extLst>
              <a:ext uri="{FF2B5EF4-FFF2-40B4-BE49-F238E27FC236}">
                <a16:creationId xmlns:a16="http://schemas.microsoft.com/office/drawing/2014/main" id="{28D88C87-3E5C-3784-5DDB-B4FF16A3A734}"/>
              </a:ext>
            </a:extLst>
          </p:cNvPr>
          <p:cNvSpPr>
            <a:spLocks noGrp="1"/>
          </p:cNvSpPr>
          <p:nvPr>
            <p:ph sz="quarter" idx="4"/>
          </p:nvPr>
        </p:nvSpPr>
        <p:spPr>
          <a:xfrm>
            <a:off x="6096000" y="1881274"/>
            <a:ext cx="5436391" cy="3515555"/>
          </a:xfrm>
        </p:spPr>
        <p:txBody>
          <a:bodyPr rtlCol="0"/>
          <a:lstStyle/>
          <a:p>
            <a:pPr rtl="0"/>
            <a:endParaRPr lang="en-GB" dirty="0"/>
          </a:p>
        </p:txBody>
      </p:sp>
      <p:sp>
        <p:nvSpPr>
          <p:cNvPr id="4" name="Date Placeholder 3">
            <a:extLst>
              <a:ext uri="{FF2B5EF4-FFF2-40B4-BE49-F238E27FC236}">
                <a16:creationId xmlns:a16="http://schemas.microsoft.com/office/drawing/2014/main" id="{AE258E9D-D512-B475-B60F-BECF97EC534A}"/>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8D8102EC-F68B-3D3B-7479-C61ED6556308}"/>
              </a:ext>
            </a:extLst>
          </p:cNvPr>
          <p:cNvSpPr>
            <a:spLocks noGrp="1"/>
          </p:cNvSpPr>
          <p:nvPr>
            <p:ph type="ftr" sz="quarter" idx="11"/>
          </p:nvPr>
        </p:nvSpPr>
        <p:spPr>
          <a:xfrm>
            <a:off x="3359150" y="6507212"/>
            <a:ext cx="6379210" cy="153888"/>
          </a:xfrm>
        </p:spPr>
        <p:txBody>
          <a:bodyPr rtlCol="0"/>
          <a:lstStyle/>
          <a:p>
            <a:pPr rtl="0"/>
            <a:r>
              <a:rPr lang="en-GB" dirty="0"/>
              <a:t>Sample Footer Text</a:t>
            </a:r>
          </a:p>
        </p:txBody>
      </p:sp>
      <p:sp>
        <p:nvSpPr>
          <p:cNvPr id="6" name="Slide Number Placeholder 5">
            <a:extLst>
              <a:ext uri="{FF2B5EF4-FFF2-40B4-BE49-F238E27FC236}">
                <a16:creationId xmlns:a16="http://schemas.microsoft.com/office/drawing/2014/main" id="{203D209A-51B4-E7F6-6BC2-4070F3846D49}"/>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8</a:t>
            </a:fld>
            <a:endParaRPr lang="en-GB"/>
          </a:p>
        </p:txBody>
      </p:sp>
      <p:sp>
        <p:nvSpPr>
          <p:cNvPr id="22" name="Freeform: Shape 21">
            <a:extLst>
              <a:ext uri="{FF2B5EF4-FFF2-40B4-BE49-F238E27FC236}">
                <a16:creationId xmlns:a16="http://schemas.microsoft.com/office/drawing/2014/main" id="{EE191939-4CB3-AF4C-DCFA-957C977F78D9}"/>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940037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1F0B2-B333-6EB9-97B4-2C48188B6102}"/>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2A4F0791-7CF0-9A9B-50E5-536F82CEC438}"/>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1FE3EA4F-D094-BC0F-044D-075FEBEBC48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7F453394-6920-22CE-3B39-C7AA55D3A261}"/>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5C33378A-6EDC-45B1-9402-F87621A50E62}"/>
              </a:ext>
            </a:extLst>
          </p:cNvPr>
          <p:cNvSpPr>
            <a:spLocks noGrp="1"/>
          </p:cNvSpPr>
          <p:nvPr>
            <p:ph type="title"/>
          </p:nvPr>
        </p:nvSpPr>
        <p:spPr>
          <a:xfrm>
            <a:off x="550862" y="549275"/>
            <a:ext cx="11097551" cy="1332000"/>
          </a:xfrm>
        </p:spPr>
        <p:txBody>
          <a:bodyPr rtlCol="0">
            <a:normAutofit/>
          </a:bodyPr>
          <a:lstStyle/>
          <a:p>
            <a:pPr rtl="0"/>
            <a:r>
              <a:rPr lang="en-GB" dirty="0"/>
              <a:t>Analysis – test 3, ambient occlusion</a:t>
            </a:r>
          </a:p>
        </p:txBody>
      </p:sp>
      <p:sp>
        <p:nvSpPr>
          <p:cNvPr id="10" name="Content Placeholder 9">
            <a:extLst>
              <a:ext uri="{FF2B5EF4-FFF2-40B4-BE49-F238E27FC236}">
                <a16:creationId xmlns:a16="http://schemas.microsoft.com/office/drawing/2014/main" id="{238D5B9F-0041-F1E5-9D0C-E07EC6A3498A}"/>
              </a:ext>
            </a:extLst>
          </p:cNvPr>
          <p:cNvSpPr>
            <a:spLocks noGrp="1"/>
          </p:cNvSpPr>
          <p:nvPr>
            <p:ph sz="half" idx="2"/>
          </p:nvPr>
        </p:nvSpPr>
        <p:spPr>
          <a:xfrm>
            <a:off x="550864" y="1881275"/>
            <a:ext cx="5429114" cy="3515555"/>
          </a:xfrm>
        </p:spPr>
        <p:txBody>
          <a:bodyPr rtlCol="0"/>
          <a:lstStyle/>
          <a:p>
            <a:r>
              <a:rPr lang="en-GB" dirty="0"/>
              <a:t>640 x 480 resolution, scene 1 with 64 samples ambient occlusion.  Tested average frame time over 10 frames on Core i7-13700k 16 core CPU, at 24 threads.</a:t>
            </a:r>
          </a:p>
          <a:p>
            <a:r>
              <a:rPr lang="en-GB" dirty="0"/>
              <a:t>Tested different ambient occlusion sample sizes, as well as different number of splits on 2 scenes to see the difference in frame time between differently split samples, and then see how the percentage change differs on a different scene.</a:t>
            </a:r>
          </a:p>
        </p:txBody>
      </p:sp>
      <p:sp>
        <p:nvSpPr>
          <p:cNvPr id="12" name="Content Placeholder 11">
            <a:extLst>
              <a:ext uri="{FF2B5EF4-FFF2-40B4-BE49-F238E27FC236}">
                <a16:creationId xmlns:a16="http://schemas.microsoft.com/office/drawing/2014/main" id="{8FE95006-A79F-06C4-41C4-7C344894559F}"/>
              </a:ext>
            </a:extLst>
          </p:cNvPr>
          <p:cNvSpPr>
            <a:spLocks noGrp="1"/>
          </p:cNvSpPr>
          <p:nvPr>
            <p:ph sz="quarter" idx="4"/>
          </p:nvPr>
        </p:nvSpPr>
        <p:spPr>
          <a:xfrm>
            <a:off x="6096000" y="1881274"/>
            <a:ext cx="5436391" cy="3515555"/>
          </a:xfrm>
        </p:spPr>
        <p:txBody>
          <a:bodyPr rtlCol="0"/>
          <a:lstStyle/>
          <a:p>
            <a:pPr rtl="0"/>
            <a:endParaRPr lang="en-GB" dirty="0"/>
          </a:p>
        </p:txBody>
      </p:sp>
      <p:sp>
        <p:nvSpPr>
          <p:cNvPr id="4" name="Date Placeholder 3">
            <a:extLst>
              <a:ext uri="{FF2B5EF4-FFF2-40B4-BE49-F238E27FC236}">
                <a16:creationId xmlns:a16="http://schemas.microsoft.com/office/drawing/2014/main" id="{2FBB67C4-7E28-CBB5-BBB7-FA0E7D9A5C0B}"/>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7F5F412B-E5A7-6B55-6E13-954307948FF6}"/>
              </a:ext>
            </a:extLst>
          </p:cNvPr>
          <p:cNvSpPr>
            <a:spLocks noGrp="1"/>
          </p:cNvSpPr>
          <p:nvPr>
            <p:ph type="ftr" sz="quarter" idx="11"/>
          </p:nvPr>
        </p:nvSpPr>
        <p:spPr>
          <a:xfrm>
            <a:off x="3359150" y="6507212"/>
            <a:ext cx="6379210" cy="153888"/>
          </a:xfrm>
        </p:spPr>
        <p:txBody>
          <a:bodyPr rtlCol="0"/>
          <a:lstStyle/>
          <a:p>
            <a:pPr rtl="0"/>
            <a:r>
              <a:rPr lang="en-GB" dirty="0"/>
              <a:t>Sample Footer Text</a:t>
            </a:r>
          </a:p>
        </p:txBody>
      </p:sp>
      <p:sp>
        <p:nvSpPr>
          <p:cNvPr id="6" name="Slide Number Placeholder 5">
            <a:extLst>
              <a:ext uri="{FF2B5EF4-FFF2-40B4-BE49-F238E27FC236}">
                <a16:creationId xmlns:a16="http://schemas.microsoft.com/office/drawing/2014/main" id="{C905AD08-EE25-8282-53D9-72E24945BF6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9</a:t>
            </a:fld>
            <a:endParaRPr lang="en-GB"/>
          </a:p>
        </p:txBody>
      </p:sp>
      <p:sp>
        <p:nvSpPr>
          <p:cNvPr id="22" name="Freeform: Shape 21">
            <a:extLst>
              <a:ext uri="{FF2B5EF4-FFF2-40B4-BE49-F238E27FC236}">
                <a16:creationId xmlns:a16="http://schemas.microsoft.com/office/drawing/2014/main" id="{10F1CCED-1904-2B1D-2D81-9B73F1F87E13}"/>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37145494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{151395CF-1B0F-402B-99D6-4AC2FF8F668E}tf33713516_win32</Template>
  <TotalTime>252</TotalTime>
  <Words>1185</Words>
  <Application>Microsoft Office PowerPoint</Application>
  <PresentationFormat>Widescreen</PresentationFormat>
  <Paragraphs>204</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Symbol</vt:lpstr>
      <vt:lpstr>Walbaum Display</vt:lpstr>
      <vt:lpstr>3DFloatVTI</vt:lpstr>
      <vt:lpstr>Presentation Title</vt:lpstr>
      <vt:lpstr>Agenda</vt:lpstr>
      <vt:lpstr>Features</vt:lpstr>
      <vt:lpstr>Theory – ambient occlusion</vt:lpstr>
      <vt:lpstr>Design</vt:lpstr>
      <vt:lpstr>Demo</vt:lpstr>
      <vt:lpstr>Analysis – test 1, threads</vt:lpstr>
      <vt:lpstr>Analysis – test 2, threads &amp; tasks</vt:lpstr>
      <vt:lpstr>Analysis – test 3, ambient occlusion</vt:lpstr>
      <vt:lpstr>Evaluation</vt:lpstr>
      <vt:lpstr>Introduction</vt:lpstr>
      <vt:lpstr>Topic one</vt:lpstr>
      <vt:lpstr>Chart</vt:lpstr>
      <vt:lpstr>Table</vt:lpstr>
      <vt:lpstr>The way to get started is to quit talking and begin doing.</vt:lpstr>
      <vt:lpstr>Team</vt:lpstr>
      <vt:lpstr>Timeline</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Comer</dc:creator>
  <cp:lastModifiedBy>James Comer</cp:lastModifiedBy>
  <cp:revision>1</cp:revision>
  <dcterms:created xsi:type="dcterms:W3CDTF">2024-12-15T15:59:54Z</dcterms:created>
  <dcterms:modified xsi:type="dcterms:W3CDTF">2024-12-15T20:12:24Z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