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x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Exo-regular.fntdata"/><Relationship Id="rId14" Type="http://schemas.openxmlformats.org/officeDocument/2006/relationships/slide" Target="slides/slide8.xml"/><Relationship Id="rId17" Type="http://schemas.openxmlformats.org/officeDocument/2006/relationships/font" Target="fonts/Exo-italic.fntdata"/><Relationship Id="rId16" Type="http://schemas.openxmlformats.org/officeDocument/2006/relationships/font" Target="fonts/Ex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Ex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cd780cf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cd780cf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cd780cf4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cd780cf4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cd780cf4e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cd780cf4e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cd780cf4e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cd780cf4e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cd780cf4e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cd780cf4e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cd780cf4e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cd780cf4e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cd780cf4e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cd780cf4e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d780cf4e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d780cf4e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1">
  <p:cSld name="BLANK_2">
    <p:spTree>
      <p:nvGrpSpPr>
        <p:cNvPr id="72"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b="0" l="0" r="0" t="0"/>
          <a:stretch/>
        </p:blipFill>
        <p:spPr>
          <a:xfrm>
            <a:off x="78956" y="4344030"/>
            <a:ext cx="1099875" cy="1099882"/>
          </a:xfrm>
          <a:prstGeom prst="rect">
            <a:avLst/>
          </a:prstGeom>
          <a:noFill/>
          <a:ln>
            <a:noFill/>
          </a:ln>
        </p:spPr>
      </p:pic>
      <p:pic>
        <p:nvPicPr>
          <p:cNvPr id="74" name="Google Shape;74;p17"/>
          <p:cNvPicPr preferRelativeResize="0"/>
          <p:nvPr/>
        </p:nvPicPr>
        <p:blipFill rotWithShape="1">
          <a:blip r:embed="rId3">
            <a:alphaModFix/>
          </a:blip>
          <a:srcRect b="0" l="0" r="0" t="0"/>
          <a:stretch/>
        </p:blipFill>
        <p:spPr>
          <a:xfrm>
            <a:off x="7777423" y="4153528"/>
            <a:ext cx="1366577" cy="1366585"/>
          </a:xfrm>
          <a:prstGeom prst="rect">
            <a:avLst/>
          </a:prstGeom>
          <a:noFill/>
          <a:ln>
            <a:noFill/>
          </a:ln>
        </p:spPr>
      </p:pic>
      <p:sp>
        <p:nvSpPr>
          <p:cNvPr id="75" name="Google Shape;75;p17"/>
          <p:cNvSpPr/>
          <p:nvPr/>
        </p:nvSpPr>
        <p:spPr>
          <a:xfrm>
            <a:off x="-47325" y="5090213"/>
            <a:ext cx="9258600" cy="969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6" name="Google Shape;76;p17"/>
          <p:cNvPicPr preferRelativeResize="0"/>
          <p:nvPr/>
        </p:nvPicPr>
        <p:blipFill rotWithShape="1">
          <a:blip r:embed="rId4">
            <a:alphaModFix amt="26000"/>
          </a:blip>
          <a:srcRect b="-4520" l="0" r="39961" t="54623"/>
          <a:stretch/>
        </p:blipFill>
        <p:spPr>
          <a:xfrm>
            <a:off x="6599425" y="-12031"/>
            <a:ext cx="2580515" cy="2144602"/>
          </a:xfrm>
          <a:prstGeom prst="rect">
            <a:avLst/>
          </a:prstGeom>
          <a:noFill/>
          <a:ln>
            <a:noFill/>
          </a:ln>
        </p:spPr>
      </p:pic>
      <p:pic>
        <p:nvPicPr>
          <p:cNvPr id="77" name="Google Shape;77;p17"/>
          <p:cNvPicPr preferRelativeResize="0"/>
          <p:nvPr/>
        </p:nvPicPr>
        <p:blipFill rotWithShape="1">
          <a:blip r:embed="rId5">
            <a:alphaModFix/>
          </a:blip>
          <a:srcRect b="0" l="0" r="0" t="0"/>
          <a:stretch/>
        </p:blipFill>
        <p:spPr>
          <a:xfrm>
            <a:off x="7855296" y="154725"/>
            <a:ext cx="1056506" cy="51536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2">
  <p:cSld name="BLANK_2_1">
    <p:spTree>
      <p:nvGrpSpPr>
        <p:cNvPr id="78" name="Shape 78"/>
        <p:cNvGrpSpPr/>
        <p:nvPr/>
      </p:nvGrpSpPr>
      <p:grpSpPr>
        <a:xfrm>
          <a:off x="0" y="0"/>
          <a:ext cx="0" cy="0"/>
          <a:chOff x="0" y="0"/>
          <a:chExt cx="0" cy="0"/>
        </a:xfrm>
      </p:grpSpPr>
      <p:sp>
        <p:nvSpPr>
          <p:cNvPr id="79" name="Google Shape;79;p18"/>
          <p:cNvSpPr/>
          <p:nvPr/>
        </p:nvSpPr>
        <p:spPr>
          <a:xfrm>
            <a:off x="-47325" y="5090213"/>
            <a:ext cx="9258600" cy="969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80" name="Google Shape;80;p18"/>
          <p:cNvPicPr preferRelativeResize="0"/>
          <p:nvPr/>
        </p:nvPicPr>
        <p:blipFill rotWithShape="1">
          <a:blip r:embed="rId2">
            <a:alphaModFix/>
          </a:blip>
          <a:srcRect b="0" l="0" r="0" t="0"/>
          <a:stretch/>
        </p:blipFill>
        <p:spPr>
          <a:xfrm>
            <a:off x="7978352" y="4537763"/>
            <a:ext cx="1056506" cy="51536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1">
  <p:cSld name="BLANK_1">
    <p:spTree>
      <p:nvGrpSpPr>
        <p:cNvPr id="81" name="Shape 81"/>
        <p:cNvGrpSpPr/>
        <p:nvPr/>
      </p:nvGrpSpPr>
      <p:grpSpPr>
        <a:xfrm>
          <a:off x="0" y="0"/>
          <a:ext cx="0" cy="0"/>
          <a:chOff x="0" y="0"/>
          <a:chExt cx="0" cy="0"/>
        </a:xfrm>
      </p:grpSpPr>
      <p:pic>
        <p:nvPicPr>
          <p:cNvPr id="82" name="Google Shape;82;p19"/>
          <p:cNvPicPr preferRelativeResize="0"/>
          <p:nvPr/>
        </p:nvPicPr>
        <p:blipFill rotWithShape="1">
          <a:blip r:embed="rId2">
            <a:alphaModFix/>
          </a:blip>
          <a:srcRect b="0" l="0" r="0" t="0"/>
          <a:stretch/>
        </p:blipFill>
        <p:spPr>
          <a:xfrm>
            <a:off x="-85725" y="-113850"/>
            <a:ext cx="9344028" cy="5318343"/>
          </a:xfrm>
          <a:prstGeom prst="rect">
            <a:avLst/>
          </a:prstGeom>
          <a:noFill/>
          <a:ln>
            <a:noFill/>
          </a:ln>
        </p:spPr>
      </p:pic>
      <p:pic>
        <p:nvPicPr>
          <p:cNvPr id="83" name="Google Shape;83;p19"/>
          <p:cNvPicPr preferRelativeResize="0"/>
          <p:nvPr/>
        </p:nvPicPr>
        <p:blipFill rotWithShape="1">
          <a:blip r:embed="rId3">
            <a:alphaModFix/>
          </a:blip>
          <a:srcRect b="0" l="0" r="0" t="0"/>
          <a:stretch/>
        </p:blipFill>
        <p:spPr>
          <a:xfrm>
            <a:off x="7777423" y="4153528"/>
            <a:ext cx="1366577" cy="1366585"/>
          </a:xfrm>
          <a:prstGeom prst="rect">
            <a:avLst/>
          </a:prstGeom>
          <a:noFill/>
          <a:ln>
            <a:noFill/>
          </a:ln>
        </p:spPr>
      </p:pic>
      <p:pic>
        <p:nvPicPr>
          <p:cNvPr id="84" name="Google Shape;84;p19"/>
          <p:cNvPicPr preferRelativeResize="0"/>
          <p:nvPr/>
        </p:nvPicPr>
        <p:blipFill rotWithShape="1">
          <a:blip r:embed="rId4">
            <a:alphaModFix/>
          </a:blip>
          <a:srcRect b="0" l="0" r="0" t="0"/>
          <a:stretch/>
        </p:blipFill>
        <p:spPr>
          <a:xfrm>
            <a:off x="3571875" y="1970963"/>
            <a:ext cx="2096700" cy="125801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5" name="Shape 85"/>
        <p:cNvGrpSpPr/>
        <p:nvPr/>
      </p:nvGrpSpPr>
      <p:grpSpPr>
        <a:xfrm>
          <a:off x="0" y="0"/>
          <a:ext cx="0" cy="0"/>
          <a:chOff x="0" y="0"/>
          <a:chExt cx="0" cy="0"/>
        </a:xfrm>
      </p:grpSpPr>
      <p:sp>
        <p:nvSpPr>
          <p:cNvPr id="86" name="Google Shape;86;p20"/>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2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8" name="Google Shape;8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91" name="Shape 91"/>
        <p:cNvGrpSpPr/>
        <p:nvPr/>
      </p:nvGrpSpPr>
      <p:grpSpPr>
        <a:xfrm>
          <a:off x="0" y="0"/>
          <a:ext cx="0" cy="0"/>
          <a:chOff x="0" y="0"/>
          <a:chExt cx="0" cy="0"/>
        </a:xfrm>
      </p:grpSpPr>
      <p:sp>
        <p:nvSpPr>
          <p:cNvPr id="92" name="Google Shape;9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4" name="Google Shape;94;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1" name="Google Shape;101;p22"/>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2" name="Google Shape;102;p2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3" name="Google Shape;103;p2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07" name="Shape 107"/>
        <p:cNvGrpSpPr/>
        <p:nvPr/>
      </p:nvGrpSpPr>
      <p:grpSpPr>
        <a:xfrm>
          <a:off x="0" y="0"/>
          <a:ext cx="0" cy="0"/>
          <a:chOff x="0" y="0"/>
          <a:chExt cx="0" cy="0"/>
        </a:xfrm>
      </p:grpSpPr>
      <p:sp>
        <p:nvSpPr>
          <p:cNvPr id="108" name="Google Shape;10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5" name="Google Shape;115;p2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9" name="Shape 119"/>
        <p:cNvGrpSpPr/>
        <p:nvPr/>
      </p:nvGrpSpPr>
      <p:grpSpPr>
        <a:xfrm>
          <a:off x="0" y="0"/>
          <a:ext cx="0" cy="0"/>
          <a:chOff x="0" y="0"/>
          <a:chExt cx="0" cy="0"/>
        </a:xfrm>
      </p:grpSpPr>
      <p:sp>
        <p:nvSpPr>
          <p:cNvPr id="120" name="Google Shape;120;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5"/>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2" name="Google Shape;122;p2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 name="Google Shape;123;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sp>
        <p:nvSpPr>
          <p:cNvPr id="127" name="Google Shape;127;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9" name="Google Shape;129;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2" name="Shape 132"/>
        <p:cNvGrpSpPr/>
        <p:nvPr/>
      </p:nvGrpSpPr>
      <p:grpSpPr>
        <a:xfrm>
          <a:off x="0" y="0"/>
          <a:ext cx="0" cy="0"/>
          <a:chOff x="0" y="0"/>
          <a:chExt cx="0" cy="0"/>
        </a:xfrm>
      </p:grpSpPr>
      <p:sp>
        <p:nvSpPr>
          <p:cNvPr id="133" name="Google Shape;133;p2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yjtWOrWaVl4GDIU4N8qpPc5PHifsmsdv/view"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8" title="STIKERS_ANIMATE.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9"/>
          <p:cNvPicPr preferRelativeResize="0"/>
          <p:nvPr/>
        </p:nvPicPr>
        <p:blipFill rotWithShape="1">
          <a:blip r:embed="rId3">
            <a:alphaModFix/>
          </a:blip>
          <a:srcRect b="0" l="0" r="0" t="0"/>
          <a:stretch/>
        </p:blipFill>
        <p:spPr>
          <a:xfrm>
            <a:off x="2123963" y="1253375"/>
            <a:ext cx="4687526" cy="263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0" y="0"/>
            <a:ext cx="9144001" cy="5143499"/>
          </a:xfrm>
          <a:prstGeom prst="rect">
            <a:avLst/>
          </a:prstGeom>
          <a:noFill/>
          <a:ln>
            <a:noFill/>
          </a:ln>
        </p:spPr>
      </p:pic>
      <p:pic>
        <p:nvPicPr>
          <p:cNvPr id="153" name="Google Shape;153;p30"/>
          <p:cNvPicPr preferRelativeResize="0"/>
          <p:nvPr/>
        </p:nvPicPr>
        <p:blipFill rotWithShape="1">
          <a:blip r:embed="rId4">
            <a:alphaModFix/>
          </a:blip>
          <a:srcRect b="0" l="0" r="0" t="0"/>
          <a:stretch/>
        </p:blipFill>
        <p:spPr>
          <a:xfrm>
            <a:off x="7900625" y="4276724"/>
            <a:ext cx="1243375" cy="1243400"/>
          </a:xfrm>
          <a:prstGeom prst="rect">
            <a:avLst/>
          </a:prstGeom>
          <a:noFill/>
          <a:ln>
            <a:noFill/>
          </a:ln>
        </p:spPr>
      </p:pic>
      <p:sp>
        <p:nvSpPr>
          <p:cNvPr id="154" name="Google Shape;154;p30"/>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30"/>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56" name="Google Shape;156;p30"/>
          <p:cNvPicPr preferRelativeResize="0"/>
          <p:nvPr/>
        </p:nvPicPr>
        <p:blipFill>
          <a:blip r:embed="rId5">
            <a:alphaModFix/>
          </a:blip>
          <a:stretch>
            <a:fillRect/>
          </a:stretch>
        </p:blipFill>
        <p:spPr>
          <a:xfrm>
            <a:off x="0" y="2708625"/>
            <a:ext cx="1794645" cy="1491450"/>
          </a:xfrm>
          <a:prstGeom prst="rect">
            <a:avLst/>
          </a:prstGeom>
          <a:noFill/>
          <a:ln>
            <a:noFill/>
          </a:ln>
        </p:spPr>
      </p:pic>
      <p:pic>
        <p:nvPicPr>
          <p:cNvPr id="157" name="Google Shape;157;p30"/>
          <p:cNvPicPr preferRelativeResize="0"/>
          <p:nvPr/>
        </p:nvPicPr>
        <p:blipFill>
          <a:blip r:embed="rId6">
            <a:alphaModFix/>
          </a:blip>
          <a:stretch>
            <a:fillRect/>
          </a:stretch>
        </p:blipFill>
        <p:spPr>
          <a:xfrm>
            <a:off x="3081943" y="3536910"/>
            <a:ext cx="1615465" cy="1342540"/>
          </a:xfrm>
          <a:prstGeom prst="rect">
            <a:avLst/>
          </a:prstGeom>
          <a:noFill/>
          <a:ln>
            <a:noFill/>
          </a:ln>
        </p:spPr>
      </p:pic>
      <p:pic>
        <p:nvPicPr>
          <p:cNvPr id="158" name="Google Shape;158;p30"/>
          <p:cNvPicPr preferRelativeResize="0"/>
          <p:nvPr/>
        </p:nvPicPr>
        <p:blipFill>
          <a:blip r:embed="rId7">
            <a:alphaModFix/>
          </a:blip>
          <a:stretch>
            <a:fillRect/>
          </a:stretch>
        </p:blipFill>
        <p:spPr>
          <a:xfrm>
            <a:off x="6367555" y="2708627"/>
            <a:ext cx="1615465" cy="1342540"/>
          </a:xfrm>
          <a:prstGeom prst="rect">
            <a:avLst/>
          </a:prstGeom>
          <a:noFill/>
          <a:ln>
            <a:noFill/>
          </a:ln>
        </p:spPr>
      </p:pic>
      <p:pic>
        <p:nvPicPr>
          <p:cNvPr id="159" name="Google Shape;159;p30"/>
          <p:cNvPicPr preferRelativeResize="0"/>
          <p:nvPr/>
        </p:nvPicPr>
        <p:blipFill rotWithShape="1">
          <a:blip r:embed="rId8">
            <a:alphaModFix/>
          </a:blip>
          <a:srcRect b="5028" l="0" r="0" t="5019"/>
          <a:stretch/>
        </p:blipFill>
        <p:spPr>
          <a:xfrm>
            <a:off x="2831700" y="170075"/>
            <a:ext cx="3589675" cy="1816401"/>
          </a:xfrm>
          <a:prstGeom prst="rect">
            <a:avLst/>
          </a:prstGeom>
          <a:noFill/>
          <a:ln>
            <a:noFill/>
          </a:ln>
        </p:spPr>
      </p:pic>
      <p:sp>
        <p:nvSpPr>
          <p:cNvPr id="160" name="Google Shape;160;p30"/>
          <p:cNvSpPr txBox="1"/>
          <p:nvPr>
            <p:ph idx="1" type="subTitle"/>
          </p:nvPr>
        </p:nvSpPr>
        <p:spPr>
          <a:xfrm>
            <a:off x="167550" y="2043200"/>
            <a:ext cx="9144000" cy="9963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 sz="3300">
                <a:solidFill>
                  <a:schemeClr val="dk1"/>
                </a:solidFill>
                <a:latin typeface="Exo"/>
                <a:ea typeface="Exo"/>
                <a:cs typeface="Exo"/>
                <a:sym typeface="Exo"/>
              </a:rPr>
              <a:t>5 Desafíos</a:t>
            </a:r>
            <a:endParaRPr sz="900"/>
          </a:p>
        </p:txBody>
      </p:sp>
      <p:pic>
        <p:nvPicPr>
          <p:cNvPr id="161" name="Google Shape;161;p30"/>
          <p:cNvPicPr preferRelativeResize="0"/>
          <p:nvPr/>
        </p:nvPicPr>
        <p:blipFill rotWithShape="1">
          <a:blip r:embed="rId9">
            <a:alphaModFix/>
          </a:blip>
          <a:srcRect b="0" l="0" r="0" t="0"/>
          <a:stretch/>
        </p:blipFill>
        <p:spPr>
          <a:xfrm>
            <a:off x="135750" y="4476750"/>
            <a:ext cx="845900" cy="845925"/>
          </a:xfrm>
          <a:prstGeom prst="rect">
            <a:avLst/>
          </a:prstGeom>
          <a:noFill/>
          <a:ln>
            <a:noFill/>
          </a:ln>
        </p:spPr>
      </p:pic>
      <p:pic>
        <p:nvPicPr>
          <p:cNvPr id="162" name="Google Shape;162;p30"/>
          <p:cNvPicPr preferRelativeResize="0"/>
          <p:nvPr/>
        </p:nvPicPr>
        <p:blipFill>
          <a:blip r:embed="rId10">
            <a:alphaModFix/>
          </a:blip>
          <a:stretch>
            <a:fillRect/>
          </a:stretch>
        </p:blipFill>
        <p:spPr>
          <a:xfrm>
            <a:off x="4918500" y="3219175"/>
            <a:ext cx="1449050" cy="1449050"/>
          </a:xfrm>
          <a:prstGeom prst="rect">
            <a:avLst/>
          </a:prstGeom>
          <a:noFill/>
          <a:ln>
            <a:noFill/>
          </a:ln>
        </p:spPr>
      </p:pic>
      <p:pic>
        <p:nvPicPr>
          <p:cNvPr id="163" name="Google Shape;163;p30"/>
          <p:cNvPicPr preferRelativeResize="0"/>
          <p:nvPr/>
        </p:nvPicPr>
        <p:blipFill>
          <a:blip r:embed="rId11">
            <a:alphaModFix/>
          </a:blip>
          <a:stretch>
            <a:fillRect/>
          </a:stretch>
        </p:blipFill>
        <p:spPr>
          <a:xfrm>
            <a:off x="1489150" y="3082475"/>
            <a:ext cx="1532500" cy="153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1"/>
          <p:cNvPicPr preferRelativeResize="0"/>
          <p:nvPr/>
        </p:nvPicPr>
        <p:blipFill rotWithShape="1">
          <a:blip r:embed="rId3">
            <a:alphaModFix amt="47000"/>
          </a:blip>
          <a:srcRect b="0" l="0" r="3119" t="3035"/>
          <a:stretch/>
        </p:blipFill>
        <p:spPr>
          <a:xfrm>
            <a:off x="6265500" y="0"/>
            <a:ext cx="2890099" cy="2323025"/>
          </a:xfrm>
          <a:prstGeom prst="rect">
            <a:avLst/>
          </a:prstGeom>
          <a:noFill/>
          <a:ln>
            <a:noFill/>
          </a:ln>
        </p:spPr>
      </p:pic>
      <p:pic>
        <p:nvPicPr>
          <p:cNvPr id="169" name="Google Shape;169;p31"/>
          <p:cNvPicPr preferRelativeResize="0"/>
          <p:nvPr/>
        </p:nvPicPr>
        <p:blipFill rotWithShape="1">
          <a:blip r:embed="rId4">
            <a:alphaModFix/>
          </a:blip>
          <a:srcRect b="0" l="0" r="0" t="0"/>
          <a:stretch/>
        </p:blipFill>
        <p:spPr>
          <a:xfrm>
            <a:off x="7383141" y="208989"/>
            <a:ext cx="1620302" cy="911450"/>
          </a:xfrm>
          <a:prstGeom prst="rect">
            <a:avLst/>
          </a:prstGeom>
          <a:noFill/>
          <a:ln>
            <a:noFill/>
          </a:ln>
        </p:spPr>
      </p:pic>
      <p:pic>
        <p:nvPicPr>
          <p:cNvPr id="170" name="Google Shape;170;p31"/>
          <p:cNvPicPr preferRelativeResize="0"/>
          <p:nvPr/>
        </p:nvPicPr>
        <p:blipFill rotWithShape="1">
          <a:blip r:embed="rId5">
            <a:alphaModFix/>
          </a:blip>
          <a:srcRect b="0" l="0" r="0" t="0"/>
          <a:stretch/>
        </p:blipFill>
        <p:spPr>
          <a:xfrm>
            <a:off x="7777423" y="4153528"/>
            <a:ext cx="1366577" cy="1366585"/>
          </a:xfrm>
          <a:prstGeom prst="rect">
            <a:avLst/>
          </a:prstGeom>
          <a:noFill/>
          <a:ln>
            <a:noFill/>
          </a:ln>
        </p:spPr>
      </p:pic>
      <p:sp>
        <p:nvSpPr>
          <p:cNvPr id="171" name="Google Shape;171;p31"/>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2" name="Google Shape;172;p31"/>
          <p:cNvSpPr txBox="1"/>
          <p:nvPr/>
        </p:nvSpPr>
        <p:spPr>
          <a:xfrm>
            <a:off x="395175" y="1164600"/>
            <a:ext cx="5560200" cy="31272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rPr i="1" lang="es" sz="1700">
                <a:solidFill>
                  <a:srgbClr val="6D3C8F"/>
                </a:solidFill>
                <a:latin typeface="Exo"/>
                <a:ea typeface="Exo"/>
                <a:cs typeface="Exo"/>
                <a:sym typeface="Exo"/>
              </a:rPr>
              <a:t>Se requiere el desarrollo de una aplicación mobile que haga uso de microservicios para consultas y registros de información con el objetivo de publicar y distribuir contenido educativo (básica, escolar, educación financiera) de diversos orígenes para las usuarios registrados al sistema. El usuario podrá buscar, filtrar y consultar los contenidos desde una vista de catálogo y acceder a su detalle para ver las información completa.</a:t>
            </a:r>
            <a:endParaRPr i="1" sz="1700">
              <a:solidFill>
                <a:srgbClr val="6D3C8F"/>
              </a:solidFill>
              <a:latin typeface="Exo"/>
              <a:ea typeface="Exo"/>
              <a:cs typeface="Exo"/>
              <a:sym typeface="Exo"/>
            </a:endParaRPr>
          </a:p>
        </p:txBody>
      </p:sp>
      <p:sp>
        <p:nvSpPr>
          <p:cNvPr id="173" name="Google Shape;173;p31"/>
          <p:cNvSpPr txBox="1"/>
          <p:nvPr/>
        </p:nvSpPr>
        <p:spPr>
          <a:xfrm>
            <a:off x="-335381" y="419781"/>
            <a:ext cx="9204600" cy="489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1" lang="es" sz="2700">
                <a:solidFill>
                  <a:srgbClr val="F6A733"/>
                </a:solidFill>
                <a:latin typeface="Exo"/>
                <a:ea typeface="Exo"/>
                <a:cs typeface="Exo"/>
                <a:sym typeface="Exo"/>
              </a:rPr>
              <a:t>DESAFÍO 1</a:t>
            </a:r>
            <a:endParaRPr b="1" i="0" sz="2700" u="none" cap="none" strike="noStrike">
              <a:solidFill>
                <a:srgbClr val="000000"/>
              </a:solidFill>
              <a:latin typeface="Exo"/>
              <a:ea typeface="Exo"/>
              <a:cs typeface="Exo"/>
              <a:sym typeface="Exo"/>
            </a:endParaRPr>
          </a:p>
        </p:txBody>
      </p:sp>
      <p:pic>
        <p:nvPicPr>
          <p:cNvPr id="174" name="Google Shape;174;p31"/>
          <p:cNvPicPr preferRelativeResize="0"/>
          <p:nvPr/>
        </p:nvPicPr>
        <p:blipFill rotWithShape="1">
          <a:blip r:embed="rId6">
            <a:alphaModFix/>
          </a:blip>
          <a:srcRect b="0" l="0" r="0" t="0"/>
          <a:stretch/>
        </p:blipFill>
        <p:spPr>
          <a:xfrm>
            <a:off x="395175" y="4405250"/>
            <a:ext cx="863150" cy="863150"/>
          </a:xfrm>
          <a:prstGeom prst="rect">
            <a:avLst/>
          </a:prstGeom>
          <a:noFill/>
          <a:ln>
            <a:noFill/>
          </a:ln>
        </p:spPr>
      </p:pic>
      <p:pic>
        <p:nvPicPr>
          <p:cNvPr id="175" name="Google Shape;175;p31"/>
          <p:cNvPicPr preferRelativeResize="0"/>
          <p:nvPr/>
        </p:nvPicPr>
        <p:blipFill>
          <a:blip r:embed="rId7">
            <a:alphaModFix/>
          </a:blip>
          <a:stretch>
            <a:fillRect/>
          </a:stretch>
        </p:blipFill>
        <p:spPr>
          <a:xfrm>
            <a:off x="5955400" y="1388588"/>
            <a:ext cx="3004350" cy="249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2"/>
          <p:cNvPicPr preferRelativeResize="0"/>
          <p:nvPr/>
        </p:nvPicPr>
        <p:blipFill rotWithShape="1">
          <a:blip r:embed="rId3">
            <a:alphaModFix amt="47000"/>
          </a:blip>
          <a:srcRect b="0" l="0" r="3119" t="3035"/>
          <a:stretch/>
        </p:blipFill>
        <p:spPr>
          <a:xfrm>
            <a:off x="6265500" y="0"/>
            <a:ext cx="2890099" cy="2323025"/>
          </a:xfrm>
          <a:prstGeom prst="rect">
            <a:avLst/>
          </a:prstGeom>
          <a:noFill/>
          <a:ln>
            <a:noFill/>
          </a:ln>
        </p:spPr>
      </p:pic>
      <p:pic>
        <p:nvPicPr>
          <p:cNvPr id="181" name="Google Shape;181;p32"/>
          <p:cNvPicPr preferRelativeResize="0"/>
          <p:nvPr/>
        </p:nvPicPr>
        <p:blipFill rotWithShape="1">
          <a:blip r:embed="rId4">
            <a:alphaModFix/>
          </a:blip>
          <a:srcRect b="0" l="0" r="0" t="0"/>
          <a:stretch/>
        </p:blipFill>
        <p:spPr>
          <a:xfrm>
            <a:off x="7383141" y="208989"/>
            <a:ext cx="1620302" cy="911450"/>
          </a:xfrm>
          <a:prstGeom prst="rect">
            <a:avLst/>
          </a:prstGeom>
          <a:noFill/>
          <a:ln>
            <a:noFill/>
          </a:ln>
        </p:spPr>
      </p:pic>
      <p:pic>
        <p:nvPicPr>
          <p:cNvPr id="182" name="Google Shape;182;p32"/>
          <p:cNvPicPr preferRelativeResize="0"/>
          <p:nvPr/>
        </p:nvPicPr>
        <p:blipFill rotWithShape="1">
          <a:blip r:embed="rId5">
            <a:alphaModFix/>
          </a:blip>
          <a:srcRect b="0" l="0" r="0" t="0"/>
          <a:stretch/>
        </p:blipFill>
        <p:spPr>
          <a:xfrm>
            <a:off x="7777423" y="4153528"/>
            <a:ext cx="1366577" cy="1366585"/>
          </a:xfrm>
          <a:prstGeom prst="rect">
            <a:avLst/>
          </a:prstGeom>
          <a:noFill/>
          <a:ln>
            <a:noFill/>
          </a:ln>
        </p:spPr>
      </p:pic>
      <p:sp>
        <p:nvSpPr>
          <p:cNvPr id="183" name="Google Shape;183;p32"/>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32"/>
          <p:cNvSpPr txBox="1"/>
          <p:nvPr/>
        </p:nvSpPr>
        <p:spPr>
          <a:xfrm>
            <a:off x="334600" y="999675"/>
            <a:ext cx="5726400" cy="2944200"/>
          </a:xfrm>
          <a:prstGeom prst="rect">
            <a:avLst/>
          </a:prstGeom>
          <a:noFill/>
          <a:ln>
            <a:noFill/>
          </a:ln>
        </p:spPr>
        <p:txBody>
          <a:bodyPr anchorCtr="0" anchor="t" bIns="68575" lIns="68575" spcFirstLastPara="1" rIns="68575" wrap="square" tIns="68575">
            <a:noAutofit/>
          </a:bodyPr>
          <a:lstStyle/>
          <a:p>
            <a:pPr indent="0" lvl="0" marL="342900" rtl="0" algn="l">
              <a:lnSpc>
                <a:spcPct val="150000"/>
              </a:lnSpc>
              <a:spcBef>
                <a:spcPts val="0"/>
              </a:spcBef>
              <a:spcAft>
                <a:spcPts val="0"/>
              </a:spcAft>
              <a:buNone/>
            </a:pPr>
            <a:r>
              <a:rPr i="1" lang="es" sz="1700">
                <a:solidFill>
                  <a:srgbClr val="6D3C8F"/>
                </a:solidFill>
                <a:latin typeface="Exo"/>
                <a:ea typeface="Exo"/>
                <a:cs typeface="Exo"/>
                <a:sym typeface="Exo"/>
              </a:rPr>
              <a:t>Se requiere el desarrollo de una aplicación mobile que haga uso de microservicios para consultas y registros de información con el objetivo de tener un registro digital de créditos que le permita comprar en internet sin hacer uso de una tarjeta de crédito. El usuario podrá cargar crédito desde la aplicación y dispondrá de un número de tarjeta de crédito temporal para realizar sus compras de forma segura</a:t>
            </a:r>
            <a:endParaRPr i="1" sz="1700">
              <a:solidFill>
                <a:srgbClr val="6D3C8F"/>
              </a:solidFill>
              <a:latin typeface="Exo"/>
              <a:ea typeface="Exo"/>
              <a:cs typeface="Exo"/>
              <a:sym typeface="Exo"/>
            </a:endParaRPr>
          </a:p>
        </p:txBody>
      </p:sp>
      <p:sp>
        <p:nvSpPr>
          <p:cNvPr id="185" name="Google Shape;185;p32"/>
          <p:cNvSpPr txBox="1"/>
          <p:nvPr/>
        </p:nvSpPr>
        <p:spPr>
          <a:xfrm>
            <a:off x="-283831" y="264856"/>
            <a:ext cx="9204600" cy="489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1" lang="es" sz="2700">
                <a:solidFill>
                  <a:srgbClr val="F6A733"/>
                </a:solidFill>
                <a:latin typeface="Exo"/>
                <a:ea typeface="Exo"/>
                <a:cs typeface="Exo"/>
                <a:sym typeface="Exo"/>
              </a:rPr>
              <a:t>DESAFÍO 2</a:t>
            </a:r>
            <a:endParaRPr b="1" i="0" sz="2700" u="none" cap="none" strike="noStrike">
              <a:solidFill>
                <a:srgbClr val="000000"/>
              </a:solidFill>
              <a:latin typeface="Exo"/>
              <a:ea typeface="Exo"/>
              <a:cs typeface="Exo"/>
              <a:sym typeface="Exo"/>
            </a:endParaRPr>
          </a:p>
        </p:txBody>
      </p:sp>
      <p:pic>
        <p:nvPicPr>
          <p:cNvPr id="186" name="Google Shape;186;p32"/>
          <p:cNvPicPr preferRelativeResize="0"/>
          <p:nvPr/>
        </p:nvPicPr>
        <p:blipFill rotWithShape="1">
          <a:blip r:embed="rId6">
            <a:alphaModFix/>
          </a:blip>
          <a:srcRect b="0" l="0" r="0" t="0"/>
          <a:stretch/>
        </p:blipFill>
        <p:spPr>
          <a:xfrm>
            <a:off x="395175" y="4405250"/>
            <a:ext cx="863150" cy="863150"/>
          </a:xfrm>
          <a:prstGeom prst="rect">
            <a:avLst/>
          </a:prstGeom>
          <a:noFill/>
          <a:ln>
            <a:noFill/>
          </a:ln>
        </p:spPr>
      </p:pic>
      <p:pic>
        <p:nvPicPr>
          <p:cNvPr id="187" name="Google Shape;187;p32"/>
          <p:cNvPicPr preferRelativeResize="0"/>
          <p:nvPr/>
        </p:nvPicPr>
        <p:blipFill>
          <a:blip r:embed="rId7">
            <a:alphaModFix/>
          </a:blip>
          <a:stretch>
            <a:fillRect/>
          </a:stretch>
        </p:blipFill>
        <p:spPr>
          <a:xfrm>
            <a:off x="6060855" y="1382592"/>
            <a:ext cx="2795225" cy="2323025"/>
          </a:xfrm>
          <a:prstGeom prst="rect">
            <a:avLst/>
          </a:prstGeom>
          <a:noFill/>
          <a:ln>
            <a:noFill/>
          </a:ln>
        </p:spPr>
      </p:pic>
      <p:sp>
        <p:nvSpPr>
          <p:cNvPr id="188" name="Google Shape;188;p32"/>
          <p:cNvSpPr/>
          <p:nvPr/>
        </p:nvSpPr>
        <p:spPr>
          <a:xfrm>
            <a:off x="387050" y="236800"/>
            <a:ext cx="1041300" cy="66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EQUIPO 5</a:t>
            </a:r>
            <a:endParaRPr/>
          </a:p>
        </p:txBody>
      </p:sp>
      <p:sp>
        <p:nvSpPr>
          <p:cNvPr id="189" name="Google Shape;189;p32"/>
          <p:cNvSpPr/>
          <p:nvPr/>
        </p:nvSpPr>
        <p:spPr>
          <a:xfrm>
            <a:off x="1591300" y="236800"/>
            <a:ext cx="1041300" cy="66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EQUIPO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rotWithShape="1">
          <a:blip r:embed="rId3">
            <a:alphaModFix amt="47000"/>
          </a:blip>
          <a:srcRect b="0" l="0" r="3119" t="3035"/>
          <a:stretch/>
        </p:blipFill>
        <p:spPr>
          <a:xfrm>
            <a:off x="6265500" y="0"/>
            <a:ext cx="2890099" cy="2323025"/>
          </a:xfrm>
          <a:prstGeom prst="rect">
            <a:avLst/>
          </a:prstGeom>
          <a:noFill/>
          <a:ln>
            <a:noFill/>
          </a:ln>
        </p:spPr>
      </p:pic>
      <p:pic>
        <p:nvPicPr>
          <p:cNvPr id="195" name="Google Shape;195;p33"/>
          <p:cNvPicPr preferRelativeResize="0"/>
          <p:nvPr/>
        </p:nvPicPr>
        <p:blipFill rotWithShape="1">
          <a:blip r:embed="rId4">
            <a:alphaModFix/>
          </a:blip>
          <a:srcRect b="0" l="0" r="0" t="0"/>
          <a:stretch/>
        </p:blipFill>
        <p:spPr>
          <a:xfrm>
            <a:off x="7383141" y="208989"/>
            <a:ext cx="1620302" cy="911450"/>
          </a:xfrm>
          <a:prstGeom prst="rect">
            <a:avLst/>
          </a:prstGeom>
          <a:noFill/>
          <a:ln>
            <a:noFill/>
          </a:ln>
        </p:spPr>
      </p:pic>
      <p:pic>
        <p:nvPicPr>
          <p:cNvPr id="196" name="Google Shape;196;p33"/>
          <p:cNvPicPr preferRelativeResize="0"/>
          <p:nvPr/>
        </p:nvPicPr>
        <p:blipFill rotWithShape="1">
          <a:blip r:embed="rId5">
            <a:alphaModFix/>
          </a:blip>
          <a:srcRect b="0" l="0" r="0" t="0"/>
          <a:stretch/>
        </p:blipFill>
        <p:spPr>
          <a:xfrm>
            <a:off x="7777423" y="4153528"/>
            <a:ext cx="1366577" cy="1366585"/>
          </a:xfrm>
          <a:prstGeom prst="rect">
            <a:avLst/>
          </a:prstGeom>
          <a:noFill/>
          <a:ln>
            <a:noFill/>
          </a:ln>
        </p:spPr>
      </p:pic>
      <p:sp>
        <p:nvSpPr>
          <p:cNvPr id="197" name="Google Shape;197;p33"/>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33"/>
          <p:cNvSpPr txBox="1"/>
          <p:nvPr/>
        </p:nvSpPr>
        <p:spPr>
          <a:xfrm>
            <a:off x="585575" y="1099650"/>
            <a:ext cx="4917600" cy="2944200"/>
          </a:xfrm>
          <a:prstGeom prst="rect">
            <a:avLst/>
          </a:prstGeom>
          <a:noFill/>
          <a:ln>
            <a:noFill/>
          </a:ln>
        </p:spPr>
        <p:txBody>
          <a:bodyPr anchorCtr="0" anchor="t" bIns="68575" lIns="68575" spcFirstLastPara="1" rIns="68575" wrap="square" tIns="68575">
            <a:noAutofit/>
          </a:bodyPr>
          <a:lstStyle/>
          <a:p>
            <a:pPr indent="0" lvl="0" marL="342900" rtl="0" algn="l">
              <a:lnSpc>
                <a:spcPct val="150000"/>
              </a:lnSpc>
              <a:spcBef>
                <a:spcPts val="0"/>
              </a:spcBef>
              <a:spcAft>
                <a:spcPts val="0"/>
              </a:spcAft>
              <a:buNone/>
            </a:pPr>
            <a:r>
              <a:rPr i="1" lang="es" sz="1700">
                <a:solidFill>
                  <a:srgbClr val="6D3C8F"/>
                </a:solidFill>
                <a:latin typeface="Exo"/>
                <a:ea typeface="Exo"/>
                <a:cs typeface="Exo"/>
                <a:sym typeface="Exo"/>
              </a:rPr>
              <a:t>Se requiere el desarrollo de una aplicación mobile que haga uso de microservicios para consultas y registros de información con el objetivo de ver sus movimientos financieros en gráficos estadísticos, tablas y filtros como pueden ser compras con tarjeta, deudas pendientes, pago de haberes, depósitos, etc</a:t>
            </a:r>
            <a:endParaRPr i="1" sz="1700">
              <a:solidFill>
                <a:srgbClr val="6D3C8F"/>
              </a:solidFill>
              <a:latin typeface="Exo"/>
              <a:ea typeface="Exo"/>
              <a:cs typeface="Exo"/>
              <a:sym typeface="Exo"/>
            </a:endParaRPr>
          </a:p>
        </p:txBody>
      </p:sp>
      <p:sp>
        <p:nvSpPr>
          <p:cNvPr id="199" name="Google Shape;199;p33"/>
          <p:cNvSpPr txBox="1"/>
          <p:nvPr/>
        </p:nvSpPr>
        <p:spPr>
          <a:xfrm>
            <a:off x="-335381" y="605006"/>
            <a:ext cx="9204600" cy="489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1" lang="es" sz="2700">
                <a:solidFill>
                  <a:srgbClr val="F6A733"/>
                </a:solidFill>
                <a:latin typeface="Exo"/>
                <a:ea typeface="Exo"/>
                <a:cs typeface="Exo"/>
                <a:sym typeface="Exo"/>
              </a:rPr>
              <a:t>DESAFÍO 3</a:t>
            </a:r>
            <a:endParaRPr b="1" i="0" sz="2700" u="none" cap="none" strike="noStrike">
              <a:solidFill>
                <a:srgbClr val="000000"/>
              </a:solidFill>
              <a:latin typeface="Exo"/>
              <a:ea typeface="Exo"/>
              <a:cs typeface="Exo"/>
              <a:sym typeface="Exo"/>
            </a:endParaRPr>
          </a:p>
        </p:txBody>
      </p:sp>
      <p:pic>
        <p:nvPicPr>
          <p:cNvPr id="200" name="Google Shape;200;p33"/>
          <p:cNvPicPr preferRelativeResize="0"/>
          <p:nvPr/>
        </p:nvPicPr>
        <p:blipFill rotWithShape="1">
          <a:blip r:embed="rId6">
            <a:alphaModFix/>
          </a:blip>
          <a:srcRect b="0" l="0" r="0" t="0"/>
          <a:stretch/>
        </p:blipFill>
        <p:spPr>
          <a:xfrm>
            <a:off x="395175" y="4405250"/>
            <a:ext cx="863150" cy="863150"/>
          </a:xfrm>
          <a:prstGeom prst="rect">
            <a:avLst/>
          </a:prstGeom>
          <a:noFill/>
          <a:ln>
            <a:noFill/>
          </a:ln>
        </p:spPr>
      </p:pic>
      <p:pic>
        <p:nvPicPr>
          <p:cNvPr id="201" name="Google Shape;201;p33"/>
          <p:cNvPicPr preferRelativeResize="0"/>
          <p:nvPr/>
        </p:nvPicPr>
        <p:blipFill>
          <a:blip r:embed="rId7">
            <a:alphaModFix/>
          </a:blip>
          <a:stretch>
            <a:fillRect/>
          </a:stretch>
        </p:blipFill>
        <p:spPr>
          <a:xfrm>
            <a:off x="5884125" y="1120450"/>
            <a:ext cx="2603725" cy="260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4"/>
          <p:cNvPicPr preferRelativeResize="0"/>
          <p:nvPr/>
        </p:nvPicPr>
        <p:blipFill rotWithShape="1">
          <a:blip r:embed="rId3">
            <a:alphaModFix amt="47000"/>
          </a:blip>
          <a:srcRect b="0" l="0" r="3119" t="3035"/>
          <a:stretch/>
        </p:blipFill>
        <p:spPr>
          <a:xfrm>
            <a:off x="6265500" y="0"/>
            <a:ext cx="2890099" cy="2323025"/>
          </a:xfrm>
          <a:prstGeom prst="rect">
            <a:avLst/>
          </a:prstGeom>
          <a:noFill/>
          <a:ln>
            <a:noFill/>
          </a:ln>
        </p:spPr>
      </p:pic>
      <p:pic>
        <p:nvPicPr>
          <p:cNvPr id="207" name="Google Shape;207;p34"/>
          <p:cNvPicPr preferRelativeResize="0"/>
          <p:nvPr/>
        </p:nvPicPr>
        <p:blipFill rotWithShape="1">
          <a:blip r:embed="rId4">
            <a:alphaModFix/>
          </a:blip>
          <a:srcRect b="0" l="0" r="0" t="0"/>
          <a:stretch/>
        </p:blipFill>
        <p:spPr>
          <a:xfrm>
            <a:off x="7383141" y="208989"/>
            <a:ext cx="1620302" cy="911450"/>
          </a:xfrm>
          <a:prstGeom prst="rect">
            <a:avLst/>
          </a:prstGeom>
          <a:noFill/>
          <a:ln>
            <a:noFill/>
          </a:ln>
        </p:spPr>
      </p:pic>
      <p:pic>
        <p:nvPicPr>
          <p:cNvPr id="208" name="Google Shape;208;p34"/>
          <p:cNvPicPr preferRelativeResize="0"/>
          <p:nvPr/>
        </p:nvPicPr>
        <p:blipFill rotWithShape="1">
          <a:blip r:embed="rId5">
            <a:alphaModFix/>
          </a:blip>
          <a:srcRect b="0" l="0" r="0" t="0"/>
          <a:stretch/>
        </p:blipFill>
        <p:spPr>
          <a:xfrm>
            <a:off x="7777423" y="4153528"/>
            <a:ext cx="1366577" cy="1366585"/>
          </a:xfrm>
          <a:prstGeom prst="rect">
            <a:avLst/>
          </a:prstGeom>
          <a:noFill/>
          <a:ln>
            <a:noFill/>
          </a:ln>
        </p:spPr>
      </p:pic>
      <p:sp>
        <p:nvSpPr>
          <p:cNvPr id="209" name="Google Shape;209;p34"/>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0" name="Google Shape;210;p34"/>
          <p:cNvSpPr txBox="1"/>
          <p:nvPr/>
        </p:nvSpPr>
        <p:spPr>
          <a:xfrm>
            <a:off x="966975" y="1277975"/>
            <a:ext cx="4804200" cy="2944200"/>
          </a:xfrm>
          <a:prstGeom prst="rect">
            <a:avLst/>
          </a:prstGeom>
          <a:noFill/>
          <a:ln>
            <a:noFill/>
          </a:ln>
        </p:spPr>
        <p:txBody>
          <a:bodyPr anchorCtr="0" anchor="t" bIns="68575" lIns="68575" spcFirstLastPara="1" rIns="68575" wrap="square" tIns="68575">
            <a:noAutofit/>
          </a:bodyPr>
          <a:lstStyle/>
          <a:p>
            <a:pPr indent="0" lvl="0" marL="342900" rtl="0" algn="l">
              <a:lnSpc>
                <a:spcPct val="150000"/>
              </a:lnSpc>
              <a:spcBef>
                <a:spcPts val="0"/>
              </a:spcBef>
              <a:spcAft>
                <a:spcPts val="0"/>
              </a:spcAft>
              <a:buNone/>
            </a:pPr>
            <a:r>
              <a:rPr i="1" lang="es" sz="1700">
                <a:solidFill>
                  <a:srgbClr val="6D3C8F"/>
                </a:solidFill>
                <a:latin typeface="Exo"/>
                <a:ea typeface="Exo"/>
                <a:cs typeface="Exo"/>
                <a:sym typeface="Exo"/>
              </a:rPr>
              <a:t>Se requiere el desarrollo de una aplicación mobile que haga uso de microservicios para consultas y registros de información con el objetivo de ofrecer actividades para la familia BCP y los estudiantes según sus preferencias y disponibilidad de materiales</a:t>
            </a:r>
            <a:endParaRPr i="1" sz="1700">
              <a:solidFill>
                <a:srgbClr val="6D3C8F"/>
              </a:solidFill>
              <a:latin typeface="Exo"/>
              <a:ea typeface="Exo"/>
              <a:cs typeface="Exo"/>
              <a:sym typeface="Exo"/>
            </a:endParaRPr>
          </a:p>
        </p:txBody>
      </p:sp>
      <p:sp>
        <p:nvSpPr>
          <p:cNvPr id="211" name="Google Shape;211;p34"/>
          <p:cNvSpPr txBox="1"/>
          <p:nvPr/>
        </p:nvSpPr>
        <p:spPr>
          <a:xfrm>
            <a:off x="-335381" y="605006"/>
            <a:ext cx="9204600" cy="489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1" lang="es" sz="2700">
                <a:solidFill>
                  <a:srgbClr val="F6A733"/>
                </a:solidFill>
                <a:latin typeface="Exo"/>
                <a:ea typeface="Exo"/>
                <a:cs typeface="Exo"/>
                <a:sym typeface="Exo"/>
              </a:rPr>
              <a:t>DESAFÍO 4</a:t>
            </a:r>
            <a:endParaRPr b="1" i="0" sz="2700" u="none" cap="none" strike="noStrike">
              <a:solidFill>
                <a:srgbClr val="000000"/>
              </a:solidFill>
              <a:latin typeface="Exo"/>
              <a:ea typeface="Exo"/>
              <a:cs typeface="Exo"/>
              <a:sym typeface="Exo"/>
            </a:endParaRPr>
          </a:p>
        </p:txBody>
      </p:sp>
      <p:pic>
        <p:nvPicPr>
          <p:cNvPr id="212" name="Google Shape;212;p34"/>
          <p:cNvPicPr preferRelativeResize="0"/>
          <p:nvPr/>
        </p:nvPicPr>
        <p:blipFill rotWithShape="1">
          <a:blip r:embed="rId6">
            <a:alphaModFix/>
          </a:blip>
          <a:srcRect b="0" l="0" r="0" t="0"/>
          <a:stretch/>
        </p:blipFill>
        <p:spPr>
          <a:xfrm>
            <a:off x="395175" y="4405250"/>
            <a:ext cx="863150" cy="863150"/>
          </a:xfrm>
          <a:prstGeom prst="rect">
            <a:avLst/>
          </a:prstGeom>
          <a:noFill/>
          <a:ln>
            <a:noFill/>
          </a:ln>
        </p:spPr>
      </p:pic>
      <p:pic>
        <p:nvPicPr>
          <p:cNvPr id="213" name="Google Shape;213;p34"/>
          <p:cNvPicPr preferRelativeResize="0"/>
          <p:nvPr/>
        </p:nvPicPr>
        <p:blipFill>
          <a:blip r:embed="rId7">
            <a:alphaModFix/>
          </a:blip>
          <a:stretch>
            <a:fillRect/>
          </a:stretch>
        </p:blipFill>
        <p:spPr>
          <a:xfrm>
            <a:off x="5823432" y="1229200"/>
            <a:ext cx="2795270" cy="2323025"/>
          </a:xfrm>
          <a:prstGeom prst="rect">
            <a:avLst/>
          </a:prstGeom>
          <a:noFill/>
          <a:ln>
            <a:noFill/>
          </a:ln>
        </p:spPr>
      </p:pic>
      <p:sp>
        <p:nvSpPr>
          <p:cNvPr id="214" name="Google Shape;214;p34"/>
          <p:cNvSpPr/>
          <p:nvPr/>
        </p:nvSpPr>
        <p:spPr>
          <a:xfrm>
            <a:off x="387050" y="236800"/>
            <a:ext cx="1041300" cy="66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EQUIPO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5"/>
          <p:cNvPicPr preferRelativeResize="0"/>
          <p:nvPr/>
        </p:nvPicPr>
        <p:blipFill rotWithShape="1">
          <a:blip r:embed="rId3">
            <a:alphaModFix amt="47000"/>
          </a:blip>
          <a:srcRect b="0" l="0" r="3119" t="3035"/>
          <a:stretch/>
        </p:blipFill>
        <p:spPr>
          <a:xfrm>
            <a:off x="6265500" y="0"/>
            <a:ext cx="2890099" cy="2323025"/>
          </a:xfrm>
          <a:prstGeom prst="rect">
            <a:avLst/>
          </a:prstGeom>
          <a:noFill/>
          <a:ln>
            <a:noFill/>
          </a:ln>
        </p:spPr>
      </p:pic>
      <p:pic>
        <p:nvPicPr>
          <p:cNvPr id="220" name="Google Shape;220;p35"/>
          <p:cNvPicPr preferRelativeResize="0"/>
          <p:nvPr/>
        </p:nvPicPr>
        <p:blipFill rotWithShape="1">
          <a:blip r:embed="rId4">
            <a:alphaModFix/>
          </a:blip>
          <a:srcRect b="0" l="0" r="0" t="0"/>
          <a:stretch/>
        </p:blipFill>
        <p:spPr>
          <a:xfrm>
            <a:off x="7383141" y="208989"/>
            <a:ext cx="1620302" cy="911450"/>
          </a:xfrm>
          <a:prstGeom prst="rect">
            <a:avLst/>
          </a:prstGeom>
          <a:noFill/>
          <a:ln>
            <a:noFill/>
          </a:ln>
        </p:spPr>
      </p:pic>
      <p:pic>
        <p:nvPicPr>
          <p:cNvPr id="221" name="Google Shape;221;p35"/>
          <p:cNvPicPr preferRelativeResize="0"/>
          <p:nvPr/>
        </p:nvPicPr>
        <p:blipFill rotWithShape="1">
          <a:blip r:embed="rId5">
            <a:alphaModFix/>
          </a:blip>
          <a:srcRect b="0" l="0" r="0" t="0"/>
          <a:stretch/>
        </p:blipFill>
        <p:spPr>
          <a:xfrm>
            <a:off x="7777423" y="4153528"/>
            <a:ext cx="1366577" cy="1366585"/>
          </a:xfrm>
          <a:prstGeom prst="rect">
            <a:avLst/>
          </a:prstGeom>
          <a:noFill/>
          <a:ln>
            <a:noFill/>
          </a:ln>
        </p:spPr>
      </p:pic>
      <p:sp>
        <p:nvSpPr>
          <p:cNvPr id="222" name="Google Shape;222;p35"/>
          <p:cNvSpPr/>
          <p:nvPr/>
        </p:nvSpPr>
        <p:spPr>
          <a:xfrm>
            <a:off x="-61481" y="5090213"/>
            <a:ext cx="9272700" cy="53400"/>
          </a:xfrm>
          <a:prstGeom prst="rect">
            <a:avLst/>
          </a:prstGeom>
          <a:solidFill>
            <a:srgbClr val="F6A733"/>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35"/>
          <p:cNvSpPr txBox="1"/>
          <p:nvPr/>
        </p:nvSpPr>
        <p:spPr>
          <a:xfrm>
            <a:off x="637150" y="999150"/>
            <a:ext cx="4957800" cy="2944200"/>
          </a:xfrm>
          <a:prstGeom prst="rect">
            <a:avLst/>
          </a:prstGeom>
          <a:noFill/>
          <a:ln>
            <a:noFill/>
          </a:ln>
        </p:spPr>
        <p:txBody>
          <a:bodyPr anchorCtr="0" anchor="t" bIns="68575" lIns="68575" spcFirstLastPara="1" rIns="68575" wrap="square" tIns="68575">
            <a:noAutofit/>
          </a:bodyPr>
          <a:lstStyle/>
          <a:p>
            <a:pPr indent="0" lvl="0" marL="342900" rtl="0" algn="l">
              <a:lnSpc>
                <a:spcPct val="150000"/>
              </a:lnSpc>
              <a:spcBef>
                <a:spcPts val="0"/>
              </a:spcBef>
              <a:spcAft>
                <a:spcPts val="0"/>
              </a:spcAft>
              <a:buNone/>
            </a:pPr>
            <a:r>
              <a:rPr i="1" lang="es" sz="1700">
                <a:solidFill>
                  <a:srgbClr val="6D3C8F"/>
                </a:solidFill>
                <a:latin typeface="Exo"/>
                <a:ea typeface="Exo"/>
                <a:cs typeface="Exo"/>
                <a:sym typeface="Exo"/>
              </a:rPr>
              <a:t>Se requiere el desarrollo de una aplicación mobile que haga uso de microservicios para consultas y registros de información con el objetivo de concientizar, incentivar y crear cultura de donantes de sangre frecuentes (voluntarios). Las información puede contener videos educativos, información de centros de donación cercanos, publicaciones para buscar donantes, etc</a:t>
            </a:r>
            <a:endParaRPr i="1" sz="1700">
              <a:solidFill>
                <a:srgbClr val="6D3C8F"/>
              </a:solidFill>
              <a:latin typeface="Exo"/>
              <a:ea typeface="Exo"/>
              <a:cs typeface="Exo"/>
              <a:sym typeface="Exo"/>
            </a:endParaRPr>
          </a:p>
        </p:txBody>
      </p:sp>
      <p:sp>
        <p:nvSpPr>
          <p:cNvPr id="224" name="Google Shape;224;p35"/>
          <p:cNvSpPr txBox="1"/>
          <p:nvPr/>
        </p:nvSpPr>
        <p:spPr>
          <a:xfrm>
            <a:off x="-201156" y="316381"/>
            <a:ext cx="9204600" cy="4899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3000"/>
              <a:buFont typeface="Arial"/>
              <a:buNone/>
            </a:pPr>
            <a:r>
              <a:rPr b="1" lang="es" sz="2700">
                <a:solidFill>
                  <a:srgbClr val="F6A733"/>
                </a:solidFill>
                <a:latin typeface="Exo"/>
                <a:ea typeface="Exo"/>
                <a:cs typeface="Exo"/>
                <a:sym typeface="Exo"/>
              </a:rPr>
              <a:t>DESAFÍO 5</a:t>
            </a:r>
            <a:endParaRPr b="1" i="0" sz="2700" u="none" cap="none" strike="noStrike">
              <a:solidFill>
                <a:srgbClr val="000000"/>
              </a:solidFill>
              <a:latin typeface="Exo"/>
              <a:ea typeface="Exo"/>
              <a:cs typeface="Exo"/>
              <a:sym typeface="Exo"/>
            </a:endParaRPr>
          </a:p>
        </p:txBody>
      </p:sp>
      <p:pic>
        <p:nvPicPr>
          <p:cNvPr id="225" name="Google Shape;225;p35"/>
          <p:cNvPicPr preferRelativeResize="0"/>
          <p:nvPr/>
        </p:nvPicPr>
        <p:blipFill rotWithShape="1">
          <a:blip r:embed="rId6">
            <a:alphaModFix/>
          </a:blip>
          <a:srcRect b="0" l="0" r="0" t="0"/>
          <a:stretch/>
        </p:blipFill>
        <p:spPr>
          <a:xfrm>
            <a:off x="395175" y="4405250"/>
            <a:ext cx="863150" cy="863150"/>
          </a:xfrm>
          <a:prstGeom prst="rect">
            <a:avLst/>
          </a:prstGeom>
          <a:noFill/>
          <a:ln>
            <a:noFill/>
          </a:ln>
        </p:spPr>
      </p:pic>
      <p:pic>
        <p:nvPicPr>
          <p:cNvPr id="226" name="Google Shape;226;p35"/>
          <p:cNvPicPr preferRelativeResize="0"/>
          <p:nvPr/>
        </p:nvPicPr>
        <p:blipFill>
          <a:blip r:embed="rId7">
            <a:alphaModFix/>
          </a:blip>
          <a:stretch>
            <a:fillRect/>
          </a:stretch>
        </p:blipFill>
        <p:spPr>
          <a:xfrm>
            <a:off x="5804950" y="1277975"/>
            <a:ext cx="2386525" cy="2386525"/>
          </a:xfrm>
          <a:prstGeom prst="rect">
            <a:avLst/>
          </a:prstGeom>
          <a:noFill/>
          <a:ln>
            <a:noFill/>
          </a:ln>
        </p:spPr>
      </p:pic>
      <p:sp>
        <p:nvSpPr>
          <p:cNvPr id="227" name="Google Shape;227;p35"/>
          <p:cNvSpPr/>
          <p:nvPr/>
        </p:nvSpPr>
        <p:spPr>
          <a:xfrm>
            <a:off x="387050" y="236800"/>
            <a:ext cx="1041300" cy="66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EQUIPO 3</a:t>
            </a:r>
            <a:endParaRPr/>
          </a:p>
        </p:txBody>
      </p:sp>
      <p:sp>
        <p:nvSpPr>
          <p:cNvPr id="228" name="Google Shape;228;p35"/>
          <p:cNvSpPr/>
          <p:nvPr/>
        </p:nvSpPr>
        <p:spPr>
          <a:xfrm>
            <a:off x="1675450" y="236800"/>
            <a:ext cx="1041300" cy="662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EQUIPO 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