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9"/>
  </p:notesMasterIdLst>
  <p:handoutMasterIdLst>
    <p:handoutMasterId r:id="rId70"/>
  </p:handoutMasterIdLst>
  <p:sldIdLst>
    <p:sldId id="348" r:id="rId5"/>
    <p:sldId id="370" r:id="rId6"/>
    <p:sldId id="415" r:id="rId7"/>
    <p:sldId id="446" r:id="rId8"/>
    <p:sldId id="416" r:id="rId9"/>
    <p:sldId id="417" r:id="rId10"/>
    <p:sldId id="418" r:id="rId11"/>
    <p:sldId id="419" r:id="rId12"/>
    <p:sldId id="420" r:id="rId13"/>
    <p:sldId id="444" r:id="rId14"/>
    <p:sldId id="422" r:id="rId15"/>
    <p:sldId id="423" r:id="rId16"/>
    <p:sldId id="421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3" r:id="rId36"/>
    <p:sldId id="442" r:id="rId37"/>
    <p:sldId id="445" r:id="rId38"/>
    <p:sldId id="447" r:id="rId39"/>
    <p:sldId id="451" r:id="rId40"/>
    <p:sldId id="448" r:id="rId41"/>
    <p:sldId id="452" r:id="rId42"/>
    <p:sldId id="449" r:id="rId43"/>
    <p:sldId id="453" r:id="rId44"/>
    <p:sldId id="454" r:id="rId45"/>
    <p:sldId id="455" r:id="rId46"/>
    <p:sldId id="457" r:id="rId47"/>
    <p:sldId id="456" r:id="rId48"/>
    <p:sldId id="458" r:id="rId49"/>
    <p:sldId id="462" r:id="rId50"/>
    <p:sldId id="459" r:id="rId51"/>
    <p:sldId id="460" r:id="rId52"/>
    <p:sldId id="461" r:id="rId53"/>
    <p:sldId id="463" r:id="rId54"/>
    <p:sldId id="464" r:id="rId55"/>
    <p:sldId id="466" r:id="rId56"/>
    <p:sldId id="465" r:id="rId57"/>
    <p:sldId id="467" r:id="rId58"/>
    <p:sldId id="468" r:id="rId59"/>
    <p:sldId id="469" r:id="rId60"/>
    <p:sldId id="470" r:id="rId61"/>
    <p:sldId id="473" r:id="rId62"/>
    <p:sldId id="474" r:id="rId63"/>
    <p:sldId id="475" r:id="rId64"/>
    <p:sldId id="471" r:id="rId65"/>
    <p:sldId id="472" r:id="rId66"/>
    <p:sldId id="476" r:id="rId67"/>
    <p:sldId id="414" r:id="rId6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917">
          <p15:clr>
            <a:srgbClr val="A4A3A4"/>
          </p15:clr>
        </p15:guide>
        <p15:guide id="3" orient="horz" pos="1360">
          <p15:clr>
            <a:srgbClr val="A4A3A4"/>
          </p15:clr>
        </p15:guide>
        <p15:guide id="4" orient="horz" pos="235">
          <p15:clr>
            <a:srgbClr val="A4A3A4"/>
          </p15:clr>
        </p15:guide>
        <p15:guide id="5" orient="horz" pos="3959">
          <p15:clr>
            <a:srgbClr val="A4A3A4"/>
          </p15:clr>
        </p15:guide>
        <p15:guide id="6" orient="horz" pos="1847">
          <p15:clr>
            <a:srgbClr val="A4A3A4"/>
          </p15:clr>
        </p15:guide>
        <p15:guide id="7" orient="horz" pos="3604">
          <p15:clr>
            <a:srgbClr val="A4A3A4"/>
          </p15:clr>
        </p15:guide>
        <p15:guide id="8" orient="horz" pos="2703">
          <p15:clr>
            <a:srgbClr val="A4A3A4"/>
          </p15:clr>
        </p15:guide>
        <p15:guide id="9" pos="2775">
          <p15:clr>
            <a:srgbClr val="A4A3A4"/>
          </p15:clr>
        </p15:guide>
        <p15:guide id="10" pos="3000">
          <p15:clr>
            <a:srgbClr val="A4A3A4"/>
          </p15:clr>
        </p15:guide>
        <p15:guide id="11" pos="299">
          <p15:clr>
            <a:srgbClr val="A4A3A4"/>
          </p15:clr>
        </p15:guide>
        <p15:guide id="12" pos="5615">
          <p15:clr>
            <a:srgbClr val="A4A3A4"/>
          </p15:clr>
        </p15:guide>
        <p15:guide id="13" pos="2880">
          <p15:clr>
            <a:srgbClr val="A4A3A4"/>
          </p15:clr>
        </p15:guide>
        <p15:guide id="14" pos="5480">
          <p15:clr>
            <a:srgbClr val="A4A3A4"/>
          </p15:clr>
        </p15:guide>
        <p15:guide id="15" pos="1752">
          <p15:clr>
            <a:srgbClr val="A4A3A4"/>
          </p15:clr>
        </p15:guide>
        <p15:guide id="16" pos="4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C628"/>
    <a:srgbClr val="A3FFB3"/>
    <a:srgbClr val="A29791"/>
    <a:srgbClr val="E1FAFF"/>
    <a:srgbClr val="000000"/>
    <a:srgbClr val="FFFFFF"/>
    <a:srgbClr val="999999"/>
    <a:srgbClr val="5A2C35"/>
    <a:srgbClr val="5A245A"/>
    <a:srgbClr val="3B2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0" autoAdjust="0"/>
    <p:restoredTop sz="87852" autoAdjust="0"/>
  </p:normalViewPr>
  <p:slideViewPr>
    <p:cSldViewPr snapToGrid="0">
      <p:cViewPr varScale="1">
        <p:scale>
          <a:sx n="75" d="100"/>
          <a:sy n="75" d="100"/>
        </p:scale>
        <p:origin x="360" y="62"/>
      </p:cViewPr>
      <p:guideLst>
        <p:guide orient="horz" pos="624"/>
        <p:guide orient="horz" pos="917"/>
        <p:guide orient="horz" pos="1360"/>
        <p:guide orient="horz" pos="235"/>
        <p:guide orient="horz" pos="3959"/>
        <p:guide orient="horz" pos="1847"/>
        <p:guide orient="horz" pos="3604"/>
        <p:guide orient="horz" pos="2703"/>
        <p:guide pos="2775"/>
        <p:guide pos="3000"/>
        <p:guide pos="299"/>
        <p:guide pos="5615"/>
        <p:guide pos="2880"/>
        <p:guide pos="5480"/>
        <p:guide pos="1752"/>
        <p:guide pos="4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3" d="100"/>
          <a:sy n="73" d="100"/>
        </p:scale>
        <p:origin x="-2490" y="115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Verdana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GB" smtClean="0">
                <a:latin typeface="Verdana" pitchFamily="34" charset="0"/>
              </a:rPr>
              <a:pPr/>
              <a:t>23/05/2013</a:t>
            </a:fld>
            <a:endParaRPr lang="en-GB" dirty="0">
              <a:latin typeface="Verdan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GB" smtClean="0">
                <a:latin typeface="Verdana" pitchFamily="34" charset="0"/>
              </a:rPr>
              <a:pPr/>
              <a:t>‹#›</a:t>
            </a:fld>
            <a:endParaRPr lang="en-GB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18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erdana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23/05/2013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0"/>
            <a:r>
              <a:rPr lang="en-GB" dirty="0" smtClean="0"/>
              <a:t>    Second level</a:t>
            </a:r>
          </a:p>
          <a:p>
            <a:pPr lvl="0"/>
            <a:r>
              <a:rPr lang="en-GB" dirty="0" smtClean="0"/>
              <a:t>        Third level</a:t>
            </a:r>
          </a:p>
          <a:p>
            <a:pPr lvl="0"/>
            <a:r>
              <a:rPr lang="en-GB" dirty="0" smtClean="0"/>
              <a:t>           Fourth level</a:t>
            </a:r>
          </a:p>
          <a:p>
            <a:pPr lvl="0"/>
            <a:r>
              <a:rPr lang="en-GB" dirty="0" smtClean="0"/>
              <a:t>              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erdana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977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563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Nhibernate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requires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default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parameterless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constructor</a:t>
            </a:r>
            <a:r>
              <a:rPr lang="nl-BE" baseline="0" dirty="0" smtClean="0"/>
              <a:t>. The </a:t>
            </a:r>
            <a:r>
              <a:rPr lang="nl-BE" baseline="0" dirty="0" err="1" smtClean="0"/>
              <a:t>constructor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may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non-public</a:t>
            </a:r>
            <a:r>
              <a:rPr lang="nl-BE" baseline="0" dirty="0" smtClean="0"/>
              <a:t> (</a:t>
            </a:r>
            <a:r>
              <a:rPr lang="nl-BE" baseline="0" dirty="0" err="1" smtClean="0"/>
              <a:t>but</a:t>
            </a:r>
            <a:r>
              <a:rPr lang="nl-BE" baseline="0" dirty="0" smtClean="0"/>
              <a:t> at </a:t>
            </a:r>
            <a:r>
              <a:rPr lang="nl-BE" baseline="0" dirty="0" err="1" smtClean="0"/>
              <a:t>least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protected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the proxy classes)</a:t>
            </a:r>
          </a:p>
          <a:p>
            <a:r>
              <a:rPr lang="nl-BE" baseline="0" dirty="0" err="1" smtClean="0"/>
              <a:t>Properties</a:t>
            </a:r>
            <a:r>
              <a:rPr lang="nl-BE" baseline="0" dirty="0" smtClean="0"/>
              <a:t> are </a:t>
            </a:r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required</a:t>
            </a:r>
            <a:r>
              <a:rPr lang="nl-BE" baseline="0" dirty="0" smtClean="0"/>
              <a:t> to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public,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private </a:t>
            </a:r>
            <a:r>
              <a:rPr lang="nl-BE" baseline="0" dirty="0" err="1" smtClean="0"/>
              <a:t>ones</a:t>
            </a:r>
            <a:r>
              <a:rPr lang="nl-BE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99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dirty="0" smtClean="0"/>
              <a:t> Via </a:t>
            </a:r>
            <a:r>
              <a:rPr lang="nl-BE" dirty="0" err="1" smtClean="0"/>
              <a:t>xml</a:t>
            </a:r>
            <a:r>
              <a:rPr lang="nl-BE" dirty="0" smtClean="0"/>
              <a:t> file</a:t>
            </a:r>
          </a:p>
          <a:p>
            <a:pPr>
              <a:buFontTx/>
              <a:buChar char="-"/>
            </a:pPr>
            <a:r>
              <a:rPr lang="nl-BE" dirty="0" smtClean="0"/>
              <a:t> Via </a:t>
            </a:r>
            <a:r>
              <a:rPr lang="nl-BE" dirty="0" err="1" smtClean="0"/>
              <a:t>attributes</a:t>
            </a:r>
            <a:endParaRPr lang="nl-BE" dirty="0" smtClean="0"/>
          </a:p>
          <a:p>
            <a:pPr>
              <a:buFontTx/>
              <a:buChar char="-"/>
            </a:pPr>
            <a:r>
              <a:rPr lang="nl-BE" dirty="0" smtClean="0"/>
              <a:t> Via </a:t>
            </a:r>
            <a:r>
              <a:rPr lang="nl-BE" dirty="0" err="1" smtClean="0"/>
              <a:t>fluent</a:t>
            </a:r>
            <a:r>
              <a:rPr lang="nl-BE" dirty="0" smtClean="0"/>
              <a:t> </a:t>
            </a:r>
            <a:r>
              <a:rPr lang="nl-BE" dirty="0" err="1" smtClean="0"/>
              <a:t>nhibernate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626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822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934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982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480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07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Default</a:t>
            </a:r>
            <a:r>
              <a:rPr lang="nl-BE" dirty="0" smtClean="0"/>
              <a:t> </a:t>
            </a:r>
            <a:r>
              <a:rPr lang="nl-BE" dirty="0" err="1" smtClean="0"/>
              <a:t>strategy</a:t>
            </a:r>
            <a:r>
              <a:rPr lang="nl-BE" dirty="0" smtClean="0"/>
              <a:t> is </a:t>
            </a:r>
            <a:r>
              <a:rPr lang="nl-BE" dirty="0" err="1" smtClean="0"/>
              <a:t>property</a:t>
            </a:r>
            <a:r>
              <a:rPr lang="nl-BE" dirty="0" smtClean="0"/>
              <a:t> -&gt; </a:t>
            </a:r>
            <a:r>
              <a:rPr lang="nl-BE" dirty="0" err="1" smtClean="0"/>
              <a:t>uses</a:t>
            </a:r>
            <a:r>
              <a:rPr lang="nl-BE" dirty="0" smtClean="0"/>
              <a:t> the </a:t>
            </a:r>
            <a:r>
              <a:rPr lang="nl-BE" dirty="0" err="1" smtClean="0"/>
              <a:t>property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accessors</a:t>
            </a:r>
            <a:r>
              <a:rPr lang="nl-BE" baseline="0" dirty="0" smtClean="0"/>
              <a:t> (=</a:t>
            </a:r>
            <a:r>
              <a:rPr lang="nl-BE" baseline="0" dirty="0" err="1" smtClean="0"/>
              <a:t>getters</a:t>
            </a:r>
            <a:r>
              <a:rPr lang="nl-BE" baseline="0" dirty="0" smtClean="0"/>
              <a:t> and setters)</a:t>
            </a:r>
          </a:p>
          <a:p>
            <a:r>
              <a:rPr lang="nl-BE" baseline="0" dirty="0" smtClean="0"/>
              <a:t>Field </a:t>
            </a:r>
            <a:r>
              <a:rPr lang="nl-BE" baseline="0" dirty="0" err="1" smtClean="0"/>
              <a:t>stretegy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useful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when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haven’t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defined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property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getters</a:t>
            </a:r>
            <a:r>
              <a:rPr lang="nl-BE" baseline="0" dirty="0" smtClean="0"/>
              <a:t> and setters.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Ex: </a:t>
            </a:r>
            <a:r>
              <a:rPr lang="en-US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&lt;property name="Name" access="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field.camelcase</a:t>
            </a:r>
            <a:r>
              <a:rPr lang="en-US" sz="1200" kern="1200" baseline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-underscore"/&gt;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83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Default</a:t>
            </a:r>
            <a:r>
              <a:rPr lang="nl-BE" dirty="0" smtClean="0"/>
              <a:t> </a:t>
            </a:r>
            <a:r>
              <a:rPr lang="nl-BE" dirty="0" err="1" smtClean="0"/>
              <a:t>strategy</a:t>
            </a:r>
            <a:r>
              <a:rPr lang="nl-BE" dirty="0" smtClean="0"/>
              <a:t> is </a:t>
            </a:r>
            <a:r>
              <a:rPr lang="nl-BE" dirty="0" err="1" smtClean="0"/>
              <a:t>property</a:t>
            </a:r>
            <a:r>
              <a:rPr lang="nl-BE" dirty="0" smtClean="0"/>
              <a:t> -&gt; </a:t>
            </a:r>
            <a:r>
              <a:rPr lang="nl-BE" dirty="0" err="1" smtClean="0"/>
              <a:t>uses</a:t>
            </a:r>
            <a:r>
              <a:rPr lang="nl-BE" dirty="0" smtClean="0"/>
              <a:t> the </a:t>
            </a:r>
            <a:r>
              <a:rPr lang="nl-BE" dirty="0" err="1" smtClean="0"/>
              <a:t>property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accessors</a:t>
            </a:r>
            <a:r>
              <a:rPr lang="nl-BE" baseline="0" dirty="0" smtClean="0"/>
              <a:t> (=</a:t>
            </a:r>
            <a:r>
              <a:rPr lang="nl-BE" baseline="0" dirty="0" err="1" smtClean="0"/>
              <a:t>getters</a:t>
            </a:r>
            <a:r>
              <a:rPr lang="nl-BE" baseline="0" dirty="0" smtClean="0"/>
              <a:t> and setters)</a:t>
            </a:r>
          </a:p>
          <a:p>
            <a:r>
              <a:rPr lang="nl-BE" baseline="0" dirty="0" smtClean="0"/>
              <a:t>Field </a:t>
            </a:r>
            <a:r>
              <a:rPr lang="nl-BE" baseline="0" dirty="0" err="1" smtClean="0"/>
              <a:t>stretegy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useful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when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haven’t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defined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property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getters</a:t>
            </a:r>
            <a:r>
              <a:rPr lang="nl-BE" baseline="0" dirty="0" smtClean="0"/>
              <a:t> and setters</a:t>
            </a:r>
          </a:p>
          <a:p>
            <a:r>
              <a:rPr lang="nl-BE" baseline="0" dirty="0" err="1" smtClean="0"/>
              <a:t>There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also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nosetter</a:t>
            </a:r>
            <a:r>
              <a:rPr lang="nl-BE" baseline="0" dirty="0" smtClean="0"/>
              <a:t>.* </a:t>
            </a:r>
            <a:r>
              <a:rPr lang="nl-BE" baseline="0" dirty="0" err="1" smtClean="0"/>
              <a:t>strategy</a:t>
            </a:r>
            <a:r>
              <a:rPr lang="nl-BE" baseline="0" dirty="0" smtClean="0"/>
              <a:t> (</a:t>
            </a:r>
            <a:r>
              <a:rPr lang="nl-BE" baseline="0" dirty="0" err="1" smtClean="0"/>
              <a:t>uses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property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getter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when</a:t>
            </a:r>
            <a:r>
              <a:rPr lang="nl-BE" baseline="0" dirty="0" smtClean="0"/>
              <a:t> reading, </a:t>
            </a:r>
            <a:r>
              <a:rPr lang="nl-BE" baseline="0" dirty="0" err="1" smtClean="0"/>
              <a:t>but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uses</a:t>
            </a:r>
            <a:r>
              <a:rPr lang="nl-BE" baseline="0" dirty="0" smtClean="0"/>
              <a:t> the </a:t>
            </a:r>
            <a:r>
              <a:rPr lang="nl-BE" baseline="0" dirty="0" err="1" smtClean="0"/>
              <a:t>underlying</a:t>
            </a:r>
            <a:r>
              <a:rPr lang="nl-BE" baseline="0" dirty="0" smtClean="0"/>
              <a:t> field </a:t>
            </a:r>
            <a:r>
              <a:rPr lang="nl-BE" baseline="0" dirty="0" err="1" smtClean="0"/>
              <a:t>while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writing</a:t>
            </a:r>
            <a:r>
              <a:rPr lang="nl-BE" baseline="0" dirty="0" smtClean="0"/>
              <a:t> data to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580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78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771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0568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445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9371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Explain</a:t>
            </a:r>
            <a:r>
              <a:rPr lang="nl-BE" dirty="0" smtClean="0"/>
              <a:t> </a:t>
            </a:r>
            <a:r>
              <a:rPr lang="nl-BE" dirty="0" err="1" smtClean="0"/>
              <a:t>problem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natural</a:t>
            </a:r>
            <a:r>
              <a:rPr lang="nl-BE" dirty="0" smtClean="0"/>
              <a:t> </a:t>
            </a:r>
            <a:r>
              <a:rPr lang="nl-BE" dirty="0" err="1" smtClean="0"/>
              <a:t>keys</a:t>
            </a:r>
            <a:r>
              <a:rPr lang="nl-BE" dirty="0" smtClean="0"/>
              <a:t> -&gt; </a:t>
            </a:r>
            <a:r>
              <a:rPr lang="nl-BE" dirty="0" err="1" smtClean="0"/>
              <a:t>they</a:t>
            </a:r>
            <a:r>
              <a:rPr lang="nl-BE" dirty="0" smtClean="0"/>
              <a:t> </a:t>
            </a:r>
            <a:r>
              <a:rPr lang="nl-BE" dirty="0" err="1" smtClean="0"/>
              <a:t>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01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Explain</a:t>
            </a:r>
            <a:r>
              <a:rPr lang="nl-BE" dirty="0" smtClean="0"/>
              <a:t> </a:t>
            </a:r>
            <a:r>
              <a:rPr lang="nl-BE" dirty="0" err="1" smtClean="0"/>
              <a:t>problem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natural</a:t>
            </a:r>
            <a:r>
              <a:rPr lang="nl-BE" dirty="0" smtClean="0"/>
              <a:t> </a:t>
            </a:r>
            <a:r>
              <a:rPr lang="nl-BE" dirty="0" err="1" smtClean="0"/>
              <a:t>keys</a:t>
            </a:r>
            <a:r>
              <a:rPr lang="nl-BE" dirty="0" smtClean="0"/>
              <a:t> -&gt; </a:t>
            </a:r>
            <a:r>
              <a:rPr lang="nl-BE" dirty="0" err="1" smtClean="0"/>
              <a:t>they</a:t>
            </a:r>
            <a:r>
              <a:rPr lang="nl-BE" dirty="0" smtClean="0"/>
              <a:t> </a:t>
            </a:r>
            <a:r>
              <a:rPr lang="nl-BE" dirty="0" err="1" smtClean="0"/>
              <a:t>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730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4398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4993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805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Java has a kind of </a:t>
            </a:r>
            <a:r>
              <a:rPr lang="nl-BE" dirty="0" err="1" smtClean="0"/>
              <a:t>collection</a:t>
            </a:r>
            <a:r>
              <a:rPr lang="nl-BE" dirty="0" smtClean="0"/>
              <a:t> </a:t>
            </a:r>
            <a:r>
              <a:rPr lang="nl-BE" dirty="0" err="1" smtClean="0"/>
              <a:t>called</a:t>
            </a:r>
            <a:r>
              <a:rPr lang="nl-BE" dirty="0" smtClean="0"/>
              <a:t> Set </a:t>
            </a:r>
            <a:r>
              <a:rPr lang="nl-BE" dirty="0" err="1" smtClean="0"/>
              <a:t>but</a:t>
            </a:r>
            <a:r>
              <a:rPr lang="nl-BE" dirty="0" smtClean="0"/>
              <a:t> .NET </a:t>
            </a:r>
            <a:r>
              <a:rPr lang="nl-BE" dirty="0" err="1" smtClean="0"/>
              <a:t>doesn’t</a:t>
            </a:r>
            <a:r>
              <a:rPr lang="nl-BE" dirty="0" smtClean="0"/>
              <a:t>. </a:t>
            </a:r>
            <a:r>
              <a:rPr lang="nl-BE" dirty="0" err="1" smtClean="0"/>
              <a:t>Nhi</a:t>
            </a:r>
            <a:r>
              <a:rPr lang="nl-BE" baseline="0" dirty="0" err="1" smtClean="0"/>
              <a:t>bernate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uses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library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called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Iesi.Collections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which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includes</a:t>
            </a:r>
            <a:r>
              <a:rPr lang="nl-BE" baseline="0" dirty="0" smtClean="0"/>
              <a:t> the interface </a:t>
            </a:r>
            <a:r>
              <a:rPr lang="nl-BE" baseline="0" dirty="0" err="1" smtClean="0"/>
              <a:t>Iset</a:t>
            </a:r>
            <a:r>
              <a:rPr lang="nl-BE" baseline="0" dirty="0" smtClean="0"/>
              <a:t> and </a:t>
            </a:r>
            <a:r>
              <a:rPr lang="nl-BE" baseline="0" dirty="0" err="1" smtClean="0"/>
              <a:t>many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implementations</a:t>
            </a:r>
            <a:r>
              <a:rPr lang="nl-BE" baseline="0" dirty="0" smtClean="0"/>
              <a:t> (</a:t>
            </a:r>
            <a:r>
              <a:rPr lang="nl-BE" baseline="0" dirty="0" err="1" smtClean="0"/>
              <a:t>like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HashedSet</a:t>
            </a:r>
            <a:r>
              <a:rPr lang="nl-BE" baseline="0" dirty="0" smtClean="0"/>
              <a:t>). </a:t>
            </a:r>
            <a:r>
              <a:rPr lang="nl-BE" baseline="0" dirty="0" err="1" smtClean="0"/>
              <a:t>Their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behavior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similar</a:t>
            </a:r>
            <a:r>
              <a:rPr lang="nl-BE" baseline="0" dirty="0" smtClean="0"/>
              <a:t> to </a:t>
            </a:r>
            <a:r>
              <a:rPr lang="nl-BE" baseline="0" dirty="0" err="1" smtClean="0"/>
              <a:t>Ilist</a:t>
            </a:r>
            <a:r>
              <a:rPr lang="nl-BE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779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Important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Persistence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</a:t>
            </a:r>
            <a:r>
              <a:rPr lang="nl-BE" dirty="0" err="1" smtClean="0"/>
              <a:t>reachability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50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2036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5972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err="1" smtClean="0"/>
              <a:t>schemaExport.SetOutputFile</a:t>
            </a:r>
            <a:r>
              <a:rPr lang="nl-BE" dirty="0" smtClean="0"/>
              <a:t>(@”</a:t>
            </a:r>
            <a:r>
              <a:rPr lang="nl-BE" dirty="0" err="1" smtClean="0"/>
              <a:t>db.sql</a:t>
            </a:r>
            <a:r>
              <a:rPr lang="nl-BE" dirty="0" smtClean="0"/>
              <a:t>”).</a:t>
            </a:r>
            <a:r>
              <a:rPr lang="nl-BE" dirty="0" err="1" smtClean="0"/>
              <a:t>Execute</a:t>
            </a:r>
            <a:r>
              <a:rPr lang="nl-BE" dirty="0" smtClean="0"/>
              <a:t>(</a:t>
            </a:r>
            <a:r>
              <a:rPr lang="nl-BE" dirty="0" err="1" smtClean="0"/>
              <a:t>bool</a:t>
            </a:r>
            <a:r>
              <a:rPr lang="nl-BE" dirty="0" smtClean="0"/>
              <a:t> script, </a:t>
            </a:r>
            <a:r>
              <a:rPr lang="nl-BE" dirty="0" err="1" smtClean="0"/>
              <a:t>bool</a:t>
            </a:r>
            <a:r>
              <a:rPr lang="nl-BE" dirty="0" smtClean="0"/>
              <a:t> export,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Bool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justdrop</a:t>
            </a:r>
            <a:r>
              <a:rPr lang="en-US" baseline="0" dirty="0" smtClean="0"/>
              <a:t>);</a:t>
            </a:r>
            <a:endParaRPr lang="nl-BE" dirty="0" smtClean="0"/>
          </a:p>
          <a:p>
            <a:r>
              <a:rPr lang="nl-BE" dirty="0" err="1" smtClean="0"/>
              <a:t>schemaExport</a:t>
            </a:r>
            <a:r>
              <a:rPr lang="nl-BE" dirty="0" smtClean="0"/>
              <a:t> (</a:t>
            </a:r>
            <a:r>
              <a:rPr lang="nl-BE" dirty="0" err="1" smtClean="0"/>
              <a:t>bool</a:t>
            </a:r>
            <a:r>
              <a:rPr lang="nl-BE" dirty="0" smtClean="0"/>
              <a:t> script,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bool</a:t>
            </a:r>
            <a:r>
              <a:rPr lang="nl-BE" baseline="0" dirty="0" smtClean="0"/>
              <a:t> export)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542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err="1" smtClean="0"/>
              <a:t>schemaExport.SetOutputFile</a:t>
            </a:r>
            <a:r>
              <a:rPr lang="nl-BE" dirty="0" smtClean="0"/>
              <a:t>(@”</a:t>
            </a:r>
            <a:r>
              <a:rPr lang="nl-BE" dirty="0" err="1" smtClean="0"/>
              <a:t>db.sql</a:t>
            </a:r>
            <a:r>
              <a:rPr lang="nl-BE" dirty="0" smtClean="0"/>
              <a:t>”).</a:t>
            </a:r>
            <a:r>
              <a:rPr lang="nl-BE" dirty="0" err="1" smtClean="0"/>
              <a:t>Execute</a:t>
            </a:r>
            <a:r>
              <a:rPr lang="nl-BE" dirty="0" smtClean="0"/>
              <a:t>(</a:t>
            </a:r>
            <a:r>
              <a:rPr lang="nl-BE" dirty="0" err="1" smtClean="0"/>
              <a:t>bool</a:t>
            </a:r>
            <a:r>
              <a:rPr lang="nl-BE" dirty="0" smtClean="0"/>
              <a:t> script, </a:t>
            </a:r>
            <a:r>
              <a:rPr lang="nl-BE" dirty="0" err="1" smtClean="0"/>
              <a:t>bool</a:t>
            </a:r>
            <a:r>
              <a:rPr lang="nl-BE" dirty="0" smtClean="0"/>
              <a:t> export,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Bool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justdrop</a:t>
            </a:r>
            <a:r>
              <a:rPr lang="en-US" baseline="0" dirty="0" smtClean="0"/>
              <a:t>);</a:t>
            </a:r>
            <a:endParaRPr lang="nl-BE" dirty="0" smtClean="0"/>
          </a:p>
          <a:p>
            <a:r>
              <a:rPr lang="nl-BE" dirty="0" err="1" smtClean="0"/>
              <a:t>schemaExport</a:t>
            </a:r>
            <a:r>
              <a:rPr lang="nl-BE" dirty="0" smtClean="0"/>
              <a:t> (</a:t>
            </a:r>
            <a:r>
              <a:rPr lang="nl-BE" dirty="0" err="1" smtClean="0"/>
              <a:t>bool</a:t>
            </a:r>
            <a:r>
              <a:rPr lang="nl-BE" dirty="0" smtClean="0"/>
              <a:t> script,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bool</a:t>
            </a:r>
            <a:r>
              <a:rPr lang="nl-BE" baseline="0" dirty="0" smtClean="0"/>
              <a:t> export)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1566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5293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3751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7191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8336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7328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Ex: query </a:t>
            </a:r>
            <a:r>
              <a:rPr kumimoji="0" lang="nl-B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against</a:t>
            </a:r>
            <a:r>
              <a:rPr kumimoji="0" lang="nl-B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base </a:t>
            </a:r>
            <a:r>
              <a:rPr kumimoji="0" lang="nl-B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class</a:t>
            </a:r>
            <a:r>
              <a:rPr kumimoji="0" lang="nl-B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must </a:t>
            </a:r>
            <a:r>
              <a:rPr kumimoji="0" lang="nl-B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be</a:t>
            </a:r>
            <a:r>
              <a:rPr kumimoji="0" lang="nl-B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nl-B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executed</a:t>
            </a:r>
            <a:r>
              <a:rPr kumimoji="0" lang="nl-B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as </a:t>
            </a:r>
            <a:r>
              <a:rPr kumimoji="0" lang="nl-B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several</a:t>
            </a:r>
            <a:r>
              <a:rPr kumimoji="0" lang="nl-B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SQL selects -&gt; </a:t>
            </a:r>
            <a:r>
              <a:rPr kumimoji="0" lang="nl-B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one</a:t>
            </a:r>
            <a:r>
              <a:rPr kumimoji="0" lang="nl-B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nl-B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for</a:t>
            </a:r>
            <a:r>
              <a:rPr kumimoji="0" lang="nl-B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nl-B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each</a:t>
            </a:r>
            <a:r>
              <a:rPr kumimoji="0" lang="nl-B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concrete </a:t>
            </a:r>
            <a:r>
              <a:rPr kumimoji="0" lang="nl-B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8872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Entire</a:t>
            </a:r>
            <a:r>
              <a:rPr lang="nl-BE" dirty="0" smtClean="0"/>
              <a:t> </a:t>
            </a:r>
            <a:r>
              <a:rPr lang="nl-BE" dirty="0" err="1" smtClean="0"/>
              <a:t>hierarchy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mapped</a:t>
            </a:r>
            <a:r>
              <a:rPr lang="nl-BE" baseline="0" dirty="0" smtClean="0"/>
              <a:t> to a single </a:t>
            </a:r>
            <a:r>
              <a:rPr lang="nl-BE" baseline="0" dirty="0" err="1" smtClean="0"/>
              <a:t>table</a:t>
            </a:r>
            <a:r>
              <a:rPr lang="nl-BE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255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4025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Entire</a:t>
            </a:r>
            <a:r>
              <a:rPr lang="nl-BE" dirty="0" smtClean="0"/>
              <a:t> </a:t>
            </a:r>
            <a:r>
              <a:rPr lang="nl-BE" dirty="0" err="1" smtClean="0"/>
              <a:t>hierarchy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mapped</a:t>
            </a:r>
            <a:r>
              <a:rPr lang="nl-BE" baseline="0" dirty="0" smtClean="0"/>
              <a:t> to a single </a:t>
            </a:r>
            <a:r>
              <a:rPr lang="nl-BE" baseline="0" dirty="0" err="1" smtClean="0"/>
              <a:t>table</a:t>
            </a:r>
            <a:r>
              <a:rPr lang="nl-BE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377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Entire</a:t>
            </a:r>
            <a:r>
              <a:rPr lang="nl-BE" dirty="0" smtClean="0"/>
              <a:t> </a:t>
            </a:r>
            <a:r>
              <a:rPr lang="nl-BE" dirty="0" err="1" smtClean="0"/>
              <a:t>hierarchy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mapped</a:t>
            </a:r>
            <a:r>
              <a:rPr lang="nl-BE" baseline="0" dirty="0" smtClean="0"/>
              <a:t> to a single </a:t>
            </a:r>
            <a:r>
              <a:rPr lang="nl-BE" baseline="0" dirty="0" err="1" smtClean="0"/>
              <a:t>table</a:t>
            </a:r>
            <a:r>
              <a:rPr lang="nl-BE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4968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Ex: query </a:t>
            </a:r>
            <a:r>
              <a:rPr kumimoji="0" lang="nl-B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against</a:t>
            </a:r>
            <a:r>
              <a:rPr kumimoji="0" lang="nl-B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base </a:t>
            </a:r>
            <a:r>
              <a:rPr kumimoji="0" lang="nl-B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class</a:t>
            </a:r>
            <a:r>
              <a:rPr kumimoji="0" lang="nl-B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must </a:t>
            </a:r>
            <a:r>
              <a:rPr kumimoji="0" lang="nl-B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be</a:t>
            </a:r>
            <a:r>
              <a:rPr kumimoji="0" lang="nl-B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nl-B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executed</a:t>
            </a:r>
            <a:r>
              <a:rPr kumimoji="0" lang="nl-B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as </a:t>
            </a:r>
            <a:r>
              <a:rPr kumimoji="0" lang="nl-B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several</a:t>
            </a:r>
            <a:r>
              <a:rPr kumimoji="0" lang="nl-B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SQL selects -&gt; </a:t>
            </a:r>
            <a:r>
              <a:rPr kumimoji="0" lang="nl-B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one</a:t>
            </a:r>
            <a:r>
              <a:rPr kumimoji="0" lang="nl-B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nl-B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for</a:t>
            </a:r>
            <a:r>
              <a:rPr kumimoji="0" lang="nl-B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nl-B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each</a:t>
            </a:r>
            <a:r>
              <a:rPr kumimoji="0" lang="nl-B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concrete </a:t>
            </a:r>
            <a:r>
              <a:rPr kumimoji="0" lang="nl-B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8944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5043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3 states:</a:t>
            </a:r>
            <a:r>
              <a:rPr lang="en-US" baseline="0" dirty="0" smtClean="0"/>
              <a:t> Transient, Persistent, Detached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en-US" baseline="0" dirty="0" smtClean="0"/>
              <a:t>Transient: not associated with any database table row. (ex. Newly created object)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en-US" baseline="0" dirty="0" smtClean="0"/>
              <a:t>Persistent: any instance with a database identity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en-US" baseline="0" dirty="0" smtClean="0"/>
              <a:t>Detached: if you close the session, object becomes detached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en-US" baseline="0" dirty="0" smtClean="0"/>
              <a:t>Evict: remove the object and its collections from the first-level cache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en-US" baseline="0" dirty="0" smtClean="0"/>
              <a:t>First level cache: </a:t>
            </a:r>
            <a:r>
              <a:rPr lang="en-US" baseline="0" dirty="0" err="1" smtClean="0"/>
              <a:t>Isession</a:t>
            </a:r>
            <a:r>
              <a:rPr lang="en-US" baseline="0" dirty="0" smtClean="0"/>
              <a:t> / Second level cache: </a:t>
            </a:r>
            <a:r>
              <a:rPr lang="en-US" baseline="0" dirty="0" err="1" smtClean="0"/>
              <a:t>ISessionFactory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1122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nl-BE" dirty="0" err="1" smtClean="0"/>
              <a:t>Note</a:t>
            </a:r>
            <a:r>
              <a:rPr lang="nl-BE" dirty="0" smtClean="0"/>
              <a:t>: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using</a:t>
            </a:r>
            <a:r>
              <a:rPr lang="nl-BE" baseline="0" dirty="0" smtClean="0"/>
              <a:t> statements to </a:t>
            </a:r>
            <a:r>
              <a:rPr lang="nl-BE" baseline="0" dirty="0" err="1" smtClean="0"/>
              <a:t>add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readability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Object references a and b have the same database identity AND same .NET identity because they were loaded in the same </a:t>
            </a:r>
            <a:r>
              <a:rPr lang="en-US" dirty="0" err="1" smtClean="0"/>
              <a:t>Isession</a:t>
            </a:r>
            <a:r>
              <a:rPr lang="en-US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Once</a:t>
            </a:r>
            <a:r>
              <a:rPr lang="en-US" baseline="0" dirty="0" smtClean="0"/>
              <a:t> outside this boundary, </a:t>
            </a:r>
            <a:r>
              <a:rPr lang="en-US" baseline="0" dirty="0" err="1" smtClean="0"/>
              <a:t>Nhibernate</a:t>
            </a:r>
            <a:r>
              <a:rPr lang="en-US" baseline="0" dirty="0" smtClean="0"/>
              <a:t> doesn’t guarantee .NET identity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en-US" baseline="0" dirty="0" smtClean="0"/>
              <a:t>So a and b2 aren’t identical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en-US" baseline="0" dirty="0" smtClean="0"/>
              <a:t>A test for database identity </a:t>
            </a:r>
            <a:r>
              <a:rPr lang="en-US" baseline="0" dirty="0" err="1" smtClean="0"/>
              <a:t>a.Id</a:t>
            </a:r>
            <a:r>
              <a:rPr lang="en-US" baseline="0" dirty="0" smtClean="0"/>
              <a:t> == b2.Id will return true.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908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Transaction</a:t>
            </a:r>
            <a:r>
              <a:rPr lang="en-US" baseline="0" dirty="0" smtClean="0"/>
              <a:t> is either committed or rolled back. =&gt; Database transactions are always truly atomic.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7072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Transaction</a:t>
            </a:r>
            <a:r>
              <a:rPr lang="en-US" baseline="0" dirty="0" smtClean="0"/>
              <a:t> is either committed or rolled back. =&gt; Database transactions are always truly atomic.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7905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Transaction</a:t>
            </a:r>
            <a:r>
              <a:rPr lang="en-US" baseline="0" dirty="0" smtClean="0"/>
              <a:t> is either committed or rolled back. =&gt; Database transactions are always truly atomic.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8984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107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8468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If more than one application is updating the database you shouldn’t use process-scope caching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48636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First-level cache: by</a:t>
            </a:r>
            <a:r>
              <a:rPr lang="en-US" baseline="0" dirty="0" smtClean="0"/>
              <a:t> default </a:t>
            </a:r>
            <a:r>
              <a:rPr lang="en-US" baseline="0" dirty="0" err="1" smtClean="0"/>
              <a:t>Nhibernate</a:t>
            </a:r>
            <a:r>
              <a:rPr lang="en-US" baseline="0" dirty="0" smtClean="0"/>
              <a:t> uses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en-US" baseline="0" dirty="0" smtClean="0"/>
              <a:t>For mass-updates: ORM is not suitable. User a stored procedure.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en-US" baseline="0" dirty="0" smtClean="0"/>
              <a:t>Second-level cache: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942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First-level cache: by</a:t>
            </a:r>
            <a:r>
              <a:rPr lang="en-US" baseline="0" dirty="0" smtClean="0"/>
              <a:t> default </a:t>
            </a:r>
            <a:r>
              <a:rPr lang="en-US" baseline="0" dirty="0" err="1" smtClean="0"/>
              <a:t>Nhibernate</a:t>
            </a:r>
            <a:r>
              <a:rPr lang="en-US" baseline="0" dirty="0" smtClean="0"/>
              <a:t> uses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en-US" baseline="0" dirty="0" smtClean="0"/>
              <a:t>For mass-updates: ORM is not suitable. User a stored procedure.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en-US" baseline="0" dirty="0" smtClean="0"/>
              <a:t>Second-level cache: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6779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Note:</a:t>
            </a:r>
            <a:r>
              <a:rPr lang="en-US" baseline="0" dirty="0" smtClean="0"/>
              <a:t> parameter used to avoid SQL injections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9712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0410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4688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7391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nl-BE" dirty="0" err="1" smtClean="0"/>
              <a:t>Also</a:t>
            </a:r>
            <a:r>
              <a:rPr lang="nl-BE" dirty="0" smtClean="0"/>
              <a:t> </a:t>
            </a:r>
            <a:r>
              <a:rPr lang="nl-BE" dirty="0" err="1" smtClean="0"/>
              <a:t>possible</a:t>
            </a:r>
            <a:r>
              <a:rPr lang="nl-BE" dirty="0" smtClean="0"/>
              <a:t> to </a:t>
            </a:r>
            <a:r>
              <a:rPr lang="nl-BE" dirty="0" err="1" smtClean="0"/>
              <a:t>use</a:t>
            </a:r>
            <a:r>
              <a:rPr lang="nl-BE" dirty="0" smtClean="0"/>
              <a:t> &lt;</a:t>
            </a:r>
            <a:r>
              <a:rPr lang="nl-BE" dirty="0" err="1" smtClean="0"/>
              <a:t>sql-insert</a:t>
            </a:r>
            <a:r>
              <a:rPr lang="nl-BE" dirty="0" smtClean="0"/>
              <a:t>&gt; &lt;</a:t>
            </a:r>
            <a:r>
              <a:rPr lang="nl-BE" dirty="0" err="1" smtClean="0"/>
              <a:t>sql-delete</a:t>
            </a:r>
            <a:r>
              <a:rPr lang="nl-BE" dirty="0" smtClean="0"/>
              <a:t>&gt;</a:t>
            </a:r>
            <a:r>
              <a:rPr lang="nl-BE" baseline="0" dirty="0" smtClean="0"/>
              <a:t> &lt;</a:t>
            </a:r>
            <a:r>
              <a:rPr lang="nl-BE" baseline="0" dirty="0" err="1" smtClean="0"/>
              <a:t>sql-update</a:t>
            </a:r>
            <a:r>
              <a:rPr lang="nl-BE" baseline="0" dirty="0" smtClean="0"/>
              <a:t>&gt;…</a:t>
            </a: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nl-BE" dirty="0" smtClean="0"/>
              <a:t>In </a:t>
            </a:r>
            <a:r>
              <a:rPr lang="nl-BE" dirty="0" err="1" smtClean="0"/>
              <a:t>class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queries</a:t>
            </a: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nl-BE" dirty="0" smtClean="0"/>
              <a:t>The </a:t>
            </a:r>
            <a:r>
              <a:rPr lang="nl-BE" dirty="0" err="1" smtClean="0"/>
              <a:t>identifier</a:t>
            </a:r>
            <a:r>
              <a:rPr lang="nl-BE" dirty="0" smtClean="0"/>
              <a:t> is </a:t>
            </a:r>
            <a:r>
              <a:rPr lang="nl-BE" dirty="0" err="1" smtClean="0"/>
              <a:t>always</a:t>
            </a:r>
            <a:r>
              <a:rPr lang="nl-BE" dirty="0" smtClean="0"/>
              <a:t> the last </a:t>
            </a:r>
            <a:r>
              <a:rPr lang="nl-BE" dirty="0" err="1" smtClean="0"/>
              <a:t>one</a:t>
            </a:r>
            <a:r>
              <a:rPr lang="nl-BE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nl-BE" dirty="0" smtClean="0"/>
              <a:t>The rest of the </a:t>
            </a:r>
            <a:r>
              <a:rPr lang="nl-BE" dirty="0" err="1" smtClean="0"/>
              <a:t>fields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appear</a:t>
            </a:r>
            <a:r>
              <a:rPr lang="nl-BE" baseline="0" dirty="0" smtClean="0"/>
              <a:t> in the order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they</a:t>
            </a:r>
            <a:r>
              <a:rPr lang="nl-BE" baseline="0" dirty="0" smtClean="0"/>
              <a:t> ware </a:t>
            </a:r>
            <a:r>
              <a:rPr lang="nl-BE" baseline="0" dirty="0" err="1" smtClean="0"/>
              <a:t>defined</a:t>
            </a:r>
            <a:r>
              <a:rPr lang="nl-BE" baseline="0" dirty="0" smtClean="0"/>
              <a:t> in the </a:t>
            </a:r>
            <a:r>
              <a:rPr lang="nl-BE" baseline="0" dirty="0" err="1" smtClean="0"/>
              <a:t>xml</a:t>
            </a:r>
            <a:r>
              <a:rPr lang="nl-BE" baseline="0" dirty="0" smtClean="0"/>
              <a:t>.</a:t>
            </a: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nl-BE" dirty="0" err="1" smtClean="0"/>
              <a:t>If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sql-insert</a:t>
            </a:r>
            <a:r>
              <a:rPr lang="nl-BE" baseline="0" dirty="0" smtClean="0"/>
              <a:t> </a:t>
            </a:r>
            <a:r>
              <a:rPr lang="nl-BE" dirty="0" smtClean="0"/>
              <a:t>SET NOCOUNT ON </a:t>
            </a:r>
            <a:r>
              <a:rPr lang="nl-BE" dirty="0" err="1" smtClean="0"/>
              <a:t>will</a:t>
            </a:r>
            <a:r>
              <a:rPr lang="nl-BE" dirty="0" smtClean="0"/>
              <a:t> </a:t>
            </a:r>
            <a:r>
              <a:rPr lang="nl-BE" dirty="0" err="1" smtClean="0"/>
              <a:t>cause</a:t>
            </a:r>
            <a:r>
              <a:rPr lang="nl-BE" dirty="0" smtClean="0"/>
              <a:t> </a:t>
            </a:r>
            <a:r>
              <a:rPr lang="nl-BE" dirty="0" err="1" smtClean="0"/>
              <a:t>Nhibernate</a:t>
            </a:r>
            <a:r>
              <a:rPr lang="nl-BE" dirty="0" smtClean="0"/>
              <a:t> to </a:t>
            </a:r>
            <a:r>
              <a:rPr lang="nl-BE" dirty="0" err="1" smtClean="0"/>
              <a:t>think</a:t>
            </a:r>
            <a:r>
              <a:rPr lang="nl-BE" dirty="0" smtClean="0"/>
              <a:t>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didn’t</a:t>
            </a:r>
            <a:r>
              <a:rPr lang="nl-BE" dirty="0" smtClean="0"/>
              <a:t> manage to </a:t>
            </a:r>
            <a:r>
              <a:rPr lang="nl-BE" dirty="0" err="1" smtClean="0"/>
              <a:t>execute</a:t>
            </a:r>
            <a:r>
              <a:rPr lang="nl-BE" baseline="0" dirty="0" smtClean="0"/>
              <a:t> the SP. The SP must return a </a:t>
            </a:r>
            <a:r>
              <a:rPr lang="nl-BE" baseline="0" dirty="0" err="1" smtClean="0"/>
              <a:t>count</a:t>
            </a:r>
            <a:r>
              <a:rPr lang="nl-BE" baseline="0" dirty="0" smtClean="0"/>
              <a:t> of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3450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nl-BE" dirty="0" smtClean="0"/>
              <a:t>In </a:t>
            </a:r>
            <a:r>
              <a:rPr lang="nl-BE" dirty="0" err="1" smtClean="0"/>
              <a:t>class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queries</a:t>
            </a: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nl-BE" dirty="0" smtClean="0"/>
              <a:t>The </a:t>
            </a:r>
            <a:r>
              <a:rPr lang="nl-BE" dirty="0" err="1" smtClean="0"/>
              <a:t>identifier</a:t>
            </a:r>
            <a:r>
              <a:rPr lang="nl-BE" dirty="0" smtClean="0"/>
              <a:t> is </a:t>
            </a:r>
            <a:r>
              <a:rPr lang="nl-BE" dirty="0" err="1" smtClean="0"/>
              <a:t>always</a:t>
            </a:r>
            <a:r>
              <a:rPr lang="nl-BE" dirty="0" smtClean="0"/>
              <a:t> the last </a:t>
            </a:r>
            <a:r>
              <a:rPr lang="nl-BE" dirty="0" err="1" smtClean="0"/>
              <a:t>one</a:t>
            </a:r>
            <a:r>
              <a:rPr lang="nl-BE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nl-BE" dirty="0" smtClean="0"/>
              <a:t>The rest of the </a:t>
            </a:r>
            <a:r>
              <a:rPr lang="nl-BE" dirty="0" err="1" smtClean="0"/>
              <a:t>fields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appear</a:t>
            </a:r>
            <a:r>
              <a:rPr lang="nl-BE" baseline="0" dirty="0" smtClean="0"/>
              <a:t> in the order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they</a:t>
            </a:r>
            <a:r>
              <a:rPr lang="nl-BE" baseline="0" dirty="0" smtClean="0"/>
              <a:t> ware </a:t>
            </a:r>
            <a:r>
              <a:rPr lang="nl-BE" baseline="0" dirty="0" err="1" smtClean="0"/>
              <a:t>defined</a:t>
            </a:r>
            <a:r>
              <a:rPr lang="nl-BE" baseline="0" dirty="0" smtClean="0"/>
              <a:t> in the </a:t>
            </a:r>
            <a:r>
              <a:rPr lang="nl-BE" baseline="0" dirty="0" err="1" smtClean="0"/>
              <a:t>xml</a:t>
            </a:r>
            <a:r>
              <a:rPr lang="nl-BE" baseline="0" dirty="0" smtClean="0"/>
              <a:t>.</a:t>
            </a: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nl-BE" dirty="0" err="1" smtClean="0"/>
              <a:t>If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sql-insert</a:t>
            </a:r>
            <a:r>
              <a:rPr lang="nl-BE" baseline="0" dirty="0" smtClean="0"/>
              <a:t> </a:t>
            </a:r>
            <a:r>
              <a:rPr lang="nl-BE" dirty="0" smtClean="0"/>
              <a:t>SET NOCOUNT ON </a:t>
            </a:r>
            <a:r>
              <a:rPr lang="nl-BE" dirty="0" err="1" smtClean="0"/>
              <a:t>will</a:t>
            </a:r>
            <a:r>
              <a:rPr lang="nl-BE" dirty="0" smtClean="0"/>
              <a:t> </a:t>
            </a:r>
            <a:r>
              <a:rPr lang="nl-BE" dirty="0" err="1" smtClean="0"/>
              <a:t>cause</a:t>
            </a:r>
            <a:r>
              <a:rPr lang="nl-BE" dirty="0" smtClean="0"/>
              <a:t> </a:t>
            </a:r>
            <a:r>
              <a:rPr lang="nl-BE" dirty="0" err="1" smtClean="0"/>
              <a:t>Nhibernate</a:t>
            </a:r>
            <a:r>
              <a:rPr lang="nl-BE" dirty="0" smtClean="0"/>
              <a:t> to </a:t>
            </a:r>
            <a:r>
              <a:rPr lang="nl-BE" dirty="0" err="1" smtClean="0"/>
              <a:t>think</a:t>
            </a:r>
            <a:r>
              <a:rPr lang="nl-BE" dirty="0" smtClean="0"/>
              <a:t>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didn’t</a:t>
            </a:r>
            <a:r>
              <a:rPr lang="nl-BE" dirty="0" smtClean="0"/>
              <a:t> manage to </a:t>
            </a:r>
            <a:r>
              <a:rPr lang="nl-BE" dirty="0" err="1" smtClean="0"/>
              <a:t>execute</a:t>
            </a:r>
            <a:r>
              <a:rPr lang="nl-BE" baseline="0" dirty="0" smtClean="0"/>
              <a:t> the SP. The SP must return a </a:t>
            </a:r>
            <a:r>
              <a:rPr lang="nl-BE" baseline="0" dirty="0" err="1" smtClean="0"/>
              <a:t>count</a:t>
            </a:r>
            <a:r>
              <a:rPr lang="nl-BE" baseline="0" dirty="0" smtClean="0"/>
              <a:t> of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1701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nl-BE" dirty="0" smtClean="0"/>
              <a:t>In </a:t>
            </a:r>
            <a:r>
              <a:rPr lang="nl-BE" dirty="0" err="1" smtClean="0"/>
              <a:t>class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queries</a:t>
            </a: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nl-BE" dirty="0" smtClean="0"/>
              <a:t>The </a:t>
            </a:r>
            <a:r>
              <a:rPr lang="nl-BE" dirty="0" err="1" smtClean="0"/>
              <a:t>identifier</a:t>
            </a:r>
            <a:r>
              <a:rPr lang="nl-BE" dirty="0" smtClean="0"/>
              <a:t> is </a:t>
            </a:r>
            <a:r>
              <a:rPr lang="nl-BE" dirty="0" err="1" smtClean="0"/>
              <a:t>always</a:t>
            </a:r>
            <a:r>
              <a:rPr lang="nl-BE" dirty="0" smtClean="0"/>
              <a:t> the last </a:t>
            </a:r>
            <a:r>
              <a:rPr lang="nl-BE" dirty="0" err="1" smtClean="0"/>
              <a:t>one</a:t>
            </a:r>
            <a:r>
              <a:rPr lang="nl-BE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nl-BE" dirty="0" smtClean="0"/>
              <a:t>The rest of the </a:t>
            </a:r>
            <a:r>
              <a:rPr lang="nl-BE" dirty="0" err="1" smtClean="0"/>
              <a:t>fields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appear</a:t>
            </a:r>
            <a:r>
              <a:rPr lang="nl-BE" baseline="0" dirty="0" smtClean="0"/>
              <a:t> in the order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they</a:t>
            </a:r>
            <a:r>
              <a:rPr lang="nl-BE" baseline="0" dirty="0" smtClean="0"/>
              <a:t> ware </a:t>
            </a:r>
            <a:r>
              <a:rPr lang="nl-BE" baseline="0" dirty="0" err="1" smtClean="0"/>
              <a:t>defined</a:t>
            </a:r>
            <a:r>
              <a:rPr lang="nl-BE" baseline="0" dirty="0" smtClean="0"/>
              <a:t> in the </a:t>
            </a:r>
            <a:r>
              <a:rPr lang="nl-BE" baseline="0" dirty="0" err="1" smtClean="0"/>
              <a:t>xml</a:t>
            </a:r>
            <a:r>
              <a:rPr lang="nl-BE" baseline="0" dirty="0" smtClean="0"/>
              <a:t>.</a:t>
            </a: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nl-BE" dirty="0" err="1" smtClean="0"/>
              <a:t>If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sql-insert</a:t>
            </a:r>
            <a:r>
              <a:rPr lang="nl-BE" baseline="0" dirty="0" smtClean="0"/>
              <a:t> </a:t>
            </a:r>
            <a:r>
              <a:rPr lang="nl-BE" dirty="0" smtClean="0"/>
              <a:t>SET NOCOUNT ON </a:t>
            </a:r>
            <a:r>
              <a:rPr lang="nl-BE" dirty="0" err="1" smtClean="0"/>
              <a:t>will</a:t>
            </a:r>
            <a:r>
              <a:rPr lang="nl-BE" dirty="0" smtClean="0"/>
              <a:t> </a:t>
            </a:r>
            <a:r>
              <a:rPr lang="nl-BE" dirty="0" err="1" smtClean="0"/>
              <a:t>cause</a:t>
            </a:r>
            <a:r>
              <a:rPr lang="nl-BE" dirty="0" smtClean="0"/>
              <a:t> </a:t>
            </a:r>
            <a:r>
              <a:rPr lang="nl-BE" dirty="0" err="1" smtClean="0"/>
              <a:t>Nhibernate</a:t>
            </a:r>
            <a:r>
              <a:rPr lang="nl-BE" dirty="0" smtClean="0"/>
              <a:t> to </a:t>
            </a:r>
            <a:r>
              <a:rPr lang="nl-BE" dirty="0" err="1" smtClean="0"/>
              <a:t>think</a:t>
            </a:r>
            <a:r>
              <a:rPr lang="nl-BE" dirty="0" smtClean="0"/>
              <a:t>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didn’t</a:t>
            </a:r>
            <a:r>
              <a:rPr lang="nl-BE" dirty="0" smtClean="0"/>
              <a:t> manage to </a:t>
            </a:r>
            <a:r>
              <a:rPr lang="nl-BE" dirty="0" err="1" smtClean="0"/>
              <a:t>execute</a:t>
            </a:r>
            <a:r>
              <a:rPr lang="nl-BE" baseline="0" dirty="0" smtClean="0"/>
              <a:t> the SP. The SP must return a </a:t>
            </a:r>
            <a:r>
              <a:rPr lang="nl-BE" baseline="0" dirty="0" err="1" smtClean="0"/>
              <a:t>count</a:t>
            </a:r>
            <a:r>
              <a:rPr lang="nl-BE" baseline="0" dirty="0" smtClean="0"/>
              <a:t> of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622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423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nl-BE" dirty="0" smtClean="0"/>
              <a:t>In </a:t>
            </a:r>
            <a:r>
              <a:rPr lang="nl-BE" dirty="0" err="1" smtClean="0"/>
              <a:t>class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queries</a:t>
            </a: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nl-BE" dirty="0" smtClean="0"/>
              <a:t>The </a:t>
            </a:r>
            <a:r>
              <a:rPr lang="nl-BE" dirty="0" err="1" smtClean="0"/>
              <a:t>identifier</a:t>
            </a:r>
            <a:r>
              <a:rPr lang="nl-BE" dirty="0" smtClean="0"/>
              <a:t> is </a:t>
            </a:r>
            <a:r>
              <a:rPr lang="nl-BE" dirty="0" err="1" smtClean="0"/>
              <a:t>always</a:t>
            </a:r>
            <a:r>
              <a:rPr lang="nl-BE" dirty="0" smtClean="0"/>
              <a:t> the last </a:t>
            </a:r>
            <a:r>
              <a:rPr lang="nl-BE" dirty="0" err="1" smtClean="0"/>
              <a:t>one</a:t>
            </a:r>
            <a:r>
              <a:rPr lang="nl-BE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nl-BE" dirty="0" smtClean="0"/>
              <a:t>The rest of the </a:t>
            </a:r>
            <a:r>
              <a:rPr lang="nl-BE" dirty="0" err="1" smtClean="0"/>
              <a:t>fields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appear</a:t>
            </a:r>
            <a:r>
              <a:rPr lang="nl-BE" baseline="0" dirty="0" smtClean="0"/>
              <a:t> in the order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they</a:t>
            </a:r>
            <a:r>
              <a:rPr lang="nl-BE" baseline="0" dirty="0" smtClean="0"/>
              <a:t> ware </a:t>
            </a:r>
            <a:r>
              <a:rPr lang="nl-BE" baseline="0" dirty="0" err="1" smtClean="0"/>
              <a:t>defined</a:t>
            </a:r>
            <a:r>
              <a:rPr lang="nl-BE" baseline="0" dirty="0" smtClean="0"/>
              <a:t> in the </a:t>
            </a:r>
            <a:r>
              <a:rPr lang="nl-BE" baseline="0" dirty="0" err="1" smtClean="0"/>
              <a:t>xml</a:t>
            </a:r>
            <a:r>
              <a:rPr lang="nl-BE" baseline="0" dirty="0" smtClean="0"/>
              <a:t>.</a:t>
            </a: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nl-BE" dirty="0" err="1" smtClean="0"/>
              <a:t>If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sql-insert</a:t>
            </a:r>
            <a:r>
              <a:rPr lang="nl-BE" baseline="0" dirty="0" smtClean="0"/>
              <a:t> </a:t>
            </a:r>
            <a:r>
              <a:rPr lang="nl-BE" dirty="0" smtClean="0"/>
              <a:t>SET NOCOUNT ON </a:t>
            </a:r>
            <a:r>
              <a:rPr lang="nl-BE" dirty="0" err="1" smtClean="0"/>
              <a:t>will</a:t>
            </a:r>
            <a:r>
              <a:rPr lang="nl-BE" dirty="0" smtClean="0"/>
              <a:t> </a:t>
            </a:r>
            <a:r>
              <a:rPr lang="nl-BE" dirty="0" err="1" smtClean="0"/>
              <a:t>cause</a:t>
            </a:r>
            <a:r>
              <a:rPr lang="nl-BE" dirty="0" smtClean="0"/>
              <a:t> </a:t>
            </a:r>
            <a:r>
              <a:rPr lang="nl-BE" dirty="0" err="1" smtClean="0"/>
              <a:t>Nhibernate</a:t>
            </a:r>
            <a:r>
              <a:rPr lang="nl-BE" dirty="0" smtClean="0"/>
              <a:t> to </a:t>
            </a:r>
            <a:r>
              <a:rPr lang="nl-BE" dirty="0" err="1" smtClean="0"/>
              <a:t>think</a:t>
            </a:r>
            <a:r>
              <a:rPr lang="nl-BE" dirty="0" smtClean="0"/>
              <a:t>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didn’t</a:t>
            </a:r>
            <a:r>
              <a:rPr lang="nl-BE" dirty="0" smtClean="0"/>
              <a:t> manage to </a:t>
            </a:r>
            <a:r>
              <a:rPr lang="nl-BE" dirty="0" err="1" smtClean="0"/>
              <a:t>execute</a:t>
            </a:r>
            <a:r>
              <a:rPr lang="nl-BE" baseline="0" dirty="0" smtClean="0"/>
              <a:t> the SP. The SP must return a </a:t>
            </a:r>
            <a:r>
              <a:rPr lang="nl-BE" baseline="0" dirty="0" err="1" smtClean="0"/>
              <a:t>count</a:t>
            </a:r>
            <a:r>
              <a:rPr lang="nl-BE" baseline="0" dirty="0" smtClean="0"/>
              <a:t> of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51585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8518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4968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63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95615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879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b="1" dirty="0" err="1" smtClean="0"/>
              <a:t>Isessionfactory</a:t>
            </a:r>
            <a:r>
              <a:rPr lang="nl-BE" b="1" dirty="0" smtClean="0"/>
              <a:t> </a:t>
            </a:r>
            <a:r>
              <a:rPr lang="nl-BE" b="0" dirty="0" smtClean="0"/>
              <a:t>is </a:t>
            </a:r>
            <a:r>
              <a:rPr lang="nl-BE" b="0" dirty="0" err="1" smtClean="0"/>
              <a:t>intended</a:t>
            </a:r>
            <a:r>
              <a:rPr lang="nl-BE" b="0" dirty="0" smtClean="0"/>
              <a:t> to </a:t>
            </a:r>
            <a:r>
              <a:rPr lang="nl-BE" b="0" dirty="0" err="1" smtClean="0"/>
              <a:t>be</a:t>
            </a:r>
            <a:r>
              <a:rPr lang="nl-BE" b="0" dirty="0" smtClean="0"/>
              <a:t> </a:t>
            </a:r>
            <a:r>
              <a:rPr lang="nl-BE" b="0" dirty="0" err="1" smtClean="0"/>
              <a:t>shared</a:t>
            </a:r>
            <a:r>
              <a:rPr lang="nl-BE" b="0" baseline="0" dirty="0" smtClean="0"/>
              <a:t> </a:t>
            </a:r>
            <a:r>
              <a:rPr lang="nl-BE" b="0" baseline="0" dirty="0" err="1" smtClean="0"/>
              <a:t>among</a:t>
            </a:r>
            <a:r>
              <a:rPr lang="nl-BE" b="0" baseline="0" dirty="0" smtClean="0"/>
              <a:t> </a:t>
            </a:r>
            <a:r>
              <a:rPr lang="nl-BE" b="0" baseline="0" dirty="0" err="1" smtClean="0"/>
              <a:t>many</a:t>
            </a:r>
            <a:r>
              <a:rPr lang="nl-BE" b="0" baseline="0" dirty="0" smtClean="0"/>
              <a:t> </a:t>
            </a:r>
            <a:r>
              <a:rPr lang="nl-BE" b="0" baseline="0" dirty="0" err="1" smtClean="0"/>
              <a:t>application</a:t>
            </a:r>
            <a:r>
              <a:rPr lang="nl-BE" b="0" baseline="0" dirty="0" smtClean="0"/>
              <a:t> </a:t>
            </a:r>
            <a:r>
              <a:rPr lang="nl-BE" b="0" baseline="0" dirty="0" err="1" smtClean="0"/>
              <a:t>threads</a:t>
            </a:r>
            <a:r>
              <a:rPr lang="nl-BE" b="0" baseline="0" dirty="0" smtClean="0"/>
              <a:t>. </a:t>
            </a:r>
          </a:p>
          <a:p>
            <a:pPr>
              <a:buFontTx/>
              <a:buChar char="-"/>
            </a:pPr>
            <a:r>
              <a:rPr lang="nl-BE" b="0" baseline="0" dirty="0" smtClean="0"/>
              <a:t> </a:t>
            </a:r>
            <a:r>
              <a:rPr lang="nl-BE" b="0" baseline="0" dirty="0" err="1" smtClean="0"/>
              <a:t>One</a:t>
            </a:r>
            <a:r>
              <a:rPr lang="nl-BE" b="0" baseline="0" dirty="0" smtClean="0"/>
              <a:t> single </a:t>
            </a:r>
            <a:r>
              <a:rPr lang="nl-BE" b="0" baseline="0" dirty="0" err="1" smtClean="0"/>
              <a:t>instance</a:t>
            </a:r>
            <a:r>
              <a:rPr lang="nl-BE" b="0" baseline="0" dirty="0" smtClean="0"/>
              <a:t> </a:t>
            </a:r>
            <a:r>
              <a:rPr lang="nl-BE" b="0" baseline="0" dirty="0" err="1" smtClean="0"/>
              <a:t>for</a:t>
            </a:r>
            <a:r>
              <a:rPr lang="nl-BE" b="0" baseline="0" dirty="0" smtClean="0"/>
              <a:t> the </a:t>
            </a:r>
            <a:r>
              <a:rPr lang="nl-BE" b="0" baseline="0" dirty="0" err="1" smtClean="0"/>
              <a:t>whole</a:t>
            </a:r>
            <a:r>
              <a:rPr lang="nl-BE" b="0" baseline="0" dirty="0" smtClean="0"/>
              <a:t> </a:t>
            </a:r>
            <a:r>
              <a:rPr lang="nl-BE" b="0" baseline="0" dirty="0" err="1" smtClean="0"/>
              <a:t>application</a:t>
            </a:r>
            <a:r>
              <a:rPr lang="nl-BE" b="0" baseline="0" dirty="0" smtClean="0"/>
              <a:t> (</a:t>
            </a:r>
            <a:r>
              <a:rPr lang="nl-BE" b="0" baseline="0" dirty="0" err="1" smtClean="0"/>
              <a:t>exception</a:t>
            </a:r>
            <a:r>
              <a:rPr lang="nl-BE" b="0" baseline="0" dirty="0" smtClean="0"/>
              <a:t>: </a:t>
            </a:r>
            <a:r>
              <a:rPr lang="nl-BE" b="0" baseline="0" dirty="0" err="1" smtClean="0"/>
              <a:t>access</a:t>
            </a:r>
            <a:r>
              <a:rPr lang="nl-BE" b="0" baseline="0" dirty="0" smtClean="0"/>
              <a:t> to multiple databases </a:t>
            </a:r>
            <a:r>
              <a:rPr lang="nl-BE" b="0" baseline="0" dirty="0" err="1" smtClean="0"/>
              <a:t>using</a:t>
            </a:r>
            <a:r>
              <a:rPr lang="nl-BE" b="0" baseline="0" dirty="0" smtClean="0"/>
              <a:t> </a:t>
            </a:r>
            <a:r>
              <a:rPr lang="nl-BE" b="0" baseline="0" dirty="0" err="1" smtClean="0"/>
              <a:t>Nhibernate</a:t>
            </a:r>
            <a:r>
              <a:rPr lang="nl-BE" b="0" baseline="0" dirty="0" smtClean="0"/>
              <a:t>). </a:t>
            </a:r>
          </a:p>
          <a:p>
            <a:pPr>
              <a:buFontTx/>
              <a:buChar char="-"/>
            </a:pPr>
            <a:r>
              <a:rPr lang="nl-BE" b="0" baseline="0" dirty="0" smtClean="0"/>
              <a:t> </a:t>
            </a:r>
            <a:r>
              <a:rPr lang="nl-BE" b="0" baseline="0" dirty="0" err="1" smtClean="0"/>
              <a:t>Caches</a:t>
            </a:r>
            <a:r>
              <a:rPr lang="nl-BE" b="0" baseline="0" dirty="0" smtClean="0"/>
              <a:t> the </a:t>
            </a:r>
            <a:r>
              <a:rPr lang="nl-BE" b="0" baseline="0" dirty="0" err="1" smtClean="0"/>
              <a:t>generated</a:t>
            </a:r>
            <a:r>
              <a:rPr lang="nl-BE" b="0" baseline="0" dirty="0" smtClean="0"/>
              <a:t> SQL statements</a:t>
            </a:r>
            <a:endParaRPr lang="nl-BE" b="1" dirty="0" smtClean="0"/>
          </a:p>
          <a:p>
            <a:r>
              <a:rPr lang="nl-BE" b="1" dirty="0" err="1" smtClean="0"/>
              <a:t>Isession</a:t>
            </a:r>
            <a:r>
              <a:rPr lang="nl-BE" dirty="0" smtClean="0"/>
              <a:t> is </a:t>
            </a:r>
            <a:r>
              <a:rPr lang="nl-BE" dirty="0" err="1" smtClean="0"/>
              <a:t>lightweight</a:t>
            </a:r>
            <a:r>
              <a:rPr lang="nl-BE" dirty="0" smtClean="0"/>
              <a:t> and </a:t>
            </a:r>
            <a:r>
              <a:rPr lang="nl-BE" b="1" dirty="0" err="1" smtClean="0"/>
              <a:t>inexpensive</a:t>
            </a:r>
            <a:r>
              <a:rPr lang="nl-BE" dirty="0" smtClean="0"/>
              <a:t>. </a:t>
            </a:r>
          </a:p>
          <a:p>
            <a:pPr>
              <a:buFontTx/>
              <a:buChar char="-"/>
            </a:pPr>
            <a:r>
              <a:rPr lang="nl-BE" dirty="0" smtClean="0"/>
              <a:t> </a:t>
            </a:r>
            <a:r>
              <a:rPr lang="nl-BE" dirty="0" err="1" smtClean="0"/>
              <a:t>Exposes</a:t>
            </a:r>
            <a:r>
              <a:rPr lang="nl-BE" dirty="0" smtClean="0"/>
              <a:t> </a:t>
            </a:r>
            <a:r>
              <a:rPr lang="nl-BE" dirty="0" err="1" smtClean="0"/>
              <a:t>methods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finding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saving</a:t>
            </a:r>
            <a:r>
              <a:rPr lang="nl-BE" baseline="0" dirty="0" smtClean="0"/>
              <a:t>, updating and </a:t>
            </a:r>
            <a:r>
              <a:rPr lang="nl-BE" baseline="0" dirty="0" err="1" smtClean="0"/>
              <a:t>deleting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objects</a:t>
            </a:r>
            <a:r>
              <a:rPr lang="nl-BE" baseline="0" dirty="0" smtClean="0"/>
              <a:t>. </a:t>
            </a:r>
          </a:p>
          <a:p>
            <a:pPr>
              <a:buFontTx/>
              <a:buChar char="-"/>
            </a:pPr>
            <a:r>
              <a:rPr lang="nl-BE" baseline="0" dirty="0" smtClean="0"/>
              <a:t> NOT </a:t>
            </a:r>
            <a:r>
              <a:rPr lang="nl-BE" baseline="0" dirty="0" err="1" smtClean="0"/>
              <a:t>threadsafe</a:t>
            </a:r>
            <a:r>
              <a:rPr lang="nl-BE" baseline="0" dirty="0" smtClean="0"/>
              <a:t>. </a:t>
            </a:r>
          </a:p>
          <a:p>
            <a:pPr>
              <a:buFontTx/>
              <a:buChar char="-"/>
            </a:pPr>
            <a:r>
              <a:rPr lang="nl-BE" baseline="0" dirty="0" smtClean="0"/>
              <a:t> </a:t>
            </a:r>
            <a:r>
              <a:rPr lang="nl-BE" baseline="0" dirty="0" err="1" smtClean="0"/>
              <a:t>Something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between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connection</a:t>
            </a:r>
            <a:r>
              <a:rPr lang="nl-BE" baseline="0" dirty="0" smtClean="0"/>
              <a:t> and </a:t>
            </a:r>
            <a:r>
              <a:rPr lang="nl-BE" baseline="0" dirty="0" err="1" smtClean="0"/>
              <a:t>transaction</a:t>
            </a:r>
            <a:endParaRPr lang="nl-BE" baseline="0" dirty="0" smtClean="0"/>
          </a:p>
          <a:p>
            <a:r>
              <a:rPr lang="nl-BE" b="1" dirty="0" err="1" smtClean="0"/>
              <a:t>Configuration</a:t>
            </a:r>
            <a:r>
              <a:rPr lang="nl-BE" b="1" dirty="0" smtClean="0"/>
              <a:t> interface</a:t>
            </a:r>
            <a:r>
              <a:rPr lang="nl-BE" dirty="0" smtClean="0"/>
              <a:t> is </a:t>
            </a:r>
            <a:r>
              <a:rPr lang="nl-BE" dirty="0" err="1" smtClean="0"/>
              <a:t>needed</a:t>
            </a:r>
            <a:r>
              <a:rPr lang="nl-BE" dirty="0" smtClean="0"/>
              <a:t> to </a:t>
            </a:r>
            <a:r>
              <a:rPr lang="nl-BE" dirty="0" err="1" smtClean="0"/>
              <a:t>specify</a:t>
            </a:r>
            <a:r>
              <a:rPr lang="nl-BE" dirty="0" smtClean="0"/>
              <a:t> the </a:t>
            </a:r>
            <a:r>
              <a:rPr lang="nl-BE" dirty="0" err="1" smtClean="0"/>
              <a:t>location</a:t>
            </a:r>
            <a:r>
              <a:rPr lang="nl-BE" dirty="0" smtClean="0"/>
              <a:t> of </a:t>
            </a:r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documents</a:t>
            </a:r>
            <a:endParaRPr lang="nl-BE" dirty="0" smtClean="0"/>
          </a:p>
          <a:p>
            <a:pPr>
              <a:buFontTx/>
              <a:buChar char="-"/>
            </a:pPr>
            <a:r>
              <a:rPr lang="nl-BE" baseline="0" dirty="0" err="1" smtClean="0"/>
              <a:t>Specific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Nhibernate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properties</a:t>
            </a:r>
            <a:endParaRPr lang="nl-BE" baseline="0" dirty="0" smtClean="0"/>
          </a:p>
          <a:p>
            <a:pPr>
              <a:buFontTx/>
              <a:buNone/>
            </a:pPr>
            <a:r>
              <a:rPr lang="nl-BE" b="1" dirty="0" err="1" smtClean="0"/>
              <a:t>Itransaction</a:t>
            </a:r>
            <a:endParaRPr lang="nl-BE" b="1" baseline="0" dirty="0" smtClean="0"/>
          </a:p>
          <a:p>
            <a:pPr>
              <a:buFontTx/>
              <a:buChar char="-"/>
            </a:pPr>
            <a:r>
              <a:rPr lang="nl-BE" baseline="0" dirty="0" smtClean="0"/>
              <a:t>Is </a:t>
            </a:r>
            <a:r>
              <a:rPr lang="nl-BE" baseline="0" dirty="0" err="1" smtClean="0"/>
              <a:t>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optional</a:t>
            </a:r>
            <a:r>
              <a:rPr lang="nl-BE" baseline="0" dirty="0" smtClean="0"/>
              <a:t> API</a:t>
            </a:r>
          </a:p>
          <a:p>
            <a:pPr>
              <a:buFontTx/>
              <a:buChar char="-"/>
            </a:pP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abstracts</a:t>
            </a:r>
            <a:r>
              <a:rPr lang="nl-BE" baseline="0" dirty="0" smtClean="0"/>
              <a:t> the </a:t>
            </a:r>
            <a:r>
              <a:rPr lang="nl-BE" baseline="0" dirty="0" err="1" smtClean="0"/>
              <a:t>application</a:t>
            </a:r>
            <a:r>
              <a:rPr lang="nl-BE" baseline="0" dirty="0" smtClean="0"/>
              <a:t> code </a:t>
            </a:r>
            <a:r>
              <a:rPr lang="nl-BE" baseline="0" dirty="0" err="1" smtClean="0"/>
              <a:t>from</a:t>
            </a:r>
            <a:r>
              <a:rPr lang="nl-BE" baseline="0" dirty="0" smtClean="0"/>
              <a:t> the </a:t>
            </a:r>
            <a:r>
              <a:rPr lang="nl-BE" baseline="0" dirty="0" err="1" smtClean="0"/>
              <a:t>underlying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transaction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implementation</a:t>
            </a:r>
            <a:r>
              <a:rPr lang="nl-BE" baseline="0" dirty="0" smtClean="0"/>
              <a:t> -&gt; more portable.</a:t>
            </a:r>
            <a:endParaRPr lang="en-US" baseline="0" dirty="0" smtClean="0"/>
          </a:p>
          <a:p>
            <a:pPr>
              <a:buFontTx/>
              <a:buNone/>
            </a:pPr>
            <a:r>
              <a:rPr lang="nl-BE" b="1" baseline="0" dirty="0" err="1" smtClean="0"/>
              <a:t>Iquery</a:t>
            </a:r>
            <a:r>
              <a:rPr lang="nl-BE" baseline="0" dirty="0" smtClean="0"/>
              <a:t> and </a:t>
            </a:r>
            <a:r>
              <a:rPr lang="nl-BE" b="1" baseline="0" dirty="0" err="1" smtClean="0"/>
              <a:t>Icriteria</a:t>
            </a:r>
            <a:endParaRPr lang="nl-BE" b="1" baseline="0" dirty="0" smtClean="0"/>
          </a:p>
          <a:p>
            <a:pPr>
              <a:buFontTx/>
              <a:buChar char="-"/>
            </a:pPr>
            <a:r>
              <a:rPr lang="nl-BE" baseline="0" dirty="0" err="1" smtClean="0"/>
              <a:t>Powerful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ways</a:t>
            </a:r>
            <a:r>
              <a:rPr lang="nl-BE" baseline="0" dirty="0" smtClean="0"/>
              <a:t> to </a:t>
            </a:r>
            <a:r>
              <a:rPr lang="nl-BE" baseline="0" dirty="0" err="1" smtClean="0"/>
              <a:t>perform</a:t>
            </a:r>
            <a:r>
              <a:rPr lang="nl-BE" baseline="0" dirty="0" smtClean="0"/>
              <a:t> </a:t>
            </a:r>
            <a:r>
              <a:rPr lang="nl-BE" baseline="0" dirty="0" err="1" smtClean="0"/>
              <a:t>queries</a:t>
            </a:r>
            <a:endParaRPr lang="nl-BE" baseline="0" dirty="0" smtClean="0"/>
          </a:p>
          <a:p>
            <a:pPr>
              <a:buFontTx/>
              <a:buChar char="-"/>
            </a:pPr>
            <a:r>
              <a:rPr lang="nl-BE" baseline="0" dirty="0" smtClean="0"/>
              <a:t> HQL </a:t>
            </a:r>
            <a:r>
              <a:rPr lang="nl-BE" baseline="0" dirty="0" err="1" smtClean="0"/>
              <a:t>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database’s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native</a:t>
            </a:r>
            <a:r>
              <a:rPr lang="nl-BE" baseline="0" dirty="0" smtClean="0"/>
              <a:t> SQL dialect</a:t>
            </a:r>
          </a:p>
          <a:p>
            <a:pPr>
              <a:buFontTx/>
              <a:buChar char="-"/>
            </a:pPr>
            <a:r>
              <a:rPr lang="nl-BE" baseline="0" dirty="0" smtClean="0"/>
              <a:t> </a:t>
            </a:r>
            <a:r>
              <a:rPr lang="nl-BE" baseline="0" dirty="0" err="1" smtClean="0"/>
              <a:t>Lightweight</a:t>
            </a:r>
            <a:endParaRPr lang="nl-BE" baseline="0" dirty="0" smtClean="0"/>
          </a:p>
          <a:p>
            <a:pPr>
              <a:buFontTx/>
              <a:buChar char="-"/>
            </a:pP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outside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Isession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created</a:t>
            </a:r>
            <a:r>
              <a:rPr lang="nl-BE" baseline="0" dirty="0" smtClean="0"/>
              <a:t> it.</a:t>
            </a:r>
          </a:p>
          <a:p>
            <a:pPr>
              <a:buFontTx/>
              <a:buChar char="-"/>
            </a:pPr>
            <a:r>
              <a:rPr lang="nl-BE" baseline="0" dirty="0" smtClean="0"/>
              <a:t> </a:t>
            </a:r>
            <a:r>
              <a:rPr lang="nl-BE" baseline="0" dirty="0" err="1" smtClean="0"/>
              <a:t>Icriteria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lets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create</a:t>
            </a:r>
            <a:r>
              <a:rPr lang="nl-BE" baseline="0" dirty="0" smtClean="0"/>
              <a:t> and </a:t>
            </a:r>
            <a:r>
              <a:rPr lang="nl-BE" baseline="0" dirty="0" err="1" smtClean="0"/>
              <a:t>execute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object-oriented</a:t>
            </a:r>
            <a:r>
              <a:rPr lang="nl-BE" baseline="0" dirty="0" smtClean="0"/>
              <a:t> criteria </a:t>
            </a:r>
            <a:r>
              <a:rPr lang="nl-BE" baseline="0" dirty="0" err="1" smtClean="0"/>
              <a:t>queries</a:t>
            </a:r>
            <a:r>
              <a:rPr lang="nl-BE" baseline="0" dirty="0" smtClean="0"/>
              <a:t> (ex: search criteria).</a:t>
            </a:r>
          </a:p>
          <a:p>
            <a:pPr>
              <a:buFontTx/>
              <a:buNone/>
            </a:pPr>
            <a:r>
              <a:rPr lang="nl-BE" b="1" baseline="0" dirty="0" err="1" smtClean="0"/>
              <a:t>Callback</a:t>
            </a:r>
            <a:r>
              <a:rPr lang="nl-BE" b="1" baseline="0" dirty="0" smtClean="0"/>
              <a:t> interfaces</a:t>
            </a:r>
          </a:p>
          <a:p>
            <a:pPr>
              <a:buFontTx/>
              <a:buChar char="-"/>
            </a:pPr>
            <a:r>
              <a:rPr lang="nl-BE" baseline="0" dirty="0" err="1" smtClean="0"/>
              <a:t>Allow</a:t>
            </a:r>
            <a:r>
              <a:rPr lang="nl-BE" baseline="0" dirty="0" smtClean="0"/>
              <a:t> the </a:t>
            </a:r>
            <a:r>
              <a:rPr lang="nl-BE" baseline="0" dirty="0" err="1" smtClean="0"/>
              <a:t>application</a:t>
            </a:r>
            <a:r>
              <a:rPr lang="nl-BE" baseline="0" dirty="0" smtClean="0"/>
              <a:t> to </a:t>
            </a:r>
            <a:r>
              <a:rPr lang="nl-BE" baseline="0" dirty="0" err="1" smtClean="0"/>
              <a:t>receive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notification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when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something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interesting</a:t>
            </a:r>
            <a:r>
              <a:rPr lang="nl-BE" baseline="0" dirty="0" smtClean="0"/>
              <a:t> happens to </a:t>
            </a:r>
            <a:r>
              <a:rPr lang="nl-BE" baseline="0" dirty="0" err="1" smtClean="0"/>
              <a:t>an</a:t>
            </a:r>
            <a:r>
              <a:rPr lang="nl-BE" baseline="0" dirty="0" smtClean="0"/>
              <a:t> object (</a:t>
            </a:r>
            <a:r>
              <a:rPr lang="nl-BE" baseline="0" dirty="0" err="1" smtClean="0"/>
              <a:t>loaded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saved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deleted</a:t>
            </a:r>
            <a:r>
              <a:rPr lang="nl-BE" baseline="0" dirty="0" smtClean="0"/>
              <a:t>).</a:t>
            </a:r>
          </a:p>
          <a:p>
            <a:pPr>
              <a:buFontTx/>
              <a:buChar char="-"/>
            </a:pPr>
            <a:r>
              <a:rPr lang="nl-BE" baseline="0" dirty="0" err="1" smtClean="0"/>
              <a:t>Ilifecycle</a:t>
            </a:r>
            <a:r>
              <a:rPr lang="nl-BE" baseline="0" dirty="0" smtClean="0"/>
              <a:t> and </a:t>
            </a:r>
            <a:r>
              <a:rPr lang="nl-BE" baseline="0" dirty="0" err="1" smtClean="0"/>
              <a:t>Ivalidatable</a:t>
            </a:r>
            <a:endParaRPr lang="nl-BE" baseline="0" dirty="0" smtClean="0"/>
          </a:p>
          <a:p>
            <a:pPr>
              <a:buFontTx/>
              <a:buChar char="-"/>
            </a:pPr>
            <a:r>
              <a:rPr lang="nl-BE" baseline="0" dirty="0" err="1" smtClean="0"/>
              <a:t>Isn’t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good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idea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pollutes</a:t>
            </a:r>
            <a:r>
              <a:rPr lang="nl-BE" baseline="0" dirty="0" smtClean="0"/>
              <a:t> the persistent classes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nonportable</a:t>
            </a:r>
            <a:r>
              <a:rPr lang="nl-BE" baseline="0" dirty="0" smtClean="0"/>
              <a:t> code</a:t>
            </a:r>
          </a:p>
          <a:p>
            <a:pPr>
              <a:buFontTx/>
              <a:buNone/>
            </a:pPr>
            <a:r>
              <a:rPr lang="nl-BE" baseline="0" dirty="0" err="1" smtClean="0"/>
              <a:t>Iinterceptor</a:t>
            </a:r>
            <a:endParaRPr lang="nl-BE" baseline="0" dirty="0" smtClean="0"/>
          </a:p>
          <a:p>
            <a:pPr>
              <a:buFontTx/>
              <a:buChar char="-"/>
            </a:pPr>
            <a:r>
              <a:rPr lang="nl-BE" baseline="0" dirty="0" smtClean="0"/>
              <a:t>Let the </a:t>
            </a:r>
            <a:r>
              <a:rPr lang="nl-BE" baseline="0" dirty="0" err="1" smtClean="0"/>
              <a:t>application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process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callbacks</a:t>
            </a:r>
            <a:r>
              <a:rPr lang="nl-BE" baseline="0" dirty="0" smtClean="0"/>
              <a:t> without </a:t>
            </a:r>
            <a:r>
              <a:rPr lang="nl-BE" baseline="0" dirty="0" err="1" smtClean="0"/>
              <a:t>forcing</a:t>
            </a:r>
            <a:r>
              <a:rPr lang="nl-BE" baseline="0" dirty="0" smtClean="0"/>
              <a:t> the persistent classes to </a:t>
            </a:r>
            <a:r>
              <a:rPr lang="nl-BE" baseline="0" dirty="0" err="1" smtClean="0"/>
              <a:t>implement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Nhibernate-specific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API’s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437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398588" y="2823636"/>
            <a:ext cx="4173544" cy="1107996"/>
          </a:xfrm>
        </p:spPr>
        <p:txBody>
          <a:bodyPr wrap="square" lIns="0" tIns="0" rIns="0" bIns="0" anchor="ctr" anchorCtr="0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388176" y="4126655"/>
            <a:ext cx="4190299" cy="72139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47820"/>
            <a:ext cx="4043362" cy="46396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2"/>
              </a:buClr>
              <a:buSzPct val="120000"/>
              <a:buFont typeface="Verdana" pitchFamily="34" charset="0"/>
              <a:buNone/>
              <a:defRPr sz="1800" baseline="0">
                <a:solidFill>
                  <a:schemeClr val="tx1"/>
                </a:solidFill>
              </a:defRPr>
            </a:lvl1pPr>
            <a:lvl2pPr marL="282575" indent="-282575">
              <a:spcBef>
                <a:spcPts val="5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538163" indent="-2476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noProof="0" dirty="0" smtClean="0"/>
              <a:t>Click to enter text</a:t>
            </a:r>
          </a:p>
          <a:p>
            <a:pPr lvl="1"/>
            <a:r>
              <a:rPr lang="en-GB" noProof="0" dirty="0" smtClean="0"/>
              <a:t>Bullet</a:t>
            </a:r>
          </a:p>
          <a:p>
            <a:pPr lvl="2"/>
            <a:r>
              <a:rPr lang="en-GB" noProof="0" dirty="0" smtClean="0"/>
              <a:t>xx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644000" y="1447799"/>
            <a:ext cx="4042800" cy="46402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18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74663" y="266245"/>
            <a:ext cx="8242300" cy="785818"/>
          </a:xfrm>
        </p:spPr>
        <p:txBody>
          <a:bodyPr lIns="0" tIns="0" rIns="0" bIns="0" anchor="b" anchorCtr="0">
            <a:normAutofit/>
          </a:bodyPr>
          <a:lstStyle>
            <a:lvl1pPr>
              <a:defRPr sz="2400" b="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3" name="Footer Placeholder 25"/>
          <p:cNvSpPr>
            <a:spLocks noGrp="1"/>
          </p:cNvSpPr>
          <p:nvPr>
            <p:ph type="ftr" sz="quarter" idx="22"/>
          </p:nvPr>
        </p:nvSpPr>
        <p:spPr>
          <a:xfrm>
            <a:off x="2781300" y="6419850"/>
            <a:ext cx="4889884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 smtClean="0"/>
              <a:t>Footer appears here</a:t>
            </a:r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7974985" y="6419850"/>
            <a:ext cx="745068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r">
              <a:defRPr sz="900">
                <a:solidFill>
                  <a:schemeClr val="accent6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No. </a:t>
            </a:r>
            <a:fld id="{525A3C56-E491-49B2-93F3-63532DF516B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2" y="4500569"/>
            <a:ext cx="2553133" cy="15874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None/>
              <a:defRPr lang="en-GB" sz="16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noProof="0" dirty="0" smtClean="0"/>
              <a:t>Click to enter text</a:t>
            </a:r>
          </a:p>
          <a:p>
            <a:pPr lvl="1"/>
            <a:r>
              <a:rPr lang="en-GB" noProof="0" dirty="0" smtClean="0"/>
              <a:t>Bullet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4662" y="1447800"/>
            <a:ext cx="2553743" cy="28384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57793" y="1447800"/>
            <a:ext cx="2599810" cy="28384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86990" y="1447800"/>
            <a:ext cx="2599810" cy="28384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257793" y="4500569"/>
            <a:ext cx="2599200" cy="15874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None/>
              <a:defRPr lang="en-GB" sz="16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noProof="0" dirty="0" smtClean="0"/>
              <a:t>Click to enter text</a:t>
            </a:r>
          </a:p>
          <a:p>
            <a:pPr lvl="1"/>
            <a:r>
              <a:rPr lang="en-GB" noProof="0" dirty="0" smtClean="0"/>
              <a:t>Bullet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086990" y="4500569"/>
            <a:ext cx="2599200" cy="15874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None/>
              <a:defRPr lang="en-GB" sz="16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3050" indent="-273050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noProof="0" dirty="0" smtClean="0"/>
              <a:t>Click to enter text</a:t>
            </a:r>
          </a:p>
          <a:p>
            <a:pPr lvl="1"/>
            <a:r>
              <a:rPr lang="en-GB" noProof="0" dirty="0" smtClean="0"/>
              <a:t>Bullet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435771" y="266245"/>
            <a:ext cx="8281192" cy="785818"/>
          </a:xfrm>
        </p:spPr>
        <p:txBody>
          <a:bodyPr lIns="0" tIns="0" rIns="0" bIns="0" anchor="b" anchorCtr="0">
            <a:normAutofit/>
          </a:bodyPr>
          <a:lstStyle>
            <a:lvl1pPr>
              <a:defRPr sz="2400" b="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9" name="Footer Placeholder 25"/>
          <p:cNvSpPr>
            <a:spLocks noGrp="1"/>
          </p:cNvSpPr>
          <p:nvPr>
            <p:ph type="ftr" sz="quarter" idx="22"/>
          </p:nvPr>
        </p:nvSpPr>
        <p:spPr>
          <a:xfrm>
            <a:off x="2781300" y="6419850"/>
            <a:ext cx="4889884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 smtClean="0"/>
              <a:t>Footer appears here</a:t>
            </a:r>
            <a:endParaRPr lang="en-GB" dirty="0"/>
          </a:p>
        </p:txBody>
      </p:sp>
      <p:sp>
        <p:nvSpPr>
          <p:cNvPr id="34" name="Slide Number Placeholder 5"/>
          <p:cNvSpPr txBox="1">
            <a:spLocks/>
          </p:cNvSpPr>
          <p:nvPr userDrawn="1"/>
        </p:nvSpPr>
        <p:spPr>
          <a:xfrm>
            <a:off x="7941732" y="6419850"/>
            <a:ext cx="778457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r">
              <a:defRPr sz="900">
                <a:solidFill>
                  <a:schemeClr val="accent6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No. </a:t>
            </a:r>
            <a:fld id="{525A3C56-E491-49B2-93F3-63532DF516B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3" y="5000635"/>
            <a:ext cx="8212137" cy="10874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noProof="0" dirty="0" smtClean="0"/>
              <a:t>Click to enter text</a:t>
            </a:r>
          </a:p>
          <a:p>
            <a:pPr lvl="1"/>
            <a:r>
              <a:rPr lang="en-GB" noProof="0" dirty="0" smtClean="0"/>
              <a:t>Bullet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57200" y="1447800"/>
            <a:ext cx="8258204" cy="33385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74663" y="266245"/>
            <a:ext cx="8242300" cy="785818"/>
          </a:xfrm>
        </p:spPr>
        <p:txBody>
          <a:bodyPr lIns="0" tIns="0" rIns="0" bIns="0" anchor="b" anchorCtr="0">
            <a:normAutofit/>
          </a:bodyPr>
          <a:lstStyle>
            <a:lvl1pPr>
              <a:defRPr sz="2400" b="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2" name="Footer Placeholder 25"/>
          <p:cNvSpPr>
            <a:spLocks noGrp="1"/>
          </p:cNvSpPr>
          <p:nvPr>
            <p:ph type="ftr" sz="quarter" idx="22"/>
          </p:nvPr>
        </p:nvSpPr>
        <p:spPr>
          <a:xfrm>
            <a:off x="2781300" y="6419850"/>
            <a:ext cx="4889884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 smtClean="0"/>
              <a:t>Footer appears here</a:t>
            </a:r>
            <a:endParaRPr lang="en-GB" dirty="0"/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7941732" y="6419850"/>
            <a:ext cx="778457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r">
              <a:defRPr sz="900">
                <a:solidFill>
                  <a:schemeClr val="accent6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No. </a:t>
            </a:r>
            <a:fld id="{525A3C56-E491-49B2-93F3-63532DF516B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6256338" cy="46308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tx2"/>
              </a:buClr>
              <a:buFont typeface="Verdana" pitchFamily="34" charset="0"/>
              <a:buNone/>
              <a:defRPr sz="1800">
                <a:solidFill>
                  <a:schemeClr val="tx1"/>
                </a:solidFill>
              </a:defRPr>
            </a:lvl1pPr>
            <a:lvl2pPr marL="216000" indent="-216000">
              <a:spcBef>
                <a:spcPts val="5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800" baseline="0">
                <a:solidFill>
                  <a:schemeClr val="tx1"/>
                </a:solidFill>
              </a:defRPr>
            </a:lvl2pPr>
            <a:lvl3pPr marL="425450" indent="-212725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68580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892175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>
                <a:solidFill>
                  <a:schemeClr val="tx1"/>
                </a:solidFill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1732" y="6419850"/>
            <a:ext cx="778457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74663" y="266400"/>
            <a:ext cx="8242300" cy="785818"/>
          </a:xfrm>
        </p:spPr>
        <p:txBody>
          <a:bodyPr lIns="0" tIns="0" rIns="0" bIns="0" anchor="b" anchorCtr="0">
            <a:noAutofit/>
          </a:bodyPr>
          <a:lstStyle>
            <a:lvl1pPr>
              <a:defRPr sz="2400" b="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Footer Placeholder 25"/>
          <p:cNvSpPr>
            <a:spLocks noGrp="1"/>
          </p:cNvSpPr>
          <p:nvPr>
            <p:ph type="ftr" sz="quarter" idx="22"/>
          </p:nvPr>
        </p:nvSpPr>
        <p:spPr>
          <a:xfrm>
            <a:off x="2781300" y="6419850"/>
            <a:ext cx="4889884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 smtClean="0"/>
              <a:t>Footer appears here</a:t>
            </a:r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446212"/>
            <a:ext cx="1844675" cy="46497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/>
              <a:t>Text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3948113" cy="46308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tx2"/>
              </a:buClr>
              <a:buFont typeface="Verdana" pitchFamily="34" charset="0"/>
              <a:buNone/>
              <a:defRPr sz="1800">
                <a:solidFill>
                  <a:schemeClr val="tx1"/>
                </a:solidFill>
              </a:defRPr>
            </a:lvl1pPr>
            <a:lvl2pPr marL="216000" indent="-216000">
              <a:spcBef>
                <a:spcPts val="5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800" baseline="0">
                <a:solidFill>
                  <a:schemeClr val="tx1"/>
                </a:solidFill>
              </a:defRPr>
            </a:lvl2pPr>
            <a:lvl3pPr marL="425450" indent="-212725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68580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892175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>
                <a:solidFill>
                  <a:schemeClr val="tx1"/>
                </a:solidFill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1732" y="6419850"/>
            <a:ext cx="778457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74663" y="266400"/>
            <a:ext cx="8242300" cy="785818"/>
          </a:xfrm>
        </p:spPr>
        <p:txBody>
          <a:bodyPr lIns="0" tIns="0" rIns="0" bIns="0" anchor="b" anchorCtr="0">
            <a:noAutofit/>
          </a:bodyPr>
          <a:lstStyle>
            <a:lvl1pPr>
              <a:defRPr sz="2400" b="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Footer Placeholder 25"/>
          <p:cNvSpPr>
            <a:spLocks noGrp="1"/>
          </p:cNvSpPr>
          <p:nvPr>
            <p:ph type="ftr" sz="quarter" idx="22"/>
          </p:nvPr>
        </p:nvSpPr>
        <p:spPr>
          <a:xfrm>
            <a:off x="2781300" y="6419850"/>
            <a:ext cx="4889884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 smtClean="0"/>
              <a:t>Footer appears here</a:t>
            </a:r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4762500" y="1446212"/>
            <a:ext cx="3937001" cy="46497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/>
              <a:t>Text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762499" y="1447800"/>
            <a:ext cx="3924301" cy="46308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tx2"/>
              </a:buClr>
              <a:buFont typeface="Verdana" pitchFamily="34" charset="0"/>
              <a:buNone/>
              <a:defRPr sz="1800">
                <a:solidFill>
                  <a:schemeClr val="tx1"/>
                </a:solidFill>
              </a:defRPr>
            </a:lvl1pPr>
            <a:lvl2pPr marL="216000" indent="-216000">
              <a:spcBef>
                <a:spcPts val="5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800" baseline="0">
                <a:solidFill>
                  <a:schemeClr val="tx1"/>
                </a:solidFill>
              </a:defRPr>
            </a:lvl2pPr>
            <a:lvl3pPr marL="425450" indent="-212725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68580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892175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>
                <a:solidFill>
                  <a:schemeClr val="tx1"/>
                </a:solidFill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1732" y="6419850"/>
            <a:ext cx="778457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74663" y="266400"/>
            <a:ext cx="8242300" cy="785818"/>
          </a:xfrm>
        </p:spPr>
        <p:txBody>
          <a:bodyPr lIns="0" tIns="0" rIns="0" bIns="0" anchor="b" anchorCtr="0">
            <a:noAutofit/>
          </a:bodyPr>
          <a:lstStyle>
            <a:lvl1pPr>
              <a:defRPr sz="2400" b="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Footer Placeholder 25"/>
          <p:cNvSpPr>
            <a:spLocks noGrp="1"/>
          </p:cNvSpPr>
          <p:nvPr>
            <p:ph type="ftr" sz="quarter" idx="22"/>
          </p:nvPr>
        </p:nvSpPr>
        <p:spPr>
          <a:xfrm>
            <a:off x="2781300" y="6419850"/>
            <a:ext cx="4889884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 smtClean="0"/>
              <a:t>Footer appears here</a:t>
            </a:r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474663" y="1446212"/>
            <a:ext cx="3930650" cy="46497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 dirty="0" smtClean="0"/>
              <a:t>Text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57201" y="2563738"/>
            <a:ext cx="3932238" cy="35139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tx2"/>
              </a:buClr>
              <a:buFont typeface="Verdana" pitchFamily="34" charset="0"/>
              <a:buNone/>
              <a:defRPr sz="1800">
                <a:solidFill>
                  <a:schemeClr val="tx1"/>
                </a:solidFill>
              </a:defRPr>
            </a:lvl1pPr>
            <a:lvl2pPr marL="216000" indent="-216000">
              <a:spcBef>
                <a:spcPts val="5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800" baseline="0">
                <a:solidFill>
                  <a:schemeClr val="tx1"/>
                </a:solidFill>
              </a:defRPr>
            </a:lvl2pPr>
            <a:lvl3pPr marL="425450" indent="-212725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68580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892175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>
                <a:solidFill>
                  <a:schemeClr val="tx1"/>
                </a:solidFill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74663" y="266245"/>
            <a:ext cx="8242300" cy="785818"/>
          </a:xfrm>
        </p:spPr>
        <p:txBody>
          <a:bodyPr lIns="0" tIns="0" rIns="0" bIns="0" anchor="b" anchorCtr="0">
            <a:normAutofit/>
          </a:bodyPr>
          <a:lstStyle>
            <a:lvl1pPr>
              <a:defRPr sz="2400" b="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0"/>
          <p:cNvSpPr>
            <a:spLocks noGrp="1"/>
          </p:cNvSpPr>
          <p:nvPr>
            <p:ph sz="quarter" idx="23"/>
          </p:nvPr>
        </p:nvSpPr>
        <p:spPr>
          <a:xfrm>
            <a:off x="4767262" y="2563738"/>
            <a:ext cx="3931200" cy="35139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tx2"/>
              </a:buClr>
              <a:buFont typeface="Verdana" pitchFamily="34" charset="0"/>
              <a:buNone/>
              <a:defRPr sz="1800">
                <a:solidFill>
                  <a:schemeClr val="tx1"/>
                </a:solidFill>
              </a:defRPr>
            </a:lvl1pPr>
            <a:lvl2pPr marL="216000" indent="-216000">
              <a:spcBef>
                <a:spcPts val="5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800" baseline="0">
                <a:solidFill>
                  <a:schemeClr val="tx1"/>
                </a:solidFill>
              </a:defRPr>
            </a:lvl2pPr>
            <a:lvl3pPr marL="425450" indent="-212725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68580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892175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>
                <a:solidFill>
                  <a:schemeClr val="tx1"/>
                </a:solidFill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8" name="Footer Placeholder 25"/>
          <p:cNvSpPr>
            <a:spLocks noGrp="1"/>
          </p:cNvSpPr>
          <p:nvPr>
            <p:ph type="ftr" sz="quarter" idx="22"/>
          </p:nvPr>
        </p:nvSpPr>
        <p:spPr>
          <a:xfrm>
            <a:off x="2781300" y="6419850"/>
            <a:ext cx="4889884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 smtClean="0"/>
              <a:t>Footer appears here</a:t>
            </a:r>
            <a:endParaRPr lang="en-GB" dirty="0"/>
          </a:p>
        </p:txBody>
      </p:sp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7941732" y="6419850"/>
            <a:ext cx="778457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r">
              <a:defRPr sz="900">
                <a:solidFill>
                  <a:schemeClr val="accent6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No. </a:t>
            </a:r>
            <a:fld id="{525A3C56-E491-49B2-93F3-63532DF516B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0"/>
          <p:cNvSpPr>
            <a:spLocks noGrp="1"/>
          </p:cNvSpPr>
          <p:nvPr>
            <p:ph sz="quarter" idx="24"/>
          </p:nvPr>
        </p:nvSpPr>
        <p:spPr>
          <a:xfrm>
            <a:off x="457200" y="1455738"/>
            <a:ext cx="8242299" cy="860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tx2"/>
              </a:buClr>
              <a:buFont typeface="Verdana" pitchFamily="34" charset="0"/>
              <a:buNone/>
              <a:defRPr sz="1800">
                <a:solidFill>
                  <a:schemeClr val="tx1"/>
                </a:solidFill>
              </a:defRPr>
            </a:lvl1pPr>
            <a:lvl2pPr marL="216000" indent="-216000">
              <a:spcBef>
                <a:spcPts val="5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800" baseline="0">
                <a:solidFill>
                  <a:schemeClr val="tx1"/>
                </a:solidFill>
              </a:defRPr>
            </a:lvl2pPr>
            <a:lvl3pPr marL="425450" indent="-212725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68580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892175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>
                <a:solidFill>
                  <a:schemeClr val="tx1"/>
                </a:solidFill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3" y="1455739"/>
            <a:ext cx="8212137" cy="330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noProof="0" dirty="0" smtClean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57200" y="1862983"/>
            <a:ext cx="8258204" cy="42330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74663" y="266245"/>
            <a:ext cx="8242300" cy="785818"/>
          </a:xfrm>
        </p:spPr>
        <p:txBody>
          <a:bodyPr lIns="0" tIns="0" rIns="0" bIns="0" anchor="b" anchorCtr="0">
            <a:normAutofit/>
          </a:bodyPr>
          <a:lstStyle>
            <a:lvl1pPr>
              <a:defRPr sz="2400" b="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2" name="Footer Placeholder 25"/>
          <p:cNvSpPr>
            <a:spLocks noGrp="1"/>
          </p:cNvSpPr>
          <p:nvPr>
            <p:ph type="ftr" sz="quarter" idx="22"/>
          </p:nvPr>
        </p:nvSpPr>
        <p:spPr>
          <a:xfrm>
            <a:off x="2781300" y="6419850"/>
            <a:ext cx="4889884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 smtClean="0"/>
              <a:t>Footer appears here</a:t>
            </a:r>
            <a:endParaRPr lang="en-GB" dirty="0"/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7941732" y="6419850"/>
            <a:ext cx="778457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r">
              <a:defRPr sz="900">
                <a:solidFill>
                  <a:schemeClr val="accent6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No. </a:t>
            </a:r>
            <a:fld id="{525A3C56-E491-49B2-93F3-63532DF516B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480" y="2751892"/>
            <a:ext cx="5715040" cy="1354217"/>
          </a:xfrm>
        </p:spPr>
        <p:txBody>
          <a:bodyPr wrap="square" lIns="0" tIns="0" rIns="0" bIns="0">
            <a:spAutoFit/>
          </a:bodyPr>
          <a:lstStyle>
            <a:lvl1pPr algn="l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solid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714480" y="2751892"/>
            <a:ext cx="5715040" cy="1354217"/>
          </a:xfrm>
        </p:spPr>
        <p:txBody>
          <a:bodyPr wrap="square" lIns="0" tIns="0" rIns="0" bIns="0">
            <a:spAutoFit/>
          </a:bodyPr>
          <a:lstStyle>
            <a:lvl1pPr algn="l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46308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tx2"/>
              </a:buClr>
              <a:buFont typeface="Verdana" pitchFamily="34" charset="0"/>
              <a:buNone/>
              <a:defRPr sz="1800">
                <a:solidFill>
                  <a:schemeClr val="tx1"/>
                </a:solidFill>
              </a:defRPr>
            </a:lvl1pPr>
            <a:lvl2pPr marL="216000" indent="-216000">
              <a:spcBef>
                <a:spcPts val="5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800" baseline="0">
                <a:solidFill>
                  <a:schemeClr val="tx1"/>
                </a:solidFill>
              </a:defRPr>
            </a:lvl2pPr>
            <a:lvl3pPr marL="425450" indent="-212725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68580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892175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>
                <a:solidFill>
                  <a:schemeClr val="tx1"/>
                </a:solidFill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1732" y="6419850"/>
            <a:ext cx="778457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74663" y="266400"/>
            <a:ext cx="8242300" cy="785818"/>
          </a:xfrm>
        </p:spPr>
        <p:txBody>
          <a:bodyPr lIns="0" tIns="0" rIns="0" bIns="0" anchor="b" anchorCtr="0">
            <a:noAutofit/>
          </a:bodyPr>
          <a:lstStyle>
            <a:lvl1pPr>
              <a:defRPr sz="2400" b="0"/>
            </a:lvl1pPr>
          </a:lstStyle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Footer Placeholder 25"/>
          <p:cNvSpPr>
            <a:spLocks noGrp="1"/>
          </p:cNvSpPr>
          <p:nvPr>
            <p:ph type="ftr" sz="quarter" idx="22"/>
          </p:nvPr>
        </p:nvSpPr>
        <p:spPr>
          <a:xfrm>
            <a:off x="2779486" y="6419850"/>
            <a:ext cx="4891698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 err="1" smtClean="0"/>
              <a:t>NHibernate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8587" y="3214686"/>
            <a:ext cx="3005137" cy="553998"/>
          </a:xfrm>
        </p:spPr>
        <p:txBody>
          <a:bodyPr wrap="square" lIns="0" tIns="0" rIns="0" bIns="0">
            <a:sp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Thank you</a:t>
            </a:r>
            <a:endParaRPr lang="en-GB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88175" y="4049021"/>
            <a:ext cx="3015549" cy="25718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5"/>
          <p:cNvSpPr>
            <a:spLocks noGrp="1"/>
          </p:cNvSpPr>
          <p:nvPr>
            <p:ph type="ftr" sz="quarter" idx="22"/>
          </p:nvPr>
        </p:nvSpPr>
        <p:spPr>
          <a:xfrm>
            <a:off x="2781300" y="6419850"/>
            <a:ext cx="4889884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 smtClean="0"/>
              <a:t>Footer appears here</a:t>
            </a:r>
            <a:endParaRPr lang="en-GB" dirty="0"/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7941732" y="6419850"/>
            <a:ext cx="778457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r">
              <a:defRPr sz="900">
                <a:solidFill>
                  <a:schemeClr val="accent6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No. </a:t>
            </a:r>
            <a:fld id="{525A3C56-E491-49B2-93F3-63532DF516B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46308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tx2"/>
              </a:buClr>
              <a:buFont typeface="Verdana" pitchFamily="34" charset="0"/>
              <a:buNone/>
              <a:defRPr sz="1800">
                <a:solidFill>
                  <a:schemeClr val="tx1"/>
                </a:solidFill>
              </a:defRPr>
            </a:lvl1pPr>
            <a:lvl2pPr marL="216000" indent="-216000">
              <a:spcBef>
                <a:spcPts val="5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800" baseline="0">
                <a:solidFill>
                  <a:schemeClr val="tx1"/>
                </a:solidFill>
              </a:defRPr>
            </a:lvl2pPr>
            <a:lvl3pPr marL="425450" indent="-212725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68580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892175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>
                <a:solidFill>
                  <a:schemeClr val="tx1"/>
                </a:solidFill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1732" y="6419850"/>
            <a:ext cx="778457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74663" y="266400"/>
            <a:ext cx="6380162" cy="785818"/>
          </a:xfrm>
        </p:spPr>
        <p:txBody>
          <a:bodyPr lIns="0" tIns="0" rIns="0" bIns="0" anchor="b" anchorCtr="0">
            <a:noAutofit/>
          </a:bodyPr>
          <a:lstStyle>
            <a:lvl1pPr>
              <a:defRPr sz="2400" b="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Footer Placeholder 25"/>
          <p:cNvSpPr>
            <a:spLocks noGrp="1"/>
          </p:cNvSpPr>
          <p:nvPr>
            <p:ph type="ftr" sz="quarter" idx="22"/>
          </p:nvPr>
        </p:nvSpPr>
        <p:spPr>
          <a:xfrm>
            <a:off x="2781300" y="6419850"/>
            <a:ext cx="4889884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 err="1" smtClean="0"/>
              <a:t>NHibernate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57201" y="1447800"/>
            <a:ext cx="3932238" cy="4629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tx2"/>
              </a:buClr>
              <a:buFont typeface="Verdana" pitchFamily="34" charset="0"/>
              <a:buNone/>
              <a:defRPr sz="1800">
                <a:solidFill>
                  <a:schemeClr val="tx1"/>
                </a:solidFill>
              </a:defRPr>
            </a:lvl1pPr>
            <a:lvl2pPr marL="216000" indent="-216000">
              <a:spcBef>
                <a:spcPts val="5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800" baseline="0">
                <a:solidFill>
                  <a:schemeClr val="tx1"/>
                </a:solidFill>
              </a:defRPr>
            </a:lvl2pPr>
            <a:lvl3pPr marL="425450" indent="-212725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68580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892175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>
                <a:solidFill>
                  <a:schemeClr val="tx1"/>
                </a:solidFill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74663" y="266245"/>
            <a:ext cx="8242300" cy="785818"/>
          </a:xfrm>
        </p:spPr>
        <p:txBody>
          <a:bodyPr lIns="0" tIns="0" rIns="0" bIns="0" anchor="b" anchorCtr="0">
            <a:normAutofit/>
          </a:bodyPr>
          <a:lstStyle>
            <a:lvl1pPr>
              <a:defRPr sz="2400" b="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0"/>
          <p:cNvSpPr>
            <a:spLocks noGrp="1"/>
          </p:cNvSpPr>
          <p:nvPr>
            <p:ph sz="quarter" idx="23"/>
          </p:nvPr>
        </p:nvSpPr>
        <p:spPr>
          <a:xfrm>
            <a:off x="4767262" y="1447800"/>
            <a:ext cx="3931200" cy="4629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tx2"/>
              </a:buClr>
              <a:buFont typeface="Verdana" pitchFamily="34" charset="0"/>
              <a:buNone/>
              <a:defRPr sz="1800">
                <a:solidFill>
                  <a:schemeClr val="tx1"/>
                </a:solidFill>
              </a:defRPr>
            </a:lvl1pPr>
            <a:lvl2pPr marL="216000" indent="-216000">
              <a:spcBef>
                <a:spcPts val="5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800" baseline="0">
                <a:solidFill>
                  <a:schemeClr val="tx1"/>
                </a:solidFill>
              </a:defRPr>
            </a:lvl2pPr>
            <a:lvl3pPr marL="425450" indent="-212725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68580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892175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>
                <a:solidFill>
                  <a:schemeClr val="tx1"/>
                </a:solidFill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8" name="Footer Placeholder 25"/>
          <p:cNvSpPr>
            <a:spLocks noGrp="1"/>
          </p:cNvSpPr>
          <p:nvPr>
            <p:ph type="ftr" sz="quarter" idx="22"/>
          </p:nvPr>
        </p:nvSpPr>
        <p:spPr>
          <a:xfrm>
            <a:off x="2781300" y="6419850"/>
            <a:ext cx="4889884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 smtClean="0"/>
              <a:t>Footer appears here</a:t>
            </a:r>
            <a:endParaRPr lang="en-GB" dirty="0"/>
          </a:p>
        </p:txBody>
      </p:sp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7941732" y="6419850"/>
            <a:ext cx="778457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r">
              <a:defRPr sz="900">
                <a:solidFill>
                  <a:schemeClr val="accent6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No. </a:t>
            </a:r>
            <a:fld id="{525A3C56-E491-49B2-93F3-63532DF516B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74663" y="266245"/>
            <a:ext cx="8242300" cy="785818"/>
          </a:xfrm>
        </p:spPr>
        <p:txBody>
          <a:bodyPr lIns="0" tIns="0" rIns="0" bIns="0" anchor="b" anchorCtr="0">
            <a:normAutofit/>
          </a:bodyPr>
          <a:lstStyle>
            <a:lvl1pPr>
              <a:defRPr sz="2400" b="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Footer Placeholder 25"/>
          <p:cNvSpPr>
            <a:spLocks noGrp="1"/>
          </p:cNvSpPr>
          <p:nvPr>
            <p:ph type="ftr" sz="quarter" idx="22"/>
          </p:nvPr>
        </p:nvSpPr>
        <p:spPr>
          <a:xfrm>
            <a:off x="2781300" y="6419850"/>
            <a:ext cx="4889884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 smtClean="0"/>
              <a:t>Footer appears here</a:t>
            </a:r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7941732" y="6419850"/>
            <a:ext cx="778457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r">
              <a:defRPr sz="900">
                <a:solidFill>
                  <a:schemeClr val="accent6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No. </a:t>
            </a:r>
            <a:fld id="{525A3C56-E491-49B2-93F3-63532DF516B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46308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Verdana" pitchFamily="34" charset="0"/>
              <a:buNone/>
              <a:defRPr sz="1200">
                <a:solidFill>
                  <a:schemeClr val="tx1"/>
                </a:solidFill>
              </a:defRPr>
            </a:lvl1pPr>
            <a:lvl2pPr marL="216000" indent="-216000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200" baseline="0">
                <a:solidFill>
                  <a:schemeClr val="tx1"/>
                </a:solidFill>
              </a:defRPr>
            </a:lvl2pPr>
            <a:lvl3pPr marL="425450" indent="-212725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685800" indent="-21590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892175" indent="-21590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100">
                <a:solidFill>
                  <a:schemeClr val="tx1"/>
                </a:solidFill>
              </a:defRPr>
            </a:lvl5pPr>
            <a:lvl6pPr marL="1136650" indent="-21590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1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1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Footer Placeholder 25"/>
          <p:cNvSpPr>
            <a:spLocks noGrp="1"/>
          </p:cNvSpPr>
          <p:nvPr>
            <p:ph type="ftr" sz="quarter" idx="22"/>
          </p:nvPr>
        </p:nvSpPr>
        <p:spPr>
          <a:xfrm>
            <a:off x="2781300" y="6419850"/>
            <a:ext cx="4889884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 smtClean="0"/>
              <a:t>Footer appears here</a:t>
            </a:r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1732" y="6419850"/>
            <a:ext cx="778457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74663" y="266400"/>
            <a:ext cx="8242300" cy="785818"/>
          </a:xfrm>
        </p:spPr>
        <p:txBody>
          <a:bodyPr lIns="0" tIns="0" rIns="0" bIns="0" anchor="b" anchorCtr="0">
            <a:noAutofit/>
          </a:bodyPr>
          <a:lstStyle>
            <a:lvl1pPr>
              <a:defRPr sz="2400" b="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57201" y="1447800"/>
            <a:ext cx="3932238" cy="4629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Verdana" pitchFamily="34" charset="0"/>
              <a:buNone/>
              <a:defRPr sz="1200">
                <a:solidFill>
                  <a:schemeClr val="tx1"/>
                </a:solidFill>
              </a:defRPr>
            </a:lvl1pPr>
            <a:lvl2pPr marL="216000" indent="-216000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200" baseline="0">
                <a:solidFill>
                  <a:schemeClr val="tx1"/>
                </a:solidFill>
              </a:defRPr>
            </a:lvl2pPr>
            <a:lvl3pPr marL="425450" indent="-212725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685800" indent="-21590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892175" indent="-21590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>
                <a:solidFill>
                  <a:schemeClr val="tx1"/>
                </a:solidFill>
              </a:defRPr>
            </a:lvl5pPr>
            <a:lvl6pPr marL="1136650" indent="-21590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74663" y="266245"/>
            <a:ext cx="8242300" cy="785818"/>
          </a:xfrm>
        </p:spPr>
        <p:txBody>
          <a:bodyPr lIns="0" tIns="0" rIns="0" bIns="0" anchor="b" anchorCtr="0">
            <a:normAutofit/>
          </a:bodyPr>
          <a:lstStyle>
            <a:lvl1pPr>
              <a:defRPr sz="2400" b="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0"/>
          <p:cNvSpPr>
            <a:spLocks noGrp="1"/>
          </p:cNvSpPr>
          <p:nvPr>
            <p:ph sz="quarter" idx="23"/>
          </p:nvPr>
        </p:nvSpPr>
        <p:spPr>
          <a:xfrm>
            <a:off x="4767262" y="1447800"/>
            <a:ext cx="3931200" cy="4629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Verdana" pitchFamily="34" charset="0"/>
              <a:buNone/>
              <a:defRPr sz="1200">
                <a:solidFill>
                  <a:schemeClr val="tx1"/>
                </a:solidFill>
              </a:defRPr>
            </a:lvl1pPr>
            <a:lvl2pPr marL="216000" indent="-216000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200" baseline="0">
                <a:solidFill>
                  <a:schemeClr val="tx1"/>
                </a:solidFill>
              </a:defRPr>
            </a:lvl2pPr>
            <a:lvl3pPr marL="425450" indent="-212725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685800" indent="-21590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892175" indent="-21590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>
                <a:solidFill>
                  <a:schemeClr val="tx1"/>
                </a:solidFill>
              </a:defRPr>
            </a:lvl5pPr>
            <a:lvl6pPr marL="1136650" indent="-21590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8" name="Footer Placeholder 25"/>
          <p:cNvSpPr>
            <a:spLocks noGrp="1"/>
          </p:cNvSpPr>
          <p:nvPr>
            <p:ph type="ftr" sz="quarter" idx="22"/>
          </p:nvPr>
        </p:nvSpPr>
        <p:spPr>
          <a:xfrm>
            <a:off x="2781300" y="6419850"/>
            <a:ext cx="4889884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 smtClean="0"/>
              <a:t>Footer appears here</a:t>
            </a:r>
            <a:endParaRPr lang="en-GB" dirty="0"/>
          </a:p>
        </p:txBody>
      </p:sp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7941732" y="6419850"/>
            <a:ext cx="778457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r">
              <a:defRPr sz="900">
                <a:solidFill>
                  <a:schemeClr val="accent6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No. </a:t>
            </a:r>
            <a:fld id="{525A3C56-E491-49B2-93F3-63532DF516B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57200" y="1447800"/>
            <a:ext cx="3543296" cy="46402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tx2"/>
              </a:buClr>
              <a:buSzPct val="120000"/>
              <a:buFont typeface="Verdana" pitchFamily="34" charset="0"/>
              <a:buNone/>
              <a:defRPr sz="1800" baseline="0">
                <a:solidFill>
                  <a:schemeClr val="tx1"/>
                </a:solidFill>
              </a:defRPr>
            </a:lvl1pPr>
            <a:lvl2pPr marL="198438" indent="-198438">
              <a:spcBef>
                <a:spcPts val="5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 baseline="0">
                <a:solidFill>
                  <a:schemeClr val="tx1"/>
                </a:solidFill>
              </a:defRPr>
            </a:lvl2pPr>
            <a:lvl3pPr marL="452438" indent="-238125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noProof="0" dirty="0" smtClean="0"/>
              <a:t>Click to enter text</a:t>
            </a:r>
          </a:p>
          <a:p>
            <a:pPr lvl="1"/>
            <a:r>
              <a:rPr lang="en-GB" noProof="0" dirty="0" smtClean="0"/>
              <a:t>Bullet text</a:t>
            </a:r>
          </a:p>
          <a:p>
            <a:pPr lvl="2"/>
            <a:r>
              <a:rPr lang="en-GB" noProof="0" dirty="0" smtClean="0"/>
              <a:t>xx</a:t>
            </a:r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3" hasCustomPrompt="1"/>
          </p:nvPr>
        </p:nvSpPr>
        <p:spPr>
          <a:xfrm>
            <a:off x="4429124" y="1447800"/>
            <a:ext cx="3543296" cy="46402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tx2"/>
              </a:buClr>
              <a:buSzPct val="120000"/>
              <a:buFont typeface="Verdana" pitchFamily="34" charset="0"/>
              <a:buNone/>
              <a:defRPr sz="1800" baseline="0">
                <a:solidFill>
                  <a:schemeClr val="tx1"/>
                </a:solidFill>
              </a:defRPr>
            </a:lvl1pPr>
            <a:lvl2pPr marL="198438" indent="-198438">
              <a:spcBef>
                <a:spcPts val="5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 baseline="0">
                <a:solidFill>
                  <a:schemeClr val="tx1"/>
                </a:solidFill>
              </a:defRPr>
            </a:lvl2pPr>
            <a:lvl3pPr marL="452438" indent="-238125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noProof="0" dirty="0" smtClean="0"/>
              <a:t>Click to enter text</a:t>
            </a:r>
          </a:p>
          <a:p>
            <a:pPr lvl="1"/>
            <a:r>
              <a:rPr lang="en-GB" noProof="0" dirty="0" smtClean="0"/>
              <a:t>Bullet text</a:t>
            </a:r>
          </a:p>
          <a:p>
            <a:pPr lvl="2"/>
            <a:r>
              <a:rPr lang="en-GB" noProof="0" dirty="0" smtClean="0"/>
              <a:t>xx</a:t>
            </a:r>
          </a:p>
        </p:txBody>
      </p:sp>
      <p:sp>
        <p:nvSpPr>
          <p:cNvPr id="43" name="Title 1"/>
          <p:cNvSpPr>
            <a:spLocks noGrp="1"/>
          </p:cNvSpPr>
          <p:nvPr userDrawn="1">
            <p:ph type="title"/>
          </p:nvPr>
        </p:nvSpPr>
        <p:spPr>
          <a:xfrm>
            <a:off x="474663" y="266245"/>
            <a:ext cx="8242300" cy="785818"/>
          </a:xfrm>
        </p:spPr>
        <p:txBody>
          <a:bodyPr lIns="0" tIns="0" rIns="0" bIns="0" anchor="b" anchorCtr="0">
            <a:normAutofit/>
          </a:bodyPr>
          <a:lstStyle>
            <a:lvl1pPr>
              <a:defRPr sz="2400" b="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9" name="Footer Placeholder 25"/>
          <p:cNvSpPr>
            <a:spLocks noGrp="1"/>
          </p:cNvSpPr>
          <p:nvPr>
            <p:ph type="ftr" sz="quarter" idx="22"/>
          </p:nvPr>
        </p:nvSpPr>
        <p:spPr>
          <a:xfrm>
            <a:off x="2781300" y="6419850"/>
            <a:ext cx="4889884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 smtClean="0"/>
              <a:t>Footer appears here</a:t>
            </a:r>
            <a:endParaRPr lang="en-GB" dirty="0"/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7941732" y="6419850"/>
            <a:ext cx="778457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r">
              <a:defRPr sz="900">
                <a:solidFill>
                  <a:schemeClr val="accent6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No. </a:t>
            </a:r>
            <a:fld id="{525A3C56-E491-49B2-93F3-63532DF516B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8588" y="2815010"/>
            <a:ext cx="3887792" cy="1107996"/>
          </a:xfrm>
        </p:spPr>
        <p:txBody>
          <a:bodyPr wrap="square" lIns="0" tIns="0" rIns="0" bIns="0">
            <a:sp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388176" y="4126655"/>
            <a:ext cx="4190299" cy="2571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7803"/>
            <a:ext cx="8229600" cy="71596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2" r:id="rId3"/>
    <p:sldLayoutId id="2147483674" r:id="rId4"/>
    <p:sldLayoutId id="2147483671" r:id="rId5"/>
    <p:sldLayoutId id="2147483678" r:id="rId6"/>
    <p:sldLayoutId id="2147483679" r:id="rId7"/>
    <p:sldLayoutId id="2147483665" r:id="rId8"/>
    <p:sldLayoutId id="2147483670" r:id="rId9"/>
    <p:sldLayoutId id="2147483650" r:id="rId10"/>
    <p:sldLayoutId id="2147483667" r:id="rId11"/>
    <p:sldLayoutId id="2147483668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61" r:id="rId18"/>
    <p:sldLayoutId id="2147483662" r:id="rId19"/>
    <p:sldLayoutId id="2147483660" r:id="rId20"/>
    <p:sldLayoutId id="2147483672" r:id="rId2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ayende.com/blog/3941/nhibernate-mapping-inheritance" TargetMode="Externa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nhforge.org/Default.aspx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ayende.com/blog/1692/using-nhibernate-with-stored-procedures" TargetMode="External"/><Relationship Id="rId4" Type="http://schemas.openxmlformats.org/officeDocument/2006/relationships/hyperlink" Target="http://ayende.com/blog/3941/nhibernate-mapping-inheritance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 1"/>
          <p:cNvSpPr>
            <a:spLocks noGrp="1"/>
          </p:cNvSpPr>
          <p:nvPr>
            <p:ph type="ctrTitle"/>
          </p:nvPr>
        </p:nvSpPr>
        <p:spPr>
          <a:xfrm>
            <a:off x="1398588" y="2823636"/>
            <a:ext cx="5236561" cy="1107996"/>
          </a:xfrm>
        </p:spPr>
        <p:txBody>
          <a:bodyPr/>
          <a:lstStyle/>
          <a:p>
            <a:r>
              <a:rPr lang="en-US" sz="3300" dirty="0" err="1" smtClean="0"/>
              <a:t>NHibernate</a:t>
            </a:r>
            <a:r>
              <a:rPr lang="en-US" sz="3300" dirty="0" smtClean="0"/>
              <a:t> Training</a:t>
            </a:r>
            <a:endParaRPr lang="en-GB" sz="3300" dirty="0"/>
          </a:p>
        </p:txBody>
      </p:sp>
      <p:sp>
        <p:nvSpPr>
          <p:cNvPr id="3" name="Subtitle 2" descr="Subtitle 2"/>
          <p:cNvSpPr>
            <a:spLocks noGrp="1"/>
          </p:cNvSpPr>
          <p:nvPr>
            <p:ph type="subTitle" idx="1"/>
          </p:nvPr>
        </p:nvSpPr>
        <p:spPr>
          <a:xfrm>
            <a:off x="1388176" y="4126654"/>
            <a:ext cx="4980652" cy="947810"/>
          </a:xfrm>
        </p:spPr>
        <p:txBody>
          <a:bodyPr/>
          <a:lstStyle/>
          <a:p>
            <a:r>
              <a:rPr lang="nl-BE" dirty="0" err="1" smtClean="0"/>
              <a:t>Get</a:t>
            </a:r>
            <a:r>
              <a:rPr lang="nl-BE" dirty="0" smtClean="0"/>
              <a:t> to </a:t>
            </a:r>
            <a:r>
              <a:rPr lang="nl-BE" dirty="0" err="1" smtClean="0"/>
              <a:t>know</a:t>
            </a:r>
            <a:r>
              <a:rPr lang="nl-BE" dirty="0" smtClean="0"/>
              <a:t> the </a:t>
            </a:r>
            <a:r>
              <a:rPr lang="nl-BE" dirty="0" err="1" smtClean="0"/>
              <a:t>fundamentals</a:t>
            </a:r>
            <a:r>
              <a:rPr lang="nl-BE" dirty="0" smtClean="0"/>
              <a:t> of </a:t>
            </a:r>
            <a:r>
              <a:rPr lang="nl-BE" dirty="0" err="1" smtClean="0"/>
              <a:t>this</a:t>
            </a:r>
            <a:r>
              <a:rPr lang="nl-BE" dirty="0" smtClean="0"/>
              <a:t> </a:t>
            </a:r>
            <a:r>
              <a:rPr lang="nl-BE" dirty="0" err="1" smtClean="0"/>
              <a:t>popular</a:t>
            </a:r>
            <a:r>
              <a:rPr lang="nl-BE" dirty="0" smtClean="0"/>
              <a:t> </a:t>
            </a:r>
            <a:r>
              <a:rPr lang="nl-BE" dirty="0" err="1" smtClean="0"/>
              <a:t>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627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smtClean="0"/>
              <a:t>Persistent </a:t>
            </a:r>
            <a:r>
              <a:rPr lang="nl-BE" dirty="0" err="1" smtClean="0"/>
              <a:t>class</a:t>
            </a:r>
            <a:r>
              <a:rPr lang="nl-BE" dirty="0" smtClean="0"/>
              <a:t> -&gt; </a:t>
            </a:r>
            <a:r>
              <a:rPr lang="nl-BE" dirty="0" err="1" smtClean="0"/>
              <a:t>Product.cs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NHibernate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mapping</a:t>
            </a:r>
            <a:endParaRPr lang="nl-BE" sz="1200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NHibernate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configuration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Database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Basic</a:t>
            </a:r>
            <a:r>
              <a:rPr lang="nl-BE" dirty="0" smtClean="0"/>
              <a:t> </a:t>
            </a:r>
            <a:r>
              <a:rPr lang="nl-BE" dirty="0" err="1" smtClean="0"/>
              <a:t>configuration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341376" y="2889504"/>
            <a:ext cx="4145280" cy="2988098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using</a:t>
            </a:r>
            <a:r>
              <a:rPr lang="en-US" sz="1200" dirty="0" smtClean="0"/>
              <a:t> System;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using</a:t>
            </a:r>
            <a:r>
              <a:rPr lang="en-US" sz="1200" dirty="0" smtClean="0"/>
              <a:t> </a:t>
            </a:r>
            <a:r>
              <a:rPr lang="en-US" sz="1200" dirty="0" err="1" smtClean="0"/>
              <a:t>System.Collections.Generic</a:t>
            </a:r>
            <a:r>
              <a:rPr lang="en-US" sz="1200" dirty="0" smtClean="0"/>
              <a:t>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using</a:t>
            </a:r>
            <a:r>
              <a:rPr lang="en-US" sz="1200" dirty="0" smtClean="0"/>
              <a:t> </a:t>
            </a:r>
            <a:r>
              <a:rPr lang="en-US" sz="1200" dirty="0" err="1" smtClean="0"/>
              <a:t>System.Linq</a:t>
            </a:r>
            <a:r>
              <a:rPr lang="en-US" sz="1200" dirty="0" smtClean="0"/>
              <a:t>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using</a:t>
            </a:r>
            <a:r>
              <a:rPr lang="en-US" sz="1200" dirty="0" smtClean="0"/>
              <a:t> </a:t>
            </a:r>
            <a:r>
              <a:rPr lang="en-US" sz="1200" dirty="0" err="1" smtClean="0"/>
              <a:t>System.Text</a:t>
            </a:r>
            <a:r>
              <a:rPr lang="en-US" sz="1200" dirty="0" smtClean="0"/>
              <a:t>;</a:t>
            </a:r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/>
                </a:solidFill>
              </a:rPr>
              <a:t>namespace</a:t>
            </a:r>
            <a:r>
              <a:rPr lang="en-US" sz="1200" dirty="0" smtClean="0"/>
              <a:t> </a:t>
            </a:r>
            <a:r>
              <a:rPr lang="en-US" sz="1200" dirty="0" err="1" smtClean="0"/>
              <a:t>Eg.Core</a:t>
            </a:r>
            <a:endParaRPr lang="en-US" sz="1200" dirty="0" smtClean="0"/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/>
                </a:solidFill>
              </a:rPr>
              <a:t>public class </a:t>
            </a:r>
            <a:r>
              <a:rPr lang="en-US" sz="1200" dirty="0" smtClean="0">
                <a:solidFill>
                  <a:srgbClr val="6EC628"/>
                </a:solidFill>
              </a:rPr>
              <a:t>Product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</a:t>
            </a:r>
            <a:r>
              <a:rPr lang="en-US" sz="1200" dirty="0" smtClean="0">
                <a:solidFill>
                  <a:schemeClr val="accent1"/>
                </a:solidFill>
              </a:rPr>
              <a:t>public virtual string</a:t>
            </a:r>
            <a:r>
              <a:rPr lang="en-US" sz="1200" dirty="0" smtClean="0"/>
              <a:t> Name { </a:t>
            </a:r>
            <a:r>
              <a:rPr lang="en-US" sz="1200" dirty="0" smtClean="0">
                <a:solidFill>
                  <a:schemeClr val="accent1"/>
                </a:solidFill>
              </a:rPr>
              <a:t>get</a:t>
            </a:r>
            <a:r>
              <a:rPr lang="en-US" sz="1200" dirty="0" smtClean="0"/>
              <a:t>; </a:t>
            </a:r>
            <a:r>
              <a:rPr lang="en-US" sz="1200" dirty="0" smtClean="0">
                <a:solidFill>
                  <a:schemeClr val="accent1"/>
                </a:solidFill>
              </a:rPr>
              <a:t>set</a:t>
            </a:r>
            <a:r>
              <a:rPr lang="en-US" sz="1200" dirty="0" smtClean="0"/>
              <a:t>; }</a:t>
            </a:r>
          </a:p>
          <a:p>
            <a:r>
              <a:rPr lang="en-US" sz="1200" dirty="0" smtClean="0"/>
              <a:t>        </a:t>
            </a:r>
            <a:r>
              <a:rPr lang="en-US" sz="1200" dirty="0" smtClean="0">
                <a:solidFill>
                  <a:schemeClr val="accent1"/>
                </a:solidFill>
              </a:rPr>
              <a:t>public virtual string </a:t>
            </a:r>
            <a:r>
              <a:rPr lang="en-US" sz="1200" dirty="0" smtClean="0"/>
              <a:t>Description { </a:t>
            </a:r>
            <a:r>
              <a:rPr lang="en-US" sz="1200" dirty="0" smtClean="0">
                <a:solidFill>
                  <a:schemeClr val="accent1"/>
                </a:solidFill>
              </a:rPr>
              <a:t>get</a:t>
            </a:r>
            <a:r>
              <a:rPr lang="en-US" sz="1200" dirty="0" smtClean="0"/>
              <a:t>; </a:t>
            </a:r>
            <a:r>
              <a:rPr lang="en-US" sz="1200" dirty="0" smtClean="0">
                <a:solidFill>
                  <a:schemeClr val="accent1"/>
                </a:solidFill>
              </a:rPr>
              <a:t>set</a:t>
            </a:r>
            <a:r>
              <a:rPr lang="en-US" sz="1200" dirty="0" smtClean="0"/>
              <a:t>; }</a:t>
            </a:r>
          </a:p>
          <a:p>
            <a:r>
              <a:rPr lang="en-US" sz="1200" dirty="0" smtClean="0"/>
              <a:t>        </a:t>
            </a:r>
            <a:r>
              <a:rPr lang="en-US" sz="1200" dirty="0" smtClean="0">
                <a:solidFill>
                  <a:schemeClr val="accent1"/>
                </a:solidFill>
              </a:rPr>
              <a:t>public virtual decimal </a:t>
            </a:r>
            <a:r>
              <a:rPr lang="en-US" sz="1200" dirty="0" err="1" smtClean="0"/>
              <a:t>UnitPrice</a:t>
            </a:r>
            <a:r>
              <a:rPr lang="en-US" sz="1200" dirty="0" smtClean="0"/>
              <a:t> { </a:t>
            </a:r>
            <a:r>
              <a:rPr lang="en-US" sz="1200" dirty="0" smtClean="0">
                <a:solidFill>
                  <a:schemeClr val="accent1"/>
                </a:solidFill>
              </a:rPr>
              <a:t>get</a:t>
            </a:r>
            <a:r>
              <a:rPr lang="en-US" sz="1200" dirty="0" smtClean="0"/>
              <a:t>; </a:t>
            </a:r>
            <a:r>
              <a:rPr lang="en-US" sz="1200" dirty="0" smtClean="0">
                <a:solidFill>
                  <a:schemeClr val="accent1"/>
                </a:solidFill>
              </a:rPr>
              <a:t>set</a:t>
            </a:r>
            <a:r>
              <a:rPr lang="en-US" sz="1200" dirty="0" smtClean="0"/>
              <a:t>; }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}</a:t>
            </a:r>
            <a:endParaRPr lang="en-US" sz="1200" dirty="0" smtClean="0">
              <a:cs typeface="Arial" pitchFamily="34" charset="0"/>
            </a:endParaRPr>
          </a:p>
          <a:p>
            <a:endParaRPr lang="en-US" sz="1200" dirty="0" smtClean="0"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498848" y="2888996"/>
            <a:ext cx="4145280" cy="2987548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0" rtlCol="0">
            <a:no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using</a:t>
            </a:r>
            <a:r>
              <a:rPr lang="en-US" sz="1200" dirty="0" smtClean="0"/>
              <a:t> System;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using</a:t>
            </a:r>
            <a:r>
              <a:rPr lang="en-US" sz="1200" dirty="0" smtClean="0"/>
              <a:t> </a:t>
            </a:r>
            <a:r>
              <a:rPr lang="en-US" sz="1200" dirty="0" err="1" smtClean="0"/>
              <a:t>System.Collections.Generic</a:t>
            </a:r>
            <a:r>
              <a:rPr lang="en-US" sz="1200" dirty="0" smtClean="0"/>
              <a:t>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using</a:t>
            </a:r>
            <a:r>
              <a:rPr lang="en-US" sz="1200" dirty="0" smtClean="0"/>
              <a:t> </a:t>
            </a:r>
            <a:r>
              <a:rPr lang="en-US" sz="1200" dirty="0" err="1" smtClean="0"/>
              <a:t>System.Linq</a:t>
            </a:r>
            <a:r>
              <a:rPr lang="en-US" sz="1200" dirty="0" smtClean="0"/>
              <a:t>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using</a:t>
            </a:r>
            <a:r>
              <a:rPr lang="en-US" sz="1200" dirty="0" smtClean="0"/>
              <a:t> </a:t>
            </a:r>
            <a:r>
              <a:rPr lang="en-US" sz="1200" dirty="0" err="1" smtClean="0"/>
              <a:t>System.Text</a:t>
            </a:r>
            <a:r>
              <a:rPr lang="en-US" sz="1200" dirty="0" smtClean="0"/>
              <a:t>;</a:t>
            </a:r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/>
                </a:solidFill>
              </a:rPr>
              <a:t>namespace</a:t>
            </a:r>
            <a:r>
              <a:rPr lang="en-US" sz="1200" dirty="0" smtClean="0"/>
              <a:t> </a:t>
            </a:r>
            <a:r>
              <a:rPr lang="en-US" sz="1200" dirty="0" err="1" smtClean="0"/>
              <a:t>Eg.Core</a:t>
            </a:r>
            <a:endParaRPr lang="en-US" sz="1200" dirty="0" smtClean="0"/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/>
                </a:solidFill>
              </a:rPr>
              <a:t>public abstract class </a:t>
            </a:r>
            <a:r>
              <a:rPr lang="en-US" sz="1200" dirty="0" smtClean="0">
                <a:solidFill>
                  <a:srgbClr val="6EC628"/>
                </a:solidFill>
              </a:rPr>
              <a:t>Entity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</a:t>
            </a:r>
            <a:r>
              <a:rPr lang="en-US" sz="1200" dirty="0" smtClean="0">
                <a:solidFill>
                  <a:schemeClr val="accent1"/>
                </a:solidFill>
              </a:rPr>
              <a:t>public virtual </a:t>
            </a:r>
            <a:r>
              <a:rPr lang="en-US" sz="1200" dirty="0" err="1" smtClean="0">
                <a:solidFill>
                  <a:schemeClr val="accent1"/>
                </a:solidFill>
              </a:rPr>
              <a:t>Guid</a:t>
            </a:r>
            <a:r>
              <a:rPr lang="en-US" sz="1200" dirty="0" smtClean="0"/>
              <a:t> Id { </a:t>
            </a:r>
            <a:r>
              <a:rPr lang="en-US" sz="1200" dirty="0" smtClean="0">
                <a:solidFill>
                  <a:schemeClr val="accent1"/>
                </a:solidFill>
              </a:rPr>
              <a:t>get</a:t>
            </a:r>
            <a:r>
              <a:rPr lang="en-US" sz="1200" dirty="0" smtClean="0"/>
              <a:t>; protected </a:t>
            </a:r>
            <a:r>
              <a:rPr lang="en-US" sz="1200" dirty="0" smtClean="0">
                <a:solidFill>
                  <a:schemeClr val="accent1"/>
                </a:solidFill>
              </a:rPr>
              <a:t>set</a:t>
            </a:r>
            <a:r>
              <a:rPr lang="en-US" sz="1200" dirty="0" smtClean="0"/>
              <a:t>; }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}</a:t>
            </a:r>
            <a:endParaRPr lang="en-US" sz="1200" dirty="0" smtClean="0">
              <a:cs typeface="Arial" pitchFamily="34" charset="0"/>
            </a:endParaRPr>
          </a:p>
          <a:p>
            <a:endParaRPr lang="en-US" sz="1200" dirty="0" smtClean="0"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206752" y="4279392"/>
            <a:ext cx="2097024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: </a:t>
            </a:r>
            <a:r>
              <a:rPr lang="en-US" sz="1200" dirty="0" smtClean="0">
                <a:solidFill>
                  <a:srgbClr val="6EC628"/>
                </a:solidFill>
              </a:rPr>
              <a:t>Entity</a:t>
            </a:r>
            <a:endParaRPr lang="en-US" sz="12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11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Persistent </a:t>
            </a:r>
            <a:r>
              <a:rPr lang="nl-BE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class</a:t>
            </a:r>
            <a:endParaRPr lang="nl-BE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NHibernate</a:t>
            </a:r>
            <a:r>
              <a:rPr lang="nl-BE" dirty="0" smtClean="0"/>
              <a:t> </a:t>
            </a:r>
            <a:r>
              <a:rPr lang="nl-BE" dirty="0" err="1" smtClean="0"/>
              <a:t>mapping</a:t>
            </a:r>
            <a:r>
              <a:rPr lang="nl-BE" dirty="0" smtClean="0"/>
              <a:t> -&gt; </a:t>
            </a:r>
            <a:r>
              <a:rPr lang="nl-BE" dirty="0" err="1" smtClean="0"/>
              <a:t>product.</a:t>
            </a:r>
            <a:r>
              <a:rPr lang="nl-BE" dirty="0" err="1" smtClean="0">
                <a:solidFill>
                  <a:schemeClr val="accent2"/>
                </a:solidFill>
              </a:rPr>
              <a:t>hbm</a:t>
            </a:r>
            <a:r>
              <a:rPr lang="nl-BE" dirty="0" err="1" smtClean="0"/>
              <a:t>.xml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NHibernate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configuration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Database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Basic</a:t>
            </a:r>
            <a:r>
              <a:rPr lang="nl-BE" dirty="0" smtClean="0"/>
              <a:t> </a:t>
            </a:r>
            <a:r>
              <a:rPr lang="nl-BE" dirty="0" err="1" smtClean="0"/>
              <a:t>configuration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353568" y="3145536"/>
            <a:ext cx="8375904" cy="2249435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1200" dirty="0" smtClean="0"/>
              <a:t>&lt;?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xml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version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1.0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encoding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utf-8</a:t>
            </a:r>
            <a:r>
              <a:rPr lang="en-US" sz="1200" dirty="0" smtClean="0"/>
              <a:t>" ?&gt;</a:t>
            </a:r>
          </a:p>
          <a:p>
            <a:r>
              <a:rPr lang="en-US" sz="1200" dirty="0" smtClean="0"/>
              <a:t>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hibernate-mapping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chemeClr val="accent2"/>
                </a:solidFill>
              </a:rPr>
              <a:t>xmlns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urn:nhibernate-mapping-2.2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assembly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Eg.Core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namespace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Eg.Core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Product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Id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generator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class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guid.comb</a:t>
            </a:r>
            <a:r>
              <a:rPr lang="en-US" sz="1200" dirty="0" smtClean="0"/>
              <a:t>" /&gt;</a:t>
            </a:r>
          </a:p>
          <a:p>
            <a:r>
              <a:rPr lang="en-US" sz="1200" dirty="0" smtClean="0"/>
              <a:t>    &lt;/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property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Name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rgbClr val="FF0000"/>
                </a:solidFill>
              </a:rPr>
              <a:t>not-null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true</a:t>
            </a:r>
            <a:r>
              <a:rPr lang="en-US" sz="1200" dirty="0" smtClean="0"/>
              <a:t>" /&gt;</a:t>
            </a:r>
          </a:p>
          <a:p>
            <a:r>
              <a:rPr lang="en-US" sz="1200" dirty="0" smtClean="0"/>
              <a:t>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property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Description</a:t>
            </a:r>
            <a:r>
              <a:rPr lang="en-US" sz="1200" dirty="0" smtClean="0"/>
              <a:t>" /&gt;</a:t>
            </a:r>
          </a:p>
          <a:p>
            <a:r>
              <a:rPr lang="en-US" sz="1200" dirty="0" smtClean="0"/>
              <a:t>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property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UnitPrice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not-null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true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type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Currency</a:t>
            </a:r>
            <a:r>
              <a:rPr lang="en-US" sz="1200" dirty="0" smtClean="0"/>
              <a:t>" /&gt;</a:t>
            </a:r>
          </a:p>
          <a:p>
            <a:r>
              <a:rPr lang="en-US" sz="1200" dirty="0" smtClean="0"/>
              <a:t>  &lt;/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&lt;/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hibernate-mapping</a:t>
            </a:r>
            <a:r>
              <a:rPr lang="en-US" sz="1200" dirty="0" smtClean="0"/>
              <a:t>&gt;</a:t>
            </a:r>
            <a:endParaRPr lang="en-US" sz="12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Persistent </a:t>
            </a:r>
            <a:r>
              <a:rPr lang="nl-BE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class</a:t>
            </a:r>
            <a:endParaRPr lang="nl-BE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NHibernate</a:t>
            </a:r>
            <a:r>
              <a:rPr lang="nl-BE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mapping</a:t>
            </a:r>
            <a:endParaRPr lang="nl-BE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NHibernate</a:t>
            </a:r>
            <a:r>
              <a:rPr lang="nl-BE" dirty="0" smtClean="0"/>
              <a:t> </a:t>
            </a:r>
            <a:r>
              <a:rPr lang="nl-BE" dirty="0" err="1" smtClean="0"/>
              <a:t>configuration</a:t>
            </a:r>
            <a:r>
              <a:rPr lang="nl-BE" dirty="0" smtClean="0"/>
              <a:t> -&gt; </a:t>
            </a:r>
            <a:r>
              <a:rPr lang="nl-BE" dirty="0" err="1" smtClean="0"/>
              <a:t>web.config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Database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Basic</a:t>
            </a:r>
            <a:r>
              <a:rPr lang="nl-BE" dirty="0" smtClean="0"/>
              <a:t> </a:t>
            </a:r>
            <a:r>
              <a:rPr lang="nl-BE" dirty="0" err="1" smtClean="0"/>
              <a:t>configuration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524256" y="2743200"/>
            <a:ext cx="7949184" cy="3542096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smtClean="0">
                <a:solidFill>
                  <a:srgbClr val="C00000"/>
                </a:solidFill>
              </a:rPr>
              <a:t>hibernate-configuration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xmlns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urn:nhibernate-configuration-2.2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&lt;</a:t>
            </a:r>
            <a:r>
              <a:rPr lang="en-US" sz="1200" dirty="0" smtClean="0">
                <a:solidFill>
                  <a:srgbClr val="C00000"/>
                </a:solidFill>
              </a:rPr>
              <a:t>session-factory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  &lt;</a:t>
            </a:r>
            <a:r>
              <a:rPr lang="en-US" sz="1200" dirty="0" smtClean="0">
                <a:solidFill>
                  <a:srgbClr val="C00000"/>
                </a:solidFill>
              </a:rPr>
              <a:t>property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proxyfactory.factory_class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NHibernate.ByteCode.Castle.ProxyFactoryFactory</a:t>
            </a:r>
            <a:r>
              <a:rPr lang="en-US" sz="1200" dirty="0" smtClean="0"/>
              <a:t>, </a:t>
            </a:r>
            <a:r>
              <a:rPr lang="en-US" sz="1200" dirty="0" err="1" smtClean="0"/>
              <a:t>NHibernate.ByteCode.Castle</a:t>
            </a:r>
            <a:endParaRPr lang="en-US" sz="1200" dirty="0" smtClean="0"/>
          </a:p>
          <a:p>
            <a:r>
              <a:rPr lang="en-US" sz="1200" dirty="0" smtClean="0"/>
              <a:t>      &lt;/</a:t>
            </a:r>
            <a:r>
              <a:rPr lang="en-US" sz="1200" dirty="0" smtClean="0">
                <a:solidFill>
                  <a:srgbClr val="C00000"/>
                </a:solidFill>
              </a:rPr>
              <a:t>property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  &lt;</a:t>
            </a:r>
            <a:r>
              <a:rPr lang="en-US" sz="1200" dirty="0" smtClean="0">
                <a:solidFill>
                  <a:srgbClr val="C00000"/>
                </a:solidFill>
              </a:rPr>
              <a:t>property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dialect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    NHibernate.Dialect.MsSql2008Dialect, </a:t>
            </a:r>
            <a:r>
              <a:rPr lang="en-US" sz="1200" dirty="0" err="1" smtClean="0"/>
              <a:t>NHibernate</a:t>
            </a:r>
            <a:endParaRPr lang="en-US" sz="1200" dirty="0" smtClean="0"/>
          </a:p>
          <a:p>
            <a:r>
              <a:rPr lang="en-US" sz="1200" dirty="0" smtClean="0"/>
              <a:t>      &lt;/</a:t>
            </a:r>
            <a:r>
              <a:rPr lang="en-US" sz="1200" dirty="0" smtClean="0">
                <a:solidFill>
                  <a:srgbClr val="C00000"/>
                </a:solidFill>
              </a:rPr>
              <a:t>property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  &lt;</a:t>
            </a:r>
            <a:r>
              <a:rPr lang="en-US" sz="1200" dirty="0" smtClean="0">
                <a:solidFill>
                  <a:srgbClr val="C00000"/>
                </a:solidFill>
              </a:rPr>
              <a:t>property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connection.connection_string_name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    db</a:t>
            </a:r>
          </a:p>
          <a:p>
            <a:r>
              <a:rPr lang="en-US" sz="1200" dirty="0" smtClean="0"/>
              <a:t>      &lt;/</a:t>
            </a:r>
            <a:r>
              <a:rPr lang="en-US" sz="1200" dirty="0" smtClean="0">
                <a:solidFill>
                  <a:srgbClr val="C00000"/>
                </a:solidFill>
              </a:rPr>
              <a:t>property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  &lt;</a:t>
            </a:r>
            <a:r>
              <a:rPr lang="en-US" sz="1200" dirty="0" smtClean="0">
                <a:solidFill>
                  <a:srgbClr val="C00000"/>
                </a:solidFill>
              </a:rPr>
              <a:t>property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adonet.batch_size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    100</a:t>
            </a:r>
          </a:p>
          <a:p>
            <a:r>
              <a:rPr lang="en-US" sz="1200" dirty="0" smtClean="0"/>
              <a:t>      &lt;/</a:t>
            </a:r>
            <a:r>
              <a:rPr lang="en-US" sz="1200" dirty="0" smtClean="0">
                <a:solidFill>
                  <a:srgbClr val="C00000"/>
                </a:solidFill>
              </a:rPr>
              <a:t>property</a:t>
            </a:r>
            <a:r>
              <a:rPr lang="en-US" sz="1200" dirty="0" smtClean="0"/>
              <a:t>&gt;</a:t>
            </a:r>
          </a:p>
          <a:p>
            <a:r>
              <a:rPr lang="nl-BE" sz="1200" dirty="0" smtClean="0"/>
              <a:t>      </a:t>
            </a:r>
            <a:r>
              <a:rPr lang="en-US" sz="1200" dirty="0" smtClean="0"/>
              <a:t>&lt;</a:t>
            </a:r>
            <a:r>
              <a:rPr lang="en-US" sz="1200" dirty="0" smtClean="0">
                <a:solidFill>
                  <a:srgbClr val="C00000"/>
                </a:solidFill>
              </a:rPr>
              <a:t>property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name</a:t>
            </a:r>
            <a:r>
              <a:rPr lang="en-US" sz="1200" dirty="0" smtClean="0"/>
              <a:t>=“</a:t>
            </a:r>
            <a:r>
              <a:rPr lang="en-US" sz="1200" dirty="0" err="1" smtClean="0">
                <a:solidFill>
                  <a:schemeClr val="accent1"/>
                </a:solidFill>
              </a:rPr>
              <a:t>show_sql</a:t>
            </a:r>
            <a:r>
              <a:rPr lang="en-US" sz="1200" dirty="0" smtClean="0">
                <a:solidFill>
                  <a:schemeClr val="accent1"/>
                </a:solidFill>
              </a:rPr>
              <a:t>”</a:t>
            </a:r>
            <a:r>
              <a:rPr lang="en-US" sz="1200" dirty="0" smtClean="0"/>
              <a:t>&gt;true&lt;/</a:t>
            </a:r>
            <a:r>
              <a:rPr lang="en-US" sz="1200" dirty="0" smtClean="0">
                <a:solidFill>
                  <a:srgbClr val="C00000"/>
                </a:solidFill>
              </a:rPr>
              <a:t>property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  &lt;</a:t>
            </a:r>
            <a:r>
              <a:rPr lang="en-US" sz="1200" dirty="0" smtClean="0">
                <a:solidFill>
                  <a:srgbClr val="C00000"/>
                </a:solidFill>
              </a:rPr>
              <a:t>mapping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assembly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Eg.Core</a:t>
            </a:r>
            <a:r>
              <a:rPr lang="en-US" sz="1200" dirty="0" smtClean="0"/>
              <a:t>" /&gt;</a:t>
            </a:r>
          </a:p>
          <a:p>
            <a:r>
              <a:rPr lang="en-US" sz="1200" dirty="0" smtClean="0"/>
              <a:t>    &lt;/</a:t>
            </a:r>
            <a:r>
              <a:rPr lang="en-US" sz="1200" dirty="0" smtClean="0">
                <a:solidFill>
                  <a:srgbClr val="C00000"/>
                </a:solidFill>
              </a:rPr>
              <a:t>session-factory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&lt;/</a:t>
            </a:r>
            <a:r>
              <a:rPr lang="en-US" sz="1200" dirty="0" smtClean="0">
                <a:solidFill>
                  <a:srgbClr val="C00000"/>
                </a:solidFill>
              </a:rPr>
              <a:t>hibernate-configuration</a:t>
            </a:r>
            <a:r>
              <a:rPr lang="en-US" sz="1200" dirty="0" smtClean="0"/>
              <a:t>&gt;</a:t>
            </a:r>
            <a:endParaRPr lang="en-US" sz="12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Persistent </a:t>
            </a:r>
            <a:r>
              <a:rPr lang="nl-BE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class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NHibernate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mapping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NHibernate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configuration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smtClean="0"/>
              <a:t>Database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Basic</a:t>
            </a:r>
            <a:r>
              <a:rPr lang="nl-BE" dirty="0" smtClean="0"/>
              <a:t> </a:t>
            </a:r>
            <a:r>
              <a:rPr lang="nl-BE" dirty="0" err="1" smtClean="0"/>
              <a:t>configuration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5563" y="2690813"/>
            <a:ext cx="2747962" cy="3191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376114" cy="785818"/>
          </a:xfrm>
        </p:spPr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Basic</a:t>
            </a:r>
            <a:r>
              <a:rPr lang="nl-BE" dirty="0" smtClean="0"/>
              <a:t> </a:t>
            </a:r>
            <a:r>
              <a:rPr lang="nl-BE" dirty="0" err="1" smtClean="0"/>
              <a:t>property</a:t>
            </a:r>
            <a:r>
              <a:rPr lang="nl-BE" dirty="0" smtClean="0"/>
              <a:t> and </a:t>
            </a:r>
            <a:r>
              <a:rPr lang="nl-BE" dirty="0" err="1" smtClean="0"/>
              <a:t>class</a:t>
            </a:r>
            <a:r>
              <a:rPr lang="nl-BE" dirty="0" smtClean="0"/>
              <a:t> </a:t>
            </a:r>
            <a:r>
              <a:rPr lang="nl-BE" dirty="0" err="1" smtClean="0"/>
              <a:t>mappings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379694" y="1382058"/>
            <a:ext cx="8375904" cy="2249435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1200" dirty="0" smtClean="0"/>
              <a:t>&lt;?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xml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version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1.0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encoding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utf-8</a:t>
            </a:r>
            <a:r>
              <a:rPr lang="en-US" sz="1200" dirty="0" smtClean="0"/>
              <a:t>" ?&gt;</a:t>
            </a:r>
          </a:p>
          <a:p>
            <a:r>
              <a:rPr lang="en-US" sz="1200" dirty="0" smtClean="0"/>
              <a:t>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hibernate-mapping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chemeClr val="accent2"/>
                </a:solidFill>
              </a:rPr>
              <a:t>xmlns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urn:nhibernate-mapping-2.2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assembly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Eg.Core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namespace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Eg.Core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Product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Id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generator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class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guid.comb</a:t>
            </a:r>
            <a:r>
              <a:rPr lang="en-US" sz="1200" dirty="0" smtClean="0"/>
              <a:t>" /&gt;</a:t>
            </a:r>
          </a:p>
          <a:p>
            <a:r>
              <a:rPr lang="en-US" sz="1200" dirty="0" smtClean="0"/>
              <a:t>    &lt;/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property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Name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rgbClr val="FF0000"/>
                </a:solidFill>
              </a:rPr>
              <a:t>not-null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true</a:t>
            </a:r>
            <a:r>
              <a:rPr lang="en-US" sz="1200" dirty="0" smtClean="0"/>
              <a:t>" /&gt;</a:t>
            </a:r>
          </a:p>
          <a:p>
            <a:r>
              <a:rPr lang="en-US" sz="1200" dirty="0" smtClean="0"/>
              <a:t>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property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Description</a:t>
            </a:r>
            <a:r>
              <a:rPr lang="en-US" sz="1200" dirty="0" smtClean="0"/>
              <a:t>" /&gt;</a:t>
            </a:r>
          </a:p>
          <a:p>
            <a:r>
              <a:rPr lang="en-US" sz="1200" dirty="0" smtClean="0"/>
              <a:t>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property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UnitPrice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not-null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true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type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Currency</a:t>
            </a:r>
            <a:r>
              <a:rPr lang="en-US" sz="1200" dirty="0" smtClean="0"/>
              <a:t>" /&gt;</a:t>
            </a:r>
          </a:p>
          <a:p>
            <a:r>
              <a:rPr lang="en-US" sz="1200" dirty="0" smtClean="0"/>
              <a:t>  &lt;/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&lt;/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hibernate-mapping</a:t>
            </a:r>
            <a:r>
              <a:rPr lang="en-US" sz="1200" dirty="0" smtClean="0"/>
              <a:t>&gt;</a:t>
            </a:r>
            <a:endParaRPr lang="en-US" sz="1200" dirty="0" smtClean="0"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7639" y="4007031"/>
            <a:ext cx="4722224" cy="168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 bwMode="auto">
          <a:xfrm>
            <a:off x="354439" y="3791527"/>
            <a:ext cx="3329286" cy="2249435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public class </a:t>
            </a:r>
            <a:r>
              <a:rPr lang="en-US" sz="1200" dirty="0" smtClean="0">
                <a:solidFill>
                  <a:srgbClr val="6EC628"/>
                </a:solidFill>
              </a:rPr>
              <a:t>Product: Entity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</a:t>
            </a:r>
            <a:r>
              <a:rPr lang="en-US" sz="1200" dirty="0" smtClean="0">
                <a:solidFill>
                  <a:schemeClr val="accent1"/>
                </a:solidFill>
              </a:rPr>
              <a:t>public virtual string</a:t>
            </a:r>
            <a:r>
              <a:rPr lang="en-US" sz="1200" dirty="0" smtClean="0"/>
              <a:t> Name </a:t>
            </a:r>
          </a:p>
          <a:p>
            <a:r>
              <a:rPr lang="en-US" sz="1200" dirty="0" smtClean="0"/>
              <a:t>	{ </a:t>
            </a:r>
            <a:r>
              <a:rPr lang="en-US" sz="1200" dirty="0" smtClean="0">
                <a:solidFill>
                  <a:schemeClr val="accent1"/>
                </a:solidFill>
              </a:rPr>
              <a:t>get</a:t>
            </a:r>
            <a:r>
              <a:rPr lang="en-US" sz="1200" dirty="0" smtClean="0"/>
              <a:t>; </a:t>
            </a:r>
            <a:r>
              <a:rPr lang="en-US" sz="1200" dirty="0" smtClean="0">
                <a:solidFill>
                  <a:schemeClr val="accent1"/>
                </a:solidFill>
              </a:rPr>
              <a:t>set</a:t>
            </a:r>
            <a:r>
              <a:rPr lang="en-US" sz="1200" dirty="0" smtClean="0"/>
              <a:t>; }</a:t>
            </a:r>
          </a:p>
          <a:p>
            <a:r>
              <a:rPr lang="en-US" sz="1200" dirty="0" smtClean="0"/>
              <a:t>        </a:t>
            </a:r>
            <a:r>
              <a:rPr lang="en-US" sz="1200" dirty="0" smtClean="0">
                <a:solidFill>
                  <a:schemeClr val="accent1"/>
                </a:solidFill>
              </a:rPr>
              <a:t>public virtual string </a:t>
            </a:r>
            <a:r>
              <a:rPr lang="en-US" sz="1200" dirty="0" smtClean="0"/>
              <a:t>Description </a:t>
            </a:r>
          </a:p>
          <a:p>
            <a:r>
              <a:rPr lang="en-US" sz="1200" dirty="0" smtClean="0"/>
              <a:t>	{ </a:t>
            </a:r>
            <a:r>
              <a:rPr lang="en-US" sz="1200" dirty="0" smtClean="0">
                <a:solidFill>
                  <a:schemeClr val="accent1"/>
                </a:solidFill>
              </a:rPr>
              <a:t>get</a:t>
            </a:r>
            <a:r>
              <a:rPr lang="en-US" sz="1200" dirty="0" smtClean="0"/>
              <a:t>; </a:t>
            </a:r>
            <a:r>
              <a:rPr lang="en-US" sz="1200" dirty="0" smtClean="0">
                <a:solidFill>
                  <a:schemeClr val="accent1"/>
                </a:solidFill>
              </a:rPr>
              <a:t>set</a:t>
            </a:r>
            <a:r>
              <a:rPr lang="en-US" sz="1200" dirty="0" smtClean="0"/>
              <a:t>; }</a:t>
            </a:r>
          </a:p>
          <a:p>
            <a:r>
              <a:rPr lang="en-US" sz="1200" dirty="0" smtClean="0"/>
              <a:t>        </a:t>
            </a:r>
            <a:r>
              <a:rPr lang="en-US" sz="1200" dirty="0" smtClean="0">
                <a:solidFill>
                  <a:schemeClr val="accent1"/>
                </a:solidFill>
              </a:rPr>
              <a:t>public virtual decimal </a:t>
            </a:r>
            <a:r>
              <a:rPr lang="en-US" sz="1200" dirty="0" err="1" smtClean="0"/>
              <a:t>UnitPrice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	{ </a:t>
            </a:r>
            <a:r>
              <a:rPr lang="en-US" sz="1200" dirty="0" smtClean="0">
                <a:solidFill>
                  <a:schemeClr val="accent1"/>
                </a:solidFill>
              </a:rPr>
              <a:t>get</a:t>
            </a:r>
            <a:r>
              <a:rPr lang="en-US" sz="1200" dirty="0" smtClean="0"/>
              <a:t>; </a:t>
            </a:r>
            <a:r>
              <a:rPr lang="en-US" sz="1200" dirty="0" smtClean="0">
                <a:solidFill>
                  <a:schemeClr val="accent1"/>
                </a:solidFill>
              </a:rPr>
              <a:t>set</a:t>
            </a:r>
            <a:r>
              <a:rPr lang="en-US" sz="1200" dirty="0" smtClean="0"/>
              <a:t>; }</a:t>
            </a:r>
          </a:p>
          <a:p>
            <a:r>
              <a:rPr lang="en-US" sz="1200" dirty="0" smtClean="0"/>
              <a:t>    }</a:t>
            </a:r>
          </a:p>
          <a:p>
            <a:endParaRPr lang="en-US" sz="1200" dirty="0" smtClean="0">
              <a:cs typeface="Arial" pitchFamily="34" charset="0"/>
            </a:endParaRPr>
          </a:p>
          <a:p>
            <a:endParaRPr lang="en-US" sz="12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376114" cy="785818"/>
          </a:xfrm>
        </p:spPr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Basic</a:t>
            </a:r>
            <a:r>
              <a:rPr lang="nl-BE" dirty="0" smtClean="0"/>
              <a:t> </a:t>
            </a:r>
            <a:r>
              <a:rPr lang="nl-BE" dirty="0" err="1" smtClean="0"/>
              <a:t>property</a:t>
            </a:r>
            <a:r>
              <a:rPr lang="nl-BE" dirty="0" smtClean="0"/>
              <a:t> and </a:t>
            </a:r>
            <a:r>
              <a:rPr lang="nl-BE" dirty="0" err="1" smtClean="0"/>
              <a:t>class</a:t>
            </a:r>
            <a:r>
              <a:rPr lang="nl-BE" dirty="0" smtClean="0"/>
              <a:t> </a:t>
            </a:r>
            <a:r>
              <a:rPr lang="nl-BE" dirty="0" err="1" smtClean="0"/>
              <a:t>mappings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509306" y="1289348"/>
            <a:ext cx="7067152" cy="1414663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Tx/>
              <a:buFont typeface="Verdana" charset="0"/>
              <a:buChar char="•"/>
              <a:tabLst/>
              <a:defRPr/>
            </a:pPr>
            <a:r>
              <a:rPr lang="nl-BE" dirty="0" err="1" smtClean="0"/>
              <a:t>Property</a:t>
            </a:r>
            <a:r>
              <a:rPr lang="nl-BE" dirty="0" smtClean="0"/>
              <a:t> </a:t>
            </a:r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overview</a:t>
            </a:r>
            <a:endParaRPr lang="nl-BE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Tx/>
              <a:buFont typeface="Verdana" charset="0"/>
              <a:buChar char="•"/>
              <a:tabLst/>
              <a:defRPr/>
            </a:pPr>
            <a:r>
              <a:rPr lang="nl-BE" dirty="0" smtClean="0"/>
              <a:t>Access </a:t>
            </a:r>
            <a:r>
              <a:rPr lang="nl-BE" dirty="0" err="1" smtClean="0"/>
              <a:t>strategies</a:t>
            </a:r>
            <a:endParaRPr lang="nl-BE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Tx/>
              <a:buFont typeface="Verdana" charset="0"/>
              <a:buChar char="•"/>
              <a:tabLst/>
              <a:defRPr/>
            </a:pPr>
            <a:r>
              <a:rPr lang="nl-BE" dirty="0" err="1" smtClean="0"/>
              <a:t>Controlling</a:t>
            </a:r>
            <a:r>
              <a:rPr lang="nl-BE" dirty="0" smtClean="0"/>
              <a:t> </a:t>
            </a:r>
            <a:r>
              <a:rPr lang="nl-BE" dirty="0" err="1" smtClean="0"/>
              <a:t>insertion</a:t>
            </a:r>
            <a:r>
              <a:rPr lang="nl-BE" dirty="0" smtClean="0"/>
              <a:t> and updates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52697" y="3252652"/>
            <a:ext cx="8375904" cy="2249435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1200" dirty="0" smtClean="0"/>
              <a:t>&lt;?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xml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version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1.0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encoding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utf-8</a:t>
            </a:r>
            <a:r>
              <a:rPr lang="en-US" sz="1200" dirty="0" smtClean="0"/>
              <a:t>" ?&gt;</a:t>
            </a:r>
          </a:p>
          <a:p>
            <a:r>
              <a:rPr lang="en-US" sz="1200" dirty="0" smtClean="0"/>
              <a:t>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hibernate-mapping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chemeClr val="accent2"/>
                </a:solidFill>
              </a:rPr>
              <a:t>xmlns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urn:nhibernate-mapping-2.2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assembly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Eg.Core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namespace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Eg.Core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Product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Id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generator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class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guid.comb</a:t>
            </a:r>
            <a:r>
              <a:rPr lang="en-US" sz="1200" dirty="0" smtClean="0"/>
              <a:t>" /&gt;</a:t>
            </a:r>
          </a:p>
          <a:p>
            <a:r>
              <a:rPr lang="en-US" sz="1200" dirty="0" smtClean="0"/>
              <a:t>    &lt;/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property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Name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rgbClr val="FF0000"/>
                </a:solidFill>
              </a:rPr>
              <a:t>not-null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true</a:t>
            </a:r>
            <a:r>
              <a:rPr lang="en-US" sz="1200" dirty="0" smtClean="0"/>
              <a:t>" /&gt;</a:t>
            </a:r>
          </a:p>
          <a:p>
            <a:r>
              <a:rPr lang="en-US" sz="1200" dirty="0" smtClean="0"/>
              <a:t>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property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Description</a:t>
            </a:r>
            <a:r>
              <a:rPr lang="en-US" sz="1200" dirty="0" smtClean="0"/>
              <a:t>" /&gt;</a:t>
            </a:r>
          </a:p>
          <a:p>
            <a:r>
              <a:rPr lang="en-US" sz="1200" dirty="0" smtClean="0"/>
              <a:t>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property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UnitPrice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not-null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true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type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Currency</a:t>
            </a:r>
            <a:r>
              <a:rPr lang="en-US" sz="1200" dirty="0" smtClean="0"/>
              <a:t>" /&gt;</a:t>
            </a:r>
          </a:p>
          <a:p>
            <a:r>
              <a:rPr lang="en-US" sz="1200" dirty="0" smtClean="0"/>
              <a:t>  &lt;/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&lt;/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hibernate-mapping</a:t>
            </a:r>
            <a:r>
              <a:rPr lang="en-US" sz="1200" dirty="0" smtClean="0"/>
              <a:t>&gt;</a:t>
            </a:r>
            <a:endParaRPr lang="en-US" sz="12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376114" cy="785818"/>
          </a:xfrm>
        </p:spPr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Basic</a:t>
            </a:r>
            <a:r>
              <a:rPr lang="nl-BE" dirty="0" smtClean="0"/>
              <a:t> </a:t>
            </a:r>
            <a:r>
              <a:rPr lang="nl-BE" dirty="0" err="1" smtClean="0"/>
              <a:t>property</a:t>
            </a:r>
            <a:r>
              <a:rPr lang="nl-BE" dirty="0" smtClean="0"/>
              <a:t> and </a:t>
            </a:r>
            <a:r>
              <a:rPr lang="nl-BE" dirty="0" err="1" smtClean="0"/>
              <a:t>class</a:t>
            </a:r>
            <a:r>
              <a:rPr lang="nl-BE" dirty="0" smtClean="0"/>
              <a:t> </a:t>
            </a:r>
            <a:r>
              <a:rPr lang="nl-BE" dirty="0" err="1" smtClean="0"/>
              <a:t>mappings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352697" y="3252652"/>
            <a:ext cx="8375904" cy="2249435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&lt;?xml version="1.0" encoding="utf-8" ?&gt;</a:t>
            </a:r>
          </a:p>
          <a:p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&lt;hibernate-mapping </a:t>
            </a:r>
            <a:r>
              <a:rPr lang="en-US" sz="1200" dirty="0" err="1" smtClean="0">
                <a:solidFill>
                  <a:schemeClr val="bg2">
                    <a:lumMod val="85000"/>
                  </a:schemeClr>
                </a:solidFill>
              </a:rPr>
              <a:t>xmlns</a:t>
            </a:r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="urn:nhibernate-mapping-2.2" assembly="</a:t>
            </a:r>
            <a:r>
              <a:rPr lang="en-US" sz="1200" dirty="0" err="1" smtClean="0">
                <a:solidFill>
                  <a:schemeClr val="bg2">
                    <a:lumMod val="85000"/>
                  </a:schemeClr>
                </a:solidFill>
              </a:rPr>
              <a:t>Eg.Core</a:t>
            </a:r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" namespace="</a:t>
            </a:r>
            <a:r>
              <a:rPr lang="en-US" sz="1200" dirty="0" err="1" smtClean="0">
                <a:solidFill>
                  <a:schemeClr val="bg2">
                    <a:lumMod val="85000"/>
                  </a:schemeClr>
                </a:solidFill>
              </a:rPr>
              <a:t>Eg.Core</a:t>
            </a:r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"&gt;</a:t>
            </a:r>
          </a:p>
          <a:p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  &lt;class name="Product"&gt;</a:t>
            </a:r>
          </a:p>
          <a:p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    &lt;id name="Id"&gt;</a:t>
            </a:r>
          </a:p>
          <a:p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      &lt;generator class="</a:t>
            </a:r>
            <a:r>
              <a:rPr lang="en-US" sz="1200" dirty="0" err="1" smtClean="0">
                <a:solidFill>
                  <a:schemeClr val="bg2">
                    <a:lumMod val="85000"/>
                  </a:schemeClr>
                </a:solidFill>
              </a:rPr>
              <a:t>guid.comb</a:t>
            </a:r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" /&gt;</a:t>
            </a:r>
          </a:p>
          <a:p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    &lt;/id&gt;</a:t>
            </a:r>
          </a:p>
          <a:p>
            <a:r>
              <a:rPr lang="en-US" sz="1200" b="1" dirty="0" smtClean="0"/>
              <a:t>    &lt;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property</a:t>
            </a:r>
            <a:r>
              <a:rPr lang="en-US" sz="1200" b="1" dirty="0" smtClean="0"/>
              <a:t> </a:t>
            </a:r>
            <a:r>
              <a:rPr lang="en-US" sz="1200" b="1" dirty="0" smtClean="0">
                <a:solidFill>
                  <a:schemeClr val="accent2"/>
                </a:solidFill>
              </a:rPr>
              <a:t>name</a:t>
            </a:r>
            <a:r>
              <a:rPr lang="en-US" sz="1200" b="1" dirty="0" smtClean="0"/>
              <a:t>="</a:t>
            </a:r>
            <a:r>
              <a:rPr lang="en-US" sz="1200" b="1" dirty="0" smtClean="0">
                <a:solidFill>
                  <a:schemeClr val="accent1"/>
                </a:solidFill>
              </a:rPr>
              <a:t>Name</a:t>
            </a:r>
            <a:r>
              <a:rPr lang="en-US" sz="1200" b="1" dirty="0" smtClean="0"/>
              <a:t>" </a:t>
            </a:r>
            <a:r>
              <a:rPr lang="en-US" sz="1200" b="1" dirty="0" smtClean="0">
                <a:solidFill>
                  <a:srgbClr val="FF0000"/>
                </a:solidFill>
              </a:rPr>
              <a:t>not-null</a:t>
            </a:r>
            <a:r>
              <a:rPr lang="en-US" sz="1200" b="1" dirty="0" smtClean="0"/>
              <a:t>="</a:t>
            </a:r>
            <a:r>
              <a:rPr lang="en-US" sz="1200" b="1" dirty="0" smtClean="0">
                <a:solidFill>
                  <a:schemeClr val="accent1"/>
                </a:solidFill>
              </a:rPr>
              <a:t>true</a:t>
            </a:r>
            <a:r>
              <a:rPr lang="en-US" sz="1200" b="1" dirty="0" smtClean="0"/>
              <a:t>" /&gt;</a:t>
            </a:r>
          </a:p>
          <a:p>
            <a:r>
              <a:rPr lang="en-US" sz="1200" b="1" dirty="0" smtClean="0"/>
              <a:t>    &lt;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property</a:t>
            </a:r>
            <a:r>
              <a:rPr lang="en-US" sz="1200" b="1" dirty="0" smtClean="0"/>
              <a:t> </a:t>
            </a:r>
            <a:r>
              <a:rPr lang="en-US" sz="1200" b="1" dirty="0" smtClean="0">
                <a:solidFill>
                  <a:schemeClr val="accent2"/>
                </a:solidFill>
              </a:rPr>
              <a:t>name</a:t>
            </a:r>
            <a:r>
              <a:rPr lang="en-US" sz="1200" b="1" dirty="0" smtClean="0"/>
              <a:t>="</a:t>
            </a:r>
            <a:r>
              <a:rPr lang="en-US" sz="1200" b="1" dirty="0" smtClean="0">
                <a:solidFill>
                  <a:schemeClr val="accent1"/>
                </a:solidFill>
              </a:rPr>
              <a:t>Description</a:t>
            </a:r>
            <a:r>
              <a:rPr lang="en-US" sz="1200" b="1" dirty="0" smtClean="0"/>
              <a:t>“ </a:t>
            </a:r>
            <a:r>
              <a:rPr lang="en-US" sz="1200" b="1" dirty="0" smtClean="0">
                <a:solidFill>
                  <a:srgbClr val="FF0000"/>
                </a:solidFill>
              </a:rPr>
              <a:t>column</a:t>
            </a:r>
            <a:r>
              <a:rPr lang="en-US" sz="1200" b="1" dirty="0" smtClean="0"/>
              <a:t>=“</a:t>
            </a:r>
            <a:r>
              <a:rPr lang="en-US" sz="1200" b="1" dirty="0" err="1" smtClean="0">
                <a:solidFill>
                  <a:schemeClr val="accent1"/>
                </a:solidFill>
              </a:rPr>
              <a:t>tableDescription</a:t>
            </a:r>
            <a:r>
              <a:rPr lang="en-US" sz="1200" b="1" dirty="0" smtClean="0"/>
              <a:t>” /&gt;</a:t>
            </a:r>
          </a:p>
          <a:p>
            <a:r>
              <a:rPr lang="en-US" sz="1200" b="1" dirty="0" smtClean="0"/>
              <a:t>    &lt;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property</a:t>
            </a:r>
            <a:r>
              <a:rPr lang="en-US" sz="1200" b="1" dirty="0" smtClean="0"/>
              <a:t> </a:t>
            </a:r>
            <a:r>
              <a:rPr lang="en-US" sz="1200" b="1" dirty="0" smtClean="0">
                <a:solidFill>
                  <a:schemeClr val="accent2"/>
                </a:solidFill>
              </a:rPr>
              <a:t>name</a:t>
            </a:r>
            <a:r>
              <a:rPr lang="en-US" sz="1200" b="1" dirty="0" smtClean="0"/>
              <a:t>="</a:t>
            </a:r>
            <a:r>
              <a:rPr lang="en-US" sz="1200" b="1" dirty="0" err="1" smtClean="0">
                <a:solidFill>
                  <a:schemeClr val="accent1"/>
                </a:solidFill>
              </a:rPr>
              <a:t>UnitPrice</a:t>
            </a:r>
            <a:r>
              <a:rPr lang="en-US" sz="1200" b="1" dirty="0" smtClean="0"/>
              <a:t>" </a:t>
            </a:r>
            <a:r>
              <a:rPr lang="en-US" sz="1200" b="1" dirty="0" smtClean="0">
                <a:solidFill>
                  <a:schemeClr val="accent2"/>
                </a:solidFill>
              </a:rPr>
              <a:t>not-null</a:t>
            </a:r>
            <a:r>
              <a:rPr lang="en-US" sz="1200" b="1" dirty="0" smtClean="0"/>
              <a:t>="</a:t>
            </a:r>
            <a:r>
              <a:rPr lang="en-US" sz="1200" b="1" dirty="0" smtClean="0">
                <a:solidFill>
                  <a:schemeClr val="accent1"/>
                </a:solidFill>
              </a:rPr>
              <a:t>true</a:t>
            </a:r>
            <a:r>
              <a:rPr lang="en-US" sz="1200" b="1" dirty="0" smtClean="0"/>
              <a:t>" </a:t>
            </a:r>
            <a:r>
              <a:rPr lang="en-US" sz="1200" b="1" dirty="0" smtClean="0">
                <a:solidFill>
                  <a:schemeClr val="accent2"/>
                </a:solidFill>
              </a:rPr>
              <a:t>type</a:t>
            </a:r>
            <a:r>
              <a:rPr lang="en-US" sz="1200" b="1" dirty="0" smtClean="0"/>
              <a:t>="</a:t>
            </a:r>
            <a:r>
              <a:rPr lang="en-US" sz="1200" b="1" dirty="0" smtClean="0">
                <a:solidFill>
                  <a:schemeClr val="accent1"/>
                </a:solidFill>
              </a:rPr>
              <a:t>Currency</a:t>
            </a:r>
            <a:r>
              <a:rPr lang="en-US" sz="1200" b="1" dirty="0" smtClean="0"/>
              <a:t>" /&gt;</a:t>
            </a:r>
          </a:p>
          <a:p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  &lt;/class&gt;</a:t>
            </a:r>
          </a:p>
          <a:p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&lt;/hibernate-mapping&gt;</a:t>
            </a:r>
            <a:endParaRPr lang="en-US" sz="1200" dirty="0" smtClean="0">
              <a:solidFill>
                <a:schemeClr val="bg2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09306" y="1289348"/>
            <a:ext cx="7067152" cy="1414663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Tx/>
              <a:buFont typeface="Verdana" charset="0"/>
              <a:buChar char="•"/>
              <a:tabLst/>
              <a:defRPr/>
            </a:pPr>
            <a:r>
              <a:rPr lang="nl-BE" dirty="0" err="1" smtClean="0"/>
              <a:t>Property</a:t>
            </a:r>
            <a:r>
              <a:rPr lang="nl-BE" dirty="0" smtClean="0"/>
              <a:t> </a:t>
            </a:r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overview</a:t>
            </a:r>
            <a:endParaRPr lang="nl-BE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Tx/>
              <a:buFont typeface="Verdana" charset="0"/>
              <a:buChar char="•"/>
              <a:tabLst/>
              <a:defRPr/>
            </a:pP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Access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strategies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Tx/>
              <a:buFont typeface="Verdana" charset="0"/>
              <a:buChar char="•"/>
              <a:tabLst/>
              <a:defRPr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Controlling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insertion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and updates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376114" cy="785818"/>
          </a:xfrm>
        </p:spPr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Basic</a:t>
            </a:r>
            <a:r>
              <a:rPr lang="nl-BE" dirty="0" smtClean="0"/>
              <a:t> </a:t>
            </a:r>
            <a:r>
              <a:rPr lang="nl-BE" dirty="0" err="1" smtClean="0"/>
              <a:t>property</a:t>
            </a:r>
            <a:r>
              <a:rPr lang="nl-BE" dirty="0" smtClean="0"/>
              <a:t> and </a:t>
            </a:r>
            <a:r>
              <a:rPr lang="nl-BE" dirty="0" err="1" smtClean="0"/>
              <a:t>class</a:t>
            </a:r>
            <a:r>
              <a:rPr lang="nl-BE" dirty="0" smtClean="0"/>
              <a:t> </a:t>
            </a:r>
            <a:r>
              <a:rPr lang="nl-BE" dirty="0" err="1" smtClean="0"/>
              <a:t>mappings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352697" y="3252652"/>
            <a:ext cx="8375904" cy="2249435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&lt;?xml version="1.0" encoding="utf-8" ?&gt;</a:t>
            </a:r>
          </a:p>
          <a:p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&lt;hibernate-mapping </a:t>
            </a:r>
            <a:r>
              <a:rPr lang="en-US" sz="1200" dirty="0" err="1" smtClean="0">
                <a:solidFill>
                  <a:schemeClr val="bg2">
                    <a:lumMod val="85000"/>
                  </a:schemeClr>
                </a:solidFill>
              </a:rPr>
              <a:t>xmlns</a:t>
            </a:r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="urn:nhibernate-mapping-2.2" assembly="</a:t>
            </a:r>
            <a:r>
              <a:rPr lang="en-US" sz="1200" dirty="0" err="1" smtClean="0">
                <a:solidFill>
                  <a:schemeClr val="bg2">
                    <a:lumMod val="85000"/>
                  </a:schemeClr>
                </a:solidFill>
              </a:rPr>
              <a:t>Eg.Core</a:t>
            </a:r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" namespace="</a:t>
            </a:r>
            <a:r>
              <a:rPr lang="en-US" sz="1200" dirty="0" err="1" smtClean="0">
                <a:solidFill>
                  <a:schemeClr val="bg2">
                    <a:lumMod val="85000"/>
                  </a:schemeClr>
                </a:solidFill>
              </a:rPr>
              <a:t>Eg.Core</a:t>
            </a:r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"&gt;</a:t>
            </a:r>
          </a:p>
          <a:p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  &lt;class name="Product"&gt;</a:t>
            </a:r>
          </a:p>
          <a:p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    &lt;id name="Id"&gt;</a:t>
            </a:r>
          </a:p>
          <a:p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      &lt;generator class="</a:t>
            </a:r>
            <a:r>
              <a:rPr lang="en-US" sz="1200" dirty="0" err="1" smtClean="0">
                <a:solidFill>
                  <a:schemeClr val="bg2">
                    <a:lumMod val="85000"/>
                  </a:schemeClr>
                </a:solidFill>
              </a:rPr>
              <a:t>guid.comb</a:t>
            </a:r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" /&gt;</a:t>
            </a:r>
          </a:p>
          <a:p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    &lt;/id&gt;</a:t>
            </a:r>
          </a:p>
          <a:p>
            <a:r>
              <a:rPr lang="en-US" sz="1200" b="1" dirty="0" smtClean="0"/>
              <a:t>    &lt;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property</a:t>
            </a:r>
            <a:r>
              <a:rPr lang="en-US" sz="1200" b="1" dirty="0" smtClean="0"/>
              <a:t> </a:t>
            </a:r>
            <a:r>
              <a:rPr lang="en-US" sz="1200" b="1" dirty="0" smtClean="0">
                <a:solidFill>
                  <a:schemeClr val="accent2"/>
                </a:solidFill>
              </a:rPr>
              <a:t>name</a:t>
            </a:r>
            <a:r>
              <a:rPr lang="en-US" sz="1200" b="1" dirty="0" smtClean="0"/>
              <a:t>="</a:t>
            </a:r>
            <a:r>
              <a:rPr lang="en-US" sz="1200" b="1" dirty="0" smtClean="0">
                <a:solidFill>
                  <a:schemeClr val="accent1"/>
                </a:solidFill>
              </a:rPr>
              <a:t>Name</a:t>
            </a:r>
            <a:r>
              <a:rPr lang="en-US" sz="1200" b="1" dirty="0" smtClean="0"/>
              <a:t>" </a:t>
            </a:r>
            <a:r>
              <a:rPr lang="en-US" sz="1200" b="1" dirty="0" smtClean="0">
                <a:solidFill>
                  <a:srgbClr val="FF0000"/>
                </a:solidFill>
              </a:rPr>
              <a:t>not-null</a:t>
            </a:r>
            <a:r>
              <a:rPr lang="en-US" sz="1200" b="1" dirty="0" smtClean="0"/>
              <a:t>="</a:t>
            </a:r>
            <a:r>
              <a:rPr lang="en-US" sz="1200" b="1" dirty="0" smtClean="0">
                <a:solidFill>
                  <a:schemeClr val="accent1"/>
                </a:solidFill>
              </a:rPr>
              <a:t>true</a:t>
            </a:r>
            <a:r>
              <a:rPr lang="en-US" sz="1200" b="1" dirty="0" smtClean="0"/>
              <a:t>” /&gt;</a:t>
            </a:r>
          </a:p>
          <a:p>
            <a:r>
              <a:rPr lang="en-US" sz="1200" b="1" dirty="0" smtClean="0"/>
              <a:t>    </a:t>
            </a:r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&lt;property name="Description“ /&gt;</a:t>
            </a:r>
          </a:p>
          <a:p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    &lt;property name="</a:t>
            </a:r>
            <a:r>
              <a:rPr lang="en-US" sz="1200" dirty="0" err="1" smtClean="0">
                <a:solidFill>
                  <a:schemeClr val="bg2">
                    <a:lumMod val="85000"/>
                  </a:schemeClr>
                </a:solidFill>
              </a:rPr>
              <a:t>UnitPrice</a:t>
            </a:r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" not-null="true" type="Currency" /&gt;</a:t>
            </a:r>
          </a:p>
          <a:p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  &lt;/class&gt;</a:t>
            </a:r>
          </a:p>
          <a:p>
            <a:r>
              <a:rPr lang="en-US" sz="1200" dirty="0" smtClean="0">
                <a:solidFill>
                  <a:schemeClr val="bg2">
                    <a:lumMod val="85000"/>
                  </a:schemeClr>
                </a:solidFill>
              </a:rPr>
              <a:t>&lt;/hibernate-mapping&gt;</a:t>
            </a:r>
            <a:endParaRPr lang="en-US" sz="1200" dirty="0" smtClean="0">
              <a:solidFill>
                <a:schemeClr val="bg2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09306" y="1289348"/>
            <a:ext cx="7067152" cy="1414663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Tx/>
              <a:buFont typeface="Verdana" charset="0"/>
              <a:buChar char="•"/>
              <a:tabLst/>
              <a:defRPr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Property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mapping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overview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Tx/>
              <a:buFont typeface="Verdana" charset="0"/>
              <a:buChar char="•"/>
              <a:tabLst/>
              <a:defRPr/>
            </a:pPr>
            <a:r>
              <a:rPr lang="nl-BE" dirty="0" smtClean="0"/>
              <a:t>Access </a:t>
            </a:r>
            <a:r>
              <a:rPr lang="nl-BE" dirty="0" err="1" smtClean="0"/>
              <a:t>strategies</a:t>
            </a:r>
            <a:endParaRPr lang="nl-BE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Tx/>
              <a:buFont typeface="Verdana" charset="0"/>
              <a:buChar char="•"/>
              <a:tabLst/>
              <a:defRPr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Controlling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insertion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and updates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376114" cy="785818"/>
          </a:xfrm>
        </p:spPr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Basic</a:t>
            </a:r>
            <a:r>
              <a:rPr lang="nl-BE" dirty="0" smtClean="0"/>
              <a:t> </a:t>
            </a:r>
            <a:r>
              <a:rPr lang="nl-BE" dirty="0" err="1" smtClean="0"/>
              <a:t>property</a:t>
            </a:r>
            <a:r>
              <a:rPr lang="nl-BE" dirty="0" smtClean="0"/>
              <a:t> and </a:t>
            </a:r>
            <a:r>
              <a:rPr lang="nl-BE" dirty="0" err="1" smtClean="0"/>
              <a:t>class</a:t>
            </a:r>
            <a:r>
              <a:rPr lang="nl-BE" dirty="0" smtClean="0"/>
              <a:t> </a:t>
            </a:r>
            <a:r>
              <a:rPr lang="nl-BE" dirty="0" err="1" smtClean="0"/>
              <a:t>mappings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352697" y="2913018"/>
            <a:ext cx="8375904" cy="402775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1200" b="1" dirty="0" smtClean="0"/>
              <a:t>&lt;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property</a:t>
            </a:r>
            <a:r>
              <a:rPr lang="en-US" sz="1200" b="1" dirty="0" smtClean="0"/>
              <a:t> </a:t>
            </a:r>
            <a:r>
              <a:rPr lang="en-US" sz="1200" b="1" dirty="0" smtClean="0">
                <a:solidFill>
                  <a:schemeClr val="accent2"/>
                </a:solidFill>
              </a:rPr>
              <a:t>name</a:t>
            </a:r>
            <a:r>
              <a:rPr lang="en-US" sz="1200" b="1" dirty="0" smtClean="0"/>
              <a:t>="</a:t>
            </a:r>
            <a:r>
              <a:rPr lang="en-US" sz="1200" b="1" dirty="0" smtClean="0">
                <a:solidFill>
                  <a:schemeClr val="accent1"/>
                </a:solidFill>
              </a:rPr>
              <a:t>Name</a:t>
            </a:r>
            <a:r>
              <a:rPr lang="en-US" sz="1200" b="1" dirty="0" smtClean="0"/>
              <a:t>" </a:t>
            </a:r>
            <a:r>
              <a:rPr lang="en-US" sz="1200" b="1" dirty="0" smtClean="0">
                <a:solidFill>
                  <a:srgbClr val="FF0000"/>
                </a:solidFill>
              </a:rPr>
              <a:t>not-null</a:t>
            </a:r>
            <a:r>
              <a:rPr lang="en-US" sz="1200" b="1" dirty="0" smtClean="0"/>
              <a:t>="</a:t>
            </a:r>
            <a:r>
              <a:rPr lang="en-US" sz="1200" b="1" dirty="0" smtClean="0">
                <a:solidFill>
                  <a:schemeClr val="accent1"/>
                </a:solidFill>
              </a:rPr>
              <a:t>true</a:t>
            </a:r>
            <a:r>
              <a:rPr lang="en-US" sz="1200" b="1" dirty="0" smtClean="0"/>
              <a:t>"  </a:t>
            </a:r>
            <a:r>
              <a:rPr lang="en-US" sz="1200" b="1" dirty="0" smtClean="0">
                <a:solidFill>
                  <a:srgbClr val="FF0000"/>
                </a:solidFill>
              </a:rPr>
              <a:t>access</a:t>
            </a:r>
            <a:r>
              <a:rPr lang="en-US" sz="1200" b="1" dirty="0" smtClean="0"/>
              <a:t>=“</a:t>
            </a:r>
            <a:r>
              <a:rPr lang="en-US" sz="1200" b="1" dirty="0" smtClean="0">
                <a:solidFill>
                  <a:schemeClr val="accent1"/>
                </a:solidFill>
              </a:rPr>
              <a:t>field</a:t>
            </a:r>
            <a:r>
              <a:rPr lang="en-US" sz="1200" b="1" dirty="0" smtClean="0"/>
              <a:t>”/&gt;</a:t>
            </a: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09306" y="1289348"/>
            <a:ext cx="7067152" cy="1414663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Tx/>
              <a:buFont typeface="Verdana" charset="0"/>
              <a:buChar char="•"/>
              <a:tabLst/>
              <a:defRPr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Property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mapping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overview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Tx/>
              <a:buFont typeface="Verdana" charset="0"/>
              <a:buChar char="•"/>
              <a:tabLst/>
              <a:defRPr/>
            </a:pPr>
            <a:r>
              <a:rPr lang="nl-BE" dirty="0" smtClean="0"/>
              <a:t>Access </a:t>
            </a:r>
            <a:r>
              <a:rPr lang="nl-BE" dirty="0" err="1" smtClean="0"/>
              <a:t>strategies</a:t>
            </a:r>
            <a:endParaRPr lang="nl-BE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Tx/>
              <a:buFont typeface="Verdana" charset="0"/>
              <a:buChar char="•"/>
              <a:tabLst/>
              <a:defRPr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Controlling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insertion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and updates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96092" y="3953692"/>
            <a:ext cx="8375904" cy="1695437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nl-BE" sz="1200" b="1" dirty="0" smtClean="0">
                <a:solidFill>
                  <a:schemeClr val="accent1"/>
                </a:solidFill>
              </a:rPr>
              <a:t>Private</a:t>
            </a:r>
            <a:r>
              <a:rPr lang="nl-BE" sz="1200" b="1" dirty="0" smtClean="0"/>
              <a:t> </a:t>
            </a:r>
            <a:r>
              <a:rPr lang="nl-BE" sz="1200" b="1" dirty="0" err="1" smtClean="0">
                <a:solidFill>
                  <a:schemeClr val="accent1"/>
                </a:solidFill>
              </a:rPr>
              <a:t>string</a:t>
            </a:r>
            <a:r>
              <a:rPr lang="nl-BE" sz="1200" b="1" dirty="0" smtClean="0"/>
              <a:t> _</a:t>
            </a:r>
            <a:r>
              <a:rPr lang="nl-BE" sz="1200" b="1" dirty="0" err="1" smtClean="0"/>
              <a:t>firstName</a:t>
            </a:r>
            <a:r>
              <a:rPr lang="nl-BE" sz="1200" b="1" dirty="0" smtClean="0"/>
              <a:t>;</a:t>
            </a:r>
          </a:p>
          <a:p>
            <a:endParaRPr lang="nl-BE" sz="1200" b="1" dirty="0" smtClean="0"/>
          </a:p>
          <a:p>
            <a:r>
              <a:rPr lang="nl-BE" sz="1200" b="1" dirty="0" smtClean="0">
                <a:solidFill>
                  <a:schemeClr val="accent1"/>
                </a:solidFill>
              </a:rPr>
              <a:t>Public</a:t>
            </a:r>
            <a:r>
              <a:rPr lang="nl-BE" sz="1200" b="1" dirty="0" smtClean="0"/>
              <a:t> </a:t>
            </a:r>
            <a:r>
              <a:rPr lang="nl-BE" sz="1200" b="1" dirty="0" err="1" smtClean="0">
                <a:solidFill>
                  <a:schemeClr val="accent1"/>
                </a:solidFill>
              </a:rPr>
              <a:t>string</a:t>
            </a:r>
            <a:r>
              <a:rPr lang="nl-BE" sz="1200" b="1" dirty="0" smtClean="0"/>
              <a:t> </a:t>
            </a:r>
            <a:r>
              <a:rPr lang="nl-BE" sz="1200" b="1" dirty="0" err="1" smtClean="0"/>
              <a:t>FirstName</a:t>
            </a:r>
            <a:endParaRPr lang="nl-BE" sz="1200" b="1" dirty="0" smtClean="0"/>
          </a:p>
          <a:p>
            <a:r>
              <a:rPr lang="nl-BE" sz="1200" b="1" dirty="0" smtClean="0"/>
              <a:t>{</a:t>
            </a:r>
          </a:p>
          <a:p>
            <a:r>
              <a:rPr lang="nl-BE" sz="1200" b="1" dirty="0" smtClean="0"/>
              <a:t>    </a:t>
            </a:r>
            <a:r>
              <a:rPr lang="nl-BE" sz="1200" b="1" dirty="0" err="1" smtClean="0">
                <a:solidFill>
                  <a:schemeClr val="accent1"/>
                </a:solidFill>
              </a:rPr>
              <a:t>get</a:t>
            </a:r>
            <a:r>
              <a:rPr lang="nl-BE" sz="1200" b="1" dirty="0" smtClean="0"/>
              <a:t>{ </a:t>
            </a:r>
            <a:r>
              <a:rPr lang="nl-BE" sz="1200" b="1" dirty="0" smtClean="0">
                <a:solidFill>
                  <a:schemeClr val="accent1"/>
                </a:solidFill>
              </a:rPr>
              <a:t>return</a:t>
            </a:r>
            <a:r>
              <a:rPr lang="nl-BE" sz="1200" b="1" dirty="0" smtClean="0"/>
              <a:t> _</a:t>
            </a:r>
            <a:r>
              <a:rPr lang="nl-BE" sz="1200" b="1" dirty="0" err="1" smtClean="0"/>
              <a:t>firstName</a:t>
            </a:r>
            <a:r>
              <a:rPr lang="nl-BE" sz="1200" b="1" dirty="0" smtClean="0"/>
              <a:t>;}</a:t>
            </a:r>
          </a:p>
          <a:p>
            <a:r>
              <a:rPr lang="nl-BE" sz="1200" b="1" dirty="0" smtClean="0"/>
              <a:t>}</a:t>
            </a:r>
            <a:endParaRPr lang="en-US" sz="1200" b="1" dirty="0" smtClean="0"/>
          </a:p>
          <a:p>
            <a:endParaRPr lang="en-US" sz="1200" b="1" dirty="0" smtClean="0"/>
          </a:p>
          <a:p>
            <a:r>
              <a:rPr lang="en-US" sz="1200" b="1" dirty="0" smtClean="0"/>
              <a:t>&lt;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property</a:t>
            </a:r>
            <a:r>
              <a:rPr lang="en-US" sz="1200" b="1" dirty="0" smtClean="0"/>
              <a:t> </a:t>
            </a:r>
            <a:r>
              <a:rPr lang="en-US" sz="1200" b="1" dirty="0" smtClean="0">
                <a:solidFill>
                  <a:schemeClr val="accent2"/>
                </a:solidFill>
              </a:rPr>
              <a:t>name</a:t>
            </a:r>
            <a:r>
              <a:rPr lang="en-US" sz="1200" b="1" dirty="0" smtClean="0"/>
              <a:t>=“</a:t>
            </a:r>
            <a:r>
              <a:rPr lang="en-US" sz="1200" b="1" dirty="0" err="1" smtClean="0">
                <a:solidFill>
                  <a:srgbClr val="0070C0"/>
                </a:solidFill>
              </a:rPr>
              <a:t>FirstNa</a:t>
            </a:r>
            <a:r>
              <a:rPr lang="en-US" sz="1200" b="1" dirty="0" err="1" smtClean="0">
                <a:solidFill>
                  <a:schemeClr val="accent1"/>
                </a:solidFill>
              </a:rPr>
              <a:t>me</a:t>
            </a:r>
            <a:r>
              <a:rPr lang="en-US" sz="1200" b="1" dirty="0" smtClean="0"/>
              <a:t>" </a:t>
            </a:r>
            <a:r>
              <a:rPr lang="en-US" sz="1200" b="1" dirty="0" smtClean="0">
                <a:solidFill>
                  <a:srgbClr val="FF0000"/>
                </a:solidFill>
              </a:rPr>
              <a:t>not-null</a:t>
            </a:r>
            <a:r>
              <a:rPr lang="en-US" sz="1200" b="1" dirty="0" smtClean="0"/>
              <a:t>="</a:t>
            </a:r>
            <a:r>
              <a:rPr lang="en-US" sz="1200" b="1" dirty="0" smtClean="0">
                <a:solidFill>
                  <a:schemeClr val="accent1"/>
                </a:solidFill>
              </a:rPr>
              <a:t>true</a:t>
            </a:r>
            <a:r>
              <a:rPr lang="en-US" sz="1200" b="1" dirty="0" smtClean="0"/>
              <a:t>"  </a:t>
            </a:r>
            <a:r>
              <a:rPr lang="en-US" sz="1200" b="1" dirty="0" smtClean="0">
                <a:solidFill>
                  <a:srgbClr val="FF0000"/>
                </a:solidFill>
              </a:rPr>
              <a:t>access</a:t>
            </a:r>
            <a:r>
              <a:rPr lang="en-US" sz="1200" b="1" dirty="0" smtClean="0"/>
              <a:t>=“</a:t>
            </a:r>
            <a:r>
              <a:rPr lang="en-US" sz="1200" b="1" dirty="0" err="1" smtClean="0">
                <a:solidFill>
                  <a:schemeClr val="accent1"/>
                </a:solidFill>
              </a:rPr>
              <a:t>field.camelcase</a:t>
            </a:r>
            <a:r>
              <a:rPr lang="en-US" sz="1200" b="1" dirty="0" smtClean="0">
                <a:solidFill>
                  <a:schemeClr val="accent1"/>
                </a:solidFill>
              </a:rPr>
              <a:t>-underscore</a:t>
            </a:r>
            <a:r>
              <a:rPr lang="en-US" sz="1200" b="1" dirty="0" smtClean="0"/>
              <a:t>”/&gt;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376114" cy="785818"/>
          </a:xfrm>
        </p:spPr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Basic</a:t>
            </a:r>
            <a:r>
              <a:rPr lang="nl-BE" dirty="0" smtClean="0"/>
              <a:t> </a:t>
            </a:r>
            <a:r>
              <a:rPr lang="nl-BE" dirty="0" err="1" smtClean="0"/>
              <a:t>property</a:t>
            </a:r>
            <a:r>
              <a:rPr lang="nl-BE" dirty="0" smtClean="0"/>
              <a:t> and </a:t>
            </a:r>
            <a:r>
              <a:rPr lang="nl-BE" dirty="0" err="1" smtClean="0"/>
              <a:t>class</a:t>
            </a:r>
            <a:r>
              <a:rPr lang="nl-BE" dirty="0" smtClean="0"/>
              <a:t> </a:t>
            </a:r>
            <a:r>
              <a:rPr lang="nl-BE" dirty="0" err="1" smtClean="0"/>
              <a:t>mappings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09306" y="1289348"/>
            <a:ext cx="7067152" cy="1414663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Tx/>
              <a:buFont typeface="Verdana" charset="0"/>
              <a:buChar char="•"/>
              <a:tabLst/>
              <a:defRPr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Property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mapping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overview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Tx/>
              <a:buFont typeface="Verdana" charset="0"/>
              <a:buChar char="•"/>
              <a:tabLst/>
              <a:defRPr/>
            </a:pP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Access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strategies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Tx/>
              <a:buFont typeface="Verdana" charset="0"/>
              <a:buChar char="•"/>
              <a:tabLst/>
              <a:defRPr/>
            </a:pPr>
            <a:r>
              <a:rPr lang="nl-BE" dirty="0" err="1" smtClean="0"/>
              <a:t>Controlling</a:t>
            </a:r>
            <a:r>
              <a:rPr lang="nl-BE" dirty="0" smtClean="0"/>
              <a:t> </a:t>
            </a:r>
            <a:r>
              <a:rPr lang="nl-BE" dirty="0" err="1" smtClean="0"/>
              <a:t>insertion</a:t>
            </a:r>
            <a:r>
              <a:rPr lang="nl-BE" dirty="0" smtClean="0"/>
              <a:t> and updates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52697" y="3252652"/>
            <a:ext cx="8375904" cy="2249435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1200" dirty="0" smtClean="0"/>
              <a:t>&lt;?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xml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version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1.0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encoding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utf-8</a:t>
            </a:r>
            <a:r>
              <a:rPr lang="en-US" sz="1200" dirty="0" smtClean="0"/>
              <a:t>" ?&gt;</a:t>
            </a:r>
          </a:p>
          <a:p>
            <a:r>
              <a:rPr lang="en-US" sz="1200" dirty="0" smtClean="0"/>
              <a:t>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hibernate-mapping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chemeClr val="accent2"/>
                </a:solidFill>
              </a:rPr>
              <a:t>xmlns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urn:nhibernate-mapping-2.2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assembly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Eg.Core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namespace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Eg.Core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Product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Id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generator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class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guid.comb</a:t>
            </a:r>
            <a:r>
              <a:rPr lang="en-US" sz="1200" dirty="0" smtClean="0"/>
              <a:t>" /&gt;</a:t>
            </a:r>
          </a:p>
          <a:p>
            <a:r>
              <a:rPr lang="en-US" sz="1200" dirty="0" smtClean="0"/>
              <a:t>    &lt;/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property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Name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rgbClr val="FF0000"/>
                </a:solidFill>
              </a:rPr>
              <a:t>not-null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true</a:t>
            </a:r>
            <a:r>
              <a:rPr lang="en-US" sz="1200" dirty="0" smtClean="0"/>
              <a:t>" /&gt;</a:t>
            </a:r>
          </a:p>
          <a:p>
            <a:r>
              <a:rPr lang="en-US" sz="1200" dirty="0" smtClean="0"/>
              <a:t>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property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Description</a:t>
            </a:r>
            <a:r>
              <a:rPr lang="en-US" sz="1200" dirty="0" smtClean="0"/>
              <a:t>" /&gt;</a:t>
            </a:r>
          </a:p>
          <a:p>
            <a:r>
              <a:rPr lang="en-US" sz="1200" dirty="0" smtClean="0"/>
              <a:t>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property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UnitPrice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not-null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true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type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Currency</a:t>
            </a:r>
            <a:r>
              <a:rPr lang="en-US" sz="1200" dirty="0" smtClean="0"/>
              <a:t>" /&gt;</a:t>
            </a:r>
          </a:p>
          <a:p>
            <a:r>
              <a:rPr lang="en-US" sz="1200" dirty="0" smtClean="0"/>
              <a:t>  &lt;/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&lt;/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hibernate-mapping</a:t>
            </a:r>
            <a:r>
              <a:rPr lang="en-US" sz="1200" dirty="0" smtClean="0"/>
              <a:t>&gt;</a:t>
            </a:r>
            <a:endParaRPr lang="en-US" sz="1200" dirty="0" smtClean="0"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830682" y="4457972"/>
            <a:ext cx="3278777" cy="18466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BE" sz="1200" b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nl-BE" sz="1200" b="1" dirty="0" err="1" smtClean="0">
                <a:solidFill>
                  <a:srgbClr val="FF0000"/>
                </a:solidFill>
                <a:cs typeface="Arial" pitchFamily="34" charset="0"/>
              </a:rPr>
              <a:t>Insert</a:t>
            </a:r>
            <a:r>
              <a:rPr lang="nl-BE" sz="1200" b="1" dirty="0" smtClean="0">
                <a:cs typeface="Arial" pitchFamily="34" charset="0"/>
              </a:rPr>
              <a:t>=“</a:t>
            </a:r>
            <a:r>
              <a:rPr lang="nl-BE" sz="1200" b="1" dirty="0" err="1" smtClean="0">
                <a:solidFill>
                  <a:schemeClr val="accent1"/>
                </a:solidFill>
                <a:cs typeface="Arial" pitchFamily="34" charset="0"/>
              </a:rPr>
              <a:t>false</a:t>
            </a:r>
            <a:r>
              <a:rPr lang="nl-BE" sz="1200" b="1" dirty="0" smtClean="0">
                <a:cs typeface="Arial" pitchFamily="34" charset="0"/>
              </a:rPr>
              <a:t>” </a:t>
            </a:r>
            <a:r>
              <a:rPr lang="nl-BE" sz="1200" b="1" dirty="0" smtClean="0">
                <a:solidFill>
                  <a:srgbClr val="FF0000"/>
                </a:solidFill>
                <a:cs typeface="Arial" pitchFamily="34" charset="0"/>
              </a:rPr>
              <a:t>update</a:t>
            </a:r>
            <a:r>
              <a:rPr lang="nl-BE" sz="1200" b="1" dirty="0" smtClean="0">
                <a:cs typeface="Arial" pitchFamily="34" charset="0"/>
              </a:rPr>
              <a:t>=“</a:t>
            </a:r>
            <a:r>
              <a:rPr lang="nl-BE" sz="1200" b="1" dirty="0" err="1" smtClean="0">
                <a:solidFill>
                  <a:schemeClr val="accent1"/>
                </a:solidFill>
                <a:cs typeface="Arial" pitchFamily="34" charset="0"/>
              </a:rPr>
              <a:t>false</a:t>
            </a:r>
            <a:r>
              <a:rPr lang="nl-BE" sz="1200" b="1" dirty="0" smtClean="0">
                <a:cs typeface="Arial" pitchFamily="34" charset="0"/>
              </a:rPr>
              <a:t>” /&gt;</a:t>
            </a:r>
            <a:endParaRPr lang="en-US" sz="1200" b="1" dirty="0" smtClean="0"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413910" y="3728083"/>
            <a:ext cx="2704012" cy="18466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BE" sz="1200" b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nl-BE" sz="1200" b="1" dirty="0" err="1" smtClean="0">
                <a:solidFill>
                  <a:srgbClr val="FF0000"/>
                </a:solidFill>
                <a:cs typeface="Arial" pitchFamily="34" charset="0"/>
              </a:rPr>
              <a:t>mutable</a:t>
            </a:r>
            <a:r>
              <a:rPr lang="nl-BE" sz="1200" b="1" dirty="0" smtClean="0">
                <a:cs typeface="Arial" pitchFamily="34" charset="0"/>
              </a:rPr>
              <a:t>=“</a:t>
            </a:r>
            <a:r>
              <a:rPr lang="nl-BE" sz="1200" b="1" dirty="0" err="1" smtClean="0">
                <a:solidFill>
                  <a:schemeClr val="accent1"/>
                </a:solidFill>
                <a:cs typeface="Arial" pitchFamily="34" charset="0"/>
              </a:rPr>
              <a:t>false</a:t>
            </a:r>
            <a:r>
              <a:rPr lang="nl-BE" sz="1200" b="1" dirty="0" smtClean="0">
                <a:cs typeface="Arial" pitchFamily="34" charset="0"/>
              </a:rPr>
              <a:t>”&gt;</a:t>
            </a:r>
            <a:endParaRPr lang="en-US" sz="1200" b="1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6"/>
          <p:cNvSpPr>
            <a:spLocks noGrp="1"/>
          </p:cNvSpPr>
          <p:nvPr>
            <p:ph idx="1"/>
          </p:nvPr>
        </p:nvSpPr>
        <p:spPr>
          <a:xfrm>
            <a:off x="4640262" y="1447820"/>
            <a:ext cx="4214979" cy="4639657"/>
          </a:xfrm>
        </p:spPr>
        <p:txBody>
          <a:bodyPr anchor="ctr"/>
          <a:lstStyle/>
          <a:p>
            <a:pPr>
              <a:spcBef>
                <a:spcPts val="500"/>
              </a:spcBef>
              <a:buClr>
                <a:srgbClr val="FFCC00"/>
              </a:buClr>
              <a:buFont typeface="Verdana" charset="0"/>
              <a:buChar char="•"/>
            </a:pPr>
            <a:r>
              <a:rPr lang="nl-BE" sz="1800" dirty="0" err="1" smtClean="0"/>
              <a:t>Starting</a:t>
            </a:r>
            <a:r>
              <a:rPr lang="nl-BE" sz="1800" dirty="0" smtClean="0"/>
              <a:t> point</a:t>
            </a:r>
          </a:p>
          <a:p>
            <a:pPr>
              <a:spcBef>
                <a:spcPts val="500"/>
              </a:spcBef>
              <a:buClr>
                <a:srgbClr val="FFCC00"/>
              </a:buClr>
              <a:buFont typeface="Verdana" charset="0"/>
              <a:buChar char="•"/>
            </a:pPr>
            <a:r>
              <a:rPr lang="nl-BE" sz="1800" dirty="0" smtClean="0"/>
              <a:t>ORM </a:t>
            </a:r>
            <a:r>
              <a:rPr lang="nl-BE" sz="1800" dirty="0" err="1" smtClean="0"/>
              <a:t>with</a:t>
            </a:r>
            <a:r>
              <a:rPr lang="nl-BE" sz="1800" dirty="0" smtClean="0"/>
              <a:t> </a:t>
            </a:r>
            <a:r>
              <a:rPr lang="nl-BE" sz="1800" dirty="0" err="1" smtClean="0"/>
              <a:t>NHibernate</a:t>
            </a:r>
            <a:endParaRPr lang="en-US" sz="1800" dirty="0" smtClean="0"/>
          </a:p>
          <a:p>
            <a:pPr lvl="2">
              <a:spcBef>
                <a:spcPts val="500"/>
              </a:spcBef>
              <a:buClr>
                <a:srgbClr val="FFCC00"/>
              </a:buClr>
              <a:buFont typeface="Verdana" charset="0"/>
              <a:buChar char="•"/>
            </a:pPr>
            <a:r>
              <a:rPr lang="en-US" sz="1800" dirty="0" smtClean="0"/>
              <a:t>Why </a:t>
            </a:r>
            <a:r>
              <a:rPr lang="en-US" sz="1800" dirty="0"/>
              <a:t>do we need </a:t>
            </a:r>
            <a:r>
              <a:rPr lang="en-US" sz="1800" dirty="0" err="1"/>
              <a:t>Nhibernate</a:t>
            </a:r>
            <a:r>
              <a:rPr lang="en-US" sz="1800" dirty="0"/>
              <a:t>?</a:t>
            </a:r>
          </a:p>
          <a:p>
            <a:pPr lvl="2">
              <a:spcBef>
                <a:spcPts val="500"/>
              </a:spcBef>
              <a:buClr>
                <a:srgbClr val="FFCC00"/>
              </a:buClr>
              <a:buFont typeface="Verdana" charset="0"/>
              <a:buChar char="•"/>
            </a:pPr>
            <a:r>
              <a:rPr lang="en-US" sz="1800" dirty="0"/>
              <a:t>What is ORM</a:t>
            </a:r>
          </a:p>
          <a:p>
            <a:pPr>
              <a:spcBef>
                <a:spcPts val="500"/>
              </a:spcBef>
              <a:buClr>
                <a:srgbClr val="FFCC00"/>
              </a:buClr>
              <a:buFont typeface="Verdana" charset="0"/>
              <a:buChar char="•"/>
            </a:pPr>
            <a:r>
              <a:rPr lang="en-US" sz="1800" dirty="0"/>
              <a:t>Understanding the architecture</a:t>
            </a:r>
          </a:p>
          <a:p>
            <a:pPr>
              <a:spcBef>
                <a:spcPts val="500"/>
              </a:spcBef>
              <a:buClr>
                <a:srgbClr val="FFCC00"/>
              </a:buClr>
              <a:buFont typeface="Verdana" charset="0"/>
              <a:buChar char="•"/>
            </a:pPr>
            <a:r>
              <a:rPr lang="en-US" sz="1800" dirty="0"/>
              <a:t>Basic </a:t>
            </a:r>
            <a:r>
              <a:rPr lang="en-US" sz="1800" dirty="0" smtClean="0"/>
              <a:t>configuration</a:t>
            </a:r>
            <a:endParaRPr lang="en-US" sz="1800" dirty="0">
              <a:latin typeface="Verdana Bold" charset="0"/>
              <a:ea typeface="ヒラギノ角ゴ ProN W6" charset="0"/>
              <a:cs typeface="ヒラギノ角ゴ ProN W6" charset="0"/>
              <a:sym typeface="Verdana Bold" charset="0"/>
            </a:endParaRPr>
          </a:p>
          <a:p>
            <a:pPr>
              <a:spcBef>
                <a:spcPts val="500"/>
              </a:spcBef>
              <a:buClr>
                <a:srgbClr val="FFCC00"/>
              </a:buClr>
              <a:buFont typeface="Verdana" charset="0"/>
              <a:buChar char="•"/>
            </a:pPr>
            <a:r>
              <a:rPr lang="en-US" sz="1800" dirty="0" smtClean="0"/>
              <a:t>Basic property </a:t>
            </a:r>
            <a:r>
              <a:rPr lang="en-US" sz="1800" dirty="0"/>
              <a:t>and class mappings</a:t>
            </a:r>
          </a:p>
          <a:p>
            <a:pPr>
              <a:spcBef>
                <a:spcPts val="500"/>
              </a:spcBef>
              <a:buClr>
                <a:srgbClr val="FFCC00"/>
              </a:buClr>
              <a:buFont typeface="Verdana" charset="0"/>
              <a:buChar char="•"/>
            </a:pPr>
            <a:r>
              <a:rPr lang="en-US" sz="1800" dirty="0"/>
              <a:t>Understanding object identity</a:t>
            </a:r>
          </a:p>
          <a:p>
            <a:pPr>
              <a:spcBef>
                <a:spcPts val="500"/>
              </a:spcBef>
              <a:buClr>
                <a:srgbClr val="FFCC00"/>
              </a:buClr>
              <a:buFont typeface="Verdana" charset="0"/>
              <a:buChar char="•"/>
            </a:pPr>
            <a:r>
              <a:rPr lang="en-US" sz="1800" dirty="0" smtClean="0"/>
              <a:t>Associations</a:t>
            </a:r>
          </a:p>
          <a:p>
            <a:pPr>
              <a:spcBef>
                <a:spcPts val="500"/>
              </a:spcBef>
              <a:buClr>
                <a:srgbClr val="FFCC00"/>
              </a:buClr>
              <a:buFont typeface="Verdana" charset="0"/>
              <a:buChar char="•"/>
            </a:pPr>
            <a:r>
              <a:rPr lang="nl-BE" sz="1800" dirty="0" err="1" smtClean="0"/>
              <a:t>Off</a:t>
            </a:r>
            <a:r>
              <a:rPr lang="nl-BE" sz="1800" dirty="0" smtClean="0"/>
              <a:t> we go</a:t>
            </a:r>
            <a:endParaRPr lang="en-US" sz="1800" dirty="0"/>
          </a:p>
          <a:p>
            <a:pPr>
              <a:lnSpc>
                <a:spcPct val="150000"/>
              </a:lnSpc>
              <a:spcBef>
                <a:spcPts val="500"/>
              </a:spcBef>
              <a:buFont typeface="Arial" pitchFamily="34" charset="0"/>
              <a:buChar char="•"/>
            </a:pPr>
            <a:endParaRPr lang="en-GB" sz="1800" dirty="0" smtClean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74663" y="266245"/>
            <a:ext cx="8242300" cy="785818"/>
          </a:xfrm>
        </p:spPr>
        <p:txBody>
          <a:bodyPr/>
          <a:lstStyle/>
          <a:p>
            <a:r>
              <a:rPr lang="en-GB" dirty="0" err="1" smtClean="0"/>
              <a:t>NHibernate</a:t>
            </a:r>
            <a:r>
              <a:rPr lang="en-GB" dirty="0" smtClean="0"/>
              <a:t> Part I: The basics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3" y="2021840"/>
            <a:ext cx="4009813" cy="30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/>
              <a:t>Why</a:t>
            </a:r>
            <a:r>
              <a:rPr lang="nl-BE" dirty="0" smtClean="0"/>
              <a:t> do we </a:t>
            </a:r>
            <a:r>
              <a:rPr lang="nl-BE" dirty="0" err="1" smtClean="0"/>
              <a:t>need</a:t>
            </a:r>
            <a:r>
              <a:rPr lang="nl-BE" dirty="0" smtClean="0"/>
              <a:t> the </a:t>
            </a:r>
            <a:r>
              <a:rPr lang="nl-BE" dirty="0" err="1" smtClean="0"/>
              <a:t>Entity</a:t>
            </a:r>
            <a:r>
              <a:rPr lang="nl-BE" dirty="0" smtClean="0"/>
              <a:t> </a:t>
            </a:r>
            <a:r>
              <a:rPr lang="nl-BE" dirty="0" err="1" smtClean="0"/>
              <a:t>class</a:t>
            </a:r>
            <a:r>
              <a:rPr lang="nl-BE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Identity</a:t>
            </a:r>
            <a:r>
              <a:rPr lang="nl-BE" dirty="0" smtClean="0"/>
              <a:t> versus </a:t>
            </a:r>
            <a:r>
              <a:rPr lang="nl-BE" dirty="0" err="1" smtClean="0"/>
              <a:t>equality</a:t>
            </a:r>
            <a:endParaRPr lang="nl-BE" sz="1200" dirty="0" smtClean="0"/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Choosing</a:t>
            </a:r>
            <a:r>
              <a:rPr lang="nl-BE" dirty="0" smtClean="0"/>
              <a:t> </a:t>
            </a:r>
            <a:r>
              <a:rPr lang="nl-BE" dirty="0" err="1" smtClean="0"/>
              <a:t>primary</a:t>
            </a:r>
            <a:r>
              <a:rPr lang="nl-BE" dirty="0" smtClean="0"/>
              <a:t> </a:t>
            </a:r>
            <a:r>
              <a:rPr lang="nl-BE" dirty="0" err="1" smtClean="0"/>
              <a:t>keys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r>
              <a:rPr lang="nl-BE" dirty="0" smtClean="0"/>
              <a:t>ID generator </a:t>
            </a:r>
            <a:r>
              <a:rPr lang="nl-BE" dirty="0" err="1" smtClean="0"/>
              <a:t>selection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6828662" cy="785818"/>
          </a:xfrm>
        </p:spPr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Understanding</a:t>
            </a:r>
            <a:r>
              <a:rPr lang="nl-BE" dirty="0" smtClean="0"/>
              <a:t> object </a:t>
            </a:r>
            <a:r>
              <a:rPr lang="nl-BE" dirty="0" err="1" smtClean="0"/>
              <a:t>identity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/>
              <a:t>Why</a:t>
            </a:r>
            <a:r>
              <a:rPr lang="nl-BE" dirty="0" smtClean="0"/>
              <a:t> do we </a:t>
            </a:r>
            <a:r>
              <a:rPr lang="nl-BE" dirty="0" err="1" smtClean="0"/>
              <a:t>need</a:t>
            </a:r>
            <a:r>
              <a:rPr lang="nl-BE" dirty="0" smtClean="0"/>
              <a:t> the </a:t>
            </a:r>
            <a:r>
              <a:rPr lang="nl-BE" dirty="0" err="1" smtClean="0"/>
              <a:t>Entity</a:t>
            </a:r>
            <a:r>
              <a:rPr lang="nl-BE" dirty="0" smtClean="0"/>
              <a:t> </a:t>
            </a:r>
            <a:r>
              <a:rPr lang="nl-BE" dirty="0" err="1" smtClean="0"/>
              <a:t>class</a:t>
            </a:r>
            <a:r>
              <a:rPr lang="nl-BE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Identity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versus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equality</a:t>
            </a:r>
            <a:endParaRPr lang="nl-BE" sz="1200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Choosing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primary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keys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ID generator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selection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6828662" cy="785818"/>
          </a:xfrm>
        </p:spPr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Understanding</a:t>
            </a:r>
            <a:r>
              <a:rPr lang="nl-BE" dirty="0" smtClean="0"/>
              <a:t> object </a:t>
            </a:r>
            <a:r>
              <a:rPr lang="nl-BE" dirty="0" err="1" smtClean="0"/>
              <a:t>identity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532489" y="2972123"/>
            <a:ext cx="4145280" cy="2987548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0" rtlCol="0">
            <a:no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using</a:t>
            </a:r>
            <a:r>
              <a:rPr lang="en-US" sz="1200" dirty="0" smtClean="0"/>
              <a:t> System;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using</a:t>
            </a:r>
            <a:r>
              <a:rPr lang="en-US" sz="1200" dirty="0" smtClean="0"/>
              <a:t> </a:t>
            </a:r>
            <a:r>
              <a:rPr lang="en-US" sz="1200" dirty="0" err="1" smtClean="0"/>
              <a:t>System.Collections.Generic</a:t>
            </a:r>
            <a:r>
              <a:rPr lang="en-US" sz="1200" dirty="0" smtClean="0"/>
              <a:t>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using</a:t>
            </a:r>
            <a:r>
              <a:rPr lang="en-US" sz="1200" dirty="0" smtClean="0"/>
              <a:t> </a:t>
            </a:r>
            <a:r>
              <a:rPr lang="en-US" sz="1200" dirty="0" err="1" smtClean="0"/>
              <a:t>System.Linq</a:t>
            </a:r>
            <a:r>
              <a:rPr lang="en-US" sz="1200" dirty="0" smtClean="0"/>
              <a:t>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using</a:t>
            </a:r>
            <a:r>
              <a:rPr lang="en-US" sz="1200" dirty="0" smtClean="0"/>
              <a:t> </a:t>
            </a:r>
            <a:r>
              <a:rPr lang="en-US" sz="1200" dirty="0" err="1" smtClean="0"/>
              <a:t>System.Text</a:t>
            </a:r>
            <a:r>
              <a:rPr lang="en-US" sz="1200" dirty="0" smtClean="0"/>
              <a:t>;</a:t>
            </a:r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/>
                </a:solidFill>
              </a:rPr>
              <a:t>namespace</a:t>
            </a:r>
            <a:r>
              <a:rPr lang="en-US" sz="1200" dirty="0" smtClean="0"/>
              <a:t> </a:t>
            </a:r>
            <a:r>
              <a:rPr lang="en-US" sz="1200" dirty="0" err="1" smtClean="0"/>
              <a:t>Eg.Core</a:t>
            </a:r>
            <a:endParaRPr lang="en-US" sz="1200" dirty="0" smtClean="0"/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/>
                </a:solidFill>
              </a:rPr>
              <a:t>public abstract class </a:t>
            </a:r>
            <a:r>
              <a:rPr lang="en-US" sz="1200" dirty="0" smtClean="0">
                <a:solidFill>
                  <a:srgbClr val="6EC628"/>
                </a:solidFill>
              </a:rPr>
              <a:t>Entity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</a:t>
            </a:r>
            <a:r>
              <a:rPr lang="en-US" sz="1200" dirty="0" smtClean="0">
                <a:solidFill>
                  <a:schemeClr val="accent1"/>
                </a:solidFill>
              </a:rPr>
              <a:t>public virtual </a:t>
            </a:r>
            <a:r>
              <a:rPr lang="en-US" sz="1200" dirty="0" err="1" smtClean="0">
                <a:solidFill>
                  <a:schemeClr val="accent1"/>
                </a:solidFill>
              </a:rPr>
              <a:t>Guid</a:t>
            </a:r>
            <a:r>
              <a:rPr lang="en-US" sz="1200" dirty="0" smtClean="0"/>
              <a:t> Id { </a:t>
            </a:r>
            <a:r>
              <a:rPr lang="en-US" sz="1200" dirty="0" smtClean="0">
                <a:solidFill>
                  <a:schemeClr val="accent1"/>
                </a:solidFill>
              </a:rPr>
              <a:t>get</a:t>
            </a:r>
            <a:r>
              <a:rPr lang="en-US" sz="1200" dirty="0" smtClean="0"/>
              <a:t>; protected </a:t>
            </a:r>
            <a:r>
              <a:rPr lang="en-US" sz="1200" dirty="0" smtClean="0">
                <a:solidFill>
                  <a:schemeClr val="accent1"/>
                </a:solidFill>
              </a:rPr>
              <a:t>set</a:t>
            </a:r>
            <a:r>
              <a:rPr lang="en-US" sz="1200" dirty="0" smtClean="0"/>
              <a:t>; }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}</a:t>
            </a:r>
            <a:endParaRPr lang="en-US" sz="1200" dirty="0" smtClean="0">
              <a:cs typeface="Arial" pitchFamily="34" charset="0"/>
            </a:endParaRPr>
          </a:p>
          <a:p>
            <a:endParaRPr lang="en-US" sz="1200" dirty="0" smtClean="0"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833257" y="4251366"/>
            <a:ext cx="407323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BE" dirty="0" smtClean="0">
                <a:cs typeface="Arial" pitchFamily="34" charset="0"/>
              </a:rPr>
              <a:t>POID: Persistent Object </a:t>
            </a:r>
            <a:r>
              <a:rPr lang="nl-BE" dirty="0" err="1" smtClean="0">
                <a:cs typeface="Arial" pitchFamily="34" charset="0"/>
              </a:rPr>
              <a:t>IDentifier</a:t>
            </a: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Why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do we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need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the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Entity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class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Identity</a:t>
            </a:r>
            <a:r>
              <a:rPr lang="nl-BE" dirty="0" smtClean="0"/>
              <a:t> versus </a:t>
            </a:r>
            <a:r>
              <a:rPr lang="nl-BE" dirty="0" err="1" smtClean="0"/>
              <a:t>equality</a:t>
            </a:r>
            <a:endParaRPr lang="nl-BE" sz="1200" dirty="0" smtClean="0"/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Choosing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primary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keys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ID generator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selection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6828662" cy="785818"/>
          </a:xfrm>
        </p:spPr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Understanding</a:t>
            </a:r>
            <a:r>
              <a:rPr lang="nl-BE" dirty="0" smtClean="0"/>
              <a:t> object </a:t>
            </a:r>
            <a:r>
              <a:rPr lang="nl-BE" dirty="0" err="1" smtClean="0"/>
              <a:t>identity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532488" y="2972123"/>
            <a:ext cx="7934617" cy="2134267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0" rtlCol="0">
            <a:noAutofit/>
          </a:bodyPr>
          <a:lstStyle/>
          <a:p>
            <a:r>
              <a:rPr lang="en-US" sz="1400" b="1" dirty="0" smtClean="0"/>
              <a:t>Object identity</a:t>
            </a:r>
            <a:r>
              <a:rPr lang="en-US" sz="1400" dirty="0" smtClean="0"/>
              <a:t>:	objects are identical if they occupy the same memory location.</a:t>
            </a:r>
          </a:p>
          <a:p>
            <a:r>
              <a:rPr lang="nl-BE" sz="1400" dirty="0" smtClean="0">
                <a:cs typeface="Arial" pitchFamily="34" charset="0"/>
              </a:rPr>
              <a:t>		-&gt; </a:t>
            </a:r>
            <a:r>
              <a:rPr lang="nl-BE" sz="1400" dirty="0" err="1" smtClean="0">
                <a:cs typeface="Arial" pitchFamily="34" charset="0"/>
              </a:rPr>
              <a:t>object.ReferenceEquals</a:t>
            </a:r>
            <a:r>
              <a:rPr lang="nl-BE" sz="1400" dirty="0" smtClean="0">
                <a:cs typeface="Arial" pitchFamily="34" charset="0"/>
              </a:rPr>
              <a:t>()</a:t>
            </a:r>
          </a:p>
          <a:p>
            <a:endParaRPr lang="nl-BE" sz="1400" dirty="0" smtClean="0">
              <a:cs typeface="Arial" pitchFamily="34" charset="0"/>
            </a:endParaRPr>
          </a:p>
          <a:p>
            <a:r>
              <a:rPr lang="nl-BE" sz="1400" b="1" dirty="0" smtClean="0">
                <a:cs typeface="Arial" pitchFamily="34" charset="0"/>
              </a:rPr>
              <a:t>Object </a:t>
            </a:r>
            <a:r>
              <a:rPr lang="nl-BE" sz="1400" b="1" dirty="0" err="1" smtClean="0">
                <a:cs typeface="Arial" pitchFamily="34" charset="0"/>
              </a:rPr>
              <a:t>equality</a:t>
            </a:r>
            <a:r>
              <a:rPr lang="nl-BE" sz="1400" dirty="0" smtClean="0">
                <a:cs typeface="Arial" pitchFamily="34" charset="0"/>
              </a:rPr>
              <a:t>: 	</a:t>
            </a:r>
            <a:r>
              <a:rPr lang="nl-BE" sz="1400" dirty="0" err="1" smtClean="0">
                <a:cs typeface="Arial" pitchFamily="34" charset="0"/>
              </a:rPr>
              <a:t>objects</a:t>
            </a:r>
            <a:r>
              <a:rPr lang="nl-BE" sz="1400" dirty="0" smtClean="0">
                <a:cs typeface="Arial" pitchFamily="34" charset="0"/>
              </a:rPr>
              <a:t> are </a:t>
            </a:r>
            <a:r>
              <a:rPr lang="nl-BE" sz="1400" dirty="0" err="1" smtClean="0">
                <a:cs typeface="Arial" pitchFamily="34" charset="0"/>
              </a:rPr>
              <a:t>equal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if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they</a:t>
            </a:r>
            <a:r>
              <a:rPr lang="nl-BE" sz="1400" dirty="0" smtClean="0">
                <a:cs typeface="Arial" pitchFamily="34" charset="0"/>
              </a:rPr>
              <a:t> have the </a:t>
            </a:r>
            <a:r>
              <a:rPr lang="nl-BE" sz="1400" dirty="0" err="1" smtClean="0">
                <a:cs typeface="Arial" pitchFamily="34" charset="0"/>
              </a:rPr>
              <a:t>same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value</a:t>
            </a:r>
            <a:r>
              <a:rPr lang="nl-BE" sz="1400" dirty="0" smtClean="0">
                <a:cs typeface="Arial" pitchFamily="34" charset="0"/>
              </a:rPr>
              <a:t>, as </a:t>
            </a:r>
            <a:r>
              <a:rPr lang="nl-BE" sz="1400" dirty="0" err="1" smtClean="0">
                <a:cs typeface="Arial" pitchFamily="34" charset="0"/>
              </a:rPr>
              <a:t>defined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by</a:t>
            </a:r>
            <a:r>
              <a:rPr lang="nl-BE" sz="1400" dirty="0" smtClean="0">
                <a:cs typeface="Arial" pitchFamily="34" charset="0"/>
              </a:rPr>
              <a:t> the 		</a:t>
            </a:r>
            <a:r>
              <a:rPr lang="nl-BE" sz="1400" dirty="0" err="1" smtClean="0">
                <a:cs typeface="Arial" pitchFamily="34" charset="0"/>
              </a:rPr>
              <a:t>Equals</a:t>
            </a:r>
            <a:r>
              <a:rPr lang="nl-BE" sz="1400" dirty="0" smtClean="0">
                <a:cs typeface="Arial" pitchFamily="34" charset="0"/>
              </a:rPr>
              <a:t>(object o) </a:t>
            </a:r>
            <a:r>
              <a:rPr lang="nl-BE" sz="1400" dirty="0" err="1" smtClean="0">
                <a:cs typeface="Arial" pitchFamily="34" charset="0"/>
              </a:rPr>
              <a:t>method</a:t>
            </a:r>
            <a:r>
              <a:rPr lang="nl-BE" sz="1400" dirty="0" smtClean="0">
                <a:cs typeface="Arial" pitchFamily="34" charset="0"/>
              </a:rPr>
              <a:t>.</a:t>
            </a:r>
          </a:p>
          <a:p>
            <a:endParaRPr lang="nl-BE" sz="1400" dirty="0" smtClean="0">
              <a:cs typeface="Arial" pitchFamily="34" charset="0"/>
            </a:endParaRPr>
          </a:p>
          <a:p>
            <a:r>
              <a:rPr lang="nl-BE" sz="1400" b="1" dirty="0" smtClean="0">
                <a:cs typeface="Arial" pitchFamily="34" charset="0"/>
              </a:rPr>
              <a:t>Database </a:t>
            </a:r>
            <a:r>
              <a:rPr lang="nl-BE" sz="1400" b="1" dirty="0" err="1" smtClean="0">
                <a:cs typeface="Arial" pitchFamily="34" charset="0"/>
              </a:rPr>
              <a:t>identity</a:t>
            </a:r>
            <a:r>
              <a:rPr lang="nl-BE" sz="1400" dirty="0" smtClean="0">
                <a:cs typeface="Arial" pitchFamily="34" charset="0"/>
              </a:rPr>
              <a:t>: </a:t>
            </a:r>
            <a:r>
              <a:rPr lang="nl-BE" sz="1400" dirty="0" err="1" smtClean="0">
                <a:cs typeface="Arial" pitchFamily="34" charset="0"/>
              </a:rPr>
              <a:t>Objects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stored</a:t>
            </a:r>
            <a:r>
              <a:rPr lang="nl-BE" sz="1400" dirty="0" smtClean="0">
                <a:cs typeface="Arial" pitchFamily="34" charset="0"/>
              </a:rPr>
              <a:t> in a </a:t>
            </a:r>
            <a:r>
              <a:rPr lang="nl-BE" sz="1400" dirty="0" err="1" smtClean="0">
                <a:cs typeface="Arial" pitchFamily="34" charset="0"/>
              </a:rPr>
              <a:t>relational</a:t>
            </a:r>
            <a:r>
              <a:rPr lang="nl-BE" sz="1400" dirty="0" smtClean="0">
                <a:cs typeface="Arial" pitchFamily="34" charset="0"/>
              </a:rPr>
              <a:t> database are </a:t>
            </a:r>
            <a:r>
              <a:rPr lang="nl-BE" sz="1400" dirty="0" err="1" smtClean="0">
                <a:cs typeface="Arial" pitchFamily="34" charset="0"/>
              </a:rPr>
              <a:t>identical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if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they</a:t>
            </a:r>
            <a:r>
              <a:rPr lang="nl-BE" sz="1400" dirty="0" smtClean="0">
                <a:cs typeface="Arial" pitchFamily="34" charset="0"/>
              </a:rPr>
              <a:t> 			</a:t>
            </a:r>
            <a:r>
              <a:rPr lang="nl-BE" sz="1400" dirty="0" err="1" smtClean="0">
                <a:cs typeface="Arial" pitchFamily="34" charset="0"/>
              </a:rPr>
              <a:t>represent</a:t>
            </a:r>
            <a:r>
              <a:rPr lang="nl-BE" sz="1400" dirty="0" smtClean="0">
                <a:cs typeface="Arial" pitchFamily="34" charset="0"/>
              </a:rPr>
              <a:t> the </a:t>
            </a:r>
            <a:r>
              <a:rPr lang="nl-BE" sz="1400" dirty="0" err="1" smtClean="0">
                <a:cs typeface="Arial" pitchFamily="34" charset="0"/>
              </a:rPr>
              <a:t>same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row</a:t>
            </a:r>
            <a:r>
              <a:rPr lang="nl-BE" sz="1400" dirty="0" smtClean="0">
                <a:cs typeface="Arial" pitchFamily="34" charset="0"/>
              </a:rPr>
              <a:t> = the </a:t>
            </a:r>
            <a:r>
              <a:rPr lang="nl-BE" sz="1400" dirty="0" err="1" smtClean="0">
                <a:cs typeface="Arial" pitchFamily="34" charset="0"/>
              </a:rPr>
              <a:t>share</a:t>
            </a:r>
            <a:r>
              <a:rPr lang="nl-BE" sz="1400" dirty="0" smtClean="0">
                <a:cs typeface="Arial" pitchFamily="34" charset="0"/>
              </a:rPr>
              <a:t> the </a:t>
            </a:r>
            <a:r>
              <a:rPr lang="nl-BE" sz="1400" dirty="0" err="1" smtClean="0">
                <a:cs typeface="Arial" pitchFamily="34" charset="0"/>
              </a:rPr>
              <a:t>same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table</a:t>
            </a:r>
            <a:r>
              <a:rPr lang="nl-BE" sz="1400" dirty="0" smtClean="0">
                <a:cs typeface="Arial" pitchFamily="34" charset="0"/>
              </a:rPr>
              <a:t> and </a:t>
            </a:r>
            <a:r>
              <a:rPr lang="nl-BE" sz="1400" dirty="0" err="1" smtClean="0">
                <a:cs typeface="Arial" pitchFamily="34" charset="0"/>
              </a:rPr>
              <a:t>primary</a:t>
            </a:r>
            <a:r>
              <a:rPr lang="nl-BE" sz="1400" dirty="0" smtClean="0">
                <a:cs typeface="Arial" pitchFamily="34" charset="0"/>
              </a:rPr>
              <a:t> 		</a:t>
            </a:r>
            <a:r>
              <a:rPr lang="nl-BE" sz="1400" dirty="0" err="1" smtClean="0">
                <a:cs typeface="Arial" pitchFamily="34" charset="0"/>
              </a:rPr>
              <a:t>key</a:t>
            </a:r>
            <a:endParaRPr lang="en-US" sz="1400" dirty="0" smtClean="0">
              <a:cs typeface="Arial" pitchFamily="34" charset="0"/>
            </a:endParaRPr>
          </a:p>
          <a:p>
            <a:endParaRPr lang="en-US" sz="12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Why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do we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need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the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Entity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class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Identity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versus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equality</a:t>
            </a:r>
            <a:endParaRPr lang="nl-BE" sz="1200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Choosing</a:t>
            </a:r>
            <a:r>
              <a:rPr lang="nl-BE" dirty="0" smtClean="0"/>
              <a:t> </a:t>
            </a:r>
            <a:r>
              <a:rPr lang="nl-BE" dirty="0" err="1" smtClean="0"/>
              <a:t>primary</a:t>
            </a:r>
            <a:r>
              <a:rPr lang="nl-BE" dirty="0" smtClean="0"/>
              <a:t> </a:t>
            </a:r>
            <a:r>
              <a:rPr lang="nl-BE" dirty="0" err="1" smtClean="0"/>
              <a:t>keys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ID generator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selection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6828662" cy="785818"/>
          </a:xfrm>
        </p:spPr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Understanding</a:t>
            </a:r>
            <a:r>
              <a:rPr lang="nl-BE" dirty="0" smtClean="0"/>
              <a:t> object </a:t>
            </a:r>
            <a:r>
              <a:rPr lang="nl-BE" dirty="0" err="1" smtClean="0"/>
              <a:t>identity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532488" y="2972123"/>
            <a:ext cx="7934617" cy="2134267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0" rtlCol="0">
            <a:noAutofit/>
          </a:bodyPr>
          <a:lstStyle/>
          <a:p>
            <a:r>
              <a:rPr lang="en-US" sz="1400" b="1" dirty="0" smtClean="0"/>
              <a:t>Natural key</a:t>
            </a:r>
            <a:r>
              <a:rPr lang="en-US" sz="1400" dirty="0" smtClean="0"/>
              <a:t>:	</a:t>
            </a:r>
            <a:r>
              <a:rPr lang="nl-BE" sz="1400" dirty="0" err="1" smtClean="0"/>
              <a:t>an</a:t>
            </a:r>
            <a:r>
              <a:rPr lang="nl-BE" sz="1400" dirty="0" smtClean="0"/>
              <a:t> ID </a:t>
            </a:r>
            <a:r>
              <a:rPr lang="nl-BE" sz="1400" dirty="0" err="1" smtClean="0"/>
              <a:t>that</a:t>
            </a:r>
            <a:r>
              <a:rPr lang="nl-BE" sz="1400" dirty="0" smtClean="0"/>
              <a:t> has </a:t>
            </a:r>
            <a:r>
              <a:rPr lang="nl-BE" sz="1400" dirty="0" err="1" smtClean="0"/>
              <a:t>semantic</a:t>
            </a:r>
            <a:r>
              <a:rPr lang="nl-BE" sz="1400" dirty="0" smtClean="0"/>
              <a:t> </a:t>
            </a:r>
            <a:r>
              <a:rPr lang="nl-BE" sz="1400" dirty="0" err="1" smtClean="0"/>
              <a:t>meaning</a:t>
            </a:r>
            <a:r>
              <a:rPr lang="nl-BE" sz="1400" dirty="0" smtClean="0"/>
              <a:t> </a:t>
            </a:r>
            <a:r>
              <a:rPr lang="nl-BE" sz="1400" dirty="0" err="1" smtClean="0"/>
              <a:t>or</a:t>
            </a:r>
            <a:r>
              <a:rPr lang="nl-BE" sz="1400" dirty="0" smtClean="0"/>
              <a:t> business </a:t>
            </a:r>
            <a:r>
              <a:rPr lang="nl-BE" sz="1400" dirty="0" err="1" smtClean="0"/>
              <a:t>value</a:t>
            </a:r>
            <a:r>
              <a:rPr lang="nl-BE" sz="1400" dirty="0" smtClean="0"/>
              <a:t>.</a:t>
            </a:r>
            <a:endParaRPr lang="nl-BE" sz="1400" dirty="0" smtClean="0">
              <a:cs typeface="Arial" pitchFamily="34" charset="0"/>
            </a:endParaRPr>
          </a:p>
          <a:p>
            <a:endParaRPr lang="nl-BE" sz="1400" dirty="0" smtClean="0">
              <a:cs typeface="Arial" pitchFamily="34" charset="0"/>
            </a:endParaRPr>
          </a:p>
          <a:p>
            <a:r>
              <a:rPr lang="nl-BE" sz="1400" b="1" dirty="0" err="1" smtClean="0">
                <a:cs typeface="Arial" pitchFamily="34" charset="0"/>
              </a:rPr>
              <a:t>Surrogate</a:t>
            </a:r>
            <a:r>
              <a:rPr lang="nl-BE" sz="1400" b="1" dirty="0" smtClean="0">
                <a:cs typeface="Arial" pitchFamily="34" charset="0"/>
              </a:rPr>
              <a:t> </a:t>
            </a:r>
            <a:r>
              <a:rPr lang="nl-BE" sz="1400" b="1" dirty="0" err="1" smtClean="0">
                <a:cs typeface="Arial" pitchFamily="34" charset="0"/>
              </a:rPr>
              <a:t>key</a:t>
            </a:r>
            <a:r>
              <a:rPr lang="nl-BE" sz="1400" dirty="0" smtClean="0">
                <a:cs typeface="Arial" pitchFamily="34" charset="0"/>
              </a:rPr>
              <a:t>: 	a system </a:t>
            </a:r>
            <a:r>
              <a:rPr lang="nl-BE" sz="1400" dirty="0" err="1" smtClean="0">
                <a:cs typeface="Arial" pitchFamily="34" charset="0"/>
              </a:rPr>
              <a:t>generated</a:t>
            </a:r>
            <a:r>
              <a:rPr lang="nl-BE" sz="1400" dirty="0" smtClean="0">
                <a:cs typeface="Arial" pitchFamily="34" charset="0"/>
              </a:rPr>
              <a:t> ID </a:t>
            </a:r>
            <a:r>
              <a:rPr lang="nl-BE" sz="1400" dirty="0" err="1" smtClean="0">
                <a:cs typeface="Arial" pitchFamily="34" charset="0"/>
              </a:rPr>
              <a:t>that</a:t>
            </a:r>
            <a:r>
              <a:rPr lang="nl-BE" sz="1400" dirty="0" smtClean="0">
                <a:cs typeface="Arial" pitchFamily="34" charset="0"/>
              </a:rPr>
              <a:t> has </a:t>
            </a:r>
            <a:r>
              <a:rPr lang="nl-BE" sz="1400" dirty="0" err="1" smtClean="0">
                <a:cs typeface="Arial" pitchFamily="34" charset="0"/>
              </a:rPr>
              <a:t>no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semantic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meaning</a:t>
            </a:r>
            <a:r>
              <a:rPr lang="nl-BE" sz="1400" dirty="0" smtClean="0">
                <a:cs typeface="Arial" pitchFamily="34" charset="0"/>
              </a:rPr>
              <a:t>.</a:t>
            </a:r>
          </a:p>
          <a:p>
            <a:endParaRPr lang="nl-BE" sz="1400" dirty="0" smtClean="0">
              <a:cs typeface="Arial" pitchFamily="34" charset="0"/>
            </a:endParaRPr>
          </a:p>
          <a:p>
            <a:endParaRPr lang="en-US" sz="12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Why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do we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need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the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Entity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class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Identity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versus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equality</a:t>
            </a:r>
            <a:endParaRPr lang="nl-BE" sz="1200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Choosing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primary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keys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smtClean="0"/>
              <a:t>ID generator </a:t>
            </a:r>
            <a:r>
              <a:rPr lang="nl-BE" dirty="0" err="1" smtClean="0"/>
              <a:t>selection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6828662" cy="785818"/>
          </a:xfrm>
        </p:spPr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Understanding</a:t>
            </a:r>
            <a:r>
              <a:rPr lang="nl-BE" dirty="0" smtClean="0"/>
              <a:t> object </a:t>
            </a:r>
            <a:r>
              <a:rPr lang="nl-BE" dirty="0" err="1" smtClean="0"/>
              <a:t>identity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532488" y="2921329"/>
            <a:ext cx="7934617" cy="1900052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0" rtlCol="0">
            <a:noAutofit/>
          </a:bodyPr>
          <a:lstStyle/>
          <a:p>
            <a:r>
              <a:rPr lang="nl-BE" sz="1400" b="1" dirty="0" err="1" smtClean="0"/>
              <a:t>Non-insert</a:t>
            </a:r>
            <a:r>
              <a:rPr lang="nl-BE" sz="1400" b="1" dirty="0" smtClean="0"/>
              <a:t> POID generators:</a:t>
            </a:r>
            <a:endParaRPr lang="nl-BE" sz="1400" dirty="0" smtClean="0">
              <a:cs typeface="Arial" pitchFamily="34" charset="0"/>
            </a:endParaRPr>
          </a:p>
          <a:p>
            <a:endParaRPr lang="nl-BE" sz="1400" dirty="0" smtClean="0">
              <a:cs typeface="Arial" pitchFamily="34" charset="0"/>
            </a:endParaRPr>
          </a:p>
          <a:p>
            <a:r>
              <a:rPr lang="nl-BE" sz="1400" b="1" dirty="0" err="1" smtClean="0">
                <a:cs typeface="Arial" pitchFamily="34" charset="0"/>
              </a:rPr>
              <a:t>hilo</a:t>
            </a:r>
            <a:r>
              <a:rPr lang="nl-BE" sz="1400" dirty="0" smtClean="0">
                <a:cs typeface="Arial" pitchFamily="34" charset="0"/>
              </a:rPr>
              <a:t>: 	</a:t>
            </a:r>
            <a:r>
              <a:rPr lang="nl-BE" sz="1400" dirty="0" err="1" smtClean="0">
                <a:cs typeface="Arial" pitchFamily="34" charset="0"/>
              </a:rPr>
              <a:t>generates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an</a:t>
            </a:r>
            <a:r>
              <a:rPr lang="nl-BE" sz="1400" dirty="0" smtClean="0">
                <a:cs typeface="Arial" pitchFamily="34" charset="0"/>
              </a:rPr>
              <a:t> integer </a:t>
            </a:r>
            <a:r>
              <a:rPr lang="nl-BE" sz="1400" dirty="0" err="1" smtClean="0">
                <a:cs typeface="Arial" pitchFamily="34" charset="0"/>
              </a:rPr>
              <a:t>using</a:t>
            </a:r>
            <a:r>
              <a:rPr lang="nl-BE" sz="1400" dirty="0" smtClean="0">
                <a:cs typeface="Arial" pitchFamily="34" charset="0"/>
              </a:rPr>
              <a:t> the </a:t>
            </a:r>
            <a:r>
              <a:rPr lang="nl-BE" sz="1400" dirty="0" err="1" smtClean="0">
                <a:cs typeface="Arial" pitchFamily="34" charset="0"/>
              </a:rPr>
              <a:t>Hi</a:t>
            </a:r>
            <a:r>
              <a:rPr lang="nl-BE" sz="1400" dirty="0" smtClean="0">
                <a:cs typeface="Arial" pitchFamily="34" charset="0"/>
              </a:rPr>
              <a:t>/Lo </a:t>
            </a:r>
            <a:r>
              <a:rPr lang="nl-BE" sz="1400" dirty="0" err="1" smtClean="0">
                <a:cs typeface="Arial" pitchFamily="34" charset="0"/>
              </a:rPr>
              <a:t>algorithm</a:t>
            </a:r>
            <a:r>
              <a:rPr lang="nl-BE" sz="1400" dirty="0" smtClean="0">
                <a:cs typeface="Arial" pitchFamily="34" charset="0"/>
              </a:rPr>
              <a:t>, </a:t>
            </a:r>
            <a:r>
              <a:rPr lang="nl-BE" sz="1400" dirty="0" err="1" smtClean="0">
                <a:cs typeface="Arial" pitchFamily="34" charset="0"/>
              </a:rPr>
              <a:t>where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an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entire</a:t>
            </a:r>
            <a:r>
              <a:rPr lang="nl-BE" sz="1400" dirty="0" smtClean="0">
                <a:cs typeface="Arial" pitchFamily="34" charset="0"/>
              </a:rPr>
              <a:t> range of 	integers is </a:t>
            </a:r>
            <a:r>
              <a:rPr lang="nl-BE" sz="1400" dirty="0" err="1" smtClean="0">
                <a:cs typeface="Arial" pitchFamily="34" charset="0"/>
              </a:rPr>
              <a:t>reserved</a:t>
            </a:r>
            <a:r>
              <a:rPr lang="nl-BE" sz="1400" dirty="0" smtClean="0">
                <a:cs typeface="Arial" pitchFamily="34" charset="0"/>
              </a:rPr>
              <a:t> and </a:t>
            </a:r>
            <a:r>
              <a:rPr lang="nl-BE" sz="1400" dirty="0" err="1" smtClean="0">
                <a:cs typeface="Arial" pitchFamily="34" charset="0"/>
              </a:rPr>
              <a:t>used</a:t>
            </a:r>
            <a:r>
              <a:rPr lang="nl-BE" sz="1400" dirty="0" smtClean="0">
                <a:cs typeface="Arial" pitchFamily="34" charset="0"/>
              </a:rPr>
              <a:t> as </a:t>
            </a:r>
            <a:r>
              <a:rPr lang="nl-BE" sz="1400" dirty="0" err="1" smtClean="0">
                <a:cs typeface="Arial" pitchFamily="34" charset="0"/>
              </a:rPr>
              <a:t>needed</a:t>
            </a:r>
            <a:r>
              <a:rPr lang="nl-BE" sz="1400" dirty="0" smtClean="0">
                <a:cs typeface="Arial" pitchFamily="34" charset="0"/>
              </a:rPr>
              <a:t>.</a:t>
            </a:r>
          </a:p>
          <a:p>
            <a:r>
              <a:rPr lang="nl-BE" sz="1400" b="1" dirty="0" err="1" smtClean="0">
                <a:cs typeface="Arial" pitchFamily="34" charset="0"/>
              </a:rPr>
              <a:t>guid</a:t>
            </a:r>
            <a:r>
              <a:rPr lang="nl-BE" sz="1400" dirty="0" smtClean="0">
                <a:cs typeface="Arial" pitchFamily="34" charset="0"/>
              </a:rPr>
              <a:t>:	</a:t>
            </a:r>
            <a:r>
              <a:rPr lang="nl-BE" sz="1400" dirty="0" err="1" smtClean="0">
                <a:cs typeface="Arial" pitchFamily="34" charset="0"/>
              </a:rPr>
              <a:t>generates</a:t>
            </a:r>
            <a:r>
              <a:rPr lang="nl-BE" sz="1400" dirty="0" smtClean="0">
                <a:cs typeface="Arial" pitchFamily="34" charset="0"/>
              </a:rPr>
              <a:t> a GUID </a:t>
            </a:r>
            <a:r>
              <a:rPr lang="nl-BE" sz="1400" dirty="0" err="1" smtClean="0">
                <a:cs typeface="Arial" pitchFamily="34" charset="0"/>
              </a:rPr>
              <a:t>by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calling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System.Guid.NewGuid</a:t>
            </a:r>
            <a:r>
              <a:rPr lang="nl-BE" sz="1400" dirty="0" smtClean="0">
                <a:cs typeface="Arial" pitchFamily="34" charset="0"/>
              </a:rPr>
              <a:t>()</a:t>
            </a:r>
          </a:p>
          <a:p>
            <a:r>
              <a:rPr lang="nl-BE" sz="1400" b="1" dirty="0" err="1" smtClean="0">
                <a:cs typeface="Arial" pitchFamily="34" charset="0"/>
              </a:rPr>
              <a:t>guid.comb</a:t>
            </a:r>
            <a:r>
              <a:rPr lang="nl-BE" sz="1400" dirty="0" smtClean="0">
                <a:cs typeface="Arial" pitchFamily="34" charset="0"/>
              </a:rPr>
              <a:t>: combines </a:t>
            </a:r>
            <a:r>
              <a:rPr lang="nl-BE" sz="1400" dirty="0" err="1" smtClean="0">
                <a:cs typeface="Arial" pitchFamily="34" charset="0"/>
              </a:rPr>
              <a:t>guid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with</a:t>
            </a:r>
            <a:r>
              <a:rPr lang="nl-BE" sz="1400" dirty="0" smtClean="0">
                <a:cs typeface="Arial" pitchFamily="34" charset="0"/>
              </a:rPr>
              <a:t> date and time. </a:t>
            </a:r>
            <a:r>
              <a:rPr lang="nl-BE" sz="1400" dirty="0" err="1" smtClean="0">
                <a:cs typeface="Arial" pitchFamily="34" charset="0"/>
              </a:rPr>
              <a:t>This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algorithm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reduces</a:t>
            </a:r>
            <a:r>
              <a:rPr lang="nl-BE" sz="1400" dirty="0" smtClean="0">
                <a:cs typeface="Arial" pitchFamily="34" charset="0"/>
              </a:rPr>
              <a:t> index 	</a:t>
            </a:r>
            <a:r>
              <a:rPr lang="nl-BE" sz="1400" dirty="0" err="1" smtClean="0">
                <a:cs typeface="Arial" pitchFamily="34" charset="0"/>
              </a:rPr>
              <a:t>fragmentation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while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maintaining</a:t>
            </a:r>
            <a:r>
              <a:rPr lang="nl-BE" sz="1400" dirty="0" smtClean="0">
                <a:cs typeface="Arial" pitchFamily="34" charset="0"/>
              </a:rPr>
              <a:t> high performance</a:t>
            </a:r>
          </a:p>
          <a:p>
            <a:r>
              <a:rPr lang="nl-BE" sz="1400" dirty="0" smtClean="0">
                <a:cs typeface="Arial" pitchFamily="34" charset="0"/>
              </a:rPr>
              <a:t>…</a:t>
            </a:r>
          </a:p>
          <a:p>
            <a:endParaRPr lang="nl-BE" sz="1400" dirty="0" smtClean="0">
              <a:cs typeface="Arial" pitchFamily="34" charset="0"/>
            </a:endParaRPr>
          </a:p>
          <a:p>
            <a:endParaRPr lang="en-US" sz="1200" dirty="0" smtClean="0"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42384" y="4917697"/>
            <a:ext cx="7934617" cy="1269347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0" rtlCol="0">
            <a:noAutofit/>
          </a:bodyPr>
          <a:lstStyle/>
          <a:p>
            <a:r>
              <a:rPr lang="nl-BE" sz="1400" b="1" dirty="0" err="1" smtClean="0"/>
              <a:t>Post-insert</a:t>
            </a:r>
            <a:r>
              <a:rPr lang="nl-BE" sz="1400" b="1" dirty="0" smtClean="0"/>
              <a:t> POID generators:</a:t>
            </a:r>
            <a:endParaRPr lang="nl-BE" sz="1400" dirty="0" smtClean="0">
              <a:cs typeface="Arial" pitchFamily="34" charset="0"/>
            </a:endParaRPr>
          </a:p>
          <a:p>
            <a:endParaRPr lang="nl-BE" sz="1400" dirty="0" smtClean="0">
              <a:cs typeface="Arial" pitchFamily="34" charset="0"/>
            </a:endParaRPr>
          </a:p>
          <a:p>
            <a:r>
              <a:rPr lang="nl-BE" sz="1400" b="1" dirty="0" err="1" smtClean="0">
                <a:cs typeface="Arial" pitchFamily="34" charset="0"/>
              </a:rPr>
              <a:t>identity</a:t>
            </a:r>
            <a:r>
              <a:rPr lang="nl-BE" sz="1400" dirty="0" smtClean="0">
                <a:cs typeface="Arial" pitchFamily="34" charset="0"/>
              </a:rPr>
              <a:t>: 	returns a </a:t>
            </a:r>
            <a:r>
              <a:rPr lang="nl-BE" sz="1400" dirty="0" err="1" smtClean="0">
                <a:cs typeface="Arial" pitchFamily="34" charset="0"/>
              </a:rPr>
              <a:t>database-generated</a:t>
            </a:r>
            <a:r>
              <a:rPr lang="nl-BE" sz="1400" dirty="0" smtClean="0">
                <a:cs typeface="Arial" pitchFamily="34" charset="0"/>
              </a:rPr>
              <a:t> ID</a:t>
            </a:r>
          </a:p>
          <a:p>
            <a:r>
              <a:rPr lang="nl-BE" sz="1400" b="1" dirty="0" smtClean="0">
                <a:cs typeface="Arial" pitchFamily="34" charset="0"/>
              </a:rPr>
              <a:t>select</a:t>
            </a:r>
            <a:r>
              <a:rPr lang="nl-BE" sz="1400" dirty="0" smtClean="0">
                <a:cs typeface="Arial" pitchFamily="34" charset="0"/>
              </a:rPr>
              <a:t>:	</a:t>
            </a:r>
            <a:r>
              <a:rPr lang="nl-BE" sz="1400" dirty="0" err="1" smtClean="0">
                <a:cs typeface="Arial" pitchFamily="34" charset="0"/>
              </a:rPr>
              <a:t>performs</a:t>
            </a:r>
            <a:r>
              <a:rPr lang="nl-BE" sz="1400" dirty="0" smtClean="0">
                <a:cs typeface="Arial" pitchFamily="34" charset="0"/>
              </a:rPr>
              <a:t> a SELECT to </a:t>
            </a:r>
            <a:r>
              <a:rPr lang="nl-BE" sz="1400" dirty="0" err="1" smtClean="0">
                <a:cs typeface="Arial" pitchFamily="34" charset="0"/>
              </a:rPr>
              <a:t>fetch</a:t>
            </a:r>
            <a:r>
              <a:rPr lang="nl-BE" sz="1400" dirty="0" smtClean="0">
                <a:cs typeface="Arial" pitchFamily="34" charset="0"/>
              </a:rPr>
              <a:t> the ID </a:t>
            </a:r>
            <a:r>
              <a:rPr lang="nl-BE" sz="1400" dirty="0" err="1" smtClean="0">
                <a:cs typeface="Arial" pitchFamily="34" charset="0"/>
              </a:rPr>
              <a:t>from</a:t>
            </a:r>
            <a:r>
              <a:rPr lang="nl-BE" sz="1400" dirty="0" smtClean="0">
                <a:cs typeface="Arial" pitchFamily="34" charset="0"/>
              </a:rPr>
              <a:t> the </a:t>
            </a:r>
            <a:r>
              <a:rPr lang="nl-BE" sz="1400" dirty="0" err="1" smtClean="0">
                <a:cs typeface="Arial" pitchFamily="34" charset="0"/>
              </a:rPr>
              <a:t>row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after</a:t>
            </a:r>
            <a:r>
              <a:rPr lang="nl-BE" sz="1400" dirty="0" smtClean="0">
                <a:cs typeface="Arial" pitchFamily="34" charset="0"/>
              </a:rPr>
              <a:t> the </a:t>
            </a:r>
            <a:r>
              <a:rPr lang="nl-BE" sz="1400" dirty="0" err="1" smtClean="0">
                <a:cs typeface="Arial" pitchFamily="34" charset="0"/>
              </a:rPr>
              <a:t>insert</a:t>
            </a:r>
            <a:endParaRPr lang="nl-BE" sz="1400" dirty="0" smtClean="0">
              <a:cs typeface="Arial" pitchFamily="34" charset="0"/>
            </a:endParaRPr>
          </a:p>
          <a:p>
            <a:r>
              <a:rPr lang="nl-BE" sz="1400" dirty="0" smtClean="0">
                <a:cs typeface="Arial" pitchFamily="34" charset="0"/>
              </a:rPr>
              <a:t>…</a:t>
            </a:r>
          </a:p>
          <a:p>
            <a:endParaRPr lang="nl-BE" sz="1400" dirty="0" smtClean="0">
              <a:cs typeface="Arial" pitchFamily="34" charset="0"/>
            </a:endParaRPr>
          </a:p>
          <a:p>
            <a:endParaRPr lang="en-US" sz="12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/>
              <a:t>Unidirectional</a:t>
            </a:r>
            <a:r>
              <a:rPr lang="nl-BE" dirty="0" smtClean="0"/>
              <a:t> </a:t>
            </a:r>
            <a:r>
              <a:rPr lang="nl-BE" dirty="0" err="1" smtClean="0"/>
              <a:t>associations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Bidirectional</a:t>
            </a:r>
            <a:r>
              <a:rPr lang="nl-BE" dirty="0" smtClean="0"/>
              <a:t> </a:t>
            </a:r>
            <a:r>
              <a:rPr lang="nl-BE" dirty="0" err="1" smtClean="0"/>
              <a:t>associations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Associations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/>
              <a:t>Unidirectional</a:t>
            </a:r>
            <a:r>
              <a:rPr lang="nl-BE" dirty="0" smtClean="0"/>
              <a:t> </a:t>
            </a:r>
            <a:r>
              <a:rPr lang="nl-BE" dirty="0" err="1" smtClean="0"/>
              <a:t>associations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Bidirectional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associations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Associations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353568" y="3145536"/>
            <a:ext cx="3672167" cy="1510771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public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1"/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6EC628"/>
                </a:solidFill>
              </a:rPr>
              <a:t>Movie</a:t>
            </a:r>
            <a:r>
              <a:rPr lang="en-US" sz="1200" dirty="0" smtClean="0"/>
              <a:t>: </a:t>
            </a:r>
            <a:r>
              <a:rPr lang="en-US" sz="1200" dirty="0" smtClean="0">
                <a:solidFill>
                  <a:srgbClr val="6EC628"/>
                </a:solidFill>
              </a:rPr>
              <a:t>Entity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/>
                </a:solidFill>
              </a:rPr>
              <a:t>public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1"/>
                </a:solidFill>
              </a:rPr>
              <a:t>virtual</a:t>
            </a:r>
            <a:r>
              <a:rPr lang="en-US" sz="1200" dirty="0" smtClean="0"/>
              <a:t> string Director </a:t>
            </a:r>
          </a:p>
          <a:p>
            <a:r>
              <a:rPr lang="en-US" sz="1200" dirty="0" smtClean="0"/>
              <a:t>	{ </a:t>
            </a:r>
            <a:r>
              <a:rPr lang="en-US" sz="1200" dirty="0" smtClean="0">
                <a:solidFill>
                  <a:schemeClr val="accent1"/>
                </a:solidFill>
              </a:rPr>
              <a:t>get</a:t>
            </a:r>
            <a:r>
              <a:rPr lang="en-US" sz="1200" dirty="0" smtClean="0"/>
              <a:t>; </a:t>
            </a:r>
            <a:r>
              <a:rPr lang="en-US" sz="1200" dirty="0" smtClean="0">
                <a:solidFill>
                  <a:schemeClr val="accent1"/>
                </a:solidFill>
              </a:rPr>
              <a:t>set</a:t>
            </a:r>
            <a:r>
              <a:rPr lang="en-US" sz="1200" dirty="0" smtClean="0"/>
              <a:t>; }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/>
                </a:solidFill>
              </a:rPr>
              <a:t>public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1"/>
                </a:solidFill>
              </a:rPr>
              <a:t>virtual</a:t>
            </a:r>
            <a:r>
              <a:rPr lang="en-US" sz="1200" dirty="0" smtClean="0"/>
              <a:t> </a:t>
            </a:r>
            <a:r>
              <a:rPr lang="en-US" sz="1200" b="1" dirty="0" err="1" smtClean="0"/>
              <a:t>IList</a:t>
            </a:r>
            <a:r>
              <a:rPr lang="en-US" sz="1200" b="1" dirty="0" smtClean="0"/>
              <a:t>&lt;</a:t>
            </a:r>
            <a:r>
              <a:rPr lang="en-US" sz="1200" b="1" dirty="0" err="1" smtClean="0"/>
              <a:t>ActorRole</a:t>
            </a:r>
            <a:r>
              <a:rPr lang="en-US" sz="1200" b="1" dirty="0" smtClean="0"/>
              <a:t>&gt; Actors </a:t>
            </a:r>
          </a:p>
          <a:p>
            <a:r>
              <a:rPr lang="en-US" sz="1200" dirty="0" smtClean="0"/>
              <a:t>	{ </a:t>
            </a:r>
            <a:r>
              <a:rPr lang="en-US" sz="1200" dirty="0" smtClean="0">
                <a:solidFill>
                  <a:schemeClr val="accent1"/>
                </a:solidFill>
              </a:rPr>
              <a:t>get</a:t>
            </a:r>
            <a:r>
              <a:rPr lang="en-US" sz="1200" dirty="0" smtClean="0"/>
              <a:t>; </a:t>
            </a:r>
            <a:r>
              <a:rPr lang="en-US" sz="1200" dirty="0" smtClean="0">
                <a:solidFill>
                  <a:schemeClr val="accent1"/>
                </a:solidFill>
              </a:rPr>
              <a:t>set</a:t>
            </a:r>
            <a:r>
              <a:rPr lang="en-US" sz="1200" dirty="0" smtClean="0"/>
              <a:t>; }</a:t>
            </a:r>
          </a:p>
          <a:p>
            <a:r>
              <a:rPr lang="en-US" sz="1200" dirty="0" smtClean="0"/>
              <a:t>}</a:t>
            </a:r>
            <a:endParaRPr lang="en-US" sz="1200" dirty="0" smtClean="0"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852336" y="3143556"/>
            <a:ext cx="3674147" cy="1326105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public class </a:t>
            </a:r>
            <a:r>
              <a:rPr lang="en-US" sz="1200" dirty="0" err="1" smtClean="0">
                <a:solidFill>
                  <a:srgbClr val="6EC628"/>
                </a:solidFill>
              </a:rPr>
              <a:t>ActorRole</a:t>
            </a:r>
            <a:r>
              <a:rPr lang="en-US" sz="1200" dirty="0" smtClean="0"/>
              <a:t>: </a:t>
            </a:r>
            <a:r>
              <a:rPr lang="en-US" sz="1200" dirty="0" smtClean="0">
                <a:solidFill>
                  <a:srgbClr val="6EC628"/>
                </a:solidFill>
              </a:rPr>
              <a:t>Entity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/>
                </a:solidFill>
              </a:rPr>
              <a:t>public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1"/>
                </a:solidFill>
              </a:rPr>
              <a:t>virtual</a:t>
            </a:r>
            <a:r>
              <a:rPr lang="en-US" sz="1200" dirty="0" smtClean="0"/>
              <a:t> string Actor { </a:t>
            </a:r>
            <a:r>
              <a:rPr lang="en-US" sz="1200" dirty="0" smtClean="0">
                <a:solidFill>
                  <a:schemeClr val="accent1"/>
                </a:solidFill>
              </a:rPr>
              <a:t>get</a:t>
            </a:r>
            <a:r>
              <a:rPr lang="en-US" sz="1200" dirty="0" smtClean="0"/>
              <a:t>; </a:t>
            </a:r>
            <a:r>
              <a:rPr lang="en-US" sz="1200" dirty="0" smtClean="0">
                <a:solidFill>
                  <a:schemeClr val="accent1"/>
                </a:solidFill>
              </a:rPr>
              <a:t>set</a:t>
            </a:r>
            <a:r>
              <a:rPr lang="en-US" sz="1200" dirty="0" smtClean="0"/>
              <a:t>; }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/>
                </a:solidFill>
              </a:rPr>
              <a:t>public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1"/>
                </a:solidFill>
              </a:rPr>
              <a:t>virtual</a:t>
            </a:r>
            <a:r>
              <a:rPr lang="en-US" sz="1200" dirty="0" smtClean="0"/>
              <a:t> string Role { </a:t>
            </a:r>
            <a:r>
              <a:rPr lang="en-US" sz="1200" dirty="0" smtClean="0">
                <a:solidFill>
                  <a:schemeClr val="accent1"/>
                </a:solidFill>
              </a:rPr>
              <a:t>get</a:t>
            </a:r>
            <a:r>
              <a:rPr lang="en-US" sz="1200" dirty="0" smtClean="0"/>
              <a:t>; </a:t>
            </a:r>
            <a:r>
              <a:rPr lang="en-US" sz="1200" dirty="0" smtClean="0">
                <a:solidFill>
                  <a:schemeClr val="accent1"/>
                </a:solidFill>
              </a:rPr>
              <a:t>set</a:t>
            </a:r>
            <a:r>
              <a:rPr lang="en-US" sz="1200" dirty="0" smtClean="0"/>
              <a:t>; }</a:t>
            </a:r>
          </a:p>
          <a:p>
            <a:r>
              <a:rPr lang="nl-BE" sz="1200" dirty="0" smtClean="0"/>
              <a:t>    </a:t>
            </a:r>
            <a:r>
              <a:rPr lang="nl-BE" sz="1200" dirty="0" smtClean="0">
                <a:solidFill>
                  <a:schemeClr val="accent1"/>
                </a:solidFill>
              </a:rPr>
              <a:t>public</a:t>
            </a:r>
            <a:r>
              <a:rPr lang="nl-BE" sz="1200" dirty="0" smtClean="0"/>
              <a:t> </a:t>
            </a:r>
            <a:r>
              <a:rPr lang="nl-BE" sz="1200" dirty="0" err="1" smtClean="0">
                <a:solidFill>
                  <a:schemeClr val="accent1"/>
                </a:solidFill>
              </a:rPr>
              <a:t>virtual</a:t>
            </a:r>
            <a:r>
              <a:rPr lang="nl-BE" sz="1200" dirty="0" smtClean="0"/>
              <a:t> </a:t>
            </a:r>
            <a:r>
              <a:rPr lang="nl-BE" sz="1200" dirty="0" err="1" smtClean="0">
                <a:solidFill>
                  <a:srgbClr val="6EC628"/>
                </a:solidFill>
              </a:rPr>
              <a:t>Movie</a:t>
            </a:r>
            <a:r>
              <a:rPr lang="nl-BE" sz="1200" dirty="0" smtClean="0"/>
              <a:t> </a:t>
            </a:r>
            <a:r>
              <a:rPr lang="nl-BE" sz="1200" dirty="0" err="1" smtClean="0"/>
              <a:t>Movie</a:t>
            </a:r>
            <a:r>
              <a:rPr lang="nl-BE" sz="1200" dirty="0" smtClean="0"/>
              <a:t> { </a:t>
            </a:r>
            <a:r>
              <a:rPr lang="nl-BE" sz="1200" dirty="0" err="1" smtClean="0">
                <a:solidFill>
                  <a:schemeClr val="accent1"/>
                </a:solidFill>
              </a:rPr>
              <a:t>get</a:t>
            </a:r>
            <a:r>
              <a:rPr lang="nl-BE" sz="1200" dirty="0" smtClean="0"/>
              <a:t>; </a:t>
            </a:r>
            <a:r>
              <a:rPr lang="nl-BE" sz="1200" dirty="0" smtClean="0">
                <a:solidFill>
                  <a:schemeClr val="accent1"/>
                </a:solidFill>
              </a:rPr>
              <a:t>set</a:t>
            </a:r>
            <a:r>
              <a:rPr lang="nl-BE" sz="1200" dirty="0" smtClean="0"/>
              <a:t>; }</a:t>
            </a:r>
            <a:endParaRPr lang="en-US" sz="1200" dirty="0" smtClean="0"/>
          </a:p>
          <a:p>
            <a:r>
              <a:rPr lang="en-US" sz="1200" dirty="0" smtClean="0"/>
              <a:t>}</a:t>
            </a:r>
            <a:endParaRPr lang="en-US" sz="12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/>
              <a:t>Unidirectional</a:t>
            </a:r>
            <a:r>
              <a:rPr lang="nl-BE" dirty="0" smtClean="0"/>
              <a:t> </a:t>
            </a:r>
            <a:r>
              <a:rPr lang="nl-BE" dirty="0" err="1" smtClean="0"/>
              <a:t>associations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Bidirectional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associations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Associations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688062" y="1364237"/>
            <a:ext cx="3672167" cy="1510771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public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1"/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6EC628"/>
                </a:solidFill>
              </a:rPr>
              <a:t>Movie</a:t>
            </a:r>
            <a:r>
              <a:rPr lang="en-US" sz="1200" dirty="0" smtClean="0"/>
              <a:t>: </a:t>
            </a:r>
            <a:r>
              <a:rPr lang="en-US" sz="1200" dirty="0" smtClean="0">
                <a:solidFill>
                  <a:srgbClr val="6EC628"/>
                </a:solidFill>
              </a:rPr>
              <a:t>Entity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/>
                </a:solidFill>
              </a:rPr>
              <a:t>public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1"/>
                </a:solidFill>
              </a:rPr>
              <a:t>virtual</a:t>
            </a:r>
            <a:r>
              <a:rPr lang="en-US" sz="1200" dirty="0" smtClean="0"/>
              <a:t> string Director </a:t>
            </a:r>
          </a:p>
          <a:p>
            <a:r>
              <a:rPr lang="en-US" sz="1200" dirty="0" smtClean="0"/>
              <a:t>	{ </a:t>
            </a:r>
            <a:r>
              <a:rPr lang="en-US" sz="1200" dirty="0" smtClean="0">
                <a:solidFill>
                  <a:schemeClr val="accent1"/>
                </a:solidFill>
              </a:rPr>
              <a:t>get</a:t>
            </a:r>
            <a:r>
              <a:rPr lang="en-US" sz="1200" dirty="0" smtClean="0"/>
              <a:t>; </a:t>
            </a:r>
            <a:r>
              <a:rPr lang="en-US" sz="1200" dirty="0" smtClean="0">
                <a:solidFill>
                  <a:schemeClr val="accent1"/>
                </a:solidFill>
              </a:rPr>
              <a:t>set</a:t>
            </a:r>
            <a:r>
              <a:rPr lang="en-US" sz="1200" dirty="0" smtClean="0"/>
              <a:t>; }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/>
                </a:solidFill>
              </a:rPr>
              <a:t>public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1"/>
                </a:solidFill>
              </a:rPr>
              <a:t>virtual</a:t>
            </a:r>
            <a:r>
              <a:rPr lang="en-US" sz="1200" dirty="0" smtClean="0"/>
              <a:t> </a:t>
            </a:r>
            <a:r>
              <a:rPr lang="en-US" sz="1200" b="1" dirty="0" err="1" smtClean="0"/>
              <a:t>IList</a:t>
            </a:r>
            <a:r>
              <a:rPr lang="en-US" sz="1200" b="1" dirty="0" smtClean="0"/>
              <a:t>&lt;</a:t>
            </a:r>
            <a:r>
              <a:rPr lang="en-US" sz="1200" b="1" dirty="0" err="1" smtClean="0"/>
              <a:t>ActorRole</a:t>
            </a:r>
            <a:r>
              <a:rPr lang="en-US" sz="1200" b="1" dirty="0" smtClean="0"/>
              <a:t>&gt; Actors </a:t>
            </a:r>
          </a:p>
          <a:p>
            <a:r>
              <a:rPr lang="en-US" sz="1200" dirty="0" smtClean="0"/>
              <a:t>	{ </a:t>
            </a:r>
            <a:r>
              <a:rPr lang="en-US" sz="1200" dirty="0" smtClean="0">
                <a:solidFill>
                  <a:schemeClr val="accent1"/>
                </a:solidFill>
              </a:rPr>
              <a:t>get</a:t>
            </a:r>
            <a:r>
              <a:rPr lang="en-US" sz="1200" dirty="0" smtClean="0"/>
              <a:t>; </a:t>
            </a:r>
            <a:r>
              <a:rPr lang="en-US" sz="1200" dirty="0" smtClean="0">
                <a:solidFill>
                  <a:schemeClr val="accent1"/>
                </a:solidFill>
              </a:rPr>
              <a:t>set</a:t>
            </a:r>
            <a:r>
              <a:rPr lang="en-US" sz="1200" dirty="0" smtClean="0"/>
              <a:t>; }</a:t>
            </a:r>
          </a:p>
          <a:p>
            <a:r>
              <a:rPr lang="en-US" sz="1200" dirty="0" smtClean="0"/>
              <a:t>}</a:t>
            </a:r>
            <a:endParaRPr lang="en-US" sz="1200" dirty="0" smtClean="0"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52697" y="3252652"/>
            <a:ext cx="8375904" cy="2618767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1200" dirty="0" smtClean="0"/>
              <a:t>&lt;?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xml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version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1.0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encoding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utf-8</a:t>
            </a:r>
            <a:r>
              <a:rPr lang="en-US" sz="1200" dirty="0" smtClean="0"/>
              <a:t>" ?&gt;</a:t>
            </a:r>
          </a:p>
          <a:p>
            <a:r>
              <a:rPr lang="en-US" sz="1200" dirty="0" smtClean="0"/>
              <a:t>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hibernate-mapping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chemeClr val="accent2"/>
                </a:solidFill>
              </a:rPr>
              <a:t>xmlns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urn:nhibernate-mapping-2.2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assembly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Eg.Core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namespace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Eg.Core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=“</a:t>
            </a:r>
            <a:r>
              <a:rPr lang="en-US" sz="1200" dirty="0" smtClean="0">
                <a:solidFill>
                  <a:schemeClr val="accent1"/>
                </a:solidFill>
              </a:rPr>
              <a:t>Movie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Id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generator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class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guid.comb</a:t>
            </a:r>
            <a:r>
              <a:rPr lang="en-US" sz="1200" dirty="0" smtClean="0"/>
              <a:t>" /&gt;</a:t>
            </a:r>
          </a:p>
          <a:p>
            <a:r>
              <a:rPr lang="en-US" sz="1200" dirty="0" smtClean="0"/>
              <a:t>    &lt;/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property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=“</a:t>
            </a:r>
            <a:r>
              <a:rPr lang="en-US" sz="1200" dirty="0" smtClean="0">
                <a:solidFill>
                  <a:schemeClr val="accent1"/>
                </a:solidFill>
              </a:rPr>
              <a:t>Director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rgbClr val="FF0000"/>
                </a:solidFill>
              </a:rPr>
              <a:t>not-null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true</a:t>
            </a:r>
            <a:r>
              <a:rPr lang="en-US" sz="1200" dirty="0" smtClean="0"/>
              <a:t>" /&gt;</a:t>
            </a:r>
          </a:p>
          <a:p>
            <a:endParaRPr lang="nl-BE" sz="1200" dirty="0" smtClean="0"/>
          </a:p>
          <a:p>
            <a:endParaRPr lang="nl-BE" sz="1200" dirty="0" smtClean="0"/>
          </a:p>
          <a:p>
            <a:endParaRPr lang="nl-BE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 &lt;/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&lt;/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hibernate-mapping</a:t>
            </a:r>
            <a:r>
              <a:rPr lang="en-US" sz="1200" dirty="0" smtClean="0"/>
              <a:t>&gt;</a:t>
            </a:r>
            <a:endParaRPr lang="en-US" sz="1200" dirty="0" smtClean="0"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78091" y="4545049"/>
            <a:ext cx="5217066" cy="9567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1200" b="1" dirty="0" smtClean="0"/>
              <a:t>&lt;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list</a:t>
            </a:r>
            <a:r>
              <a:rPr lang="en-US" sz="1200" b="1" dirty="0" smtClean="0"/>
              <a:t> </a:t>
            </a:r>
            <a:r>
              <a:rPr lang="en-US" sz="1200" b="1" dirty="0" smtClean="0">
                <a:solidFill>
                  <a:schemeClr val="accent2"/>
                </a:solidFill>
              </a:rPr>
              <a:t>name</a:t>
            </a:r>
            <a:r>
              <a:rPr lang="en-US" sz="1200" b="1" dirty="0" smtClean="0"/>
              <a:t>=“</a:t>
            </a:r>
            <a:r>
              <a:rPr lang="en-US" sz="1200" b="1" dirty="0" smtClean="0">
                <a:solidFill>
                  <a:schemeClr val="accent1"/>
                </a:solidFill>
              </a:rPr>
              <a:t>Actors</a:t>
            </a:r>
            <a:r>
              <a:rPr lang="en-US" sz="1200" b="1" dirty="0" smtClean="0"/>
              <a:t>“ </a:t>
            </a:r>
            <a:r>
              <a:rPr lang="en-US" sz="1200" b="1" dirty="0" smtClean="0">
                <a:solidFill>
                  <a:srgbClr val="FF0000"/>
                </a:solidFill>
              </a:rPr>
              <a:t>cascade</a:t>
            </a:r>
            <a:r>
              <a:rPr lang="en-US" sz="1200" b="1" dirty="0" smtClean="0"/>
              <a:t>=“</a:t>
            </a:r>
            <a:r>
              <a:rPr lang="en-US" sz="1200" b="1" dirty="0" smtClean="0">
                <a:solidFill>
                  <a:schemeClr val="accent1"/>
                </a:solidFill>
              </a:rPr>
              <a:t>all-delete-orphan</a:t>
            </a:r>
            <a:r>
              <a:rPr lang="en-US" sz="1200" b="1" dirty="0" smtClean="0"/>
              <a:t>”&gt;</a:t>
            </a:r>
          </a:p>
          <a:p>
            <a:r>
              <a:rPr lang="en-US" sz="1200" b="1" dirty="0" smtClean="0"/>
              <a:t>    &lt;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en-US" sz="1200" b="1" dirty="0" smtClean="0"/>
              <a:t> </a:t>
            </a:r>
            <a:r>
              <a:rPr lang="en-US" sz="1200" b="1" dirty="0" smtClean="0">
                <a:solidFill>
                  <a:schemeClr val="accent2"/>
                </a:solidFill>
              </a:rPr>
              <a:t>column</a:t>
            </a:r>
            <a:r>
              <a:rPr lang="en-US" sz="1200" b="1" dirty="0" smtClean="0"/>
              <a:t>=“</a:t>
            </a:r>
            <a:r>
              <a:rPr lang="en-US" sz="1200" b="1" dirty="0" err="1" smtClean="0">
                <a:solidFill>
                  <a:schemeClr val="accent1"/>
                </a:solidFill>
              </a:rPr>
              <a:t>MovieId</a:t>
            </a:r>
            <a:r>
              <a:rPr lang="en-US" sz="1200" b="1" dirty="0" smtClean="0"/>
              <a:t>“ /&gt;</a:t>
            </a:r>
          </a:p>
          <a:p>
            <a:r>
              <a:rPr lang="nl-BE" sz="1200" b="1" dirty="0" smtClean="0"/>
              <a:t>    &lt;</a:t>
            </a:r>
            <a:r>
              <a:rPr lang="nl-BE" sz="1200" b="1" dirty="0" err="1" smtClean="0">
                <a:solidFill>
                  <a:srgbClr val="C00000"/>
                </a:solidFill>
              </a:rPr>
              <a:t>one-to-may</a:t>
            </a:r>
            <a:r>
              <a:rPr lang="nl-BE" sz="1200" b="1" dirty="0" smtClean="0"/>
              <a:t> </a:t>
            </a:r>
            <a:r>
              <a:rPr lang="nl-BE" sz="1200" b="1" dirty="0" err="1" smtClean="0">
                <a:solidFill>
                  <a:srgbClr val="FF0000"/>
                </a:solidFill>
              </a:rPr>
              <a:t>class</a:t>
            </a:r>
            <a:r>
              <a:rPr lang="nl-BE" sz="1200" b="1" dirty="0" smtClean="0"/>
              <a:t>=“</a:t>
            </a:r>
            <a:r>
              <a:rPr lang="nl-BE" sz="1200" b="1" dirty="0" err="1" smtClean="0">
                <a:solidFill>
                  <a:schemeClr val="accent1"/>
                </a:solidFill>
              </a:rPr>
              <a:t>ActorRole</a:t>
            </a:r>
            <a:r>
              <a:rPr lang="nl-BE" sz="1200" b="1" dirty="0" smtClean="0"/>
              <a:t>” /&gt;</a:t>
            </a:r>
            <a:endParaRPr lang="en-US" sz="1200" b="1" dirty="0" smtClean="0"/>
          </a:p>
          <a:p>
            <a:r>
              <a:rPr lang="en-US" sz="1200" b="1" dirty="0" smtClean="0"/>
              <a:t>&lt;/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list</a:t>
            </a:r>
            <a:r>
              <a:rPr lang="en-US" sz="1200" b="1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/>
              <a:t>Unidirectional</a:t>
            </a:r>
            <a:r>
              <a:rPr lang="nl-BE" dirty="0" smtClean="0"/>
              <a:t> </a:t>
            </a:r>
            <a:r>
              <a:rPr lang="nl-BE" dirty="0" err="1" smtClean="0"/>
              <a:t>associations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Bidirectional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associations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Associations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688062" y="1364237"/>
            <a:ext cx="3672167" cy="1510771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public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1"/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6EC628"/>
                </a:solidFill>
              </a:rPr>
              <a:t>Movie</a:t>
            </a:r>
            <a:r>
              <a:rPr lang="en-US" sz="1200" dirty="0" smtClean="0"/>
              <a:t>: </a:t>
            </a:r>
            <a:r>
              <a:rPr lang="en-US" sz="1200" dirty="0" smtClean="0">
                <a:solidFill>
                  <a:srgbClr val="6EC628"/>
                </a:solidFill>
              </a:rPr>
              <a:t>Entity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/>
                </a:solidFill>
              </a:rPr>
              <a:t>public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1"/>
                </a:solidFill>
              </a:rPr>
              <a:t>virtual</a:t>
            </a:r>
            <a:r>
              <a:rPr lang="en-US" sz="1200" dirty="0" smtClean="0"/>
              <a:t> string Director </a:t>
            </a:r>
          </a:p>
          <a:p>
            <a:r>
              <a:rPr lang="en-US" sz="1200" dirty="0" smtClean="0"/>
              <a:t>	{ </a:t>
            </a:r>
            <a:r>
              <a:rPr lang="en-US" sz="1200" dirty="0" smtClean="0">
                <a:solidFill>
                  <a:schemeClr val="accent1"/>
                </a:solidFill>
              </a:rPr>
              <a:t>get</a:t>
            </a:r>
            <a:r>
              <a:rPr lang="en-US" sz="1200" dirty="0" smtClean="0"/>
              <a:t>; </a:t>
            </a:r>
            <a:r>
              <a:rPr lang="en-US" sz="1200" dirty="0" smtClean="0">
                <a:solidFill>
                  <a:schemeClr val="accent1"/>
                </a:solidFill>
              </a:rPr>
              <a:t>set</a:t>
            </a:r>
            <a:r>
              <a:rPr lang="en-US" sz="1200" dirty="0" smtClean="0"/>
              <a:t>; }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/>
                </a:solidFill>
              </a:rPr>
              <a:t>public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1"/>
                </a:solidFill>
              </a:rPr>
              <a:t>virtual</a:t>
            </a:r>
            <a:r>
              <a:rPr lang="en-US" sz="1200" dirty="0" smtClean="0"/>
              <a:t> </a:t>
            </a:r>
            <a:r>
              <a:rPr lang="en-US" sz="1200" b="1" dirty="0" err="1" smtClean="0"/>
              <a:t>IList</a:t>
            </a:r>
            <a:r>
              <a:rPr lang="en-US" sz="1200" b="1" dirty="0" smtClean="0"/>
              <a:t>&lt;</a:t>
            </a:r>
            <a:r>
              <a:rPr lang="en-US" sz="1200" b="1" dirty="0" err="1" smtClean="0"/>
              <a:t>ActorRole</a:t>
            </a:r>
            <a:r>
              <a:rPr lang="en-US" sz="1200" b="1" dirty="0" smtClean="0"/>
              <a:t>&gt; Actors </a:t>
            </a:r>
          </a:p>
          <a:p>
            <a:r>
              <a:rPr lang="en-US" sz="1200" dirty="0" smtClean="0"/>
              <a:t>	{ </a:t>
            </a:r>
            <a:r>
              <a:rPr lang="en-US" sz="1200" dirty="0" smtClean="0">
                <a:solidFill>
                  <a:schemeClr val="accent1"/>
                </a:solidFill>
              </a:rPr>
              <a:t>get</a:t>
            </a:r>
            <a:r>
              <a:rPr lang="en-US" sz="1200" dirty="0" smtClean="0"/>
              <a:t>; </a:t>
            </a:r>
            <a:r>
              <a:rPr lang="en-US" sz="1200" dirty="0" smtClean="0">
                <a:solidFill>
                  <a:schemeClr val="accent1"/>
                </a:solidFill>
              </a:rPr>
              <a:t>set</a:t>
            </a:r>
            <a:r>
              <a:rPr lang="en-US" sz="1200" dirty="0" smtClean="0"/>
              <a:t>; }</a:t>
            </a:r>
          </a:p>
          <a:p>
            <a:r>
              <a:rPr lang="en-US" sz="1200" dirty="0" smtClean="0"/>
              <a:t>}</a:t>
            </a:r>
            <a:endParaRPr lang="en-US" sz="1200" dirty="0" smtClean="0"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32488" y="3265704"/>
            <a:ext cx="7934617" cy="1900052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0" rtlCol="0">
            <a:noAutofit/>
          </a:bodyPr>
          <a:lstStyle/>
          <a:p>
            <a:r>
              <a:rPr lang="nl-BE" sz="1400" b="1" dirty="0" err="1" smtClean="0"/>
              <a:t>Collections</a:t>
            </a:r>
            <a:r>
              <a:rPr lang="nl-BE" sz="1400" b="1" dirty="0" smtClean="0"/>
              <a:t>:</a:t>
            </a:r>
            <a:endParaRPr lang="nl-BE" sz="1400" dirty="0" smtClean="0">
              <a:cs typeface="Arial" pitchFamily="34" charset="0"/>
            </a:endParaRPr>
          </a:p>
          <a:p>
            <a:endParaRPr lang="nl-BE" sz="1400" dirty="0" smtClean="0">
              <a:cs typeface="Arial" pitchFamily="34" charset="0"/>
            </a:endParaRPr>
          </a:p>
          <a:p>
            <a:r>
              <a:rPr lang="nl-BE" sz="1400" b="1" dirty="0" err="1" smtClean="0">
                <a:cs typeface="Arial" pitchFamily="34" charset="0"/>
              </a:rPr>
              <a:t>Bags</a:t>
            </a:r>
            <a:r>
              <a:rPr lang="nl-BE" sz="1400" dirty="0" smtClean="0">
                <a:cs typeface="Arial" pitchFamily="34" charset="0"/>
              </a:rPr>
              <a:t>: 	a </a:t>
            </a:r>
            <a:r>
              <a:rPr lang="nl-BE" sz="1400" dirty="0" err="1" smtClean="0">
                <a:cs typeface="Arial" pitchFamily="34" charset="0"/>
              </a:rPr>
              <a:t>bag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collection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allows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duplicates</a:t>
            </a:r>
            <a:r>
              <a:rPr lang="nl-BE" sz="1400" dirty="0" smtClean="0">
                <a:cs typeface="Arial" pitchFamily="34" charset="0"/>
              </a:rPr>
              <a:t>, and </a:t>
            </a:r>
            <a:r>
              <a:rPr lang="nl-BE" sz="1400" dirty="0" err="1" smtClean="0">
                <a:cs typeface="Arial" pitchFamily="34" charset="0"/>
              </a:rPr>
              <a:t>implies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that</a:t>
            </a:r>
            <a:r>
              <a:rPr lang="nl-BE" sz="1400" dirty="0" smtClean="0">
                <a:cs typeface="Arial" pitchFamily="34" charset="0"/>
              </a:rPr>
              <a:t> order is </a:t>
            </a:r>
            <a:r>
              <a:rPr lang="nl-BE" sz="1400" dirty="0" err="1" smtClean="0">
                <a:cs typeface="Arial" pitchFamily="34" charset="0"/>
              </a:rPr>
              <a:t>not</a:t>
            </a:r>
            <a:r>
              <a:rPr lang="nl-BE" sz="1400" dirty="0" smtClean="0">
                <a:cs typeface="Arial" pitchFamily="34" charset="0"/>
              </a:rPr>
              <a:t> important</a:t>
            </a:r>
          </a:p>
          <a:p>
            <a:r>
              <a:rPr lang="nl-BE" sz="1400" b="1" dirty="0" err="1" smtClean="0">
                <a:cs typeface="Arial" pitchFamily="34" charset="0"/>
              </a:rPr>
              <a:t>Lists</a:t>
            </a:r>
            <a:r>
              <a:rPr lang="nl-BE" sz="1400" dirty="0" smtClean="0">
                <a:cs typeface="Arial" pitchFamily="34" charset="0"/>
              </a:rPr>
              <a:t>:	a list </a:t>
            </a:r>
            <a:r>
              <a:rPr lang="nl-BE" sz="1400" dirty="0" err="1" smtClean="0">
                <a:cs typeface="Arial" pitchFamily="34" charset="0"/>
              </a:rPr>
              <a:t>collection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allows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duplicates</a:t>
            </a:r>
            <a:r>
              <a:rPr lang="nl-BE" sz="1400" dirty="0" smtClean="0">
                <a:cs typeface="Arial" pitchFamily="34" charset="0"/>
              </a:rPr>
              <a:t>, the order is significant.</a:t>
            </a:r>
          </a:p>
          <a:p>
            <a:r>
              <a:rPr lang="nl-BE" sz="1400" b="1" dirty="0" smtClean="0">
                <a:cs typeface="Arial" pitchFamily="34" charset="0"/>
              </a:rPr>
              <a:t>Sets</a:t>
            </a:r>
            <a:r>
              <a:rPr lang="nl-BE" sz="1400" dirty="0" smtClean="0">
                <a:cs typeface="Arial" pitchFamily="34" charset="0"/>
              </a:rPr>
              <a:t>: 	a set </a:t>
            </a:r>
            <a:r>
              <a:rPr lang="nl-BE" sz="1400" dirty="0" err="1" smtClean="0">
                <a:cs typeface="Arial" pitchFamily="34" charset="0"/>
              </a:rPr>
              <a:t>collection</a:t>
            </a:r>
            <a:r>
              <a:rPr lang="nl-BE" sz="1400" dirty="0" smtClean="0">
                <a:cs typeface="Arial" pitchFamily="34" charset="0"/>
              </a:rPr>
              <a:t> does </a:t>
            </a:r>
            <a:r>
              <a:rPr lang="nl-BE" sz="1400" dirty="0" err="1" smtClean="0">
                <a:cs typeface="Arial" pitchFamily="34" charset="0"/>
              </a:rPr>
              <a:t>not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allow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duplicates</a:t>
            </a:r>
            <a:r>
              <a:rPr lang="nl-BE" sz="1400" dirty="0" smtClean="0">
                <a:cs typeface="Arial" pitchFamily="34" charset="0"/>
              </a:rPr>
              <a:t>, and the order is </a:t>
            </a:r>
            <a:r>
              <a:rPr lang="nl-BE" sz="1400" dirty="0" err="1" smtClean="0">
                <a:cs typeface="Arial" pitchFamily="34" charset="0"/>
              </a:rPr>
              <a:t>not</a:t>
            </a:r>
            <a:r>
              <a:rPr lang="nl-BE" sz="1400" dirty="0" smtClean="0">
                <a:cs typeface="Arial" pitchFamily="34" charset="0"/>
              </a:rPr>
              <a:t> important </a:t>
            </a:r>
          </a:p>
          <a:p>
            <a:r>
              <a:rPr lang="nl-BE" sz="1400" b="1" dirty="0" smtClean="0">
                <a:cs typeface="Arial" pitchFamily="34" charset="0"/>
              </a:rPr>
              <a:t>Map</a:t>
            </a:r>
            <a:r>
              <a:rPr lang="nl-BE" sz="1400" dirty="0" smtClean="0">
                <a:cs typeface="Arial" pitchFamily="34" charset="0"/>
              </a:rPr>
              <a:t>:	</a:t>
            </a:r>
            <a:r>
              <a:rPr lang="nl-BE" sz="1400" dirty="0" err="1" smtClean="0">
                <a:cs typeface="Arial" pitchFamily="34" charset="0"/>
              </a:rPr>
              <a:t>each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collection</a:t>
            </a:r>
            <a:r>
              <a:rPr lang="nl-BE" sz="1400" dirty="0" smtClean="0">
                <a:cs typeface="Arial" pitchFamily="34" charset="0"/>
              </a:rPr>
              <a:t> entry is a </a:t>
            </a:r>
            <a:r>
              <a:rPr lang="nl-BE" sz="1400" dirty="0" err="1" smtClean="0">
                <a:cs typeface="Arial" pitchFamily="34" charset="0"/>
              </a:rPr>
              <a:t>key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or</a:t>
            </a:r>
            <a:r>
              <a:rPr lang="nl-BE" sz="1400" dirty="0" smtClean="0">
                <a:cs typeface="Arial" pitchFamily="34" charset="0"/>
              </a:rPr>
              <a:t> </a:t>
            </a:r>
            <a:r>
              <a:rPr lang="nl-BE" sz="1400" dirty="0" err="1" smtClean="0">
                <a:cs typeface="Arial" pitchFamily="34" charset="0"/>
              </a:rPr>
              <a:t>value</a:t>
            </a:r>
            <a:r>
              <a:rPr lang="nl-BE" sz="1400" dirty="0" smtClean="0">
                <a:cs typeface="Arial" pitchFamily="34" charset="0"/>
              </a:rPr>
              <a:t> pair (cf. </a:t>
            </a:r>
            <a:r>
              <a:rPr lang="nl-BE" sz="1400" dirty="0" err="1" smtClean="0">
                <a:cs typeface="Arial" pitchFamily="34" charset="0"/>
              </a:rPr>
              <a:t>dictionary</a:t>
            </a:r>
            <a:r>
              <a:rPr lang="nl-BE" sz="1400" dirty="0" smtClean="0">
                <a:cs typeface="Arial" pitchFamily="34" charset="0"/>
              </a:rPr>
              <a:t>)</a:t>
            </a:r>
          </a:p>
          <a:p>
            <a:endParaRPr lang="en-US" sz="12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Unidirectional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associations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Bidirectional</a:t>
            </a:r>
            <a:r>
              <a:rPr lang="nl-BE" dirty="0" smtClean="0"/>
              <a:t> </a:t>
            </a:r>
            <a:r>
              <a:rPr lang="nl-BE" dirty="0" err="1" smtClean="0"/>
              <a:t>associations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Associations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352697" y="3252652"/>
            <a:ext cx="8375904" cy="2249435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1200" dirty="0" smtClean="0"/>
              <a:t>&lt;?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xml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version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1.0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encoding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utf-8</a:t>
            </a:r>
            <a:r>
              <a:rPr lang="en-US" sz="1200" dirty="0" smtClean="0"/>
              <a:t>" ?&gt;</a:t>
            </a:r>
          </a:p>
          <a:p>
            <a:r>
              <a:rPr lang="en-US" sz="1200" dirty="0" smtClean="0"/>
              <a:t>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hibernate-mapping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chemeClr val="accent2"/>
                </a:solidFill>
              </a:rPr>
              <a:t>xmlns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urn:nhibernate-mapping-2.2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assembly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Eg.Core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chemeClr val="accent2"/>
                </a:solidFill>
              </a:rPr>
              <a:t>namespace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Eg.Core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=“</a:t>
            </a:r>
            <a:r>
              <a:rPr lang="en-US" sz="1200" dirty="0" err="1" smtClean="0">
                <a:solidFill>
                  <a:schemeClr val="accent1"/>
                </a:solidFill>
              </a:rPr>
              <a:t>ActorRole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Id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generator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class</a:t>
            </a:r>
            <a:r>
              <a:rPr lang="en-US" sz="1200" dirty="0" smtClean="0"/>
              <a:t>="</a:t>
            </a:r>
            <a:r>
              <a:rPr lang="en-US" sz="1200" dirty="0" err="1" smtClean="0">
                <a:solidFill>
                  <a:schemeClr val="accent1"/>
                </a:solidFill>
              </a:rPr>
              <a:t>guid.comb</a:t>
            </a:r>
            <a:r>
              <a:rPr lang="en-US" sz="1200" dirty="0" smtClean="0"/>
              <a:t>" /&gt;</a:t>
            </a:r>
          </a:p>
          <a:p>
            <a:r>
              <a:rPr lang="en-US" sz="1200" dirty="0" smtClean="0"/>
              <a:t>    &lt;/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property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=“</a:t>
            </a:r>
            <a:r>
              <a:rPr lang="en-US" sz="1200" dirty="0" smtClean="0">
                <a:solidFill>
                  <a:schemeClr val="accent1"/>
                </a:solidFill>
              </a:rPr>
              <a:t>Actor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rgbClr val="FF0000"/>
                </a:solidFill>
              </a:rPr>
              <a:t>not-null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true</a:t>
            </a:r>
            <a:r>
              <a:rPr lang="en-US" sz="1200" dirty="0" smtClean="0"/>
              <a:t>" /&gt;</a:t>
            </a:r>
          </a:p>
          <a:p>
            <a:r>
              <a:rPr lang="en-US" sz="1200" dirty="0" smtClean="0"/>
              <a:t>    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property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=“</a:t>
            </a:r>
            <a:r>
              <a:rPr lang="en-US" sz="1200" dirty="0" smtClean="0">
                <a:solidFill>
                  <a:schemeClr val="accent1"/>
                </a:solidFill>
              </a:rPr>
              <a:t>Role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rgbClr val="FF0000"/>
                </a:solidFill>
              </a:rPr>
              <a:t>not-null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true</a:t>
            </a:r>
            <a:r>
              <a:rPr lang="en-US" sz="1200" dirty="0" smtClean="0"/>
              <a:t>" /&gt;</a:t>
            </a:r>
          </a:p>
          <a:p>
            <a:r>
              <a:rPr lang="nl-BE" sz="1200" dirty="0" smtClean="0"/>
              <a:t>    </a:t>
            </a:r>
            <a:endParaRPr lang="en-US" sz="1200" dirty="0" smtClean="0"/>
          </a:p>
          <a:p>
            <a:r>
              <a:rPr lang="en-US" sz="1200" dirty="0" smtClean="0"/>
              <a:t>  &lt;/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&lt;/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hibernate-mapping</a:t>
            </a:r>
            <a:r>
              <a:rPr lang="en-US" sz="1200" dirty="0" smtClean="0"/>
              <a:t>&gt;</a:t>
            </a:r>
            <a:endParaRPr lang="en-US" sz="1200" dirty="0" smtClean="0"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86081" y="1362270"/>
            <a:ext cx="3674147" cy="1326105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public class </a:t>
            </a:r>
            <a:r>
              <a:rPr lang="en-US" sz="1200" dirty="0" err="1" smtClean="0">
                <a:solidFill>
                  <a:srgbClr val="6EC628"/>
                </a:solidFill>
              </a:rPr>
              <a:t>ActorRole</a:t>
            </a:r>
            <a:r>
              <a:rPr lang="en-US" sz="1200" dirty="0" smtClean="0"/>
              <a:t>: </a:t>
            </a:r>
            <a:r>
              <a:rPr lang="en-US" sz="1200" dirty="0" smtClean="0">
                <a:solidFill>
                  <a:srgbClr val="6EC628"/>
                </a:solidFill>
              </a:rPr>
              <a:t>Entity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/>
                </a:solidFill>
              </a:rPr>
              <a:t>public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1"/>
                </a:solidFill>
              </a:rPr>
              <a:t>virtual</a:t>
            </a:r>
            <a:r>
              <a:rPr lang="en-US" sz="1200" dirty="0" smtClean="0"/>
              <a:t> string Actor { </a:t>
            </a:r>
            <a:r>
              <a:rPr lang="en-US" sz="1200" dirty="0" smtClean="0">
                <a:solidFill>
                  <a:schemeClr val="accent1"/>
                </a:solidFill>
              </a:rPr>
              <a:t>get</a:t>
            </a:r>
            <a:r>
              <a:rPr lang="en-US" sz="1200" dirty="0" smtClean="0"/>
              <a:t>; </a:t>
            </a:r>
            <a:r>
              <a:rPr lang="en-US" sz="1200" dirty="0" smtClean="0">
                <a:solidFill>
                  <a:schemeClr val="accent1"/>
                </a:solidFill>
              </a:rPr>
              <a:t>set</a:t>
            </a:r>
            <a:r>
              <a:rPr lang="en-US" sz="1200" dirty="0" smtClean="0"/>
              <a:t>; }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/>
                </a:solidFill>
              </a:rPr>
              <a:t>public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1"/>
                </a:solidFill>
              </a:rPr>
              <a:t>virtual</a:t>
            </a:r>
            <a:r>
              <a:rPr lang="en-US" sz="1200" dirty="0" smtClean="0"/>
              <a:t> string Role { </a:t>
            </a:r>
            <a:r>
              <a:rPr lang="en-US" sz="1200" dirty="0" smtClean="0">
                <a:solidFill>
                  <a:schemeClr val="accent1"/>
                </a:solidFill>
              </a:rPr>
              <a:t>get</a:t>
            </a:r>
            <a:r>
              <a:rPr lang="en-US" sz="1200" dirty="0" smtClean="0"/>
              <a:t>; </a:t>
            </a:r>
            <a:r>
              <a:rPr lang="en-US" sz="1200" dirty="0" smtClean="0">
                <a:solidFill>
                  <a:schemeClr val="accent1"/>
                </a:solidFill>
              </a:rPr>
              <a:t>set</a:t>
            </a:r>
            <a:r>
              <a:rPr lang="en-US" sz="1200" dirty="0" smtClean="0"/>
              <a:t>; }</a:t>
            </a:r>
          </a:p>
          <a:p>
            <a:r>
              <a:rPr lang="nl-BE" sz="1200" dirty="0" smtClean="0"/>
              <a:t>    </a:t>
            </a:r>
            <a:r>
              <a:rPr lang="nl-BE" sz="1200" dirty="0" smtClean="0">
                <a:solidFill>
                  <a:schemeClr val="accent1"/>
                </a:solidFill>
              </a:rPr>
              <a:t>public</a:t>
            </a:r>
            <a:r>
              <a:rPr lang="nl-BE" sz="1200" dirty="0" smtClean="0"/>
              <a:t> </a:t>
            </a:r>
            <a:r>
              <a:rPr lang="nl-BE" sz="1200" dirty="0" err="1" smtClean="0">
                <a:solidFill>
                  <a:schemeClr val="accent1"/>
                </a:solidFill>
              </a:rPr>
              <a:t>virtual</a:t>
            </a:r>
            <a:r>
              <a:rPr lang="nl-BE" sz="1200" dirty="0" smtClean="0"/>
              <a:t> </a:t>
            </a:r>
            <a:r>
              <a:rPr lang="nl-BE" sz="1200" dirty="0" err="1" smtClean="0">
                <a:solidFill>
                  <a:srgbClr val="6EC628"/>
                </a:solidFill>
              </a:rPr>
              <a:t>Movie</a:t>
            </a:r>
            <a:r>
              <a:rPr lang="nl-BE" sz="1200" dirty="0" smtClean="0"/>
              <a:t> </a:t>
            </a:r>
            <a:r>
              <a:rPr lang="nl-BE" sz="1200" dirty="0" err="1" smtClean="0"/>
              <a:t>Movie</a:t>
            </a:r>
            <a:r>
              <a:rPr lang="nl-BE" sz="1200" dirty="0" smtClean="0"/>
              <a:t> { </a:t>
            </a:r>
            <a:r>
              <a:rPr lang="nl-BE" sz="1200" dirty="0" err="1" smtClean="0">
                <a:solidFill>
                  <a:schemeClr val="accent1"/>
                </a:solidFill>
              </a:rPr>
              <a:t>get</a:t>
            </a:r>
            <a:r>
              <a:rPr lang="nl-BE" sz="1200" dirty="0" smtClean="0"/>
              <a:t>; </a:t>
            </a:r>
            <a:r>
              <a:rPr lang="nl-BE" sz="1200" dirty="0" smtClean="0">
                <a:solidFill>
                  <a:schemeClr val="accent1"/>
                </a:solidFill>
              </a:rPr>
              <a:t>set</a:t>
            </a:r>
            <a:r>
              <a:rPr lang="nl-BE" sz="1200" dirty="0" smtClean="0"/>
              <a:t>;}</a:t>
            </a:r>
            <a:endParaRPr lang="en-US" sz="1200" dirty="0" smtClean="0"/>
          </a:p>
          <a:p>
            <a:r>
              <a:rPr lang="en-US" sz="1200" dirty="0" smtClean="0"/>
              <a:t>}</a:t>
            </a:r>
            <a:endParaRPr lang="en-US" sz="1200" dirty="0" smtClean="0"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65017" y="4821381"/>
            <a:ext cx="8087096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BE" sz="1200" b="1" dirty="0" smtClean="0">
                <a:cs typeface="Arial" pitchFamily="34" charset="0"/>
              </a:rPr>
              <a:t>&lt;</a:t>
            </a:r>
            <a:r>
              <a:rPr lang="nl-BE" sz="1200" b="1" dirty="0" err="1" smtClean="0">
                <a:solidFill>
                  <a:srgbClr val="C00000"/>
                </a:solidFill>
                <a:cs typeface="Arial" pitchFamily="34" charset="0"/>
              </a:rPr>
              <a:t>many-to-one</a:t>
            </a:r>
            <a:r>
              <a:rPr lang="nl-BE" sz="1200" b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nl-BE" sz="1200" b="1" dirty="0" smtClean="0">
                <a:solidFill>
                  <a:srgbClr val="FF0000"/>
                </a:solidFill>
                <a:cs typeface="Arial" pitchFamily="34" charset="0"/>
              </a:rPr>
              <a:t>name</a:t>
            </a:r>
            <a:r>
              <a:rPr lang="nl-BE" sz="1200" b="1" dirty="0" smtClean="0">
                <a:cs typeface="Arial" pitchFamily="34" charset="0"/>
              </a:rPr>
              <a:t>=“</a:t>
            </a:r>
            <a:r>
              <a:rPr lang="nl-BE" sz="1200" b="1" dirty="0" err="1" smtClean="0">
                <a:solidFill>
                  <a:schemeClr val="accent1"/>
                </a:solidFill>
                <a:cs typeface="Arial" pitchFamily="34" charset="0"/>
              </a:rPr>
              <a:t>Movie</a:t>
            </a:r>
            <a:r>
              <a:rPr lang="nl-BE" sz="1200" b="1" dirty="0" smtClean="0">
                <a:cs typeface="Arial" pitchFamily="34" charset="0"/>
              </a:rPr>
              <a:t>” </a:t>
            </a:r>
            <a:r>
              <a:rPr lang="nl-BE" sz="1200" b="1" dirty="0" smtClean="0">
                <a:solidFill>
                  <a:srgbClr val="FF0000"/>
                </a:solidFill>
                <a:cs typeface="Arial" pitchFamily="34" charset="0"/>
              </a:rPr>
              <a:t>column</a:t>
            </a:r>
            <a:r>
              <a:rPr lang="nl-BE" sz="1200" b="1" dirty="0" smtClean="0">
                <a:cs typeface="Arial" pitchFamily="34" charset="0"/>
              </a:rPr>
              <a:t>=“</a:t>
            </a:r>
            <a:r>
              <a:rPr lang="nl-BE" sz="1200" b="1" dirty="0" err="1" smtClean="0">
                <a:solidFill>
                  <a:schemeClr val="accent1"/>
                </a:solidFill>
                <a:cs typeface="Arial" pitchFamily="34" charset="0"/>
              </a:rPr>
              <a:t>Movie</a:t>
            </a:r>
            <a:r>
              <a:rPr lang="nl-BE" sz="1200" b="1" dirty="0" smtClean="0">
                <a:solidFill>
                  <a:schemeClr val="accent1"/>
                </a:solidFill>
                <a:cs typeface="Arial" pitchFamily="34" charset="0"/>
              </a:rPr>
              <a:t>_ID</a:t>
            </a:r>
            <a:r>
              <a:rPr lang="nl-BE" sz="1200" b="1" dirty="0" smtClean="0">
                <a:cs typeface="Arial" pitchFamily="34" charset="0"/>
              </a:rPr>
              <a:t>”  </a:t>
            </a:r>
            <a:r>
              <a:rPr lang="nl-BE" sz="1200" b="1" dirty="0" err="1" smtClean="0">
                <a:solidFill>
                  <a:srgbClr val="FF0000"/>
                </a:solidFill>
                <a:cs typeface="Arial" pitchFamily="34" charset="0"/>
              </a:rPr>
              <a:t>not-null</a:t>
            </a:r>
            <a:r>
              <a:rPr lang="nl-BE" sz="1200" b="1" dirty="0" smtClean="0">
                <a:cs typeface="Arial" pitchFamily="34" charset="0"/>
              </a:rPr>
              <a:t>=“</a:t>
            </a:r>
            <a:r>
              <a:rPr lang="nl-BE" sz="1200" b="1" dirty="0" err="1" smtClean="0">
                <a:solidFill>
                  <a:schemeClr val="accent1"/>
                </a:solidFill>
                <a:cs typeface="Arial" pitchFamily="34" charset="0"/>
              </a:rPr>
              <a:t>true</a:t>
            </a:r>
            <a:r>
              <a:rPr lang="nl-BE" sz="1200" b="1" dirty="0" smtClean="0">
                <a:cs typeface="Arial" pitchFamily="34" charset="0"/>
              </a:rPr>
              <a:t>” /&gt;</a:t>
            </a:r>
            <a:endParaRPr lang="en-US" sz="1200" b="1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NHibernate</a:t>
            </a:r>
            <a:r>
              <a:rPr lang="en-GB" dirty="0" smtClean="0"/>
              <a:t> Part II: Advanced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561557" y="1315473"/>
            <a:ext cx="4758588" cy="1945085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ts val="500"/>
              </a:spcBef>
              <a:buClr>
                <a:srgbClr val="FFCC00"/>
              </a:buClr>
              <a:buFont typeface="Verdana" charset="0"/>
              <a:buChar char="•"/>
              <a:defRPr/>
            </a:pPr>
            <a:r>
              <a:rPr lang="en-US" dirty="0" smtClean="0"/>
              <a:t>Mapping class inheritance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Tx/>
              <a:buFont typeface="Verdana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Working with persistent objects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Tx/>
              <a:buFont typeface="Verdana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Transactions and caching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Tx/>
              <a:buFont typeface="Verdana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Tunings and good to know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Tx/>
              <a:buFont typeface="Verdana" charset="0"/>
              <a:buChar char="•"/>
              <a:tabLst/>
              <a:defRPr/>
            </a:pPr>
            <a:r>
              <a:rPr lang="nl-BE" dirty="0" err="1" smtClean="0"/>
              <a:t>Integration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Spring.NET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 bwMode="auto">
          <a:xfrm>
            <a:off x="7162799" y="6000749"/>
            <a:ext cx="1257301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BE" sz="1200" dirty="0" smtClean="0">
                <a:cs typeface="Arial" pitchFamily="34" charset="0"/>
              </a:rPr>
              <a:t>Go to </a:t>
            </a:r>
            <a:r>
              <a:rPr lang="nl-BE" sz="1200" dirty="0" err="1" smtClean="0">
                <a:cs typeface="Arial" pitchFamily="34" charset="0"/>
              </a:rPr>
              <a:t>advanced</a:t>
            </a:r>
            <a:endParaRPr lang="en-US" sz="1200" dirty="0" smtClean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60" y="3354042"/>
            <a:ext cx="3985629" cy="2646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/>
              <a:t>Generating</a:t>
            </a:r>
            <a:r>
              <a:rPr lang="nl-BE" dirty="0" smtClean="0"/>
              <a:t> the database</a:t>
            </a:r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Adding</a:t>
            </a:r>
            <a:r>
              <a:rPr lang="nl-BE" dirty="0" smtClean="0"/>
              <a:t> a record to the database</a:t>
            </a:r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Load</a:t>
            </a:r>
            <a:r>
              <a:rPr lang="nl-BE" dirty="0" smtClean="0"/>
              <a:t> the record </a:t>
            </a:r>
            <a:r>
              <a:rPr lang="nl-BE" dirty="0" err="1" smtClean="0"/>
              <a:t>from</a:t>
            </a:r>
            <a:r>
              <a:rPr lang="nl-BE" dirty="0" smtClean="0"/>
              <a:t> the database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Off</a:t>
            </a:r>
            <a:r>
              <a:rPr lang="nl-BE" dirty="0" smtClean="0"/>
              <a:t> we go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/>
              <a:t>Generating</a:t>
            </a:r>
            <a:r>
              <a:rPr lang="nl-BE" dirty="0" smtClean="0"/>
              <a:t> the database</a:t>
            </a:r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Adding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a record to the database</a:t>
            </a:r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Load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the record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from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the database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Off</a:t>
            </a:r>
            <a:r>
              <a:rPr lang="nl-BE" dirty="0" smtClean="0"/>
              <a:t> we go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54081" y="2508616"/>
            <a:ext cx="7404266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using</a:t>
            </a:r>
            <a:r>
              <a:rPr lang="en-US" sz="1200" dirty="0" smtClean="0"/>
              <a:t> System;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using</a:t>
            </a:r>
            <a:r>
              <a:rPr lang="en-US" sz="1200" dirty="0" smtClean="0"/>
              <a:t> </a:t>
            </a:r>
            <a:r>
              <a:rPr lang="en-US" sz="1200" dirty="0" err="1" smtClean="0"/>
              <a:t>System.Collections.Generic</a:t>
            </a:r>
            <a:r>
              <a:rPr lang="en-US" sz="1200" dirty="0" smtClean="0"/>
              <a:t>;</a:t>
            </a:r>
          </a:p>
          <a:p>
            <a:r>
              <a:rPr lang="nl-BE" sz="1200" b="1" dirty="0" err="1" smtClean="0">
                <a:solidFill>
                  <a:schemeClr val="accent1"/>
                </a:solidFill>
              </a:rPr>
              <a:t>using</a:t>
            </a:r>
            <a:r>
              <a:rPr lang="nl-BE" sz="1200" b="1" dirty="0" smtClean="0"/>
              <a:t> </a:t>
            </a:r>
            <a:r>
              <a:rPr lang="nl-BE" sz="1200" b="1" dirty="0" err="1" smtClean="0"/>
              <a:t>NHibernate.Cfg</a:t>
            </a:r>
            <a:r>
              <a:rPr lang="nl-BE" sz="1200" b="1" dirty="0" smtClean="0"/>
              <a:t>;</a:t>
            </a:r>
          </a:p>
          <a:p>
            <a:r>
              <a:rPr lang="nl-BE" sz="1200" b="1" dirty="0" err="1" smtClean="0">
                <a:solidFill>
                  <a:schemeClr val="accent1"/>
                </a:solidFill>
              </a:rPr>
              <a:t>using</a:t>
            </a:r>
            <a:r>
              <a:rPr lang="nl-BE" sz="1200" b="1" dirty="0" smtClean="0"/>
              <a:t> NHibernate.Tool.hbm2dll;</a:t>
            </a:r>
            <a:endParaRPr lang="en-US" sz="1200" b="1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/>
                </a:solidFill>
              </a:rPr>
              <a:t>namespace</a:t>
            </a:r>
            <a:r>
              <a:rPr lang="en-US" sz="1200" dirty="0" smtClean="0"/>
              <a:t> </a:t>
            </a:r>
            <a:r>
              <a:rPr lang="en-US" sz="1200" dirty="0" err="1" smtClean="0"/>
              <a:t>ConfigByAppConfig</a:t>
            </a:r>
            <a:endParaRPr lang="en-US" sz="1200" dirty="0" smtClean="0"/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/>
                </a:solidFill>
              </a:rPr>
              <a:t>public </a:t>
            </a:r>
            <a:r>
              <a:rPr lang="en-US" sz="1200" dirty="0" smtClean="0">
                <a:solidFill>
                  <a:srgbClr val="6EC628"/>
                </a:solidFill>
              </a:rPr>
              <a:t>Program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</a:t>
            </a:r>
            <a:r>
              <a:rPr lang="en-US" sz="1200" dirty="0" smtClean="0">
                <a:solidFill>
                  <a:schemeClr val="accent1"/>
                </a:solidFill>
              </a:rPr>
              <a:t>static void</a:t>
            </a:r>
            <a:r>
              <a:rPr lang="en-US" sz="1200" dirty="0" smtClean="0"/>
              <a:t> Main (</a:t>
            </a:r>
            <a:r>
              <a:rPr lang="en-US" sz="1200" dirty="0" smtClean="0">
                <a:solidFill>
                  <a:schemeClr val="accent1"/>
                </a:solidFill>
              </a:rPr>
              <a:t>string</a:t>
            </a:r>
            <a:r>
              <a:rPr lang="en-US" sz="1200" dirty="0" smtClean="0"/>
              <a:t>[] </a:t>
            </a:r>
            <a:r>
              <a:rPr lang="en-US" sz="1200" dirty="0" err="1" smtClean="0"/>
              <a:t>args</a:t>
            </a:r>
            <a:r>
              <a:rPr lang="en-US" sz="1200" dirty="0" smtClean="0"/>
              <a:t>)</a:t>
            </a:r>
          </a:p>
          <a:p>
            <a:r>
              <a:rPr lang="nl-BE" sz="1200" dirty="0" smtClean="0"/>
              <a:t>        {</a:t>
            </a:r>
          </a:p>
          <a:p>
            <a:r>
              <a:rPr lang="nl-BE" sz="1200" dirty="0" smtClean="0"/>
              <a:t>           </a:t>
            </a:r>
            <a:r>
              <a:rPr lang="nl-BE" sz="1200" b="1" dirty="0" smtClean="0">
                <a:solidFill>
                  <a:schemeClr val="accent1"/>
                </a:solidFill>
              </a:rPr>
              <a:t>var</a:t>
            </a:r>
            <a:r>
              <a:rPr lang="nl-BE" sz="1200" b="1" dirty="0" smtClean="0"/>
              <a:t> </a:t>
            </a:r>
            <a:r>
              <a:rPr lang="nl-BE" sz="1200" b="1" dirty="0" err="1" smtClean="0"/>
              <a:t>nhConfig</a:t>
            </a:r>
            <a:r>
              <a:rPr lang="nl-BE" sz="1200" b="1" dirty="0" smtClean="0"/>
              <a:t> = </a:t>
            </a:r>
            <a:r>
              <a:rPr lang="nl-BE" sz="1200" b="1" dirty="0" err="1" smtClean="0">
                <a:solidFill>
                  <a:schemeClr val="accent1"/>
                </a:solidFill>
              </a:rPr>
              <a:t>new</a:t>
            </a:r>
            <a:r>
              <a:rPr lang="nl-BE" sz="1200" b="1" dirty="0" smtClean="0"/>
              <a:t> </a:t>
            </a:r>
            <a:r>
              <a:rPr lang="nl-BE" sz="1200" b="1" dirty="0" err="1" smtClean="0">
                <a:solidFill>
                  <a:srgbClr val="6EC628"/>
                </a:solidFill>
              </a:rPr>
              <a:t>Configuration</a:t>
            </a:r>
            <a:r>
              <a:rPr lang="nl-BE" sz="1200" b="1" dirty="0" smtClean="0"/>
              <a:t>().</a:t>
            </a:r>
            <a:r>
              <a:rPr lang="nl-BE" sz="1200" b="1" dirty="0" err="1" smtClean="0"/>
              <a:t>Configure</a:t>
            </a:r>
            <a:r>
              <a:rPr lang="nl-BE" sz="1200" b="1" dirty="0" smtClean="0"/>
              <a:t>();</a:t>
            </a:r>
          </a:p>
          <a:p>
            <a:r>
              <a:rPr lang="nl-BE" sz="1200" b="1" dirty="0" smtClean="0"/>
              <a:t>           </a:t>
            </a:r>
            <a:r>
              <a:rPr lang="nl-BE" sz="1200" b="1" dirty="0" smtClean="0">
                <a:solidFill>
                  <a:schemeClr val="accent1"/>
                </a:solidFill>
              </a:rPr>
              <a:t>var</a:t>
            </a:r>
            <a:r>
              <a:rPr lang="nl-BE" sz="1200" b="1" dirty="0" smtClean="0"/>
              <a:t> </a:t>
            </a:r>
            <a:r>
              <a:rPr lang="nl-BE" sz="1200" b="1" dirty="0" err="1" smtClean="0"/>
              <a:t>sessionFactory</a:t>
            </a:r>
            <a:r>
              <a:rPr lang="nl-BE" sz="1200" b="1" dirty="0" smtClean="0"/>
              <a:t> = </a:t>
            </a:r>
            <a:r>
              <a:rPr lang="nl-BE" sz="1200" b="1" dirty="0" err="1" smtClean="0"/>
              <a:t>nhConfig.BuildSessionFactory</a:t>
            </a:r>
            <a:r>
              <a:rPr lang="nl-BE" sz="1200" b="1" dirty="0" smtClean="0"/>
              <a:t>();</a:t>
            </a:r>
          </a:p>
          <a:p>
            <a:r>
              <a:rPr lang="nl-BE" sz="1200" b="1" dirty="0" smtClean="0"/>
              <a:t>           var </a:t>
            </a:r>
            <a:r>
              <a:rPr lang="nl-BE" sz="1200" b="1" dirty="0" err="1" smtClean="0"/>
              <a:t>schemaExport</a:t>
            </a:r>
            <a:r>
              <a:rPr lang="nl-BE" sz="1200" b="1" dirty="0" smtClean="0"/>
              <a:t> = </a:t>
            </a:r>
            <a:r>
              <a:rPr lang="nl-BE" sz="1200" b="1" dirty="0" err="1" smtClean="0"/>
              <a:t>new</a:t>
            </a:r>
            <a:r>
              <a:rPr lang="nl-BE" sz="1200" b="1" dirty="0" smtClean="0"/>
              <a:t> </a:t>
            </a:r>
            <a:r>
              <a:rPr lang="nl-BE" sz="1200" b="1" dirty="0" err="1" smtClean="0">
                <a:solidFill>
                  <a:srgbClr val="6EC628"/>
                </a:solidFill>
              </a:rPr>
              <a:t>SchemaExport</a:t>
            </a:r>
            <a:r>
              <a:rPr lang="nl-BE" sz="1200" b="1" dirty="0" smtClean="0"/>
              <a:t> (</a:t>
            </a:r>
            <a:r>
              <a:rPr lang="nl-BE" sz="1200" b="1" dirty="0" err="1" smtClean="0"/>
              <a:t>nhConfig</a:t>
            </a:r>
            <a:r>
              <a:rPr lang="nl-BE" sz="1200" b="1" dirty="0" smtClean="0"/>
              <a:t>);</a:t>
            </a:r>
          </a:p>
          <a:p>
            <a:r>
              <a:rPr lang="nl-BE" sz="1200" b="1" dirty="0" smtClean="0"/>
              <a:t>           </a:t>
            </a:r>
            <a:r>
              <a:rPr lang="nl-BE" sz="1200" b="1" dirty="0" err="1" smtClean="0"/>
              <a:t>schemaExport.SetOutputFile</a:t>
            </a:r>
            <a:r>
              <a:rPr lang="nl-BE" sz="1200" b="1" dirty="0" smtClean="0"/>
              <a:t>(@”</a:t>
            </a:r>
            <a:r>
              <a:rPr lang="nl-BE" sz="1200" b="1" dirty="0" err="1" smtClean="0">
                <a:solidFill>
                  <a:srgbClr val="C00000"/>
                </a:solidFill>
              </a:rPr>
              <a:t>db.sql</a:t>
            </a:r>
            <a:r>
              <a:rPr lang="nl-BE" sz="1200" b="1" dirty="0" smtClean="0"/>
              <a:t>”).</a:t>
            </a:r>
            <a:r>
              <a:rPr lang="nl-BE" sz="1200" b="1" dirty="0" err="1" smtClean="0"/>
              <a:t>Execute</a:t>
            </a:r>
            <a:r>
              <a:rPr lang="nl-BE" sz="1200" b="1" dirty="0" smtClean="0"/>
              <a:t>(</a:t>
            </a:r>
            <a:r>
              <a:rPr lang="nl-BE" sz="1200" b="1" dirty="0" err="1" smtClean="0">
                <a:solidFill>
                  <a:schemeClr val="accent1"/>
                </a:solidFill>
              </a:rPr>
              <a:t>false</a:t>
            </a:r>
            <a:r>
              <a:rPr lang="nl-BE" sz="1200" b="1" dirty="0" smtClean="0"/>
              <a:t>, </a:t>
            </a:r>
            <a:r>
              <a:rPr lang="nl-BE" sz="1200" b="1" dirty="0" err="1" smtClean="0">
                <a:solidFill>
                  <a:schemeClr val="accent1"/>
                </a:solidFill>
              </a:rPr>
              <a:t>false</a:t>
            </a:r>
            <a:r>
              <a:rPr lang="nl-BE" sz="1200" b="1" dirty="0" smtClean="0"/>
              <a:t>, </a:t>
            </a:r>
            <a:r>
              <a:rPr lang="nl-BE" sz="1200" b="1" dirty="0" err="1" smtClean="0">
                <a:solidFill>
                  <a:schemeClr val="accent1"/>
                </a:solidFill>
              </a:rPr>
              <a:t>false</a:t>
            </a:r>
            <a:r>
              <a:rPr lang="nl-BE" sz="1200" b="1" dirty="0" smtClean="0"/>
              <a:t>);</a:t>
            </a:r>
          </a:p>
          <a:p>
            <a:r>
              <a:rPr lang="nl-BE" sz="1200" b="1" dirty="0" smtClean="0">
                <a:solidFill>
                  <a:srgbClr val="6EC628"/>
                </a:solidFill>
              </a:rPr>
              <a:t>           </a:t>
            </a:r>
            <a:r>
              <a:rPr lang="nl-BE" sz="1200" dirty="0" smtClean="0">
                <a:solidFill>
                  <a:srgbClr val="6EC628"/>
                </a:solidFill>
              </a:rPr>
              <a:t>// </a:t>
            </a:r>
            <a:r>
              <a:rPr lang="nl-BE" sz="1200" dirty="0" err="1" smtClean="0">
                <a:solidFill>
                  <a:srgbClr val="6EC628"/>
                </a:solidFill>
              </a:rPr>
              <a:t>you</a:t>
            </a:r>
            <a:r>
              <a:rPr lang="nl-BE" sz="1200" dirty="0" smtClean="0">
                <a:solidFill>
                  <a:srgbClr val="6EC628"/>
                </a:solidFill>
              </a:rPr>
              <a:t> </a:t>
            </a:r>
            <a:r>
              <a:rPr lang="nl-BE" sz="1200" dirty="0" err="1" smtClean="0">
                <a:solidFill>
                  <a:srgbClr val="6EC628"/>
                </a:solidFill>
              </a:rPr>
              <a:t>can</a:t>
            </a:r>
            <a:r>
              <a:rPr lang="nl-BE" sz="1200" dirty="0" smtClean="0">
                <a:solidFill>
                  <a:srgbClr val="6EC628"/>
                </a:solidFill>
              </a:rPr>
              <a:t> </a:t>
            </a:r>
            <a:r>
              <a:rPr lang="nl-BE" sz="1200" dirty="0" err="1" smtClean="0">
                <a:solidFill>
                  <a:srgbClr val="6EC628"/>
                </a:solidFill>
              </a:rPr>
              <a:t>also</a:t>
            </a:r>
            <a:r>
              <a:rPr lang="nl-BE" sz="1200" dirty="0" smtClean="0">
                <a:solidFill>
                  <a:srgbClr val="6EC628"/>
                </a:solidFill>
              </a:rPr>
              <a:t> </a:t>
            </a:r>
            <a:r>
              <a:rPr lang="nl-BE" sz="1200" dirty="0" err="1" smtClean="0">
                <a:solidFill>
                  <a:srgbClr val="6EC628"/>
                </a:solidFill>
              </a:rPr>
              <a:t>use</a:t>
            </a:r>
            <a:r>
              <a:rPr lang="nl-BE" sz="1200" dirty="0" smtClean="0">
                <a:solidFill>
                  <a:srgbClr val="6EC628"/>
                </a:solidFill>
              </a:rPr>
              <a:t> the </a:t>
            </a:r>
            <a:r>
              <a:rPr lang="nl-BE" sz="1200" dirty="0" err="1" smtClean="0">
                <a:solidFill>
                  <a:srgbClr val="6EC628"/>
                </a:solidFill>
              </a:rPr>
              <a:t>following</a:t>
            </a:r>
            <a:r>
              <a:rPr lang="nl-BE" sz="1200" dirty="0" smtClean="0">
                <a:solidFill>
                  <a:srgbClr val="6EC628"/>
                </a:solidFill>
              </a:rPr>
              <a:t> </a:t>
            </a:r>
            <a:r>
              <a:rPr lang="nl-BE" sz="1200" dirty="0" err="1" smtClean="0">
                <a:solidFill>
                  <a:srgbClr val="6EC628"/>
                </a:solidFill>
              </a:rPr>
              <a:t>statment</a:t>
            </a:r>
            <a:r>
              <a:rPr lang="nl-BE" sz="1200" dirty="0" smtClean="0">
                <a:solidFill>
                  <a:srgbClr val="6EC628"/>
                </a:solidFill>
              </a:rPr>
              <a:t> to export </a:t>
            </a:r>
            <a:r>
              <a:rPr lang="nl-BE" sz="1200" dirty="0" err="1" smtClean="0">
                <a:solidFill>
                  <a:srgbClr val="6EC628"/>
                </a:solidFill>
              </a:rPr>
              <a:t>directly</a:t>
            </a:r>
            <a:r>
              <a:rPr lang="nl-BE" sz="1200" dirty="0" smtClean="0">
                <a:solidFill>
                  <a:srgbClr val="6EC628"/>
                </a:solidFill>
              </a:rPr>
              <a:t> to the database</a:t>
            </a:r>
          </a:p>
          <a:p>
            <a:r>
              <a:rPr lang="nl-BE" sz="1200" dirty="0" smtClean="0">
                <a:solidFill>
                  <a:srgbClr val="6EC628"/>
                </a:solidFill>
              </a:rPr>
              <a:t>           // </a:t>
            </a:r>
            <a:r>
              <a:rPr lang="nl-BE" sz="1200" dirty="0" err="1" smtClean="0">
                <a:solidFill>
                  <a:srgbClr val="6EC628"/>
                </a:solidFill>
              </a:rPr>
              <a:t>schemaExport.Create</a:t>
            </a:r>
            <a:r>
              <a:rPr lang="nl-BE" sz="1200" dirty="0" smtClean="0">
                <a:solidFill>
                  <a:srgbClr val="6EC628"/>
                </a:solidFill>
              </a:rPr>
              <a:t>(</a:t>
            </a:r>
            <a:r>
              <a:rPr lang="nl-BE" sz="1200" dirty="0" err="1" smtClean="0">
                <a:solidFill>
                  <a:srgbClr val="6EC628"/>
                </a:solidFill>
              </a:rPr>
              <a:t>false</a:t>
            </a:r>
            <a:r>
              <a:rPr lang="nl-BE" sz="1200" dirty="0" smtClean="0">
                <a:solidFill>
                  <a:srgbClr val="6EC628"/>
                </a:solidFill>
              </a:rPr>
              <a:t>, </a:t>
            </a:r>
            <a:r>
              <a:rPr lang="nl-BE" sz="1200" dirty="0" err="1" smtClean="0">
                <a:solidFill>
                  <a:srgbClr val="6EC628"/>
                </a:solidFill>
              </a:rPr>
              <a:t>true</a:t>
            </a:r>
            <a:r>
              <a:rPr lang="nl-BE" sz="1200" dirty="0" smtClean="0">
                <a:solidFill>
                  <a:srgbClr val="6EC628"/>
                </a:solidFill>
              </a:rPr>
              <a:t>);</a:t>
            </a:r>
          </a:p>
          <a:p>
            <a:r>
              <a:rPr lang="nl-BE" sz="1200" dirty="0" smtClean="0"/>
              <a:t>        }</a:t>
            </a:r>
            <a:endParaRPr lang="en-US" sz="1200" dirty="0" smtClean="0"/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}</a:t>
            </a:r>
            <a:endParaRPr lang="en-US" sz="12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Generating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the database</a:t>
            </a:r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Adding</a:t>
            </a:r>
            <a:r>
              <a:rPr lang="nl-BE" dirty="0" smtClean="0"/>
              <a:t> a record to the database</a:t>
            </a:r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Load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the record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from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the database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Off</a:t>
            </a:r>
            <a:r>
              <a:rPr lang="nl-BE" dirty="0" smtClean="0"/>
              <a:t> we go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44555" y="2643126"/>
            <a:ext cx="7404266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</a:rPr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nhConfig</a:t>
            </a:r>
            <a:r>
              <a:rPr lang="en-US" sz="1200" dirty="0" smtClean="0"/>
              <a:t> = new Configuration().Configure();</a:t>
            </a:r>
          </a:p>
          <a:p>
            <a:r>
              <a:rPr lang="en-US" sz="1200" dirty="0" err="1" smtClean="0">
                <a:solidFill>
                  <a:schemeClr val="accent1"/>
                </a:solidFill>
              </a:rPr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sessionFactory</a:t>
            </a:r>
            <a:r>
              <a:rPr lang="en-US" sz="1200" dirty="0" smtClean="0"/>
              <a:t> = </a:t>
            </a:r>
            <a:r>
              <a:rPr lang="en-US" sz="1200" dirty="0" err="1" smtClean="0"/>
              <a:t>nhConfig.BuildSessionFactory</a:t>
            </a:r>
            <a:r>
              <a:rPr lang="en-US" sz="1200" dirty="0" smtClean="0"/>
              <a:t>();</a:t>
            </a:r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rgbClr val="6EC628"/>
                </a:solidFill>
              </a:rPr>
              <a:t>Product</a:t>
            </a:r>
            <a:r>
              <a:rPr lang="en-US" sz="1200" dirty="0" smtClean="0"/>
              <a:t> </a:t>
            </a:r>
            <a:r>
              <a:rPr lang="en-US" sz="1200" dirty="0" err="1" smtClean="0"/>
              <a:t>prodNew</a:t>
            </a:r>
            <a:r>
              <a:rPr lang="en-US" sz="1200" dirty="0" smtClean="0"/>
              <a:t> = new </a:t>
            </a:r>
            <a:r>
              <a:rPr lang="en-US" sz="1200" dirty="0" smtClean="0">
                <a:solidFill>
                  <a:srgbClr val="6EC628"/>
                </a:solidFill>
              </a:rPr>
              <a:t>Product</a:t>
            </a:r>
            <a:r>
              <a:rPr lang="en-US" sz="1200" dirty="0" smtClean="0"/>
              <a:t>();</a:t>
            </a:r>
          </a:p>
          <a:p>
            <a:r>
              <a:rPr lang="en-US" sz="1200" dirty="0" err="1" smtClean="0"/>
              <a:t>prodNew.Name</a:t>
            </a:r>
            <a:r>
              <a:rPr lang="en-US" sz="1200" dirty="0" smtClean="0"/>
              <a:t> = "</a:t>
            </a:r>
            <a:r>
              <a:rPr lang="en-US" sz="1200" dirty="0" err="1" smtClean="0">
                <a:solidFill>
                  <a:srgbClr val="C00000"/>
                </a:solidFill>
              </a:rPr>
              <a:t>MyFirstNHProduct</a:t>
            </a:r>
            <a:r>
              <a:rPr lang="en-US" sz="1200" dirty="0" smtClean="0"/>
              <a:t>";</a:t>
            </a:r>
          </a:p>
          <a:p>
            <a:r>
              <a:rPr lang="en-US" sz="1200" dirty="0" err="1" smtClean="0"/>
              <a:t>prodNew.Description</a:t>
            </a:r>
            <a:r>
              <a:rPr lang="en-US" sz="1200" dirty="0" smtClean="0"/>
              <a:t> = "</a:t>
            </a:r>
            <a:r>
              <a:rPr lang="en-US" sz="1200" dirty="0" smtClean="0">
                <a:solidFill>
                  <a:srgbClr val="C00000"/>
                </a:solidFill>
              </a:rPr>
              <a:t>Product created by </a:t>
            </a:r>
            <a:r>
              <a:rPr lang="en-US" sz="1200" dirty="0" err="1" smtClean="0">
                <a:solidFill>
                  <a:srgbClr val="C00000"/>
                </a:solidFill>
              </a:rPr>
              <a:t>NHibernate</a:t>
            </a:r>
            <a:r>
              <a:rPr lang="en-US" sz="1200" dirty="0" smtClean="0"/>
              <a:t>";</a:t>
            </a:r>
          </a:p>
          <a:p>
            <a:r>
              <a:rPr lang="en-US" sz="1200" dirty="0" err="1" smtClean="0"/>
              <a:t>prodNew.UnitPrice</a:t>
            </a:r>
            <a:r>
              <a:rPr lang="en-US" sz="1200" dirty="0" smtClean="0"/>
              <a:t> = 5m;</a:t>
            </a:r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/>
                </a:solidFill>
              </a:rPr>
              <a:t>using</a:t>
            </a:r>
            <a:r>
              <a:rPr lang="en-US" sz="1200" dirty="0" smtClean="0"/>
              <a:t> (</a:t>
            </a:r>
            <a:r>
              <a:rPr lang="en-US" sz="1200" dirty="0" err="1" smtClean="0">
                <a:solidFill>
                  <a:srgbClr val="6EC628"/>
                </a:solidFill>
              </a:rPr>
              <a:t>ISession</a:t>
            </a:r>
            <a:r>
              <a:rPr lang="en-US" sz="1200" dirty="0" smtClean="0"/>
              <a:t> session = </a:t>
            </a:r>
            <a:r>
              <a:rPr lang="en-US" sz="1200" dirty="0" err="1" smtClean="0"/>
              <a:t>sessionFactory.OpenSession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</a:t>
            </a:r>
            <a:r>
              <a:rPr lang="en-US" sz="1200" dirty="0" smtClean="0">
                <a:solidFill>
                  <a:schemeClr val="accent1"/>
                </a:solidFill>
              </a:rPr>
              <a:t>using</a:t>
            </a:r>
            <a:r>
              <a:rPr lang="en-US" sz="1200" dirty="0" smtClean="0"/>
              <a:t> (</a:t>
            </a:r>
            <a:r>
              <a:rPr lang="en-US" sz="1200" dirty="0" err="1" smtClean="0">
                <a:solidFill>
                  <a:srgbClr val="6EC628"/>
                </a:solidFill>
              </a:rPr>
              <a:t>ITransaction</a:t>
            </a:r>
            <a:r>
              <a:rPr lang="en-US" sz="1200" dirty="0" smtClean="0"/>
              <a:t> transaction = </a:t>
            </a:r>
            <a:r>
              <a:rPr lang="en-US" sz="1200" dirty="0" err="1" smtClean="0"/>
              <a:t>session.BeginTransaction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  {</a:t>
            </a:r>
          </a:p>
          <a:p>
            <a:r>
              <a:rPr lang="en-US" sz="1200" dirty="0" smtClean="0"/>
              <a:t>     </a:t>
            </a:r>
            <a:r>
              <a:rPr lang="en-US" sz="1200" dirty="0" err="1" smtClean="0"/>
              <a:t>session.Save</a:t>
            </a:r>
            <a:r>
              <a:rPr lang="en-US" sz="1200" dirty="0" smtClean="0"/>
              <a:t>(</a:t>
            </a:r>
            <a:r>
              <a:rPr lang="en-US" sz="1200" dirty="0" err="1" smtClean="0"/>
              <a:t>prodNew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 </a:t>
            </a:r>
            <a:r>
              <a:rPr lang="en-US" sz="1200" dirty="0" err="1" smtClean="0"/>
              <a:t>transaction.Commit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   }</a:t>
            </a:r>
          </a:p>
          <a:p>
            <a:r>
              <a:rPr lang="en-US" sz="1200" dirty="0" smtClean="0"/>
              <a:t>}</a:t>
            </a:r>
            <a:endParaRPr lang="en-US" sz="1200" dirty="0" smtClean="0"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5829300"/>
            <a:ext cx="64658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Generating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the database</a:t>
            </a:r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Adding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a record to the database</a:t>
            </a:r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Load</a:t>
            </a:r>
            <a:r>
              <a:rPr lang="nl-BE" dirty="0" smtClean="0"/>
              <a:t> the record </a:t>
            </a:r>
            <a:r>
              <a:rPr lang="nl-BE" dirty="0" err="1" smtClean="0"/>
              <a:t>from</a:t>
            </a:r>
            <a:r>
              <a:rPr lang="nl-BE" dirty="0" smtClean="0"/>
              <a:t> the database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Off</a:t>
            </a:r>
            <a:r>
              <a:rPr lang="nl-BE" dirty="0" smtClean="0"/>
              <a:t> we go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54080" y="2766951"/>
            <a:ext cx="7404266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</a:rPr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nhConfig</a:t>
            </a:r>
            <a:r>
              <a:rPr lang="en-US" sz="1200" dirty="0" smtClean="0"/>
              <a:t> = new Configuration().Configure();</a:t>
            </a:r>
          </a:p>
          <a:p>
            <a:r>
              <a:rPr lang="en-US" sz="1200" dirty="0" err="1" smtClean="0">
                <a:solidFill>
                  <a:schemeClr val="accent1"/>
                </a:solidFill>
              </a:rPr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sessionFactory</a:t>
            </a:r>
            <a:r>
              <a:rPr lang="en-US" sz="1200" dirty="0" smtClean="0"/>
              <a:t> = </a:t>
            </a:r>
            <a:r>
              <a:rPr lang="en-US" sz="1200" dirty="0" err="1" smtClean="0"/>
              <a:t>nhConfig.BuildSessionFactory</a:t>
            </a:r>
            <a:r>
              <a:rPr lang="en-US" sz="1200" dirty="0" smtClean="0"/>
              <a:t>();</a:t>
            </a:r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/>
                </a:solidFill>
              </a:rPr>
              <a:t>using</a:t>
            </a:r>
            <a:r>
              <a:rPr lang="en-US" sz="1200" dirty="0" smtClean="0"/>
              <a:t> (</a:t>
            </a:r>
            <a:r>
              <a:rPr lang="en-US" sz="1200" dirty="0" err="1" smtClean="0">
                <a:solidFill>
                  <a:srgbClr val="6EC628"/>
                </a:solidFill>
              </a:rPr>
              <a:t>ISession</a:t>
            </a:r>
            <a:r>
              <a:rPr lang="en-US" sz="1200" dirty="0" smtClean="0"/>
              <a:t> session = </a:t>
            </a:r>
            <a:r>
              <a:rPr lang="en-US" sz="1200" dirty="0" err="1" smtClean="0"/>
              <a:t>sessionFactory.OpenSession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IQuery</a:t>
            </a:r>
            <a:r>
              <a:rPr lang="en-US" sz="1200" dirty="0" smtClean="0"/>
              <a:t> query = </a:t>
            </a:r>
            <a:r>
              <a:rPr lang="en-US" sz="1200" dirty="0" err="1" smtClean="0"/>
              <a:t>session.CreateQuery</a:t>
            </a:r>
            <a:r>
              <a:rPr lang="en-US" sz="1200" dirty="0" smtClean="0"/>
              <a:t>(@"</a:t>
            </a:r>
            <a:r>
              <a:rPr lang="en-US" sz="1200" dirty="0" smtClean="0">
                <a:solidFill>
                  <a:srgbClr val="C00000"/>
                </a:solidFill>
              </a:rPr>
              <a:t>from Product prod order by </a:t>
            </a:r>
            <a:r>
              <a:rPr lang="en-US" sz="1200" dirty="0" err="1" smtClean="0">
                <a:solidFill>
                  <a:srgbClr val="C00000"/>
                </a:solidFill>
              </a:rPr>
              <a:t>prod.Name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err="1" smtClean="0">
                <a:solidFill>
                  <a:srgbClr val="C00000"/>
                </a:solidFill>
              </a:rPr>
              <a:t>asc</a:t>
            </a:r>
            <a:r>
              <a:rPr lang="en-US" sz="1200" dirty="0" smtClean="0"/>
              <a:t>”);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rgbClr val="6EC628"/>
                </a:solidFill>
              </a:rPr>
              <a:t>IList</a:t>
            </a:r>
            <a:r>
              <a:rPr lang="en-US" sz="1200" dirty="0" smtClean="0"/>
              <a:t>&lt;</a:t>
            </a:r>
            <a:r>
              <a:rPr lang="en-US" sz="1200" dirty="0" smtClean="0">
                <a:solidFill>
                  <a:srgbClr val="6EC628"/>
                </a:solidFill>
              </a:rPr>
              <a:t>Product</a:t>
            </a:r>
            <a:r>
              <a:rPr lang="en-US" sz="1200" dirty="0" smtClean="0"/>
              <a:t>&gt; </a:t>
            </a:r>
            <a:r>
              <a:rPr lang="en-US" sz="1200" dirty="0" err="1" smtClean="0"/>
              <a:t>foundProducts</a:t>
            </a:r>
            <a:r>
              <a:rPr lang="en-US" sz="1200" dirty="0" smtClean="0"/>
              <a:t> = </a:t>
            </a:r>
            <a:r>
              <a:rPr lang="en-US" sz="1200" dirty="0" err="1" smtClean="0"/>
              <a:t>query.List</a:t>
            </a:r>
            <a:r>
              <a:rPr lang="en-US" sz="1200" dirty="0" smtClean="0"/>
              <a:t>&lt;</a:t>
            </a:r>
            <a:r>
              <a:rPr lang="en-US" sz="1200" dirty="0" smtClean="0">
                <a:solidFill>
                  <a:srgbClr val="6EC628"/>
                </a:solidFill>
              </a:rPr>
              <a:t>Product</a:t>
            </a:r>
            <a:r>
              <a:rPr lang="en-US" sz="1200" dirty="0" smtClean="0"/>
              <a:t>&gt;();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chemeClr val="accent1"/>
                </a:solidFill>
              </a:rPr>
              <a:t>foreach</a:t>
            </a:r>
            <a:r>
              <a:rPr lang="en-US" sz="1200" dirty="0" smtClean="0"/>
              <a:t> (</a:t>
            </a:r>
            <a:r>
              <a:rPr lang="en-US" sz="1200" dirty="0" smtClean="0">
                <a:solidFill>
                  <a:srgbClr val="6EC628"/>
                </a:solidFill>
              </a:rPr>
              <a:t>Product</a:t>
            </a:r>
            <a:r>
              <a:rPr lang="en-US" sz="1200" dirty="0" smtClean="0"/>
              <a:t> prod </a:t>
            </a:r>
            <a:r>
              <a:rPr lang="en-US" sz="1200" dirty="0" smtClean="0">
                <a:solidFill>
                  <a:schemeClr val="accent1"/>
                </a:solidFill>
              </a:rPr>
              <a:t>in</a:t>
            </a:r>
            <a:r>
              <a:rPr lang="en-US" sz="1200" dirty="0" smtClean="0"/>
              <a:t> </a:t>
            </a:r>
            <a:r>
              <a:rPr lang="en-US" sz="1200" dirty="0" err="1" smtClean="0"/>
              <a:t>foundProducts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 {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>
                <a:solidFill>
                  <a:srgbClr val="6EC628"/>
                </a:solidFill>
              </a:rPr>
              <a:t>Console</a:t>
            </a:r>
            <a:r>
              <a:rPr lang="en-US" sz="1200" dirty="0" err="1" smtClean="0"/>
              <a:t>.WriteLine</a:t>
            </a:r>
            <a:r>
              <a:rPr lang="en-US" sz="1200" dirty="0" smtClean="0"/>
              <a:t>(</a:t>
            </a:r>
            <a:r>
              <a:rPr lang="en-US" sz="1200" dirty="0" err="1" smtClean="0"/>
              <a:t>prod.Name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}</a:t>
            </a:r>
          </a:p>
          <a:p>
            <a:r>
              <a:rPr lang="en-US" sz="1200" dirty="0" smtClean="0"/>
              <a:t>}</a:t>
            </a:r>
            <a:endParaRPr lang="en-US" sz="1200" dirty="0" smtClean="0"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5688" y="5376863"/>
            <a:ext cx="14573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NHibernate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867459" y="2225158"/>
            <a:ext cx="25808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Part II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Advanced</a:t>
            </a:r>
            <a:endParaRPr lang="en-US" dirty="0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 bwMode="auto">
          <a:xfrm>
            <a:off x="7162799" y="6000749"/>
            <a:ext cx="1257301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BE" sz="1200" dirty="0" smtClean="0">
                <a:cs typeface="Arial" pitchFamily="34" charset="0"/>
              </a:rPr>
              <a:t>Go to </a:t>
            </a:r>
            <a:r>
              <a:rPr lang="nl-BE" sz="1200" dirty="0" err="1" smtClean="0">
                <a:cs typeface="Arial" pitchFamily="34" charset="0"/>
              </a:rPr>
              <a:t>overview</a:t>
            </a:r>
            <a:endParaRPr lang="en-US" sz="1200" dirty="0" smtClean="0"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60" y="3354042"/>
            <a:ext cx="3985629" cy="2646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/>
              <a:t>Mapping</a:t>
            </a:r>
            <a:r>
              <a:rPr lang="nl-BE" dirty="0" smtClean="0"/>
              <a:t> classes </a:t>
            </a:r>
            <a:r>
              <a:rPr lang="nl-BE" dirty="0" err="1" smtClean="0"/>
              <a:t>seems</a:t>
            </a:r>
            <a:r>
              <a:rPr lang="nl-BE" dirty="0" smtClean="0"/>
              <a:t> to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simple</a:t>
            </a:r>
            <a:r>
              <a:rPr lang="nl-BE" dirty="0" smtClean="0"/>
              <a:t>, </a:t>
            </a:r>
            <a:r>
              <a:rPr lang="nl-BE" dirty="0" err="1" smtClean="0"/>
              <a:t>but</a:t>
            </a:r>
            <a:r>
              <a:rPr lang="nl-BE" dirty="0" smtClean="0"/>
              <a:t> </a:t>
            </a:r>
            <a:r>
              <a:rPr lang="nl-BE" dirty="0" err="1" smtClean="0"/>
              <a:t>what</a:t>
            </a:r>
            <a:r>
              <a:rPr lang="nl-BE" dirty="0" smtClean="0"/>
              <a:t> </a:t>
            </a:r>
            <a:r>
              <a:rPr lang="nl-BE" dirty="0" err="1" smtClean="0"/>
              <a:t>about</a:t>
            </a:r>
            <a:r>
              <a:rPr lang="nl-BE" dirty="0" smtClean="0"/>
              <a:t> </a:t>
            </a:r>
            <a:r>
              <a:rPr lang="nl-BE" dirty="0" err="1" smtClean="0"/>
              <a:t>inheritance</a:t>
            </a:r>
            <a:r>
              <a:rPr lang="nl-BE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Remember</a:t>
            </a:r>
            <a:r>
              <a:rPr lang="nl-BE" dirty="0" smtClean="0"/>
              <a:t> the </a:t>
            </a:r>
            <a:r>
              <a:rPr lang="nl-BE" dirty="0" err="1" smtClean="0"/>
              <a:t>modeling</a:t>
            </a:r>
            <a:r>
              <a:rPr lang="nl-BE" dirty="0" smtClean="0"/>
              <a:t> mismatch (OO </a:t>
            </a:r>
            <a:r>
              <a:rPr lang="nl-BE" dirty="0" err="1" smtClean="0"/>
              <a:t>vs</a:t>
            </a:r>
            <a:r>
              <a:rPr lang="nl-BE" dirty="0" smtClean="0"/>
              <a:t> </a:t>
            </a:r>
            <a:r>
              <a:rPr lang="nl-BE" dirty="0" err="1" smtClean="0"/>
              <a:t>relational</a:t>
            </a:r>
            <a:r>
              <a:rPr lang="nl-BE" dirty="0" smtClean="0"/>
              <a:t> model)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Mapping class inheritance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/>
              <a:t>Table</a:t>
            </a:r>
            <a:r>
              <a:rPr lang="nl-BE" dirty="0" smtClean="0"/>
              <a:t> per concrete </a:t>
            </a:r>
            <a:r>
              <a:rPr lang="nl-BE" dirty="0" err="1" smtClean="0"/>
              <a:t>class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Table</a:t>
            </a:r>
            <a:r>
              <a:rPr lang="nl-BE" dirty="0" smtClean="0"/>
              <a:t> per </a:t>
            </a:r>
            <a:r>
              <a:rPr lang="nl-BE" dirty="0" err="1" smtClean="0"/>
              <a:t>class</a:t>
            </a:r>
            <a:r>
              <a:rPr lang="nl-BE" dirty="0" smtClean="0"/>
              <a:t> </a:t>
            </a:r>
            <a:r>
              <a:rPr lang="nl-BE" dirty="0" err="1" smtClean="0"/>
              <a:t>hierarchy</a:t>
            </a:r>
            <a:endParaRPr lang="nl-BE" sz="1200" dirty="0" smtClean="0"/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Table</a:t>
            </a:r>
            <a:r>
              <a:rPr lang="nl-BE" dirty="0" smtClean="0"/>
              <a:t> per </a:t>
            </a:r>
            <a:r>
              <a:rPr lang="nl-BE" dirty="0" err="1" smtClean="0"/>
              <a:t>subclass</a:t>
            </a:r>
            <a:endParaRPr lang="nl-BE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Mapping class inheritance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/>
              <a:t>Table</a:t>
            </a:r>
            <a:r>
              <a:rPr lang="nl-BE" dirty="0" smtClean="0"/>
              <a:t> per concrete </a:t>
            </a:r>
            <a:r>
              <a:rPr lang="nl-BE" dirty="0" err="1" smtClean="0"/>
              <a:t>class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Table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per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class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hierarchy</a:t>
            </a:r>
            <a:endParaRPr lang="nl-BE" sz="1200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Table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per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subclass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Mapping class inheritance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" y="2643188"/>
            <a:ext cx="51816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4538" y="2652713"/>
            <a:ext cx="28098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449280" y="4024251"/>
            <a:ext cx="5160945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&lt;?xml version=“1.0” encoding=“utf-8” ?&gt;</a:t>
            </a:r>
          </a:p>
          <a:p>
            <a:r>
              <a:rPr lang="en-US" sz="1200" dirty="0" smtClean="0"/>
              <a:t>&lt;hibernate-mapping </a:t>
            </a:r>
            <a:r>
              <a:rPr lang="en-US" sz="1200" dirty="0" err="1" smtClean="0"/>
              <a:t>xmlns</a:t>
            </a:r>
            <a:r>
              <a:rPr lang="en-US" sz="1200" dirty="0" smtClean="0"/>
              <a:t>=“urn:nhibernate-mapping-2.2”</a:t>
            </a:r>
          </a:p>
          <a:p>
            <a:r>
              <a:rPr lang="en-US" sz="1200" dirty="0" smtClean="0"/>
              <a:t>	assembly=“</a:t>
            </a:r>
            <a:r>
              <a:rPr lang="en-US" sz="1200" dirty="0" err="1" smtClean="0"/>
              <a:t>Eg.Core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	namespace=“</a:t>
            </a:r>
            <a:r>
              <a:rPr lang="en-US" sz="1200" dirty="0" err="1" smtClean="0"/>
              <a:t>Eg.Core</a:t>
            </a:r>
            <a:r>
              <a:rPr lang="en-US" sz="1200" dirty="0" smtClean="0"/>
              <a:t>”&gt;</a:t>
            </a:r>
          </a:p>
          <a:p>
            <a:r>
              <a:rPr lang="nl-BE" sz="1200" dirty="0" smtClean="0"/>
              <a:t>  &lt;</a:t>
            </a:r>
            <a:r>
              <a:rPr lang="nl-BE" sz="1200" b="1" dirty="0" err="1" smtClean="0"/>
              <a:t>union-subclass</a:t>
            </a:r>
            <a:r>
              <a:rPr lang="nl-BE" sz="1200" dirty="0" smtClean="0"/>
              <a:t> name=“</a:t>
            </a:r>
            <a:r>
              <a:rPr lang="nl-BE" sz="1200" b="1" dirty="0" err="1" smtClean="0"/>
              <a:t>Movie</a:t>
            </a:r>
            <a:r>
              <a:rPr lang="nl-BE" sz="1200" dirty="0" smtClean="0"/>
              <a:t>” </a:t>
            </a:r>
            <a:r>
              <a:rPr lang="nl-BE" sz="1200" dirty="0" err="1" smtClean="0"/>
              <a:t>extends</a:t>
            </a:r>
            <a:r>
              <a:rPr lang="nl-BE" sz="1200" dirty="0" smtClean="0"/>
              <a:t>=“</a:t>
            </a:r>
            <a:r>
              <a:rPr lang="nl-BE" sz="1200" b="1" dirty="0" smtClean="0"/>
              <a:t>Product</a:t>
            </a:r>
            <a:r>
              <a:rPr lang="nl-BE" sz="1200" dirty="0" smtClean="0"/>
              <a:t>”&gt;</a:t>
            </a:r>
          </a:p>
          <a:p>
            <a:r>
              <a:rPr lang="nl-BE" sz="1200" dirty="0" smtClean="0"/>
              <a:t>    &lt;</a:t>
            </a:r>
            <a:r>
              <a:rPr lang="nl-BE" sz="1200" dirty="0" err="1" smtClean="0"/>
              <a:t>property</a:t>
            </a:r>
            <a:r>
              <a:rPr lang="nl-BE" sz="1200" dirty="0" smtClean="0"/>
              <a:t> name=“Director” /&gt;</a:t>
            </a:r>
          </a:p>
          <a:p>
            <a:r>
              <a:rPr lang="nl-BE" sz="1200" dirty="0" smtClean="0"/>
              <a:t>  &lt;/</a:t>
            </a:r>
            <a:r>
              <a:rPr lang="nl-BE" sz="1200" b="1" dirty="0" err="1" smtClean="0"/>
              <a:t>union-subclass</a:t>
            </a:r>
            <a:r>
              <a:rPr lang="nl-BE" sz="1200" dirty="0" smtClean="0"/>
              <a:t>&gt;</a:t>
            </a:r>
            <a:endParaRPr lang="en-US" sz="1200" dirty="0" smtClean="0"/>
          </a:p>
          <a:p>
            <a:r>
              <a:rPr lang="en-US" sz="1200" dirty="0" smtClean="0"/>
              <a:t>&lt;/hibernate-mapping&gt;</a:t>
            </a:r>
            <a:endParaRPr lang="en-US" sz="12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/>
              <a:t>Table</a:t>
            </a:r>
            <a:r>
              <a:rPr lang="nl-BE" dirty="0" smtClean="0"/>
              <a:t> per concrete </a:t>
            </a:r>
            <a:r>
              <a:rPr lang="nl-BE" dirty="0" err="1" smtClean="0"/>
              <a:t>class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Table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per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class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hierarchy</a:t>
            </a:r>
            <a:endParaRPr lang="nl-BE" sz="1200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Table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per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subclass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38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Mapping class inheritance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" y="2643188"/>
            <a:ext cx="51816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4538" y="2652713"/>
            <a:ext cx="28098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428847" y="4263656"/>
            <a:ext cx="5206409" cy="10632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is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duplicated</a:t>
            </a: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nl-BE" dirty="0" err="1" smtClean="0"/>
              <a:t>Several</a:t>
            </a:r>
            <a:r>
              <a:rPr lang="nl-BE" dirty="0" smtClean="0"/>
              <a:t> selects must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executed</a:t>
            </a: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nl-BE" dirty="0" err="1" smtClean="0"/>
              <a:t>Unions</a:t>
            </a: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/>
            </a:pP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Table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per concrete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class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Table</a:t>
            </a:r>
            <a:r>
              <a:rPr lang="nl-BE" dirty="0" smtClean="0"/>
              <a:t> per </a:t>
            </a:r>
            <a:r>
              <a:rPr lang="nl-BE" dirty="0" err="1" smtClean="0"/>
              <a:t>class</a:t>
            </a:r>
            <a:r>
              <a:rPr lang="nl-BE" dirty="0" smtClean="0"/>
              <a:t> </a:t>
            </a:r>
            <a:r>
              <a:rPr lang="nl-BE" dirty="0" err="1" smtClean="0"/>
              <a:t>hierarchy</a:t>
            </a:r>
            <a:endParaRPr lang="nl-BE" sz="1200" dirty="0" smtClean="0"/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Table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per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subclass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39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Mapping class inheritance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59912" y="2918455"/>
            <a:ext cx="5160945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&lt;?xml version=“1.0” encoding=“utf-8” ?&gt;</a:t>
            </a:r>
          </a:p>
          <a:p>
            <a:r>
              <a:rPr lang="en-US" sz="1200" dirty="0" smtClean="0"/>
              <a:t>&lt;hibernate-mapping </a:t>
            </a:r>
            <a:r>
              <a:rPr lang="en-US" sz="1200" dirty="0" err="1" smtClean="0"/>
              <a:t>xmlns</a:t>
            </a:r>
            <a:r>
              <a:rPr lang="en-US" sz="1200" dirty="0" smtClean="0"/>
              <a:t>=“urn:nhibernate-mapping-2.2”</a:t>
            </a:r>
          </a:p>
          <a:p>
            <a:r>
              <a:rPr lang="en-US" sz="1200" dirty="0" smtClean="0"/>
              <a:t>	assembly=“</a:t>
            </a:r>
            <a:r>
              <a:rPr lang="en-US" sz="1200" dirty="0" err="1" smtClean="0"/>
              <a:t>Eg.Core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	namespace=“</a:t>
            </a:r>
            <a:r>
              <a:rPr lang="en-US" sz="1200" dirty="0" err="1" smtClean="0"/>
              <a:t>Eg.Core</a:t>
            </a:r>
            <a:r>
              <a:rPr lang="en-US" sz="1200" dirty="0" smtClean="0"/>
              <a:t>”&gt;</a:t>
            </a:r>
          </a:p>
          <a:p>
            <a:r>
              <a:rPr lang="nl-BE" sz="1200" dirty="0" smtClean="0"/>
              <a:t>  &lt;</a:t>
            </a:r>
            <a:r>
              <a:rPr lang="nl-BE" sz="1200" dirty="0" err="1" smtClean="0"/>
              <a:t>class</a:t>
            </a:r>
            <a:r>
              <a:rPr lang="nl-BE" sz="1200" dirty="0" smtClean="0"/>
              <a:t> name=“Product”&gt;</a:t>
            </a:r>
          </a:p>
          <a:p>
            <a:r>
              <a:rPr lang="nl-BE" sz="1200" dirty="0" smtClean="0"/>
              <a:t>    &lt;</a:t>
            </a:r>
            <a:r>
              <a:rPr lang="nl-BE" sz="1200" dirty="0" err="1" smtClean="0"/>
              <a:t>id</a:t>
            </a:r>
            <a:r>
              <a:rPr lang="nl-BE" sz="1200" dirty="0" smtClean="0"/>
              <a:t> name=“</a:t>
            </a:r>
            <a:r>
              <a:rPr lang="nl-BE" sz="1200" dirty="0" err="1" smtClean="0"/>
              <a:t>Id</a:t>
            </a:r>
            <a:r>
              <a:rPr lang="nl-BE" sz="1200" dirty="0" smtClean="0"/>
              <a:t>”&gt;&lt;generator </a:t>
            </a:r>
            <a:r>
              <a:rPr lang="nl-BE" sz="1200" dirty="0" err="1" smtClean="0"/>
              <a:t>class</a:t>
            </a:r>
            <a:r>
              <a:rPr lang="nl-BE" sz="1200" dirty="0" smtClean="0"/>
              <a:t>=“</a:t>
            </a:r>
            <a:r>
              <a:rPr lang="nl-BE" sz="1200" dirty="0" err="1" smtClean="0"/>
              <a:t>guid.comb</a:t>
            </a:r>
            <a:r>
              <a:rPr lang="nl-BE" sz="1200" dirty="0" smtClean="0"/>
              <a:t>” /&gt;&lt;/</a:t>
            </a:r>
            <a:r>
              <a:rPr lang="nl-BE" sz="1200" dirty="0" err="1" smtClean="0"/>
              <a:t>id</a:t>
            </a:r>
            <a:r>
              <a:rPr lang="nl-BE" sz="1200" dirty="0" smtClean="0"/>
              <a:t>&gt;</a:t>
            </a:r>
          </a:p>
          <a:p>
            <a:r>
              <a:rPr lang="nl-BE" sz="1200" dirty="0" smtClean="0"/>
              <a:t>    &lt;</a:t>
            </a:r>
            <a:r>
              <a:rPr lang="nl-BE" sz="1200" b="1" dirty="0" err="1" smtClean="0"/>
              <a:t>discriminator</a:t>
            </a:r>
            <a:r>
              <a:rPr lang="nl-BE" sz="1200" b="1" dirty="0" smtClean="0"/>
              <a:t> column=“</a:t>
            </a:r>
            <a:r>
              <a:rPr lang="nl-BE" sz="1200" b="1" dirty="0" err="1" smtClean="0"/>
              <a:t>ProductType</a:t>
            </a:r>
            <a:r>
              <a:rPr lang="nl-BE" sz="1200" b="1" dirty="0" smtClean="0"/>
              <a:t>”</a:t>
            </a:r>
            <a:r>
              <a:rPr lang="nl-BE" sz="1200" dirty="0" smtClean="0"/>
              <a:t> /&gt;</a:t>
            </a:r>
          </a:p>
          <a:p>
            <a:r>
              <a:rPr lang="nl-BE" sz="1200" dirty="0" smtClean="0"/>
              <a:t>    &lt;</a:t>
            </a:r>
            <a:r>
              <a:rPr lang="nl-BE" sz="1200" dirty="0" err="1" smtClean="0"/>
              <a:t>natural-id</a:t>
            </a:r>
            <a:r>
              <a:rPr lang="nl-BE" sz="1200" dirty="0" smtClean="0"/>
              <a:t> </a:t>
            </a:r>
            <a:r>
              <a:rPr lang="nl-BE" sz="1200" dirty="0" err="1" smtClean="0"/>
              <a:t>mutable</a:t>
            </a:r>
            <a:r>
              <a:rPr lang="nl-BE" sz="1200" dirty="0" smtClean="0"/>
              <a:t>=“</a:t>
            </a:r>
            <a:r>
              <a:rPr lang="nl-BE" sz="1200" dirty="0" err="1" smtClean="0"/>
              <a:t>true</a:t>
            </a:r>
            <a:r>
              <a:rPr lang="nl-BE" sz="1200" dirty="0" smtClean="0"/>
              <a:t>”&gt;</a:t>
            </a:r>
          </a:p>
          <a:p>
            <a:r>
              <a:rPr lang="nl-BE" sz="1200" dirty="0" smtClean="0"/>
              <a:t>      &lt;</a:t>
            </a:r>
            <a:r>
              <a:rPr lang="nl-BE" sz="1200" dirty="0" err="1" smtClean="0"/>
              <a:t>property</a:t>
            </a:r>
            <a:r>
              <a:rPr lang="nl-BE" sz="1200" dirty="0" smtClean="0"/>
              <a:t> name=“Name” </a:t>
            </a:r>
            <a:r>
              <a:rPr lang="nl-BE" sz="1200" dirty="0" err="1" smtClean="0"/>
              <a:t>not-null</a:t>
            </a:r>
            <a:r>
              <a:rPr lang="nl-BE" sz="1200" dirty="0" smtClean="0"/>
              <a:t>=“</a:t>
            </a:r>
            <a:r>
              <a:rPr lang="nl-BE" sz="1200" dirty="0" err="1" smtClean="0"/>
              <a:t>true</a:t>
            </a:r>
            <a:r>
              <a:rPr lang="nl-BE" sz="1200" dirty="0" smtClean="0"/>
              <a:t>” /&gt;</a:t>
            </a:r>
          </a:p>
          <a:p>
            <a:r>
              <a:rPr lang="nl-BE" sz="1200" dirty="0" smtClean="0"/>
              <a:t>    &lt;/</a:t>
            </a:r>
            <a:r>
              <a:rPr lang="nl-BE" sz="1200" dirty="0" err="1" smtClean="0"/>
              <a:t>natural-id</a:t>
            </a:r>
            <a:r>
              <a:rPr lang="nl-BE" sz="1200" dirty="0" smtClean="0"/>
              <a:t>&gt;</a:t>
            </a:r>
          </a:p>
          <a:p>
            <a:r>
              <a:rPr lang="nl-BE" sz="1200" dirty="0" smtClean="0"/>
              <a:t>    &lt;</a:t>
            </a:r>
            <a:r>
              <a:rPr lang="nl-BE" sz="1200" dirty="0" err="1" smtClean="0"/>
              <a:t>property</a:t>
            </a:r>
            <a:r>
              <a:rPr lang="nl-BE" sz="1200" dirty="0" smtClean="0"/>
              <a:t> name=“</a:t>
            </a:r>
            <a:r>
              <a:rPr lang="nl-BE" sz="1200" dirty="0" err="1" smtClean="0"/>
              <a:t>Description</a:t>
            </a:r>
            <a:r>
              <a:rPr lang="nl-BE" sz="1200" dirty="0" smtClean="0"/>
              <a:t>” /&gt;</a:t>
            </a:r>
          </a:p>
          <a:p>
            <a:r>
              <a:rPr lang="nl-BE" sz="1200" dirty="0" smtClean="0"/>
              <a:t>    &lt;</a:t>
            </a:r>
            <a:r>
              <a:rPr lang="nl-BE" sz="1200" dirty="0" err="1" smtClean="0"/>
              <a:t>property</a:t>
            </a:r>
            <a:r>
              <a:rPr lang="nl-BE" sz="1200" dirty="0" smtClean="0"/>
              <a:t> name=“</a:t>
            </a:r>
            <a:r>
              <a:rPr lang="nl-BE" sz="1200" dirty="0" err="1" smtClean="0"/>
              <a:t>UnitPrice</a:t>
            </a:r>
            <a:r>
              <a:rPr lang="nl-BE" sz="1200" dirty="0" smtClean="0"/>
              <a:t>” </a:t>
            </a:r>
            <a:r>
              <a:rPr lang="nl-BE" sz="1200" dirty="0" err="1" smtClean="0"/>
              <a:t>not-null</a:t>
            </a:r>
            <a:r>
              <a:rPr lang="nl-BE" sz="1200" dirty="0" smtClean="0"/>
              <a:t>=“</a:t>
            </a:r>
            <a:r>
              <a:rPr lang="nl-BE" sz="1200" dirty="0" err="1" smtClean="0"/>
              <a:t>true</a:t>
            </a:r>
            <a:r>
              <a:rPr lang="nl-BE" sz="1200" dirty="0" smtClean="0"/>
              <a:t>” /&gt;</a:t>
            </a:r>
          </a:p>
          <a:p>
            <a:r>
              <a:rPr lang="nl-BE" sz="1200" dirty="0" smtClean="0"/>
              <a:t>  &lt;/</a:t>
            </a:r>
            <a:r>
              <a:rPr lang="nl-BE" sz="1200" dirty="0" err="1" smtClean="0"/>
              <a:t>class</a:t>
            </a:r>
            <a:r>
              <a:rPr lang="nl-BE" sz="1200" dirty="0" smtClean="0"/>
              <a:t>&gt;</a:t>
            </a:r>
            <a:endParaRPr lang="en-US" sz="1200" dirty="0" smtClean="0"/>
          </a:p>
          <a:p>
            <a:r>
              <a:rPr lang="en-US" sz="1200" dirty="0" smtClean="0"/>
              <a:t>&lt;/hibernate-mapping&gt;</a:t>
            </a:r>
            <a:endParaRPr lang="en-US" sz="1200" dirty="0" smtClean="0">
              <a:cs typeface="Aria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4538" y="2652713"/>
            <a:ext cx="28098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83788" y="1323194"/>
            <a:ext cx="1371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74663" y="266245"/>
            <a:ext cx="8242300" cy="785818"/>
          </a:xfrm>
        </p:spPr>
        <p:txBody>
          <a:bodyPr/>
          <a:lstStyle/>
          <a:p>
            <a:r>
              <a:rPr lang="en-GB" dirty="0" err="1" smtClean="0"/>
              <a:t>NHibernate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85807" y="2060266"/>
            <a:ext cx="25808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Part I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The Basics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3" y="1615440"/>
            <a:ext cx="4817471" cy="41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Table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per concrete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class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Table</a:t>
            </a:r>
            <a:r>
              <a:rPr lang="nl-BE" dirty="0" smtClean="0"/>
              <a:t> per </a:t>
            </a:r>
            <a:r>
              <a:rPr lang="nl-BE" dirty="0" err="1" smtClean="0"/>
              <a:t>class</a:t>
            </a:r>
            <a:r>
              <a:rPr lang="nl-BE" dirty="0" smtClean="0"/>
              <a:t> </a:t>
            </a:r>
            <a:r>
              <a:rPr lang="nl-BE" dirty="0" err="1" smtClean="0"/>
              <a:t>hierarchy</a:t>
            </a:r>
            <a:endParaRPr lang="nl-BE" sz="1200" dirty="0" smtClean="0"/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Table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per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subclass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40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Mapping class inheritance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3788" y="1323194"/>
            <a:ext cx="1371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59912" y="2918466"/>
            <a:ext cx="5160945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&lt;?xml version=“1.0” encoding=“utf-8” ?&gt;</a:t>
            </a:r>
          </a:p>
          <a:p>
            <a:r>
              <a:rPr lang="en-US" sz="1200" dirty="0" smtClean="0"/>
              <a:t>&lt;hibernate-mapping </a:t>
            </a:r>
            <a:r>
              <a:rPr lang="en-US" sz="1200" dirty="0" err="1" smtClean="0"/>
              <a:t>xmlns</a:t>
            </a:r>
            <a:r>
              <a:rPr lang="en-US" sz="1200" dirty="0" smtClean="0"/>
              <a:t>=“urn:nhibernate-mapping-2.2”</a:t>
            </a:r>
          </a:p>
          <a:p>
            <a:r>
              <a:rPr lang="en-US" sz="1200" dirty="0" smtClean="0"/>
              <a:t>	assembly=“</a:t>
            </a:r>
            <a:r>
              <a:rPr lang="en-US" sz="1200" dirty="0" err="1" smtClean="0"/>
              <a:t>Eg.Core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	namespace=“</a:t>
            </a:r>
            <a:r>
              <a:rPr lang="en-US" sz="1200" dirty="0" err="1" smtClean="0"/>
              <a:t>Eg.Core</a:t>
            </a:r>
            <a:r>
              <a:rPr lang="en-US" sz="1200" dirty="0" smtClean="0"/>
              <a:t>”&gt;</a:t>
            </a:r>
          </a:p>
          <a:p>
            <a:r>
              <a:rPr lang="nl-BE" sz="1200" dirty="0" smtClean="0"/>
              <a:t>  &lt;</a:t>
            </a:r>
            <a:r>
              <a:rPr lang="nl-BE" sz="1200" dirty="0" err="1" smtClean="0"/>
              <a:t>subclass</a:t>
            </a:r>
            <a:r>
              <a:rPr lang="nl-BE" sz="1200" dirty="0" smtClean="0"/>
              <a:t> name=“</a:t>
            </a:r>
            <a:r>
              <a:rPr lang="nl-BE" sz="1200" dirty="0" err="1" smtClean="0"/>
              <a:t>Book</a:t>
            </a:r>
            <a:r>
              <a:rPr lang="nl-BE" sz="1200" dirty="0" smtClean="0"/>
              <a:t>” </a:t>
            </a:r>
            <a:r>
              <a:rPr lang="nl-BE" sz="1200" dirty="0" err="1" smtClean="0"/>
              <a:t>extends</a:t>
            </a:r>
            <a:r>
              <a:rPr lang="nl-BE" sz="1200" dirty="0" smtClean="0"/>
              <a:t>=“Product”&gt;</a:t>
            </a:r>
          </a:p>
          <a:p>
            <a:r>
              <a:rPr lang="nl-BE" sz="1200" dirty="0" smtClean="0"/>
              <a:t>    &lt;</a:t>
            </a:r>
            <a:r>
              <a:rPr lang="nl-BE" sz="1200" dirty="0" err="1" smtClean="0"/>
              <a:t>property</a:t>
            </a:r>
            <a:r>
              <a:rPr lang="nl-BE" sz="1200" dirty="0" smtClean="0"/>
              <a:t> name=“</a:t>
            </a:r>
            <a:r>
              <a:rPr lang="nl-BE" sz="1200" dirty="0" err="1" smtClean="0"/>
              <a:t>Author</a:t>
            </a:r>
            <a:r>
              <a:rPr lang="nl-BE" sz="1200" dirty="0" smtClean="0"/>
              <a:t>” /&gt;</a:t>
            </a:r>
          </a:p>
          <a:p>
            <a:r>
              <a:rPr lang="nl-BE" sz="1200" dirty="0" smtClean="0"/>
              <a:t>    &lt;</a:t>
            </a:r>
            <a:r>
              <a:rPr lang="nl-BE" sz="1200" dirty="0" err="1" smtClean="0"/>
              <a:t>property</a:t>
            </a:r>
            <a:r>
              <a:rPr lang="nl-BE" sz="1200" dirty="0" smtClean="0"/>
              <a:t> name=“ISBN” /&gt;</a:t>
            </a:r>
          </a:p>
          <a:p>
            <a:r>
              <a:rPr lang="nl-BE" sz="1200" dirty="0" smtClean="0"/>
              <a:t>  &lt;/</a:t>
            </a:r>
            <a:r>
              <a:rPr lang="nl-BE" sz="1200" dirty="0" err="1" smtClean="0"/>
              <a:t>subclass</a:t>
            </a:r>
            <a:r>
              <a:rPr lang="nl-BE" sz="1200" dirty="0" smtClean="0"/>
              <a:t>&gt;</a:t>
            </a:r>
            <a:endParaRPr lang="en-US" sz="1200" dirty="0" smtClean="0"/>
          </a:p>
          <a:p>
            <a:r>
              <a:rPr lang="en-US" sz="1200" dirty="0" smtClean="0"/>
              <a:t>&lt;/hibernate-mapping&gt;</a:t>
            </a:r>
            <a:endParaRPr lang="en-US" sz="1200" dirty="0" smtClean="0"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191" y="4708277"/>
            <a:ext cx="5193065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&lt;?xml version=“1.0” encoding=“utf-8” ?&gt;</a:t>
            </a:r>
          </a:p>
          <a:p>
            <a:r>
              <a:rPr lang="en-US" sz="1200" dirty="0" smtClean="0"/>
              <a:t>&lt;hibernate-mapping </a:t>
            </a:r>
            <a:r>
              <a:rPr lang="en-US" sz="1200" dirty="0" err="1" smtClean="0"/>
              <a:t>xmlns</a:t>
            </a:r>
            <a:r>
              <a:rPr lang="en-US" sz="1200" dirty="0" smtClean="0"/>
              <a:t>=“urn:nhibernate-mapping-2.2”</a:t>
            </a:r>
          </a:p>
          <a:p>
            <a:r>
              <a:rPr lang="en-US" sz="1200" dirty="0" smtClean="0"/>
              <a:t>	assembly=“</a:t>
            </a:r>
            <a:r>
              <a:rPr lang="en-US" sz="1200" dirty="0" err="1" smtClean="0"/>
              <a:t>Eg.Core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	namespace=“</a:t>
            </a:r>
            <a:r>
              <a:rPr lang="en-US" sz="1200" dirty="0" err="1" smtClean="0"/>
              <a:t>Eg.Core</a:t>
            </a:r>
            <a:r>
              <a:rPr lang="en-US" sz="1200" dirty="0" smtClean="0"/>
              <a:t>”&gt;</a:t>
            </a:r>
          </a:p>
          <a:p>
            <a:r>
              <a:rPr lang="nl-BE" sz="1200" dirty="0" smtClean="0"/>
              <a:t>  &lt;</a:t>
            </a:r>
            <a:r>
              <a:rPr lang="nl-BE" sz="1200" dirty="0" err="1" smtClean="0"/>
              <a:t>subclass</a:t>
            </a:r>
            <a:r>
              <a:rPr lang="nl-BE" sz="1200" dirty="0" smtClean="0"/>
              <a:t> name=“</a:t>
            </a:r>
            <a:r>
              <a:rPr lang="nl-BE" sz="1200" dirty="0" err="1" smtClean="0"/>
              <a:t>Movie</a:t>
            </a:r>
            <a:r>
              <a:rPr lang="nl-BE" sz="1200" dirty="0" smtClean="0"/>
              <a:t>” </a:t>
            </a:r>
            <a:r>
              <a:rPr lang="nl-BE" sz="1200" dirty="0" err="1" smtClean="0"/>
              <a:t>extends</a:t>
            </a:r>
            <a:r>
              <a:rPr lang="nl-BE" sz="1200" dirty="0" smtClean="0"/>
              <a:t>=“Product”&gt;</a:t>
            </a:r>
          </a:p>
          <a:p>
            <a:r>
              <a:rPr lang="nl-BE" sz="1200" dirty="0" smtClean="0"/>
              <a:t>    &lt;</a:t>
            </a:r>
            <a:r>
              <a:rPr lang="nl-BE" sz="1200" dirty="0" err="1" smtClean="0"/>
              <a:t>property</a:t>
            </a:r>
            <a:r>
              <a:rPr lang="nl-BE" sz="1200" dirty="0" smtClean="0"/>
              <a:t> name=“Director” /&gt;</a:t>
            </a:r>
          </a:p>
          <a:p>
            <a:r>
              <a:rPr lang="nl-BE" sz="1200" dirty="0" smtClean="0"/>
              <a:t>&lt;/</a:t>
            </a:r>
            <a:r>
              <a:rPr lang="nl-BE" sz="1200" dirty="0" err="1" smtClean="0"/>
              <a:t>subclass</a:t>
            </a:r>
            <a:r>
              <a:rPr lang="nl-BE" sz="1200" dirty="0" smtClean="0"/>
              <a:t>&gt;</a:t>
            </a:r>
            <a:endParaRPr lang="en-US" sz="1200" dirty="0" smtClean="0"/>
          </a:p>
          <a:p>
            <a:r>
              <a:rPr lang="en-US" sz="1200" dirty="0" smtClean="0"/>
              <a:t>&lt;/hibernate-mapping&gt;</a:t>
            </a:r>
            <a:endParaRPr lang="en-US" sz="1200" dirty="0" smtClean="0">
              <a:cs typeface="Arial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4538" y="2652713"/>
            <a:ext cx="28098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 build="allAtOnce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Table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per concrete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class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Table</a:t>
            </a:r>
            <a:r>
              <a:rPr lang="nl-BE" dirty="0" smtClean="0"/>
              <a:t> per </a:t>
            </a:r>
            <a:r>
              <a:rPr lang="nl-BE" dirty="0" err="1" smtClean="0"/>
              <a:t>class</a:t>
            </a:r>
            <a:r>
              <a:rPr lang="nl-BE" dirty="0" smtClean="0"/>
              <a:t> </a:t>
            </a:r>
            <a:r>
              <a:rPr lang="nl-BE" dirty="0" err="1" smtClean="0"/>
              <a:t>hierarchy</a:t>
            </a:r>
            <a:endParaRPr lang="nl-BE" sz="1200" dirty="0" smtClean="0"/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Table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per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subclass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41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Mapping class inheritance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3788" y="1323194"/>
            <a:ext cx="1371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4538" y="2652713"/>
            <a:ext cx="28098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1"/>
          <p:cNvSpPr txBox="1">
            <a:spLocks/>
          </p:cNvSpPr>
          <p:nvPr/>
        </p:nvSpPr>
        <p:spPr>
          <a:xfrm>
            <a:off x="428847" y="3519376"/>
            <a:ext cx="5206409" cy="15629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nl-BE" dirty="0" smtClean="0"/>
              <a:t>A winner in </a:t>
            </a:r>
            <a:r>
              <a:rPr lang="nl-BE" dirty="0" err="1" smtClean="0"/>
              <a:t>terms</a:t>
            </a:r>
            <a:r>
              <a:rPr lang="nl-BE" dirty="0" smtClean="0"/>
              <a:t> of </a:t>
            </a:r>
            <a:r>
              <a:rPr lang="nl-BE" dirty="0" err="1" smtClean="0"/>
              <a:t>both</a:t>
            </a:r>
            <a:r>
              <a:rPr lang="nl-BE" dirty="0" smtClean="0"/>
              <a:t> performance and </a:t>
            </a:r>
            <a:r>
              <a:rPr lang="nl-BE" dirty="0" err="1" smtClean="0"/>
              <a:t>simplicity</a:t>
            </a: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columns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</a:t>
            </a:r>
            <a:r>
              <a:rPr lang="nl-BE" dirty="0" smtClean="0"/>
              <a:t> </a:t>
            </a:r>
            <a:r>
              <a:rPr lang="nl-BE" dirty="0" err="1" smtClean="0"/>
              <a:t>declared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</a:t>
            </a:r>
            <a:r>
              <a:rPr lang="nl-BE" dirty="0" err="1" smtClean="0"/>
              <a:t>sublcasses</a:t>
            </a:r>
            <a:r>
              <a:rPr lang="nl-BE" dirty="0" smtClean="0"/>
              <a:t> must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declared</a:t>
            </a:r>
            <a:r>
              <a:rPr lang="nl-BE" dirty="0" smtClean="0"/>
              <a:t> to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nullable</a:t>
            </a:r>
            <a:r>
              <a:rPr lang="nl-BE" dirty="0" smtClean="0"/>
              <a:t>. -&gt; data </a:t>
            </a:r>
            <a:r>
              <a:rPr lang="nl-BE" dirty="0" err="1" smtClean="0"/>
              <a:t>integrity</a:t>
            </a:r>
            <a:r>
              <a:rPr lang="nl-BE" dirty="0" smtClean="0"/>
              <a:t>!</a:t>
            </a: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/>
            </a:pP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Table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per concrete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class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Table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per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class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hierarchy</a:t>
            </a:r>
            <a:endParaRPr lang="nl-BE" sz="1200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Table</a:t>
            </a:r>
            <a:r>
              <a:rPr lang="nl-BE" dirty="0" smtClean="0"/>
              <a:t> per </a:t>
            </a:r>
            <a:r>
              <a:rPr lang="nl-BE" dirty="0" err="1" smtClean="0"/>
              <a:t>subclass</a:t>
            </a:r>
            <a:endParaRPr lang="nl-BE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42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Mapping class inheritance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4538" y="2652713"/>
            <a:ext cx="28098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815" y="2676080"/>
            <a:ext cx="47434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576870" y="3800956"/>
            <a:ext cx="5160945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&lt;?xml version=“1.0” encoding=“utf-8” ?&gt;</a:t>
            </a:r>
          </a:p>
          <a:p>
            <a:r>
              <a:rPr lang="en-US" sz="1200" dirty="0" smtClean="0"/>
              <a:t>&lt;hibernate-mapping </a:t>
            </a:r>
            <a:r>
              <a:rPr lang="en-US" sz="1200" dirty="0" err="1" smtClean="0"/>
              <a:t>xmlns</a:t>
            </a:r>
            <a:r>
              <a:rPr lang="en-US" sz="1200" dirty="0" smtClean="0"/>
              <a:t>=“urn:nhibernate-mapping-2.2”</a:t>
            </a:r>
          </a:p>
          <a:p>
            <a:r>
              <a:rPr lang="en-US" sz="1200" dirty="0" smtClean="0"/>
              <a:t>	assembly=“</a:t>
            </a:r>
            <a:r>
              <a:rPr lang="en-US" sz="1200" dirty="0" err="1" smtClean="0"/>
              <a:t>Eg.Core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	namespace=“</a:t>
            </a:r>
            <a:r>
              <a:rPr lang="en-US" sz="1200" dirty="0" err="1" smtClean="0"/>
              <a:t>Eg.Core</a:t>
            </a:r>
            <a:r>
              <a:rPr lang="en-US" sz="1200" dirty="0" smtClean="0"/>
              <a:t>”&gt;</a:t>
            </a:r>
          </a:p>
          <a:p>
            <a:r>
              <a:rPr lang="nl-BE" sz="1200" dirty="0" smtClean="0"/>
              <a:t>  &lt;</a:t>
            </a:r>
            <a:r>
              <a:rPr lang="nl-BE" sz="1200" b="1" dirty="0" err="1" smtClean="0"/>
              <a:t>joined-subclass</a:t>
            </a:r>
            <a:r>
              <a:rPr lang="nl-BE" sz="1200" dirty="0" smtClean="0"/>
              <a:t> name=“</a:t>
            </a:r>
            <a:r>
              <a:rPr lang="nl-BE" sz="1200" dirty="0" err="1" smtClean="0"/>
              <a:t>Movie</a:t>
            </a:r>
            <a:r>
              <a:rPr lang="nl-BE" sz="1200" dirty="0" smtClean="0"/>
              <a:t>” </a:t>
            </a:r>
            <a:r>
              <a:rPr lang="nl-BE" sz="1200" dirty="0" err="1" smtClean="0"/>
              <a:t>extends</a:t>
            </a:r>
            <a:r>
              <a:rPr lang="nl-BE" sz="1200" dirty="0" smtClean="0"/>
              <a:t>=“Product”&gt;</a:t>
            </a:r>
          </a:p>
          <a:p>
            <a:r>
              <a:rPr lang="nl-BE" sz="1200" dirty="0" smtClean="0"/>
              <a:t>    &lt;</a:t>
            </a:r>
            <a:r>
              <a:rPr lang="nl-BE" sz="1200" b="1" dirty="0" err="1" smtClean="0"/>
              <a:t>key</a:t>
            </a:r>
            <a:r>
              <a:rPr lang="nl-BE" sz="1200" dirty="0" smtClean="0"/>
              <a:t> column=“</a:t>
            </a:r>
            <a:r>
              <a:rPr lang="nl-BE" sz="1200" dirty="0" err="1" smtClean="0"/>
              <a:t>Id</a:t>
            </a:r>
            <a:r>
              <a:rPr lang="nl-BE" sz="1200" dirty="0" smtClean="0"/>
              <a:t>” /&gt;</a:t>
            </a:r>
          </a:p>
          <a:p>
            <a:r>
              <a:rPr lang="nl-BE" sz="1200" dirty="0" smtClean="0"/>
              <a:t>    &lt;</a:t>
            </a:r>
            <a:r>
              <a:rPr lang="nl-BE" sz="1200" dirty="0" err="1" smtClean="0"/>
              <a:t>property</a:t>
            </a:r>
            <a:r>
              <a:rPr lang="nl-BE" sz="1200" dirty="0" smtClean="0"/>
              <a:t> name=“Director” /&gt;</a:t>
            </a:r>
          </a:p>
          <a:p>
            <a:r>
              <a:rPr lang="nl-BE" sz="1200" dirty="0" smtClean="0"/>
              <a:t>  &lt;/</a:t>
            </a:r>
            <a:r>
              <a:rPr lang="nl-BE" sz="1200" b="1" dirty="0" err="1" smtClean="0"/>
              <a:t>joined-subclass</a:t>
            </a:r>
            <a:r>
              <a:rPr lang="nl-BE" sz="1200" dirty="0" smtClean="0"/>
              <a:t>&gt;</a:t>
            </a:r>
            <a:endParaRPr lang="en-US" sz="1200" dirty="0" smtClean="0"/>
          </a:p>
          <a:p>
            <a:r>
              <a:rPr lang="en-US" sz="1200" dirty="0" smtClean="0"/>
              <a:t>&lt;/hibernate-mapping&gt;</a:t>
            </a:r>
            <a:endParaRPr lang="en-US" sz="1200" dirty="0" smtClean="0">
              <a:cs typeface="Arial" pitchFamily="34" charset="0"/>
            </a:endParaRPr>
          </a:p>
        </p:txBody>
      </p:sp>
      <p:sp>
        <p:nvSpPr>
          <p:cNvPr id="12" name="TextBox 11">
            <a:hlinkClick r:id="rId5"/>
          </p:cNvPr>
          <p:cNvSpPr txBox="1"/>
          <p:nvPr/>
        </p:nvSpPr>
        <p:spPr bwMode="auto">
          <a:xfrm>
            <a:off x="7453423" y="5837275"/>
            <a:ext cx="110578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BE" dirty="0" err="1" smtClean="0">
                <a:cs typeface="Arial" pitchFamily="34" charset="0"/>
              </a:rPr>
              <a:t>Example</a:t>
            </a: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43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095718" cy="785818"/>
          </a:xfrm>
        </p:spPr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Working with persistent objects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66754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/>
              <a:t>States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r>
              <a:rPr lang="nl-BE" dirty="0" smtClean="0"/>
              <a:t>Scope</a:t>
            </a:r>
          </a:p>
          <a:p>
            <a:pPr lvl="0">
              <a:buFont typeface="Arial" pitchFamily="34" charset="0"/>
              <a:buChar char="•"/>
            </a:pPr>
            <a:r>
              <a:rPr lang="nl-BE" dirty="0" err="1" smtClean="0"/>
              <a:t>Equality</a:t>
            </a:r>
            <a:r>
              <a:rPr lang="nl-BE" dirty="0" smtClean="0"/>
              <a:t> (</a:t>
            </a:r>
            <a:r>
              <a:rPr lang="nl-BE" dirty="0" err="1" smtClean="0"/>
              <a:t>cf</a:t>
            </a:r>
            <a:r>
              <a:rPr lang="nl-BE" dirty="0" smtClean="0"/>
              <a:t> </a:t>
            </a:r>
            <a:r>
              <a:rPr lang="nl-BE" dirty="0" err="1" smtClean="0"/>
              <a:t>section</a:t>
            </a:r>
            <a:r>
              <a:rPr lang="nl-BE" dirty="0" smtClean="0"/>
              <a:t> </a:t>
            </a:r>
            <a:r>
              <a:rPr lang="en-US" dirty="0" smtClean="0"/>
              <a:t>Tunings and good to know)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44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095718" cy="785818"/>
          </a:xfrm>
        </p:spPr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Working with persistent objects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7269" y="2509284"/>
            <a:ext cx="6330584" cy="33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838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/>
              <a:t>States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Scope</a:t>
            </a:r>
            <a:endParaRPr lang="nl-BE" sz="1200" dirty="0" smtClean="0">
              <a:solidFill>
                <a:schemeClr val="bg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45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095718" cy="785818"/>
          </a:xfrm>
        </p:spPr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Working with persistent objects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838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States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smtClean="0"/>
              <a:t>Scope</a:t>
            </a:r>
            <a:endParaRPr lang="nl-BE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755188" y="2100866"/>
            <a:ext cx="7404266" cy="41549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</a:rPr>
              <a:t>ISession</a:t>
            </a:r>
            <a:r>
              <a:rPr lang="en-US" sz="1200" dirty="0" smtClean="0">
                <a:solidFill>
                  <a:schemeClr val="accent1"/>
                </a:solidFill>
              </a:rPr>
              <a:t> session1 = </a:t>
            </a:r>
            <a:r>
              <a:rPr lang="en-US" sz="1200" dirty="0" err="1" smtClean="0">
                <a:solidFill>
                  <a:schemeClr val="accent1"/>
                </a:solidFill>
              </a:rPr>
              <a:t>sessionFactory.OpenSession</a:t>
            </a:r>
            <a:r>
              <a:rPr lang="en-US" sz="1200" dirty="0" smtClean="0">
                <a:solidFill>
                  <a:schemeClr val="accent1"/>
                </a:solidFill>
              </a:rPr>
              <a:t>();</a:t>
            </a:r>
          </a:p>
          <a:p>
            <a:r>
              <a:rPr lang="en-US" sz="1200" dirty="0" err="1" smtClean="0">
                <a:solidFill>
                  <a:schemeClr val="accent1"/>
                </a:solidFill>
              </a:rPr>
              <a:t>ITransaction</a:t>
            </a:r>
            <a:r>
              <a:rPr lang="en-US" sz="1200" dirty="0" smtClean="0">
                <a:solidFill>
                  <a:schemeClr val="accent1"/>
                </a:solidFill>
              </a:rPr>
              <a:t> tx1 = session1.BeginTransaction();</a:t>
            </a:r>
          </a:p>
          <a:p>
            <a:r>
              <a:rPr lang="en-US" sz="1200" dirty="0" smtClean="0">
                <a:solidFill>
                  <a:srgbClr val="6EC628"/>
                </a:solidFill>
              </a:rPr>
              <a:t>//Load Category with identifier value “1234”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Object a = session1.Load&lt;Category&gt;(1234);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Object b = session1.Load&lt;Category&gt;(1234);</a:t>
            </a:r>
          </a:p>
          <a:p>
            <a:endParaRPr lang="en-US" sz="1200" dirty="0" smtClean="0">
              <a:solidFill>
                <a:schemeClr val="accent1"/>
              </a:solidFill>
            </a:endParaRPr>
          </a:p>
          <a:p>
            <a:r>
              <a:rPr lang="en-US" sz="1200" dirty="0" smtClean="0">
                <a:solidFill>
                  <a:schemeClr val="accent1"/>
                </a:solidFill>
              </a:rPr>
              <a:t>If(</a:t>
            </a:r>
            <a:r>
              <a:rPr lang="en-US" sz="1200" dirty="0" err="1" smtClean="0">
                <a:solidFill>
                  <a:schemeClr val="accent1"/>
                </a:solidFill>
              </a:rPr>
              <a:t>object.ReferenceEquals</a:t>
            </a:r>
            <a:r>
              <a:rPr lang="en-US" sz="1200" dirty="0" smtClean="0">
                <a:solidFill>
                  <a:schemeClr val="accent1"/>
                </a:solidFill>
              </a:rPr>
              <a:t>(</a:t>
            </a:r>
            <a:r>
              <a:rPr lang="en-US" sz="1200" dirty="0" err="1" smtClean="0">
                <a:solidFill>
                  <a:schemeClr val="accent1"/>
                </a:solidFill>
              </a:rPr>
              <a:t>a,b</a:t>
            </a:r>
            <a:r>
              <a:rPr lang="en-US" sz="1200" dirty="0" smtClean="0">
                <a:solidFill>
                  <a:schemeClr val="accent1"/>
                </a:solidFill>
              </a:rPr>
              <a:t>))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{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</a:t>
            </a:r>
            <a:r>
              <a:rPr lang="en-US" sz="1200" dirty="0" err="1" smtClean="0">
                <a:solidFill>
                  <a:schemeClr val="accent1"/>
                </a:solidFill>
              </a:rPr>
              <a:t>System.Console.WriteLine</a:t>
            </a:r>
            <a:r>
              <a:rPr lang="en-US" sz="1200" dirty="0" smtClean="0">
                <a:solidFill>
                  <a:schemeClr val="accent1"/>
                </a:solidFill>
              </a:rPr>
              <a:t>(“a and b are identical.”);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tx1.Commit();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session1.Close();</a:t>
            </a:r>
          </a:p>
          <a:p>
            <a:r>
              <a:rPr lang="en-US" sz="1200" dirty="0" err="1" smtClean="0">
                <a:solidFill>
                  <a:schemeClr val="accent1"/>
                </a:solidFill>
              </a:rPr>
              <a:t>ISession</a:t>
            </a:r>
            <a:r>
              <a:rPr lang="en-US" sz="1200" dirty="0" smtClean="0">
                <a:solidFill>
                  <a:schemeClr val="accent1"/>
                </a:solidFill>
              </a:rPr>
              <a:t> session2 = </a:t>
            </a:r>
            <a:r>
              <a:rPr lang="en-US" sz="1200" dirty="0" err="1" smtClean="0">
                <a:solidFill>
                  <a:schemeClr val="accent1"/>
                </a:solidFill>
              </a:rPr>
              <a:t>sessionFactory.OpenSession</a:t>
            </a:r>
            <a:r>
              <a:rPr lang="en-US" sz="1200" dirty="0" smtClean="0">
                <a:solidFill>
                  <a:schemeClr val="accent1"/>
                </a:solidFill>
              </a:rPr>
              <a:t>();</a:t>
            </a:r>
          </a:p>
          <a:p>
            <a:r>
              <a:rPr lang="en-US" sz="1200" dirty="0" err="1" smtClean="0">
                <a:solidFill>
                  <a:schemeClr val="accent1"/>
                </a:solidFill>
              </a:rPr>
              <a:t>ITransaction</a:t>
            </a:r>
            <a:r>
              <a:rPr lang="en-US" sz="1200" dirty="0" smtClean="0">
                <a:solidFill>
                  <a:schemeClr val="accent1"/>
                </a:solidFill>
              </a:rPr>
              <a:t> tx2 = session2.BeginTransaction();</a:t>
            </a:r>
          </a:p>
          <a:p>
            <a:r>
              <a:rPr lang="en-US" sz="1200" dirty="0" smtClean="0">
                <a:solidFill>
                  <a:srgbClr val="6EC628"/>
                </a:solidFill>
              </a:rPr>
              <a:t>// Let’s use the generic version of Load()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Category b2 = session2.Load&lt;Category&gt;(1234);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If ( !</a:t>
            </a:r>
            <a:r>
              <a:rPr lang="en-US" sz="1200" dirty="0" err="1" smtClean="0">
                <a:solidFill>
                  <a:schemeClr val="accent1"/>
                </a:solidFill>
              </a:rPr>
              <a:t>object.ReferenceEquals</a:t>
            </a:r>
            <a:r>
              <a:rPr lang="en-US" sz="1200" dirty="0" smtClean="0">
                <a:solidFill>
                  <a:schemeClr val="accent1"/>
                </a:solidFill>
              </a:rPr>
              <a:t>(a,b2))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{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</a:t>
            </a:r>
            <a:r>
              <a:rPr lang="en-US" sz="1200" dirty="0" err="1" smtClean="0">
                <a:solidFill>
                  <a:schemeClr val="accent1"/>
                </a:solidFill>
              </a:rPr>
              <a:t>System.Console.WriteLine</a:t>
            </a:r>
            <a:r>
              <a:rPr lang="en-US" sz="1200" dirty="0" smtClean="0">
                <a:solidFill>
                  <a:schemeClr val="accent1"/>
                </a:solidFill>
              </a:rPr>
              <a:t>(“a and b2 are not identical.”);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tx2.Commit();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session2.Close();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46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095718" cy="785818"/>
          </a:xfrm>
        </p:spPr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Transactions and caching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838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/>
              <a:t>Transactions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Caching</a:t>
            </a:r>
            <a:endParaRPr lang="nl-BE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47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095718" cy="785818"/>
          </a:xfrm>
        </p:spPr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Transactions and caching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838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/>
              <a:t>Transactions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Caching</a:t>
            </a:r>
            <a:endParaRPr lang="nl-BE" sz="1200" dirty="0" smtClean="0">
              <a:solidFill>
                <a:schemeClr val="bg2">
                  <a:lumMod val="8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1859" y="2530105"/>
            <a:ext cx="6212249" cy="346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48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095718" cy="785818"/>
          </a:xfrm>
        </p:spPr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Transactions and caching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838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/>
              <a:t>Transactions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Caching</a:t>
            </a:r>
            <a:endParaRPr lang="nl-BE" sz="1200" dirty="0" smtClean="0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188" y="2589963"/>
            <a:ext cx="7404266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Using ( </a:t>
            </a:r>
            <a:r>
              <a:rPr lang="en-US" sz="1200" dirty="0" err="1" smtClean="0">
                <a:solidFill>
                  <a:schemeClr val="accent1"/>
                </a:solidFill>
              </a:rPr>
              <a:t>Isession</a:t>
            </a:r>
            <a:r>
              <a:rPr lang="en-US" sz="1200" dirty="0" smtClean="0">
                <a:solidFill>
                  <a:schemeClr val="accent1"/>
                </a:solidFill>
              </a:rPr>
              <a:t> session = </a:t>
            </a:r>
            <a:r>
              <a:rPr lang="en-US" sz="1200" dirty="0" err="1" smtClean="0">
                <a:solidFill>
                  <a:schemeClr val="accent1"/>
                </a:solidFill>
              </a:rPr>
              <a:t>sessions.OpenSession</a:t>
            </a:r>
            <a:r>
              <a:rPr lang="en-US" sz="1200" dirty="0" smtClean="0">
                <a:solidFill>
                  <a:schemeClr val="accent1"/>
                </a:solidFill>
              </a:rPr>
              <a:t>())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{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using( </a:t>
            </a:r>
            <a:r>
              <a:rPr lang="en-US" sz="1200" dirty="0" err="1" smtClean="0">
                <a:solidFill>
                  <a:schemeClr val="accent1"/>
                </a:solidFill>
              </a:rPr>
              <a:t>session.BeginTransaction</a:t>
            </a:r>
            <a:r>
              <a:rPr lang="en-US" sz="1200" dirty="0" smtClean="0">
                <a:solidFill>
                  <a:schemeClr val="accent1"/>
                </a:solidFill>
              </a:rPr>
              <a:t>())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{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  </a:t>
            </a:r>
            <a:r>
              <a:rPr lang="en-US" sz="1200" dirty="0" err="1" smtClean="0">
                <a:solidFill>
                  <a:schemeClr val="accent1"/>
                </a:solidFill>
              </a:rPr>
              <a:t>doSomething</a:t>
            </a:r>
            <a:r>
              <a:rPr lang="en-US" sz="1200" dirty="0" smtClean="0">
                <a:solidFill>
                  <a:schemeClr val="accent1"/>
                </a:solidFill>
              </a:rPr>
              <a:t>();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  </a:t>
            </a:r>
            <a:r>
              <a:rPr lang="en-US" sz="1200" dirty="0" err="1" smtClean="0">
                <a:solidFill>
                  <a:schemeClr val="accent1"/>
                </a:solidFill>
              </a:rPr>
              <a:t>doSomethingElse</a:t>
            </a:r>
            <a:r>
              <a:rPr lang="en-US" sz="1200" dirty="0" smtClean="0">
                <a:solidFill>
                  <a:schemeClr val="accent1"/>
                </a:solidFill>
              </a:rPr>
              <a:t>();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  </a:t>
            </a:r>
            <a:r>
              <a:rPr lang="en-US" sz="1200" dirty="0" err="1" smtClean="0">
                <a:solidFill>
                  <a:schemeClr val="accent1"/>
                </a:solidFill>
              </a:rPr>
              <a:t>session.SaveOrUpdate</a:t>
            </a:r>
            <a:r>
              <a:rPr lang="en-US" sz="1200" dirty="0" smtClean="0">
                <a:solidFill>
                  <a:schemeClr val="accent1"/>
                </a:solidFill>
              </a:rPr>
              <a:t>(</a:t>
            </a:r>
            <a:r>
              <a:rPr lang="en-US" sz="1200" dirty="0" err="1" smtClean="0">
                <a:solidFill>
                  <a:schemeClr val="accent1"/>
                </a:solidFill>
              </a:rPr>
              <a:t>allObjects</a:t>
            </a:r>
            <a:r>
              <a:rPr lang="en-US" sz="1200" dirty="0" smtClean="0">
                <a:solidFill>
                  <a:schemeClr val="accent1"/>
                </a:solidFill>
              </a:rPr>
              <a:t>);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  </a:t>
            </a:r>
            <a:r>
              <a:rPr lang="en-US" sz="1200" dirty="0" err="1" smtClean="0">
                <a:solidFill>
                  <a:schemeClr val="accent1"/>
                </a:solidFill>
              </a:rPr>
              <a:t>session.Transaction.Commit</a:t>
            </a:r>
            <a:r>
              <a:rPr lang="en-US" sz="1200" dirty="0" smtClean="0">
                <a:solidFill>
                  <a:schemeClr val="accent1"/>
                </a:solidFill>
              </a:rPr>
              <a:t>();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}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49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095718" cy="785818"/>
          </a:xfrm>
        </p:spPr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Transactions and caching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838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Transactions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Caching</a:t>
            </a:r>
            <a:endParaRPr lang="nl-BE" sz="1200" dirty="0" smtClean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67833" y="2574852"/>
            <a:ext cx="8215312" cy="2348022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Cache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keeps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representation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current</a:t>
            </a:r>
            <a:r>
              <a:rPr kumimoji="0" lang="nl-BE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database state close to the </a:t>
            </a:r>
            <a:r>
              <a:rPr kumimoji="0" lang="nl-BE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</a:t>
            </a:r>
            <a:endParaRPr kumimoji="0" lang="nl-BE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nl-BE" baseline="0" dirty="0" err="1" smtClean="0"/>
              <a:t>Merely</a:t>
            </a:r>
            <a:r>
              <a:rPr lang="nl-BE" dirty="0" smtClean="0"/>
              <a:t> a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 err="1" smtClean="0"/>
              <a:t>copy</a:t>
            </a:r>
            <a:r>
              <a:rPr lang="nl-BE" dirty="0" smtClean="0"/>
              <a:t> of the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Sits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between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</a:t>
            </a:r>
            <a:r>
              <a:rPr lang="nl-BE" dirty="0" smtClean="0"/>
              <a:t>r </a:t>
            </a:r>
            <a:r>
              <a:rPr lang="nl-BE" dirty="0" err="1" smtClean="0"/>
              <a:t>application</a:t>
            </a:r>
            <a:r>
              <a:rPr lang="nl-BE" dirty="0" smtClean="0"/>
              <a:t> and the database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Saves</a:t>
            </a:r>
            <a:r>
              <a:rPr kumimoji="0" lang="nl-BE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 </a:t>
            </a:r>
            <a:r>
              <a:rPr kumimoji="0" lang="nl-BE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</a:t>
            </a:r>
            <a:r>
              <a:rPr kumimoji="0" lang="nl-BE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</a:t>
            </a:r>
            <a:r>
              <a:rPr kumimoji="0" lang="nl-BE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going</a:t>
            </a:r>
            <a:r>
              <a:rPr kumimoji="0" lang="nl-BE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the database </a:t>
            </a:r>
            <a:r>
              <a:rPr kumimoji="0" lang="nl-BE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</a:t>
            </a:r>
            <a:r>
              <a:rPr kumimoji="0" lang="nl-BE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 </a:t>
            </a:r>
            <a:r>
              <a:rPr kumimoji="0" lang="nl-BE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</a:t>
            </a:r>
            <a:r>
              <a:rPr kumimoji="0" lang="nl-BE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needs</a:t>
            </a:r>
            <a:r>
              <a:rPr kumimoji="0" lang="nl-BE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</a:t>
            </a: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>
              <a:spcBef>
                <a:spcPct val="0"/>
              </a:spcBef>
              <a:buClr>
                <a:srgbClr val="FFCC00"/>
              </a:buClr>
              <a:buFont typeface="Arial" pitchFamily="34" charset="0"/>
              <a:buChar char="•"/>
            </a:pPr>
            <a:r>
              <a:rPr lang="en-US" dirty="0" smtClean="0"/>
              <a:t>The fundamental concern of persistence in application development</a:t>
            </a:r>
          </a:p>
          <a:p>
            <a:pPr>
              <a:spcBef>
                <a:spcPct val="0"/>
              </a:spcBef>
              <a:buClr>
                <a:srgbClr val="FFCC00"/>
              </a:buClr>
              <a:buFont typeface="Arial" pitchFamily="34" charset="0"/>
              <a:buChar char="•"/>
            </a:pPr>
            <a:r>
              <a:rPr lang="nl-BE" dirty="0" err="1" smtClean="0"/>
              <a:t>Approaches</a:t>
            </a:r>
            <a:r>
              <a:rPr lang="nl-BE" dirty="0" smtClean="0"/>
              <a:t> to </a:t>
            </a:r>
            <a:r>
              <a:rPr lang="nl-BE" dirty="0" err="1" smtClean="0"/>
              <a:t>percistence</a:t>
            </a:r>
            <a:r>
              <a:rPr lang="nl-BE" dirty="0" smtClean="0"/>
              <a:t> in .NET</a:t>
            </a:r>
          </a:p>
          <a:p>
            <a:pPr lvl="2">
              <a:spcBef>
                <a:spcPct val="0"/>
              </a:spcBef>
              <a:buClr>
                <a:srgbClr val="FFCC00"/>
              </a:buClr>
              <a:buFont typeface="Arial" pitchFamily="34" charset="0"/>
              <a:buChar char="•"/>
            </a:pPr>
            <a:r>
              <a:rPr lang="nl-BE" dirty="0" smtClean="0"/>
              <a:t>Hand coding</a:t>
            </a:r>
          </a:p>
          <a:p>
            <a:pPr lvl="2">
              <a:spcBef>
                <a:spcPct val="0"/>
              </a:spcBef>
              <a:buClr>
                <a:srgbClr val="FFCC00"/>
              </a:buClr>
              <a:buFont typeface="Arial" pitchFamily="34" charset="0"/>
              <a:buChar char="•"/>
            </a:pPr>
            <a:r>
              <a:rPr lang="nl-BE" dirty="0" smtClean="0"/>
              <a:t>Datasets</a:t>
            </a:r>
          </a:p>
          <a:p>
            <a:pPr lvl="2">
              <a:spcBef>
                <a:spcPct val="0"/>
              </a:spcBef>
              <a:buClr>
                <a:srgbClr val="FFCC00"/>
              </a:buClr>
              <a:buFont typeface="Arial" pitchFamily="34" charset="0"/>
              <a:buChar char="•"/>
            </a:pPr>
            <a:r>
              <a:rPr lang="nl-BE" dirty="0" err="1" smtClean="0"/>
              <a:t>Linq-to-sql</a:t>
            </a:r>
            <a:endParaRPr lang="nl-BE" dirty="0" smtClean="0"/>
          </a:p>
          <a:p>
            <a:pPr lvl="2">
              <a:spcBef>
                <a:spcPct val="0"/>
              </a:spcBef>
              <a:buClr>
                <a:srgbClr val="FFCC00"/>
              </a:buClr>
              <a:buFont typeface="Arial" pitchFamily="34" charset="0"/>
              <a:buChar char="•"/>
            </a:pPr>
            <a:r>
              <a:rPr lang="nl-BE" dirty="0" err="1" smtClean="0"/>
              <a:t>Nhibernate</a:t>
            </a:r>
            <a:endParaRPr lang="nl-BE" dirty="0" smtClean="0"/>
          </a:p>
          <a:p>
            <a:pPr lvl="2">
              <a:spcBef>
                <a:spcPct val="0"/>
              </a:spcBef>
              <a:buClr>
                <a:srgbClr val="FFCC00"/>
              </a:buClr>
              <a:buFont typeface="Arial" pitchFamily="34" charset="0"/>
              <a:buChar char="•"/>
            </a:pPr>
            <a:r>
              <a:rPr lang="nl-BE" dirty="0" smtClean="0"/>
              <a:t>ADO.NET </a:t>
            </a:r>
            <a:r>
              <a:rPr lang="nl-BE" dirty="0" err="1" smtClean="0"/>
              <a:t>entity</a:t>
            </a:r>
            <a:r>
              <a:rPr lang="nl-BE" dirty="0" smtClean="0"/>
              <a:t> </a:t>
            </a:r>
            <a:r>
              <a:rPr lang="nl-BE" dirty="0" err="1" smtClean="0"/>
              <a:t>framework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Starting</a:t>
            </a:r>
            <a:r>
              <a:rPr lang="nl-BE" dirty="0" smtClean="0"/>
              <a:t> 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50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095718" cy="785818"/>
          </a:xfrm>
        </p:spPr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Transactions and caching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838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Transactions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Caching</a:t>
            </a:r>
            <a:endParaRPr lang="nl-BE" sz="1200" dirty="0" smtClean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67833" y="2691811"/>
            <a:ext cx="8215312" cy="2348022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</a:t>
            </a:r>
            <a:r>
              <a:rPr kumimoji="0" lang="nl-BE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scope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attached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the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current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unit</a:t>
            </a:r>
            <a:r>
              <a:rPr kumimoji="0" lang="nl-BE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nl-BE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</a:t>
            </a:r>
            <a:r>
              <a:rPr kumimoji="0" lang="nl-BE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nl-BE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</a:t>
            </a:r>
            <a:r>
              <a:rPr kumimoji="0" lang="nl-BE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nl-BE" i="1" dirty="0" err="1" smtClean="0"/>
              <a:t>Process</a:t>
            </a:r>
            <a:r>
              <a:rPr lang="nl-BE" i="1" dirty="0" smtClean="0"/>
              <a:t> scope</a:t>
            </a:r>
            <a:r>
              <a:rPr lang="nl-BE" dirty="0" smtClean="0"/>
              <a:t>: </a:t>
            </a:r>
            <a:r>
              <a:rPr lang="nl-BE" dirty="0" err="1" smtClean="0"/>
              <a:t>shared</a:t>
            </a:r>
            <a:r>
              <a:rPr lang="nl-BE" dirty="0" smtClean="0"/>
              <a:t> </a:t>
            </a:r>
            <a:r>
              <a:rPr lang="nl-BE" dirty="0" err="1" smtClean="0"/>
              <a:t>among</a:t>
            </a:r>
            <a:r>
              <a:rPr lang="nl-BE" dirty="0" smtClean="0"/>
              <a:t> </a:t>
            </a:r>
            <a:r>
              <a:rPr lang="nl-BE" dirty="0" err="1" smtClean="0"/>
              <a:t>transactions</a:t>
            </a: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 scope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shared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among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multiple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processes</a:t>
            </a: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51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095718" cy="785818"/>
          </a:xfrm>
        </p:spPr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Transactions and caching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838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Transactions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Caching</a:t>
            </a:r>
            <a:endParaRPr lang="nl-BE" sz="1200" dirty="0" smtClean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67833" y="2691811"/>
            <a:ext cx="8215312" cy="2348022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NHibernate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First-level</a:t>
            </a:r>
            <a:r>
              <a:rPr kumimoji="0" lang="nl-BE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cache: </a:t>
            </a:r>
            <a:r>
              <a:rPr kumimoji="0" lang="nl-BE" sz="18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ISession</a:t>
            </a:r>
            <a:r>
              <a:rPr kumimoji="0" lang="nl-BE" sz="1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nl-BE" sz="18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</a:t>
            </a:r>
            <a:r>
              <a:rPr kumimoji="0" lang="nl-BE" sz="1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corresponds</a:t>
            </a:r>
            <a:r>
              <a:rPr kumimoji="0" lang="nl-BE" sz="1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r>
              <a:rPr kumimoji="0" lang="nl-BE" sz="1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transaction-scope</a:t>
            </a:r>
            <a:r>
              <a:rPr kumimoji="0" lang="nl-BE" sz="1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caching</a:t>
            </a:r>
            <a:endParaRPr kumimoji="0" lang="nl-BE" sz="18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nl-BE" i="1" baseline="0" dirty="0" err="1" smtClean="0"/>
              <a:t>Second</a:t>
            </a:r>
            <a:r>
              <a:rPr lang="nl-BE" i="1" dirty="0" err="1" smtClean="0"/>
              <a:t>-level</a:t>
            </a:r>
            <a:r>
              <a:rPr lang="nl-BE" i="1" dirty="0" smtClean="0"/>
              <a:t> cache</a:t>
            </a:r>
            <a:r>
              <a:rPr lang="nl-BE" dirty="0" smtClean="0"/>
              <a:t>: </a:t>
            </a:r>
            <a:r>
              <a:rPr lang="nl-BE" dirty="0" err="1" smtClean="0"/>
              <a:t>ISessionFactory</a:t>
            </a:r>
            <a:r>
              <a:rPr lang="nl-BE" dirty="0" smtClean="0"/>
              <a:t>: </a:t>
            </a:r>
            <a:r>
              <a:rPr lang="nl-BE" dirty="0" err="1" smtClean="0"/>
              <a:t>process</a:t>
            </a:r>
            <a:r>
              <a:rPr lang="nl-BE" dirty="0" smtClean="0"/>
              <a:t> </a:t>
            </a:r>
            <a:r>
              <a:rPr lang="nl-BE" dirty="0" err="1" smtClean="0"/>
              <a:t>or</a:t>
            </a:r>
            <a:r>
              <a:rPr lang="nl-BE" dirty="0" smtClean="0"/>
              <a:t> cluster scope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nl-BE" dirty="0" smtClean="0"/>
              <a:t>Query </a:t>
            </a:r>
            <a:r>
              <a:rPr lang="nl-BE" dirty="0" err="1" smtClean="0"/>
              <a:t>caching</a:t>
            </a: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52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095718" cy="785818"/>
          </a:xfrm>
        </p:spPr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Transactions and caching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838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Transactions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Caching</a:t>
            </a:r>
            <a:endParaRPr lang="nl-BE" sz="1200" dirty="0" smtClean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67833" y="2691810"/>
            <a:ext cx="8215312" cy="2837119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Nhibernate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second-level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cache: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nl-BE" dirty="0" err="1" smtClean="0"/>
              <a:t>Read-write</a:t>
            </a:r>
            <a:r>
              <a:rPr lang="nl-BE" dirty="0" smtClean="0"/>
              <a:t>: </a:t>
            </a:r>
            <a:r>
              <a:rPr lang="nl-BE" dirty="0" err="1" smtClean="0"/>
              <a:t>maintains</a:t>
            </a:r>
            <a:r>
              <a:rPr lang="nl-BE" dirty="0" smtClean="0"/>
              <a:t> </a:t>
            </a:r>
            <a:r>
              <a:rPr lang="nl-BE" dirty="0" err="1" smtClean="0"/>
              <a:t>read-committed</a:t>
            </a:r>
            <a:r>
              <a:rPr lang="nl-BE" dirty="0" smtClean="0"/>
              <a:t> </a:t>
            </a:r>
            <a:r>
              <a:rPr lang="nl-BE" dirty="0" err="1" smtClean="0"/>
              <a:t>isolation</a:t>
            </a: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Nonstrict-read-write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nl-BE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</a:t>
            </a:r>
            <a:r>
              <a:rPr kumimoji="0" lang="nl-BE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guarantee</a:t>
            </a:r>
            <a:r>
              <a:rPr kumimoji="0" lang="nl-BE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nl-BE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consistency</a:t>
            </a:r>
            <a:r>
              <a:rPr kumimoji="0" lang="nl-BE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between</a:t>
            </a:r>
            <a:r>
              <a:rPr kumimoji="0" lang="nl-BE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cache and the database (</a:t>
            </a:r>
            <a:r>
              <a:rPr kumimoji="0" lang="nl-BE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</a:t>
            </a:r>
            <a:r>
              <a:rPr kumimoji="0" lang="nl-BE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extra </a:t>
            </a:r>
            <a:r>
              <a:rPr kumimoji="0" lang="nl-BE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checks</a:t>
            </a:r>
            <a:r>
              <a:rPr kumimoji="0" lang="nl-BE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yourselve</a:t>
            </a:r>
            <a:r>
              <a:rPr lang="nl-BE" dirty="0" smtClean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Read-only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nl-BE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suitable</a:t>
            </a:r>
            <a:r>
              <a:rPr kumimoji="0" lang="nl-BE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</a:t>
            </a:r>
            <a:r>
              <a:rPr lang="nl-BE" dirty="0" smtClean="0"/>
              <a:t>r data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never</a:t>
            </a:r>
            <a:r>
              <a:rPr lang="nl-BE" dirty="0" smtClean="0"/>
              <a:t> </a:t>
            </a:r>
            <a:r>
              <a:rPr lang="nl-BE" dirty="0" err="1" smtClean="0"/>
              <a:t>changes</a:t>
            </a:r>
            <a:endParaRPr lang="nl-B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/>
            </a:pPr>
            <a:r>
              <a:rPr lang="nl-BE" noProof="0" dirty="0" smtClean="0"/>
              <a:t>-&gt; </a:t>
            </a:r>
            <a:r>
              <a:rPr lang="nl-BE" noProof="0" dirty="0" err="1" smtClean="0"/>
              <a:t>add</a:t>
            </a:r>
            <a:r>
              <a:rPr lang="nl-BE" noProof="0" dirty="0" smtClean="0"/>
              <a:t> cache provider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nl-BE" sz="1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nl-BE" sz="1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</a:t>
            </a:r>
            <a:r>
              <a:rPr kumimoji="0" lang="nl-BE" sz="1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cache </a:t>
            </a:r>
            <a:r>
              <a:rPr kumimoji="0" lang="nl-BE" sz="18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usage</a:t>
            </a:r>
            <a:r>
              <a:rPr kumimoji="0" lang="nl-BE" sz="1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nl-BE" sz="18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nl-BE" sz="1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mapping</a:t>
            </a:r>
            <a:r>
              <a:rPr kumimoji="0" lang="nl-BE" sz="1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</a:t>
            </a: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53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095718" cy="785818"/>
          </a:xfrm>
        </p:spPr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Transactions and caching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838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Transactions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Caching</a:t>
            </a:r>
            <a:endParaRPr lang="nl-BE" sz="1200" dirty="0" smtClean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67833" y="2691810"/>
            <a:ext cx="8215312" cy="3060403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Nhibernate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query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caching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steps: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nl-BE" sz="18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Enable</a:t>
            </a:r>
            <a:r>
              <a:rPr kumimoji="0" lang="nl-BE" sz="1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query </a:t>
            </a:r>
            <a:r>
              <a:rPr kumimoji="0" lang="nl-BE" sz="18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caching</a:t>
            </a:r>
            <a:r>
              <a:rPr kumimoji="0" lang="nl-BE" sz="1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nl-BE" sz="18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configuration</a:t>
            </a:r>
            <a:endParaRPr kumimoji="0" lang="nl-BE" sz="18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nl-BE" sz="18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nl-BE" sz="18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nl-BE" dirty="0" smtClean="0"/>
              <a:t>2 </a:t>
            </a:r>
            <a:r>
              <a:rPr lang="nl-BE" dirty="0" err="1" smtClean="0"/>
              <a:t>Enable</a:t>
            </a:r>
            <a:r>
              <a:rPr lang="nl-BE" dirty="0" smtClean="0"/>
              <a:t> via </a:t>
            </a:r>
            <a:r>
              <a:rPr lang="nl-BE" dirty="0" err="1" smtClean="0"/>
              <a:t>IQuery</a:t>
            </a:r>
            <a:endParaRPr kumimoji="0" lang="nl-BE" sz="18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68096" y="3454671"/>
            <a:ext cx="5749662" cy="402775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add key</a:t>
            </a:r>
            <a:r>
              <a:rPr lang="en-US" sz="1200" dirty="0" smtClean="0"/>
              <a:t>=“</a:t>
            </a:r>
            <a:r>
              <a:rPr lang="en-US" sz="1200" dirty="0" err="1" smtClean="0">
                <a:solidFill>
                  <a:schemeClr val="accent1"/>
                </a:solidFill>
              </a:rPr>
              <a:t>hibernate.cache.use_query_cache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rgbClr val="FF0000"/>
                </a:solidFill>
              </a:rPr>
              <a:t>value</a:t>
            </a:r>
            <a:r>
              <a:rPr lang="en-US" sz="1200" dirty="0" smtClean="0"/>
              <a:t>="</a:t>
            </a:r>
            <a:r>
              <a:rPr lang="en-US" sz="1200" dirty="0" smtClean="0">
                <a:solidFill>
                  <a:schemeClr val="accent1"/>
                </a:solidFill>
              </a:rPr>
              <a:t>true</a:t>
            </a:r>
            <a:r>
              <a:rPr lang="en-US" sz="1200" dirty="0" smtClean="0"/>
              <a:t>" /&gt;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765821" y="4514492"/>
            <a:ext cx="5751937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</a:rPr>
              <a:t>Iquery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err="1" smtClean="0">
                <a:solidFill>
                  <a:schemeClr val="accent1"/>
                </a:solidFill>
              </a:rPr>
              <a:t>categoryByName</a:t>
            </a:r>
            <a:r>
              <a:rPr lang="en-US" sz="1200" dirty="0" smtClean="0">
                <a:solidFill>
                  <a:schemeClr val="accent1"/>
                </a:solidFill>
              </a:rPr>
              <a:t> = 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</a:t>
            </a:r>
            <a:r>
              <a:rPr lang="en-US" sz="1200" dirty="0" err="1" smtClean="0">
                <a:solidFill>
                  <a:schemeClr val="accent1"/>
                </a:solidFill>
              </a:rPr>
              <a:t>session.CreateQuery</a:t>
            </a:r>
            <a:r>
              <a:rPr lang="en-US" sz="1200" dirty="0" smtClean="0">
                <a:solidFill>
                  <a:schemeClr val="accent1"/>
                </a:solidFill>
              </a:rPr>
              <a:t>(“from Category c where </a:t>
            </a:r>
            <a:r>
              <a:rPr lang="en-US" sz="1200" dirty="0" err="1" smtClean="0">
                <a:solidFill>
                  <a:schemeClr val="accent1"/>
                </a:solidFill>
              </a:rPr>
              <a:t>c.Name</a:t>
            </a:r>
            <a:r>
              <a:rPr lang="en-US" sz="1200" dirty="0" smtClean="0">
                <a:solidFill>
                  <a:schemeClr val="accent1"/>
                </a:solidFill>
              </a:rPr>
              <a:t>= :name”);</a:t>
            </a:r>
          </a:p>
          <a:p>
            <a:r>
              <a:rPr lang="en-US" sz="1200" dirty="0" err="1" smtClean="0">
                <a:solidFill>
                  <a:schemeClr val="accent1"/>
                </a:solidFill>
              </a:rPr>
              <a:t>categoryByName.SetString</a:t>
            </a:r>
            <a:r>
              <a:rPr lang="en-US" sz="1200" dirty="0" smtClean="0">
                <a:solidFill>
                  <a:schemeClr val="accent1"/>
                </a:solidFill>
              </a:rPr>
              <a:t>(“name”, </a:t>
            </a:r>
            <a:r>
              <a:rPr lang="en-US" sz="1200" dirty="0" err="1" smtClean="0">
                <a:solidFill>
                  <a:schemeClr val="accent1"/>
                </a:solidFill>
              </a:rPr>
              <a:t>categoryByName</a:t>
            </a:r>
            <a:r>
              <a:rPr lang="en-US" sz="1200" dirty="0" smtClean="0">
                <a:solidFill>
                  <a:schemeClr val="accent1"/>
                </a:solidFill>
              </a:rPr>
              <a:t>);</a:t>
            </a:r>
          </a:p>
          <a:p>
            <a:r>
              <a:rPr lang="en-US" sz="1200" b="1" dirty="0" err="1" smtClean="0">
                <a:solidFill>
                  <a:schemeClr val="accent1"/>
                </a:solidFill>
              </a:rPr>
              <a:t>categoryByName.SetCacheable</a:t>
            </a:r>
            <a:r>
              <a:rPr lang="en-US" sz="1200" b="1" dirty="0" smtClean="0">
                <a:solidFill>
                  <a:schemeClr val="accent1"/>
                </a:solidFill>
              </a:rPr>
              <a:t>(true);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54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095718" cy="785818"/>
          </a:xfrm>
        </p:spPr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Tunings and good to know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362736"/>
            <a:ext cx="3785191" cy="11146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smtClean="0"/>
              <a:t>Base </a:t>
            </a:r>
            <a:r>
              <a:rPr lang="nl-BE" dirty="0" err="1" smtClean="0"/>
              <a:t>entity</a:t>
            </a:r>
            <a:r>
              <a:rPr lang="nl-BE" dirty="0" smtClean="0"/>
              <a:t> </a:t>
            </a:r>
            <a:r>
              <a:rPr lang="nl-BE" dirty="0" err="1" smtClean="0"/>
              <a:t>class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Logging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Executing</a:t>
            </a:r>
            <a:r>
              <a:rPr lang="nl-BE" dirty="0" smtClean="0"/>
              <a:t> </a:t>
            </a:r>
            <a:r>
              <a:rPr lang="nl-BE" dirty="0" err="1" smtClean="0"/>
              <a:t>Stored</a:t>
            </a:r>
            <a:r>
              <a:rPr lang="nl-BE" dirty="0" smtClean="0"/>
              <a:t> Procedures</a:t>
            </a:r>
          </a:p>
          <a:p>
            <a:pPr>
              <a:buFont typeface="Arial" pitchFamily="34" charset="0"/>
              <a:buChar char="•"/>
            </a:pPr>
            <a:endParaRPr lang="nl-BE" dirty="0" smtClean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86181" y="1355645"/>
            <a:ext cx="3785191" cy="106857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Avoiding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SQL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injections</a:t>
            </a: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Reducing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startup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55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095718" cy="785818"/>
          </a:xfrm>
        </p:spPr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Tunings and good to know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55188" y="2962118"/>
            <a:ext cx="7404266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Cf. example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362736"/>
            <a:ext cx="3785191" cy="11146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smtClean="0"/>
              <a:t>Base </a:t>
            </a:r>
            <a:r>
              <a:rPr lang="nl-BE" dirty="0" err="1" smtClean="0"/>
              <a:t>entity</a:t>
            </a:r>
            <a:r>
              <a:rPr lang="nl-BE" dirty="0" smtClean="0"/>
              <a:t> </a:t>
            </a:r>
            <a:r>
              <a:rPr lang="nl-BE" dirty="0" err="1" smtClean="0"/>
              <a:t>class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Logging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Executing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Stored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Procedures</a:t>
            </a:r>
          </a:p>
          <a:p>
            <a:pPr>
              <a:buFont typeface="Arial" pitchFamily="34" charset="0"/>
              <a:buChar char="•"/>
            </a:pPr>
            <a:endParaRPr lang="nl-BE" dirty="0" smtClean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586181" y="1355645"/>
            <a:ext cx="3785191" cy="106857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Avoiding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SQL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injections</a:t>
            </a: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Reducing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startup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56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095718" cy="785818"/>
          </a:xfrm>
        </p:spPr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Tunings and good to know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362736"/>
            <a:ext cx="3785191" cy="11146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Base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entity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class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Logging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Executing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Stored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Procedures</a:t>
            </a:r>
          </a:p>
          <a:p>
            <a:pPr>
              <a:buFont typeface="Arial" pitchFamily="34" charset="0"/>
              <a:buChar char="•"/>
            </a:pPr>
            <a:endParaRPr lang="nl-BE" dirty="0" smtClean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86181" y="1355645"/>
            <a:ext cx="3785191" cy="106857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Avoiding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SQL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injections</a:t>
            </a: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Reducing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startup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68692" y="2425730"/>
            <a:ext cx="8101150" cy="3868743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0" rtlCol="0">
            <a:noAutofit/>
          </a:bodyPr>
          <a:lstStyle/>
          <a:p>
            <a:r>
              <a:rPr lang="nl-BE" sz="1400" b="1" dirty="0" smtClean="0"/>
              <a:t>Log4net:</a:t>
            </a:r>
            <a:endParaRPr lang="nl-BE" sz="14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nl-BE" sz="1200" dirty="0" err="1" smtClean="0">
                <a:cs typeface="Arial" pitchFamily="34" charset="0"/>
              </a:rPr>
              <a:t>Add</a:t>
            </a:r>
            <a:r>
              <a:rPr lang="nl-BE" sz="1200" dirty="0" smtClean="0">
                <a:cs typeface="Arial" pitchFamily="34" charset="0"/>
              </a:rPr>
              <a:t> </a:t>
            </a:r>
            <a:r>
              <a:rPr lang="nl-BE" sz="1200" dirty="0" err="1" smtClean="0">
                <a:cs typeface="Arial" pitchFamily="34" charset="0"/>
              </a:rPr>
              <a:t>reference</a:t>
            </a:r>
            <a:r>
              <a:rPr lang="nl-BE" sz="1200" dirty="0" smtClean="0">
                <a:cs typeface="Arial" pitchFamily="34" charset="0"/>
              </a:rPr>
              <a:t> to log4net.dll</a:t>
            </a:r>
          </a:p>
          <a:p>
            <a:pPr marL="228600" indent="-228600">
              <a:buFont typeface="+mj-lt"/>
              <a:buAutoNum type="arabicPeriod"/>
            </a:pPr>
            <a:r>
              <a:rPr lang="nl-BE" sz="1200" dirty="0" smtClean="0">
                <a:cs typeface="Arial" pitchFamily="34" charset="0"/>
              </a:rPr>
              <a:t>In </a:t>
            </a:r>
            <a:r>
              <a:rPr lang="nl-BE" sz="1200" dirty="0" err="1" smtClean="0">
                <a:cs typeface="Arial" pitchFamily="34" charset="0"/>
              </a:rPr>
              <a:t>configuration</a:t>
            </a:r>
            <a:r>
              <a:rPr lang="nl-BE" sz="1200" dirty="0" smtClean="0">
                <a:cs typeface="Arial" pitchFamily="34" charset="0"/>
              </a:rPr>
              <a:t> file, </a:t>
            </a:r>
            <a:r>
              <a:rPr lang="nl-BE" sz="1200" dirty="0" err="1" smtClean="0">
                <a:cs typeface="Arial" pitchFamily="34" charset="0"/>
              </a:rPr>
              <a:t>inside</a:t>
            </a:r>
            <a:r>
              <a:rPr lang="nl-BE" sz="1200" dirty="0" smtClean="0">
                <a:cs typeface="Arial" pitchFamily="34" charset="0"/>
              </a:rPr>
              <a:t> </a:t>
            </a:r>
            <a:r>
              <a:rPr lang="nl-BE" sz="1200" dirty="0" err="1" smtClean="0">
                <a:cs typeface="Arial" pitchFamily="34" charset="0"/>
              </a:rPr>
              <a:t>configSections</a:t>
            </a:r>
            <a:r>
              <a:rPr lang="nl-BE" sz="1200" dirty="0" smtClean="0">
                <a:cs typeface="Arial" pitchFamily="34" charset="0"/>
              </a:rPr>
              <a:t> </a:t>
            </a:r>
            <a:r>
              <a:rPr lang="nl-BE" sz="1200" dirty="0" err="1" smtClean="0">
                <a:cs typeface="Arial" pitchFamily="34" charset="0"/>
              </a:rPr>
              <a:t>add</a:t>
            </a:r>
            <a:r>
              <a:rPr lang="nl-BE" sz="1200" dirty="0" smtClean="0">
                <a:cs typeface="Arial" pitchFamily="34" charset="0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nl-BE" sz="1200" dirty="0" err="1" smtClean="0">
                <a:cs typeface="Arial" pitchFamily="34" charset="0"/>
              </a:rPr>
              <a:t>Add</a:t>
            </a:r>
            <a:r>
              <a:rPr lang="nl-BE" sz="1200" dirty="0" smtClean="0">
                <a:cs typeface="Arial" pitchFamily="34" charset="0"/>
              </a:rPr>
              <a:t> log4net </a:t>
            </a:r>
            <a:r>
              <a:rPr lang="nl-BE" sz="1200" dirty="0" err="1" smtClean="0">
                <a:cs typeface="Arial" pitchFamily="34" charset="0"/>
              </a:rPr>
              <a:t>configuration</a:t>
            </a:r>
            <a:r>
              <a:rPr lang="nl-BE" sz="1200" dirty="0" smtClean="0">
                <a:cs typeface="Arial" pitchFamily="34" charset="0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nl-BE" sz="1200" dirty="0" smtClean="0">
                <a:cs typeface="Arial" pitchFamily="34" charset="0"/>
              </a:rPr>
              <a:t>At the </a:t>
            </a:r>
            <a:r>
              <a:rPr lang="nl-BE" sz="1200" dirty="0" err="1" smtClean="0">
                <a:cs typeface="Arial" pitchFamily="34" charset="0"/>
              </a:rPr>
              <a:t>beginning</a:t>
            </a:r>
            <a:r>
              <a:rPr lang="nl-BE" sz="1200" dirty="0" smtClean="0">
                <a:cs typeface="Arial" pitchFamily="34" charset="0"/>
              </a:rPr>
              <a:t> of </a:t>
            </a:r>
            <a:r>
              <a:rPr lang="nl-BE" sz="1200" dirty="0" err="1" smtClean="0">
                <a:cs typeface="Arial" pitchFamily="34" charset="0"/>
              </a:rPr>
              <a:t>main</a:t>
            </a:r>
            <a:r>
              <a:rPr lang="nl-BE" sz="1200" dirty="0" smtClean="0">
                <a:cs typeface="Arial" pitchFamily="34" charset="0"/>
              </a:rPr>
              <a:t> </a:t>
            </a:r>
            <a:r>
              <a:rPr lang="nl-BE" sz="1200" dirty="0" err="1" smtClean="0">
                <a:cs typeface="Arial" pitchFamily="34" charset="0"/>
              </a:rPr>
              <a:t>function</a:t>
            </a:r>
            <a:r>
              <a:rPr lang="nl-BE" sz="1200" dirty="0" smtClean="0">
                <a:cs typeface="Arial" pitchFamily="34" charset="0"/>
              </a:rPr>
              <a:t> </a:t>
            </a:r>
            <a:r>
              <a:rPr lang="nl-BE" sz="1200" dirty="0" err="1" smtClean="0">
                <a:cs typeface="Arial" pitchFamily="34" charset="0"/>
              </a:rPr>
              <a:t>add</a:t>
            </a:r>
            <a:r>
              <a:rPr lang="nl-BE" sz="1200" dirty="0" smtClean="0">
                <a:cs typeface="Arial" pitchFamily="34" charset="0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685800" lvl="1" indent="-228600"/>
            <a:endParaRPr lang="en-US" sz="1200" dirty="0" smtClean="0"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88632" y="3200098"/>
            <a:ext cx="7653619" cy="402775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section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=“</a:t>
            </a:r>
            <a:r>
              <a:rPr lang="en-US" sz="1200" dirty="0" smtClean="0">
                <a:solidFill>
                  <a:schemeClr val="accent1"/>
                </a:solidFill>
              </a:rPr>
              <a:t>log4net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rgbClr val="FF0000"/>
                </a:solidFill>
              </a:rPr>
              <a:t>type</a:t>
            </a:r>
            <a:r>
              <a:rPr lang="en-US" sz="1200" dirty="0" smtClean="0"/>
              <a:t>=“</a:t>
            </a:r>
            <a:r>
              <a:rPr lang="en-US" sz="1200" dirty="0" smtClean="0">
                <a:solidFill>
                  <a:schemeClr val="accent1"/>
                </a:solidFill>
              </a:rPr>
              <a:t>log4net.Config.Log4NetConfigurationSectionHandler,log4net</a:t>
            </a:r>
            <a:r>
              <a:rPr lang="en-US" sz="1200" dirty="0" smtClean="0"/>
              <a:t>”/&gt;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790375" y="5852675"/>
            <a:ext cx="5142594" cy="402775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log4net.Config.XmlConfigurator.Configure();</a:t>
            </a:r>
            <a:endParaRPr lang="en-US" sz="1200" dirty="0" smtClean="0"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81543" y="3926675"/>
            <a:ext cx="7653619" cy="1695437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nl-BE" sz="1200" dirty="0" smtClean="0"/>
              <a:t>&lt;</a:t>
            </a:r>
            <a:r>
              <a:rPr lang="nl-BE" sz="1200" dirty="0" smtClean="0">
                <a:solidFill>
                  <a:srgbClr val="C00000"/>
                </a:solidFill>
              </a:rPr>
              <a:t>log4net</a:t>
            </a:r>
            <a:r>
              <a:rPr lang="nl-BE" sz="1200" dirty="0" smtClean="0"/>
              <a:t>&gt;</a:t>
            </a:r>
            <a:endParaRPr lang="en-US" sz="1200" dirty="0" smtClean="0"/>
          </a:p>
          <a:p>
            <a:r>
              <a:rPr lang="en-US" sz="1200" dirty="0" smtClean="0"/>
              <a:t>&lt;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appender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=“</a:t>
            </a:r>
            <a:r>
              <a:rPr lang="en-US" sz="1200" dirty="0" smtClean="0">
                <a:solidFill>
                  <a:schemeClr val="accent1"/>
                </a:solidFill>
              </a:rPr>
              <a:t>trace</a:t>
            </a:r>
            <a:r>
              <a:rPr lang="en-US" sz="1200" dirty="0" smtClean="0"/>
              <a:t>" </a:t>
            </a:r>
            <a:r>
              <a:rPr lang="en-US" sz="1200" dirty="0" smtClean="0">
                <a:solidFill>
                  <a:srgbClr val="FF0000"/>
                </a:solidFill>
              </a:rPr>
              <a:t>type</a:t>
            </a:r>
            <a:r>
              <a:rPr lang="en-US" sz="1200" dirty="0" smtClean="0"/>
              <a:t>=“</a:t>
            </a:r>
            <a:r>
              <a:rPr lang="en-US" sz="1200" dirty="0" smtClean="0">
                <a:solidFill>
                  <a:schemeClr val="accent1"/>
                </a:solidFill>
              </a:rPr>
              <a:t>log4net.Appender.TraceAppender, log4net</a:t>
            </a:r>
            <a:r>
              <a:rPr lang="en-US" sz="1200" dirty="0" smtClean="0"/>
              <a:t>”&gt;</a:t>
            </a:r>
          </a:p>
          <a:p>
            <a:r>
              <a:rPr lang="nl-BE" sz="1200" dirty="0" smtClean="0"/>
              <a:t>  </a:t>
            </a:r>
            <a:r>
              <a:rPr lang="en-US" sz="1200" dirty="0" smtClean="0"/>
              <a:t>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layout </a:t>
            </a:r>
            <a:r>
              <a:rPr lang="en-US" sz="1200" dirty="0" smtClean="0">
                <a:solidFill>
                  <a:schemeClr val="accent2"/>
                </a:solidFill>
              </a:rPr>
              <a:t>type</a:t>
            </a:r>
            <a:r>
              <a:rPr lang="en-US" sz="1200" dirty="0" smtClean="0"/>
              <a:t>=“</a:t>
            </a:r>
            <a:r>
              <a:rPr lang="en-US" sz="1200" dirty="0" smtClean="0">
                <a:solidFill>
                  <a:schemeClr val="accent1"/>
                </a:solidFill>
              </a:rPr>
              <a:t>log4net.Layout.PatternLayout, log4net”</a:t>
            </a:r>
            <a:r>
              <a:rPr lang="en-US" sz="1200" dirty="0" smtClean="0"/>
              <a:t> &gt;</a:t>
            </a:r>
          </a:p>
          <a:p>
            <a:r>
              <a:rPr lang="nl-BE" sz="1200" dirty="0" smtClean="0"/>
              <a:t>    </a:t>
            </a:r>
            <a:r>
              <a:rPr lang="en-US" sz="1200" dirty="0" smtClean="0"/>
              <a:t>&lt;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param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=“</a:t>
            </a:r>
            <a:r>
              <a:rPr lang="en-US" sz="1200" dirty="0" err="1" smtClean="0">
                <a:solidFill>
                  <a:schemeClr val="accent1"/>
                </a:solidFill>
              </a:rPr>
              <a:t>ConversionPattern</a:t>
            </a:r>
            <a:r>
              <a:rPr lang="en-US" sz="1200" dirty="0" smtClean="0">
                <a:solidFill>
                  <a:schemeClr val="accent1"/>
                </a:solidFill>
              </a:rPr>
              <a:t>” </a:t>
            </a:r>
            <a:r>
              <a:rPr lang="en-US" sz="1200" dirty="0" smtClean="0">
                <a:solidFill>
                  <a:schemeClr val="accent2"/>
                </a:solidFill>
              </a:rPr>
              <a:t>value</a:t>
            </a:r>
            <a:r>
              <a:rPr lang="en-US" sz="1200" dirty="0" smtClean="0"/>
              <a:t>=“</a:t>
            </a:r>
            <a:r>
              <a:rPr lang="en-US" sz="1200" dirty="0" smtClean="0">
                <a:solidFill>
                  <a:schemeClr val="accent1"/>
                </a:solidFill>
              </a:rPr>
              <a:t> %date %level %</a:t>
            </a:r>
            <a:r>
              <a:rPr lang="en-US" sz="1200" dirty="0" err="1" smtClean="0">
                <a:solidFill>
                  <a:schemeClr val="accent1"/>
                </a:solidFill>
              </a:rPr>
              <a:t>message%newline</a:t>
            </a:r>
            <a:r>
              <a:rPr lang="en-US" sz="1200" dirty="0" smtClean="0">
                <a:solidFill>
                  <a:schemeClr val="accent1"/>
                </a:solidFill>
              </a:rPr>
              <a:t>” </a:t>
            </a:r>
            <a:r>
              <a:rPr lang="en-US" sz="1200" dirty="0" smtClean="0"/>
              <a:t>/&gt;</a:t>
            </a:r>
          </a:p>
          <a:p>
            <a:r>
              <a:rPr lang="en-US" sz="1200" dirty="0" smtClean="0"/>
              <a:t>  &lt;/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layout</a:t>
            </a:r>
            <a:r>
              <a:rPr lang="en-US" sz="1200" dirty="0" smtClean="0"/>
              <a:t>&gt;&lt;/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appender</a:t>
            </a:r>
            <a:r>
              <a:rPr lang="en-US" sz="1200" dirty="0" smtClean="0"/>
              <a:t>&gt;</a:t>
            </a:r>
          </a:p>
          <a:p>
            <a:r>
              <a:rPr lang="nl-BE" sz="1200" dirty="0" smtClean="0"/>
              <a:t>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root</a:t>
            </a:r>
            <a:r>
              <a:rPr lang="en-US" sz="1200" dirty="0" smtClean="0"/>
              <a:t>&gt;&lt;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level </a:t>
            </a:r>
            <a:r>
              <a:rPr lang="en-US" sz="1200" dirty="0" smtClean="0">
                <a:solidFill>
                  <a:schemeClr val="accent2"/>
                </a:solidFill>
              </a:rPr>
              <a:t>value</a:t>
            </a:r>
            <a:r>
              <a:rPr lang="en-US" sz="1200" dirty="0" smtClean="0"/>
              <a:t>=“</a:t>
            </a:r>
            <a:r>
              <a:rPr lang="en-US" sz="1200" dirty="0" smtClean="0">
                <a:solidFill>
                  <a:schemeClr val="accent1"/>
                </a:solidFill>
              </a:rPr>
              <a:t>ALL” </a:t>
            </a:r>
            <a:r>
              <a:rPr lang="en-US" sz="1200" dirty="0" smtClean="0"/>
              <a:t>/&gt;&lt;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appender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-ref </a:t>
            </a:r>
            <a:r>
              <a:rPr lang="en-US" sz="1200" dirty="0" smtClean="0">
                <a:solidFill>
                  <a:schemeClr val="accent2"/>
                </a:solidFill>
              </a:rPr>
              <a:t>ref</a:t>
            </a:r>
            <a:r>
              <a:rPr lang="en-US" sz="1200" dirty="0" smtClean="0"/>
              <a:t>=“</a:t>
            </a:r>
            <a:r>
              <a:rPr lang="en-US" sz="1200" dirty="0" smtClean="0">
                <a:solidFill>
                  <a:schemeClr val="accent1"/>
                </a:solidFill>
              </a:rPr>
              <a:t>trace” </a:t>
            </a:r>
            <a:r>
              <a:rPr lang="en-US" sz="1200" dirty="0" smtClean="0"/>
              <a:t>/&gt;</a:t>
            </a:r>
            <a:r>
              <a:rPr lang="nl-BE" sz="1200" dirty="0" smtClean="0"/>
              <a:t>&lt;/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root</a:t>
            </a:r>
            <a:r>
              <a:rPr lang="en-US" sz="1200" dirty="0" smtClean="0"/>
              <a:t>&gt;</a:t>
            </a:r>
          </a:p>
          <a:p>
            <a:r>
              <a:rPr lang="nl-BE" sz="1200" dirty="0" smtClean="0"/>
              <a:t>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logger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=“</a:t>
            </a:r>
            <a:r>
              <a:rPr lang="en-US" sz="1200" dirty="0" err="1" smtClean="0">
                <a:solidFill>
                  <a:schemeClr val="accent1"/>
                </a:solidFill>
              </a:rPr>
              <a:t>Nhibernate</a:t>
            </a:r>
            <a:r>
              <a:rPr lang="en-US" sz="1200" dirty="0" smtClean="0">
                <a:solidFill>
                  <a:schemeClr val="accent1"/>
                </a:solidFill>
              </a:rPr>
              <a:t>”</a:t>
            </a:r>
            <a:r>
              <a:rPr lang="en-US" sz="1200" dirty="0" smtClean="0"/>
              <a:t>&gt;&lt;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level </a:t>
            </a:r>
            <a:r>
              <a:rPr lang="en-US" sz="1200" dirty="0" smtClean="0">
                <a:solidFill>
                  <a:schemeClr val="accent2"/>
                </a:solidFill>
              </a:rPr>
              <a:t>value</a:t>
            </a:r>
            <a:r>
              <a:rPr lang="en-US" sz="1200" dirty="0" smtClean="0"/>
              <a:t>=“</a:t>
            </a:r>
            <a:r>
              <a:rPr lang="en-US" sz="1200" dirty="0" smtClean="0">
                <a:solidFill>
                  <a:schemeClr val="accent1"/>
                </a:solidFill>
              </a:rPr>
              <a:t>INFO” </a:t>
            </a:r>
            <a:r>
              <a:rPr lang="en-US" sz="1200" dirty="0" smtClean="0"/>
              <a:t>/&gt;</a:t>
            </a:r>
            <a:r>
              <a:rPr lang="nl-BE" sz="1200" dirty="0" smtClean="0"/>
              <a:t> &lt;/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logger</a:t>
            </a:r>
            <a:r>
              <a:rPr lang="en-US" sz="1200" dirty="0" smtClean="0"/>
              <a:t>&gt;</a:t>
            </a:r>
          </a:p>
          <a:p>
            <a:r>
              <a:rPr lang="nl-BE" sz="1200" dirty="0" smtClean="0"/>
              <a:t>&lt;/</a:t>
            </a:r>
            <a:r>
              <a:rPr lang="nl-BE" sz="1200" dirty="0" smtClean="0">
                <a:solidFill>
                  <a:srgbClr val="C00000"/>
                </a:solidFill>
              </a:rPr>
              <a:t>log4net</a:t>
            </a:r>
            <a:r>
              <a:rPr lang="nl-BE" sz="1200" dirty="0" smtClean="0"/>
              <a:t>&gt;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57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095718" cy="785818"/>
          </a:xfrm>
        </p:spPr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Tunings and good to know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362736"/>
            <a:ext cx="3785191" cy="11146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Base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entity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class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Logging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Executing</a:t>
            </a:r>
            <a:r>
              <a:rPr lang="nl-BE" dirty="0" smtClean="0"/>
              <a:t> </a:t>
            </a:r>
            <a:r>
              <a:rPr lang="nl-BE" dirty="0" err="1" smtClean="0"/>
              <a:t>Stored</a:t>
            </a:r>
            <a:r>
              <a:rPr lang="nl-BE" dirty="0" smtClean="0"/>
              <a:t> Procedures</a:t>
            </a:r>
          </a:p>
          <a:p>
            <a:pPr>
              <a:buFont typeface="Arial" pitchFamily="34" charset="0"/>
              <a:buChar char="•"/>
            </a:pPr>
            <a:endParaRPr lang="nl-BE" dirty="0" smtClean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86181" y="1355645"/>
            <a:ext cx="3785191" cy="106857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Avoiding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SQL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injections</a:t>
            </a: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Reducing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startup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68692" y="2425730"/>
            <a:ext cx="8101150" cy="3868743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0" rtlCol="0">
            <a:noAutofit/>
          </a:bodyPr>
          <a:lstStyle/>
          <a:p>
            <a:r>
              <a:rPr lang="nl-BE" sz="1400" b="1" dirty="0" err="1" smtClean="0"/>
              <a:t>Example</a:t>
            </a:r>
            <a:r>
              <a:rPr lang="nl-BE" sz="1400" b="1" dirty="0" smtClean="0"/>
              <a:t> 1</a:t>
            </a:r>
            <a:endParaRPr lang="nl-BE" sz="14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nl-BE" sz="1200" dirty="0" err="1" smtClean="0">
                <a:cs typeface="Arial" pitchFamily="34" charset="0"/>
              </a:rPr>
              <a:t>Create</a:t>
            </a:r>
            <a:r>
              <a:rPr lang="nl-BE" sz="1200" dirty="0" smtClean="0">
                <a:cs typeface="Arial" pitchFamily="34" charset="0"/>
              </a:rPr>
              <a:t> the </a:t>
            </a:r>
            <a:r>
              <a:rPr lang="nl-BE" sz="1200" dirty="0" err="1" smtClean="0">
                <a:cs typeface="Arial" pitchFamily="34" charset="0"/>
              </a:rPr>
              <a:t>stored</a:t>
            </a:r>
            <a:r>
              <a:rPr lang="nl-BE" sz="1200" dirty="0" smtClean="0">
                <a:cs typeface="Arial" pitchFamily="34" charset="0"/>
              </a:rPr>
              <a:t> procedure </a:t>
            </a:r>
            <a:r>
              <a:rPr lang="nl-BE" sz="1200" dirty="0" err="1" smtClean="0">
                <a:cs typeface="Arial" pitchFamily="34" charset="0"/>
              </a:rPr>
              <a:t>on</a:t>
            </a:r>
            <a:r>
              <a:rPr lang="nl-BE" sz="1200" dirty="0" smtClean="0">
                <a:cs typeface="Arial" pitchFamily="34" charset="0"/>
              </a:rPr>
              <a:t> the database</a:t>
            </a: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nl-BE" sz="1200" dirty="0" err="1" smtClean="0">
                <a:cs typeface="Arial" pitchFamily="34" charset="0"/>
              </a:rPr>
              <a:t>Add</a:t>
            </a:r>
            <a:r>
              <a:rPr lang="nl-BE" sz="1200" dirty="0" smtClean="0">
                <a:cs typeface="Arial" pitchFamily="34" charset="0"/>
              </a:rPr>
              <a:t> query in </a:t>
            </a:r>
            <a:r>
              <a:rPr lang="nl-BE" sz="1200" dirty="0" err="1" smtClean="0">
                <a:cs typeface="Arial" pitchFamily="34" charset="0"/>
              </a:rPr>
              <a:t>your</a:t>
            </a:r>
            <a:r>
              <a:rPr lang="nl-BE" sz="1200" dirty="0" smtClean="0">
                <a:cs typeface="Arial" pitchFamily="34" charset="0"/>
              </a:rPr>
              <a:t> </a:t>
            </a:r>
            <a:r>
              <a:rPr lang="nl-BE" sz="1200" dirty="0" err="1" smtClean="0">
                <a:cs typeface="Arial" pitchFamily="34" charset="0"/>
              </a:rPr>
              <a:t>mapping</a:t>
            </a:r>
            <a:r>
              <a:rPr lang="nl-BE" sz="1200" dirty="0" smtClean="0">
                <a:cs typeface="Arial" pitchFamily="34" charset="0"/>
              </a:rPr>
              <a:t> file</a:t>
            </a: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685800" lvl="1" indent="-228600"/>
            <a:endParaRPr lang="en-US" sz="1200" dirty="0" smtClean="0"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0249" y="3004669"/>
            <a:ext cx="5751937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CREATE PROCEDURE [</a:t>
            </a:r>
            <a:r>
              <a:rPr lang="en-US" sz="1200" dirty="0" err="1" smtClean="0"/>
              <a:t>dbo</a:t>
            </a:r>
            <a:r>
              <a:rPr lang="en-US" sz="1200" dirty="0" smtClean="0"/>
              <a:t>].[</a:t>
            </a:r>
            <a:r>
              <a:rPr lang="en-US" sz="1200" dirty="0" err="1" smtClean="0"/>
              <a:t>sp_gengreById</a:t>
            </a:r>
            <a:r>
              <a:rPr lang="en-US" sz="1200" dirty="0" smtClean="0"/>
              <a:t>] </a:t>
            </a:r>
          </a:p>
          <a:p>
            <a:r>
              <a:rPr lang="en-US" sz="1200" dirty="0" smtClean="0"/>
              <a:t>	@Id </a:t>
            </a:r>
            <a:r>
              <a:rPr lang="en-US" sz="1200" dirty="0" err="1" smtClean="0"/>
              <a:t>int</a:t>
            </a:r>
            <a:endParaRPr lang="en-US" sz="1200" dirty="0" smtClean="0"/>
          </a:p>
          <a:p>
            <a:r>
              <a:rPr lang="en-US" sz="1200" dirty="0" smtClean="0"/>
              <a:t>	AS</a:t>
            </a:r>
          </a:p>
          <a:p>
            <a:r>
              <a:rPr lang="en-US" sz="1200" dirty="0" smtClean="0"/>
              <a:t>BEGIN</a:t>
            </a:r>
          </a:p>
          <a:p>
            <a:r>
              <a:rPr lang="en-US" sz="1200" dirty="0" smtClean="0"/>
              <a:t>	SET NOCOUNT ON;</a:t>
            </a:r>
          </a:p>
          <a:p>
            <a:r>
              <a:rPr lang="en-US" sz="1200" dirty="0" smtClean="0"/>
              <a:t>	SELECT Name from </a:t>
            </a:r>
            <a:r>
              <a:rPr lang="en-US" sz="1200" dirty="0" err="1" smtClean="0"/>
              <a:t>Gengre</a:t>
            </a:r>
            <a:r>
              <a:rPr lang="en-US" sz="1200" dirty="0" smtClean="0"/>
              <a:t> where Id = @Id</a:t>
            </a:r>
          </a:p>
          <a:p>
            <a:r>
              <a:rPr lang="en-US" sz="1200" dirty="0" smtClean="0"/>
              <a:t>END</a:t>
            </a:r>
          </a:p>
          <a:p>
            <a:r>
              <a:rPr lang="en-US" sz="1200" dirty="0" smtClean="0"/>
              <a:t>GO</a:t>
            </a:r>
            <a:endParaRPr lang="en-US" sz="1200" dirty="0" smtClean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4707" y="5024370"/>
            <a:ext cx="5757479" cy="1141439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nl-BE" sz="1200" dirty="0" smtClean="0"/>
              <a:t>… &lt;/</a:t>
            </a:r>
            <a:r>
              <a:rPr lang="nl-BE" sz="1200" dirty="0" err="1" smtClean="0">
                <a:solidFill>
                  <a:srgbClr val="C00000"/>
                </a:solidFill>
              </a:rPr>
              <a:t>class</a:t>
            </a:r>
            <a:r>
              <a:rPr lang="nl-BE" sz="1200" dirty="0" smtClean="0"/>
              <a:t>&gt; </a:t>
            </a:r>
            <a:r>
              <a:rPr lang="en-US" sz="1200" dirty="0" smtClean="0">
                <a:solidFill>
                  <a:srgbClr val="6EC628"/>
                </a:solidFill>
              </a:rPr>
              <a:t>&lt;!– for example end of your class mapping--&gt;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sql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-query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=“</a:t>
            </a:r>
            <a:r>
              <a:rPr lang="en-US" sz="1200" dirty="0" err="1" smtClean="0">
                <a:solidFill>
                  <a:schemeClr val="accent1"/>
                </a:solidFill>
              </a:rPr>
              <a:t>sp_gengreById</a:t>
            </a:r>
            <a:r>
              <a:rPr lang="en-US" sz="1200" dirty="0" smtClean="0"/>
              <a:t>”&gt;</a:t>
            </a:r>
          </a:p>
          <a:p>
            <a:r>
              <a:rPr lang="nl-BE" sz="1200" dirty="0" smtClean="0"/>
              <a:t>  </a:t>
            </a:r>
            <a:r>
              <a:rPr lang="en-US" sz="1200" dirty="0" smtClean="0"/>
              <a:t>&lt;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return-scalar column=“Name” </a:t>
            </a:r>
            <a:r>
              <a:rPr lang="en-US" sz="1200" dirty="0" smtClean="0">
                <a:solidFill>
                  <a:schemeClr val="accent2"/>
                </a:solidFill>
              </a:rPr>
              <a:t>type</a:t>
            </a:r>
            <a:r>
              <a:rPr lang="en-US" sz="1200" dirty="0" smtClean="0"/>
              <a:t>=“</a:t>
            </a:r>
            <a:r>
              <a:rPr lang="en-US" sz="1200" dirty="0" smtClean="0">
                <a:solidFill>
                  <a:schemeClr val="accent1"/>
                </a:solidFill>
              </a:rPr>
              <a:t>string”</a:t>
            </a:r>
            <a:r>
              <a:rPr lang="en-US" sz="1200" dirty="0" smtClean="0"/>
              <a:t> /&gt;</a:t>
            </a:r>
          </a:p>
          <a:p>
            <a:r>
              <a:rPr lang="nl-BE" sz="1200" dirty="0" smtClean="0"/>
              <a:t>  </a:t>
            </a:r>
            <a:r>
              <a:rPr lang="nl-BE" sz="1200" dirty="0" err="1" smtClean="0"/>
              <a:t>exec</a:t>
            </a:r>
            <a:r>
              <a:rPr lang="nl-BE" sz="1200" dirty="0" smtClean="0"/>
              <a:t> </a:t>
            </a:r>
            <a:r>
              <a:rPr lang="nl-BE" sz="1200" dirty="0" err="1" smtClean="0"/>
              <a:t>sp</a:t>
            </a:r>
            <a:r>
              <a:rPr lang="nl-BE" sz="1200" dirty="0" smtClean="0"/>
              <a:t>_</a:t>
            </a:r>
            <a:r>
              <a:rPr lang="nl-BE" sz="1200" dirty="0" err="1" smtClean="0"/>
              <a:t>gengreById</a:t>
            </a:r>
            <a:r>
              <a:rPr lang="nl-BE" sz="1200" dirty="0" smtClean="0"/>
              <a:t>: </a:t>
            </a:r>
            <a:r>
              <a:rPr lang="nl-BE" sz="1200" dirty="0" err="1" smtClean="0"/>
              <a:t>Id</a:t>
            </a:r>
            <a:endParaRPr lang="nl-BE" sz="1200" dirty="0" smtClean="0"/>
          </a:p>
          <a:p>
            <a:r>
              <a:rPr lang="en-US" sz="1200" dirty="0" smtClean="0"/>
              <a:t>&lt;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sql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-query</a:t>
            </a:r>
            <a:r>
              <a:rPr lang="en-US" sz="1200" dirty="0" smtClean="0"/>
              <a:t>&gt;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dirty="0" smtClean="0"/>
              <a:t>&lt;/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hibernate-mapping</a:t>
            </a:r>
            <a:r>
              <a:rPr lang="en-US" sz="1200" dirty="0" smtClean="0"/>
              <a:t>&gt;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8102010" y="2466753"/>
            <a:ext cx="42530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BE" dirty="0" smtClean="0">
                <a:cs typeface="Arial" pitchFamily="34" charset="0"/>
              </a:rPr>
              <a:t>1/2</a:t>
            </a: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58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095718" cy="785818"/>
          </a:xfrm>
        </p:spPr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Tunings and good to know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362736"/>
            <a:ext cx="3785191" cy="11146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Base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entity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class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Logging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Executing</a:t>
            </a:r>
            <a:r>
              <a:rPr lang="nl-BE" dirty="0" smtClean="0"/>
              <a:t> </a:t>
            </a:r>
            <a:r>
              <a:rPr lang="nl-BE" dirty="0" err="1" smtClean="0"/>
              <a:t>Stored</a:t>
            </a:r>
            <a:r>
              <a:rPr lang="nl-BE" dirty="0" smtClean="0"/>
              <a:t> Procedures</a:t>
            </a:r>
          </a:p>
          <a:p>
            <a:pPr>
              <a:buFont typeface="Arial" pitchFamily="34" charset="0"/>
              <a:buChar char="•"/>
            </a:pPr>
            <a:endParaRPr lang="nl-BE" dirty="0" smtClean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86181" y="1355645"/>
            <a:ext cx="3785191" cy="106857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Avoiding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SQL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injections</a:t>
            </a: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Reducing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startup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68692" y="2425730"/>
            <a:ext cx="8101150" cy="3868743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0" rtlCol="0">
            <a:noAutofit/>
          </a:bodyPr>
          <a:lstStyle/>
          <a:p>
            <a:r>
              <a:rPr lang="nl-BE" sz="1400" b="1" dirty="0" err="1" smtClean="0"/>
              <a:t>Example</a:t>
            </a:r>
            <a:r>
              <a:rPr lang="nl-BE" sz="1400" b="1" dirty="0" smtClean="0"/>
              <a:t> 1:</a:t>
            </a:r>
            <a:endParaRPr lang="nl-BE" sz="14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nl-BE" sz="1200" dirty="0" err="1" smtClean="0">
                <a:cs typeface="Arial" pitchFamily="34" charset="0"/>
              </a:rPr>
              <a:t>Call</a:t>
            </a:r>
            <a:r>
              <a:rPr lang="nl-BE" sz="1200" dirty="0" smtClean="0">
                <a:cs typeface="Arial" pitchFamily="34" charset="0"/>
              </a:rPr>
              <a:t> the </a:t>
            </a:r>
            <a:r>
              <a:rPr lang="nl-BE" sz="1200" dirty="0" err="1" smtClean="0">
                <a:cs typeface="Arial" pitchFamily="34" charset="0"/>
              </a:rPr>
              <a:t>stored</a:t>
            </a:r>
            <a:r>
              <a:rPr lang="nl-BE" sz="1200" dirty="0" smtClean="0">
                <a:cs typeface="Arial" pitchFamily="34" charset="0"/>
              </a:rPr>
              <a:t> procedure </a:t>
            </a:r>
            <a:r>
              <a:rPr lang="nl-BE" sz="1200" dirty="0" err="1" smtClean="0">
                <a:cs typeface="Arial" pitchFamily="34" charset="0"/>
              </a:rPr>
              <a:t>from</a:t>
            </a:r>
            <a:r>
              <a:rPr lang="nl-BE" sz="1200" dirty="0" smtClean="0">
                <a:cs typeface="Arial" pitchFamily="34" charset="0"/>
              </a:rPr>
              <a:t> the code</a:t>
            </a:r>
          </a:p>
          <a:p>
            <a:pPr marL="228600" indent="-228600">
              <a:buFont typeface="+mj-lt"/>
              <a:buAutoNum type="arabicPeriod" startAt="3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 startAt="3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 startAt="3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 startAt="3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 startAt="3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 startAt="3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 startAt="3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 startAt="3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 startAt="3"/>
            </a:pPr>
            <a:endParaRPr lang="nl-BE" sz="1200" dirty="0" smtClean="0">
              <a:cs typeface="Arial" pitchFamily="34" charset="0"/>
            </a:endParaRPr>
          </a:p>
          <a:p>
            <a:pPr marL="685800" lvl="1" indent="-228600"/>
            <a:endParaRPr lang="en-US" sz="1200" dirty="0" smtClean="0"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2145" y="3185386"/>
            <a:ext cx="7404266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using (</a:t>
            </a:r>
            <a:r>
              <a:rPr lang="en-US" sz="1200" dirty="0" err="1" smtClean="0">
                <a:solidFill>
                  <a:schemeClr val="accent1"/>
                </a:solidFill>
              </a:rPr>
              <a:t>ISession</a:t>
            </a:r>
            <a:r>
              <a:rPr lang="en-US" sz="1200" dirty="0" smtClean="0">
                <a:solidFill>
                  <a:schemeClr val="accent1"/>
                </a:solidFill>
              </a:rPr>
              <a:t> session = </a:t>
            </a:r>
            <a:r>
              <a:rPr lang="en-US" sz="1200" dirty="0" err="1" smtClean="0">
                <a:solidFill>
                  <a:schemeClr val="accent1"/>
                </a:solidFill>
              </a:rPr>
              <a:t>sessionFactory.OpenSession</a:t>
            </a:r>
            <a:r>
              <a:rPr lang="en-US" sz="1200" dirty="0" smtClean="0">
                <a:solidFill>
                  <a:schemeClr val="accent1"/>
                </a:solidFill>
              </a:rPr>
              <a:t>())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          {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              using (</a:t>
            </a:r>
            <a:r>
              <a:rPr lang="en-US" sz="1200" dirty="0" err="1" smtClean="0">
                <a:solidFill>
                  <a:schemeClr val="accent1"/>
                </a:solidFill>
              </a:rPr>
              <a:t>session.BeginTransaction</a:t>
            </a:r>
            <a:r>
              <a:rPr lang="en-US" sz="1200" dirty="0" smtClean="0">
                <a:solidFill>
                  <a:schemeClr val="accent1"/>
                </a:solidFill>
              </a:rPr>
              <a:t>())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              {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                  </a:t>
            </a:r>
            <a:r>
              <a:rPr lang="en-US" sz="1200" dirty="0" err="1" smtClean="0">
                <a:solidFill>
                  <a:schemeClr val="accent1"/>
                </a:solidFill>
              </a:rPr>
              <a:t>IQuery</a:t>
            </a:r>
            <a:r>
              <a:rPr lang="en-US" sz="1200" dirty="0" smtClean="0">
                <a:solidFill>
                  <a:schemeClr val="accent1"/>
                </a:solidFill>
              </a:rPr>
              <a:t> query = </a:t>
            </a:r>
            <a:r>
              <a:rPr lang="en-US" sz="1200" dirty="0" err="1" smtClean="0">
                <a:solidFill>
                  <a:schemeClr val="accent1"/>
                </a:solidFill>
              </a:rPr>
              <a:t>session.GetNamedQuery</a:t>
            </a:r>
            <a:r>
              <a:rPr lang="en-US" sz="1200" dirty="0" smtClean="0">
                <a:solidFill>
                  <a:schemeClr val="accent1"/>
                </a:solidFill>
              </a:rPr>
              <a:t>("</a:t>
            </a:r>
            <a:r>
              <a:rPr lang="en-US" sz="1200" dirty="0" err="1" smtClean="0">
                <a:solidFill>
                  <a:schemeClr val="accent1"/>
                </a:solidFill>
              </a:rPr>
              <a:t>sp_gengreById</a:t>
            </a:r>
            <a:r>
              <a:rPr lang="en-US" sz="1200" dirty="0" smtClean="0">
                <a:solidFill>
                  <a:schemeClr val="accent1"/>
                </a:solidFill>
              </a:rPr>
              <a:t>");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                  </a:t>
            </a:r>
            <a:r>
              <a:rPr lang="en-US" sz="1200" dirty="0" err="1" smtClean="0">
                <a:solidFill>
                  <a:schemeClr val="accent1"/>
                </a:solidFill>
              </a:rPr>
              <a:t>query.SetParameter</a:t>
            </a:r>
            <a:r>
              <a:rPr lang="en-US" sz="1200" dirty="0" smtClean="0">
                <a:solidFill>
                  <a:schemeClr val="accent1"/>
                </a:solidFill>
              </a:rPr>
              <a:t>("Id", 1);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                  </a:t>
            </a:r>
            <a:r>
              <a:rPr lang="en-US" sz="1200" dirty="0" err="1" smtClean="0">
                <a:solidFill>
                  <a:schemeClr val="accent1"/>
                </a:solidFill>
              </a:rPr>
              <a:t>IList</a:t>
            </a:r>
            <a:r>
              <a:rPr lang="en-US" sz="1200" dirty="0" smtClean="0">
                <a:solidFill>
                  <a:schemeClr val="accent1"/>
                </a:solidFill>
              </a:rPr>
              <a:t> results = </a:t>
            </a:r>
            <a:r>
              <a:rPr lang="en-US" sz="1200" dirty="0" err="1" smtClean="0">
                <a:solidFill>
                  <a:schemeClr val="accent1"/>
                </a:solidFill>
              </a:rPr>
              <a:t>query.List</a:t>
            </a:r>
            <a:r>
              <a:rPr lang="en-US" sz="1200" dirty="0" smtClean="0">
                <a:solidFill>
                  <a:schemeClr val="accent1"/>
                </a:solidFill>
              </a:rPr>
              <a:t>();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              }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          }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8102010" y="2466753"/>
            <a:ext cx="42530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BE" dirty="0" smtClean="0">
                <a:cs typeface="Arial" pitchFamily="34" charset="0"/>
              </a:rPr>
              <a:t>2/2</a:t>
            </a: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59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095718" cy="785818"/>
          </a:xfrm>
        </p:spPr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Tunings and good to know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362736"/>
            <a:ext cx="3785191" cy="11146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Base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entity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class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Logging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Executing</a:t>
            </a:r>
            <a:r>
              <a:rPr lang="nl-BE" dirty="0" smtClean="0"/>
              <a:t> </a:t>
            </a:r>
            <a:r>
              <a:rPr lang="nl-BE" dirty="0" err="1" smtClean="0"/>
              <a:t>Stored</a:t>
            </a:r>
            <a:r>
              <a:rPr lang="nl-BE" dirty="0" smtClean="0"/>
              <a:t> Procedures</a:t>
            </a:r>
          </a:p>
          <a:p>
            <a:pPr>
              <a:buFont typeface="Arial" pitchFamily="34" charset="0"/>
              <a:buChar char="•"/>
            </a:pPr>
            <a:endParaRPr lang="nl-BE" dirty="0" smtClean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86181" y="1355645"/>
            <a:ext cx="3785191" cy="106857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Avoiding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SQL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injections</a:t>
            </a: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Reducing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startup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68692" y="2425730"/>
            <a:ext cx="8101150" cy="3868743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0" rtlCol="0">
            <a:noAutofit/>
          </a:bodyPr>
          <a:lstStyle/>
          <a:p>
            <a:r>
              <a:rPr lang="nl-BE" sz="1400" b="1" dirty="0" err="1" smtClean="0"/>
              <a:t>Example</a:t>
            </a:r>
            <a:r>
              <a:rPr lang="nl-BE" sz="1400" b="1" dirty="0" smtClean="0"/>
              <a:t> 2:</a:t>
            </a:r>
            <a:endParaRPr lang="nl-BE" sz="14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nl-BE" sz="1200" dirty="0" err="1" smtClean="0">
                <a:cs typeface="Arial" pitchFamily="34" charset="0"/>
              </a:rPr>
              <a:t>Create</a:t>
            </a:r>
            <a:r>
              <a:rPr lang="nl-BE" sz="1200" dirty="0" smtClean="0">
                <a:cs typeface="Arial" pitchFamily="34" charset="0"/>
              </a:rPr>
              <a:t> the </a:t>
            </a:r>
            <a:r>
              <a:rPr lang="nl-BE" sz="1200" dirty="0" err="1" smtClean="0">
                <a:cs typeface="Arial" pitchFamily="34" charset="0"/>
              </a:rPr>
              <a:t>stored</a:t>
            </a:r>
            <a:r>
              <a:rPr lang="nl-BE" sz="1200" dirty="0" smtClean="0">
                <a:cs typeface="Arial" pitchFamily="34" charset="0"/>
              </a:rPr>
              <a:t> procedure </a:t>
            </a:r>
            <a:r>
              <a:rPr lang="nl-BE" sz="1200" dirty="0" err="1" smtClean="0">
                <a:cs typeface="Arial" pitchFamily="34" charset="0"/>
              </a:rPr>
              <a:t>on</a:t>
            </a:r>
            <a:r>
              <a:rPr lang="nl-BE" sz="1200" dirty="0" smtClean="0">
                <a:cs typeface="Arial" pitchFamily="34" charset="0"/>
              </a:rPr>
              <a:t> the database</a:t>
            </a: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nl-BE" sz="1200" dirty="0" err="1" smtClean="0">
                <a:cs typeface="Arial" pitchFamily="34" charset="0"/>
              </a:rPr>
              <a:t>Add</a:t>
            </a:r>
            <a:r>
              <a:rPr lang="nl-BE" sz="1200" dirty="0" smtClean="0">
                <a:cs typeface="Arial" pitchFamily="34" charset="0"/>
              </a:rPr>
              <a:t> query in </a:t>
            </a:r>
            <a:r>
              <a:rPr lang="nl-BE" sz="1200" dirty="0" err="1" smtClean="0">
                <a:cs typeface="Arial" pitchFamily="34" charset="0"/>
              </a:rPr>
              <a:t>your</a:t>
            </a:r>
            <a:r>
              <a:rPr lang="nl-BE" sz="1200" dirty="0" smtClean="0">
                <a:cs typeface="Arial" pitchFamily="34" charset="0"/>
              </a:rPr>
              <a:t> </a:t>
            </a:r>
            <a:r>
              <a:rPr lang="nl-BE" sz="1200" dirty="0" err="1" smtClean="0">
                <a:cs typeface="Arial" pitchFamily="34" charset="0"/>
              </a:rPr>
              <a:t>mapping</a:t>
            </a:r>
            <a:r>
              <a:rPr lang="nl-BE" sz="1200" dirty="0" smtClean="0">
                <a:cs typeface="Arial" pitchFamily="34" charset="0"/>
              </a:rPr>
              <a:t> file</a:t>
            </a:r>
          </a:p>
          <a:p>
            <a:pPr marL="228600" indent="-228600">
              <a:buFont typeface="+mj-lt"/>
              <a:buAutoNum type="arabicPeriod"/>
            </a:pPr>
            <a:endParaRPr lang="nl-BE" sz="1200" dirty="0" smtClean="0">
              <a:cs typeface="Arial" pitchFamily="34" charset="0"/>
            </a:endParaRPr>
          </a:p>
          <a:p>
            <a:pPr marL="685800" lvl="1" indent="-228600"/>
            <a:endParaRPr lang="en-US" sz="1200" dirty="0" smtClean="0"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0249" y="3004669"/>
            <a:ext cx="5751937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CREATE PROCEDURE [</a:t>
            </a:r>
            <a:r>
              <a:rPr lang="en-US" sz="1200" dirty="0" err="1" smtClean="0"/>
              <a:t>dbo</a:t>
            </a:r>
            <a:r>
              <a:rPr lang="en-US" sz="1200" dirty="0" smtClean="0"/>
              <a:t>].[</a:t>
            </a:r>
            <a:r>
              <a:rPr lang="en-US" sz="1200" dirty="0" err="1" smtClean="0"/>
              <a:t>sp_gengreById</a:t>
            </a:r>
            <a:r>
              <a:rPr lang="en-US" sz="1200" b="1" dirty="0" err="1" smtClean="0"/>
              <a:t>ToClass</a:t>
            </a:r>
            <a:r>
              <a:rPr lang="en-US" sz="1200" dirty="0" smtClean="0"/>
              <a:t>] </a:t>
            </a:r>
          </a:p>
          <a:p>
            <a:r>
              <a:rPr lang="en-US" sz="1200" dirty="0" smtClean="0"/>
              <a:t>	@Id </a:t>
            </a:r>
            <a:r>
              <a:rPr lang="en-US" sz="1200" dirty="0" err="1" smtClean="0"/>
              <a:t>int</a:t>
            </a:r>
            <a:endParaRPr lang="en-US" sz="1200" dirty="0" smtClean="0"/>
          </a:p>
          <a:p>
            <a:r>
              <a:rPr lang="en-US" sz="1200" dirty="0" smtClean="0"/>
              <a:t>	AS</a:t>
            </a:r>
          </a:p>
          <a:p>
            <a:r>
              <a:rPr lang="en-US" sz="1200" dirty="0" smtClean="0"/>
              <a:t>BEGIN</a:t>
            </a:r>
          </a:p>
          <a:p>
            <a:r>
              <a:rPr lang="en-US" sz="1200" dirty="0" smtClean="0"/>
              <a:t>	SET NOCOUNT ON;</a:t>
            </a:r>
          </a:p>
          <a:p>
            <a:r>
              <a:rPr lang="en-US" sz="1200" dirty="0" smtClean="0"/>
              <a:t>	SELECT </a:t>
            </a:r>
            <a:r>
              <a:rPr lang="en-US" sz="1200" b="1" dirty="0" err="1" smtClean="0"/>
              <a:t>Id,Name</a:t>
            </a:r>
            <a:r>
              <a:rPr lang="en-US" sz="1200" dirty="0" smtClean="0"/>
              <a:t> from </a:t>
            </a:r>
            <a:r>
              <a:rPr lang="en-US" sz="1200" dirty="0" err="1" smtClean="0"/>
              <a:t>Gengre</a:t>
            </a:r>
            <a:r>
              <a:rPr lang="en-US" sz="1200" dirty="0" smtClean="0"/>
              <a:t> where Id = @Id</a:t>
            </a:r>
          </a:p>
          <a:p>
            <a:r>
              <a:rPr lang="en-US" sz="1200" dirty="0" smtClean="0"/>
              <a:t>END</a:t>
            </a:r>
          </a:p>
          <a:p>
            <a:r>
              <a:rPr lang="en-US" sz="1200" dirty="0" smtClean="0"/>
              <a:t>GO</a:t>
            </a:r>
            <a:endParaRPr lang="en-US" sz="1200" dirty="0" smtClean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4707" y="5024370"/>
            <a:ext cx="5757479" cy="1141439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nl-BE" sz="1200" dirty="0" smtClean="0"/>
              <a:t>… &lt;/</a:t>
            </a:r>
            <a:r>
              <a:rPr lang="nl-BE" sz="1200" dirty="0" err="1" smtClean="0">
                <a:solidFill>
                  <a:srgbClr val="C00000"/>
                </a:solidFill>
              </a:rPr>
              <a:t>class</a:t>
            </a:r>
            <a:r>
              <a:rPr lang="nl-BE" sz="1200" dirty="0" smtClean="0"/>
              <a:t>&gt; </a:t>
            </a:r>
            <a:r>
              <a:rPr lang="en-US" sz="1200" dirty="0" smtClean="0">
                <a:solidFill>
                  <a:srgbClr val="6EC628"/>
                </a:solidFill>
              </a:rPr>
              <a:t>&lt;!– for example end of your class mapping--&gt;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sql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-query </a:t>
            </a:r>
            <a:r>
              <a:rPr lang="en-US" sz="1200" dirty="0" smtClean="0">
                <a:solidFill>
                  <a:schemeClr val="accent2"/>
                </a:solidFill>
              </a:rPr>
              <a:t>name</a:t>
            </a:r>
            <a:r>
              <a:rPr lang="en-US" sz="1200" dirty="0" smtClean="0"/>
              <a:t>=“</a:t>
            </a:r>
            <a:r>
              <a:rPr lang="en-US" sz="1200" dirty="0" err="1" smtClean="0">
                <a:solidFill>
                  <a:schemeClr val="accent1"/>
                </a:solidFill>
              </a:rPr>
              <a:t>sp_gengreByIdToClass</a:t>
            </a:r>
            <a:r>
              <a:rPr lang="en-US" sz="1200" dirty="0" smtClean="0"/>
              <a:t>”&gt;</a:t>
            </a:r>
          </a:p>
          <a:p>
            <a:r>
              <a:rPr lang="nl-BE" sz="1200" dirty="0" smtClean="0"/>
              <a:t>  </a:t>
            </a:r>
            <a:r>
              <a:rPr lang="en-US" sz="1200" b="1" dirty="0" smtClean="0"/>
              <a:t>&lt;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return </a:t>
            </a:r>
            <a:r>
              <a:rPr lang="en-US" sz="1200" b="1" dirty="0" smtClean="0">
                <a:solidFill>
                  <a:schemeClr val="accent2"/>
                </a:solidFill>
              </a:rPr>
              <a:t>class</a:t>
            </a:r>
            <a:r>
              <a:rPr lang="en-US" sz="1200" b="1" dirty="0" smtClean="0"/>
              <a:t>=“</a:t>
            </a:r>
            <a:r>
              <a:rPr lang="en-US" sz="1200" b="1" dirty="0" err="1" smtClean="0">
                <a:solidFill>
                  <a:schemeClr val="accent1"/>
                </a:solidFill>
              </a:rPr>
              <a:t>Gengre</a:t>
            </a:r>
            <a:r>
              <a:rPr lang="en-US" sz="1200" b="1" dirty="0" smtClean="0">
                <a:solidFill>
                  <a:schemeClr val="accent1"/>
                </a:solidFill>
              </a:rPr>
              <a:t>”</a:t>
            </a:r>
            <a:r>
              <a:rPr lang="en-US" sz="1200" b="1" dirty="0" smtClean="0"/>
              <a:t> /&gt;</a:t>
            </a:r>
          </a:p>
          <a:p>
            <a:r>
              <a:rPr lang="nl-BE" sz="1200" dirty="0" smtClean="0"/>
              <a:t>  </a:t>
            </a:r>
            <a:r>
              <a:rPr lang="nl-BE" sz="1200" dirty="0" err="1" smtClean="0"/>
              <a:t>exec</a:t>
            </a:r>
            <a:r>
              <a:rPr lang="nl-BE" sz="1200" dirty="0" smtClean="0"/>
              <a:t> </a:t>
            </a:r>
            <a:r>
              <a:rPr lang="nl-BE" sz="1200" dirty="0" err="1" smtClean="0"/>
              <a:t>sp</a:t>
            </a:r>
            <a:r>
              <a:rPr lang="nl-BE" sz="1200" dirty="0" smtClean="0"/>
              <a:t>_</a:t>
            </a:r>
            <a:r>
              <a:rPr lang="nl-BE" sz="1200" dirty="0" err="1" smtClean="0"/>
              <a:t>gengreByIdToClass</a:t>
            </a:r>
            <a:r>
              <a:rPr lang="nl-BE" sz="1200" dirty="0" smtClean="0"/>
              <a:t>: </a:t>
            </a:r>
            <a:r>
              <a:rPr lang="nl-BE" sz="1200" dirty="0" err="1" smtClean="0"/>
              <a:t>Id</a:t>
            </a:r>
            <a:endParaRPr lang="nl-BE" sz="1200" dirty="0" smtClean="0"/>
          </a:p>
          <a:p>
            <a:r>
              <a:rPr lang="en-US" sz="1200" dirty="0" smtClean="0"/>
              <a:t>&lt;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sql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-query</a:t>
            </a:r>
            <a:r>
              <a:rPr lang="en-US" sz="1200" dirty="0" smtClean="0"/>
              <a:t>&gt;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dirty="0" smtClean="0"/>
              <a:t>&lt;/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hibernate-mapping</a:t>
            </a:r>
            <a:r>
              <a:rPr lang="en-US" sz="1200" dirty="0" smtClean="0"/>
              <a:t>&gt;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8102010" y="2466753"/>
            <a:ext cx="42530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BE" dirty="0" smtClean="0">
                <a:cs typeface="Arial" pitchFamily="34" charset="0"/>
              </a:rPr>
              <a:t>1/2</a:t>
            </a: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>
              <a:spcBef>
                <a:spcPct val="0"/>
              </a:spcBef>
              <a:buClr>
                <a:srgbClr val="FFCC00"/>
              </a:buClr>
              <a:buFont typeface="Arial" pitchFamily="34" charset="0"/>
              <a:buChar char="•"/>
            </a:pPr>
            <a:r>
              <a:rPr lang="nl-BE" dirty="0" err="1" smtClean="0"/>
              <a:t>Why</a:t>
            </a:r>
            <a:r>
              <a:rPr lang="nl-BE" dirty="0" smtClean="0"/>
              <a:t> do we </a:t>
            </a:r>
            <a:r>
              <a:rPr lang="nl-BE" dirty="0" err="1" smtClean="0"/>
              <a:t>need</a:t>
            </a:r>
            <a:r>
              <a:rPr lang="nl-BE" dirty="0" smtClean="0"/>
              <a:t> </a:t>
            </a:r>
            <a:r>
              <a:rPr lang="nl-BE" dirty="0" err="1" smtClean="0"/>
              <a:t>Nhibernate</a:t>
            </a:r>
            <a:endParaRPr lang="nl-BE" dirty="0" smtClean="0"/>
          </a:p>
          <a:p>
            <a:pPr lvl="2">
              <a:spcBef>
                <a:spcPct val="0"/>
              </a:spcBef>
              <a:buClr>
                <a:srgbClr val="FFCC00"/>
              </a:buClr>
              <a:buFont typeface="Arial" pitchFamily="34" charset="0"/>
              <a:buChar char="•"/>
            </a:pPr>
            <a:r>
              <a:rPr lang="nl-BE" dirty="0" smtClean="0"/>
              <a:t>The </a:t>
            </a:r>
            <a:r>
              <a:rPr lang="nl-BE" dirty="0" err="1" smtClean="0"/>
              <a:t>paradigm</a:t>
            </a:r>
            <a:r>
              <a:rPr lang="nl-BE" dirty="0" smtClean="0"/>
              <a:t> mismatch</a:t>
            </a:r>
          </a:p>
          <a:p>
            <a:pPr lvl="3">
              <a:spcBef>
                <a:spcPct val="0"/>
              </a:spcBef>
              <a:buClr>
                <a:srgbClr val="FFCC00"/>
              </a:buClr>
              <a:buFont typeface="Arial" pitchFamily="34" charset="0"/>
              <a:buChar char="•"/>
            </a:pPr>
            <a:r>
              <a:rPr lang="nl-BE" dirty="0" smtClean="0"/>
              <a:t>A </a:t>
            </a:r>
            <a:r>
              <a:rPr lang="en-US" dirty="0" smtClean="0"/>
              <a:t>database is relational, but we’re using object-oriented languages</a:t>
            </a:r>
          </a:p>
          <a:p>
            <a:pPr lvl="3">
              <a:spcBef>
                <a:spcPct val="0"/>
              </a:spcBef>
              <a:buClr>
                <a:srgbClr val="FFCC00"/>
              </a:buClr>
              <a:buFont typeface="Arial" pitchFamily="34" charset="0"/>
              <a:buChar char="•"/>
            </a:pPr>
            <a:r>
              <a:rPr lang="nl-BE" dirty="0" err="1" smtClean="0"/>
              <a:t>Problem</a:t>
            </a:r>
            <a:r>
              <a:rPr lang="nl-BE" dirty="0" smtClean="0"/>
              <a:t> </a:t>
            </a:r>
            <a:r>
              <a:rPr lang="en-US" dirty="0" smtClean="0"/>
              <a:t>of inheritance and polymorphism</a:t>
            </a:r>
          </a:p>
          <a:p>
            <a:pPr lvl="3">
              <a:spcBef>
                <a:spcPct val="0"/>
              </a:spcBef>
              <a:buClr>
                <a:srgbClr val="FFCC00"/>
              </a:buClr>
              <a:buFont typeface="Arial" pitchFamily="34" charset="0"/>
              <a:buChar char="•"/>
            </a:pPr>
            <a:r>
              <a:rPr lang="nl-BE" dirty="0" err="1" smtClean="0"/>
              <a:t>Problem</a:t>
            </a:r>
            <a:r>
              <a:rPr lang="nl-BE" dirty="0" smtClean="0"/>
              <a:t> of </a:t>
            </a:r>
            <a:r>
              <a:rPr lang="en-US" dirty="0" smtClean="0"/>
              <a:t>of identity</a:t>
            </a:r>
          </a:p>
          <a:p>
            <a:pPr lvl="3">
              <a:spcBef>
                <a:spcPct val="0"/>
              </a:spcBef>
              <a:buClr>
                <a:srgbClr val="FFCC00"/>
              </a:buClr>
              <a:buFont typeface="Arial" pitchFamily="34" charset="0"/>
              <a:buChar char="•"/>
            </a:pPr>
            <a:r>
              <a:rPr lang="nl-BE" dirty="0" err="1" smtClean="0"/>
              <a:t>Problems</a:t>
            </a:r>
            <a:r>
              <a:rPr lang="nl-BE" dirty="0" smtClean="0"/>
              <a:t> </a:t>
            </a:r>
            <a:r>
              <a:rPr lang="en-US" dirty="0" smtClean="0"/>
              <a:t>relating to associations</a:t>
            </a:r>
            <a:endParaRPr lang="nl-BE" dirty="0" smtClean="0"/>
          </a:p>
          <a:p>
            <a:pPr lvl="2">
              <a:spcBef>
                <a:spcPct val="0"/>
              </a:spcBef>
              <a:buClr>
                <a:srgbClr val="FFCC00"/>
              </a:buClr>
              <a:buFont typeface="Arial" pitchFamily="34" charset="0"/>
              <a:buChar char="•"/>
            </a:pPr>
            <a:r>
              <a:rPr lang="nl-BE" dirty="0" smtClean="0"/>
              <a:t>Units of </a:t>
            </a:r>
            <a:r>
              <a:rPr lang="nl-BE" dirty="0" err="1" smtClean="0"/>
              <a:t>work</a:t>
            </a:r>
            <a:r>
              <a:rPr lang="nl-BE" dirty="0" smtClean="0"/>
              <a:t> and </a:t>
            </a:r>
            <a:r>
              <a:rPr lang="nl-BE" dirty="0" err="1" smtClean="0"/>
              <a:t>conversations</a:t>
            </a:r>
            <a:endParaRPr lang="nl-BE" dirty="0" smtClean="0"/>
          </a:p>
          <a:p>
            <a:pPr lvl="2">
              <a:spcBef>
                <a:spcPct val="0"/>
              </a:spcBef>
              <a:buClr>
                <a:srgbClr val="FFCC00"/>
              </a:buClr>
              <a:buFont typeface="Arial" pitchFamily="34" charset="0"/>
              <a:buChar char="•"/>
            </a:pPr>
            <a:endParaRPr lang="nl-BE" dirty="0" smtClean="0"/>
          </a:p>
          <a:p>
            <a:pPr lvl="1">
              <a:spcBef>
                <a:spcPct val="0"/>
              </a:spcBef>
              <a:buClr>
                <a:srgbClr val="FFCC00"/>
              </a:buClr>
              <a:buFont typeface="Arial" pitchFamily="34" charset="0"/>
              <a:buChar char="•"/>
            </a:pPr>
            <a:r>
              <a:rPr lang="nl-BE" dirty="0" err="1" smtClean="0"/>
              <a:t>What</a:t>
            </a:r>
            <a:r>
              <a:rPr lang="nl-BE" dirty="0" smtClean="0"/>
              <a:t> is ORM?</a:t>
            </a:r>
          </a:p>
          <a:p>
            <a:pPr lvl="2">
              <a:spcBef>
                <a:spcPct val="0"/>
              </a:spcBef>
              <a:buClr>
                <a:srgbClr val="FFCC00"/>
              </a:buClr>
              <a:buFont typeface="Arial" pitchFamily="34" charset="0"/>
              <a:buChar char="•"/>
            </a:pPr>
            <a:r>
              <a:rPr lang="nl-BE" dirty="0" smtClean="0"/>
              <a:t>ORM = </a:t>
            </a:r>
            <a:r>
              <a:rPr lang="nl-BE" dirty="0" err="1" smtClean="0"/>
              <a:t>Object-Relational</a:t>
            </a:r>
            <a:r>
              <a:rPr lang="nl-BE" dirty="0" smtClean="0"/>
              <a:t> </a:t>
            </a:r>
            <a:r>
              <a:rPr lang="nl-BE" dirty="0" err="1" smtClean="0"/>
              <a:t>Mapping</a:t>
            </a:r>
            <a:endParaRPr lang="nl-BE" dirty="0" smtClean="0"/>
          </a:p>
          <a:p>
            <a:pPr lvl="2">
              <a:spcBef>
                <a:spcPct val="0"/>
              </a:spcBef>
              <a:buClr>
                <a:srgbClr val="FFCC00"/>
              </a:buClr>
              <a:buFont typeface="Arial" pitchFamily="34" charset="0"/>
              <a:buChar char="•"/>
            </a:pP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makes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possible</a:t>
            </a:r>
            <a:r>
              <a:rPr lang="nl-BE" dirty="0" smtClean="0"/>
              <a:t> to </a:t>
            </a:r>
            <a:r>
              <a:rPr lang="nl-BE" dirty="0" err="1" smtClean="0"/>
              <a:t>create</a:t>
            </a:r>
            <a:r>
              <a:rPr lang="nl-BE" dirty="0" smtClean="0"/>
              <a:t> a </a:t>
            </a:r>
            <a:r>
              <a:rPr lang="nl-BE" dirty="0" err="1" smtClean="0"/>
              <a:t>translation</a:t>
            </a:r>
            <a:r>
              <a:rPr lang="nl-BE" dirty="0" smtClean="0"/>
              <a:t> </a:t>
            </a:r>
            <a:r>
              <a:rPr lang="nl-BE" dirty="0" err="1" smtClean="0"/>
              <a:t>layer</a:t>
            </a:r>
            <a:r>
              <a:rPr lang="nl-BE" dirty="0" smtClean="0"/>
              <a:t>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easily</a:t>
            </a:r>
            <a:r>
              <a:rPr lang="nl-BE" dirty="0" smtClean="0"/>
              <a:t> </a:t>
            </a:r>
            <a:r>
              <a:rPr lang="nl-BE" dirty="0" err="1" smtClean="0"/>
              <a:t>transform</a:t>
            </a:r>
            <a:r>
              <a:rPr lang="nl-BE" dirty="0" smtClean="0"/>
              <a:t> </a:t>
            </a:r>
            <a:r>
              <a:rPr lang="nl-BE" dirty="0" err="1" smtClean="0"/>
              <a:t>objects</a:t>
            </a:r>
            <a:r>
              <a:rPr lang="nl-BE" dirty="0" smtClean="0"/>
              <a:t> </a:t>
            </a:r>
            <a:r>
              <a:rPr lang="nl-BE" dirty="0" err="1" smtClean="0"/>
              <a:t>into</a:t>
            </a:r>
            <a:r>
              <a:rPr lang="nl-BE" dirty="0" smtClean="0"/>
              <a:t> </a:t>
            </a:r>
            <a:r>
              <a:rPr lang="nl-BE" dirty="0" err="1" smtClean="0"/>
              <a:t>relational</a:t>
            </a:r>
            <a:r>
              <a:rPr lang="nl-BE" dirty="0" smtClean="0"/>
              <a:t> data and back </a:t>
            </a:r>
            <a:r>
              <a:rPr lang="nl-BE" dirty="0" err="1" smtClean="0"/>
              <a:t>again</a:t>
            </a:r>
            <a:endParaRPr lang="nl-BE" dirty="0" smtClean="0"/>
          </a:p>
          <a:p>
            <a:pPr lvl="2">
              <a:spcBef>
                <a:spcPct val="0"/>
              </a:spcBef>
              <a:buClr>
                <a:srgbClr val="FFCC00"/>
              </a:buClr>
              <a:buFont typeface="Arial" pitchFamily="34" charset="0"/>
              <a:buChar char="•"/>
            </a:pPr>
            <a:r>
              <a:rPr lang="nl-BE" dirty="0" err="1" smtClean="0"/>
              <a:t>Advantages</a:t>
            </a:r>
            <a:r>
              <a:rPr lang="nl-BE" dirty="0" smtClean="0"/>
              <a:t>:</a:t>
            </a:r>
          </a:p>
          <a:p>
            <a:pPr lvl="3">
              <a:spcBef>
                <a:spcPct val="0"/>
              </a:spcBef>
              <a:buClr>
                <a:srgbClr val="FFCC00"/>
              </a:buClr>
              <a:buFont typeface="Arial" pitchFamily="34" charset="0"/>
              <a:buChar char="•"/>
            </a:pPr>
            <a:r>
              <a:rPr lang="nl-BE" dirty="0" err="1" smtClean="0"/>
              <a:t>Modeling</a:t>
            </a:r>
            <a:r>
              <a:rPr lang="nl-BE" dirty="0" smtClean="0"/>
              <a:t> mismatch</a:t>
            </a:r>
          </a:p>
          <a:p>
            <a:pPr lvl="3">
              <a:spcBef>
                <a:spcPct val="0"/>
              </a:spcBef>
              <a:buClr>
                <a:srgbClr val="FFCC00"/>
              </a:buClr>
              <a:buFont typeface="Arial" pitchFamily="34" charset="0"/>
              <a:buChar char="•"/>
            </a:pPr>
            <a:r>
              <a:rPr lang="nl-BE" dirty="0" err="1" smtClean="0"/>
              <a:t>Productivity</a:t>
            </a:r>
            <a:r>
              <a:rPr lang="nl-BE" dirty="0" smtClean="0"/>
              <a:t> </a:t>
            </a:r>
            <a:r>
              <a:rPr lang="en-US" dirty="0" smtClean="0"/>
              <a:t>and maintainability</a:t>
            </a:r>
          </a:p>
          <a:p>
            <a:pPr lvl="3">
              <a:spcBef>
                <a:spcPct val="0"/>
              </a:spcBef>
              <a:buClr>
                <a:srgbClr val="FFCC00"/>
              </a:buClr>
              <a:buFont typeface="Arial" pitchFamily="34" charset="0"/>
              <a:buChar char="•"/>
            </a:pPr>
            <a:r>
              <a:rPr lang="nl-BE" dirty="0" smtClean="0"/>
              <a:t>Performance</a:t>
            </a:r>
          </a:p>
          <a:p>
            <a:pPr lvl="3">
              <a:spcBef>
                <a:spcPct val="0"/>
              </a:spcBef>
              <a:buClr>
                <a:srgbClr val="FFCC00"/>
              </a:buClr>
              <a:buFont typeface="Arial" pitchFamily="34" charset="0"/>
              <a:buChar char="•"/>
            </a:pPr>
            <a:r>
              <a:rPr lang="nl-BE" dirty="0" smtClean="0"/>
              <a:t>Database </a:t>
            </a:r>
            <a:r>
              <a:rPr lang="nl-BE" dirty="0" err="1" smtClean="0"/>
              <a:t>independance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ORM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Nhibernate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60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095718" cy="785818"/>
          </a:xfrm>
        </p:spPr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Tunings and good to know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362736"/>
            <a:ext cx="3785191" cy="11146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Base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entity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class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Logging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Executing</a:t>
            </a:r>
            <a:r>
              <a:rPr lang="nl-BE" dirty="0" smtClean="0"/>
              <a:t> </a:t>
            </a:r>
            <a:r>
              <a:rPr lang="nl-BE" dirty="0" err="1" smtClean="0"/>
              <a:t>Stored</a:t>
            </a:r>
            <a:r>
              <a:rPr lang="nl-BE" dirty="0" smtClean="0"/>
              <a:t> Procedures</a:t>
            </a:r>
          </a:p>
          <a:p>
            <a:pPr>
              <a:buFont typeface="Arial" pitchFamily="34" charset="0"/>
              <a:buChar char="•"/>
            </a:pPr>
            <a:endParaRPr lang="nl-BE" dirty="0" smtClean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86181" y="1355645"/>
            <a:ext cx="3785191" cy="106857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Avoiding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SQL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injections</a:t>
            </a: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Reducing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startup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68692" y="2425730"/>
            <a:ext cx="8101150" cy="3868743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108000" tIns="108000" rIns="108000" bIns="0" rtlCol="0">
            <a:noAutofit/>
          </a:bodyPr>
          <a:lstStyle/>
          <a:p>
            <a:r>
              <a:rPr lang="nl-BE" sz="1400" b="1" dirty="0" err="1" smtClean="0"/>
              <a:t>Example</a:t>
            </a:r>
            <a:r>
              <a:rPr lang="nl-BE" sz="1400" b="1" dirty="0" smtClean="0"/>
              <a:t> 2:</a:t>
            </a:r>
            <a:endParaRPr lang="nl-BE" sz="14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nl-BE" sz="1200" dirty="0" err="1" smtClean="0">
                <a:cs typeface="Arial" pitchFamily="34" charset="0"/>
              </a:rPr>
              <a:t>Call</a:t>
            </a:r>
            <a:r>
              <a:rPr lang="nl-BE" sz="1200" dirty="0" smtClean="0">
                <a:cs typeface="Arial" pitchFamily="34" charset="0"/>
              </a:rPr>
              <a:t> the </a:t>
            </a:r>
            <a:r>
              <a:rPr lang="nl-BE" sz="1200" dirty="0" err="1" smtClean="0">
                <a:cs typeface="Arial" pitchFamily="34" charset="0"/>
              </a:rPr>
              <a:t>stored</a:t>
            </a:r>
            <a:r>
              <a:rPr lang="nl-BE" sz="1200" dirty="0" smtClean="0">
                <a:cs typeface="Arial" pitchFamily="34" charset="0"/>
              </a:rPr>
              <a:t> procedure </a:t>
            </a:r>
            <a:r>
              <a:rPr lang="nl-BE" sz="1200" dirty="0" err="1" smtClean="0">
                <a:cs typeface="Arial" pitchFamily="34" charset="0"/>
              </a:rPr>
              <a:t>from</a:t>
            </a:r>
            <a:r>
              <a:rPr lang="nl-BE" sz="1200" dirty="0" smtClean="0">
                <a:cs typeface="Arial" pitchFamily="34" charset="0"/>
              </a:rPr>
              <a:t> the code</a:t>
            </a:r>
          </a:p>
          <a:p>
            <a:pPr marL="228600" indent="-228600">
              <a:buFont typeface="+mj-lt"/>
              <a:buAutoNum type="arabicPeriod" startAt="3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 startAt="3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 startAt="3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 startAt="3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 startAt="3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 startAt="3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 startAt="3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 startAt="3"/>
            </a:pPr>
            <a:endParaRPr lang="nl-BE" sz="120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 startAt="3"/>
            </a:pPr>
            <a:endParaRPr lang="nl-BE" sz="1200" dirty="0" smtClean="0">
              <a:cs typeface="Arial" pitchFamily="34" charset="0"/>
            </a:endParaRPr>
          </a:p>
          <a:p>
            <a:pPr marL="685800" lvl="1" indent="-228600"/>
            <a:endParaRPr lang="en-US" sz="1200" dirty="0" smtClean="0"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2145" y="3185386"/>
            <a:ext cx="7404266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using (</a:t>
            </a:r>
            <a:r>
              <a:rPr lang="en-US" sz="1200" dirty="0" err="1" smtClean="0">
                <a:solidFill>
                  <a:schemeClr val="accent1"/>
                </a:solidFill>
              </a:rPr>
              <a:t>ISession</a:t>
            </a:r>
            <a:r>
              <a:rPr lang="en-US" sz="1200" dirty="0" smtClean="0">
                <a:solidFill>
                  <a:schemeClr val="accent1"/>
                </a:solidFill>
              </a:rPr>
              <a:t> session = </a:t>
            </a:r>
            <a:r>
              <a:rPr lang="en-US" sz="1200" dirty="0" err="1" smtClean="0">
                <a:solidFill>
                  <a:schemeClr val="accent1"/>
                </a:solidFill>
              </a:rPr>
              <a:t>sessionFactory.OpenSession</a:t>
            </a:r>
            <a:r>
              <a:rPr lang="en-US" sz="1200" dirty="0" smtClean="0">
                <a:solidFill>
                  <a:schemeClr val="accent1"/>
                </a:solidFill>
              </a:rPr>
              <a:t>())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          {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              using (</a:t>
            </a:r>
            <a:r>
              <a:rPr lang="en-US" sz="1200" dirty="0" err="1" smtClean="0">
                <a:solidFill>
                  <a:schemeClr val="accent1"/>
                </a:solidFill>
              </a:rPr>
              <a:t>session.BeginTransaction</a:t>
            </a:r>
            <a:r>
              <a:rPr lang="en-US" sz="1200" dirty="0" smtClean="0">
                <a:solidFill>
                  <a:schemeClr val="accent1"/>
                </a:solidFill>
              </a:rPr>
              <a:t>())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              {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                  </a:t>
            </a:r>
            <a:r>
              <a:rPr lang="en-US" sz="1200" dirty="0" err="1" smtClean="0">
                <a:solidFill>
                  <a:schemeClr val="accent1"/>
                </a:solidFill>
              </a:rPr>
              <a:t>IQuery</a:t>
            </a:r>
            <a:r>
              <a:rPr lang="en-US" sz="1200" dirty="0" smtClean="0">
                <a:solidFill>
                  <a:schemeClr val="accent1"/>
                </a:solidFill>
              </a:rPr>
              <a:t> query = </a:t>
            </a:r>
            <a:r>
              <a:rPr lang="en-US" sz="1200" dirty="0" err="1" smtClean="0">
                <a:solidFill>
                  <a:schemeClr val="accent1"/>
                </a:solidFill>
              </a:rPr>
              <a:t>session.GetNamedQuery</a:t>
            </a:r>
            <a:r>
              <a:rPr lang="en-US" sz="1200" dirty="0" smtClean="0">
                <a:solidFill>
                  <a:schemeClr val="accent1"/>
                </a:solidFill>
              </a:rPr>
              <a:t>("</a:t>
            </a:r>
            <a:r>
              <a:rPr lang="en-US" sz="1200" dirty="0" err="1" smtClean="0">
                <a:solidFill>
                  <a:schemeClr val="accent1"/>
                </a:solidFill>
              </a:rPr>
              <a:t>sp_gengreByIdToClass</a:t>
            </a:r>
            <a:r>
              <a:rPr lang="en-US" sz="1200" dirty="0" smtClean="0">
                <a:solidFill>
                  <a:schemeClr val="accent1"/>
                </a:solidFill>
              </a:rPr>
              <a:t>");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                  </a:t>
            </a:r>
            <a:r>
              <a:rPr lang="en-US" sz="1200" dirty="0" err="1" smtClean="0">
                <a:solidFill>
                  <a:schemeClr val="accent1"/>
                </a:solidFill>
              </a:rPr>
              <a:t>query.SetParameter</a:t>
            </a:r>
            <a:r>
              <a:rPr lang="en-US" sz="1200" dirty="0" smtClean="0">
                <a:solidFill>
                  <a:schemeClr val="accent1"/>
                </a:solidFill>
              </a:rPr>
              <a:t>("Id", 1);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                  </a:t>
            </a:r>
            <a:r>
              <a:rPr lang="en-US" sz="1200" dirty="0" err="1" smtClean="0">
                <a:solidFill>
                  <a:schemeClr val="accent1"/>
                </a:solidFill>
              </a:rPr>
              <a:t>IList</a:t>
            </a:r>
            <a:r>
              <a:rPr lang="en-US" sz="1200" dirty="0" smtClean="0">
                <a:solidFill>
                  <a:schemeClr val="accent1"/>
                </a:solidFill>
              </a:rPr>
              <a:t>&lt;</a:t>
            </a:r>
            <a:r>
              <a:rPr lang="en-US" sz="1200" dirty="0" err="1" smtClean="0">
                <a:solidFill>
                  <a:schemeClr val="accent1"/>
                </a:solidFill>
              </a:rPr>
              <a:t>Gengre</a:t>
            </a:r>
            <a:r>
              <a:rPr lang="en-US" sz="1200" dirty="0" smtClean="0">
                <a:solidFill>
                  <a:schemeClr val="accent1"/>
                </a:solidFill>
              </a:rPr>
              <a:t>&gt; </a:t>
            </a:r>
            <a:r>
              <a:rPr lang="en-US" sz="1200" dirty="0" err="1" smtClean="0">
                <a:solidFill>
                  <a:schemeClr val="accent1"/>
                </a:solidFill>
              </a:rPr>
              <a:t>gengreList</a:t>
            </a:r>
            <a:r>
              <a:rPr lang="en-US" sz="1200" dirty="0" smtClean="0">
                <a:solidFill>
                  <a:schemeClr val="accent1"/>
                </a:solidFill>
              </a:rPr>
              <a:t> = </a:t>
            </a:r>
            <a:r>
              <a:rPr lang="en-US" sz="1200" dirty="0" err="1" smtClean="0">
                <a:solidFill>
                  <a:schemeClr val="accent1"/>
                </a:solidFill>
              </a:rPr>
              <a:t>query.List</a:t>
            </a:r>
            <a:r>
              <a:rPr lang="en-US" sz="1200" dirty="0" smtClean="0">
                <a:solidFill>
                  <a:schemeClr val="accent1"/>
                </a:solidFill>
              </a:rPr>
              <a:t>&lt;</a:t>
            </a:r>
            <a:r>
              <a:rPr lang="en-US" sz="1200" dirty="0" err="1" smtClean="0">
                <a:solidFill>
                  <a:schemeClr val="accent1"/>
                </a:solidFill>
              </a:rPr>
              <a:t>Gengre</a:t>
            </a:r>
            <a:r>
              <a:rPr lang="en-US" sz="1200" dirty="0" smtClean="0">
                <a:solidFill>
                  <a:schemeClr val="accent1"/>
                </a:solidFill>
              </a:rPr>
              <a:t>&gt;();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              }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          }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8102010" y="2466753"/>
            <a:ext cx="42530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BE" dirty="0" smtClean="0">
                <a:cs typeface="Arial" pitchFamily="34" charset="0"/>
              </a:rPr>
              <a:t>2/2</a:t>
            </a: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61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095718" cy="785818"/>
          </a:xfrm>
        </p:spPr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Tunings and good to know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362736"/>
            <a:ext cx="3785191" cy="11146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Base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entity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class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Logging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Executing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Stored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Procedures</a:t>
            </a:r>
          </a:p>
          <a:p>
            <a:pPr>
              <a:buFont typeface="Arial" pitchFamily="34" charset="0"/>
              <a:buChar char="•"/>
            </a:pPr>
            <a:endParaRPr lang="nl-BE" dirty="0" smtClean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86181" y="1355645"/>
            <a:ext cx="3785191" cy="106857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Avoiding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SQL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injections</a:t>
            </a: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Reducing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startup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59226" y="3323645"/>
            <a:ext cx="5751937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</a:rPr>
              <a:t>Iquery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err="1" smtClean="0">
                <a:solidFill>
                  <a:schemeClr val="accent1"/>
                </a:solidFill>
              </a:rPr>
              <a:t>categoryByName</a:t>
            </a:r>
            <a:r>
              <a:rPr lang="en-US" sz="1200" dirty="0" smtClean="0">
                <a:solidFill>
                  <a:schemeClr val="accent1"/>
                </a:solidFill>
              </a:rPr>
              <a:t> = 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 </a:t>
            </a:r>
            <a:r>
              <a:rPr lang="en-US" sz="1200" dirty="0" err="1" smtClean="0">
                <a:solidFill>
                  <a:schemeClr val="accent1"/>
                </a:solidFill>
              </a:rPr>
              <a:t>session.CreateQuery</a:t>
            </a:r>
            <a:r>
              <a:rPr lang="en-US" sz="1200" dirty="0" smtClean="0">
                <a:solidFill>
                  <a:schemeClr val="accent1"/>
                </a:solidFill>
              </a:rPr>
              <a:t>(“from Category c where </a:t>
            </a:r>
            <a:r>
              <a:rPr lang="en-US" sz="1200" dirty="0" err="1" smtClean="0">
                <a:solidFill>
                  <a:schemeClr val="accent1"/>
                </a:solidFill>
              </a:rPr>
              <a:t>c.Name</a:t>
            </a:r>
            <a:r>
              <a:rPr lang="en-US" sz="1200" dirty="0" smtClean="0">
                <a:solidFill>
                  <a:schemeClr val="accent1"/>
                </a:solidFill>
              </a:rPr>
              <a:t>= </a:t>
            </a:r>
            <a:r>
              <a:rPr lang="en-US" sz="1200" b="1" dirty="0" smtClean="0">
                <a:solidFill>
                  <a:schemeClr val="accent1"/>
                </a:solidFill>
              </a:rPr>
              <a:t>:name”</a:t>
            </a:r>
            <a:r>
              <a:rPr lang="en-US" sz="1200" dirty="0" smtClean="0">
                <a:solidFill>
                  <a:schemeClr val="accent1"/>
                </a:solidFill>
              </a:rPr>
              <a:t>);</a:t>
            </a:r>
          </a:p>
          <a:p>
            <a:r>
              <a:rPr lang="en-US" sz="1200" dirty="0" err="1" smtClean="0">
                <a:solidFill>
                  <a:schemeClr val="accent1"/>
                </a:solidFill>
              </a:rPr>
              <a:t>categoryByName.SetString</a:t>
            </a:r>
            <a:r>
              <a:rPr lang="en-US" sz="1200" dirty="0" smtClean="0">
                <a:solidFill>
                  <a:schemeClr val="accent1"/>
                </a:solidFill>
              </a:rPr>
              <a:t>(“name”, </a:t>
            </a:r>
            <a:r>
              <a:rPr lang="en-US" sz="1200" dirty="0" err="1" smtClean="0">
                <a:solidFill>
                  <a:schemeClr val="accent1"/>
                </a:solidFill>
              </a:rPr>
              <a:t>categoryByName</a:t>
            </a:r>
            <a:r>
              <a:rPr lang="en-US" sz="1200" dirty="0" smtClean="0">
                <a:solidFill>
                  <a:schemeClr val="accent1"/>
                </a:solidFill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62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7095718" cy="785818"/>
          </a:xfrm>
        </p:spPr>
        <p:txBody>
          <a:bodyPr/>
          <a:lstStyle/>
          <a:p>
            <a:r>
              <a:rPr lang="nl-BE" dirty="0" err="1" smtClean="0"/>
              <a:t>Advanced</a:t>
            </a:r>
            <a:r>
              <a:rPr lang="nl-BE" dirty="0" smtClean="0"/>
              <a:t>: </a:t>
            </a:r>
            <a:r>
              <a:rPr lang="en-US" dirty="0" smtClean="0"/>
              <a:t>Tunings and good to know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362736"/>
            <a:ext cx="3785191" cy="11146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Base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entity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class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Logging</a:t>
            </a:r>
            <a:endParaRPr lang="nl-BE" dirty="0" smtClean="0">
              <a:solidFill>
                <a:schemeClr val="bg2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Executing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85000"/>
                  </a:schemeClr>
                </a:solidFill>
              </a:rPr>
              <a:t>Stored</a:t>
            </a:r>
            <a:r>
              <a:rPr lang="nl-BE" dirty="0" smtClean="0">
                <a:solidFill>
                  <a:schemeClr val="bg2">
                    <a:lumMod val="85000"/>
                  </a:schemeClr>
                </a:solidFill>
              </a:rPr>
              <a:t> Procedures</a:t>
            </a:r>
          </a:p>
          <a:p>
            <a:pPr>
              <a:buFont typeface="Arial" pitchFamily="34" charset="0"/>
              <a:buChar char="•"/>
            </a:pPr>
            <a:endParaRPr lang="nl-BE" dirty="0" smtClean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86181" y="1355645"/>
            <a:ext cx="3785191" cy="106857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Avoiding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SQL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injections</a:t>
            </a: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Reducing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startup</a:t>
            </a:r>
            <a:r>
              <a:rPr kumimoji="0" lang="nl-BE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nl-B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5188" y="2962118"/>
            <a:ext cx="7404266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Cf.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63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NHibernate</a:t>
            </a:r>
            <a:r>
              <a:rPr lang="en-GB" dirty="0" smtClean="0"/>
              <a:t> References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550924" y="1570654"/>
            <a:ext cx="7987020" cy="1945085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spcBef>
                <a:spcPts val="500"/>
              </a:spcBef>
              <a:buClr>
                <a:srgbClr val="FFCC00"/>
              </a:buClr>
              <a:buFont typeface="Verdana" charset="0"/>
              <a:buChar char="•"/>
              <a:defRPr/>
            </a:pPr>
            <a:r>
              <a:rPr lang="en-US" dirty="0" err="1" smtClean="0"/>
              <a:t>Nhibernate</a:t>
            </a:r>
            <a:r>
              <a:rPr lang="en-US" dirty="0" smtClean="0"/>
              <a:t> in Action (Manning)</a:t>
            </a:r>
          </a:p>
          <a:p>
            <a:pPr marL="342900" indent="-342900">
              <a:spcBef>
                <a:spcPts val="500"/>
              </a:spcBef>
              <a:buClr>
                <a:srgbClr val="FFCC00"/>
              </a:buClr>
              <a:buFont typeface="Verdana" charset="0"/>
              <a:buChar char="•"/>
              <a:defRPr/>
            </a:pPr>
            <a:r>
              <a:rPr lang="nl-BE" dirty="0" err="1" smtClean="0"/>
              <a:t>Nhibernate</a:t>
            </a:r>
            <a:r>
              <a:rPr lang="nl-BE" dirty="0" smtClean="0"/>
              <a:t> 3.0 </a:t>
            </a:r>
            <a:r>
              <a:rPr lang="nl-BE" dirty="0" err="1" smtClean="0"/>
              <a:t>Cookbook</a:t>
            </a:r>
            <a:r>
              <a:rPr lang="nl-BE" dirty="0" smtClean="0"/>
              <a:t> (</a:t>
            </a:r>
            <a:r>
              <a:rPr lang="nl-BE" dirty="0" err="1" smtClean="0"/>
              <a:t>Packt</a:t>
            </a:r>
            <a:r>
              <a:rPr lang="nl-BE" dirty="0" smtClean="0"/>
              <a:t>)</a:t>
            </a:r>
          </a:p>
          <a:p>
            <a:pPr marL="342900" indent="-342900">
              <a:spcBef>
                <a:spcPts val="500"/>
              </a:spcBef>
              <a:buClr>
                <a:srgbClr val="FFCC00"/>
              </a:buClr>
              <a:buFont typeface="Verdana" charset="0"/>
              <a:buChar char="•"/>
              <a:defRPr/>
            </a:pPr>
            <a:r>
              <a:rPr lang="en-US" dirty="0" smtClean="0">
                <a:hlinkClick r:id="rId3"/>
              </a:rPr>
              <a:t>http://nhforge.org/Default.aspx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ts val="500"/>
              </a:spcBef>
              <a:buClr>
                <a:srgbClr val="FFCC00"/>
              </a:buClr>
              <a:buFont typeface="Verdana" charset="0"/>
              <a:buChar char="•"/>
              <a:defRPr/>
            </a:pPr>
            <a:r>
              <a:rPr lang="en-US" dirty="0" smtClean="0">
                <a:hlinkClick r:id="rId4"/>
              </a:rPr>
              <a:t>http://ayende.com/blog/3941/nhibernate-mapping-inheritance</a:t>
            </a:r>
            <a:endParaRPr lang="en-US" dirty="0" smtClean="0"/>
          </a:p>
          <a:p>
            <a:pPr marL="342900" indent="-342900">
              <a:spcBef>
                <a:spcPts val="500"/>
              </a:spcBef>
              <a:buClr>
                <a:srgbClr val="FFCC00"/>
              </a:buClr>
              <a:buFont typeface="Verdana" charset="0"/>
              <a:buChar char="•"/>
              <a:defRPr/>
            </a:pPr>
            <a:r>
              <a:rPr lang="en-US" dirty="0" smtClean="0">
                <a:hlinkClick r:id="rId5"/>
              </a:rPr>
              <a:t>http://ayende.com/blog/1692/using-nhibernate-with-stored-procedures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Thank you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Jan Tourlamain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6816474" cy="785818"/>
          </a:xfrm>
        </p:spPr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Understanding</a:t>
            </a:r>
            <a:r>
              <a:rPr lang="nl-BE" dirty="0" smtClean="0"/>
              <a:t> the </a:t>
            </a:r>
            <a:r>
              <a:rPr lang="nl-BE" dirty="0" err="1" smtClean="0"/>
              <a:t>architecture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612900" y="1854200"/>
            <a:ext cx="29337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Persentation</a:t>
            </a:r>
            <a:r>
              <a:rPr lang="en-US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 Layer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1612900" y="2590800"/>
            <a:ext cx="2933700" cy="241300"/>
          </a:xfrm>
          <a:prstGeom prst="rect">
            <a:avLst/>
          </a:prstGeom>
          <a:solidFill>
            <a:srgbClr val="A3FFB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Business Layer</a:t>
            </a:r>
          </a:p>
        </p:txBody>
      </p:sp>
      <p:sp>
        <p:nvSpPr>
          <p:cNvPr id="21" name="Rectangle 8"/>
          <p:cNvSpPr>
            <a:spLocks/>
          </p:cNvSpPr>
          <p:nvPr/>
        </p:nvSpPr>
        <p:spPr bwMode="auto">
          <a:xfrm>
            <a:off x="1612900" y="3327400"/>
            <a:ext cx="2933700" cy="241300"/>
          </a:xfrm>
          <a:prstGeom prst="rect">
            <a:avLst/>
          </a:prstGeom>
          <a:solidFill>
            <a:srgbClr val="B8E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Persistence Layer</a:t>
            </a:r>
          </a:p>
        </p:txBody>
      </p:sp>
      <p:sp>
        <p:nvSpPr>
          <p:cNvPr id="22" name="Rectangle 9"/>
          <p:cNvSpPr>
            <a:spLocks/>
          </p:cNvSpPr>
          <p:nvPr/>
        </p:nvSpPr>
        <p:spPr bwMode="auto">
          <a:xfrm>
            <a:off x="5359400" y="1828800"/>
            <a:ext cx="1638300" cy="176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62575" y="2286000"/>
            <a:ext cx="1651000" cy="86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Utility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and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Helper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Classes</a:t>
            </a: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4597400" y="1992313"/>
            <a:ext cx="75247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4597400" y="2716213"/>
            <a:ext cx="75247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 flipH="1">
            <a:off x="4597400" y="3427413"/>
            <a:ext cx="75247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 rot="10800000" flipH="1">
            <a:off x="3086100" y="2144713"/>
            <a:ext cx="0" cy="40798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rot="10800000" flipH="1">
            <a:off x="3086100" y="2881313"/>
            <a:ext cx="0" cy="40798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 rot="10800000" flipH="1">
            <a:off x="3086100" y="3617913"/>
            <a:ext cx="0" cy="40798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0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1100" y="4064000"/>
            <a:ext cx="1270000" cy="127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1" name="Rectangle 18"/>
          <p:cNvSpPr>
            <a:spLocks/>
          </p:cNvSpPr>
          <p:nvPr/>
        </p:nvSpPr>
        <p:spPr bwMode="auto">
          <a:xfrm>
            <a:off x="2652713" y="4508500"/>
            <a:ext cx="849312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Database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663" y="266400"/>
            <a:ext cx="6816474" cy="785818"/>
          </a:xfrm>
        </p:spPr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Understanding</a:t>
            </a:r>
            <a:r>
              <a:rPr lang="nl-BE" dirty="0" smtClean="0"/>
              <a:t> the </a:t>
            </a:r>
            <a:r>
              <a:rPr lang="nl-BE" dirty="0" err="1" smtClean="0"/>
              <a:t>architecture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901700" y="1981200"/>
            <a:ext cx="4305300" cy="2082800"/>
          </a:xfrm>
          <a:prstGeom prst="rect">
            <a:avLst/>
          </a:prstGeom>
          <a:solidFill>
            <a:srgbClr val="A3FFB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Freeform 2"/>
          <p:cNvSpPr>
            <a:spLocks/>
          </p:cNvSpPr>
          <p:nvPr/>
        </p:nvSpPr>
        <p:spPr bwMode="auto">
          <a:xfrm>
            <a:off x="927100" y="1992313"/>
            <a:ext cx="6921500" cy="3797300"/>
          </a:xfrm>
          <a:custGeom>
            <a:avLst/>
            <a:gdLst>
              <a:gd name="T0" fmla="*/ 961 w 21600"/>
              <a:gd name="T1" fmla="*/ 3797300 h 21600"/>
              <a:gd name="T2" fmla="*/ 6921500 w 21600"/>
              <a:gd name="T3" fmla="*/ 3797300 h 21600"/>
              <a:gd name="T4" fmla="*/ 6921500 w 21600"/>
              <a:gd name="T5" fmla="*/ 0 h 21600"/>
              <a:gd name="T6" fmla="*/ 4754365 w 21600"/>
              <a:gd name="T7" fmla="*/ 0 h 21600"/>
              <a:gd name="T8" fmla="*/ 4754365 w 21600"/>
              <a:gd name="T9" fmla="*/ 2544191 h 21600"/>
              <a:gd name="T10" fmla="*/ 0 w 21600"/>
              <a:gd name="T11" fmla="*/ 2544191 h 21600"/>
              <a:gd name="T12" fmla="*/ 961 w 21600"/>
              <a:gd name="T13" fmla="*/ 3797300 h 21600"/>
              <a:gd name="T14" fmla="*/ 961 w 21600"/>
              <a:gd name="T15" fmla="*/ 37973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600"/>
              <a:gd name="T26" fmla="*/ 21600 w 21600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3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14837" y="0"/>
                </a:lnTo>
                <a:lnTo>
                  <a:pt x="14837" y="14472"/>
                </a:lnTo>
                <a:lnTo>
                  <a:pt x="0" y="14472"/>
                </a:lnTo>
                <a:lnTo>
                  <a:pt x="3" y="21600"/>
                </a:lnTo>
                <a:close/>
                <a:moveTo>
                  <a:pt x="3" y="21600"/>
                </a:moveTo>
              </a:path>
            </a:pathLst>
          </a:custGeom>
          <a:solidFill>
            <a:srgbClr val="B8E6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6032500" y="2692400"/>
            <a:ext cx="1536700" cy="368300"/>
          </a:xfrm>
          <a:prstGeom prst="rect">
            <a:avLst/>
          </a:prstGeom>
          <a:solidFill>
            <a:srgbClr val="E8E8E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6032500" y="3340100"/>
            <a:ext cx="1536700" cy="368300"/>
          </a:xfrm>
          <a:prstGeom prst="rect">
            <a:avLst/>
          </a:prstGeom>
          <a:solidFill>
            <a:srgbClr val="E8E8E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5"/>
          <p:cNvSpPr>
            <a:spLocks/>
          </p:cNvSpPr>
          <p:nvPr/>
        </p:nvSpPr>
        <p:spPr bwMode="auto">
          <a:xfrm>
            <a:off x="6032500" y="4838700"/>
            <a:ext cx="1536700" cy="368300"/>
          </a:xfrm>
          <a:prstGeom prst="rect">
            <a:avLst/>
          </a:prstGeom>
          <a:solidFill>
            <a:srgbClr val="E8E8E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6"/>
          <p:cNvSpPr>
            <a:spLocks/>
          </p:cNvSpPr>
          <p:nvPr/>
        </p:nvSpPr>
        <p:spPr bwMode="auto">
          <a:xfrm>
            <a:off x="6032500" y="5283200"/>
            <a:ext cx="1536700" cy="368300"/>
          </a:xfrm>
          <a:prstGeom prst="rect">
            <a:avLst/>
          </a:prstGeom>
          <a:solidFill>
            <a:srgbClr val="E8E8E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4241800" y="5283200"/>
            <a:ext cx="1270000" cy="368300"/>
          </a:xfrm>
          <a:prstGeom prst="rect">
            <a:avLst/>
          </a:prstGeom>
          <a:solidFill>
            <a:srgbClr val="E8E8E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4241800" y="4838700"/>
            <a:ext cx="1270000" cy="368300"/>
          </a:xfrm>
          <a:prstGeom prst="rect">
            <a:avLst/>
          </a:prstGeom>
          <a:solidFill>
            <a:srgbClr val="E8E8E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9"/>
          <p:cNvSpPr>
            <a:spLocks/>
          </p:cNvSpPr>
          <p:nvPr/>
        </p:nvSpPr>
        <p:spPr bwMode="auto">
          <a:xfrm>
            <a:off x="1041400" y="5029200"/>
            <a:ext cx="1270000" cy="508000"/>
          </a:xfrm>
          <a:prstGeom prst="rect">
            <a:avLst/>
          </a:prstGeom>
          <a:solidFill>
            <a:srgbClr val="E8E8E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10"/>
          <p:cNvSpPr>
            <a:spLocks/>
          </p:cNvSpPr>
          <p:nvPr/>
        </p:nvSpPr>
        <p:spPr bwMode="auto">
          <a:xfrm>
            <a:off x="2565400" y="5029200"/>
            <a:ext cx="1270000" cy="508000"/>
          </a:xfrm>
          <a:prstGeom prst="rect">
            <a:avLst/>
          </a:prstGeom>
          <a:solidFill>
            <a:srgbClr val="E8E8E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6"/>
          <p:cNvSpPr>
            <a:spLocks/>
          </p:cNvSpPr>
          <p:nvPr/>
        </p:nvSpPr>
        <p:spPr bwMode="auto">
          <a:xfrm>
            <a:off x="6265863" y="2781300"/>
            <a:ext cx="1090612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IInterceptor</a:t>
            </a:r>
          </a:p>
        </p:txBody>
      </p:sp>
      <p:sp>
        <p:nvSpPr>
          <p:cNvPr id="17" name="Rectangle 17"/>
          <p:cNvSpPr>
            <a:spLocks/>
          </p:cNvSpPr>
          <p:nvPr/>
        </p:nvSpPr>
        <p:spPr bwMode="auto">
          <a:xfrm>
            <a:off x="6345238" y="3416300"/>
            <a:ext cx="906462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IUserType</a:t>
            </a:r>
          </a:p>
        </p:txBody>
      </p:sp>
      <p:sp>
        <p:nvSpPr>
          <p:cNvPr id="18" name="Rectangle 18"/>
          <p:cNvSpPr>
            <a:spLocks/>
          </p:cNvSpPr>
          <p:nvPr/>
        </p:nvSpPr>
        <p:spPr bwMode="auto">
          <a:xfrm>
            <a:off x="6100763" y="4914900"/>
            <a:ext cx="1420812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ISessionFactory</a:t>
            </a:r>
          </a:p>
        </p:txBody>
      </p:sp>
      <p:sp>
        <p:nvSpPr>
          <p:cNvPr id="19" name="Rectangle 19"/>
          <p:cNvSpPr>
            <a:spLocks/>
          </p:cNvSpPr>
          <p:nvPr/>
        </p:nvSpPr>
        <p:spPr bwMode="auto">
          <a:xfrm>
            <a:off x="6192838" y="5359400"/>
            <a:ext cx="1211262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Configuration</a:t>
            </a:r>
          </a:p>
        </p:txBody>
      </p:sp>
      <p:sp>
        <p:nvSpPr>
          <p:cNvPr id="20" name="Rectangle 20"/>
          <p:cNvSpPr>
            <a:spLocks/>
          </p:cNvSpPr>
          <p:nvPr/>
        </p:nvSpPr>
        <p:spPr bwMode="auto">
          <a:xfrm>
            <a:off x="4567238" y="4914900"/>
            <a:ext cx="627062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IQuery</a:t>
            </a:r>
          </a:p>
        </p:txBody>
      </p:sp>
      <p:sp>
        <p:nvSpPr>
          <p:cNvPr id="21" name="Rectangle 21"/>
          <p:cNvSpPr>
            <a:spLocks/>
          </p:cNvSpPr>
          <p:nvPr/>
        </p:nvSpPr>
        <p:spPr bwMode="auto">
          <a:xfrm>
            <a:off x="4508500" y="5359400"/>
            <a:ext cx="744538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ICriteria</a:t>
            </a:r>
          </a:p>
        </p:txBody>
      </p:sp>
      <p:sp>
        <p:nvSpPr>
          <p:cNvPr id="22" name="Rectangle 22"/>
          <p:cNvSpPr>
            <a:spLocks/>
          </p:cNvSpPr>
          <p:nvPr/>
        </p:nvSpPr>
        <p:spPr bwMode="auto">
          <a:xfrm>
            <a:off x="2652713" y="5181600"/>
            <a:ext cx="1103312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ITransaction</a:t>
            </a:r>
          </a:p>
        </p:txBody>
      </p:sp>
      <p:sp>
        <p:nvSpPr>
          <p:cNvPr id="23" name="Rectangle 23"/>
          <p:cNvSpPr>
            <a:spLocks/>
          </p:cNvSpPr>
          <p:nvPr/>
        </p:nvSpPr>
        <p:spPr bwMode="auto">
          <a:xfrm>
            <a:off x="1295400" y="5181600"/>
            <a:ext cx="769938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ISession</a:t>
            </a:r>
          </a:p>
        </p:txBody>
      </p:sp>
      <p:sp>
        <p:nvSpPr>
          <p:cNvPr id="24" name="Rectangle 24"/>
          <p:cNvSpPr>
            <a:spLocks/>
          </p:cNvSpPr>
          <p:nvPr/>
        </p:nvSpPr>
        <p:spPr bwMode="auto">
          <a:xfrm>
            <a:off x="1155700" y="2692400"/>
            <a:ext cx="1536700" cy="368300"/>
          </a:xfrm>
          <a:prstGeom prst="rect">
            <a:avLst/>
          </a:prstGeom>
          <a:solidFill>
            <a:srgbClr val="E8E8E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25"/>
          <p:cNvSpPr>
            <a:spLocks/>
          </p:cNvSpPr>
          <p:nvPr/>
        </p:nvSpPr>
        <p:spPr bwMode="auto">
          <a:xfrm>
            <a:off x="1511300" y="2781300"/>
            <a:ext cx="847725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ILifecycle</a:t>
            </a:r>
          </a:p>
        </p:txBody>
      </p:sp>
      <p:sp>
        <p:nvSpPr>
          <p:cNvPr id="26" name="Rectangle 26"/>
          <p:cNvSpPr>
            <a:spLocks/>
          </p:cNvSpPr>
          <p:nvPr/>
        </p:nvSpPr>
        <p:spPr bwMode="auto">
          <a:xfrm>
            <a:off x="1155700" y="3340100"/>
            <a:ext cx="1536700" cy="368300"/>
          </a:xfrm>
          <a:prstGeom prst="rect">
            <a:avLst/>
          </a:prstGeom>
          <a:solidFill>
            <a:srgbClr val="E8E8E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27"/>
          <p:cNvSpPr>
            <a:spLocks/>
          </p:cNvSpPr>
          <p:nvPr/>
        </p:nvSpPr>
        <p:spPr bwMode="auto">
          <a:xfrm>
            <a:off x="1401763" y="3429000"/>
            <a:ext cx="1065212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IValidatable</a:t>
            </a:r>
          </a:p>
        </p:txBody>
      </p:sp>
      <p:sp>
        <p:nvSpPr>
          <p:cNvPr id="28" name="Rectangle 28"/>
          <p:cNvSpPr>
            <a:spLocks/>
          </p:cNvSpPr>
          <p:nvPr/>
        </p:nvSpPr>
        <p:spPr bwMode="auto">
          <a:xfrm>
            <a:off x="3352800" y="2857500"/>
            <a:ext cx="1308100" cy="762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Rectangle 29"/>
          <p:cNvSpPr>
            <a:spLocks/>
          </p:cNvSpPr>
          <p:nvPr/>
        </p:nvSpPr>
        <p:spPr bwMode="auto">
          <a:xfrm>
            <a:off x="3263900" y="2781300"/>
            <a:ext cx="1308100" cy="762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30"/>
          <p:cNvSpPr>
            <a:spLocks/>
          </p:cNvSpPr>
          <p:nvPr/>
        </p:nvSpPr>
        <p:spPr bwMode="auto">
          <a:xfrm>
            <a:off x="3175000" y="2692400"/>
            <a:ext cx="1308100" cy="762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Rectangle 31"/>
          <p:cNvSpPr>
            <a:spLocks/>
          </p:cNvSpPr>
          <p:nvPr/>
        </p:nvSpPr>
        <p:spPr bwMode="auto">
          <a:xfrm>
            <a:off x="3381375" y="2870200"/>
            <a:ext cx="890588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Persistent</a:t>
            </a:r>
          </a:p>
          <a:p>
            <a:r>
              <a:rPr lang="en-US" sz="1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Classes</a:t>
            </a:r>
          </a:p>
        </p:txBody>
      </p:sp>
      <p:sp>
        <p:nvSpPr>
          <p:cNvPr id="32" name="Rectangle 32"/>
          <p:cNvSpPr>
            <a:spLocks/>
          </p:cNvSpPr>
          <p:nvPr/>
        </p:nvSpPr>
        <p:spPr bwMode="auto">
          <a:xfrm>
            <a:off x="1035050" y="4584700"/>
            <a:ext cx="1570038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Persistence Layer</a:t>
            </a:r>
          </a:p>
        </p:txBody>
      </p:sp>
      <p:sp>
        <p:nvSpPr>
          <p:cNvPr id="33" name="Rectangle 33"/>
          <p:cNvSpPr>
            <a:spLocks/>
          </p:cNvSpPr>
          <p:nvPr/>
        </p:nvSpPr>
        <p:spPr bwMode="auto">
          <a:xfrm>
            <a:off x="1020763" y="2082800"/>
            <a:ext cx="1344612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Business Layer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5029200" y="2946400"/>
            <a:ext cx="8763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5003800" y="3530600"/>
            <a:ext cx="8763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2768600" y="29337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2768600" y="3530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rot="10800000" flipH="1">
            <a:off x="3213100" y="4127500"/>
            <a:ext cx="0" cy="3952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1392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smtClean="0"/>
              <a:t>Persistent </a:t>
            </a:r>
            <a:r>
              <a:rPr lang="nl-BE" dirty="0" err="1" smtClean="0"/>
              <a:t>class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NHibernate</a:t>
            </a:r>
            <a:r>
              <a:rPr lang="nl-BE" dirty="0" smtClean="0"/>
              <a:t> </a:t>
            </a:r>
            <a:r>
              <a:rPr lang="nl-BE" dirty="0" err="1" smtClean="0"/>
              <a:t>mapping</a:t>
            </a:r>
            <a:endParaRPr lang="nl-BE" sz="1200" dirty="0" smtClean="0"/>
          </a:p>
          <a:p>
            <a:pPr>
              <a:buFont typeface="Arial" pitchFamily="34" charset="0"/>
              <a:buChar char="•"/>
            </a:pPr>
            <a:r>
              <a:rPr lang="nl-BE" dirty="0" err="1" smtClean="0"/>
              <a:t>NHibernate</a:t>
            </a:r>
            <a:r>
              <a:rPr lang="nl-BE" dirty="0" smtClean="0"/>
              <a:t> </a:t>
            </a:r>
            <a:r>
              <a:rPr lang="nl-BE" dirty="0" err="1" smtClean="0"/>
              <a:t>configuration</a:t>
            </a:r>
            <a:endParaRPr lang="nl-BE" dirty="0" smtClean="0"/>
          </a:p>
          <a:p>
            <a:pPr>
              <a:buFont typeface="Arial" pitchFamily="34" charset="0"/>
              <a:buChar char="•"/>
            </a:pPr>
            <a:r>
              <a:rPr lang="nl-BE" dirty="0" smtClean="0"/>
              <a:t>Database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No. </a:t>
            </a:r>
            <a:fld id="{525A3C56-E491-49B2-93F3-63532DF516BC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basics</a:t>
            </a:r>
            <a:r>
              <a:rPr lang="nl-BE" dirty="0" smtClean="0"/>
              <a:t>: </a:t>
            </a:r>
            <a:r>
              <a:rPr lang="nl-BE" dirty="0" err="1" smtClean="0"/>
              <a:t>Basic</a:t>
            </a:r>
            <a:r>
              <a:rPr lang="nl-BE" dirty="0" smtClean="0"/>
              <a:t> </a:t>
            </a:r>
            <a:r>
              <a:rPr lang="nl-BE" dirty="0" err="1" smtClean="0"/>
              <a:t>configuration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GB" smtClean="0"/>
              <a:t>NHibernate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screen;2057;Pos3;Date1;Logica Onscreen Template">
  <a:themeElements>
    <a:clrScheme name="Logica Colour Palette">
      <a:dk1>
        <a:srgbClr val="363534"/>
      </a:dk1>
      <a:lt1>
        <a:srgbClr val="FFFFFF"/>
      </a:lt1>
      <a:dk2>
        <a:srgbClr val="FFCC00"/>
      </a:dk2>
      <a:lt2>
        <a:srgbClr val="FFFFFF"/>
      </a:lt2>
      <a:accent1>
        <a:srgbClr val="005BBB"/>
      </a:accent1>
      <a:accent2>
        <a:srgbClr val="E00034"/>
      </a:accent2>
      <a:accent3>
        <a:srgbClr val="661C78"/>
      </a:accent3>
      <a:accent4>
        <a:srgbClr val="FF6E00"/>
      </a:accent4>
      <a:accent5>
        <a:srgbClr val="6EC628"/>
      </a:accent5>
      <a:accent6>
        <a:srgbClr val="00B4D7"/>
      </a:accent6>
      <a:hlink>
        <a:srgbClr val="FF6E00"/>
      </a:hlink>
      <a:folHlink>
        <a:srgbClr val="FF6E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88B5A4C166F4D845B9CCD5CB96BA1" ma:contentTypeVersion="0" ma:contentTypeDescription="Create a new document." ma:contentTypeScope="" ma:versionID="d0738212fc17096a95e4afcebda4260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96D401-237E-45B3-B1C0-45CC823F61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F4C4F6A-F6A5-45C8-BAAA-52FB70E387C7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Onscreen;2057;Pos3;Date1;Logica Onscreen Template</Template>
  <TotalTime>4738</TotalTime>
  <Words>4589</Words>
  <Application>Microsoft Office PowerPoint</Application>
  <PresentationFormat>On-screen Show (4:3)</PresentationFormat>
  <Paragraphs>1115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Verdana</vt:lpstr>
      <vt:lpstr>Verdana Bold</vt:lpstr>
      <vt:lpstr>ヒラギノ角ゴ ProN W6</vt:lpstr>
      <vt:lpstr>Onscreen;2057;Pos3;Date1;Logica Onscreen Template</vt:lpstr>
      <vt:lpstr>NHibernate Training</vt:lpstr>
      <vt:lpstr>NHibernate Part I: The basics</vt:lpstr>
      <vt:lpstr>NHibernate Part II: Advanced</vt:lpstr>
      <vt:lpstr>NHibernate</vt:lpstr>
      <vt:lpstr>The basics: Starting point</vt:lpstr>
      <vt:lpstr>The basics: ORM with Nhibernate</vt:lpstr>
      <vt:lpstr>The basics: Understanding the architecture</vt:lpstr>
      <vt:lpstr>The basics: Understanding the architecture</vt:lpstr>
      <vt:lpstr>The basics: Basic configuration</vt:lpstr>
      <vt:lpstr>The basics: Basic configuration</vt:lpstr>
      <vt:lpstr>The basics: Basic configuration</vt:lpstr>
      <vt:lpstr>The basics: Basic configuration</vt:lpstr>
      <vt:lpstr>The basics: Basic configuration</vt:lpstr>
      <vt:lpstr>The basics: Basic property and class mappings</vt:lpstr>
      <vt:lpstr>The basics: Basic property and class mappings</vt:lpstr>
      <vt:lpstr>The basics: Basic property and class mappings</vt:lpstr>
      <vt:lpstr>The basics: Basic property and class mappings</vt:lpstr>
      <vt:lpstr>The basics: Basic property and class mappings</vt:lpstr>
      <vt:lpstr>The basics: Basic property and class mappings</vt:lpstr>
      <vt:lpstr>The basics: Understanding object identity</vt:lpstr>
      <vt:lpstr>The basics: Understanding object identity</vt:lpstr>
      <vt:lpstr>The basics: Understanding object identity</vt:lpstr>
      <vt:lpstr>The basics: Understanding object identity</vt:lpstr>
      <vt:lpstr>The basics: Understanding object identity</vt:lpstr>
      <vt:lpstr>The basics: Associations</vt:lpstr>
      <vt:lpstr>The basics: Associations</vt:lpstr>
      <vt:lpstr>The basics: Associations</vt:lpstr>
      <vt:lpstr>The basics: Associations</vt:lpstr>
      <vt:lpstr>The basics: Associations</vt:lpstr>
      <vt:lpstr>The basics: Off we go</vt:lpstr>
      <vt:lpstr>The basics: Off we go</vt:lpstr>
      <vt:lpstr>The basics: Off we go</vt:lpstr>
      <vt:lpstr>The basics: Off we go</vt:lpstr>
      <vt:lpstr>NHibernate</vt:lpstr>
      <vt:lpstr>Advanced: Mapping class inheritance</vt:lpstr>
      <vt:lpstr>Advanced: Mapping class inheritance</vt:lpstr>
      <vt:lpstr>Advanced: Mapping class inheritance</vt:lpstr>
      <vt:lpstr>Advanced: Mapping class inheritance</vt:lpstr>
      <vt:lpstr>Advanced: Mapping class inheritance</vt:lpstr>
      <vt:lpstr>Advanced: Mapping class inheritance</vt:lpstr>
      <vt:lpstr>Advanced: Mapping class inheritance</vt:lpstr>
      <vt:lpstr>Advanced: Mapping class inheritance</vt:lpstr>
      <vt:lpstr>Advanced: Working with persistent objects</vt:lpstr>
      <vt:lpstr>Advanced: Working with persistent objects</vt:lpstr>
      <vt:lpstr>Advanced: Working with persistent objects</vt:lpstr>
      <vt:lpstr>Advanced: Transactions and caching</vt:lpstr>
      <vt:lpstr>Advanced: Transactions and caching</vt:lpstr>
      <vt:lpstr>Advanced: Transactions and caching</vt:lpstr>
      <vt:lpstr>Advanced: Transactions and caching</vt:lpstr>
      <vt:lpstr>Advanced: Transactions and caching</vt:lpstr>
      <vt:lpstr>Advanced: Transactions and caching</vt:lpstr>
      <vt:lpstr>Advanced: Transactions and caching</vt:lpstr>
      <vt:lpstr>Advanced: Transactions and caching</vt:lpstr>
      <vt:lpstr>Advanced: Tunings and good to know</vt:lpstr>
      <vt:lpstr>Advanced: Tunings and good to know</vt:lpstr>
      <vt:lpstr>Advanced: Tunings and good to know</vt:lpstr>
      <vt:lpstr>Advanced: Tunings and good to know</vt:lpstr>
      <vt:lpstr>Advanced: Tunings and good to know</vt:lpstr>
      <vt:lpstr>Advanced: Tunings and good to know</vt:lpstr>
      <vt:lpstr>Advanced: Tunings and good to know</vt:lpstr>
      <vt:lpstr>Advanced: Tunings and good to know</vt:lpstr>
      <vt:lpstr>Advanced: Tunings and good to know</vt:lpstr>
      <vt:lpstr>NHibernate References</vt:lpstr>
      <vt:lpstr>Thank you</vt:lpstr>
    </vt:vector>
  </TitlesOfParts>
  <Company>www.witkit.com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www.wizkit.com</dc:creator>
  <cp:lastModifiedBy>Jan Tourlamain</cp:lastModifiedBy>
  <cp:revision>512</cp:revision>
  <dcterms:created xsi:type="dcterms:W3CDTF">2009-12-22T16:12:15Z</dcterms:created>
  <dcterms:modified xsi:type="dcterms:W3CDTF">2013-05-23T11:34:08Z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  <property fmtid="{D5CDD505-2E9C-101B-9397-08002B2CF9AE}" pid="4" name="ContentTypeId">
    <vt:lpwstr>0x01010005E88B5A4C166F4D845B9CCD5CB96BA1</vt:lpwstr>
  </property>
</Properties>
</file>