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3" r:id="rId6"/>
    <p:sldId id="260" r:id="rId7"/>
    <p:sldId id="262" r:id="rId8"/>
    <p:sldId id="271" r:id="rId9"/>
    <p:sldId id="263" r:id="rId10"/>
    <p:sldId id="264" r:id="rId11"/>
    <p:sldId id="261" r:id="rId12"/>
    <p:sldId id="265" r:id="rId13"/>
    <p:sldId id="266" r:id="rId14"/>
    <p:sldId id="267" r:id="rId15"/>
    <p:sldId id="268" r:id="rId16"/>
    <p:sldId id="281" r:id="rId17"/>
    <p:sldId id="269" r:id="rId18"/>
    <p:sldId id="270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F2E"/>
    <a:srgbClr val="39B29B"/>
    <a:srgbClr val="28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85"/>
    <p:restoredTop sz="50000"/>
  </p:normalViewPr>
  <p:slideViewPr>
    <p:cSldViewPr snapToGrid="0" snapToObjects="1">
      <p:cViewPr varScale="1">
        <p:scale>
          <a:sx n="71" d="100"/>
          <a:sy n="71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3658E-9464-454F-A7EF-D22AD46C7C27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768E6-52FA-2A42-9D68-AEC7C523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8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D86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7501-6C96-F149-833F-F97A2C872419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2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85F-F010-544F-958E-18E5C3D576EB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7358-7D21-A847-B4D5-35AA2B3C57D4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3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charset="0"/>
              <a:buChar char="•"/>
              <a:defRPr/>
            </a:lvl1pPr>
          </a:lstStyle>
          <a:p>
            <a:pPr lvl="0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7E85-A884-5942-A727-50DC43238436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48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C2D4-42D1-EE45-ABBB-EF45F0C4BCC9}" type="datetime5">
              <a:rPr lang="en-US" smtClean="0"/>
              <a:t>23-Dec-15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953F-24E7-614D-94AC-3D566991E66E}" type="datetime5">
              <a:rPr lang="en-US" smtClean="0"/>
              <a:t>23-Dec-15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96B7-0BE7-1C4D-8932-E63F4C0D2E57}" type="datetime5">
              <a:rPr lang="en-US" smtClean="0"/>
              <a:t>23-Dec-15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0CF5-A2DC-5E4E-A784-B23CE516E858}" type="datetime5">
              <a:rPr lang="en-US" smtClean="0"/>
              <a:t>23-Dec-15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271B4E-ACF0-4F4E-BD83-55A8F159D79D}" type="datetime5">
              <a:rPr lang="en-US" smtClean="0"/>
              <a:t>23-Dec-15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CC25-D1D6-484D-8085-DFC2485BB271}" type="datetime5">
              <a:rPr lang="en-US" smtClean="0"/>
              <a:t>23-Dec-15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2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8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D86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82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D88D3C-4275-1F4B-907F-EDCE1B14D684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Jean-Charles Tournier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46DF4B-F97D-744C-88DD-4C060E8F3A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58492" y="96921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tournie/NiTrack" TargetMode="External"/><Relationship Id="rId3" Type="http://schemas.openxmlformats.org/officeDocument/2006/relationships/hyperlink" Target="http://www.gnu.org/licenses/gpl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STOP LMC 1&amp;2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Android d’aide à l’observance pour le traitement de la LMC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180F-7049-F544-9EB1-35E0C980AF0F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Détail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Captures </a:t>
            </a:r>
            <a:r>
              <a:rPr lang="en-US" dirty="0" err="1" smtClean="0"/>
              <a:t>d’écrans</a:t>
            </a:r>
            <a:r>
              <a:rPr lang="en-US" dirty="0" smtClean="0"/>
              <a:t> et descriptions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7501-6C96-F149-833F-F97A2C872419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Première </a:t>
            </a:r>
            <a:r>
              <a:rPr lang="en-US" dirty="0" err="1" smtClean="0"/>
              <a:t>utilisation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45" y="1396314"/>
            <a:ext cx="2662109" cy="4732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692" y="2065747"/>
            <a:ext cx="28647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Lors</a:t>
            </a:r>
            <a:r>
              <a:rPr lang="en-US" dirty="0" smtClean="0"/>
              <a:t> du premier </a:t>
            </a:r>
            <a:r>
              <a:rPr lang="en-US" dirty="0" err="1" smtClean="0"/>
              <a:t>lancement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>, un message invite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configurer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r>
              <a:rPr lang="en-US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9026" y="3162468"/>
            <a:ext cx="2864708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 </a:t>
            </a:r>
            <a:r>
              <a:rPr lang="en-US" dirty="0" err="1" smtClean="0"/>
              <a:t>défaut</a:t>
            </a:r>
            <a:r>
              <a:rPr lang="en-US" dirty="0" smtClean="0"/>
              <a:t>, </a:t>
            </a:r>
            <a:r>
              <a:rPr lang="en-US" dirty="0" err="1" smtClean="0"/>
              <a:t>l’application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configurée</a:t>
            </a:r>
            <a:r>
              <a:rPr lang="en-US" dirty="0" smtClean="0"/>
              <a:t> pour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posologie</a:t>
            </a:r>
            <a:r>
              <a:rPr lang="en-US" dirty="0" smtClean="0"/>
              <a:t> de 2 </a:t>
            </a:r>
            <a:r>
              <a:rPr lang="en-US" dirty="0" err="1" smtClean="0"/>
              <a:t>prises</a:t>
            </a:r>
            <a:r>
              <a:rPr lang="en-US" dirty="0" smtClean="0"/>
              <a:t> par jour </a:t>
            </a:r>
            <a:r>
              <a:rPr lang="en-US" dirty="0" err="1" smtClean="0"/>
              <a:t>à</a:t>
            </a:r>
            <a:r>
              <a:rPr lang="en-US" dirty="0" smtClean="0"/>
              <a:t> 07h00 et 19h00</a:t>
            </a:r>
          </a:p>
        </p:txBody>
      </p:sp>
      <p:cxnSp>
        <p:nvCxnSpPr>
          <p:cNvPr id="11" name="Curved Connector 10"/>
          <p:cNvCxnSpPr>
            <a:stCxn id="8" idx="3"/>
          </p:cNvCxnSpPr>
          <p:nvPr/>
        </p:nvCxnSpPr>
        <p:spPr>
          <a:xfrm>
            <a:off x="3581400" y="2665912"/>
            <a:ext cx="1423086" cy="1201753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Ecran</a:t>
            </a:r>
            <a:r>
              <a:rPr lang="en-US" dirty="0" smtClean="0"/>
              <a:t> principal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48" y="1532238"/>
            <a:ext cx="2606503" cy="46337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692" y="2065747"/>
            <a:ext cx="28647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Texte</a:t>
            </a:r>
            <a:r>
              <a:rPr lang="en-US" dirty="0" smtClean="0"/>
              <a:t> </a:t>
            </a:r>
            <a:r>
              <a:rPr lang="en-US" dirty="0" err="1" smtClean="0"/>
              <a:t>indiquant</a:t>
            </a:r>
            <a:r>
              <a:rPr lang="en-US" dirty="0" smtClean="0"/>
              <a:t> la </a:t>
            </a:r>
            <a:r>
              <a:rPr lang="en-US" dirty="0" err="1" smtClean="0"/>
              <a:t>prochaine</a:t>
            </a:r>
            <a:r>
              <a:rPr lang="en-US" dirty="0" smtClean="0"/>
              <a:t> phase.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692" y="3092980"/>
            <a:ext cx="28647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Horloge</a:t>
            </a:r>
            <a:r>
              <a:rPr lang="en-US" dirty="0" smtClean="0"/>
              <a:t>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de se </a:t>
            </a:r>
            <a:r>
              <a:rPr lang="en-US" dirty="0" err="1" smtClean="0"/>
              <a:t>situer</a:t>
            </a:r>
            <a:r>
              <a:rPr lang="en-US" dirty="0" smtClean="0"/>
              <a:t> par rapport au </a:t>
            </a:r>
            <a:r>
              <a:rPr lang="en-US" dirty="0" err="1" smtClean="0"/>
              <a:t>différentes</a:t>
            </a:r>
            <a:r>
              <a:rPr lang="en-US" dirty="0" smtClean="0"/>
              <a:t> phases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692" y="4503961"/>
            <a:ext cx="28647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Icones</a:t>
            </a:r>
            <a:r>
              <a:rPr lang="en-US" dirty="0" smtClean="0"/>
              <a:t> </a:t>
            </a:r>
            <a:r>
              <a:rPr lang="en-US" dirty="0" err="1" smtClean="0"/>
              <a:t>indiquant</a:t>
            </a:r>
            <a:r>
              <a:rPr lang="en-US" dirty="0" smtClean="0"/>
              <a:t> la phase courante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92" y="5618547"/>
            <a:ext cx="28647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Accès</a:t>
            </a:r>
            <a:r>
              <a:rPr lang="en-US" dirty="0" smtClean="0"/>
              <a:t> aux </a:t>
            </a:r>
            <a:r>
              <a:rPr lang="en-US" dirty="0" err="1" smtClean="0"/>
              <a:t>réglages</a:t>
            </a:r>
            <a:endParaRPr lang="en-US" dirty="0" smtClean="0"/>
          </a:p>
        </p:txBody>
      </p:sp>
      <p:cxnSp>
        <p:nvCxnSpPr>
          <p:cNvPr id="22" name="Straight Arrow Connector 21"/>
          <p:cNvCxnSpPr>
            <a:stCxn id="8" idx="3"/>
          </p:cNvCxnSpPr>
          <p:nvPr/>
        </p:nvCxnSpPr>
        <p:spPr>
          <a:xfrm flipV="1">
            <a:off x="3581400" y="2388912"/>
            <a:ext cx="121134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81400" y="3528617"/>
            <a:ext cx="121134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1400" y="4847319"/>
            <a:ext cx="121134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81400" y="5803960"/>
            <a:ext cx="121134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Ecran</a:t>
            </a:r>
            <a:r>
              <a:rPr lang="en-US" dirty="0" smtClean="0"/>
              <a:t> principal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48" y="1532238"/>
            <a:ext cx="2606503" cy="46337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8556" y="3365440"/>
            <a:ext cx="28647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Vert</a:t>
            </a:r>
            <a:r>
              <a:rPr lang="fr-FR" dirty="0" smtClean="0"/>
              <a:t>: nourriture autorisée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03947" y="3767682"/>
            <a:ext cx="28647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Vert</a:t>
            </a:r>
            <a:r>
              <a:rPr lang="en-US" b="1" dirty="0" smtClean="0"/>
              <a:t> </a:t>
            </a:r>
            <a:r>
              <a:rPr lang="en-US" b="1" dirty="0" err="1" smtClean="0"/>
              <a:t>clair</a:t>
            </a:r>
            <a:r>
              <a:rPr lang="en-US" dirty="0" smtClean="0"/>
              <a:t>: snack </a:t>
            </a:r>
            <a:r>
              <a:rPr lang="en-US" dirty="0" err="1" smtClean="0"/>
              <a:t>autorisé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7903946" y="4063887"/>
            <a:ext cx="36866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Jaune</a:t>
            </a:r>
            <a:r>
              <a:rPr lang="en-US" dirty="0" smtClean="0"/>
              <a:t>: phase de </a:t>
            </a:r>
            <a:r>
              <a:rPr lang="fr-CH" dirty="0" smtClean="0"/>
              <a:t>jeûne avant prise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72389" y="3743018"/>
            <a:ext cx="35662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Orange</a:t>
            </a:r>
            <a:r>
              <a:rPr lang="en-US" dirty="0" smtClean="0"/>
              <a:t>: phase de </a:t>
            </a:r>
            <a:r>
              <a:rPr lang="fr-CH" dirty="0" smtClean="0"/>
              <a:t>jeûne après prise</a:t>
            </a:r>
            <a:endParaRPr lang="en-US" dirty="0" smtClean="0"/>
          </a:p>
        </p:txBody>
      </p:sp>
      <p:cxnSp>
        <p:nvCxnSpPr>
          <p:cNvPr id="37" name="Straight Arrow Connector 36"/>
          <p:cNvCxnSpPr>
            <a:stCxn id="26" idx="3"/>
          </p:cNvCxnSpPr>
          <p:nvPr/>
        </p:nvCxnSpPr>
        <p:spPr>
          <a:xfrm>
            <a:off x="3453264" y="3550106"/>
            <a:ext cx="200803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3"/>
          </p:cNvCxnSpPr>
          <p:nvPr/>
        </p:nvCxnSpPr>
        <p:spPr>
          <a:xfrm>
            <a:off x="4038600" y="3927684"/>
            <a:ext cx="155901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1"/>
          </p:cNvCxnSpPr>
          <p:nvPr/>
        </p:nvCxnSpPr>
        <p:spPr>
          <a:xfrm flipH="1">
            <a:off x="6573795" y="3952348"/>
            <a:ext cx="133015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1"/>
          </p:cNvCxnSpPr>
          <p:nvPr/>
        </p:nvCxnSpPr>
        <p:spPr>
          <a:xfrm flipH="1" flipV="1">
            <a:off x="6215450" y="4232421"/>
            <a:ext cx="1688496" cy="161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Ecran</a:t>
            </a:r>
            <a:r>
              <a:rPr lang="en-US" dirty="0" smtClean="0"/>
              <a:t> principal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48" y="1532238"/>
            <a:ext cx="2606503" cy="46337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199" y="4471669"/>
            <a:ext cx="23447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Nourriture autorisée (vert si actif, gris sinon)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675606" y="3837253"/>
            <a:ext cx="4415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Nourriture autorisée (vert clair ou gris)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675606" y="4592096"/>
            <a:ext cx="37646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Phase de jeûne</a:t>
            </a:r>
            <a:r>
              <a:rPr lang="fr-CH" dirty="0" smtClean="0"/>
              <a:t> </a:t>
            </a:r>
            <a:r>
              <a:rPr lang="fr-CH" dirty="0" smtClean="0"/>
              <a:t>(orange ou gris)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82961" y="4841001"/>
            <a:ext cx="200803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1"/>
          </p:cNvCxnSpPr>
          <p:nvPr/>
        </p:nvCxnSpPr>
        <p:spPr>
          <a:xfrm flipH="1">
            <a:off x="6252519" y="4021919"/>
            <a:ext cx="1423087" cy="6344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1"/>
          </p:cNvCxnSpPr>
          <p:nvPr/>
        </p:nvCxnSpPr>
        <p:spPr>
          <a:xfrm flipH="1">
            <a:off x="7137509" y="4776762"/>
            <a:ext cx="53809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Ecran</a:t>
            </a:r>
            <a:r>
              <a:rPr lang="en-US" dirty="0" smtClean="0"/>
              <a:t> principal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48" y="1532238"/>
            <a:ext cx="2606503" cy="463378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69183" y="5533937"/>
            <a:ext cx="26065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Accès à l’écran de </a:t>
            </a:r>
            <a:r>
              <a:rPr lang="fr-CH" dirty="0"/>
              <a:t>r</a:t>
            </a:r>
            <a:r>
              <a:rPr lang="fr-CH" dirty="0" smtClean="0"/>
              <a:t>églage des heures de prise</a:t>
            </a:r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8701216" y="4803856"/>
            <a:ext cx="1849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Réglage alarmes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608541" y="5710622"/>
            <a:ext cx="20347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Page d’information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175686" y="5857102"/>
            <a:ext cx="1940011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4" idx="1"/>
          </p:cNvCxnSpPr>
          <p:nvPr/>
        </p:nvCxnSpPr>
        <p:spPr>
          <a:xfrm flipH="1">
            <a:off x="6172200" y="4988522"/>
            <a:ext cx="2529016" cy="7621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092778" y="5869459"/>
            <a:ext cx="151576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Ecran</a:t>
            </a:r>
            <a:r>
              <a:rPr lang="en-US" dirty="0" smtClean="0"/>
              <a:t> principal – 1 </a:t>
            </a:r>
            <a:r>
              <a:rPr lang="en-US" dirty="0" err="1" smtClean="0"/>
              <a:t>prise</a:t>
            </a:r>
            <a:r>
              <a:rPr lang="en-US" dirty="0" smtClean="0"/>
              <a:t>/jour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00" y="1512000"/>
            <a:ext cx="2673000" cy="475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692" y="3092980"/>
            <a:ext cx="28647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Horloge</a:t>
            </a:r>
            <a:r>
              <a:rPr lang="en-US" dirty="0" smtClean="0"/>
              <a:t>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n’a</a:t>
            </a:r>
            <a:r>
              <a:rPr lang="en-US" dirty="0" smtClean="0"/>
              <a:t> pas les </a:t>
            </a:r>
            <a:r>
              <a:rPr lang="en-US" dirty="0" err="1" smtClean="0"/>
              <a:t>diffèrentes</a:t>
            </a:r>
            <a:r>
              <a:rPr lang="en-US" dirty="0" smtClean="0"/>
              <a:t> phases </a:t>
            </a:r>
            <a:r>
              <a:rPr lang="en-US" dirty="0" err="1" smtClean="0"/>
              <a:t>comme</a:t>
            </a:r>
            <a:r>
              <a:rPr lang="en-US" dirty="0" smtClean="0"/>
              <a:t> pour la 2 </a:t>
            </a:r>
            <a:r>
              <a:rPr lang="en-US" dirty="0" err="1" smtClean="0"/>
              <a:t>prises</a:t>
            </a:r>
            <a:r>
              <a:rPr lang="en-US" dirty="0" smtClean="0"/>
              <a:t>/jour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81400" y="3528617"/>
            <a:ext cx="121134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692" y="4503961"/>
            <a:ext cx="28647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Icones </a:t>
            </a:r>
            <a:r>
              <a:rPr lang="fr-FR" dirty="0" err="1" smtClean="0"/>
              <a:t>indiquantles</a:t>
            </a:r>
            <a:r>
              <a:rPr lang="fr-FR" dirty="0" smtClean="0"/>
              <a:t> phases non présent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81400" y="4847319"/>
            <a:ext cx="121134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Réglage</a:t>
            </a:r>
            <a:r>
              <a:rPr lang="en-US" dirty="0" smtClean="0"/>
              <a:t> des </a:t>
            </a:r>
            <a:r>
              <a:rPr lang="en-US" dirty="0" err="1" smtClean="0"/>
              <a:t>heures</a:t>
            </a:r>
            <a:r>
              <a:rPr lang="en-US" dirty="0" smtClean="0"/>
              <a:t> de </a:t>
            </a:r>
            <a:r>
              <a:rPr lang="en-US" dirty="0" err="1" smtClean="0"/>
              <a:t>prise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92" y="1505336"/>
            <a:ext cx="2630616" cy="46766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178" y="1729125"/>
            <a:ext cx="260650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Accès au sous-menu de configuration de la posologie</a:t>
            </a: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40681" y="2188216"/>
            <a:ext cx="1940011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47297" y="2201643"/>
            <a:ext cx="260650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Accès au sous-menu de configuration de la ou des heures de prise</a:t>
            </a:r>
            <a:endParaRPr lang="en-US" dirty="0" smtClean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7411308" y="2663308"/>
            <a:ext cx="133598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Réglage</a:t>
            </a:r>
            <a:r>
              <a:rPr lang="en-US" dirty="0" smtClean="0"/>
              <a:t> des </a:t>
            </a:r>
            <a:r>
              <a:rPr lang="en-US" dirty="0" err="1" smtClean="0"/>
              <a:t>heures</a:t>
            </a:r>
            <a:r>
              <a:rPr lang="en-US" dirty="0" smtClean="0"/>
              <a:t> de </a:t>
            </a:r>
            <a:r>
              <a:rPr lang="en-US" dirty="0" err="1" smtClean="0"/>
              <a:t>prise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47" y="1495167"/>
            <a:ext cx="2634306" cy="4683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4816" y="3471429"/>
            <a:ext cx="26065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Pour médicament de type </a:t>
            </a:r>
            <a:r>
              <a:rPr lang="fr-CH" dirty="0" err="1" smtClean="0"/>
              <a:t>Gleevec</a:t>
            </a:r>
            <a:endParaRPr lang="en-US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01319" y="3794595"/>
            <a:ext cx="1940011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32881" y="3842949"/>
            <a:ext cx="26065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Pour médicament de type </a:t>
            </a:r>
            <a:r>
              <a:rPr lang="fr-CH" dirty="0" err="1" smtClean="0"/>
              <a:t>Tasigna</a:t>
            </a:r>
            <a:endParaRPr lang="en-US" dirty="0" smtClean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7166919" y="4166114"/>
            <a:ext cx="156596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Réglage</a:t>
            </a:r>
            <a:r>
              <a:rPr lang="en-US" dirty="0" smtClean="0"/>
              <a:t> des </a:t>
            </a:r>
            <a:r>
              <a:rPr lang="en-US" dirty="0" err="1" smtClean="0"/>
              <a:t>heures</a:t>
            </a:r>
            <a:r>
              <a:rPr lang="en-US" dirty="0" smtClean="0"/>
              <a:t> de </a:t>
            </a:r>
            <a:r>
              <a:rPr lang="en-US" dirty="0" err="1" smtClean="0"/>
              <a:t>prise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69" y="1512502"/>
            <a:ext cx="2673211" cy="4752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955" y="4949090"/>
            <a:ext cx="260650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Une fois la posologie choisie (ou modifiée), un rappel s’affiche pour régler les heures de prise</a:t>
            </a: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21458" y="5549255"/>
            <a:ext cx="1940011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Contenu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Motivations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Objectifs 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Principes de l’application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Présentation détaillée de l’application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Réglage</a:t>
            </a:r>
            <a:r>
              <a:rPr lang="en-US" dirty="0" smtClean="0"/>
              <a:t> des </a:t>
            </a:r>
            <a:r>
              <a:rPr lang="en-US" dirty="0" err="1" smtClean="0"/>
              <a:t>heures</a:t>
            </a:r>
            <a:r>
              <a:rPr lang="en-US" dirty="0" smtClean="0"/>
              <a:t> de </a:t>
            </a:r>
            <a:r>
              <a:rPr lang="en-US" dirty="0" err="1" smtClean="0"/>
              <a:t>prise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00" y="1512000"/>
            <a:ext cx="2677050" cy="475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286" y="2837563"/>
            <a:ext cx="21809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Définition des deux horaires pour une posologie à 2/jour</a:t>
            </a:r>
            <a:endParaRPr lang="en-US" dirty="0" smtClean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397211" y="2794988"/>
            <a:ext cx="2365589" cy="5042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>
          <a:xfrm>
            <a:off x="2397211" y="3299228"/>
            <a:ext cx="2365589" cy="5923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Réglage</a:t>
            </a:r>
            <a:r>
              <a:rPr lang="en-US" dirty="0" smtClean="0"/>
              <a:t> des </a:t>
            </a:r>
            <a:r>
              <a:rPr lang="en-US" dirty="0" err="1" smtClean="0"/>
              <a:t>heures</a:t>
            </a:r>
            <a:r>
              <a:rPr lang="en-US" dirty="0" smtClean="0"/>
              <a:t> de </a:t>
            </a:r>
            <a:r>
              <a:rPr lang="en-US" dirty="0" err="1" smtClean="0"/>
              <a:t>prise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00" y="1512000"/>
            <a:ext cx="2673000" cy="475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286" y="2249744"/>
            <a:ext cx="21809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Définition de l’horaire pour une posologie à 1/jour</a:t>
            </a:r>
            <a:endParaRPr lang="en-US" dirty="0" smtClean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397211" y="2711409"/>
            <a:ext cx="236558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0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Réglage</a:t>
            </a:r>
            <a:r>
              <a:rPr lang="en-US" dirty="0" smtClean="0"/>
              <a:t> des notifications – 2 </a:t>
            </a:r>
            <a:r>
              <a:rPr lang="en-US" dirty="0" err="1" smtClean="0"/>
              <a:t>prises</a:t>
            </a:r>
            <a:r>
              <a:rPr lang="en-US" dirty="0" smtClean="0"/>
              <a:t>/jour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00" y="1512000"/>
            <a:ext cx="2673000" cy="475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286" y="1854326"/>
            <a:ext cx="21809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err="1" smtClean="0"/>
              <a:t>Accés</a:t>
            </a:r>
            <a:r>
              <a:rPr lang="fr-CH" dirty="0" smtClean="0"/>
              <a:t> au sous menu pour configurer les 4 alarmes du matin</a:t>
            </a: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97211" y="2315991"/>
            <a:ext cx="236558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10600" y="2315991"/>
            <a:ext cx="21809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Accès au sous menu pour configurer les 4 alarmes du soir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7435800" y="2777656"/>
            <a:ext cx="11748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6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Réglage</a:t>
            </a:r>
            <a:r>
              <a:rPr lang="en-US" dirty="0" smtClean="0"/>
              <a:t> des notifications – 2 </a:t>
            </a:r>
            <a:r>
              <a:rPr lang="en-US" dirty="0" err="1" smtClean="0"/>
              <a:t>prises</a:t>
            </a:r>
            <a:r>
              <a:rPr lang="en-US" dirty="0" smtClean="0"/>
              <a:t>/jour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00" y="1512000"/>
            <a:ext cx="2673000" cy="475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10600" y="2056499"/>
            <a:ext cx="21809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Chaque alarme peut </a:t>
            </a:r>
            <a:r>
              <a:rPr lang="fr-CH" dirty="0" smtClean="0"/>
              <a:t>être activée individuellement</a:t>
            </a: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35800" y="2518164"/>
            <a:ext cx="11748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575" y="3287835"/>
            <a:ext cx="218092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Lorsqu’une alarme est activée, </a:t>
            </a:r>
            <a:r>
              <a:rPr lang="fr-CH" smtClean="0"/>
              <a:t>la sonnerie peut </a:t>
            </a:r>
            <a:r>
              <a:rPr lang="fr-CH" smtClean="0"/>
              <a:t>être choisie</a:t>
            </a:r>
            <a:endParaRPr lang="en-US" dirty="0" smtClean="0"/>
          </a:p>
        </p:txBody>
      </p:sp>
      <p:cxnSp>
        <p:nvCxnSpPr>
          <p:cNvPr id="12" name="Straight Arrow Connector 11"/>
          <p:cNvCxnSpPr>
            <a:stCxn id="10" idx="3"/>
            <a:endCxn id="3" idx="1"/>
          </p:cNvCxnSpPr>
          <p:nvPr/>
        </p:nvCxnSpPr>
        <p:spPr>
          <a:xfrm>
            <a:off x="2800500" y="3888000"/>
            <a:ext cx="19623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Réglage</a:t>
            </a:r>
            <a:r>
              <a:rPr lang="en-US" dirty="0" smtClean="0"/>
              <a:t> des notifications – 2 </a:t>
            </a:r>
            <a:r>
              <a:rPr lang="en-US" dirty="0" err="1" smtClean="0"/>
              <a:t>prises</a:t>
            </a:r>
            <a:r>
              <a:rPr lang="en-US" dirty="0" smtClean="0"/>
              <a:t>/jour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00" y="1512000"/>
            <a:ext cx="2673000" cy="475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575" y="2803347"/>
            <a:ext cx="218092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Le choix des sonneries se fait parmi les sonneries prédéfinie par le smartphone</a:t>
            </a:r>
            <a:endParaRPr lang="en-US" dirty="0" smtClean="0"/>
          </a:p>
        </p:txBody>
      </p:sp>
      <p:cxnSp>
        <p:nvCxnSpPr>
          <p:cNvPr id="9" name="Straight Arrow Connector 8"/>
          <p:cNvCxnSpPr>
            <a:endCxn id="9" idx="1"/>
          </p:cNvCxnSpPr>
          <p:nvPr/>
        </p:nvCxnSpPr>
        <p:spPr>
          <a:xfrm>
            <a:off x="2800500" y="3542011"/>
            <a:ext cx="19623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Réglage</a:t>
            </a:r>
            <a:r>
              <a:rPr lang="en-US" dirty="0" smtClean="0"/>
              <a:t> des notifications – 1 </a:t>
            </a:r>
            <a:r>
              <a:rPr lang="en-US" dirty="0" err="1" smtClean="0"/>
              <a:t>prise</a:t>
            </a:r>
            <a:r>
              <a:rPr lang="en-US" dirty="0" smtClean="0"/>
              <a:t>/jour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9575" y="1844667"/>
            <a:ext cx="21809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Configuration de l’alarme de la prise unique</a:t>
            </a: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00500" y="2306332"/>
            <a:ext cx="19623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00" y="1512000"/>
            <a:ext cx="26730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Ecran</a:t>
            </a:r>
            <a:r>
              <a:rPr lang="en-US" dirty="0" smtClean="0"/>
              <a:t> </a:t>
            </a:r>
            <a:r>
              <a:rPr lang="en-US" dirty="0" err="1" smtClean="0"/>
              <a:t>d’alarme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00" y="1512000"/>
            <a:ext cx="2673000" cy="475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575" y="2650434"/>
            <a:ext cx="21809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Action principale de l’alarme</a:t>
            </a: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00500" y="2973600"/>
            <a:ext cx="19623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8888" y="3995561"/>
            <a:ext cx="2180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Heure </a:t>
            </a:r>
            <a:r>
              <a:rPr lang="fr-CH" smtClean="0"/>
              <a:t>de l’alarme</a:t>
            </a:r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99813" y="4180227"/>
            <a:ext cx="19623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729" y="4715654"/>
            <a:ext cx="21809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Ic</a:t>
            </a:r>
            <a:r>
              <a:rPr lang="fr-CH" dirty="0" smtClean="0"/>
              <a:t>ône représentant </a:t>
            </a:r>
            <a:r>
              <a:rPr lang="fr-CH" smtClean="0"/>
              <a:t>l’action associée à l’alarme</a:t>
            </a:r>
            <a:endParaRPr lang="en-US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76654" y="5149722"/>
            <a:ext cx="19623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Ecrans</a:t>
            </a:r>
            <a:r>
              <a:rPr lang="en-US" dirty="0" smtClean="0"/>
              <a:t> </a:t>
            </a:r>
            <a:r>
              <a:rPr lang="en-US" dirty="0" err="1" smtClean="0"/>
              <a:t>d’alarme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6" y="1470454"/>
            <a:ext cx="2673000" cy="475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0" y="1470454"/>
            <a:ext cx="2673000" cy="475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84" y="1470454"/>
            <a:ext cx="2673000" cy="475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568" y="1470454"/>
            <a:ext cx="26730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Traitements</a:t>
            </a:r>
            <a:r>
              <a:rPr lang="en-US" dirty="0" smtClean="0"/>
              <a:t> de longue </a:t>
            </a:r>
            <a:r>
              <a:rPr lang="en-US" dirty="0" err="1" smtClean="0"/>
              <a:t>durée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Posologie</a:t>
            </a:r>
            <a:r>
              <a:rPr lang="en-US" dirty="0" smtClean="0"/>
              <a:t> “non-standard”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Importance de </a:t>
            </a:r>
            <a:r>
              <a:rPr lang="en-US" dirty="0" err="1" smtClean="0"/>
              <a:t>l’observance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Peur</a:t>
            </a:r>
            <a:r>
              <a:rPr lang="en-US" dirty="0" smtClean="0"/>
              <a:t> de </a:t>
            </a:r>
            <a:r>
              <a:rPr lang="en-US" dirty="0" err="1" smtClean="0"/>
              <a:t>l’oubli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Apporter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aide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l’observance</a:t>
            </a:r>
            <a:r>
              <a:rPr lang="en-US" dirty="0"/>
              <a:t> </a:t>
            </a:r>
            <a:r>
              <a:rPr lang="en-US" dirty="0" smtClean="0"/>
              <a:t>pour le </a:t>
            </a:r>
            <a:r>
              <a:rPr lang="en-US" dirty="0" err="1" smtClean="0"/>
              <a:t>traitement</a:t>
            </a:r>
            <a:r>
              <a:rPr lang="en-US" dirty="0" smtClean="0"/>
              <a:t> de la LMC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Developper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application pour smartphones Android: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Simple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configurer</a:t>
            </a:r>
            <a:r>
              <a:rPr lang="en-US" dirty="0" smtClean="0"/>
              <a:t> et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err="1" smtClean="0"/>
              <a:t>Avertissant</a:t>
            </a:r>
            <a:r>
              <a:rPr lang="en-US" dirty="0" smtClean="0"/>
              <a:t> </a:t>
            </a:r>
            <a:r>
              <a:rPr lang="en-US" dirty="0" err="1" smtClean="0"/>
              <a:t>l’utilisateur</a:t>
            </a:r>
            <a:r>
              <a:rPr lang="en-US" dirty="0" smtClean="0"/>
              <a:t> des </a:t>
            </a:r>
            <a:r>
              <a:rPr lang="en-US" dirty="0" err="1" smtClean="0"/>
              <a:t>heures</a:t>
            </a:r>
            <a:r>
              <a:rPr lang="en-US" dirty="0" smtClean="0"/>
              <a:t> de </a:t>
            </a:r>
            <a:r>
              <a:rPr lang="en-US" dirty="0" err="1" smtClean="0"/>
              <a:t>prise</a:t>
            </a:r>
            <a:r>
              <a:rPr lang="en-US" dirty="0" smtClean="0"/>
              <a:t>, de je</a:t>
            </a:r>
            <a:r>
              <a:rPr lang="fr-CH" dirty="0" err="1" smtClean="0"/>
              <a:t>ûn</a:t>
            </a:r>
            <a:r>
              <a:rPr lang="fr-CH" dirty="0" smtClean="0"/>
              <a:t>, automatiquement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Principes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Configuration, UTILISATION et Fonctionnement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7501-6C96-F149-833F-F97A2C872419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Configuration en 3 </a:t>
            </a:r>
            <a:r>
              <a:rPr lang="en-US" dirty="0" err="1" smtClean="0"/>
              <a:t>étapes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Règlage</a:t>
            </a:r>
            <a:r>
              <a:rPr lang="en-US" b="1" dirty="0" smtClean="0"/>
              <a:t> la </a:t>
            </a:r>
            <a:r>
              <a:rPr lang="en-US" b="1" dirty="0" err="1" smtClean="0"/>
              <a:t>posologie</a:t>
            </a:r>
            <a:endParaRPr lang="en-US" b="1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prise</a:t>
            </a:r>
            <a:r>
              <a:rPr lang="en-US" dirty="0" smtClean="0"/>
              <a:t> par jour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prises</a:t>
            </a:r>
            <a:r>
              <a:rPr lang="en-US" dirty="0" smtClean="0"/>
              <a:t> par jour </a:t>
            </a:r>
            <a:r>
              <a:rPr lang="en-US" dirty="0" err="1" smtClean="0"/>
              <a:t>à</a:t>
            </a:r>
            <a:r>
              <a:rPr lang="en-US" dirty="0" smtClean="0"/>
              <a:t> je</a:t>
            </a:r>
            <a:r>
              <a:rPr lang="fr-CH" dirty="0" err="1" smtClean="0"/>
              <a:t>ûn</a:t>
            </a:r>
            <a:r>
              <a:rPr lang="fr-CH" dirty="0" smtClean="0"/>
              <a:t> (2h avant la prise du médicament et 1h après)</a:t>
            </a:r>
          </a:p>
          <a:p>
            <a:pPr lvl="1"/>
            <a:endParaRPr lang="fr-CH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Réglage</a:t>
            </a:r>
            <a:r>
              <a:rPr lang="en-US" b="1" dirty="0" smtClean="0"/>
              <a:t> des </a:t>
            </a:r>
            <a:r>
              <a:rPr lang="en-US" b="1" dirty="0" err="1" smtClean="0"/>
              <a:t>heures</a:t>
            </a:r>
            <a:r>
              <a:rPr lang="en-US" b="1" dirty="0" smtClean="0"/>
              <a:t> de </a:t>
            </a:r>
            <a:r>
              <a:rPr lang="en-US" b="1" dirty="0" err="1" smtClean="0"/>
              <a:t>prise</a:t>
            </a:r>
            <a:endParaRPr lang="en-US" b="1" dirty="0" smtClean="0"/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dirty="0" err="1" smtClean="0"/>
              <a:t>heure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définir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posologie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1/jour</a:t>
            </a:r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heure</a:t>
            </a:r>
            <a:r>
              <a:rPr lang="en-US" dirty="0" smtClean="0"/>
              <a:t> le </a:t>
            </a:r>
            <a:r>
              <a:rPr lang="en-US" dirty="0" err="1" smtClean="0"/>
              <a:t>matin</a:t>
            </a:r>
            <a:r>
              <a:rPr lang="en-US" dirty="0" smtClean="0"/>
              <a:t> et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heure</a:t>
            </a:r>
            <a:r>
              <a:rPr lang="en-US" dirty="0" smtClean="0"/>
              <a:t> le </a:t>
            </a:r>
            <a:r>
              <a:rPr lang="en-US" dirty="0" err="1" smtClean="0"/>
              <a:t>soir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posologie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2/jour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Réglage</a:t>
            </a:r>
            <a:r>
              <a:rPr lang="en-US" b="1" dirty="0" smtClean="0"/>
              <a:t> des </a:t>
            </a:r>
            <a:r>
              <a:rPr lang="en-US" b="1" dirty="0" err="1" smtClean="0"/>
              <a:t>alarmes</a:t>
            </a:r>
            <a:endParaRPr lang="en-US" b="1" dirty="0" smtClean="0"/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dirty="0" err="1" smtClean="0"/>
              <a:t>alarme</a:t>
            </a:r>
            <a:r>
              <a:rPr lang="en-US" dirty="0" smtClean="0"/>
              <a:t> par possible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posologie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1/jour</a:t>
            </a:r>
          </a:p>
          <a:p>
            <a:pPr lvl="1"/>
            <a:r>
              <a:rPr lang="en-US" dirty="0" err="1" smtClean="0"/>
              <a:t>Jusqu’à</a:t>
            </a:r>
            <a:r>
              <a:rPr lang="en-US" dirty="0" smtClean="0"/>
              <a:t> 8 </a:t>
            </a:r>
            <a:r>
              <a:rPr lang="en-US" dirty="0" err="1" smtClean="0"/>
              <a:t>alarmes</a:t>
            </a:r>
            <a:r>
              <a:rPr lang="en-US" dirty="0" smtClean="0"/>
              <a:t> par jour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posologie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2/jour</a:t>
            </a:r>
          </a:p>
          <a:p>
            <a:pPr lvl="2"/>
            <a:r>
              <a:rPr lang="en-US" dirty="0" smtClean="0"/>
              <a:t>Dernier snack </a:t>
            </a:r>
            <a:r>
              <a:rPr lang="en-US" dirty="0" err="1" smtClean="0"/>
              <a:t>avant</a:t>
            </a:r>
            <a:r>
              <a:rPr lang="en-US" dirty="0" smtClean="0"/>
              <a:t> début du j</a:t>
            </a:r>
            <a:r>
              <a:rPr lang="fr-CH" dirty="0" err="1" smtClean="0"/>
              <a:t>eûn</a:t>
            </a:r>
            <a:endParaRPr lang="fr-CH" dirty="0" smtClean="0"/>
          </a:p>
          <a:p>
            <a:pPr lvl="2"/>
            <a:r>
              <a:rPr lang="fr-CH" dirty="0" smtClean="0"/>
              <a:t>Début du </a:t>
            </a:r>
            <a:r>
              <a:rPr lang="fr-CH" dirty="0" err="1" smtClean="0"/>
              <a:t>jeûn</a:t>
            </a:r>
            <a:endParaRPr lang="fr-CH" dirty="0" smtClean="0"/>
          </a:p>
          <a:p>
            <a:pPr lvl="2"/>
            <a:r>
              <a:rPr lang="fr-CH" dirty="0" smtClean="0"/>
              <a:t>Prise du médicament</a:t>
            </a:r>
          </a:p>
          <a:p>
            <a:pPr lvl="2"/>
            <a:r>
              <a:rPr lang="fr-CH" dirty="0" smtClean="0"/>
              <a:t>Fin du </a:t>
            </a:r>
            <a:r>
              <a:rPr lang="fr-CH" dirty="0" err="1" smtClean="0"/>
              <a:t>jeûn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Utilisation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</a:t>
            </a:r>
            <a:r>
              <a:rPr lang="en-US" dirty="0" err="1" smtClean="0"/>
              <a:t>configurée</a:t>
            </a:r>
            <a:r>
              <a:rPr lang="en-US" dirty="0" smtClean="0"/>
              <a:t>,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n’a</a:t>
            </a:r>
            <a:r>
              <a:rPr lang="en-US" dirty="0" smtClean="0"/>
              <a:t> plus </a:t>
            </a:r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d’ouvrir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Il </a:t>
            </a:r>
            <a:r>
              <a:rPr lang="en-US" dirty="0" err="1" smtClean="0"/>
              <a:t>interagit</a:t>
            </a:r>
            <a:r>
              <a:rPr lang="en-US" dirty="0" smtClean="0"/>
              <a:t> </a:t>
            </a:r>
            <a:r>
              <a:rPr lang="en-US" dirty="0" err="1" smtClean="0"/>
              <a:t>uniquement</a:t>
            </a:r>
            <a:r>
              <a:rPr lang="en-US" dirty="0" smtClean="0"/>
              <a:t> via les </a:t>
            </a:r>
            <a:r>
              <a:rPr lang="en-US" dirty="0" err="1" smtClean="0"/>
              <a:t>écrans</a:t>
            </a:r>
            <a:r>
              <a:rPr lang="en-US" dirty="0" smtClean="0"/>
              <a:t> </a:t>
            </a:r>
            <a:r>
              <a:rPr lang="en-US" dirty="0" err="1" smtClean="0"/>
              <a:t>d’alarmes</a:t>
            </a:r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Pour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alarme</a:t>
            </a:r>
            <a:r>
              <a:rPr lang="en-US" dirty="0" smtClean="0"/>
              <a:t> </a:t>
            </a:r>
            <a:r>
              <a:rPr lang="en-US" dirty="0" err="1" smtClean="0"/>
              <a:t>configurée</a:t>
            </a:r>
            <a:r>
              <a:rPr lang="en-US" dirty="0" smtClean="0"/>
              <a:t>, le smartphone:</a:t>
            </a:r>
          </a:p>
          <a:p>
            <a:pPr lvl="1">
              <a:lnSpc>
                <a:spcPct val="200000"/>
              </a:lnSpc>
            </a:pPr>
            <a:r>
              <a:rPr lang="en-US" b="1" dirty="0" err="1"/>
              <a:t>A</a:t>
            </a:r>
            <a:r>
              <a:rPr lang="en-US" b="1" dirty="0" err="1" smtClean="0"/>
              <a:t>ffiche</a:t>
            </a:r>
            <a:r>
              <a:rPr lang="en-US" b="1" dirty="0" smtClean="0"/>
              <a:t> un </a:t>
            </a:r>
            <a:r>
              <a:rPr lang="en-US" b="1" dirty="0" err="1" smtClean="0"/>
              <a:t>écran</a:t>
            </a:r>
            <a:r>
              <a:rPr lang="en-US" b="1" dirty="0" smtClean="0"/>
              <a:t> </a:t>
            </a:r>
            <a:r>
              <a:rPr lang="en-US" b="1" dirty="0" err="1" smtClean="0"/>
              <a:t>d’alarme</a:t>
            </a:r>
            <a:r>
              <a:rPr lang="en-US" b="1" dirty="0" smtClean="0"/>
              <a:t> </a:t>
            </a:r>
            <a:r>
              <a:rPr lang="en-US" dirty="0" smtClean="0"/>
              <a:t>avec </a:t>
            </a:r>
            <a:r>
              <a:rPr lang="en-US" dirty="0" err="1" smtClean="0"/>
              <a:t>l’action</a:t>
            </a:r>
            <a:r>
              <a:rPr lang="en-US" dirty="0" smtClean="0"/>
              <a:t> </a:t>
            </a:r>
            <a:r>
              <a:rPr lang="en-US" dirty="0" err="1" smtClean="0"/>
              <a:t>associée</a:t>
            </a:r>
            <a:r>
              <a:rPr lang="en-US" dirty="0" smtClean="0"/>
              <a:t>:</a:t>
            </a:r>
          </a:p>
          <a:p>
            <a:pPr lvl="2">
              <a:lnSpc>
                <a:spcPct val="110000"/>
              </a:lnSpc>
            </a:pPr>
            <a:r>
              <a:rPr lang="en-US" i="1" dirty="0" err="1" smtClean="0"/>
              <a:t>Prendre</a:t>
            </a:r>
            <a:r>
              <a:rPr lang="en-US" i="1" dirty="0" smtClean="0"/>
              <a:t> le </a:t>
            </a:r>
            <a:r>
              <a:rPr lang="en-US" i="1" dirty="0" err="1" smtClean="0"/>
              <a:t>médicament</a:t>
            </a:r>
            <a:r>
              <a:rPr lang="en-US" i="1" dirty="0" smtClean="0"/>
              <a:t>, Début du je</a:t>
            </a:r>
            <a:r>
              <a:rPr lang="fr-CH" i="1" dirty="0" err="1" smtClean="0"/>
              <a:t>ûn</a:t>
            </a:r>
            <a:r>
              <a:rPr lang="fr-CH" i="1" dirty="0"/>
              <a:t>,</a:t>
            </a:r>
            <a:r>
              <a:rPr lang="fr-CH" i="1" dirty="0" smtClean="0"/>
              <a:t> Fin du </a:t>
            </a:r>
            <a:r>
              <a:rPr lang="fr-CH" i="1" dirty="0" err="1" smtClean="0"/>
              <a:t>jeûn</a:t>
            </a:r>
            <a:r>
              <a:rPr lang="fr-CH" dirty="0" smtClean="0"/>
              <a:t>, </a:t>
            </a:r>
            <a:r>
              <a:rPr lang="fr-CH" i="1" dirty="0" smtClean="0"/>
              <a:t>etc.</a:t>
            </a:r>
          </a:p>
          <a:p>
            <a:pPr lvl="1">
              <a:lnSpc>
                <a:spcPct val="200000"/>
              </a:lnSpc>
            </a:pPr>
            <a:r>
              <a:rPr lang="fr-CH" b="1" dirty="0" smtClean="0"/>
              <a:t>Sonne avec la tonalité </a:t>
            </a:r>
            <a:r>
              <a:rPr lang="fr-CH" dirty="0" smtClean="0"/>
              <a:t>définie par l’utilisateur</a:t>
            </a:r>
          </a:p>
          <a:p>
            <a:pPr lvl="1">
              <a:lnSpc>
                <a:spcPct val="200000"/>
              </a:lnSpc>
            </a:pPr>
            <a:r>
              <a:rPr lang="fr-CH" dirty="0" smtClean="0"/>
              <a:t>L’écran d’alarme est fermé dès que l’utilisateur </a:t>
            </a:r>
            <a:r>
              <a:rPr lang="fr-CH" i="1" dirty="0" smtClean="0"/>
              <a:t>acquitte </a:t>
            </a:r>
            <a:r>
              <a:rPr lang="fr-CH" dirty="0" smtClean="0"/>
              <a:t>l’alarme</a:t>
            </a:r>
            <a:endParaRPr lang="fr-CH" i="1" dirty="0" smtClean="0"/>
          </a:p>
          <a:p>
            <a:pPr lvl="2">
              <a:lnSpc>
                <a:spcPct val="110000"/>
              </a:lnSpc>
            </a:pPr>
            <a:r>
              <a:rPr lang="fr-CH" i="1" dirty="0" smtClean="0"/>
              <a:t>i.e. </a:t>
            </a:r>
            <a:r>
              <a:rPr lang="fr-CH" dirty="0" smtClean="0"/>
              <a:t>clique sur n’importe quelle partie de l’écran</a:t>
            </a:r>
            <a:endParaRPr lang="fr-CH" i="1" dirty="0" smtClean="0"/>
          </a:p>
          <a:p>
            <a:pPr lvl="1">
              <a:lnSpc>
                <a:spcPct val="200000"/>
              </a:lnSpc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Fonctionnement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modes de fonctionnement suivant la posologie choisie</a:t>
            </a:r>
          </a:p>
          <a:p>
            <a:pPr lvl="1"/>
            <a:r>
              <a:rPr lang="fr-FR" dirty="0" smtClean="0"/>
              <a:t>1 prise par jour</a:t>
            </a:r>
          </a:p>
          <a:p>
            <a:pPr lvl="2"/>
            <a:r>
              <a:rPr lang="fr-FR" dirty="0" smtClean="0"/>
              <a:t>Une seule alarme</a:t>
            </a:r>
          </a:p>
          <a:p>
            <a:pPr lvl="2"/>
            <a:r>
              <a:rPr lang="fr-FR" dirty="0" smtClean="0"/>
              <a:t>Pas de phase différente liée au je</a:t>
            </a:r>
            <a:r>
              <a:rPr lang="fr-FR" dirty="0" smtClean="0"/>
              <a:t>ûne</a:t>
            </a:r>
            <a:endParaRPr lang="fr-FR" dirty="0" smtClean="0"/>
          </a:p>
          <a:p>
            <a:pPr lvl="1"/>
            <a:r>
              <a:rPr lang="fr-FR" dirty="0" smtClean="0"/>
              <a:t>2 prises par jour</a:t>
            </a:r>
          </a:p>
          <a:p>
            <a:pPr lvl="2"/>
            <a:r>
              <a:rPr lang="fr-FR" dirty="0" smtClean="0"/>
              <a:t>Les heures de prises du matin et soir sont configurables librement (pas d’obligation du respect des 12h d’intervalle)</a:t>
            </a:r>
          </a:p>
          <a:p>
            <a:pPr lvl="2"/>
            <a:r>
              <a:rPr lang="fr-FR" dirty="0" smtClean="0"/>
              <a:t>A partir des heures de prises les autres alarmes sont calculées automatiquement:</a:t>
            </a:r>
          </a:p>
          <a:p>
            <a:pPr lvl="3"/>
            <a:r>
              <a:rPr lang="fr-FR" dirty="0" smtClean="0"/>
              <a:t>H-2h30 pour le dernier snack</a:t>
            </a:r>
          </a:p>
          <a:p>
            <a:pPr lvl="3"/>
            <a:r>
              <a:rPr lang="fr-FR" dirty="0" smtClean="0"/>
              <a:t>H-2h pour le début du je</a:t>
            </a:r>
            <a:r>
              <a:rPr lang="fr-FR" dirty="0" smtClean="0"/>
              <a:t>ûne</a:t>
            </a:r>
          </a:p>
          <a:p>
            <a:pPr lvl="3"/>
            <a:r>
              <a:rPr lang="fr-FR" dirty="0" smtClean="0"/>
              <a:t>H+1h pour la fin du jeûne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Code disponible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>
                <a:hlinkClick r:id="rId2"/>
              </a:rPr>
              <a:t>https://github.com/jtournie/NiTrack</a:t>
            </a:r>
            <a:r>
              <a:rPr lang="fr-FR" dirty="0" smtClean="0"/>
              <a:t> </a:t>
            </a:r>
          </a:p>
          <a:p>
            <a:r>
              <a:rPr lang="fr-FR" dirty="0" smtClean="0"/>
              <a:t>Tout le code est sous licence libre GPL</a:t>
            </a:r>
          </a:p>
          <a:p>
            <a:pPr lvl="1"/>
            <a:r>
              <a:rPr lang="fr-FR" dirty="0" smtClean="0">
                <a:hlinkClick r:id="rId3"/>
              </a:rPr>
              <a:t>http://www.gnu.org/licenses/gpl.txt</a:t>
            </a:r>
            <a:endParaRPr lang="fr-FR" dirty="0" smtClean="0"/>
          </a:p>
          <a:p>
            <a:r>
              <a:rPr lang="fr-FR" dirty="0" smtClean="0"/>
              <a:t>L’application est pour l’instant en Français et Anglais</a:t>
            </a:r>
          </a:p>
          <a:p>
            <a:pPr lvl="1"/>
            <a:r>
              <a:rPr lang="fr-FR" dirty="0" smtClean="0"/>
              <a:t>Possibilité de l’étendre à d’autres langues facilement</a:t>
            </a:r>
          </a:p>
          <a:p>
            <a:r>
              <a:rPr lang="fr-FR" dirty="0" smtClean="0"/>
              <a:t>La logique de l’application est implémentée et testée</a:t>
            </a:r>
          </a:p>
          <a:p>
            <a:r>
              <a:rPr lang="fr-FR" dirty="0" smtClean="0"/>
              <a:t>Les graphismes (couleurs, ic</a:t>
            </a:r>
            <a:r>
              <a:rPr lang="fr-FR" dirty="0" smtClean="0"/>
              <a:t>ônes, textes) sont pour l’instant similaire à l’application développée précédemment mais peuvent être changés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903</Words>
  <Application>Microsoft Macintosh PowerPoint</Application>
  <PresentationFormat>Widescreen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Retrospect</vt:lpstr>
      <vt:lpstr>STOP LMC 1&amp;2</vt:lpstr>
      <vt:lpstr>Contenu</vt:lpstr>
      <vt:lpstr>Motivations</vt:lpstr>
      <vt:lpstr>Objectifs</vt:lpstr>
      <vt:lpstr>Principes de l’application</vt:lpstr>
      <vt:lpstr> Configuration en 3 étapes</vt:lpstr>
      <vt:lpstr> Utilisation</vt:lpstr>
      <vt:lpstr> Fonctionnement</vt:lpstr>
      <vt:lpstr> Développement</vt:lpstr>
      <vt:lpstr>Détail de l’application</vt:lpstr>
      <vt:lpstr>Première utilisation</vt:lpstr>
      <vt:lpstr>Ecran principal</vt:lpstr>
      <vt:lpstr>Ecran principal</vt:lpstr>
      <vt:lpstr>Ecran principal</vt:lpstr>
      <vt:lpstr>Ecran principal</vt:lpstr>
      <vt:lpstr>Ecran principal – 1 prise/jour</vt:lpstr>
      <vt:lpstr>Réglage des heures de prise</vt:lpstr>
      <vt:lpstr>Réglage des heures de prise</vt:lpstr>
      <vt:lpstr>Réglage des heures de prise</vt:lpstr>
      <vt:lpstr>Réglage des heures de prise</vt:lpstr>
      <vt:lpstr>Réglage des heures de prise</vt:lpstr>
      <vt:lpstr>Réglage des notifications – 2 prises/jour</vt:lpstr>
      <vt:lpstr>Réglage des notifications – 2 prises/jour</vt:lpstr>
      <vt:lpstr>Réglage des notifications – 2 prises/jour</vt:lpstr>
      <vt:lpstr>Réglage des notifications – 1 prise/jour</vt:lpstr>
      <vt:lpstr>Ecran d’alarme</vt:lpstr>
      <vt:lpstr>Ecrans d’alarme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87</cp:revision>
  <cp:lastPrinted>2015-12-23T18:29:10Z</cp:lastPrinted>
  <dcterms:created xsi:type="dcterms:W3CDTF">2015-12-23T15:15:44Z</dcterms:created>
  <dcterms:modified xsi:type="dcterms:W3CDTF">2015-12-23T18:31:10Z</dcterms:modified>
</cp:coreProperties>
</file>