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02" r:id="rId2"/>
    <p:sldId id="331" r:id="rId3"/>
    <p:sldId id="303" r:id="rId4"/>
    <p:sldId id="304" r:id="rId5"/>
    <p:sldId id="305" r:id="rId6"/>
    <p:sldId id="306" r:id="rId7"/>
    <p:sldId id="307" r:id="rId8"/>
    <p:sldId id="308" r:id="rId9"/>
    <p:sldId id="324" r:id="rId10"/>
    <p:sldId id="325" r:id="rId11"/>
    <p:sldId id="326" r:id="rId12"/>
    <p:sldId id="332" r:id="rId13"/>
    <p:sldId id="327" r:id="rId14"/>
    <p:sldId id="328" r:id="rId15"/>
    <p:sldId id="310" r:id="rId16"/>
    <p:sldId id="309" r:id="rId17"/>
    <p:sldId id="323" r:id="rId18"/>
    <p:sldId id="312" r:id="rId19"/>
    <p:sldId id="333" r:id="rId20"/>
    <p:sldId id="313" r:id="rId21"/>
    <p:sldId id="314" r:id="rId22"/>
    <p:sldId id="315" r:id="rId23"/>
    <p:sldId id="316" r:id="rId24"/>
    <p:sldId id="329" r:id="rId25"/>
    <p:sldId id="330" r:id="rId26"/>
    <p:sldId id="320" r:id="rId27"/>
    <p:sldId id="321" r:id="rId28"/>
    <p:sldId id="322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838"/>
    <a:srgbClr val="9DB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2041" autoAdjust="0"/>
  </p:normalViewPr>
  <p:slideViewPr>
    <p:cSldViewPr snapToGrid="0">
      <p:cViewPr varScale="1">
        <p:scale>
          <a:sx n="116" d="100"/>
          <a:sy n="116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rdudley\Box%20Sync\Michigan%20-%20Current\Econ%20101\Resources\Lecture%20Slides\Chapter%203%20Curv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Market for Tickets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4"/>
          <c:order val="0"/>
          <c:tx>
            <c:v>Demand Dots</c:v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2A-4854-B7D5-97386396361B}"/>
            </c:ext>
          </c:extLst>
        </c:ser>
        <c:ser>
          <c:idx val="0"/>
          <c:order val="1"/>
          <c:tx>
            <c:v>Demand Before</c:v>
          </c:tx>
          <c:spPr>
            <a:ln w="31750"/>
          </c:spPr>
          <c:marker>
            <c:symbol val="none"/>
          </c:marker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2A-4854-B7D5-973863963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8656"/>
        <c:axId val="385745072"/>
      </c:scatterChart>
      <c:valAx>
        <c:axId val="7378656"/>
        <c:scaling>
          <c:orientation val="minMax"/>
          <c:max val="10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385745072"/>
        <c:crosses val="autoZero"/>
        <c:crossBetween val="midCat"/>
      </c:valAx>
      <c:valAx>
        <c:axId val="385745072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3786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Market for </a:t>
            </a:r>
            <a:r>
              <a:rPr lang="en-US" dirty="0" smtClean="0"/>
              <a:t>Tickets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54419595355335"/>
          <c:y val="8.7929644648640018E-2"/>
          <c:w val="0.82010872877895136"/>
          <c:h val="0.75302102452192698"/>
        </c:manualLayout>
      </c:layout>
      <c:scatterChart>
        <c:scatterStyle val="smoothMarker"/>
        <c:varyColors val="0"/>
        <c:ser>
          <c:idx val="0"/>
          <c:order val="0"/>
          <c:tx>
            <c:v>Demand Before</c:v>
          </c:tx>
          <c:spPr>
            <a:ln w="28575"/>
          </c:spPr>
          <c:marker>
            <c:symbol val="none"/>
          </c:marker>
          <c:dLbls>
            <c:dLbl>
              <c:idx val="5"/>
              <c:tx>
                <c:rich>
                  <a:bodyPr/>
                  <a:lstStyle/>
                  <a:p>
                    <a:r>
                      <a:rPr lang="en-US" dirty="0" smtClean="0"/>
                      <a:t>Demand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9F-405C-B117-D899671300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59F-405C-B117-D89967130058}"/>
            </c:ext>
          </c:extLst>
        </c:ser>
        <c:ser>
          <c:idx val="16"/>
          <c:order val="1"/>
          <c:tx>
            <c:v>Move/Shift D Price1</c:v>
          </c:tx>
          <c:spPr>
            <a:ln w="1905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Sheet1!$B$33:$B$34</c:f>
              <c:numCache>
                <c:formatCode>#,##0</c:formatCode>
                <c:ptCount val="2"/>
                <c:pt idx="0" formatCode="General">
                  <c:v>0</c:v>
                </c:pt>
                <c:pt idx="1">
                  <c:v>2500</c:v>
                </c:pt>
              </c:numCache>
            </c:numRef>
          </c:xVal>
          <c:yVal>
            <c:numRef>
              <c:f>Sheet1!$A$33:$A$34</c:f>
              <c:numCache>
                <c:formatCode>General</c:formatCode>
                <c:ptCount val="2"/>
                <c:pt idx="0">
                  <c:v>300</c:v>
                </c:pt>
                <c:pt idx="1">
                  <c:v>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59F-405C-B117-D89967130058}"/>
            </c:ext>
          </c:extLst>
        </c:ser>
        <c:ser>
          <c:idx val="19"/>
          <c:order val="2"/>
          <c:tx>
            <c:v>Move/Shift D Q1</c:v>
          </c:tx>
          <c:spPr>
            <a:ln w="19050">
              <a:solidFill>
                <a:schemeClr val="tx1"/>
              </a:solidFill>
              <a:prstDash val="sysDash"/>
              <a:headEnd type="none"/>
            </a:ln>
          </c:spPr>
          <c:marker>
            <c:symbol val="none"/>
          </c:marker>
          <c:xVal>
            <c:numRef>
              <c:f>Sheet1!$B$38:$B$39</c:f>
              <c:numCache>
                <c:formatCode>General</c:formatCode>
                <c:ptCount val="2"/>
                <c:pt idx="0">
                  <c:v>2500</c:v>
                </c:pt>
                <c:pt idx="1">
                  <c:v>2500</c:v>
                </c:pt>
              </c:numCache>
            </c:numRef>
          </c:xVal>
          <c:yVal>
            <c:numRef>
              <c:f>Sheet1!$A$38:$A$39</c:f>
              <c:numCache>
                <c:formatCode>General</c:formatCode>
                <c:ptCount val="2"/>
                <c:pt idx="0">
                  <c:v>0</c:v>
                </c:pt>
                <c:pt idx="1">
                  <c:v>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59F-405C-B117-D89967130058}"/>
            </c:ext>
          </c:extLst>
        </c:ser>
        <c:ser>
          <c:idx val="18"/>
          <c:order val="3"/>
          <c:tx>
            <c:v>Move/Shift D P3</c:v>
          </c:tx>
          <c:spPr>
            <a:ln w="1905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Sheet1!$B$35:$B$36</c:f>
              <c:numCache>
                <c:formatCode>General</c:formatCode>
                <c:ptCount val="2"/>
                <c:pt idx="0">
                  <c:v>0</c:v>
                </c:pt>
                <c:pt idx="1">
                  <c:v>5000</c:v>
                </c:pt>
              </c:numCache>
            </c:numRef>
          </c:xVal>
          <c:yVal>
            <c:numRef>
              <c:f>Sheet1!$A$35:$A$36</c:f>
              <c:numCache>
                <c:formatCode>General</c:formatCode>
                <c:ptCount val="2"/>
                <c:pt idx="0">
                  <c:v>200</c:v>
                </c:pt>
                <c:pt idx="1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59F-405C-B117-D89967130058}"/>
            </c:ext>
          </c:extLst>
        </c:ser>
        <c:ser>
          <c:idx val="21"/>
          <c:order val="4"/>
          <c:tx>
            <c:v>Move/Shift D Q3</c:v>
          </c:tx>
          <c:spPr>
            <a:ln w="1905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Sheet1!$B$40:$B$41</c:f>
              <c:numCache>
                <c:formatCode>General</c:formatCode>
                <c:ptCount val="2"/>
                <c:pt idx="0">
                  <c:v>5000</c:v>
                </c:pt>
                <c:pt idx="1">
                  <c:v>5000</c:v>
                </c:pt>
              </c:numCache>
            </c:numRef>
          </c:xVal>
          <c:yVal>
            <c:numRef>
              <c:f>Sheet1!$A$40:$A$41</c:f>
              <c:numCache>
                <c:formatCode>General</c:formatCode>
                <c:ptCount val="2"/>
                <c:pt idx="0">
                  <c:v>0</c:v>
                </c:pt>
                <c:pt idx="1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59F-405C-B117-D89967130058}"/>
            </c:ext>
          </c:extLst>
        </c:ser>
        <c:ser>
          <c:idx val="2"/>
          <c:order val="5"/>
          <c:tx>
            <c:v>Demand After</c:v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5"/>
              <c:tx>
                <c:rich>
                  <a:bodyPr/>
                  <a:lstStyle/>
                  <a:p>
                    <a:r>
                      <a:rPr lang="en-US" dirty="0" smtClean="0"/>
                      <a:t>Demand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c:rich>
              </c:tx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9F-405C-B117-D899671300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Sheet1!$B$2:$B$7</c:f>
              <c:numCache>
                <c:formatCode>#,##0</c:formatCode>
                <c:ptCount val="6"/>
                <c:pt idx="0">
                  <c:v>4000</c:v>
                </c:pt>
                <c:pt idx="1">
                  <c:v>5000</c:v>
                </c:pt>
                <c:pt idx="2">
                  <c:v>7000</c:v>
                </c:pt>
                <c:pt idx="3">
                  <c:v>10000</c:v>
                </c:pt>
                <c:pt idx="4">
                  <c:v>14000</c:v>
                </c:pt>
                <c:pt idx="5">
                  <c:v>19000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59F-405C-B117-D89967130058}"/>
            </c:ext>
          </c:extLst>
        </c:ser>
        <c:ser>
          <c:idx val="17"/>
          <c:order val="6"/>
          <c:tx>
            <c:v>Move/Shift D P2</c:v>
          </c:tx>
          <c:spPr>
            <a:ln w="1905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Sheet1!$C$33:$C$34</c:f>
              <c:numCache>
                <c:formatCode>General</c:formatCode>
                <c:ptCount val="2"/>
                <c:pt idx="0">
                  <c:v>0</c:v>
                </c:pt>
                <c:pt idx="1">
                  <c:v>5000</c:v>
                </c:pt>
              </c:numCache>
            </c:numRef>
          </c:xVal>
          <c:yVal>
            <c:numRef>
              <c:f>Sheet1!$A$33:$A$34</c:f>
              <c:numCache>
                <c:formatCode>General</c:formatCode>
                <c:ptCount val="2"/>
                <c:pt idx="0">
                  <c:v>300</c:v>
                </c:pt>
                <c:pt idx="1">
                  <c:v>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659F-405C-B117-D89967130058}"/>
            </c:ext>
          </c:extLst>
        </c:ser>
        <c:ser>
          <c:idx val="20"/>
          <c:order val="7"/>
          <c:tx>
            <c:v>Move/Shift D Q2</c:v>
          </c:tx>
          <c:spPr>
            <a:ln w="1905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Sheet1!$C$38:$C$39</c:f>
              <c:numCache>
                <c:formatCode>General</c:formatCode>
                <c:ptCount val="2"/>
                <c:pt idx="0">
                  <c:v>5000</c:v>
                </c:pt>
                <c:pt idx="1">
                  <c:v>5000</c:v>
                </c:pt>
              </c:numCache>
            </c:numRef>
          </c:xVal>
          <c:yVal>
            <c:numRef>
              <c:f>Sheet1!$A$38:$A$39</c:f>
              <c:numCache>
                <c:formatCode>General</c:formatCode>
                <c:ptCount val="2"/>
                <c:pt idx="0">
                  <c:v>0</c:v>
                </c:pt>
                <c:pt idx="1">
                  <c:v>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659F-405C-B117-D89967130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754984"/>
        <c:axId val="386823600"/>
      </c:scatterChart>
      <c:valAx>
        <c:axId val="386754984"/>
        <c:scaling>
          <c:orientation val="minMax"/>
          <c:max val="2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86823600"/>
        <c:crosses val="autoZero"/>
        <c:crossBetween val="midCat"/>
        <c:majorUnit val="2500"/>
      </c:valAx>
      <c:valAx>
        <c:axId val="386823600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86754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Market for Tickets</a:t>
            </a:r>
          </a:p>
          <a:p>
            <a:pPr>
              <a:defRPr/>
            </a:pPr>
            <a:r>
              <a:rPr lang="en-US"/>
              <a:t>(Before and After Announcement)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4"/>
          <c:order val="0"/>
          <c:tx>
            <c:v>Demand Dots</c:v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5B-4C3E-AE63-BA295003302B}"/>
            </c:ext>
          </c:extLst>
        </c:ser>
        <c:ser>
          <c:idx val="0"/>
          <c:order val="1"/>
          <c:tx>
            <c:v>Demand Before</c:v>
          </c:tx>
          <c:spPr>
            <a:ln w="31750"/>
          </c:spPr>
          <c:marker>
            <c:symbol val="none"/>
          </c:marker>
          <c:dLbls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5B-4C3E-AE63-BA29500330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C5B-4C3E-AE63-BA295003302B}"/>
            </c:ext>
          </c:extLst>
        </c:ser>
        <c:ser>
          <c:idx val="2"/>
          <c:order val="2"/>
          <c:tx>
            <c:v>Demand After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5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5B-4C3E-AE63-BA29500330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Sheet1!$B$2:$B$7</c:f>
              <c:numCache>
                <c:formatCode>#,##0</c:formatCode>
                <c:ptCount val="6"/>
                <c:pt idx="0">
                  <c:v>4000</c:v>
                </c:pt>
                <c:pt idx="1">
                  <c:v>5000</c:v>
                </c:pt>
                <c:pt idx="2">
                  <c:v>7000</c:v>
                </c:pt>
                <c:pt idx="3">
                  <c:v>10000</c:v>
                </c:pt>
                <c:pt idx="4">
                  <c:v>14000</c:v>
                </c:pt>
                <c:pt idx="5">
                  <c:v>19000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C5B-4C3E-AE63-BA2950033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826496"/>
        <c:axId val="262804056"/>
      </c:scatterChart>
      <c:valAx>
        <c:axId val="262826496"/>
        <c:scaling>
          <c:orientation val="minMax"/>
          <c:max val="2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262804056"/>
        <c:crosses val="autoZero"/>
        <c:crossBetween val="midCat"/>
      </c:valAx>
      <c:valAx>
        <c:axId val="262804056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628264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Market for Tickets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6559719477790089"/>
          <c:y val="8.3082909413937256E-2"/>
          <c:w val="0.76015526774284525"/>
          <c:h val="0.75969939182853508"/>
        </c:manualLayout>
      </c:layout>
      <c:scatterChart>
        <c:scatterStyle val="smoothMarker"/>
        <c:varyColors val="0"/>
        <c:ser>
          <c:idx val="15"/>
          <c:order val="0"/>
          <c:tx>
            <c:v>Supply Dots</c:v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D2-47C0-ACAD-BF06B981FAC1}"/>
            </c:ext>
          </c:extLst>
        </c:ser>
        <c:ser>
          <c:idx val="1"/>
          <c:order val="1"/>
          <c:tx>
            <c:v>Supply Before</c:v>
          </c:tx>
          <c:spPr>
            <a:ln w="31750"/>
          </c:spPr>
          <c:marker>
            <c:symbol val="none"/>
          </c:marker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CD2-47C0-ACAD-BF06B981F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834400"/>
        <c:axId val="387228512"/>
      </c:scatterChart>
      <c:valAx>
        <c:axId val="388834400"/>
        <c:scaling>
          <c:orientation val="minMax"/>
          <c:max val="10000"/>
          <c:min val="4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387228512"/>
        <c:crosses val="autoZero"/>
        <c:crossBetween val="midCat"/>
      </c:valAx>
      <c:valAx>
        <c:axId val="387228512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8834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Market for </a:t>
            </a:r>
            <a:r>
              <a:rPr lang="en-US" dirty="0" smtClean="0"/>
              <a:t>Tickets</a:t>
            </a:r>
            <a:endParaRPr lang="en-US" dirty="0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Supply Before</c:v>
          </c:tx>
          <c:spPr>
            <a:ln w="31750"/>
          </c:spPr>
          <c:marker>
            <c:symbol val="none"/>
          </c:marker>
          <c:dLbls>
            <c:dLbl>
              <c:idx val="0"/>
              <c:layout>
                <c:manualLayout>
                  <c:x val="-7.0237056517971196E-3"/>
                  <c:y val="-3.733333333333333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Supply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70-4A42-895E-DFE0FBB2E8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70-4A42-895E-DFE0FBB2E845}"/>
            </c:ext>
          </c:extLst>
        </c:ser>
        <c:ser>
          <c:idx val="22"/>
          <c:order val="1"/>
          <c:tx>
            <c:v>Move/Shift S P1</c:v>
          </c:tx>
          <c:spPr>
            <a:ln w="1905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Sheet1!$B$45:$B$46</c:f>
              <c:numCache>
                <c:formatCode>#,##0</c:formatCode>
                <c:ptCount val="2"/>
                <c:pt idx="0" formatCode="General">
                  <c:v>0</c:v>
                </c:pt>
                <c:pt idx="1">
                  <c:v>9000</c:v>
                </c:pt>
              </c:numCache>
            </c:numRef>
          </c:xVal>
          <c:yVal>
            <c:numRef>
              <c:f>Sheet1!$A$45:$A$46</c:f>
              <c:numCache>
                <c:formatCode>General</c:formatCode>
                <c:ptCount val="2"/>
                <c:pt idx="0">
                  <c:v>250</c:v>
                </c:pt>
                <c:pt idx="1">
                  <c:v>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70-4A42-895E-DFE0FBB2E845}"/>
            </c:ext>
          </c:extLst>
        </c:ser>
        <c:ser>
          <c:idx val="25"/>
          <c:order val="2"/>
          <c:tx>
            <c:v>Move/Shift S Q1</c:v>
          </c:tx>
          <c:spPr>
            <a:ln w="1905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Sheet1!$B$50:$B$51</c:f>
              <c:numCache>
                <c:formatCode>General</c:formatCode>
                <c:ptCount val="2"/>
                <c:pt idx="0">
                  <c:v>9000</c:v>
                </c:pt>
                <c:pt idx="1">
                  <c:v>9000</c:v>
                </c:pt>
              </c:numCache>
            </c:numRef>
          </c:xVal>
          <c:yVal>
            <c:numRef>
              <c:f>Sheet1!$A$50:$A$51</c:f>
              <c:numCache>
                <c:formatCode>General</c:formatCode>
                <c:ptCount val="2"/>
                <c:pt idx="0">
                  <c:v>0</c:v>
                </c:pt>
                <c:pt idx="1">
                  <c:v>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C70-4A42-895E-DFE0FBB2E845}"/>
            </c:ext>
          </c:extLst>
        </c:ser>
        <c:ser>
          <c:idx val="24"/>
          <c:order val="3"/>
          <c:tx>
            <c:v>Move/Shift S P3</c:v>
          </c:tx>
          <c:spPr>
            <a:ln w="1905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Sheet1!$B$47:$B$48</c:f>
              <c:numCache>
                <c:formatCode>General</c:formatCode>
                <c:ptCount val="2"/>
                <c:pt idx="0">
                  <c:v>0</c:v>
                </c:pt>
                <c:pt idx="1">
                  <c:v>7000</c:v>
                </c:pt>
              </c:numCache>
            </c:numRef>
          </c:xVal>
          <c:yVal>
            <c:numRef>
              <c:f>Sheet1!$A$47:$A$48</c:f>
              <c:numCache>
                <c:formatCode>General</c:formatCode>
                <c:ptCount val="2"/>
                <c:pt idx="0">
                  <c:v>150</c:v>
                </c:pt>
                <c:pt idx="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C70-4A42-895E-DFE0FBB2E845}"/>
            </c:ext>
          </c:extLst>
        </c:ser>
        <c:ser>
          <c:idx val="27"/>
          <c:order val="4"/>
          <c:tx>
            <c:v>Move/Shift S Q3</c:v>
          </c:tx>
          <c:spPr>
            <a:ln w="1905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Sheet1!$B$52:$B$53</c:f>
              <c:numCache>
                <c:formatCode>General</c:formatCode>
                <c:ptCount val="2"/>
                <c:pt idx="0">
                  <c:v>7000</c:v>
                </c:pt>
                <c:pt idx="1">
                  <c:v>7000</c:v>
                </c:pt>
              </c:numCache>
            </c:numRef>
          </c:xVal>
          <c:yVal>
            <c:numRef>
              <c:f>Sheet1!$A$52:$A$53</c:f>
              <c:numCache>
                <c:formatCode>General</c:formatCode>
                <c:ptCount val="2"/>
                <c:pt idx="0">
                  <c:v>0</c:v>
                </c:pt>
                <c:pt idx="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C70-4A42-895E-DFE0FBB2E845}"/>
            </c:ext>
          </c:extLst>
        </c:ser>
        <c:ser>
          <c:idx val="3"/>
          <c:order val="5"/>
          <c:tx>
            <c:v>Supply After</c:v>
          </c:tx>
          <c:spPr>
            <a:ln w="31750"/>
          </c:spPr>
          <c:marker>
            <c:symbol val="none"/>
          </c:marker>
          <c:dLbls>
            <c:dLbl>
              <c:idx val="0"/>
              <c:layout>
                <c:manualLayout>
                  <c:x val="-5.5469750066708172E-2"/>
                  <c:y val="-3.2653271081119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Supply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70-4A42-895E-DFE0FBB2E8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Sheet1!$D$2:$D$7</c:f>
              <c:numCache>
                <c:formatCode>#,##0</c:formatCode>
                <c:ptCount val="6"/>
                <c:pt idx="0">
                  <c:v>7800</c:v>
                </c:pt>
                <c:pt idx="1">
                  <c:v>7500</c:v>
                </c:pt>
                <c:pt idx="2">
                  <c:v>7000</c:v>
                </c:pt>
                <c:pt idx="3">
                  <c:v>6250</c:v>
                </c:pt>
                <c:pt idx="4">
                  <c:v>5000</c:v>
                </c:pt>
                <c:pt idx="5">
                  <c:v>3000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C70-4A42-895E-DFE0FBB2E845}"/>
            </c:ext>
          </c:extLst>
        </c:ser>
        <c:ser>
          <c:idx val="26"/>
          <c:order val="6"/>
          <c:tx>
            <c:v>Move/Shift S Q2</c:v>
          </c:tx>
          <c:spPr>
            <a:ln w="19050">
              <a:solidFill>
                <a:schemeClr val="tx1"/>
              </a:solidFill>
              <a:prstDash val="sysDash"/>
              <a:headEnd type="none"/>
              <a:tailEnd type="oval"/>
            </a:ln>
          </c:spPr>
          <c:marker>
            <c:symbol val="none"/>
          </c:marker>
          <c:xVal>
            <c:numRef>
              <c:f>Sheet1!$C$50:$C$51</c:f>
              <c:numCache>
                <c:formatCode>General</c:formatCode>
                <c:ptCount val="2"/>
                <c:pt idx="0">
                  <c:v>7000</c:v>
                </c:pt>
                <c:pt idx="1">
                  <c:v>7000</c:v>
                </c:pt>
              </c:numCache>
            </c:numRef>
          </c:xVal>
          <c:yVal>
            <c:numRef>
              <c:f>Sheet1!$A$50:$A$51</c:f>
              <c:numCache>
                <c:formatCode>General</c:formatCode>
                <c:ptCount val="2"/>
                <c:pt idx="0">
                  <c:v>0</c:v>
                </c:pt>
                <c:pt idx="1">
                  <c:v>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C70-4A42-895E-DFE0FBB2E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230472"/>
        <c:axId val="387230864"/>
      </c:scatterChart>
      <c:valAx>
        <c:axId val="387230472"/>
        <c:scaling>
          <c:orientation val="minMax"/>
          <c:max val="10000"/>
          <c:min val="2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387230864"/>
        <c:crosses val="autoZero"/>
        <c:crossBetween val="midCat"/>
      </c:valAx>
      <c:valAx>
        <c:axId val="387230864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7230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Market for Tickets</a:t>
            </a:r>
          </a:p>
          <a:p>
            <a:pPr>
              <a:defRPr/>
            </a:pPr>
            <a:r>
              <a:rPr lang="en-US"/>
              <a:t>(Before and After Announcement)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5"/>
          <c:order val="0"/>
          <c:tx>
            <c:v>Supply Dots</c:v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8-4721-AFCF-45021F7DA73E}"/>
            </c:ext>
          </c:extLst>
        </c:ser>
        <c:ser>
          <c:idx val="1"/>
          <c:order val="1"/>
          <c:tx>
            <c:v>Supply Before</c:v>
          </c:tx>
          <c:spPr>
            <a:ln w="31750"/>
          </c:spPr>
          <c:marker>
            <c:symbol val="none"/>
          </c:marker>
          <c:dLbls>
            <c:dLbl>
              <c:idx val="0"/>
              <c:layout>
                <c:manualLayout>
                  <c:x val="-0.10911697424280976"/>
                  <c:y val="-1.456039685055098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08-4721-AFCF-45021F7DA73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208-4721-AFCF-45021F7DA73E}"/>
            </c:ext>
          </c:extLst>
        </c:ser>
        <c:ser>
          <c:idx val="3"/>
          <c:order val="2"/>
          <c:tx>
            <c:v>Supply After</c:v>
          </c:tx>
          <c:spPr>
            <a:ln w="31750"/>
          </c:spPr>
          <c:marker>
            <c:symbol val="circle"/>
            <c:size val="7"/>
            <c:spPr>
              <a:ln>
                <a:noFill/>
              </a:ln>
            </c:spPr>
          </c:marker>
          <c:dLbls>
            <c:dLbl>
              <c:idx val="0"/>
              <c:layout>
                <c:manualLayout>
                  <c:x val="-0.14672655958746925"/>
                  <c:y val="-3.929065406235822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22760755014832"/>
                      <c:h val="0.105385815887982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208-4721-AFCF-45021F7DA73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Sheet1!$D$2:$D$7</c:f>
              <c:numCache>
                <c:formatCode>#,##0</c:formatCode>
                <c:ptCount val="6"/>
                <c:pt idx="0">
                  <c:v>7800</c:v>
                </c:pt>
                <c:pt idx="1">
                  <c:v>7500</c:v>
                </c:pt>
                <c:pt idx="2">
                  <c:v>7000</c:v>
                </c:pt>
                <c:pt idx="3">
                  <c:v>6250</c:v>
                </c:pt>
                <c:pt idx="4">
                  <c:v>5000</c:v>
                </c:pt>
                <c:pt idx="5">
                  <c:v>3000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208-4721-AFCF-45021F7DA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229296"/>
        <c:axId val="387229688"/>
      </c:scatterChart>
      <c:valAx>
        <c:axId val="387229296"/>
        <c:scaling>
          <c:orientation val="minMax"/>
          <c:max val="10000"/>
          <c:min val="2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387229688"/>
        <c:crosses val="autoZero"/>
        <c:crossBetween val="midCat"/>
      </c:valAx>
      <c:valAx>
        <c:axId val="387229688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7229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Market for Tickets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124294351034135"/>
          <c:y val="8.9366801942803817E-2"/>
          <c:w val="0.80991266978225729"/>
          <c:h val="0.75923217728757197"/>
        </c:manualLayout>
      </c:layout>
      <c:scatterChart>
        <c:scatterStyle val="smoothMarker"/>
        <c:varyColors val="0"/>
        <c:ser>
          <c:idx val="0"/>
          <c:order val="0"/>
          <c:tx>
            <c:v>Demand Before</c:v>
          </c:tx>
          <c:spPr>
            <a:ln w="28575"/>
          </c:spPr>
          <c:marker>
            <c:symbol val="none"/>
          </c:marker>
          <c:dLbls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B9-4DAA-AA7F-485879EC1A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B9-4DAA-AA7F-485879EC1A58}"/>
            </c:ext>
          </c:extLst>
        </c:ser>
        <c:ser>
          <c:idx val="1"/>
          <c:order val="1"/>
          <c:tx>
            <c:v>Supply Before</c:v>
          </c:tx>
          <c:spPr>
            <a:ln w="28575"/>
          </c:spPr>
          <c:marker>
            <c:symbol val="none"/>
          </c:marker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B9-4DAA-AA7F-485879EC1A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B9-4DAA-AA7F-485879EC1A58}"/>
            </c:ext>
          </c:extLst>
        </c:ser>
        <c:ser>
          <c:idx val="4"/>
          <c:order val="2"/>
          <c:tx>
            <c:v>Before Eq Price</c:v>
          </c:tx>
          <c:spPr>
            <a:ln w="28575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Sheet1!$B$14:$B$15</c:f>
              <c:numCache>
                <c:formatCode>General</c:formatCode>
                <c:ptCount val="2"/>
                <c:pt idx="0">
                  <c:v>0</c:v>
                </c:pt>
                <c:pt idx="1">
                  <c:v>7000</c:v>
                </c:pt>
              </c:numCache>
            </c:numRef>
          </c:xVal>
          <c:yVal>
            <c:numRef>
              <c:f>Sheet1!$A$14:$A$15</c:f>
              <c:numCache>
                <c:formatCode>General</c:formatCode>
                <c:ptCount val="2"/>
                <c:pt idx="0">
                  <c:v>150</c:v>
                </c:pt>
                <c:pt idx="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B9-4DAA-AA7F-485879EC1A58}"/>
            </c:ext>
          </c:extLst>
        </c:ser>
        <c:ser>
          <c:idx val="5"/>
          <c:order val="3"/>
          <c:tx>
            <c:v>Before Eq Quantity</c:v>
          </c:tx>
          <c:spPr>
            <a:ln w="28575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Sheet1!$B$17:$B$18</c:f>
              <c:numCache>
                <c:formatCode>General</c:formatCode>
                <c:ptCount val="2"/>
                <c:pt idx="0">
                  <c:v>7000</c:v>
                </c:pt>
                <c:pt idx="1">
                  <c:v>7000</c:v>
                </c:pt>
              </c:numCache>
            </c:numRef>
          </c:xVal>
          <c:yVal>
            <c:numRef>
              <c:f>Sheet1!$A$17:$A$18</c:f>
              <c:numCache>
                <c:formatCode>General</c:formatCode>
                <c:ptCount val="2"/>
                <c:pt idx="0">
                  <c:v>150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4B9-4DAA-AA7F-485879EC1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231648"/>
        <c:axId val="387232040"/>
      </c:scatterChart>
      <c:valAx>
        <c:axId val="387231648"/>
        <c:scaling>
          <c:orientation val="minMax"/>
          <c:max val="14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387232040"/>
        <c:crosses val="autoZero"/>
        <c:crossBetween val="midCat"/>
        <c:majorUnit val="1750"/>
      </c:valAx>
      <c:valAx>
        <c:axId val="387232040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72316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21937072680729"/>
          <c:y val="9.555630234483839E-2"/>
          <c:w val="0.83579922880010371"/>
          <c:h val="0.77940773458395318"/>
        </c:manualLayout>
      </c:layout>
      <c:scatterChart>
        <c:scatterStyle val="smoothMarker"/>
        <c:varyColors val="0"/>
        <c:ser>
          <c:idx val="0"/>
          <c:order val="0"/>
          <c:tx>
            <c:v>Demand Before</c:v>
          </c:tx>
          <c:spPr>
            <a:ln w="28575"/>
          </c:spPr>
          <c:marker>
            <c:symbol val="none"/>
          </c:marker>
          <c:dLbls>
            <c:dLbl>
              <c:idx val="5"/>
              <c:layout>
                <c:manualLayout>
                  <c:x val="2.0576131687242798E-2"/>
                  <c:y val="2.710027100271102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AB3-41DD-B75F-037C011BE8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B3-41DD-B75F-037C011BE897}"/>
            </c:ext>
          </c:extLst>
        </c:ser>
        <c:ser>
          <c:idx val="1"/>
          <c:order val="1"/>
          <c:tx>
            <c:v>Supply Before</c:v>
          </c:tx>
          <c:spPr>
            <a:ln w="28575"/>
          </c:spPr>
          <c:marker>
            <c:symbol val="none"/>
          </c:marker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AB3-41DD-B75F-037C011BE8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AB3-41DD-B75F-037C011BE897}"/>
            </c:ext>
          </c:extLst>
        </c:ser>
        <c:ser>
          <c:idx val="4"/>
          <c:order val="2"/>
          <c:tx>
            <c:v>Before Eq Price</c:v>
          </c:tx>
          <c:spPr>
            <a:ln w="2540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Sheet1!$B$14:$B$15</c:f>
              <c:numCache>
                <c:formatCode>General</c:formatCode>
                <c:ptCount val="2"/>
                <c:pt idx="0">
                  <c:v>0</c:v>
                </c:pt>
                <c:pt idx="1">
                  <c:v>7000</c:v>
                </c:pt>
              </c:numCache>
            </c:numRef>
          </c:xVal>
          <c:yVal>
            <c:numRef>
              <c:f>Sheet1!$A$14:$A$15</c:f>
              <c:numCache>
                <c:formatCode>General</c:formatCode>
                <c:ptCount val="2"/>
                <c:pt idx="0">
                  <c:v>150</c:v>
                </c:pt>
                <c:pt idx="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AB3-41DD-B75F-037C011BE897}"/>
            </c:ext>
          </c:extLst>
        </c:ser>
        <c:ser>
          <c:idx val="5"/>
          <c:order val="3"/>
          <c:tx>
            <c:v>Before Eq Quantity</c:v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Sheet1!$B$17:$B$18</c:f>
              <c:numCache>
                <c:formatCode>General</c:formatCode>
                <c:ptCount val="2"/>
                <c:pt idx="0">
                  <c:v>7000</c:v>
                </c:pt>
                <c:pt idx="1">
                  <c:v>7000</c:v>
                </c:pt>
              </c:numCache>
            </c:numRef>
          </c:xVal>
          <c:yVal>
            <c:numRef>
              <c:f>Sheet1!$A$17:$A$18</c:f>
              <c:numCache>
                <c:formatCode>General</c:formatCode>
                <c:ptCount val="2"/>
                <c:pt idx="0">
                  <c:v>150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AB3-41DD-B75F-037C011BE897}"/>
            </c:ext>
          </c:extLst>
        </c:ser>
        <c:ser>
          <c:idx val="8"/>
          <c:order val="4"/>
          <c:tx>
            <c:v>Surplus Price</c:v>
          </c:tx>
          <c:spPr>
            <a:ln w="25400">
              <a:solidFill>
                <a:schemeClr val="tx1"/>
              </a:solidFill>
              <a:prstDash val="sysDash"/>
              <a:tailEnd type="none"/>
            </a:ln>
          </c:spPr>
          <c:marker>
            <c:symbol val="none"/>
          </c:marker>
          <c:xVal>
            <c:numRef>
              <c:f>Sheet1!$B$22:$B$23</c:f>
              <c:numCache>
                <c:formatCode>#,##0</c:formatCode>
                <c:ptCount val="2"/>
                <c:pt idx="0" formatCode="General">
                  <c:v>0</c:v>
                </c:pt>
                <c:pt idx="1">
                  <c:v>9800</c:v>
                </c:pt>
              </c:numCache>
            </c:numRef>
          </c:xVal>
          <c:yVal>
            <c:numRef>
              <c:f>Sheet1!$A$22:$A$23</c:f>
              <c:numCache>
                <c:formatCode>General</c:formatCode>
                <c:ptCount val="2"/>
                <c:pt idx="0">
                  <c:v>350</c:v>
                </c:pt>
                <c:pt idx="1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AB3-41DD-B75F-037C011BE897}"/>
            </c:ext>
          </c:extLst>
        </c:ser>
        <c:ser>
          <c:idx val="9"/>
          <c:order val="5"/>
          <c:tx>
            <c:v>Surplus QS</c:v>
          </c:tx>
          <c:spPr>
            <a:ln w="25400">
              <a:solidFill>
                <a:schemeClr val="tx1"/>
              </a:solidFill>
              <a:prstDash val="sysDash"/>
              <a:headEnd type="oval"/>
            </a:ln>
          </c:spPr>
          <c:marker>
            <c:symbol val="none"/>
          </c:marker>
          <c:xVal>
            <c:numRef>
              <c:f>Sheet1!$B$25:$B$26</c:f>
              <c:numCache>
                <c:formatCode>General</c:formatCode>
                <c:ptCount val="2"/>
                <c:pt idx="0">
                  <c:v>9800</c:v>
                </c:pt>
                <c:pt idx="1">
                  <c:v>9800</c:v>
                </c:pt>
              </c:numCache>
            </c:numRef>
          </c:xVal>
          <c:yVal>
            <c:numRef>
              <c:f>Sheet1!$A$25:$A$26</c:f>
              <c:numCache>
                <c:formatCode>General</c:formatCode>
                <c:ptCount val="2"/>
                <c:pt idx="0">
                  <c:v>350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AB3-41DD-B75F-037C011BE897}"/>
            </c:ext>
          </c:extLst>
        </c:ser>
        <c:ser>
          <c:idx val="10"/>
          <c:order val="6"/>
          <c:tx>
            <c:v>Surplus QD</c:v>
          </c:tx>
          <c:spPr>
            <a:ln w="25400">
              <a:solidFill>
                <a:schemeClr val="tx1"/>
              </a:solidFill>
              <a:prstDash val="sysDash"/>
              <a:headEnd type="oval"/>
              <a:tailEnd type="none"/>
            </a:ln>
          </c:spPr>
          <c:marker>
            <c:symbol val="none"/>
          </c:marker>
          <c:xVal>
            <c:numRef>
              <c:f>Sheet1!$B$27:$B$28</c:f>
              <c:numCache>
                <c:formatCode>General</c:formatCode>
                <c:ptCount val="2"/>
                <c:pt idx="0">
                  <c:v>2000</c:v>
                </c:pt>
                <c:pt idx="1">
                  <c:v>2000</c:v>
                </c:pt>
              </c:numCache>
            </c:numRef>
          </c:xVal>
          <c:yVal>
            <c:numRef>
              <c:f>Sheet1!$A$27:$A$28</c:f>
              <c:numCache>
                <c:formatCode>General</c:formatCode>
                <c:ptCount val="2"/>
                <c:pt idx="0">
                  <c:v>350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AB3-41DD-B75F-037C011BE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471392"/>
        <c:axId val="388471784"/>
      </c:scatterChart>
      <c:valAx>
        <c:axId val="388471392"/>
        <c:scaling>
          <c:orientation val="minMax"/>
          <c:max val="14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 w="12700">
            <a:solidFill>
              <a:schemeClr val="bg1">
                <a:lumMod val="50000"/>
              </a:schemeClr>
            </a:solidFill>
          </a:ln>
        </c:spPr>
        <c:crossAx val="388471784"/>
        <c:crosses val="autoZero"/>
        <c:crossBetween val="midCat"/>
        <c:majorUnit val="1750"/>
      </c:valAx>
      <c:valAx>
        <c:axId val="388471784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2700">
            <a:solidFill>
              <a:schemeClr val="bg1">
                <a:lumMod val="50000"/>
              </a:schemeClr>
            </a:solidFill>
          </a:ln>
        </c:spPr>
        <c:crossAx val="388471392"/>
        <c:crosses val="autoZero"/>
        <c:crossBetween val="midCat"/>
      </c:valAx>
      <c:spPr>
        <a:ln w="12700"/>
      </c:spPr>
    </c:plotArea>
    <c:plotVisOnly val="1"/>
    <c:dispBlanksAs val="gap"/>
    <c:showDLblsOverMax val="0"/>
  </c:chart>
  <c:spPr>
    <a:ln w="28575"/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21937072680729"/>
          <c:y val="6.5230352303523031E-2"/>
          <c:w val="0.83579922880010371"/>
          <c:h val="0.80973369182510724"/>
        </c:manualLayout>
      </c:layout>
      <c:scatterChart>
        <c:scatterStyle val="smoothMarker"/>
        <c:varyColors val="0"/>
        <c:ser>
          <c:idx val="0"/>
          <c:order val="0"/>
          <c:tx>
            <c:v>Demand Before</c:v>
          </c:tx>
          <c:spPr>
            <a:ln w="28575"/>
          </c:spPr>
          <c:marker>
            <c:symbol val="none"/>
          </c:marker>
          <c:dLbls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C-459F-B29A-17A9245212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Sheet1!$C$2:$C$7</c:f>
              <c:numCache>
                <c:formatCode>#,##0</c:formatCode>
                <c:ptCount val="6"/>
                <c:pt idx="0">
                  <c:v>2000</c:v>
                </c:pt>
                <c:pt idx="1">
                  <c:v>2500</c:v>
                </c:pt>
                <c:pt idx="2">
                  <c:v>3500</c:v>
                </c:pt>
                <c:pt idx="3">
                  <c:v>5000</c:v>
                </c:pt>
                <c:pt idx="4">
                  <c:v>7000</c:v>
                </c:pt>
                <c:pt idx="5">
                  <c:v>9500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7AC-459F-B29A-17A9245212E5}"/>
            </c:ext>
          </c:extLst>
        </c:ser>
        <c:ser>
          <c:idx val="1"/>
          <c:order val="1"/>
          <c:tx>
            <c:v>Supply Before</c:v>
          </c:tx>
          <c:spPr>
            <a:ln w="28575"/>
          </c:spPr>
          <c:marker>
            <c:symbol val="none"/>
          </c:marker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C-459F-B29A-17A9245212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Sheet1!$E$2:$E$7</c:f>
              <c:numCache>
                <c:formatCode>#,##0</c:formatCode>
                <c:ptCount val="6"/>
                <c:pt idx="0">
                  <c:v>9800</c:v>
                </c:pt>
                <c:pt idx="1">
                  <c:v>9500</c:v>
                </c:pt>
                <c:pt idx="2">
                  <c:v>9000</c:v>
                </c:pt>
                <c:pt idx="3">
                  <c:v>8250</c:v>
                </c:pt>
                <c:pt idx="4">
                  <c:v>7000</c:v>
                </c:pt>
                <c:pt idx="5">
                  <c:v>5000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350</c:v>
                </c:pt>
                <c:pt idx="1">
                  <c:v>300</c:v>
                </c:pt>
                <c:pt idx="2">
                  <c:v>250</c:v>
                </c:pt>
                <c:pt idx="3">
                  <c:v>200</c:v>
                </c:pt>
                <c:pt idx="4">
                  <c:v>150</c:v>
                </c:pt>
                <c:pt idx="5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7AC-459F-B29A-17A9245212E5}"/>
            </c:ext>
          </c:extLst>
        </c:ser>
        <c:ser>
          <c:idx val="4"/>
          <c:order val="2"/>
          <c:tx>
            <c:v>Before Eq Price</c:v>
          </c:tx>
          <c:spPr>
            <a:ln w="2540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Sheet1!$B$14:$B$15</c:f>
              <c:numCache>
                <c:formatCode>General</c:formatCode>
                <c:ptCount val="2"/>
                <c:pt idx="0">
                  <c:v>0</c:v>
                </c:pt>
                <c:pt idx="1">
                  <c:v>7000</c:v>
                </c:pt>
              </c:numCache>
            </c:numRef>
          </c:xVal>
          <c:yVal>
            <c:numRef>
              <c:f>Sheet1!$A$14:$A$15</c:f>
              <c:numCache>
                <c:formatCode>General</c:formatCode>
                <c:ptCount val="2"/>
                <c:pt idx="0">
                  <c:v>150</c:v>
                </c:pt>
                <c:pt idx="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7AC-459F-B29A-17A9245212E5}"/>
            </c:ext>
          </c:extLst>
        </c:ser>
        <c:ser>
          <c:idx val="5"/>
          <c:order val="3"/>
          <c:tx>
            <c:v>Before Eq Quantity</c:v>
          </c:tx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Sheet1!$B$17:$B$18</c:f>
              <c:numCache>
                <c:formatCode>General</c:formatCode>
                <c:ptCount val="2"/>
                <c:pt idx="0">
                  <c:v>7000</c:v>
                </c:pt>
                <c:pt idx="1">
                  <c:v>7000</c:v>
                </c:pt>
              </c:numCache>
            </c:numRef>
          </c:xVal>
          <c:yVal>
            <c:numRef>
              <c:f>Sheet1!$A$17:$A$18</c:f>
              <c:numCache>
                <c:formatCode>General</c:formatCode>
                <c:ptCount val="2"/>
                <c:pt idx="0">
                  <c:v>150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7AC-459F-B29A-17A9245212E5}"/>
            </c:ext>
          </c:extLst>
        </c:ser>
        <c:ser>
          <c:idx val="11"/>
          <c:order val="4"/>
          <c:tx>
            <c:v>Shortage Price</c:v>
          </c:tx>
          <c:spPr>
            <a:ln w="25400">
              <a:solidFill>
                <a:schemeClr val="tx1"/>
              </a:solidFill>
              <a:prstDash val="sysDash"/>
              <a:tailEnd type="oval"/>
            </a:ln>
          </c:spPr>
          <c:marker>
            <c:symbol val="none"/>
          </c:marker>
          <c:xVal>
            <c:numRef>
              <c:f>Sheet1!$E$22:$E$23</c:f>
              <c:numCache>
                <c:formatCode>#,##0</c:formatCode>
                <c:ptCount val="2"/>
                <c:pt idx="0" formatCode="General">
                  <c:v>0</c:v>
                </c:pt>
                <c:pt idx="1">
                  <c:v>9500</c:v>
                </c:pt>
              </c:numCache>
            </c:numRef>
          </c:xVal>
          <c:yVal>
            <c:numRef>
              <c:f>Sheet1!$D$22:$D$23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7AC-459F-B29A-17A9245212E5}"/>
            </c:ext>
          </c:extLst>
        </c:ser>
        <c:ser>
          <c:idx val="12"/>
          <c:order val="5"/>
          <c:tx>
            <c:v>Shortage QS</c:v>
          </c:tx>
          <c:spPr>
            <a:ln w="25400">
              <a:solidFill>
                <a:schemeClr val="tx1"/>
              </a:solidFill>
              <a:prstDash val="sysDash"/>
              <a:headEnd type="oval"/>
            </a:ln>
          </c:spPr>
          <c:marker>
            <c:symbol val="none"/>
          </c:marker>
          <c:xVal>
            <c:numRef>
              <c:f>Sheet1!$E$27:$E$28</c:f>
              <c:numCache>
                <c:formatCode>General</c:formatCode>
                <c:ptCount val="2"/>
                <c:pt idx="0">
                  <c:v>5000</c:v>
                </c:pt>
                <c:pt idx="1">
                  <c:v>5000</c:v>
                </c:pt>
              </c:numCache>
            </c:numRef>
          </c:xVal>
          <c:yVal>
            <c:numRef>
              <c:f>Sheet1!$D$27:$D$28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7AC-459F-B29A-17A9245212E5}"/>
            </c:ext>
          </c:extLst>
        </c:ser>
        <c:ser>
          <c:idx val="13"/>
          <c:order val="6"/>
          <c:tx>
            <c:v>Shortage QD</c:v>
          </c:tx>
          <c:spPr>
            <a:ln w="25400">
              <a:solidFill>
                <a:schemeClr val="tx1"/>
              </a:solidFill>
              <a:prstDash val="sysDash"/>
              <a:headEnd type="oval"/>
            </a:ln>
          </c:spPr>
          <c:marker>
            <c:symbol val="none"/>
          </c:marker>
          <c:xVal>
            <c:numRef>
              <c:f>Sheet1!$E$25:$E$26</c:f>
              <c:numCache>
                <c:formatCode>General</c:formatCode>
                <c:ptCount val="2"/>
                <c:pt idx="0">
                  <c:v>9500</c:v>
                </c:pt>
                <c:pt idx="1">
                  <c:v>9500</c:v>
                </c:pt>
              </c:numCache>
            </c:numRef>
          </c:xVal>
          <c:yVal>
            <c:numRef>
              <c:f>Sheet1!$D$25:$D$26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67AC-459F-B29A-17A924521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472568"/>
        <c:axId val="388472960"/>
      </c:scatterChart>
      <c:valAx>
        <c:axId val="388472568"/>
        <c:scaling>
          <c:orientation val="minMax"/>
          <c:max val="14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Quantity of Tickets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spPr>
          <a:ln w="12700"/>
        </c:spPr>
        <c:crossAx val="388472960"/>
        <c:crosses val="autoZero"/>
        <c:crossBetween val="midCat"/>
        <c:majorUnit val="1750"/>
      </c:valAx>
      <c:valAx>
        <c:axId val="388472960"/>
        <c:scaling>
          <c:orientation val="minMax"/>
          <c:max val="37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Ticket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2700"/>
        </c:spPr>
        <c:crossAx val="3884725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59CD-F4C5-44FA-B684-7DA823368DDB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64FD9-B439-498D-A15C-87C634F0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1593-3C6A-40B3-837B-A0CBF1227F7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7B120-D496-4C3B-9532-C1912E0E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4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B120-D496-4C3B-9532-C1912E0E23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8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3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5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B120-D496-4C3B-9532-C1912E0E23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B120-D496-4C3B-9532-C1912E0E231E}" type="slidenum">
              <a:rPr lang="en-US" smtClean="0"/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23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6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6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0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0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3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B120-D496-4C3B-9532-C1912E0E23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363538"/>
            <a:ext cx="6072188" cy="34163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3B4DCA-3AE0-4858-9304-0DF025B817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22363"/>
            <a:ext cx="10591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105918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4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al-World Application -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1390" y="1033210"/>
            <a:ext cx="1090389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b="0" i="0" kern="1200" dirty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key question to be explored through real-world application.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687909"/>
            <a:ext cx="10873410" cy="453278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r="8222" b="13200"/>
          <a:stretch/>
        </p:blipFill>
        <p:spPr>
          <a:xfrm>
            <a:off x="216829" y="254131"/>
            <a:ext cx="531785" cy="548640"/>
          </a:xfrm>
          <a:prstGeom prst="rect">
            <a:avLst/>
          </a:prstGeom>
        </p:spPr>
      </p:pic>
      <p:sp>
        <p:nvSpPr>
          <p:cNvPr id="18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Add sub header</a:t>
            </a:r>
          </a:p>
        </p:txBody>
      </p:sp>
      <p:sp>
        <p:nvSpPr>
          <p:cNvPr id="19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861390" y="294896"/>
            <a:ext cx="5219370" cy="4801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800" b="1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Real-World Application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7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990601"/>
            <a:ext cx="10873410" cy="5153890"/>
          </a:xfrm>
        </p:spPr>
        <p:txBody>
          <a:bodyPr anchor="ctr">
            <a:normAutofit/>
          </a:bodyPr>
          <a:lstStyle>
            <a:lvl1pPr marL="342900" indent="-342900">
              <a:spcBef>
                <a:spcPts val="3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r="6223" b="13466"/>
          <a:stretch/>
        </p:blipFill>
        <p:spPr>
          <a:xfrm>
            <a:off x="216829" y="300322"/>
            <a:ext cx="517017" cy="51072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8614" y="274766"/>
            <a:ext cx="105967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8838"/>
                </a:solidFill>
                <a:latin typeface="Century Gothic" panose="020B0502020202020204" pitchFamily="34" charset="0"/>
              </a:rPr>
              <a:t>Key Takeaways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6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ey Takeaway -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02" y="1005252"/>
            <a:ext cx="10903577" cy="424732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400" dirty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647759"/>
            <a:ext cx="10873410" cy="4572931"/>
          </a:xfrm>
        </p:spPr>
        <p:txBody>
          <a:bodyPr>
            <a:normAutofit/>
          </a:bodyPr>
          <a:lstStyle>
            <a:lvl1pPr marL="342900" indent="-342900">
              <a:spcBef>
                <a:spcPts val="3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r="6223" b="13466"/>
          <a:stretch/>
        </p:blipFill>
        <p:spPr>
          <a:xfrm>
            <a:off x="216829" y="300322"/>
            <a:ext cx="517017" cy="51072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8614" y="274766"/>
            <a:ext cx="105967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8838"/>
                </a:solidFill>
                <a:latin typeface="Century Gothic" panose="020B0502020202020204" pitchFamily="34" charset="0"/>
              </a:rPr>
              <a:t>Key Takeaways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18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requent Mist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89" y="952501"/>
            <a:ext cx="10873409" cy="51729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8613" y="274766"/>
            <a:ext cx="11016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8838"/>
                </a:solidFill>
                <a:latin typeface="Century Gothic" panose="020B0502020202020204" pitchFamily="34" charset="0"/>
              </a:rPr>
              <a:t>Warning: Frequent Mistake!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519" y="247084"/>
            <a:ext cx="489776" cy="548640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5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quent Mistake -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2018" y="1005252"/>
            <a:ext cx="10903261" cy="424732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400" baseline="0" dirty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sub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631045"/>
            <a:ext cx="10873409" cy="458964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8613" y="274766"/>
            <a:ext cx="11016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8838"/>
                </a:solidFill>
                <a:latin typeface="Century Gothic" panose="020B0502020202020204" pitchFamily="34" charset="0"/>
              </a:rPr>
              <a:t>Warning: Frequent Mistake!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519" y="247084"/>
            <a:ext cx="489776" cy="548640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5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6720" y="270181"/>
            <a:ext cx="11338560" cy="480131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800" dirty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graphic header slide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4478" y="750312"/>
            <a:ext cx="11521440" cy="30588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9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222260"/>
            <a:ext cx="11061700" cy="1121521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8052" y="1633685"/>
            <a:ext cx="5298798" cy="4393042"/>
          </a:xfrm>
        </p:spPr>
        <p:txBody>
          <a:bodyPr anchor="ctr"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65150" y="1633685"/>
            <a:ext cx="5489286" cy="439304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326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222260"/>
            <a:ext cx="11061700" cy="1121521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8052" y="1633685"/>
            <a:ext cx="5298798" cy="439304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65150" y="1633685"/>
            <a:ext cx="5489286" cy="43930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32875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4619"/>
            <a:ext cx="5444836" cy="4902344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218" y="1274620"/>
            <a:ext cx="5659582" cy="490234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2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059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71" y="365125"/>
            <a:ext cx="11352213" cy="71553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71" y="1167634"/>
            <a:ext cx="5436320" cy="657395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70" y="1912008"/>
            <a:ext cx="5436321" cy="42776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3926" y="1174931"/>
            <a:ext cx="5827857" cy="65009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3927" y="1919305"/>
            <a:ext cx="5827856" cy="42703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1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8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1435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68634"/>
            <a:ext cx="3932237" cy="440035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461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14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68635"/>
            <a:ext cx="3932237" cy="440035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116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814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3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384800" cy="226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096000" y="1371600"/>
            <a:ext cx="5384800" cy="226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C24EC-D4E6-4650-8BD1-F96689C25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Krugman and Wells - Economics -Chapter 3</a:t>
            </a:r>
          </a:p>
        </p:txBody>
      </p:sp>
    </p:spTree>
    <p:extLst>
      <p:ext uri="{BB962C8B-B14F-4D97-AF65-F5344CB8AC3E}">
        <p14:creationId xmlns:p14="http://schemas.microsoft.com/office/powerpoint/2010/main" val="32716958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44" y="217562"/>
            <a:ext cx="582348" cy="58333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85774" y="259526"/>
            <a:ext cx="1077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8838"/>
                </a:solidFill>
                <a:latin typeface="Century Gothic" panose="020B0502020202020204" pitchFamily="34" charset="0"/>
              </a:rPr>
              <a:t>Today’s Plan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61390" y="1123951"/>
            <a:ext cx="10873410" cy="507769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uiding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004290"/>
            <a:ext cx="10873410" cy="5199286"/>
          </a:xfrm>
        </p:spPr>
        <p:txBody>
          <a:bodyPr anchor="ctr">
            <a:normAutofit/>
          </a:bodyPr>
          <a:lstStyle>
            <a:lvl1pPr marL="342900" indent="-342900">
              <a:spcBef>
                <a:spcPts val="3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6" t="2950" r="12131" b="17705"/>
          <a:stretch/>
        </p:blipFill>
        <p:spPr>
          <a:xfrm>
            <a:off x="203614" y="254253"/>
            <a:ext cx="507832" cy="54864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48614" y="274766"/>
            <a:ext cx="110166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8838"/>
                </a:solidFill>
                <a:latin typeface="Century Gothic" panose="020B0502020202020204" pitchFamily="34" charset="0"/>
              </a:rPr>
              <a:t>Guiding Questions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with CONCEPT you are exploring</a:t>
            </a:r>
          </a:p>
        </p:txBody>
      </p:sp>
    </p:spTree>
    <p:extLst>
      <p:ext uri="{BB962C8B-B14F-4D97-AF65-F5344CB8AC3E}">
        <p14:creationId xmlns:p14="http://schemas.microsoft.com/office/powerpoint/2010/main" val="1504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sential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990601"/>
            <a:ext cx="10873410" cy="52219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2933" r="23822" b="17200"/>
          <a:stretch/>
        </p:blipFill>
        <p:spPr>
          <a:xfrm>
            <a:off x="293169" y="245786"/>
            <a:ext cx="382691" cy="548640"/>
          </a:xfrm>
          <a:prstGeom prst="rect">
            <a:avLst/>
          </a:prstGeom>
        </p:spPr>
      </p:pic>
      <p:sp>
        <p:nvSpPr>
          <p:cNvPr id="11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861390" y="297578"/>
            <a:ext cx="7698410" cy="4801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800" b="1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Essential Concept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9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sential Concept -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1702" y="1005252"/>
            <a:ext cx="10903577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dirty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add summary statement for key concepts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652541"/>
            <a:ext cx="10873410" cy="456814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2933" r="23822" b="17200"/>
          <a:stretch/>
        </p:blipFill>
        <p:spPr>
          <a:xfrm>
            <a:off x="293169" y="245786"/>
            <a:ext cx="382691" cy="548640"/>
          </a:xfrm>
          <a:prstGeom prst="rect">
            <a:avLst/>
          </a:prstGeom>
        </p:spPr>
      </p:pic>
      <p:sp>
        <p:nvSpPr>
          <p:cNvPr id="11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861390" y="297578"/>
            <a:ext cx="7698410" cy="4801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800" b="1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Essential Concept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66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cal Application -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r="7022" b="14266"/>
          <a:stretch/>
        </p:blipFill>
        <p:spPr>
          <a:xfrm>
            <a:off x="246490" y="172279"/>
            <a:ext cx="502124" cy="669588"/>
          </a:xfrm>
          <a:prstGeom prst="rect">
            <a:avLst/>
          </a:prstGeom>
        </p:spPr>
      </p:pic>
      <p:sp>
        <p:nvSpPr>
          <p:cNvPr id="17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861390" y="294896"/>
            <a:ext cx="5219370" cy="4801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800" b="1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Graphical Application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61390" y="1152761"/>
            <a:ext cx="10530510" cy="757130"/>
          </a:xfrm>
          <a:noFill/>
        </p:spPr>
        <p:txBody>
          <a:bodyPr wrap="square" rtlCol="0">
            <a:spAutoFit/>
          </a:bodyPr>
          <a:lstStyle>
            <a:lvl1pPr>
              <a:spcBef>
                <a:spcPts val="3000"/>
              </a:spcBef>
              <a:spcAft>
                <a:spcPts val="0"/>
              </a:spcAft>
              <a:defRPr lang="en-US" sz="2400" baseline="0" dirty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Edit with key message or question to be explored through graphical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9170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aphical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r="7022" b="14266"/>
          <a:stretch/>
        </p:blipFill>
        <p:spPr>
          <a:xfrm>
            <a:off x="246490" y="172279"/>
            <a:ext cx="502124" cy="669588"/>
          </a:xfrm>
          <a:prstGeom prst="rect">
            <a:avLst/>
          </a:prstGeom>
        </p:spPr>
      </p:pic>
      <p:sp>
        <p:nvSpPr>
          <p:cNvPr id="17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861390" y="294896"/>
            <a:ext cx="5219370" cy="4801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800" b="1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Graphical Application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al-World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952500"/>
            <a:ext cx="10873410" cy="5172941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r="8222" b="13200"/>
          <a:stretch/>
        </p:blipFill>
        <p:spPr>
          <a:xfrm>
            <a:off x="216829" y="254131"/>
            <a:ext cx="531785" cy="548640"/>
          </a:xfrm>
          <a:prstGeom prst="rect">
            <a:avLst/>
          </a:prstGeom>
        </p:spPr>
      </p:pic>
      <p:sp>
        <p:nvSpPr>
          <p:cNvPr id="18" name="Content Placeholder 15"/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400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19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861390" y="294896"/>
            <a:ext cx="5219370" cy="480131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2800" b="1" dirty="0" smtClean="0">
                <a:solidFill>
                  <a:srgbClr val="58883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Edit Real-World Application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61390" y="787477"/>
            <a:ext cx="11220543" cy="6949"/>
          </a:xfrm>
          <a:prstGeom prst="line">
            <a:avLst/>
          </a:prstGeom>
          <a:ln w="38100">
            <a:solidFill>
              <a:srgbClr val="4A8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3852" y="6417074"/>
            <a:ext cx="12192000" cy="439066"/>
          </a:xfrm>
          <a:prstGeom prst="rect">
            <a:avLst/>
          </a:prstGeom>
          <a:solidFill>
            <a:srgbClr val="002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365124"/>
            <a:ext cx="1133856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9151"/>
            <a:ext cx="11277600" cy="492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67067" r="314" b="9626"/>
          <a:stretch/>
        </p:blipFill>
        <p:spPr>
          <a:xfrm>
            <a:off x="8312727" y="6417074"/>
            <a:ext cx="3890435" cy="44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" y="6465962"/>
            <a:ext cx="2238815" cy="329166"/>
          </a:xfrm>
          <a:prstGeom prst="rect">
            <a:avLst/>
          </a:prstGeom>
        </p:spPr>
      </p:pic>
      <p:sp>
        <p:nvSpPr>
          <p:cNvPr id="12" name="Footer Placeholder 5"/>
          <p:cNvSpPr txBox="1">
            <a:spLocks/>
          </p:cNvSpPr>
          <p:nvPr/>
        </p:nvSpPr>
        <p:spPr>
          <a:xfrm>
            <a:off x="3376544" y="6415215"/>
            <a:ext cx="5438913" cy="4076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Chapter 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Supply and Demand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0667996" y="6455618"/>
            <a:ext cx="1480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Mitchell Dudley</a:t>
            </a:r>
          </a:p>
          <a:p>
            <a:r>
              <a:rPr lang="en-US" dirty="0"/>
              <a:t> </a:t>
            </a:r>
            <a:fld id="{A02A35AD-3C84-EA4B-AE02-FEC7DD8883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9" r:id="rId4"/>
    <p:sldLayoutId id="2147483682" r:id="rId5"/>
    <p:sldLayoutId id="2147483674" r:id="rId6"/>
    <p:sldLayoutId id="2147483675" r:id="rId7"/>
    <p:sldLayoutId id="2147483686" r:id="rId8"/>
    <p:sldLayoutId id="2147483683" r:id="rId9"/>
    <p:sldLayoutId id="2147483676" r:id="rId10"/>
    <p:sldLayoutId id="2147483684" r:id="rId11"/>
    <p:sldLayoutId id="2147483677" r:id="rId12"/>
    <p:sldLayoutId id="2147483685" r:id="rId13"/>
    <p:sldLayoutId id="2147483678" r:id="rId14"/>
    <p:sldLayoutId id="2147483681" r:id="rId15"/>
    <p:sldLayoutId id="2147483661" r:id="rId16"/>
    <p:sldLayoutId id="2147483680" r:id="rId17"/>
    <p:sldLayoutId id="2147483662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87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accent6">
              <a:lumMod val="75000"/>
            </a:schemeClr>
          </a:solidFill>
          <a:latin typeface="Century Gothic" panose="020B0502020202020204" pitchFamily="34" charset="0"/>
          <a:ea typeface="Century Gothic" panose="020B0502020202020204" pitchFamily="34" charset="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Arial"/>
        <a:buChar char="•"/>
        <a:defRPr sz="2800" b="0" i="0" kern="1200">
          <a:solidFill>
            <a:srgbClr val="00264A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/>
        <a:buChar char="•"/>
        <a:defRPr sz="2800" b="0" i="0" kern="1200">
          <a:solidFill>
            <a:srgbClr val="00264A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/>
        <a:buChar char="•"/>
        <a:defRPr sz="2800" b="0" i="0" kern="1200">
          <a:solidFill>
            <a:srgbClr val="00264A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/>
        <a:buChar char="•"/>
        <a:defRPr sz="2800" b="0" i="0" kern="1200">
          <a:solidFill>
            <a:srgbClr val="00264A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/>
        <a:buChar char="•"/>
        <a:defRPr sz="2800" b="0" i="0" kern="1200">
          <a:solidFill>
            <a:srgbClr val="00264A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582607"/>
            <a:ext cx="10591800" cy="2387600"/>
          </a:xfrm>
        </p:spPr>
        <p:txBody>
          <a:bodyPr/>
          <a:lstStyle/>
          <a:p>
            <a:r>
              <a:rPr lang="en-US" dirty="0"/>
              <a:t>Supply and Demand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210152"/>
            <a:ext cx="10591800" cy="1655762"/>
          </a:xfrm>
        </p:spPr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3200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338482"/>
            <a:ext cx="10873410" cy="5221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entury Gothic" panose="020B0502020202020204" pitchFamily="34" charset="0"/>
              </a:rPr>
              <a:t>Changes in the Prices of Related Goods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Substitutes</a:t>
            </a:r>
            <a:r>
              <a:rPr lang="en-US" dirty="0" smtClean="0">
                <a:latin typeface="Century Gothic" panose="020B0502020202020204" pitchFamily="34" charset="0"/>
              </a:rPr>
              <a:t> in consumption: </a:t>
            </a:r>
            <a:r>
              <a:rPr lang="en-US" dirty="0">
                <a:latin typeface="Century Gothic" panose="020B0502020202020204" pitchFamily="34" charset="0"/>
              </a:rPr>
              <a:t>a fall in the price of one of the goods makes consumers less willing to buy the other good. 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entury Gothic" panose="020B0502020202020204" pitchFamily="34" charset="0"/>
              </a:rPr>
              <a:t>Complements</a:t>
            </a:r>
            <a:r>
              <a:rPr lang="en-US" dirty="0">
                <a:latin typeface="Century Gothic" panose="020B0502020202020204" pitchFamily="34" charset="0"/>
              </a:rPr>
              <a:t> in consumption: </a:t>
            </a:r>
            <a:r>
              <a:rPr lang="en-US" dirty="0">
                <a:latin typeface="Century Gothic" panose="020B0502020202020204" pitchFamily="34" charset="0"/>
              </a:rPr>
              <a:t>a fall in the price of one good makes people more willing to buy the other good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entury Gothic" panose="020B0502020202020204" pitchFamily="34" charset="0"/>
              </a:rPr>
              <a:t>Changes in Tastes</a:t>
            </a:r>
          </a:p>
          <a:p>
            <a:pPr>
              <a:lnSpc>
                <a:spcPct val="11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6D3B7-51BC-4233-AC09-F7FC8F31EB5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causes a Demand Curve to Shift?</a:t>
            </a:r>
          </a:p>
        </p:txBody>
      </p:sp>
    </p:spTree>
    <p:extLst>
      <p:ext uri="{BB962C8B-B14F-4D97-AF65-F5344CB8AC3E}">
        <p14:creationId xmlns:p14="http://schemas.microsoft.com/office/powerpoint/2010/main" val="8015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171471"/>
            <a:ext cx="10873410" cy="5221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Changes in Income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latin typeface="Century Gothic" panose="020B0502020202020204" pitchFamily="34" charset="0"/>
              </a:rPr>
              <a:t>Normal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Goods</a:t>
            </a:r>
            <a:r>
              <a:rPr lang="en-US" sz="2400" dirty="0">
                <a:latin typeface="Century Gothic" panose="020B0502020202020204" pitchFamily="34" charset="0"/>
              </a:rPr>
              <a:t>: a rise in income increases the demand for a good</a:t>
            </a:r>
            <a:endParaRPr lang="en-US" dirty="0">
              <a:latin typeface="Century Gothic" panose="020B0502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400" b="1" dirty="0">
                <a:latin typeface="Century Gothic" panose="020B0502020202020204" pitchFamily="34" charset="0"/>
              </a:rPr>
              <a:t>Inferior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Goods</a:t>
            </a:r>
            <a:r>
              <a:rPr lang="en-US" sz="2400" dirty="0">
                <a:latin typeface="Century Gothic" panose="020B0502020202020204" pitchFamily="34" charset="0"/>
              </a:rPr>
              <a:t>: a rise in income decreases the demand for a good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2600" dirty="0">
                <a:latin typeface="Century Gothic" panose="020B0502020202020204" pitchFamily="34" charset="0"/>
              </a:rPr>
              <a:t>Changes in Expectations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en-US" sz="2600" dirty="0"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2600" dirty="0">
                <a:latin typeface="Century Gothic" panose="020B0502020202020204" pitchFamily="34" charset="0"/>
              </a:rPr>
              <a:t>Changes in the Number of Consumers</a:t>
            </a:r>
          </a:p>
          <a:p>
            <a:pPr>
              <a:lnSpc>
                <a:spcPct val="110000"/>
              </a:lnSpc>
            </a:pPr>
            <a:endParaRPr lang="en-US" sz="26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5536F-BF29-4DE8-A8C3-1EF61A0089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causes a Demand Curve to shift?</a:t>
            </a:r>
          </a:p>
        </p:txBody>
      </p:sp>
    </p:spTree>
    <p:extLst>
      <p:ext uri="{BB962C8B-B14F-4D97-AF65-F5344CB8AC3E}">
        <p14:creationId xmlns:p14="http://schemas.microsoft.com/office/powerpoint/2010/main" val="42028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4494B-C252-4DE0-A44B-820CDAB7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2" y="955589"/>
            <a:ext cx="10873410" cy="5349675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Law of Demand: </a:t>
            </a:r>
            <a:r>
              <a:rPr lang="en-US" dirty="0" smtClean="0">
                <a:latin typeface="Century Gothic" panose="020B0502020202020204" pitchFamily="34" charset="0"/>
              </a:rPr>
              <a:t>Quantity demanded increases when price decreases.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Quantity Demanded vs Demand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A </a:t>
            </a:r>
            <a:r>
              <a:rPr lang="en-US" dirty="0">
                <a:latin typeface="Century Gothic" panose="020B0502020202020204" pitchFamily="34" charset="0"/>
              </a:rPr>
              <a:t>“Shift” changes Demand (aka whole demand curve)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 “Movement along” changes </a:t>
            </a:r>
            <a:r>
              <a:rPr lang="en-US" i="1" dirty="0">
                <a:latin typeface="Century Gothic" panose="020B0502020202020204" pitchFamily="34" charset="0"/>
              </a:rPr>
              <a:t>Quantity Demanded</a:t>
            </a:r>
          </a:p>
          <a:p>
            <a:r>
              <a:rPr lang="en-US" dirty="0">
                <a:latin typeface="Century Gothic" panose="020B0502020202020204" pitchFamily="34" charset="0"/>
              </a:rPr>
              <a:t>Shifters of Demand Curve (5)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Prices of Related Goods (complements and </a:t>
            </a:r>
            <a:r>
              <a:rPr lang="en-US" dirty="0">
                <a:latin typeface="Century Gothic" panose="020B0502020202020204" pitchFamily="34" charset="0"/>
              </a:rPr>
              <a:t>substitutes in consumption)</a:t>
            </a:r>
            <a:endParaRPr lang="en-US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Tastes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Income (normal vs inferior goods)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Expectations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the Number of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F842-7F4E-4B4F-AE63-C781E3AD43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47870" y="322596"/>
            <a:ext cx="1517092" cy="424731"/>
          </a:xfrm>
        </p:spPr>
        <p:txBody>
          <a:bodyPr/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2FFE9E-ED36-49CD-94B7-FF1F223E9C6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Supply Schedule</a:t>
            </a:r>
          </a:p>
        </p:txBody>
      </p:sp>
      <p:graphicFrame>
        <p:nvGraphicFramePr>
          <p:cNvPr id="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00383"/>
              </p:ext>
            </p:extLst>
          </p:nvPr>
        </p:nvGraphicFramePr>
        <p:xfrm>
          <a:off x="3048000" y="1400210"/>
          <a:ext cx="6248400" cy="4711702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74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($/ticket)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supplied (tickets)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9,800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9,500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9,000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8,250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7,000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087E3-B472-49CD-A4C6-E76A9150A7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7A97A-5829-B14F-B62F-5973364B6C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Supply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59C4-B483-5142-AB1F-94768AF7E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30780"/>
              </p:ext>
            </p:extLst>
          </p:nvPr>
        </p:nvGraphicFramePr>
        <p:xfrm>
          <a:off x="7558872" y="1622852"/>
          <a:ext cx="3512782" cy="3152461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81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2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($/ticket)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supplied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(tickets)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8,250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573101"/>
              </p:ext>
            </p:extLst>
          </p:nvPr>
        </p:nvGraphicFramePr>
        <p:xfrm>
          <a:off x="861390" y="897924"/>
          <a:ext cx="6254572" cy="537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78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861389" y="100996"/>
            <a:ext cx="8931539" cy="867930"/>
          </a:xfrm>
        </p:spPr>
        <p:txBody>
          <a:bodyPr/>
          <a:lstStyle/>
          <a:p>
            <a:r>
              <a:rPr lang="en-US" dirty="0"/>
              <a:t>“Movement Along” vs. “Shift” of the Supply Curve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102542"/>
              </p:ext>
            </p:extLst>
          </p:nvPr>
        </p:nvGraphicFramePr>
        <p:xfrm>
          <a:off x="2582563" y="906162"/>
          <a:ext cx="7026875" cy="538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26913-8F3A-0C42-AD07-2CFB8E93CCD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Shifts of the Supply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23898-C53D-3841-8FE6-B536B29AE2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5684202" cy="42473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08931"/>
              </p:ext>
            </p:extLst>
          </p:nvPr>
        </p:nvGraphicFramePr>
        <p:xfrm>
          <a:off x="7410649" y="1862489"/>
          <a:ext cx="2551497" cy="28346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32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($/ticket)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supplied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8,250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50029"/>
              </p:ext>
            </p:extLst>
          </p:nvPr>
        </p:nvGraphicFramePr>
        <p:xfrm>
          <a:off x="9962146" y="1862489"/>
          <a:ext cx="1172932" cy="2834639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17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supplied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After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6,250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0081"/>
              </p:ext>
            </p:extLst>
          </p:nvPr>
        </p:nvGraphicFramePr>
        <p:xfrm>
          <a:off x="1135781" y="875899"/>
          <a:ext cx="5812707" cy="5486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15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517691" y="3380434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Increase in Supply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8258" y="3412540"/>
            <a:ext cx="1335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Decrease in Supply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866D-A971-6642-A67C-9348F96CFC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Shifts of the Supply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9B0D-8E4A-4447-AFDC-0610DD5F60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241"/>
          <p:cNvSpPr>
            <a:spLocks/>
          </p:cNvSpPr>
          <p:nvPr/>
        </p:nvSpPr>
        <p:spPr bwMode="auto">
          <a:xfrm>
            <a:off x="3115742" y="1591022"/>
            <a:ext cx="5714999" cy="4227812"/>
          </a:xfrm>
          <a:custGeom>
            <a:avLst/>
            <a:gdLst/>
            <a:ahLst/>
            <a:cxnLst>
              <a:cxn ang="0">
                <a:pos x="163" y="154"/>
              </a:cxn>
              <a:cxn ang="0">
                <a:pos x="0" y="154"/>
              </a:cxn>
              <a:cxn ang="0">
                <a:pos x="0" y="0"/>
              </a:cxn>
            </a:cxnLst>
            <a:rect l="0" t="0" r="r" b="b"/>
            <a:pathLst>
              <a:path w="163" h="154">
                <a:moveTo>
                  <a:pt x="163" y="154"/>
                </a:moveTo>
                <a:lnTo>
                  <a:pt x="0" y="154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Line 247"/>
          <p:cNvSpPr>
            <a:spLocks noChangeShapeType="1"/>
          </p:cNvSpPr>
          <p:nvPr/>
        </p:nvSpPr>
        <p:spPr bwMode="auto">
          <a:xfrm flipH="1">
            <a:off x="5081117" y="2039315"/>
            <a:ext cx="2194560" cy="3581399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285"/>
          <p:cNvSpPr>
            <a:spLocks noChangeArrowheads="1"/>
          </p:cNvSpPr>
          <p:nvPr/>
        </p:nvSpPr>
        <p:spPr bwMode="auto">
          <a:xfrm flipH="1">
            <a:off x="5418002" y="1791163"/>
            <a:ext cx="214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aseline="-25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296"/>
          <p:cNvSpPr>
            <a:spLocks noChangeArrowheads="1"/>
          </p:cNvSpPr>
          <p:nvPr/>
        </p:nvSpPr>
        <p:spPr bwMode="auto">
          <a:xfrm>
            <a:off x="8068741" y="5875079"/>
            <a:ext cx="897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297"/>
          <p:cNvSpPr>
            <a:spLocks noChangeArrowheads="1"/>
          </p:cNvSpPr>
          <p:nvPr/>
        </p:nvSpPr>
        <p:spPr bwMode="auto">
          <a:xfrm>
            <a:off x="2566517" y="1591022"/>
            <a:ext cx="5400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247"/>
          <p:cNvSpPr>
            <a:spLocks noChangeShapeType="1"/>
          </p:cNvSpPr>
          <p:nvPr/>
        </p:nvSpPr>
        <p:spPr bwMode="auto">
          <a:xfrm flipH="1">
            <a:off x="3252317" y="2041228"/>
            <a:ext cx="2194560" cy="3584448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Line 247"/>
          <p:cNvSpPr>
            <a:spLocks noChangeShapeType="1"/>
          </p:cNvSpPr>
          <p:nvPr/>
        </p:nvSpPr>
        <p:spPr bwMode="auto">
          <a:xfrm flipH="1">
            <a:off x="6909918" y="2039315"/>
            <a:ext cx="2191841" cy="3581401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5"/>
          <p:cNvSpPr>
            <a:spLocks noChangeArrowheads="1"/>
          </p:cNvSpPr>
          <p:nvPr/>
        </p:nvSpPr>
        <p:spPr bwMode="auto">
          <a:xfrm flipH="1">
            <a:off x="7246802" y="1791163"/>
            <a:ext cx="2723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85"/>
          <p:cNvSpPr>
            <a:spLocks noChangeArrowheads="1"/>
          </p:cNvSpPr>
          <p:nvPr/>
        </p:nvSpPr>
        <p:spPr bwMode="auto">
          <a:xfrm flipH="1">
            <a:off x="9072883" y="1790754"/>
            <a:ext cx="304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22221" y="3704927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33565" y="3668791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6" grpId="0"/>
      <p:bldP spid="27" grpId="0" animBg="1"/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777708"/>
            <a:ext cx="10873410" cy="56313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600" dirty="0">
                <a:latin typeface="Century Gothic" panose="020B0502020202020204" pitchFamily="34" charset="0"/>
              </a:rPr>
              <a:t>Changes in Input Prices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600" dirty="0" smtClean="0">
                <a:latin typeface="Century Gothic" panose="020B0502020202020204" pitchFamily="34" charset="0"/>
              </a:rPr>
              <a:t>Changes </a:t>
            </a:r>
            <a:r>
              <a:rPr lang="en-US" sz="2600" dirty="0">
                <a:latin typeface="Century Gothic" panose="020B0502020202020204" pitchFamily="34" charset="0"/>
              </a:rPr>
              <a:t>in the Prices of Production Related Goods or </a:t>
            </a:r>
            <a:r>
              <a:rPr lang="en-US" sz="2600" dirty="0" smtClean="0">
                <a:latin typeface="Century Gothic" panose="020B0502020202020204" pitchFamily="34" charset="0"/>
              </a:rPr>
              <a:t>Services</a:t>
            </a:r>
          </a:p>
          <a:p>
            <a:pPr marL="1143000" lvl="1" indent="-4572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entury Gothic" panose="020B0502020202020204" pitchFamily="34" charset="0"/>
              </a:rPr>
              <a:t>Substitutes in Production</a:t>
            </a:r>
          </a:p>
          <a:p>
            <a:pPr marL="1143000" lvl="1" indent="-4572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entury Gothic" panose="020B0502020202020204" pitchFamily="34" charset="0"/>
              </a:rPr>
              <a:t>Complements in Production</a:t>
            </a:r>
            <a:endParaRPr lang="en-US" sz="2600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600" dirty="0" smtClean="0">
                <a:latin typeface="Century Gothic" panose="020B0502020202020204" pitchFamily="34" charset="0"/>
              </a:rPr>
              <a:t>Changes </a:t>
            </a:r>
            <a:r>
              <a:rPr lang="en-US" sz="2600" dirty="0">
                <a:latin typeface="Century Gothic" panose="020B0502020202020204" pitchFamily="34" charset="0"/>
              </a:rPr>
              <a:t>in Technology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600" dirty="0" smtClean="0">
                <a:latin typeface="Century Gothic" panose="020B0502020202020204" pitchFamily="34" charset="0"/>
              </a:rPr>
              <a:t>Changes </a:t>
            </a:r>
            <a:r>
              <a:rPr lang="en-US" sz="2600" dirty="0">
                <a:latin typeface="Century Gothic" panose="020B0502020202020204" pitchFamily="34" charset="0"/>
              </a:rPr>
              <a:t>in Expectations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600" dirty="0" smtClean="0">
                <a:latin typeface="Century Gothic" panose="020B0502020202020204" pitchFamily="34" charset="0"/>
              </a:rPr>
              <a:t>Changes </a:t>
            </a:r>
            <a:r>
              <a:rPr lang="en-US" sz="2600" dirty="0">
                <a:latin typeface="Century Gothic" panose="020B0502020202020204" pitchFamily="34" charset="0"/>
              </a:rPr>
              <a:t>in Number of Producers</a:t>
            </a:r>
          </a:p>
          <a:p>
            <a:pPr>
              <a:lnSpc>
                <a:spcPct val="100000"/>
              </a:lnSpc>
            </a:pPr>
            <a:endParaRPr lang="en-US" sz="2600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C7383-6207-4BC9-84AC-3571CF31F6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causes a Supply Curve shift?</a:t>
            </a:r>
          </a:p>
        </p:txBody>
      </p:sp>
    </p:spTree>
    <p:extLst>
      <p:ext uri="{BB962C8B-B14F-4D97-AF65-F5344CB8AC3E}">
        <p14:creationId xmlns:p14="http://schemas.microsoft.com/office/powerpoint/2010/main" val="177015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E6D3-0CF6-408F-8B10-F4AB5D54A8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87788" y="322596"/>
            <a:ext cx="1177173" cy="424731"/>
          </a:xfrm>
        </p:spPr>
        <p:txBody>
          <a:bodyPr/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CC7169D-ECDB-47B3-BE9B-724E2EDC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837398"/>
            <a:ext cx="10872787" cy="5457524"/>
          </a:xfrm>
        </p:spPr>
        <p:txBody>
          <a:bodyPr anchor="t"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Typically, the Quantity Supplied will decrease when the price decreases.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Quantity </a:t>
            </a:r>
            <a:r>
              <a:rPr lang="en-US" dirty="0">
                <a:latin typeface="Century Gothic" panose="020B0502020202020204" pitchFamily="34" charset="0"/>
              </a:rPr>
              <a:t>Supplied vs Supply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 “Shift” changes Supply (aka whole Supply curve)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 “Movement along” changes </a:t>
            </a:r>
            <a:r>
              <a:rPr lang="en-US" i="1" dirty="0">
                <a:latin typeface="Century Gothic" panose="020B0502020202020204" pitchFamily="34" charset="0"/>
              </a:rPr>
              <a:t>Quantity Supplied</a:t>
            </a:r>
          </a:p>
          <a:p>
            <a:r>
              <a:rPr lang="en-US" dirty="0">
                <a:latin typeface="Century Gothic" panose="020B0502020202020204" pitchFamily="34" charset="0"/>
              </a:rPr>
              <a:t>Shifters of Supply Curve (5)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Input Prices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the Prices of Production Related Goods or Services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Technology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Expectations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Changes in the Number of Producers</a:t>
            </a:r>
          </a:p>
        </p:txBody>
      </p:sp>
    </p:spTree>
    <p:extLst>
      <p:ext uri="{BB962C8B-B14F-4D97-AF65-F5344CB8AC3E}">
        <p14:creationId xmlns:p14="http://schemas.microsoft.com/office/powerpoint/2010/main" val="26145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CE3BB-CF31-4570-A09B-4733CDE9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896" y="1144967"/>
            <a:ext cx="10002065" cy="51992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Perfectly Competitive </a:t>
            </a:r>
            <a:r>
              <a:rPr lang="en-US" dirty="0"/>
              <a:t>Market</a:t>
            </a:r>
            <a:r>
              <a:rPr lang="en-US" dirty="0" smtClean="0"/>
              <a:t>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How are consumers represented in our model?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How are producers represented in our model?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</a:t>
            </a:r>
            <a:r>
              <a:rPr lang="en-US" dirty="0"/>
              <a:t>do Supply and Demand change?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How </a:t>
            </a:r>
            <a:r>
              <a:rPr lang="en-US" dirty="0"/>
              <a:t>do Supply and Demand contribute to a Market Equilibrium?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B7CD2-DB0E-4A0B-8830-89F7DDD75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2933" r="23822" b="17200"/>
          <a:stretch/>
        </p:blipFill>
        <p:spPr>
          <a:xfrm>
            <a:off x="1138532" y="1144967"/>
            <a:ext cx="365101" cy="5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F9CFC-0F30-4538-BADF-C8D69DB85E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r="7022" b="14266"/>
          <a:stretch/>
        </p:blipFill>
        <p:spPr>
          <a:xfrm>
            <a:off x="1046761" y="2316772"/>
            <a:ext cx="548640" cy="542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796FD-B914-49C9-82C7-A4F19FE9A5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r="8222" b="13200"/>
          <a:stretch/>
        </p:blipFill>
        <p:spPr>
          <a:xfrm>
            <a:off x="1055188" y="4913651"/>
            <a:ext cx="53178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181520"/>
            <a:ext cx="10873410" cy="52219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600" b="1" dirty="0">
                <a:latin typeface="Century Gothic" panose="020B0502020202020204" pitchFamily="34" charset="0"/>
              </a:rPr>
              <a:t>Equilibrium</a:t>
            </a:r>
            <a:r>
              <a:rPr lang="en-US" sz="2600" dirty="0">
                <a:latin typeface="Century Gothic" panose="020B0502020202020204" pitchFamily="34" charset="0"/>
              </a:rPr>
              <a:t> – the price at which </a:t>
            </a:r>
            <a:r>
              <a:rPr lang="en-US" sz="2600" i="1" dirty="0">
                <a:latin typeface="Century Gothic" panose="020B0502020202020204" pitchFamily="34" charset="0"/>
              </a:rPr>
              <a:t>quantity supplied </a:t>
            </a:r>
            <a:r>
              <a:rPr lang="en-US" sz="2600" dirty="0">
                <a:latin typeface="Century Gothic" panose="020B0502020202020204" pitchFamily="34" charset="0"/>
              </a:rPr>
              <a:t>equals </a:t>
            </a:r>
            <a:r>
              <a:rPr lang="en-US" sz="2600" i="1" dirty="0">
                <a:latin typeface="Century Gothic" panose="020B0502020202020204" pitchFamily="34" charset="0"/>
              </a:rPr>
              <a:t>quantity demanded</a:t>
            </a:r>
          </a:p>
          <a:p>
            <a:pPr>
              <a:lnSpc>
                <a:spcPct val="100000"/>
              </a:lnSpc>
            </a:pPr>
            <a:endParaRPr lang="en-US" sz="2600" dirty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latin typeface="Century Gothic" panose="020B0502020202020204" pitchFamily="34" charset="0"/>
              </a:rPr>
              <a:t>Equilibrium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price</a:t>
            </a:r>
            <a:r>
              <a:rPr lang="en-US" sz="2400" dirty="0">
                <a:latin typeface="Century Gothic" panose="020B0502020202020204" pitchFamily="34" charset="0"/>
              </a:rPr>
              <a:t> (a.k.a. market-clearing price)</a:t>
            </a:r>
          </a:p>
          <a:p>
            <a:pPr lvl="1">
              <a:lnSpc>
                <a:spcPct val="100000"/>
              </a:lnSpc>
            </a:pPr>
            <a:endParaRPr lang="en-US" sz="2400" dirty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latin typeface="Century Gothic" panose="020B0502020202020204" pitchFamily="34" charset="0"/>
              </a:rPr>
              <a:t>Equilibrium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quantity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E675F9-E7FF-EE44-90F4-413EC1C4AF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Supply, Demand, and Equilibrium</a:t>
            </a:r>
          </a:p>
        </p:txBody>
      </p:sp>
    </p:spTree>
    <p:extLst>
      <p:ext uri="{BB962C8B-B14F-4D97-AF65-F5344CB8AC3E}">
        <p14:creationId xmlns:p14="http://schemas.microsoft.com/office/powerpoint/2010/main" val="18694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DF4E3-19AF-6744-AE19-9E707D85B3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Finding the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7F06-B437-6845-B591-3D6977AF73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931780"/>
              </p:ext>
            </p:extLst>
          </p:nvPr>
        </p:nvGraphicFramePr>
        <p:xfrm>
          <a:off x="2505777" y="895149"/>
          <a:ext cx="7180447" cy="542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21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series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3F767-EA1D-4E78-BCA0-6D46B8362F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89" y="100997"/>
            <a:ext cx="10071217" cy="867930"/>
          </a:xfrm>
        </p:spPr>
        <p:txBody>
          <a:bodyPr/>
          <a:lstStyle/>
          <a:p>
            <a:r>
              <a:rPr lang="en-US" dirty="0"/>
              <a:t>What happens when price is above the equilibrium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677863"/>
              </p:ext>
            </p:extLst>
          </p:nvPr>
        </p:nvGraphicFramePr>
        <p:xfrm>
          <a:off x="2269687" y="929522"/>
          <a:ext cx="7648769" cy="5418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Left Brace 9"/>
          <p:cNvSpPr/>
          <p:nvPr/>
        </p:nvSpPr>
        <p:spPr>
          <a:xfrm rot="5400000">
            <a:off x="5702595" y="-227734"/>
            <a:ext cx="181222" cy="354784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5926" y="994039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Surplus Quantity</a:t>
            </a:r>
            <a:endParaRPr lang="en-US" sz="20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02081" y="618938"/>
            <a:ext cx="2194560" cy="4130224"/>
            <a:chOff x="3208024" y="1169955"/>
            <a:chExt cx="1899590" cy="4130224"/>
          </a:xfrm>
        </p:grpSpPr>
        <p:sp>
          <p:nvSpPr>
            <p:cNvPr id="13" name="Arc 12"/>
            <p:cNvSpPr/>
            <p:nvPr/>
          </p:nvSpPr>
          <p:spPr>
            <a:xfrm rot="8274518">
              <a:off x="3208024" y="1169955"/>
              <a:ext cx="1358880" cy="3322559"/>
            </a:xfrm>
            <a:prstGeom prst="arc">
              <a:avLst>
                <a:gd name="adj1" fmla="val 17614043"/>
                <a:gd name="adj2" fmla="val 0"/>
              </a:avLst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2486132">
              <a:off x="3748734" y="1977620"/>
              <a:ext cx="1358880" cy="3322559"/>
            </a:xfrm>
            <a:prstGeom prst="arc">
              <a:avLst>
                <a:gd name="adj1" fmla="val 17614043"/>
                <a:gd name="adj2" fmla="val 0"/>
              </a:avLst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3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  <p:bldGraphic spid="9" grpId="1" uiExpand="1">
        <p:bldSub>
          <a:bldChart bld="series"/>
        </p:bldSub>
      </p:bldGraphic>
      <p:bldGraphic spid="9" grpId="2" uiExpand="1">
        <p:bldSub>
          <a:bldChart bld="series"/>
        </p:bldSub>
      </p:bldGraphic>
      <p:bldP spid="10" grpId="0" animBg="1"/>
      <p:bldP spid="10" grpId="1" animBg="1"/>
      <p:bldP spid="11" grpId="0"/>
      <p:bldP spid="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0169D78-64E8-419D-B96E-19ACA749D2F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90" y="100997"/>
            <a:ext cx="9367832" cy="867930"/>
          </a:xfrm>
        </p:spPr>
        <p:txBody>
          <a:bodyPr/>
          <a:lstStyle/>
          <a:p>
            <a:r>
              <a:rPr lang="en-US" dirty="0"/>
              <a:t>What happens when price is below the equilibrium?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842543"/>
              </p:ext>
            </p:extLst>
          </p:nvPr>
        </p:nvGraphicFramePr>
        <p:xfrm>
          <a:off x="2282332" y="747572"/>
          <a:ext cx="7653528" cy="5422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35226" y="3782726"/>
            <a:ext cx="2210981" cy="514159"/>
            <a:chOff x="3733800" y="4191000"/>
            <a:chExt cx="1600200" cy="381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733800" y="4191000"/>
              <a:ext cx="533400" cy="38100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648200" y="4191000"/>
              <a:ext cx="685800" cy="38100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Left Brace 13"/>
          <p:cNvSpPr/>
          <p:nvPr/>
        </p:nvSpPr>
        <p:spPr>
          <a:xfrm rot="16200000">
            <a:off x="6333369" y="3495899"/>
            <a:ext cx="213190" cy="201168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754164" y="468228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Shortage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5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Graphic spid="8" grpId="1" uiExpand="1">
        <p:bldSub>
          <a:bldChart bld="series"/>
        </p:bldSub>
      </p:bldGraphic>
      <p:bldGraphic spid="8" grpId="2" uiExpand="1">
        <p:bldSub>
          <a:bldChart bld="series"/>
        </p:bldSub>
      </p:bldGraphic>
      <p:bldP spid="14" grpId="0" animBg="1"/>
      <p:bldP spid="14" grpId="1" animBg="1"/>
      <p:bldP spid="15" grpId="0"/>
      <p:bldP spid="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CFA80A-E60C-B64B-A1D6-D030C0D220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90" y="294896"/>
            <a:ext cx="7977810" cy="480131"/>
          </a:xfrm>
        </p:spPr>
        <p:txBody>
          <a:bodyPr/>
          <a:lstStyle/>
          <a:p>
            <a:r>
              <a:rPr lang="en-US" dirty="0"/>
              <a:t>Changes in Supply and Demand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798488" y="322596"/>
            <a:ext cx="4966474" cy="424731"/>
          </a:xfrm>
        </p:spPr>
        <p:txBody>
          <a:bodyPr/>
          <a:lstStyle/>
          <a:p>
            <a:r>
              <a:rPr lang="en-US" dirty="0" smtClean="0"/>
              <a:t>Increase in the Price of Tea</a:t>
            </a:r>
            <a:endParaRPr lang="en-US" dirty="0"/>
          </a:p>
        </p:txBody>
      </p:sp>
      <p:sp>
        <p:nvSpPr>
          <p:cNvPr id="4" name="Freeform 241"/>
          <p:cNvSpPr>
            <a:spLocks/>
          </p:cNvSpPr>
          <p:nvPr/>
        </p:nvSpPr>
        <p:spPr bwMode="auto">
          <a:xfrm>
            <a:off x="3587742" y="1203158"/>
            <a:ext cx="5434333" cy="4603466"/>
          </a:xfrm>
          <a:custGeom>
            <a:avLst/>
            <a:gdLst/>
            <a:ahLst/>
            <a:cxnLst>
              <a:cxn ang="0">
                <a:pos x="163" y="154"/>
              </a:cxn>
              <a:cxn ang="0">
                <a:pos x="0" y="154"/>
              </a:cxn>
              <a:cxn ang="0">
                <a:pos x="0" y="0"/>
              </a:cxn>
            </a:cxnLst>
            <a:rect l="0" t="0" r="r" b="b"/>
            <a:pathLst>
              <a:path w="163" h="154">
                <a:moveTo>
                  <a:pt x="163" y="154"/>
                </a:moveTo>
                <a:lnTo>
                  <a:pt x="0" y="154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246"/>
          <p:cNvSpPr>
            <a:spLocks noChangeShapeType="1"/>
          </p:cNvSpPr>
          <p:nvPr/>
        </p:nvSpPr>
        <p:spPr bwMode="auto">
          <a:xfrm>
            <a:off x="4062726" y="1966781"/>
            <a:ext cx="3327140" cy="356449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Line 247"/>
          <p:cNvSpPr>
            <a:spLocks noChangeShapeType="1"/>
          </p:cNvSpPr>
          <p:nvPr/>
        </p:nvSpPr>
        <p:spPr bwMode="auto">
          <a:xfrm flipH="1">
            <a:off x="3591350" y="2345443"/>
            <a:ext cx="4129266" cy="318583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251"/>
          <p:cNvSpPr>
            <a:spLocks noChangeArrowheads="1"/>
          </p:cNvSpPr>
          <p:nvPr/>
        </p:nvSpPr>
        <p:spPr bwMode="auto">
          <a:xfrm>
            <a:off x="5716571" y="5806054"/>
            <a:ext cx="1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253"/>
          <p:cNvSpPr>
            <a:spLocks noChangeArrowheads="1"/>
          </p:cNvSpPr>
          <p:nvPr/>
        </p:nvSpPr>
        <p:spPr bwMode="auto">
          <a:xfrm>
            <a:off x="6383246" y="5806053"/>
            <a:ext cx="3063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260"/>
          <p:cNvSpPr>
            <a:spLocks noChangeArrowheads="1"/>
          </p:cNvSpPr>
          <p:nvPr/>
        </p:nvSpPr>
        <p:spPr bwMode="auto">
          <a:xfrm>
            <a:off x="3133634" y="3099105"/>
            <a:ext cx="413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5.50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62"/>
          <p:cNvSpPr>
            <a:spLocks noChangeArrowheads="1"/>
          </p:cNvSpPr>
          <p:nvPr/>
        </p:nvSpPr>
        <p:spPr bwMode="auto">
          <a:xfrm>
            <a:off x="3133633" y="3697943"/>
            <a:ext cx="413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5.00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284"/>
          <p:cNvSpPr>
            <a:spLocks noChangeArrowheads="1"/>
          </p:cNvSpPr>
          <p:nvPr/>
        </p:nvSpPr>
        <p:spPr bwMode="auto">
          <a:xfrm>
            <a:off x="7398188" y="5435385"/>
            <a:ext cx="3271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285"/>
          <p:cNvSpPr>
            <a:spLocks noChangeArrowheads="1"/>
          </p:cNvSpPr>
          <p:nvPr/>
        </p:nvSpPr>
        <p:spPr bwMode="auto">
          <a:xfrm flipH="1">
            <a:off x="7795906" y="2071729"/>
            <a:ext cx="249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286"/>
          <p:cNvSpPr>
            <a:spLocks noChangeArrowheads="1"/>
          </p:cNvSpPr>
          <p:nvPr/>
        </p:nvSpPr>
        <p:spPr bwMode="auto">
          <a:xfrm>
            <a:off x="5711423" y="3411480"/>
            <a:ext cx="193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296"/>
          <p:cNvSpPr>
            <a:spLocks noChangeArrowheads="1"/>
          </p:cNvSpPr>
          <p:nvPr/>
        </p:nvSpPr>
        <p:spPr bwMode="auto">
          <a:xfrm>
            <a:off x="8237879" y="5791399"/>
            <a:ext cx="18782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Quantity of Coffee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97"/>
          <p:cNvSpPr>
            <a:spLocks noChangeArrowheads="1"/>
          </p:cNvSpPr>
          <p:nvPr/>
        </p:nvSpPr>
        <p:spPr bwMode="auto">
          <a:xfrm>
            <a:off x="2787738" y="1203158"/>
            <a:ext cx="7501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Price of Coffee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Line 246"/>
          <p:cNvSpPr>
            <a:spLocks noChangeShapeType="1"/>
          </p:cNvSpPr>
          <p:nvPr/>
        </p:nvSpPr>
        <p:spPr bwMode="auto">
          <a:xfrm>
            <a:off x="5281926" y="1934374"/>
            <a:ext cx="3327140" cy="356449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84"/>
          <p:cNvSpPr>
            <a:spLocks noChangeArrowheads="1"/>
          </p:cNvSpPr>
          <p:nvPr/>
        </p:nvSpPr>
        <p:spPr bwMode="auto">
          <a:xfrm>
            <a:off x="8617388" y="5435385"/>
            <a:ext cx="3271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617871" y="3827005"/>
            <a:ext cx="218198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  <p:cxnSp>
        <p:nvCxnSpPr>
          <p:cNvPr id="19" name="Straight Connector 86"/>
          <p:cNvCxnSpPr>
            <a:cxnSpLocks noChangeShapeType="1"/>
          </p:cNvCxnSpPr>
          <p:nvPr/>
        </p:nvCxnSpPr>
        <p:spPr bwMode="auto">
          <a:xfrm>
            <a:off x="6538780" y="3277073"/>
            <a:ext cx="0" cy="254203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med" len="lg"/>
          </a:ln>
        </p:spPr>
      </p:cxnSp>
      <p:cxnSp>
        <p:nvCxnSpPr>
          <p:cNvPr id="21" name="Straight Connector 86"/>
          <p:cNvCxnSpPr>
            <a:cxnSpLocks noChangeShapeType="1"/>
          </p:cNvCxnSpPr>
          <p:nvPr/>
        </p:nvCxnSpPr>
        <p:spPr bwMode="auto">
          <a:xfrm>
            <a:off x="3610406" y="3260347"/>
            <a:ext cx="2924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  <p:cxnSp>
        <p:nvCxnSpPr>
          <p:cNvPr id="24" name="Straight Connector 23"/>
          <p:cNvCxnSpPr/>
          <p:nvPr/>
        </p:nvCxnSpPr>
        <p:spPr>
          <a:xfrm>
            <a:off x="5808273" y="3827005"/>
            <a:ext cx="0" cy="1975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2353" y="2762889"/>
            <a:ext cx="6190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76903" y="4901265"/>
            <a:ext cx="6190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86"/>
          <p:cNvSpPr>
            <a:spLocks noChangeArrowheads="1"/>
          </p:cNvSpPr>
          <p:nvPr/>
        </p:nvSpPr>
        <p:spPr bwMode="auto">
          <a:xfrm>
            <a:off x="6424471" y="2856039"/>
            <a:ext cx="193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" name="Straight Arrow Connector 31"/>
          <p:cNvCxnSpPr>
            <a:stCxn id="11" idx="0"/>
            <a:endCxn id="10" idx="2"/>
          </p:cNvCxnSpPr>
          <p:nvPr/>
        </p:nvCxnSpPr>
        <p:spPr>
          <a:xfrm flipV="1">
            <a:off x="3340355" y="3376104"/>
            <a:ext cx="1" cy="321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 flipV="1">
            <a:off x="5897771" y="5944553"/>
            <a:ext cx="4854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97"/>
          <p:cNvSpPr>
            <a:spLocks noChangeArrowheads="1"/>
          </p:cNvSpPr>
          <p:nvPr/>
        </p:nvSpPr>
        <p:spPr bwMode="auto">
          <a:xfrm>
            <a:off x="5356452" y="1244784"/>
            <a:ext cx="18969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20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Market for Coffee</a:t>
            </a:r>
            <a:endParaRPr lang="en-US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5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 animBg="1"/>
      <p:bldP spid="26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6507-DF0A-BF4A-8DA0-1D7D525E0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90" y="294896"/>
            <a:ext cx="7339200" cy="480131"/>
          </a:xfrm>
        </p:spPr>
        <p:txBody>
          <a:bodyPr/>
          <a:lstStyle/>
          <a:p>
            <a:r>
              <a:rPr lang="en-US" dirty="0"/>
              <a:t>Changes in Supply and Demand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978390" y="322596"/>
            <a:ext cx="3786571" cy="424731"/>
          </a:xfrm>
        </p:spPr>
        <p:txBody>
          <a:bodyPr/>
          <a:lstStyle/>
          <a:p>
            <a:pPr algn="r"/>
            <a:r>
              <a:rPr lang="en-US" dirty="0" smtClean="0"/>
              <a:t>Better Potato Yields</a:t>
            </a:r>
            <a:endParaRPr lang="en-US" dirty="0"/>
          </a:p>
        </p:txBody>
      </p:sp>
      <p:sp>
        <p:nvSpPr>
          <p:cNvPr id="6" name="Freeform 241"/>
          <p:cNvSpPr>
            <a:spLocks/>
          </p:cNvSpPr>
          <p:nvPr/>
        </p:nvSpPr>
        <p:spPr bwMode="auto">
          <a:xfrm>
            <a:off x="3421380" y="1097281"/>
            <a:ext cx="5635994" cy="4662627"/>
          </a:xfrm>
          <a:custGeom>
            <a:avLst/>
            <a:gdLst/>
            <a:ahLst/>
            <a:cxnLst>
              <a:cxn ang="0">
                <a:pos x="163" y="154"/>
              </a:cxn>
              <a:cxn ang="0">
                <a:pos x="0" y="154"/>
              </a:cxn>
              <a:cxn ang="0">
                <a:pos x="0" y="0"/>
              </a:cxn>
            </a:cxnLst>
            <a:rect l="0" t="0" r="r" b="b"/>
            <a:pathLst>
              <a:path w="163" h="154">
                <a:moveTo>
                  <a:pt x="163" y="154"/>
                </a:moveTo>
                <a:lnTo>
                  <a:pt x="0" y="154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Line 246"/>
          <p:cNvSpPr>
            <a:spLocks noChangeShapeType="1"/>
          </p:cNvSpPr>
          <p:nvPr/>
        </p:nvSpPr>
        <p:spPr bwMode="auto">
          <a:xfrm>
            <a:off x="3906982" y="1444722"/>
            <a:ext cx="4385100" cy="4039839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Line 247"/>
          <p:cNvSpPr>
            <a:spLocks noChangeShapeType="1"/>
          </p:cNvSpPr>
          <p:nvPr/>
        </p:nvSpPr>
        <p:spPr bwMode="auto">
          <a:xfrm flipH="1">
            <a:off x="5456885" y="1870847"/>
            <a:ext cx="3806094" cy="3669107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251"/>
          <p:cNvSpPr>
            <a:spLocks noChangeArrowheads="1"/>
          </p:cNvSpPr>
          <p:nvPr/>
        </p:nvSpPr>
        <p:spPr bwMode="auto">
          <a:xfrm>
            <a:off x="5677701" y="5763866"/>
            <a:ext cx="274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53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53"/>
          <p:cNvSpPr>
            <a:spLocks noChangeArrowheads="1"/>
          </p:cNvSpPr>
          <p:nvPr/>
        </p:nvSpPr>
        <p:spPr bwMode="auto">
          <a:xfrm>
            <a:off x="6755159" y="5763866"/>
            <a:ext cx="274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76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260"/>
          <p:cNvSpPr>
            <a:spLocks noChangeArrowheads="1"/>
          </p:cNvSpPr>
          <p:nvPr/>
        </p:nvSpPr>
        <p:spPr bwMode="auto">
          <a:xfrm>
            <a:off x="2961669" y="3063987"/>
            <a:ext cx="4289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3.75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262"/>
          <p:cNvSpPr>
            <a:spLocks noChangeArrowheads="1"/>
          </p:cNvSpPr>
          <p:nvPr/>
        </p:nvSpPr>
        <p:spPr bwMode="auto">
          <a:xfrm>
            <a:off x="2961669" y="4046245"/>
            <a:ext cx="4289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3.00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284"/>
          <p:cNvSpPr>
            <a:spLocks noChangeArrowheads="1"/>
          </p:cNvSpPr>
          <p:nvPr/>
        </p:nvSpPr>
        <p:spPr bwMode="auto">
          <a:xfrm>
            <a:off x="8145171" y="5435933"/>
            <a:ext cx="3517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285"/>
          <p:cNvSpPr>
            <a:spLocks noChangeArrowheads="1"/>
          </p:cNvSpPr>
          <p:nvPr/>
        </p:nvSpPr>
        <p:spPr bwMode="auto">
          <a:xfrm flipH="1">
            <a:off x="7422008" y="1396723"/>
            <a:ext cx="3176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86"/>
          <p:cNvSpPr>
            <a:spLocks noChangeArrowheads="1"/>
          </p:cNvSpPr>
          <p:nvPr/>
        </p:nvSpPr>
        <p:spPr bwMode="auto">
          <a:xfrm>
            <a:off x="5693963" y="2766262"/>
            <a:ext cx="2009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296"/>
          <p:cNvSpPr>
            <a:spLocks noChangeArrowheads="1"/>
          </p:cNvSpPr>
          <p:nvPr/>
        </p:nvSpPr>
        <p:spPr bwMode="auto">
          <a:xfrm>
            <a:off x="8068973" y="5748998"/>
            <a:ext cx="1652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Quantity of Potato Chips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297"/>
          <p:cNvSpPr>
            <a:spLocks noChangeArrowheads="1"/>
          </p:cNvSpPr>
          <p:nvPr/>
        </p:nvSpPr>
        <p:spPr bwMode="auto">
          <a:xfrm>
            <a:off x="2183705" y="1093323"/>
            <a:ext cx="12071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Price of Potato Chips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247"/>
          <p:cNvSpPr>
            <a:spLocks noChangeShapeType="1"/>
          </p:cNvSpPr>
          <p:nvPr/>
        </p:nvSpPr>
        <p:spPr bwMode="auto">
          <a:xfrm flipH="1">
            <a:off x="3589015" y="1639616"/>
            <a:ext cx="3806094" cy="3669107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85"/>
          <p:cNvSpPr>
            <a:spLocks noChangeArrowheads="1"/>
          </p:cNvSpPr>
          <p:nvPr/>
        </p:nvSpPr>
        <p:spPr bwMode="auto">
          <a:xfrm flipH="1">
            <a:off x="9281201" y="1639616"/>
            <a:ext cx="3176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6"/>
          <p:cNvSpPr>
            <a:spLocks noChangeArrowheads="1"/>
          </p:cNvSpPr>
          <p:nvPr/>
        </p:nvSpPr>
        <p:spPr bwMode="auto">
          <a:xfrm>
            <a:off x="6771229" y="3779541"/>
            <a:ext cx="2009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86"/>
          <p:cNvCxnSpPr>
            <a:cxnSpLocks noChangeShapeType="1"/>
          </p:cNvCxnSpPr>
          <p:nvPr/>
        </p:nvCxnSpPr>
        <p:spPr bwMode="auto">
          <a:xfrm>
            <a:off x="3415289" y="4181052"/>
            <a:ext cx="345643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  <p:cxnSp>
        <p:nvCxnSpPr>
          <p:cNvPr id="21" name="Straight Connector 86"/>
          <p:cNvCxnSpPr>
            <a:cxnSpLocks noChangeShapeType="1"/>
          </p:cNvCxnSpPr>
          <p:nvPr/>
        </p:nvCxnSpPr>
        <p:spPr bwMode="auto">
          <a:xfrm>
            <a:off x="6877015" y="4176054"/>
            <a:ext cx="0" cy="155448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med" len="lg"/>
          </a:ln>
        </p:spPr>
      </p:cxnSp>
      <p:cxnSp>
        <p:nvCxnSpPr>
          <p:cNvPr id="23" name="Straight Connector 86"/>
          <p:cNvCxnSpPr>
            <a:cxnSpLocks noChangeShapeType="1"/>
          </p:cNvCxnSpPr>
          <p:nvPr/>
        </p:nvCxnSpPr>
        <p:spPr bwMode="auto">
          <a:xfrm>
            <a:off x="3448421" y="3188634"/>
            <a:ext cx="2350739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  <p:cxnSp>
        <p:nvCxnSpPr>
          <p:cNvPr id="26" name="Straight Connector 25"/>
          <p:cNvCxnSpPr/>
          <p:nvPr/>
        </p:nvCxnSpPr>
        <p:spPr>
          <a:xfrm>
            <a:off x="5790806" y="3184259"/>
            <a:ext cx="0" cy="25720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31052" y="2766262"/>
            <a:ext cx="9634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93467" y="4963164"/>
            <a:ext cx="9634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2" idx="2"/>
          </p:cNvCxnSpPr>
          <p:nvPr/>
        </p:nvCxnSpPr>
        <p:spPr>
          <a:xfrm flipV="1">
            <a:off x="3176164" y="3340986"/>
            <a:ext cx="0" cy="7052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1" idx="1"/>
          </p:cNvCxnSpPr>
          <p:nvPr/>
        </p:nvCxnSpPr>
        <p:spPr>
          <a:xfrm>
            <a:off x="5952021" y="5902366"/>
            <a:ext cx="803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97"/>
          <p:cNvSpPr>
            <a:spLocks noChangeArrowheads="1"/>
          </p:cNvSpPr>
          <p:nvPr/>
        </p:nvSpPr>
        <p:spPr bwMode="auto">
          <a:xfrm>
            <a:off x="5368012" y="1177118"/>
            <a:ext cx="146304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2000" b="1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Market for Potato Chips</a:t>
            </a:r>
            <a:endParaRPr lang="en-US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3FCFB-BD69-BF46-AF75-2A47E8B353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90" y="294896"/>
            <a:ext cx="9944262" cy="480131"/>
          </a:xfrm>
        </p:spPr>
        <p:txBody>
          <a:bodyPr/>
          <a:lstStyle/>
          <a:p>
            <a:r>
              <a:rPr lang="en-US" dirty="0"/>
              <a:t>Simultaneous Shifts in Supply and Demand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439394" y="322596"/>
            <a:ext cx="3325568" cy="424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8011047" y="5811412"/>
            <a:ext cx="143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</a:p>
        </p:txBody>
      </p:sp>
      <p:sp>
        <p:nvSpPr>
          <p:cNvPr id="9" name="Rectangle 180"/>
          <p:cNvSpPr>
            <a:spLocks noChangeArrowheads="1"/>
          </p:cNvSpPr>
          <p:nvPr/>
        </p:nvSpPr>
        <p:spPr bwMode="auto">
          <a:xfrm>
            <a:off x="6607605" y="5821684"/>
            <a:ext cx="2733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82"/>
          <p:cNvSpPr>
            <a:spLocks noChangeArrowheads="1"/>
          </p:cNvSpPr>
          <p:nvPr/>
        </p:nvSpPr>
        <p:spPr bwMode="auto">
          <a:xfrm>
            <a:off x="5840422" y="5821684"/>
            <a:ext cx="274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84"/>
          <p:cNvSpPr>
            <a:spLocks noChangeArrowheads="1"/>
          </p:cNvSpPr>
          <p:nvPr/>
        </p:nvSpPr>
        <p:spPr bwMode="auto">
          <a:xfrm>
            <a:off x="3422118" y="2784978"/>
            <a:ext cx="274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86"/>
          <p:cNvSpPr>
            <a:spLocks noChangeArrowheads="1"/>
          </p:cNvSpPr>
          <p:nvPr/>
        </p:nvSpPr>
        <p:spPr bwMode="auto">
          <a:xfrm>
            <a:off x="3418415" y="4061726"/>
            <a:ext cx="2743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88"/>
          <p:cNvSpPr>
            <a:spLocks noChangeArrowheads="1"/>
          </p:cNvSpPr>
          <p:nvPr/>
        </p:nvSpPr>
        <p:spPr bwMode="auto">
          <a:xfrm>
            <a:off x="7905635" y="1598566"/>
            <a:ext cx="2449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90"/>
          <p:cNvSpPr>
            <a:spLocks noChangeArrowheads="1"/>
          </p:cNvSpPr>
          <p:nvPr/>
        </p:nvSpPr>
        <p:spPr bwMode="auto">
          <a:xfrm>
            <a:off x="8558931" y="4632681"/>
            <a:ext cx="2858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92"/>
          <p:cNvSpPr>
            <a:spLocks noChangeArrowheads="1"/>
          </p:cNvSpPr>
          <p:nvPr/>
        </p:nvSpPr>
        <p:spPr bwMode="auto">
          <a:xfrm>
            <a:off x="6643211" y="4898717"/>
            <a:ext cx="2570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194"/>
          <p:cNvSpPr>
            <a:spLocks noChangeArrowheads="1"/>
          </p:cNvSpPr>
          <p:nvPr/>
        </p:nvSpPr>
        <p:spPr bwMode="auto">
          <a:xfrm>
            <a:off x="8501482" y="1649011"/>
            <a:ext cx="209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196"/>
          <p:cNvSpPr>
            <a:spLocks noChangeArrowheads="1"/>
          </p:cNvSpPr>
          <p:nvPr/>
        </p:nvSpPr>
        <p:spPr bwMode="auto">
          <a:xfrm>
            <a:off x="5892799" y="3815029"/>
            <a:ext cx="1890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198"/>
          <p:cNvSpPr>
            <a:spLocks noChangeArrowheads="1"/>
          </p:cNvSpPr>
          <p:nvPr/>
        </p:nvSpPr>
        <p:spPr bwMode="auto">
          <a:xfrm>
            <a:off x="6619637" y="2486856"/>
            <a:ext cx="2332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200"/>
          <p:cNvSpPr>
            <a:spLocks noChangeShapeType="1"/>
          </p:cNvSpPr>
          <p:nvPr/>
        </p:nvSpPr>
        <p:spPr bwMode="auto">
          <a:xfrm flipH="1">
            <a:off x="7203327" y="2614968"/>
            <a:ext cx="323675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Freeform 202"/>
          <p:cNvSpPr>
            <a:spLocks/>
          </p:cNvSpPr>
          <p:nvPr/>
        </p:nvSpPr>
        <p:spPr bwMode="auto">
          <a:xfrm>
            <a:off x="3740674" y="991403"/>
            <a:ext cx="5903840" cy="4822380"/>
          </a:xfrm>
          <a:custGeom>
            <a:avLst/>
            <a:gdLst/>
            <a:ahLst/>
            <a:cxnLst>
              <a:cxn ang="0">
                <a:pos x="2697" y="2606"/>
              </a:cxn>
              <a:cxn ang="0">
                <a:pos x="0" y="2606"/>
              </a:cxn>
              <a:cxn ang="0">
                <a:pos x="0" y="0"/>
              </a:cxn>
            </a:cxnLst>
            <a:rect l="0" t="0" r="r" b="b"/>
            <a:pathLst>
              <a:path w="2697" h="2606">
                <a:moveTo>
                  <a:pt x="2697" y="2606"/>
                </a:moveTo>
                <a:lnTo>
                  <a:pt x="0" y="2606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sz="1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Line 203"/>
          <p:cNvSpPr>
            <a:spLocks noChangeShapeType="1"/>
          </p:cNvSpPr>
          <p:nvPr/>
        </p:nvSpPr>
        <p:spPr bwMode="auto">
          <a:xfrm flipH="1" flipV="1">
            <a:off x="3883548" y="2223784"/>
            <a:ext cx="2834265" cy="2662898"/>
          </a:xfrm>
          <a:prstGeom prst="line">
            <a:avLst/>
          </a:prstGeom>
          <a:noFill/>
          <a:ln w="30226">
            <a:solidFill>
              <a:srgbClr val="3838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Line 204"/>
          <p:cNvSpPr>
            <a:spLocks noChangeShapeType="1"/>
          </p:cNvSpPr>
          <p:nvPr/>
        </p:nvSpPr>
        <p:spPr bwMode="auto">
          <a:xfrm flipV="1">
            <a:off x="4278837" y="1860015"/>
            <a:ext cx="3585854" cy="3371153"/>
          </a:xfrm>
          <a:prstGeom prst="line">
            <a:avLst/>
          </a:prstGeom>
          <a:noFill/>
          <a:ln w="30226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Line 205"/>
          <p:cNvSpPr>
            <a:spLocks noChangeShapeType="1"/>
          </p:cNvSpPr>
          <p:nvPr/>
        </p:nvSpPr>
        <p:spPr bwMode="auto">
          <a:xfrm flipV="1">
            <a:off x="4818586" y="1855414"/>
            <a:ext cx="3638536" cy="3424967"/>
          </a:xfrm>
          <a:prstGeom prst="line">
            <a:avLst/>
          </a:prstGeom>
          <a:noFill/>
          <a:ln w="30226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207"/>
          <p:cNvSpPr>
            <a:spLocks noChangeShapeType="1"/>
          </p:cNvSpPr>
          <p:nvPr/>
        </p:nvSpPr>
        <p:spPr bwMode="auto">
          <a:xfrm>
            <a:off x="6926787" y="1994432"/>
            <a:ext cx="486425" cy="536399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210"/>
          <p:cNvSpPr>
            <a:spLocks noChangeShapeType="1"/>
          </p:cNvSpPr>
          <p:nvPr/>
        </p:nvSpPr>
        <p:spPr bwMode="auto">
          <a:xfrm>
            <a:off x="7255976" y="4535475"/>
            <a:ext cx="142239" cy="498209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Line 213"/>
          <p:cNvSpPr>
            <a:spLocks noChangeShapeType="1"/>
          </p:cNvSpPr>
          <p:nvPr/>
        </p:nvSpPr>
        <p:spPr bwMode="auto">
          <a:xfrm flipH="1" flipV="1">
            <a:off x="5150373" y="1433384"/>
            <a:ext cx="3404981" cy="3199297"/>
          </a:xfrm>
          <a:prstGeom prst="line">
            <a:avLst/>
          </a:prstGeom>
          <a:noFill/>
          <a:ln w="30226">
            <a:solidFill>
              <a:srgbClr val="3838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Line 215"/>
          <p:cNvSpPr>
            <a:spLocks noChangeShapeType="1"/>
          </p:cNvSpPr>
          <p:nvPr/>
        </p:nvSpPr>
        <p:spPr bwMode="auto">
          <a:xfrm flipH="1" flipV="1">
            <a:off x="3526560" y="3206350"/>
            <a:ext cx="0" cy="759259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 type="none" w="med" len="med"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Line 217"/>
          <p:cNvSpPr>
            <a:spLocks noChangeShapeType="1"/>
          </p:cNvSpPr>
          <p:nvPr/>
        </p:nvSpPr>
        <p:spPr bwMode="auto">
          <a:xfrm>
            <a:off x="6164598" y="5977095"/>
            <a:ext cx="365760" cy="0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 type="none" w="med" len="med"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29"/>
          <p:cNvSpPr txBox="1">
            <a:spLocks noChangeArrowheads="1"/>
          </p:cNvSpPr>
          <p:nvPr/>
        </p:nvSpPr>
        <p:spPr bwMode="auto">
          <a:xfrm>
            <a:off x="3067795" y="1336833"/>
            <a:ext cx="832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</a:p>
        </p:txBody>
      </p:sp>
      <p:sp>
        <p:nvSpPr>
          <p:cNvPr id="49" name="TextBox 29"/>
          <p:cNvSpPr txBox="1">
            <a:spLocks noChangeArrowheads="1"/>
          </p:cNvSpPr>
          <p:nvPr/>
        </p:nvSpPr>
        <p:spPr bwMode="auto">
          <a:xfrm>
            <a:off x="5892325" y="1369678"/>
            <a:ext cx="1719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Small decrease in supply</a:t>
            </a:r>
          </a:p>
        </p:txBody>
      </p:sp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7015491" y="5016520"/>
            <a:ext cx="1618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Large increase in demand</a:t>
            </a:r>
          </a:p>
        </p:txBody>
      </p:sp>
      <p:cxnSp>
        <p:nvCxnSpPr>
          <p:cNvPr id="51" name="Straight Connector 86"/>
          <p:cNvCxnSpPr>
            <a:cxnSpLocks noChangeShapeType="1"/>
          </p:cNvCxnSpPr>
          <p:nvPr/>
        </p:nvCxnSpPr>
        <p:spPr bwMode="auto">
          <a:xfrm>
            <a:off x="6741866" y="2919950"/>
            <a:ext cx="0" cy="289864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med" len="lg"/>
          </a:ln>
        </p:spPr>
      </p:cxnSp>
      <p:cxnSp>
        <p:nvCxnSpPr>
          <p:cNvPr id="52" name="Straight Connector 86"/>
          <p:cNvCxnSpPr>
            <a:cxnSpLocks noChangeShapeType="1"/>
          </p:cNvCxnSpPr>
          <p:nvPr/>
        </p:nvCxnSpPr>
        <p:spPr bwMode="auto">
          <a:xfrm>
            <a:off x="5973044" y="4212338"/>
            <a:ext cx="0" cy="157982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med" len="lg"/>
          </a:ln>
        </p:spPr>
      </p:cxnSp>
      <p:sp>
        <p:nvSpPr>
          <p:cNvPr id="37" name="Line 208"/>
          <p:cNvSpPr>
            <a:spLocks noChangeShapeType="1"/>
          </p:cNvSpPr>
          <p:nvPr/>
        </p:nvSpPr>
        <p:spPr bwMode="auto">
          <a:xfrm>
            <a:off x="6398062" y="4424905"/>
            <a:ext cx="173736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86"/>
          <p:cNvCxnSpPr>
            <a:cxnSpLocks noChangeShapeType="1"/>
          </p:cNvCxnSpPr>
          <p:nvPr/>
        </p:nvCxnSpPr>
        <p:spPr bwMode="auto">
          <a:xfrm>
            <a:off x="3740674" y="4196476"/>
            <a:ext cx="2240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oval" w="lg" len="lg"/>
          </a:ln>
        </p:spPr>
      </p:cxnSp>
      <p:cxnSp>
        <p:nvCxnSpPr>
          <p:cNvPr id="8" name="Straight Connector 86"/>
          <p:cNvCxnSpPr>
            <a:cxnSpLocks noChangeShapeType="1"/>
          </p:cNvCxnSpPr>
          <p:nvPr/>
        </p:nvCxnSpPr>
        <p:spPr bwMode="auto">
          <a:xfrm>
            <a:off x="3758447" y="29199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37519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1" grpId="0" animBg="1"/>
      <p:bldP spid="43" grpId="0" animBg="1"/>
      <p:bldP spid="45" grpId="0" animBg="1"/>
      <p:bldP spid="48" grpId="0"/>
      <p:bldP spid="50" grpId="0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9"/>
          <p:cNvSpPr txBox="1">
            <a:spLocks noChangeArrowheads="1"/>
          </p:cNvSpPr>
          <p:nvPr/>
        </p:nvSpPr>
        <p:spPr bwMode="auto">
          <a:xfrm>
            <a:off x="6949253" y="1142345"/>
            <a:ext cx="1691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Large decrease in supply</a:t>
            </a:r>
          </a:p>
        </p:txBody>
      </p:sp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3767702" y="1342918"/>
            <a:ext cx="16142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Small increase in demand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516D-AB9E-984F-8518-811EE79BC7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89" y="294896"/>
            <a:ext cx="10829165" cy="480131"/>
          </a:xfrm>
        </p:spPr>
        <p:txBody>
          <a:bodyPr/>
          <a:lstStyle/>
          <a:p>
            <a:r>
              <a:rPr lang="en-US" dirty="0"/>
              <a:t>Simultaneous Shifts in Supply and Demand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412480" y="322596"/>
            <a:ext cx="3352482" cy="424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7914370" y="5860229"/>
            <a:ext cx="1409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</a:p>
        </p:txBody>
      </p:sp>
      <p:sp>
        <p:nvSpPr>
          <p:cNvPr id="9" name="Rectangle 180"/>
          <p:cNvSpPr>
            <a:spLocks noChangeArrowheads="1"/>
          </p:cNvSpPr>
          <p:nvPr/>
        </p:nvSpPr>
        <p:spPr bwMode="auto">
          <a:xfrm>
            <a:off x="5322049" y="5868889"/>
            <a:ext cx="2546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82"/>
          <p:cNvSpPr>
            <a:spLocks noChangeArrowheads="1"/>
          </p:cNvSpPr>
          <p:nvPr/>
        </p:nvSpPr>
        <p:spPr bwMode="auto">
          <a:xfrm>
            <a:off x="5737754" y="5868890"/>
            <a:ext cx="2546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84"/>
          <p:cNvSpPr>
            <a:spLocks noChangeArrowheads="1"/>
          </p:cNvSpPr>
          <p:nvPr/>
        </p:nvSpPr>
        <p:spPr bwMode="auto">
          <a:xfrm>
            <a:off x="3381758" y="2725603"/>
            <a:ext cx="214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86"/>
          <p:cNvSpPr>
            <a:spLocks noChangeArrowheads="1"/>
          </p:cNvSpPr>
          <p:nvPr/>
        </p:nvSpPr>
        <p:spPr bwMode="auto">
          <a:xfrm>
            <a:off x="3381758" y="4118555"/>
            <a:ext cx="214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88"/>
          <p:cNvSpPr>
            <a:spLocks noChangeArrowheads="1"/>
          </p:cNvSpPr>
          <p:nvPr/>
        </p:nvSpPr>
        <p:spPr bwMode="auto">
          <a:xfrm>
            <a:off x="6606345" y="1504630"/>
            <a:ext cx="2006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90"/>
          <p:cNvSpPr>
            <a:spLocks noChangeArrowheads="1"/>
          </p:cNvSpPr>
          <p:nvPr/>
        </p:nvSpPr>
        <p:spPr bwMode="auto">
          <a:xfrm>
            <a:off x="7631315" y="4914657"/>
            <a:ext cx="240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92"/>
          <p:cNvSpPr>
            <a:spLocks noChangeArrowheads="1"/>
          </p:cNvSpPr>
          <p:nvPr/>
        </p:nvSpPr>
        <p:spPr bwMode="auto">
          <a:xfrm>
            <a:off x="6613339" y="4913540"/>
            <a:ext cx="2590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194"/>
          <p:cNvSpPr>
            <a:spLocks noChangeArrowheads="1"/>
          </p:cNvSpPr>
          <p:nvPr/>
        </p:nvSpPr>
        <p:spPr bwMode="auto">
          <a:xfrm>
            <a:off x="8332545" y="1734953"/>
            <a:ext cx="2006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196"/>
          <p:cNvSpPr>
            <a:spLocks noChangeArrowheads="1"/>
          </p:cNvSpPr>
          <p:nvPr/>
        </p:nvSpPr>
        <p:spPr bwMode="auto">
          <a:xfrm>
            <a:off x="5760529" y="3847192"/>
            <a:ext cx="207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198"/>
          <p:cNvSpPr>
            <a:spLocks noChangeArrowheads="1"/>
          </p:cNvSpPr>
          <p:nvPr/>
        </p:nvSpPr>
        <p:spPr bwMode="auto">
          <a:xfrm>
            <a:off x="5340581" y="2466890"/>
            <a:ext cx="207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200"/>
          <p:cNvSpPr>
            <a:spLocks noChangeShapeType="1"/>
          </p:cNvSpPr>
          <p:nvPr/>
        </p:nvSpPr>
        <p:spPr bwMode="auto">
          <a:xfrm flipH="1">
            <a:off x="6070330" y="2443819"/>
            <a:ext cx="1592106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Freeform 202"/>
          <p:cNvSpPr>
            <a:spLocks/>
          </p:cNvSpPr>
          <p:nvPr/>
        </p:nvSpPr>
        <p:spPr bwMode="auto">
          <a:xfrm>
            <a:off x="3643996" y="1116529"/>
            <a:ext cx="5442250" cy="4745377"/>
          </a:xfrm>
          <a:custGeom>
            <a:avLst/>
            <a:gdLst/>
            <a:ahLst/>
            <a:cxnLst>
              <a:cxn ang="0">
                <a:pos x="2697" y="2606"/>
              </a:cxn>
              <a:cxn ang="0">
                <a:pos x="0" y="2606"/>
              </a:cxn>
              <a:cxn ang="0">
                <a:pos x="0" y="0"/>
              </a:cxn>
            </a:cxnLst>
            <a:rect l="0" t="0" r="r" b="b"/>
            <a:pathLst>
              <a:path w="2697" h="2606">
                <a:moveTo>
                  <a:pt x="2697" y="2606"/>
                </a:moveTo>
                <a:lnTo>
                  <a:pt x="0" y="2606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Line 203"/>
          <p:cNvSpPr>
            <a:spLocks noChangeShapeType="1"/>
          </p:cNvSpPr>
          <p:nvPr/>
        </p:nvSpPr>
        <p:spPr bwMode="auto">
          <a:xfrm flipH="1" flipV="1">
            <a:off x="3805552" y="2318087"/>
            <a:ext cx="2788259" cy="2620377"/>
          </a:xfrm>
          <a:prstGeom prst="line">
            <a:avLst/>
          </a:prstGeom>
          <a:noFill/>
          <a:ln w="30226">
            <a:solidFill>
              <a:srgbClr val="3838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Line 204"/>
          <p:cNvSpPr>
            <a:spLocks noChangeAspect="1" noChangeShapeType="1"/>
          </p:cNvSpPr>
          <p:nvPr/>
        </p:nvSpPr>
        <p:spPr bwMode="auto">
          <a:xfrm flipV="1">
            <a:off x="3723377" y="1766328"/>
            <a:ext cx="2857395" cy="2717465"/>
          </a:xfrm>
          <a:prstGeom prst="line">
            <a:avLst/>
          </a:prstGeom>
          <a:noFill/>
          <a:ln w="30226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Line 205"/>
          <p:cNvSpPr>
            <a:spLocks noChangeShapeType="1"/>
          </p:cNvSpPr>
          <p:nvPr/>
        </p:nvSpPr>
        <p:spPr bwMode="auto">
          <a:xfrm flipV="1">
            <a:off x="4721908" y="1958228"/>
            <a:ext cx="3579476" cy="3370277"/>
          </a:xfrm>
          <a:prstGeom prst="line">
            <a:avLst/>
          </a:prstGeom>
          <a:noFill/>
          <a:ln w="30226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207"/>
          <p:cNvSpPr>
            <a:spLocks noChangeShapeType="1"/>
          </p:cNvSpPr>
          <p:nvPr/>
        </p:nvSpPr>
        <p:spPr bwMode="auto">
          <a:xfrm flipH="1">
            <a:off x="7018511" y="1833166"/>
            <a:ext cx="528941" cy="53445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210"/>
          <p:cNvSpPr>
            <a:spLocks noChangeShapeType="1"/>
          </p:cNvSpPr>
          <p:nvPr/>
        </p:nvSpPr>
        <p:spPr bwMode="auto">
          <a:xfrm>
            <a:off x="4429478" y="1923633"/>
            <a:ext cx="91440" cy="64008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Line 213"/>
          <p:cNvSpPr>
            <a:spLocks noChangeAspect="1" noChangeShapeType="1"/>
          </p:cNvSpPr>
          <p:nvPr/>
        </p:nvSpPr>
        <p:spPr bwMode="auto">
          <a:xfrm flipH="1" flipV="1">
            <a:off x="4764531" y="2224431"/>
            <a:ext cx="2847256" cy="2706288"/>
          </a:xfrm>
          <a:prstGeom prst="line">
            <a:avLst/>
          </a:prstGeom>
          <a:noFill/>
          <a:ln w="30226">
            <a:solidFill>
              <a:srgbClr val="3838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Line 215"/>
          <p:cNvSpPr>
            <a:spLocks noChangeShapeType="1"/>
          </p:cNvSpPr>
          <p:nvPr/>
        </p:nvSpPr>
        <p:spPr bwMode="auto">
          <a:xfrm flipV="1">
            <a:off x="3475520" y="3117041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Line 217"/>
          <p:cNvSpPr>
            <a:spLocks noChangeShapeType="1"/>
          </p:cNvSpPr>
          <p:nvPr/>
        </p:nvSpPr>
        <p:spPr bwMode="auto">
          <a:xfrm>
            <a:off x="5551364" y="5993268"/>
            <a:ext cx="13716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arrow" w="sm" len="sm"/>
            <a:tailEnd type="none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29"/>
          <p:cNvSpPr txBox="1">
            <a:spLocks noChangeArrowheads="1"/>
          </p:cNvSpPr>
          <p:nvPr/>
        </p:nvSpPr>
        <p:spPr bwMode="auto">
          <a:xfrm>
            <a:off x="2951868" y="1058390"/>
            <a:ext cx="8186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</a:p>
        </p:txBody>
      </p:sp>
      <p:cxnSp>
        <p:nvCxnSpPr>
          <p:cNvPr id="51" name="Straight Connector 86"/>
          <p:cNvCxnSpPr>
            <a:cxnSpLocks noChangeShapeType="1"/>
          </p:cNvCxnSpPr>
          <p:nvPr/>
        </p:nvCxnSpPr>
        <p:spPr bwMode="auto">
          <a:xfrm>
            <a:off x="5451605" y="2848461"/>
            <a:ext cx="0" cy="30108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med" len="lg"/>
          </a:ln>
        </p:spPr>
      </p:cxnSp>
      <p:cxnSp>
        <p:nvCxnSpPr>
          <p:cNvPr id="52" name="Straight Connector 86"/>
          <p:cNvCxnSpPr>
            <a:cxnSpLocks noChangeShapeType="1"/>
          </p:cNvCxnSpPr>
          <p:nvPr/>
        </p:nvCxnSpPr>
        <p:spPr bwMode="auto">
          <a:xfrm>
            <a:off x="5866308" y="4300983"/>
            <a:ext cx="0" cy="155459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med" len="lg"/>
          </a:ln>
        </p:spPr>
      </p:cxnSp>
      <p:sp>
        <p:nvSpPr>
          <p:cNvPr id="37" name="Line 208"/>
          <p:cNvSpPr>
            <a:spLocks noChangeShapeType="1"/>
          </p:cNvSpPr>
          <p:nvPr/>
        </p:nvSpPr>
        <p:spPr bwMode="auto">
          <a:xfrm>
            <a:off x="4259203" y="2631404"/>
            <a:ext cx="73152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86"/>
          <p:cNvCxnSpPr>
            <a:cxnSpLocks noChangeShapeType="1"/>
          </p:cNvCxnSpPr>
          <p:nvPr/>
        </p:nvCxnSpPr>
        <p:spPr bwMode="auto">
          <a:xfrm>
            <a:off x="3653620" y="2863370"/>
            <a:ext cx="179112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  <p:cxnSp>
        <p:nvCxnSpPr>
          <p:cNvPr id="7" name="Straight Connector 86"/>
          <p:cNvCxnSpPr>
            <a:cxnSpLocks noChangeShapeType="1"/>
          </p:cNvCxnSpPr>
          <p:nvPr/>
        </p:nvCxnSpPr>
        <p:spPr bwMode="auto">
          <a:xfrm>
            <a:off x="3653621" y="4253609"/>
            <a:ext cx="221284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3412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/>
      <p:bldP spid="9" grpId="0"/>
      <p:bldP spid="11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1" grpId="0" animBg="1"/>
      <p:bldP spid="43" grpId="0" animBg="1"/>
      <p:bldP spid="45" grpId="0" animBg="1"/>
      <p:bldP spid="48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0A69A1-0014-3B4F-8C2B-7E5E0A03525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90" y="297578"/>
            <a:ext cx="9885268" cy="480131"/>
          </a:xfrm>
        </p:spPr>
        <p:txBody>
          <a:bodyPr/>
          <a:lstStyle/>
          <a:p>
            <a:r>
              <a:rPr lang="en-US" dirty="0"/>
              <a:t>Simultaneous Shifts in Supply and Demand</a:t>
            </a:r>
          </a:p>
        </p:txBody>
      </p:sp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43568"/>
              </p:ext>
            </p:extLst>
          </p:nvPr>
        </p:nvGraphicFramePr>
        <p:xfrm>
          <a:off x="2438735" y="1416818"/>
          <a:ext cx="7132320" cy="404418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4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Supply Increases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Supply Decreases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Demand Increases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up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?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Demand Decreases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: 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>
                          <a:ln>
                            <a:noFill/>
                          </a:ln>
                          <a:effectLst/>
                        </a:rPr>
                        <a:t>Quantity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: ?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down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3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796CC-7140-4230-B7A0-9EF1CB81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2" y="1151374"/>
            <a:ext cx="10873410" cy="515389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Century Gothic" panose="020B0502020202020204" pitchFamily="34" charset="0"/>
              </a:rPr>
              <a:t>Equilibrium: </a:t>
            </a:r>
            <a:r>
              <a:rPr lang="en-US" dirty="0" smtClean="0">
                <a:latin typeface="Century Gothic" panose="020B0502020202020204" pitchFamily="34" charset="0"/>
              </a:rPr>
              <a:t>the single price </a:t>
            </a:r>
            <a:r>
              <a:rPr lang="en-US" dirty="0">
                <a:latin typeface="Century Gothic" panose="020B0502020202020204" pitchFamily="34" charset="0"/>
              </a:rPr>
              <a:t>at which </a:t>
            </a:r>
            <a:r>
              <a:rPr lang="en-US" i="1" dirty="0">
                <a:latin typeface="Century Gothic" panose="020B0502020202020204" pitchFamily="34" charset="0"/>
              </a:rPr>
              <a:t>quantity supplied </a:t>
            </a:r>
            <a:r>
              <a:rPr lang="en-US" dirty="0">
                <a:latin typeface="Century Gothic" panose="020B0502020202020204" pitchFamily="34" charset="0"/>
              </a:rPr>
              <a:t>equals </a:t>
            </a:r>
            <a:r>
              <a:rPr lang="en-US" i="1" dirty="0">
                <a:latin typeface="Century Gothic" panose="020B0502020202020204" pitchFamily="34" charset="0"/>
              </a:rPr>
              <a:t>quantity demanded.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entury Gothic" panose="020B0502020202020204" pitchFamily="34" charset="0"/>
              </a:rPr>
              <a:t>The market “clears” at this point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entury Gothic" panose="020B0502020202020204" pitchFamily="34" charset="0"/>
              </a:rPr>
              <a:t>Surplus and Shortage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entury Gothic" panose="020B0502020202020204" pitchFamily="34" charset="0"/>
              </a:rPr>
              <a:t>Surplus:</a:t>
            </a:r>
            <a:r>
              <a:rPr lang="en-US" dirty="0">
                <a:latin typeface="Century Gothic" panose="020B0502020202020204" pitchFamily="34" charset="0"/>
              </a:rPr>
              <a:t> quantity supplied &gt; quantity </a:t>
            </a:r>
            <a:r>
              <a:rPr lang="en-US" dirty="0" smtClean="0">
                <a:latin typeface="Century Gothic" panose="020B0502020202020204" pitchFamily="34" charset="0"/>
              </a:rPr>
              <a:t>demanded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entury Gothic" panose="020B0502020202020204" pitchFamily="34" charset="0"/>
              </a:rPr>
              <a:t>Results in downward pressure on the price.</a:t>
            </a:r>
            <a:endParaRPr lang="en-US" b="1" dirty="0"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entury Gothic" panose="020B0502020202020204" pitchFamily="34" charset="0"/>
              </a:rPr>
              <a:t>Shortage: </a:t>
            </a:r>
            <a:r>
              <a:rPr lang="en-US" dirty="0">
                <a:latin typeface="Century Gothic" panose="020B0502020202020204" pitchFamily="34" charset="0"/>
              </a:rPr>
              <a:t>quantity supplied &lt; quantity </a:t>
            </a:r>
            <a:r>
              <a:rPr lang="en-US" dirty="0" smtClean="0">
                <a:latin typeface="Century Gothic" panose="020B0502020202020204" pitchFamily="34" charset="0"/>
              </a:rPr>
              <a:t>demanded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" panose="020B0502020202020204" pitchFamily="34" charset="0"/>
              </a:rPr>
              <a:t>Results in </a:t>
            </a:r>
            <a:r>
              <a:rPr lang="en-US" b="1" dirty="0" smtClean="0">
                <a:latin typeface="Century Gothic" panose="020B0502020202020204" pitchFamily="34" charset="0"/>
              </a:rPr>
              <a:t>upward </a:t>
            </a:r>
            <a:r>
              <a:rPr lang="en-US" b="1" dirty="0">
                <a:latin typeface="Century Gothic" panose="020B0502020202020204" pitchFamily="34" charset="0"/>
              </a:rPr>
              <a:t>pressure on the price</a:t>
            </a:r>
            <a:r>
              <a:rPr lang="en-US" b="1" dirty="0" smtClean="0">
                <a:latin typeface="Century Gothic" panose="020B0502020202020204" pitchFamily="34" charset="0"/>
              </a:rPr>
              <a:t>.</a:t>
            </a:r>
            <a:endParaRPr lang="en-US" b="1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entury Gothic" panose="020B0502020202020204" pitchFamily="34" charset="0"/>
              </a:rPr>
              <a:t>Simultaneous shifts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entury Gothic" panose="020B0502020202020204" pitchFamily="34" charset="0"/>
              </a:rPr>
              <a:t>Result depends on the size of each shift 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1203325" lvl="2" indent="-288925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Draw out each scenario using the table on the previous slide!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8FD0-0AE6-4D8D-A896-424EBE2705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r>
              <a:rPr lang="en-US" dirty="0" smtClean="0"/>
              <a:t>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Century Gothic" panose="020B0502020202020204" pitchFamily="34" charset="0"/>
              </a:rPr>
              <a:t>A </a:t>
            </a:r>
            <a:r>
              <a:rPr lang="en-US" altLang="en-US" sz="2600" b="1" dirty="0" smtClean="0">
                <a:latin typeface="Century Gothic" panose="020B0502020202020204" pitchFamily="34" charset="0"/>
              </a:rPr>
              <a:t>perfectly competitive </a:t>
            </a:r>
            <a:r>
              <a:rPr lang="en-US" altLang="en-US" sz="2600" b="1" dirty="0">
                <a:latin typeface="Century Gothic" panose="020B0502020202020204" pitchFamily="34" charset="0"/>
              </a:rPr>
              <a:t>market</a:t>
            </a:r>
            <a:r>
              <a:rPr lang="en-US" altLang="en-US" sz="2600" dirty="0">
                <a:latin typeface="Century Gothic" panose="020B0502020202020204" pitchFamily="34" charset="0"/>
              </a:rPr>
              <a:t> is a market in which there are </a:t>
            </a:r>
          </a:p>
          <a:p>
            <a:pPr marL="68580"/>
            <a:r>
              <a:rPr lang="en-US" altLang="en-US" sz="2600" dirty="0">
                <a:latin typeface="Century Gothic" panose="020B0502020202020204" pitchFamily="34" charset="0"/>
              </a:rPr>
              <a:t>	1. Many buyers and sellers</a:t>
            </a:r>
          </a:p>
          <a:p>
            <a:pPr marL="68580"/>
            <a:r>
              <a:rPr lang="en-US" altLang="en-US" sz="2600" dirty="0">
                <a:latin typeface="Century Gothic" panose="020B0502020202020204" pitchFamily="34" charset="0"/>
              </a:rPr>
              <a:t>	2. All individuals are price-takers</a:t>
            </a:r>
          </a:p>
          <a:p>
            <a:pPr marL="68580"/>
            <a:r>
              <a:rPr lang="en-US" altLang="en-US" sz="2600" dirty="0">
                <a:latin typeface="Century Gothic" panose="020B0502020202020204" pitchFamily="34" charset="0"/>
              </a:rPr>
              <a:t>	3. Standardized good or service</a:t>
            </a:r>
          </a:p>
          <a:p>
            <a:pPr marL="68580"/>
            <a:r>
              <a:rPr lang="en-US" altLang="en-US" sz="2600" dirty="0">
                <a:latin typeface="Century Gothic" panose="020B0502020202020204" pitchFamily="34" charset="0"/>
              </a:rPr>
              <a:t>	4. Free entry and exit</a:t>
            </a:r>
          </a:p>
          <a:p>
            <a:endParaRPr lang="en-US" altLang="en-US" sz="2600" dirty="0">
              <a:latin typeface="Century Gothic" panose="020B0502020202020204" pitchFamily="34" charset="0"/>
            </a:endParaRPr>
          </a:p>
          <a:p>
            <a:endParaRPr lang="en-US" altLang="en-US" sz="2600" dirty="0">
              <a:latin typeface="Century Gothic" panose="020B0502020202020204" pitchFamily="34" charset="0"/>
            </a:endParaRPr>
          </a:p>
          <a:p>
            <a:r>
              <a:rPr lang="en-US" altLang="en-US" sz="2600" dirty="0">
                <a:latin typeface="Century Gothic" panose="020B0502020202020204" pitchFamily="34" charset="0"/>
              </a:rPr>
              <a:t>The </a:t>
            </a:r>
            <a:r>
              <a:rPr lang="en-US" altLang="en-US" sz="2600" b="1" dirty="0">
                <a:latin typeface="Century Gothic" panose="020B0502020202020204" pitchFamily="34" charset="0"/>
              </a:rPr>
              <a:t>supply and demand</a:t>
            </a:r>
            <a:r>
              <a:rPr lang="en-US" altLang="en-US" sz="2600" dirty="0">
                <a:latin typeface="Century Gothic" panose="020B0502020202020204" pitchFamily="34" charset="0"/>
              </a:rPr>
              <a:t> </a:t>
            </a:r>
            <a:r>
              <a:rPr lang="en-US" altLang="en-US" sz="2600" b="1" dirty="0">
                <a:latin typeface="Century Gothic" panose="020B0502020202020204" pitchFamily="34" charset="0"/>
              </a:rPr>
              <a:t>model</a:t>
            </a:r>
            <a:r>
              <a:rPr lang="en-US" altLang="en-US" sz="2600" dirty="0">
                <a:latin typeface="Century Gothic" panose="020B0502020202020204" pitchFamily="34" charset="0"/>
              </a:rPr>
              <a:t> is a model of how a competitive market works. 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E332-8737-4047-A167-C540F6AB96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Perfectly Competitive Market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D3E4-61FD-2B40-87AC-D5A003413F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80760" y="322596"/>
            <a:ext cx="6028862" cy="424732"/>
          </a:xfrm>
        </p:spPr>
        <p:txBody>
          <a:bodyPr/>
          <a:lstStyle/>
          <a:p>
            <a:r>
              <a:rPr lang="en-US" dirty="0" smtClean="0"/>
              <a:t>The Foundation of Supply and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3148E-C50E-404F-892A-3296AAACC39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Demand 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65F6E-193E-6B44-B51F-B88EC2C6F5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59940"/>
              </p:ext>
            </p:extLst>
          </p:nvPr>
        </p:nvGraphicFramePr>
        <p:xfrm>
          <a:off x="3337560" y="1547570"/>
          <a:ext cx="5486400" cy="3920409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27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($/ticket)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demanded (tickets)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2,500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3,500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5,000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7,000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9,500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AADC-809A-F547-B61D-CBE244EB7D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Demand Curve</a:t>
            </a:r>
          </a:p>
        </p:txBody>
      </p:sp>
      <p:graphicFrame>
        <p:nvGraphicFramePr>
          <p:cNvPr id="1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33383"/>
              </p:ext>
            </p:extLst>
          </p:nvPr>
        </p:nvGraphicFramePr>
        <p:xfrm>
          <a:off x="7438768" y="1795848"/>
          <a:ext cx="3805881" cy="264603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7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31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($/ticket)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demanded (tickets)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644812"/>
              </p:ext>
            </p:extLst>
          </p:nvPr>
        </p:nvGraphicFramePr>
        <p:xfrm>
          <a:off x="1664043" y="988541"/>
          <a:ext cx="5210757" cy="5101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020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0" y="1302099"/>
            <a:ext cx="10873410" cy="5008265"/>
          </a:xfrm>
        </p:spPr>
        <p:txBody>
          <a:bodyPr anchor="t">
            <a:normAutofit/>
          </a:bodyPr>
          <a:lstStyle/>
          <a:p>
            <a:r>
              <a:rPr lang="en-US" sz="2600" b="1" dirty="0">
                <a:latin typeface="Century Gothic" panose="020B0502020202020204" pitchFamily="34" charset="0"/>
              </a:rPr>
              <a:t>Demand</a:t>
            </a:r>
            <a:r>
              <a:rPr lang="en-US" sz="2600" dirty="0">
                <a:latin typeface="Century Gothic" panose="020B0502020202020204" pitchFamily="34" charset="0"/>
              </a:rPr>
              <a:t> – refers to the curve in its entirety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b="1" dirty="0">
                <a:latin typeface="Century Gothic" panose="020B0502020202020204" pitchFamily="34" charset="0"/>
              </a:rPr>
              <a:t>Quantity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  <a:r>
              <a:rPr lang="en-US" sz="2600" b="1" dirty="0">
                <a:latin typeface="Century Gothic" panose="020B0502020202020204" pitchFamily="34" charset="0"/>
              </a:rPr>
              <a:t>Demanded</a:t>
            </a:r>
            <a:r>
              <a:rPr lang="en-US" sz="2600" dirty="0">
                <a:latin typeface="Century Gothic" panose="020B0502020202020204" pitchFamily="34" charset="0"/>
              </a:rPr>
              <a:t> – the actual amount consumers want to buy at some specific price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b="1" dirty="0">
                <a:latin typeface="Century Gothic" panose="020B0502020202020204" pitchFamily="34" charset="0"/>
              </a:rPr>
              <a:t>Law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  <a:r>
              <a:rPr lang="en-US" sz="2600" b="1" dirty="0">
                <a:latin typeface="Century Gothic" panose="020B0502020202020204" pitchFamily="34" charset="0"/>
              </a:rPr>
              <a:t>of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  <a:r>
              <a:rPr lang="en-US" sz="2600" b="1" dirty="0">
                <a:latin typeface="Century Gothic" panose="020B0502020202020204" pitchFamily="34" charset="0"/>
              </a:rPr>
              <a:t>Demand</a:t>
            </a:r>
            <a:r>
              <a:rPr lang="en-US" sz="2600" dirty="0">
                <a:latin typeface="Century Gothic" panose="020B0502020202020204" pitchFamily="34" charset="0"/>
              </a:rPr>
              <a:t> – </a:t>
            </a:r>
            <a:r>
              <a:rPr lang="en-US" sz="2600" dirty="0" smtClean="0">
                <a:latin typeface="Century Gothic" panose="020B0502020202020204" pitchFamily="34" charset="0"/>
              </a:rPr>
              <a:t>as the price increases, the </a:t>
            </a:r>
            <a:r>
              <a:rPr lang="en-US" sz="2600" u="sng" dirty="0" smtClean="0">
                <a:latin typeface="Century Gothic" panose="020B0502020202020204" pitchFamily="34" charset="0"/>
              </a:rPr>
              <a:t>quantity demanded </a:t>
            </a:r>
            <a:r>
              <a:rPr lang="en-US" sz="2600" dirty="0" smtClean="0">
                <a:latin typeface="Century Gothic" panose="020B0502020202020204" pitchFamily="34" charset="0"/>
              </a:rPr>
              <a:t>decreases </a:t>
            </a:r>
            <a:r>
              <a:rPr lang="en-US" sz="2600" i="1" dirty="0" smtClean="0">
                <a:latin typeface="Century Gothic" panose="020B0502020202020204" pitchFamily="34" charset="0"/>
              </a:rPr>
              <a:t>along the curve</a:t>
            </a:r>
            <a:r>
              <a:rPr lang="en-US" sz="2600" dirty="0" smtClean="0">
                <a:latin typeface="Century Gothic" panose="020B0502020202020204" pitchFamily="34" charset="0"/>
              </a:rPr>
              <a:t>.</a:t>
            </a:r>
            <a:endParaRPr lang="en-US" sz="2600" dirty="0">
              <a:latin typeface="Century Gothic" panose="020B0502020202020204" pitchFamily="34" charset="0"/>
            </a:endParaRPr>
          </a:p>
          <a:p>
            <a:endParaRPr lang="en-US" sz="26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43FFF1-1BCE-1441-80C4-75F79873278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Demand Concepts</a:t>
            </a:r>
          </a:p>
        </p:txBody>
      </p:sp>
    </p:spTree>
    <p:extLst>
      <p:ext uri="{BB962C8B-B14F-4D97-AF65-F5344CB8AC3E}">
        <p14:creationId xmlns:p14="http://schemas.microsoft.com/office/powerpoint/2010/main" val="41710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57DF7-C2B9-364A-9761-0199FD80AD0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389" y="294896"/>
            <a:ext cx="9236339" cy="480131"/>
          </a:xfrm>
        </p:spPr>
        <p:txBody>
          <a:bodyPr/>
          <a:lstStyle/>
          <a:p>
            <a:r>
              <a:rPr lang="en-US" dirty="0"/>
              <a:t>“Movement Along” vs. “Shift” of the Demand Curve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69431"/>
              </p:ext>
            </p:extLst>
          </p:nvPr>
        </p:nvGraphicFramePr>
        <p:xfrm>
          <a:off x="1993557" y="840259"/>
          <a:ext cx="7760043" cy="536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89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89E7D-DE10-4C41-909E-B161BBAF1C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Shifts of the Demand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223F-4EA7-EB49-A9AD-2374BAEEFD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34398"/>
              </p:ext>
            </p:extLst>
          </p:nvPr>
        </p:nvGraphicFramePr>
        <p:xfrm>
          <a:off x="7374117" y="1747849"/>
          <a:ext cx="2536008" cy="2857104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16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4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Price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($/ticket)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demanded Before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99901"/>
              </p:ext>
            </p:extLst>
          </p:nvPr>
        </p:nvGraphicFramePr>
        <p:xfrm>
          <a:off x="9910125" y="1747849"/>
          <a:ext cx="1268627" cy="2857106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26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demanded After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908134"/>
              </p:ext>
            </p:extLst>
          </p:nvPr>
        </p:nvGraphicFramePr>
        <p:xfrm>
          <a:off x="1318054" y="889686"/>
          <a:ext cx="5489705" cy="546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29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255123" y="3004488"/>
            <a:ext cx="136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Demand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3344" y="3014588"/>
            <a:ext cx="141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Decrease in Demand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8C007-06A4-094F-87C7-2F7C4838C5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Shifts of the Demand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4B1D-591D-4346-91B9-B7F94FFEA8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246"/>
          <p:cNvSpPr>
            <a:spLocks noChangeShapeType="1"/>
          </p:cNvSpPr>
          <p:nvPr/>
        </p:nvSpPr>
        <p:spPr bwMode="auto">
          <a:xfrm>
            <a:off x="5082230" y="2129672"/>
            <a:ext cx="2069062" cy="2760269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 241"/>
          <p:cNvSpPr>
            <a:spLocks/>
          </p:cNvSpPr>
          <p:nvPr/>
        </p:nvSpPr>
        <p:spPr bwMode="auto">
          <a:xfrm>
            <a:off x="3295687" y="1501081"/>
            <a:ext cx="5721641" cy="4017450"/>
          </a:xfrm>
          <a:custGeom>
            <a:avLst/>
            <a:gdLst/>
            <a:ahLst/>
            <a:cxnLst>
              <a:cxn ang="0">
                <a:pos x="163" y="154"/>
              </a:cxn>
              <a:cxn ang="0">
                <a:pos x="0" y="154"/>
              </a:cxn>
              <a:cxn ang="0">
                <a:pos x="0" y="0"/>
              </a:cxn>
            </a:cxnLst>
            <a:rect l="0" t="0" r="r" b="b"/>
            <a:pathLst>
              <a:path w="163" h="154">
                <a:moveTo>
                  <a:pt x="163" y="154"/>
                </a:moveTo>
                <a:lnTo>
                  <a:pt x="0" y="154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284"/>
          <p:cNvSpPr>
            <a:spLocks noChangeArrowheads="1"/>
          </p:cNvSpPr>
          <p:nvPr/>
        </p:nvSpPr>
        <p:spPr bwMode="auto">
          <a:xfrm>
            <a:off x="7176004" y="4889940"/>
            <a:ext cx="2427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96"/>
          <p:cNvSpPr>
            <a:spLocks noChangeArrowheads="1"/>
          </p:cNvSpPr>
          <p:nvPr/>
        </p:nvSpPr>
        <p:spPr bwMode="auto">
          <a:xfrm>
            <a:off x="8419115" y="5555516"/>
            <a:ext cx="9492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297"/>
          <p:cNvSpPr>
            <a:spLocks noChangeArrowheads="1"/>
          </p:cNvSpPr>
          <p:nvPr/>
        </p:nvSpPr>
        <p:spPr bwMode="auto">
          <a:xfrm>
            <a:off x="2740222" y="1501081"/>
            <a:ext cx="4675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</a:p>
        </p:txBody>
      </p:sp>
      <p:sp>
        <p:nvSpPr>
          <p:cNvPr id="22" name="Rectangle 285"/>
          <p:cNvSpPr>
            <a:spLocks noChangeArrowheads="1"/>
          </p:cNvSpPr>
          <p:nvPr/>
        </p:nvSpPr>
        <p:spPr bwMode="auto">
          <a:xfrm flipH="1">
            <a:off x="8605848" y="4889940"/>
            <a:ext cx="222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19158" y="3327654"/>
            <a:ext cx="118872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40472" y="3341272"/>
            <a:ext cx="118872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4"/>
          <p:cNvSpPr>
            <a:spLocks noChangeArrowheads="1"/>
          </p:cNvSpPr>
          <p:nvPr/>
        </p:nvSpPr>
        <p:spPr bwMode="auto">
          <a:xfrm>
            <a:off x="5524999" y="4890562"/>
            <a:ext cx="2427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ine 246"/>
          <p:cNvSpPr>
            <a:spLocks noChangeShapeType="1"/>
          </p:cNvSpPr>
          <p:nvPr/>
        </p:nvSpPr>
        <p:spPr bwMode="auto">
          <a:xfrm>
            <a:off x="3455936" y="2130294"/>
            <a:ext cx="2069062" cy="2760269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Line 246"/>
          <p:cNvSpPr>
            <a:spLocks noChangeShapeType="1"/>
          </p:cNvSpPr>
          <p:nvPr/>
        </p:nvSpPr>
        <p:spPr bwMode="auto">
          <a:xfrm>
            <a:off x="6540744" y="2141057"/>
            <a:ext cx="2069062" cy="2760269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2" grpId="0"/>
      <p:bldP spid="29" grpId="0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UM Ec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 Econ Theme" id="{8A4119F0-54EB-46DA-8B16-64DF4C87B44C}" vid="{A9EC057D-B961-4B8C-A9B1-95CD2E7578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 Econ Theme</Template>
  <TotalTime>15471</TotalTime>
  <Words>1060</Words>
  <Application>Microsoft Office PowerPoint</Application>
  <PresentationFormat>Widescreen</PresentationFormat>
  <Paragraphs>355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Tahoma</vt:lpstr>
      <vt:lpstr>Times New Roman</vt:lpstr>
      <vt:lpstr>Wingdings</vt:lpstr>
      <vt:lpstr>UM Econ Theme</vt:lpstr>
      <vt:lpstr>Supply and Demand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Mitchell</dc:creator>
  <cp:lastModifiedBy>Dudley, Mitchell</cp:lastModifiedBy>
  <cp:revision>124</cp:revision>
  <dcterms:created xsi:type="dcterms:W3CDTF">2019-09-18T13:00:02Z</dcterms:created>
  <dcterms:modified xsi:type="dcterms:W3CDTF">2020-02-04T14:48:25Z</dcterms:modified>
</cp:coreProperties>
</file>