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6DA3-B4F0-4F54-ADF1-4DE6EFC7E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A30BA-AC7C-4EC6-B1FE-ABFA99318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D17C-D506-4746-B699-5849C84C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47DA-5924-47F1-A083-23612F0DC62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8A4F5-A24E-40E9-B78C-B1A1221D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CC7A-D835-460F-A108-D9F38466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E8F9-BA35-4B73-A1A0-73C4450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4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D67A-B72A-4806-9A2A-777B83DE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53292-D583-4AFB-9880-E49363525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071BD-9EFD-4A5C-8A8B-9B2DDECE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47DA-5924-47F1-A083-23612F0DC62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4985-6D66-408E-9A47-E273C637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BBD76-785F-48C6-A686-5960DBCD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E8F9-BA35-4B73-A1A0-73C4450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E769C-350A-4A19-A46D-D2351EB39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8BA97-7CD0-4240-97FE-F6833AFA0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4161E-94FF-4E7C-B3F0-B448C3F0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47DA-5924-47F1-A083-23612F0DC62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F2E7-6DB5-48F1-AA38-7C2F2985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38C01-D23A-4DB6-B83E-48D2B762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E8F9-BA35-4B73-A1A0-73C4450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3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16FB-C0B3-4AED-A7DA-AB63899E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7DCC-007D-41DE-AEE4-CECC1C69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565B-EFA2-4DD7-B380-2B4F26AF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47DA-5924-47F1-A083-23612F0DC62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C0F36-86C9-4E64-9DE1-0D630CDB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8C2F0-70FE-488D-A1A4-545E8CB3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E8F9-BA35-4B73-A1A0-73C4450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E968-A347-42DC-8F04-6D892FA4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9841B-02C0-4861-B029-7E4157463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D8DE-FEE9-476A-B1B8-A97F3E1D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47DA-5924-47F1-A083-23612F0DC62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33A2-0DA7-493A-AD00-028D3F4C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031FB-6B72-4C1B-82F5-591DDE4A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E8F9-BA35-4B73-A1A0-73C4450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1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0BBA-5121-4AE7-8BA5-4D6D5DF6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77F31-1313-4F16-81D2-E4CF579D7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68C0C-1112-454F-86B5-94A561BB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4E479-6665-45D7-B487-7AD983F9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47DA-5924-47F1-A083-23612F0DC62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B2584-410E-4A61-9169-A7A65E25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1BBD3-5CDD-4AF3-87F4-5E0A3749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E8F9-BA35-4B73-A1A0-73C4450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2073-C2EF-4363-8013-9C8BBC55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C1BFA-82ED-4E11-9B48-34BEC3B1B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F9B47-C152-486B-B579-D3C4B2662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4F638-5A93-4854-984B-4A7EBAFEA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73F76-9361-409E-8D92-B728024B7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622C4-1AD9-4F75-A4BE-9B1426B2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47DA-5924-47F1-A083-23612F0DC62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ED7B4-2348-490A-B8E6-2B0BE43F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788DC-9764-4C79-BDE6-A378EAEE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E8F9-BA35-4B73-A1A0-73C4450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2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5D7F-AE73-4144-8048-2DAFFE45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9242B-8F51-4EB7-9053-FD80EDB0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47DA-5924-47F1-A083-23612F0DC62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AD965-BE05-4281-9CC3-E36DD9B6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02C73-8FF7-4E4E-BAE4-852A1061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E8F9-BA35-4B73-A1A0-73C4450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053E8-6444-40C1-AD05-0879F4DF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47DA-5924-47F1-A083-23612F0DC62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72732-E38B-4EAF-8D62-05C3FB79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20D7E-141B-4D1A-8C6B-EBB0322E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E8F9-BA35-4B73-A1A0-73C4450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9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6773-33F7-498F-8CD8-6E2D64DD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7D11-FDE3-400D-A990-90DA1C591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B18E5-E4E7-49AB-835B-C9279E5CB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BA896-47DB-4C79-82F2-A731FDC9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47DA-5924-47F1-A083-23612F0DC62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D0A0B-0CB2-407C-AA5C-FE7C897A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08EF6-5BB2-401A-9A7F-7438C21F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E8F9-BA35-4B73-A1A0-73C4450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1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8F32-EC52-438B-830F-D9A3BD40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9CC5D-4381-4B64-B5CC-3C81B61B7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5387A-87A2-4C09-82D1-9DB41DE9B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C61EE-80DC-40A6-838D-9A633D4F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47DA-5924-47F1-A083-23612F0DC62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A360F-DD7A-4203-AA63-A3EE38AF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E4FAC-A56B-49FE-9C6D-C778397F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E8F9-BA35-4B73-A1A0-73C4450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08FAC-9106-42E0-A9F8-25CCFACA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D21A2-6434-4B3F-88FA-810C57C43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CF557-2023-4F3B-9A5A-643956D07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C47DA-5924-47F1-A083-23612F0DC62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5DF7-5869-4CD0-99B3-1A38F5CB3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082D4-138D-48DC-85B4-544AC6681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E8F9-BA35-4B73-A1A0-73C4450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1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35CE-0BC8-465B-9A66-DEEE4057F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03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chemeClr val="bg1"/>
                </a:solidFill>
              </a:rPr>
              <a:t>Hotel Sales CRM system </a:t>
            </a:r>
            <a:r>
              <a:rPr lang="en-US" sz="4900" dirty="0">
                <a:solidFill>
                  <a:schemeClr val="bg1"/>
                </a:solidFill>
              </a:rPr>
              <a:t/>
            </a:r>
            <a:br>
              <a:rPr lang="en-US" sz="4900" dirty="0">
                <a:solidFill>
                  <a:schemeClr val="bg1"/>
                </a:solidFill>
              </a:rPr>
            </a:br>
            <a:r>
              <a:rPr lang="en-US" sz="4900" b="1" dirty="0">
                <a:solidFill>
                  <a:schemeClr val="bg1"/>
                </a:solidFill>
              </a:rPr>
              <a:t>For National Select Service Hotel Chain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4C565-99E5-45A6-AC12-4F2FDC404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7674"/>
            <a:ext cx="9144000" cy="100012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Consulting Firm: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Apoco</a:t>
            </a:r>
            <a:r>
              <a:rPr lang="en-US" dirty="0">
                <a:solidFill>
                  <a:schemeClr val="bg1"/>
                </a:solidFill>
              </a:rPr>
              <a:t> Designs</a:t>
            </a:r>
          </a:p>
          <a:p>
            <a:endParaRPr lang="en-US" dirty="0"/>
          </a:p>
        </p:txBody>
      </p:sp>
      <p:pic>
        <p:nvPicPr>
          <p:cNvPr id="5" name="image260.png">
            <a:extLst>
              <a:ext uri="{FF2B5EF4-FFF2-40B4-BE49-F238E27FC236}">
                <a16:creationId xmlns:a16="http://schemas.microsoft.com/office/drawing/2014/main" id="{5E84A330-7EAA-44DB-BB64-9830F2CD4E6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595935" y="5502859"/>
            <a:ext cx="1000125" cy="1000125"/>
          </a:xfrm>
          <a:prstGeom prst="rect">
            <a:avLst/>
          </a:prstGeom>
          <a:ln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E78B5B-1295-4333-AC37-F4786C5E1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963" y="0"/>
            <a:ext cx="4270067" cy="28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6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DD62-9505-4518-B761-26FA85C5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0" y="-255324"/>
            <a:ext cx="450450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System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D4AE-E6BA-4AE9-9BCE-5F7047D4A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39" y="775757"/>
            <a:ext cx="5457494" cy="5811309"/>
          </a:xfrm>
        </p:spPr>
        <p:txBody>
          <a:bodyPr>
            <a:normAutofit/>
          </a:bodyPr>
          <a:lstStyle/>
          <a:p>
            <a:pPr lvl="0"/>
            <a:r>
              <a:rPr lang="en-US" sz="2200" u="none" strike="noStrike" dirty="0">
                <a:solidFill>
                  <a:schemeClr val="bg1"/>
                </a:solidFill>
                <a:effectLst/>
              </a:rPr>
              <a:t>Remove the redundant data entry from the sales process.</a:t>
            </a:r>
          </a:p>
          <a:p>
            <a:pPr lvl="0"/>
            <a:r>
              <a:rPr lang="en-US" sz="2200" u="none" strike="noStrike" dirty="0">
                <a:solidFill>
                  <a:schemeClr val="bg1"/>
                </a:solidFill>
                <a:effectLst/>
              </a:rPr>
              <a:t>Remove the need for paper and electronic file sales system</a:t>
            </a:r>
          </a:p>
          <a:p>
            <a:pPr lvl="0"/>
            <a:r>
              <a:rPr lang="en-US" sz="2200" u="none" strike="noStrike" dirty="0">
                <a:solidFill>
                  <a:schemeClr val="bg1"/>
                </a:solidFill>
                <a:effectLst/>
              </a:rPr>
              <a:t>Improve data consistency by enforcing data type and Requirement rules</a:t>
            </a:r>
          </a:p>
          <a:p>
            <a:pPr lvl="0"/>
            <a:r>
              <a:rPr lang="en-US" sz="2200" u="none" strike="noStrike" dirty="0">
                <a:solidFill>
                  <a:schemeClr val="bg1"/>
                </a:solidFill>
                <a:effectLst/>
              </a:rPr>
              <a:t>Reduce the amount of training required to use the sales system</a:t>
            </a:r>
          </a:p>
          <a:p>
            <a:pPr lvl="0"/>
            <a:r>
              <a:rPr lang="en-US" sz="2200" u="none" strike="noStrike" dirty="0">
                <a:solidFill>
                  <a:schemeClr val="bg1"/>
                </a:solidFill>
                <a:effectLst/>
              </a:rPr>
              <a:t>Improve corporate and LNRs sales by reducing quote times, and standardizing the sales process throughout the brand.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E2889-592C-47EC-93F8-CA1146FB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018" y="-4209513"/>
            <a:ext cx="2527498" cy="3585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693470-37E4-42C5-AFE1-4E9210DE3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540" y="3922245"/>
            <a:ext cx="2321821" cy="2121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378ED8-809D-449E-A914-A3C521DBC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368" y="3922245"/>
            <a:ext cx="2919300" cy="2121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4F2C0E-0813-4EE0-9C29-9683E2B49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8835" y="53315"/>
            <a:ext cx="4481380" cy="35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8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25.png">
            <a:extLst>
              <a:ext uri="{FF2B5EF4-FFF2-40B4-BE49-F238E27FC236}">
                <a16:creationId xmlns:a16="http://schemas.microsoft.com/office/drawing/2014/main" id="{D6010C33-4082-4708-A8FF-3A34701026BC}"/>
              </a:ext>
            </a:extLst>
          </p:cNvPr>
          <p:cNvPicPr/>
          <p:nvPr/>
        </p:nvPicPr>
        <p:blipFill rotWithShape="1">
          <a:blip r:embed="rId2"/>
          <a:srcRect l="2521" r="3580"/>
          <a:stretch/>
        </p:blipFill>
        <p:spPr>
          <a:xfrm>
            <a:off x="6963507" y="432260"/>
            <a:ext cx="5228492" cy="5678905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1FC0AB-88B9-4B3C-90B4-2AA913A755D7}"/>
              </a:ext>
            </a:extLst>
          </p:cNvPr>
          <p:cNvPicPr/>
          <p:nvPr/>
        </p:nvPicPr>
        <p:blipFill rotWithShape="1">
          <a:blip r:embed="rId3"/>
          <a:srcRect t="1943" r="2350"/>
          <a:stretch/>
        </p:blipFill>
        <p:spPr>
          <a:xfrm>
            <a:off x="128955" y="1029492"/>
            <a:ext cx="6705600" cy="479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1C989F-21B8-48A1-96AE-E53FB5DF7515}"/>
              </a:ext>
            </a:extLst>
          </p:cNvPr>
          <p:cNvSpPr txBox="1"/>
          <p:nvPr/>
        </p:nvSpPr>
        <p:spPr>
          <a:xfrm>
            <a:off x="2543908" y="184666"/>
            <a:ext cx="225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Sales process</a:t>
            </a:r>
          </a:p>
        </p:txBody>
      </p:sp>
    </p:spTree>
    <p:extLst>
      <p:ext uri="{BB962C8B-B14F-4D97-AF65-F5344CB8AC3E}">
        <p14:creationId xmlns:p14="http://schemas.microsoft.com/office/powerpoint/2010/main" val="143612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7BEB30-C257-45E2-95D1-41B6C236B7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79.png">
            <a:extLst>
              <a:ext uri="{FF2B5EF4-FFF2-40B4-BE49-F238E27FC236}">
                <a16:creationId xmlns:a16="http://schemas.microsoft.com/office/drawing/2014/main" id="{EA83AC86-02FE-458B-A26C-AAD2D88D031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9084" y="1179037"/>
            <a:ext cx="7576424" cy="4499926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561508-1CDF-46D6-89FF-EDC2A0AD694F}"/>
              </a:ext>
            </a:extLst>
          </p:cNvPr>
          <p:cNvSpPr txBox="1"/>
          <p:nvPr/>
        </p:nvSpPr>
        <p:spPr>
          <a:xfrm>
            <a:off x="0" y="262548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Initial Database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FCE4C-AD43-4F32-9CAA-134AB41B4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70223"/>
            <a:ext cx="5932651" cy="3037105"/>
          </a:xfrm>
          <a:prstGeom prst="rect">
            <a:avLst/>
          </a:prstGeom>
        </p:spPr>
      </p:pic>
      <p:pic>
        <p:nvPicPr>
          <p:cNvPr id="8" name="image125.png">
            <a:extLst>
              <a:ext uri="{FF2B5EF4-FFF2-40B4-BE49-F238E27FC236}">
                <a16:creationId xmlns:a16="http://schemas.microsoft.com/office/drawing/2014/main" id="{827C2B36-C877-4B81-B6FA-E645F0BE0DCE}"/>
              </a:ext>
            </a:extLst>
          </p:cNvPr>
          <p:cNvPicPr/>
          <p:nvPr/>
        </p:nvPicPr>
        <p:blipFill rotWithShape="1">
          <a:blip r:embed="rId4"/>
          <a:srcRect l="2521" t="2419" r="3580" b="46519"/>
          <a:stretch/>
        </p:blipFill>
        <p:spPr>
          <a:xfrm>
            <a:off x="8019358" y="1004341"/>
            <a:ext cx="4009293" cy="180545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5780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561508-1CDF-46D6-89FF-EDC2A0AD694F}"/>
              </a:ext>
            </a:extLst>
          </p:cNvPr>
          <p:cNvSpPr txBox="1"/>
          <p:nvPr/>
        </p:nvSpPr>
        <p:spPr>
          <a:xfrm>
            <a:off x="0" y="262548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Final Database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1BFEB1-9792-4B0F-8FCC-273DB2EA5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10" y="1088477"/>
            <a:ext cx="9966416" cy="54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57.png">
            <a:extLst>
              <a:ext uri="{FF2B5EF4-FFF2-40B4-BE49-F238E27FC236}">
                <a16:creationId xmlns:a16="http://schemas.microsoft.com/office/drawing/2014/main" id="{42E610ED-28A3-4218-A05D-731AAACD474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2047" y="1709738"/>
            <a:ext cx="7168662" cy="599709"/>
          </a:xfrm>
          <a:prstGeom prst="rect">
            <a:avLst/>
          </a:prstGeom>
          <a:ln/>
        </p:spPr>
      </p:pic>
      <p:pic>
        <p:nvPicPr>
          <p:cNvPr id="6" name="image258.png">
            <a:extLst>
              <a:ext uri="{FF2B5EF4-FFF2-40B4-BE49-F238E27FC236}">
                <a16:creationId xmlns:a16="http://schemas.microsoft.com/office/drawing/2014/main" id="{6EA562F9-381F-42D6-85B4-992BA7ECC2C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388" y="3335448"/>
            <a:ext cx="7973649" cy="2908092"/>
          </a:xfrm>
          <a:prstGeom prst="rect">
            <a:avLst/>
          </a:prstGeom>
          <a:ln/>
        </p:spPr>
      </p:pic>
      <p:pic>
        <p:nvPicPr>
          <p:cNvPr id="7" name="image57.png">
            <a:extLst>
              <a:ext uri="{FF2B5EF4-FFF2-40B4-BE49-F238E27FC236}">
                <a16:creationId xmlns:a16="http://schemas.microsoft.com/office/drawing/2014/main" id="{FE7EE1B4-5A50-4646-A976-28D92318ADB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654913" y="4019143"/>
            <a:ext cx="2647950" cy="409575"/>
          </a:xfrm>
          <a:prstGeom prst="rect">
            <a:avLst/>
          </a:prstGeom>
          <a:ln/>
        </p:spPr>
      </p:pic>
      <p:pic>
        <p:nvPicPr>
          <p:cNvPr id="8" name="image127.png">
            <a:extLst>
              <a:ext uri="{FF2B5EF4-FFF2-40B4-BE49-F238E27FC236}">
                <a16:creationId xmlns:a16="http://schemas.microsoft.com/office/drawing/2014/main" id="{E0073FAA-F1CE-4899-9954-BBA5F5EF46A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564145" y="4551369"/>
            <a:ext cx="3057525" cy="476250"/>
          </a:xfrm>
          <a:prstGeom prst="rect">
            <a:avLst/>
          </a:prstGeom>
          <a:ln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3ED107-535F-49FB-BDF9-B925D3091C53}"/>
              </a:ext>
            </a:extLst>
          </p:cNvPr>
          <p:cNvSpPr txBox="1"/>
          <p:nvPr/>
        </p:nvSpPr>
        <p:spPr>
          <a:xfrm>
            <a:off x="2240128" y="1261781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Module Navigation</a:t>
            </a:r>
          </a:p>
        </p:txBody>
      </p:sp>
      <p:pic>
        <p:nvPicPr>
          <p:cNvPr id="10" name="image125.png">
            <a:extLst>
              <a:ext uri="{FF2B5EF4-FFF2-40B4-BE49-F238E27FC236}">
                <a16:creationId xmlns:a16="http://schemas.microsoft.com/office/drawing/2014/main" id="{ABCEF569-AB87-4771-993A-6313B37D588E}"/>
              </a:ext>
            </a:extLst>
          </p:cNvPr>
          <p:cNvPicPr/>
          <p:nvPr/>
        </p:nvPicPr>
        <p:blipFill rotWithShape="1">
          <a:blip r:embed="rId6"/>
          <a:srcRect l="2521" r="3580" b="47230"/>
          <a:stretch/>
        </p:blipFill>
        <p:spPr>
          <a:xfrm>
            <a:off x="8374037" y="508744"/>
            <a:ext cx="3437743" cy="1797888"/>
          </a:xfrm>
          <a:prstGeom prst="rect">
            <a:avLst/>
          </a:prstGeom>
          <a:ln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99C9B2-5FD4-4EF3-8796-A9DBA115F011}"/>
              </a:ext>
            </a:extLst>
          </p:cNvPr>
          <p:cNvSpPr txBox="1"/>
          <p:nvPr/>
        </p:nvSpPr>
        <p:spPr>
          <a:xfrm>
            <a:off x="3176305" y="2966116"/>
            <a:ext cx="242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Navigation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C0331-BC19-4775-9372-411ABA9BD679}"/>
              </a:ext>
            </a:extLst>
          </p:cNvPr>
          <p:cNvSpPr txBox="1"/>
          <p:nvPr/>
        </p:nvSpPr>
        <p:spPr>
          <a:xfrm>
            <a:off x="9199857" y="3481618"/>
            <a:ext cx="242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Form Navigation</a:t>
            </a:r>
          </a:p>
        </p:txBody>
      </p:sp>
    </p:spTree>
    <p:extLst>
      <p:ext uri="{BB962C8B-B14F-4D97-AF65-F5344CB8AC3E}">
        <p14:creationId xmlns:p14="http://schemas.microsoft.com/office/powerpoint/2010/main" val="40818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0FBE-E103-499F-8D0F-A5F83F47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15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753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86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Hotel Sales CRM system  For National Select Service Hotel Chain </vt:lpstr>
      <vt:lpstr>System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Continuing Hotel Sales CRM system  For National Select Service Hotel Chain</dc:title>
  <dc:creator>Joshua Meyer</dc:creator>
  <cp:lastModifiedBy>Joshua Meyer</cp:lastModifiedBy>
  <cp:revision>8</cp:revision>
  <dcterms:created xsi:type="dcterms:W3CDTF">2018-04-24T02:55:11Z</dcterms:created>
  <dcterms:modified xsi:type="dcterms:W3CDTF">2018-04-24T20:08:05Z</dcterms:modified>
</cp:coreProperties>
</file>