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7" r:id="rId10"/>
    <p:sldId id="269" r:id="rId11"/>
    <p:sldId id="270" r:id="rId12"/>
    <p:sldId id="271" r:id="rId13"/>
    <p:sldId id="272" r:id="rId14"/>
    <p:sldId id="273" r:id="rId15"/>
    <p:sldId id="274" r:id="rId16"/>
    <p:sldId id="275" r:id="rId17"/>
    <p:sldId id="276" r:id="rId18"/>
    <p:sldId id="277" r:id="rId19"/>
    <p:sldId id="278" r:id="rId20"/>
    <p:sldId id="279"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2" d="100"/>
          <a:sy n="112" d="100"/>
        </p:scale>
        <p:origin x="6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A84BBC4-C98C-4823-9885-53BB973FD75E}" type="datetimeFigureOut">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300346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84BBC4-C98C-4823-9885-53BB973FD75E}" type="datetimeFigureOut">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101580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84BBC4-C98C-4823-9885-53BB973FD75E}" type="datetimeFigureOut">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3226489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a:t>Murach's HTML5 and CSS3 (3rd Ed.), C3</a:t>
            </a:r>
          </a:p>
        </p:txBody>
      </p:sp>
      <p:sp>
        <p:nvSpPr>
          <p:cNvPr id="4" name="Footer Placeholder 2"/>
          <p:cNvSpPr>
            <a:spLocks noGrp="1"/>
          </p:cNvSpPr>
          <p:nvPr>
            <p:ph type="ftr" sz="quarter" idx="11"/>
          </p:nvPr>
        </p:nvSpPr>
        <p:spPr>
          <a:ln/>
        </p:spPr>
        <p:txBody>
          <a:bodyPr/>
          <a:lstStyle>
            <a:lvl1pPr>
              <a:defRPr/>
            </a:lvl1pPr>
          </a:lstStyle>
          <a:p>
            <a:pPr>
              <a:defRPr/>
            </a:pPr>
            <a:r>
              <a:rPr lang="en-US"/>
              <a:t>© 2015,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843965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a:t>Murach's HTML5 and CSS3 (3rd Ed.), C3</a:t>
            </a:r>
          </a:p>
        </p:txBody>
      </p:sp>
      <p:sp>
        <p:nvSpPr>
          <p:cNvPr id="4" name="Footer Placeholder 2"/>
          <p:cNvSpPr>
            <a:spLocks noGrp="1"/>
          </p:cNvSpPr>
          <p:nvPr>
            <p:ph type="ftr" sz="quarter" idx="11"/>
          </p:nvPr>
        </p:nvSpPr>
        <p:spPr>
          <a:ln/>
        </p:spPr>
        <p:txBody>
          <a:bodyPr/>
          <a:lstStyle>
            <a:lvl1pPr>
              <a:defRPr/>
            </a:lvl1pPr>
          </a:lstStyle>
          <a:p>
            <a:pPr>
              <a:defRPr/>
            </a:pPr>
            <a:r>
              <a:rPr lang="en-US"/>
              <a:t>© 2015,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749232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a:t>Murach's HTML5 and CSS3 (3rd Ed.), C3</a:t>
            </a:r>
          </a:p>
        </p:txBody>
      </p:sp>
      <p:sp>
        <p:nvSpPr>
          <p:cNvPr id="4" name="Footer Placeholder 2"/>
          <p:cNvSpPr>
            <a:spLocks noGrp="1"/>
          </p:cNvSpPr>
          <p:nvPr>
            <p:ph type="ftr" sz="quarter" idx="11"/>
          </p:nvPr>
        </p:nvSpPr>
        <p:spPr>
          <a:ln/>
        </p:spPr>
        <p:txBody>
          <a:bodyPr/>
          <a:lstStyle>
            <a:lvl1pPr>
              <a:defRPr/>
            </a:lvl1pPr>
          </a:lstStyle>
          <a:p>
            <a:pPr>
              <a:defRPr/>
            </a:pPr>
            <a:r>
              <a:rPr lang="en-US"/>
              <a:t>© 2015,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009777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a:t>Murach's HTML5 and CSS3 (3rd Ed.), C3</a:t>
            </a:r>
          </a:p>
        </p:txBody>
      </p:sp>
      <p:sp>
        <p:nvSpPr>
          <p:cNvPr id="4" name="Footer Placeholder 2"/>
          <p:cNvSpPr>
            <a:spLocks noGrp="1"/>
          </p:cNvSpPr>
          <p:nvPr>
            <p:ph type="ftr" sz="quarter" idx="11"/>
          </p:nvPr>
        </p:nvSpPr>
        <p:spPr>
          <a:ln/>
        </p:spPr>
        <p:txBody>
          <a:bodyPr/>
          <a:lstStyle>
            <a:lvl1pPr>
              <a:defRPr/>
            </a:lvl1pPr>
          </a:lstStyle>
          <a:p>
            <a:pPr>
              <a:defRPr/>
            </a:pPr>
            <a:r>
              <a:rPr lang="en-US"/>
              <a:t>© 2015,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209909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a:t>Murach's HTML5 and CSS3 (3rd Ed.), C3</a:t>
            </a:r>
          </a:p>
        </p:txBody>
      </p:sp>
      <p:sp>
        <p:nvSpPr>
          <p:cNvPr id="4" name="Footer Placeholder 2"/>
          <p:cNvSpPr>
            <a:spLocks noGrp="1"/>
          </p:cNvSpPr>
          <p:nvPr>
            <p:ph type="ftr" sz="quarter" idx="11"/>
          </p:nvPr>
        </p:nvSpPr>
        <p:spPr>
          <a:ln/>
        </p:spPr>
        <p:txBody>
          <a:bodyPr/>
          <a:lstStyle>
            <a:lvl1pPr>
              <a:defRPr/>
            </a:lvl1pPr>
          </a:lstStyle>
          <a:p>
            <a:pPr>
              <a:defRPr/>
            </a:pPr>
            <a:r>
              <a:rPr lang="en-US"/>
              <a:t>© 2015,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4056705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a:t>Murach's HTML5 and CSS3 (3rd Ed.), C3</a:t>
            </a:r>
          </a:p>
        </p:txBody>
      </p:sp>
      <p:sp>
        <p:nvSpPr>
          <p:cNvPr id="4" name="Footer Placeholder 2"/>
          <p:cNvSpPr>
            <a:spLocks noGrp="1"/>
          </p:cNvSpPr>
          <p:nvPr>
            <p:ph type="ftr" sz="quarter" idx="11"/>
          </p:nvPr>
        </p:nvSpPr>
        <p:spPr>
          <a:ln/>
        </p:spPr>
        <p:txBody>
          <a:bodyPr/>
          <a:lstStyle>
            <a:lvl1pPr>
              <a:defRPr/>
            </a:lvl1pPr>
          </a:lstStyle>
          <a:p>
            <a:pPr>
              <a:defRPr/>
            </a:pPr>
            <a:r>
              <a:rPr lang="en-US"/>
              <a:t>© 2015,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526242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a:t>Murach's HTML5 and CSS3 (3rd Ed.), C3</a:t>
            </a:r>
          </a:p>
        </p:txBody>
      </p:sp>
      <p:sp>
        <p:nvSpPr>
          <p:cNvPr id="4" name="Footer Placeholder 2"/>
          <p:cNvSpPr>
            <a:spLocks noGrp="1"/>
          </p:cNvSpPr>
          <p:nvPr>
            <p:ph type="ftr" sz="quarter" idx="11"/>
          </p:nvPr>
        </p:nvSpPr>
        <p:spPr>
          <a:ln/>
        </p:spPr>
        <p:txBody>
          <a:bodyPr/>
          <a:lstStyle>
            <a:lvl1pPr>
              <a:defRPr/>
            </a:lvl1pPr>
          </a:lstStyle>
          <a:p>
            <a:pPr>
              <a:defRPr/>
            </a:pPr>
            <a:r>
              <a:rPr lang="en-US"/>
              <a:t>© 2015,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33243187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a:t>Murach's HTML5 and CSS3 (3rd Ed.), C3</a:t>
            </a:r>
          </a:p>
        </p:txBody>
      </p:sp>
      <p:sp>
        <p:nvSpPr>
          <p:cNvPr id="4" name="Footer Placeholder 2"/>
          <p:cNvSpPr>
            <a:spLocks noGrp="1"/>
          </p:cNvSpPr>
          <p:nvPr>
            <p:ph type="ftr" sz="quarter" idx="11"/>
          </p:nvPr>
        </p:nvSpPr>
        <p:spPr>
          <a:ln/>
        </p:spPr>
        <p:txBody>
          <a:bodyPr/>
          <a:lstStyle>
            <a:lvl1pPr>
              <a:defRPr/>
            </a:lvl1pPr>
          </a:lstStyle>
          <a:p>
            <a:pPr>
              <a:defRPr/>
            </a:pPr>
            <a:r>
              <a:rPr lang="en-US"/>
              <a:t>© 2015,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2779458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84BBC4-C98C-4823-9885-53BB973FD75E}" type="datetimeFigureOut">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37617164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a:t>Murach's HTML5 and CSS3 (3rd Ed.), C3</a:t>
            </a:r>
          </a:p>
        </p:txBody>
      </p:sp>
      <p:sp>
        <p:nvSpPr>
          <p:cNvPr id="4" name="Footer Placeholder 2"/>
          <p:cNvSpPr>
            <a:spLocks noGrp="1"/>
          </p:cNvSpPr>
          <p:nvPr>
            <p:ph type="ftr" sz="quarter" idx="11"/>
          </p:nvPr>
        </p:nvSpPr>
        <p:spPr>
          <a:ln/>
        </p:spPr>
        <p:txBody>
          <a:bodyPr/>
          <a:lstStyle>
            <a:lvl1pPr>
              <a:defRPr/>
            </a:lvl1pPr>
          </a:lstStyle>
          <a:p>
            <a:pPr>
              <a:defRPr/>
            </a:pPr>
            <a:r>
              <a:rPr lang="en-US"/>
              <a:t>© 2015,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2570580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a:t>Murach's HTML5 and CSS3 (3rd Ed.), C3</a:t>
            </a:r>
          </a:p>
        </p:txBody>
      </p:sp>
      <p:sp>
        <p:nvSpPr>
          <p:cNvPr id="4" name="Footer Placeholder 2"/>
          <p:cNvSpPr>
            <a:spLocks noGrp="1"/>
          </p:cNvSpPr>
          <p:nvPr>
            <p:ph type="ftr" sz="quarter" idx="11"/>
          </p:nvPr>
        </p:nvSpPr>
        <p:spPr>
          <a:ln/>
        </p:spPr>
        <p:txBody>
          <a:bodyPr/>
          <a:lstStyle>
            <a:lvl1pPr>
              <a:defRPr/>
            </a:lvl1pPr>
          </a:lstStyle>
          <a:p>
            <a:pPr>
              <a:defRPr/>
            </a:pPr>
            <a:r>
              <a:rPr lang="en-US"/>
              <a:t>© 2015,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2436493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a:t>Murach's HTML5 and CSS3 (3rd Ed.), C3</a:t>
            </a:r>
          </a:p>
        </p:txBody>
      </p:sp>
      <p:sp>
        <p:nvSpPr>
          <p:cNvPr id="4" name="Footer Placeholder 2"/>
          <p:cNvSpPr>
            <a:spLocks noGrp="1"/>
          </p:cNvSpPr>
          <p:nvPr>
            <p:ph type="ftr" sz="quarter" idx="11"/>
          </p:nvPr>
        </p:nvSpPr>
        <p:spPr>
          <a:ln/>
        </p:spPr>
        <p:txBody>
          <a:bodyPr/>
          <a:lstStyle>
            <a:lvl1pPr>
              <a:defRPr/>
            </a:lvl1pPr>
          </a:lstStyle>
          <a:p>
            <a:pPr>
              <a:defRPr/>
            </a:pPr>
            <a:r>
              <a:rPr lang="en-US"/>
              <a:t>© 2015,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2271842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1219200" y="705805"/>
            <a:ext cx="9753600"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600" b="1" i="0" baseline="0">
                <a:solidFill>
                  <a:srgbClr val="0033CC"/>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a:lvl1pPr>
          </a:lstStyle>
          <a:p>
            <a:pPr>
              <a:defRPr/>
            </a:pPr>
            <a:r>
              <a:rPr lang="en-US"/>
              <a:t>Murach's HTML5 and CSS3 (3rd Ed.), C3</a:t>
            </a:r>
          </a:p>
        </p:txBody>
      </p:sp>
      <p:sp>
        <p:nvSpPr>
          <p:cNvPr id="4" name="Footer Placeholder 2"/>
          <p:cNvSpPr>
            <a:spLocks noGrp="1"/>
          </p:cNvSpPr>
          <p:nvPr>
            <p:ph type="ftr" sz="quarter" idx="11"/>
          </p:nvPr>
        </p:nvSpPr>
        <p:spPr>
          <a:ln/>
        </p:spPr>
        <p:txBody>
          <a:bodyPr/>
          <a:lstStyle>
            <a:lvl1pPr>
              <a:defRPr/>
            </a:lvl1pPr>
          </a:lstStyle>
          <a:p>
            <a:pPr>
              <a:defRPr/>
            </a:pPr>
            <a:r>
              <a:rPr lang="en-US"/>
              <a:t>© 2015,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a:t>
            </a:fld>
            <a:endParaRPr lang="en-US" sz="900">
              <a:latin typeface="Arial Narrow" pitchFamily="34" charset="0"/>
            </a:endParaRPr>
          </a:p>
        </p:txBody>
      </p:sp>
    </p:spTree>
    <p:extLst>
      <p:ext uri="{BB962C8B-B14F-4D97-AF65-F5344CB8AC3E}">
        <p14:creationId xmlns:p14="http://schemas.microsoft.com/office/powerpoint/2010/main" val="120286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84BBC4-C98C-4823-9885-53BB973FD75E}" type="datetimeFigureOut">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861412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84BBC4-C98C-4823-9885-53BB973FD75E}" type="datetimeFigureOut">
              <a:rPr lang="en-US" smtClean="0"/>
              <a:t>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210066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84BBC4-C98C-4823-9885-53BB973FD75E}" type="datetimeFigureOut">
              <a:rPr lang="en-US" smtClean="0"/>
              <a:t>1/16/23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162636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84BBC4-C98C-4823-9885-53BB973FD75E}" type="datetimeFigureOut">
              <a:rPr lang="en-US" smtClean="0"/>
              <a:t>1/16/23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3779276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84BBC4-C98C-4823-9885-53BB973FD75E}" type="datetimeFigureOut">
              <a:rPr lang="en-US" smtClean="0"/>
              <a:t>1/16/23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2564264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84BBC4-C98C-4823-9885-53BB973FD75E}" type="datetimeFigureOut">
              <a:rPr lang="en-US" smtClean="0"/>
              <a:t>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3223802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84BBC4-C98C-4823-9885-53BB973FD75E}" type="datetimeFigureOut">
              <a:rPr lang="en-US" smtClean="0"/>
              <a:t>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125C7-857A-48EE-B1AC-F88EFFF52FB7}" type="slidenum">
              <a:rPr lang="en-US" smtClean="0"/>
              <a:t>‹#›</a:t>
            </a:fld>
            <a:endParaRPr lang="en-US"/>
          </a:p>
        </p:txBody>
      </p:sp>
    </p:spTree>
    <p:extLst>
      <p:ext uri="{BB962C8B-B14F-4D97-AF65-F5344CB8AC3E}">
        <p14:creationId xmlns:p14="http://schemas.microsoft.com/office/powerpoint/2010/main" val="403941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84BBC4-C98C-4823-9885-53BB973FD75E}" type="datetimeFigureOut">
              <a:rPr lang="en-US" smtClean="0"/>
              <a:t>1/16/23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125C7-857A-48EE-B1AC-F88EFFF52FB7}" type="slidenum">
              <a:rPr lang="en-US" smtClean="0"/>
              <a:t>‹#›</a:t>
            </a:fld>
            <a:endParaRPr lang="en-US"/>
          </a:p>
        </p:txBody>
      </p:sp>
    </p:spTree>
    <p:extLst>
      <p:ext uri="{BB962C8B-B14F-4D97-AF65-F5344CB8AC3E}">
        <p14:creationId xmlns:p14="http://schemas.microsoft.com/office/powerpoint/2010/main" val="3903158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Word_Document4.docx"/><Relationship Id="rId1" Type="http://schemas.openxmlformats.org/officeDocument/2006/relationships/slideLayout" Target="../slideLayouts/slideLayout13.xml"/><Relationship Id="rId5" Type="http://schemas.openxmlformats.org/officeDocument/2006/relationships/image" Target="../media/image6.emf"/><Relationship Id="rId4" Type="http://schemas.openxmlformats.org/officeDocument/2006/relationships/package" Target="../embeddings/Microsoft_Word_Document5.docx"/></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Word_Document6.docx"/><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Word_Document7.docx"/><Relationship Id="rId1" Type="http://schemas.openxmlformats.org/officeDocument/2006/relationships/slideLayout" Target="../slideLayouts/slideLayout15.xml"/><Relationship Id="rId5" Type="http://schemas.openxmlformats.org/officeDocument/2006/relationships/image" Target="../media/image10.emf"/><Relationship Id="rId4" Type="http://schemas.openxmlformats.org/officeDocument/2006/relationships/package" Target="../embeddings/Microsoft_Word_Document8.docx"/></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Word_Document9.docx"/><Relationship Id="rId1" Type="http://schemas.openxmlformats.org/officeDocument/2006/relationships/slideLayout" Target="../slideLayouts/slideLayout16.xml"/><Relationship Id="rId5" Type="http://schemas.openxmlformats.org/officeDocument/2006/relationships/image" Target="../media/image12.emf"/><Relationship Id="rId4" Type="http://schemas.openxmlformats.org/officeDocument/2006/relationships/package" Target="../embeddings/Microsoft_Word_Document10.docx"/></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Word_Document11.docx"/><Relationship Id="rId1" Type="http://schemas.openxmlformats.org/officeDocument/2006/relationships/slideLayout" Target="../slideLayouts/slideLayout17.xml"/><Relationship Id="rId5" Type="http://schemas.openxmlformats.org/officeDocument/2006/relationships/image" Target="../media/image14.emf"/><Relationship Id="rId4" Type="http://schemas.openxmlformats.org/officeDocument/2006/relationships/package" Target="../embeddings/Microsoft_Word_Document12.docx"/></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Word_Document13.docx"/><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package" Target="../embeddings/Microsoft_Word_Document14.docx"/><Relationship Id="rId1" Type="http://schemas.openxmlformats.org/officeDocument/2006/relationships/slideLayout" Target="../slideLayouts/slideLayout19.xml"/><Relationship Id="rId5" Type="http://schemas.openxmlformats.org/officeDocument/2006/relationships/image" Target="../media/image18.emf"/><Relationship Id="rId4" Type="http://schemas.openxmlformats.org/officeDocument/2006/relationships/package" Target="../embeddings/Microsoft_Word_Document15.docx"/></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package" Target="../embeddings/Microsoft_Word_Document16.docx"/><Relationship Id="rId1" Type="http://schemas.openxmlformats.org/officeDocument/2006/relationships/slideLayout" Target="../slideLayouts/slideLayout20.xml"/><Relationship Id="rId5" Type="http://schemas.openxmlformats.org/officeDocument/2006/relationships/image" Target="../media/image20.emf"/><Relationship Id="rId4" Type="http://schemas.openxmlformats.org/officeDocument/2006/relationships/package" Target="../embeddings/Microsoft_Word_Document17.docx"/></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package" Target="../embeddings/Microsoft_Word_Document18.docx"/><Relationship Id="rId1" Type="http://schemas.openxmlformats.org/officeDocument/2006/relationships/slideLayout" Target="../slideLayouts/slideLayout2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Word_Document.docx"/><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package" Target="../embeddings/Microsoft_Word_Document1.docx"/></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package" Target="../embeddings/Microsoft_Word_Document19.docx"/><Relationship Id="rId1" Type="http://schemas.openxmlformats.org/officeDocument/2006/relationships/slideLayout" Target="../slideLayouts/slideLayout22.xml"/><Relationship Id="rId5" Type="http://schemas.openxmlformats.org/officeDocument/2006/relationships/image" Target="../media/image24.emf"/><Relationship Id="rId4" Type="http://schemas.openxmlformats.org/officeDocument/2006/relationships/package" Target="../embeddings/Microsoft_Word_Document20.docx"/></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package" Target="../embeddings/Microsoft_Word_Document21.docx"/><Relationship Id="rId1" Type="http://schemas.openxmlformats.org/officeDocument/2006/relationships/slideLayout" Target="../slideLayouts/slideLayout23.xml"/><Relationship Id="rId6" Type="http://schemas.openxmlformats.org/officeDocument/2006/relationships/image" Target="../media/image27.png"/><Relationship Id="rId5" Type="http://schemas.openxmlformats.org/officeDocument/2006/relationships/image" Target="../media/image26.emf"/><Relationship Id="rId4" Type="http://schemas.openxmlformats.org/officeDocument/2006/relationships/package" Target="../embeddings/Microsoft_Word_Document22.doc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Word_Document2.docx"/><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package" Target="../embeddings/Microsoft_Word_Document3.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Structuring an HTML Document</a:t>
            </a:r>
            <a:br>
              <a:rPr lang="en-US" b="1" dirty="0"/>
            </a:br>
            <a:endParaRPr lang="en-US" dirty="0"/>
          </a:p>
        </p:txBody>
      </p:sp>
    </p:spTree>
    <p:extLst>
      <p:ext uri="{BB962C8B-B14F-4D97-AF65-F5344CB8AC3E}">
        <p14:creationId xmlns:p14="http://schemas.microsoft.com/office/powerpoint/2010/main" val="3006895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Murach's HTML5 and CSS3 (3rd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10</a:t>
            </a:fld>
            <a:endParaRPr lang="en-US" sz="900">
              <a:latin typeface="Arial Narrow" pitchFamily="34" charset="0"/>
            </a:endParaRPr>
          </a:p>
        </p:txBody>
      </p:sp>
      <p:graphicFrame>
        <p:nvGraphicFramePr>
          <p:cNvPr id="6" name="Object 5"/>
          <p:cNvGraphicFramePr>
            <a:graphicFrameLocks noChangeAspect="1"/>
          </p:cNvGraphicFramePr>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name="Document" r:id="rId2" imgW="7301323" imgH="426678" progId="Word.Document.12">
                  <p:embed/>
                </p:oleObj>
              </mc:Choice>
              <mc:Fallback>
                <p:oleObj name="Document" r:id="rId2" imgW="7301323" imgH="426678" progId="Word.Document.12">
                  <p:embed/>
                  <p:pic>
                    <p:nvPicPr>
                      <p:cNvPr id="0" name=""/>
                      <p:cNvPicPr/>
                      <p:nvPr/>
                    </p:nvPicPr>
                    <p:blipFill>
                      <a:blip r:embed="rId3"/>
                      <a:stretch>
                        <a:fillRect/>
                      </a:stretch>
                    </p:blipFill>
                    <p:spPr>
                      <a:xfrm>
                        <a:off x="2438401" y="685800"/>
                        <a:ext cx="7301323" cy="426678"/>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2438401" y="1143000"/>
          <a:ext cx="7301323" cy="3678794"/>
        </p:xfrm>
        <a:graphic>
          <a:graphicData uri="http://schemas.openxmlformats.org/presentationml/2006/ole">
            <mc:AlternateContent xmlns:mc="http://schemas.openxmlformats.org/markup-compatibility/2006">
              <mc:Choice xmlns:v="urn:schemas-microsoft-com:vml" Requires="v">
                <p:oleObj name="Document" r:id="rId4" imgW="7301323" imgH="3678794" progId="Word.Document.12">
                  <p:embed/>
                </p:oleObj>
              </mc:Choice>
              <mc:Fallback>
                <p:oleObj name="Document" r:id="rId4" imgW="7301323" imgH="3678794" progId="Word.Document.12">
                  <p:embed/>
                  <p:pic>
                    <p:nvPicPr>
                      <p:cNvPr id="0" name=""/>
                      <p:cNvPicPr/>
                      <p:nvPr/>
                    </p:nvPicPr>
                    <p:blipFill>
                      <a:blip r:embed="rId5"/>
                      <a:stretch>
                        <a:fillRect/>
                      </a:stretch>
                    </p:blipFill>
                    <p:spPr>
                      <a:xfrm>
                        <a:off x="2438401" y="1143000"/>
                        <a:ext cx="7301323" cy="3678794"/>
                      </a:xfrm>
                      <a:prstGeom prst="rect">
                        <a:avLst/>
                      </a:prstGeom>
                    </p:spPr>
                  </p:pic>
                </p:oleObj>
              </mc:Fallback>
            </mc:AlternateContent>
          </a:graphicData>
        </a:graphic>
      </p:graphicFrame>
    </p:spTree>
    <p:extLst>
      <p:ext uri="{BB962C8B-B14F-4D97-AF65-F5344CB8AC3E}">
        <p14:creationId xmlns:p14="http://schemas.microsoft.com/office/powerpoint/2010/main" val="4193975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Murach's HTML5 and CSS3 (3rd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11</a:t>
            </a:fld>
            <a:endParaRPr lang="en-US" sz="900">
              <a:latin typeface="Arial Narrow" pitchFamily="34" charset="0"/>
            </a:endParaRPr>
          </a:p>
        </p:txBody>
      </p:sp>
      <p:graphicFrame>
        <p:nvGraphicFramePr>
          <p:cNvPr id="6" name="Object 5"/>
          <p:cNvGraphicFramePr>
            <a:graphicFrameLocks noChangeAspect="1"/>
          </p:cNvGraphicFramePr>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name="Document" r:id="rId2" imgW="7301323" imgH="426678" progId="Word.Document.12">
                  <p:embed/>
                </p:oleObj>
              </mc:Choice>
              <mc:Fallback>
                <p:oleObj name="Document" r:id="rId2" imgW="7301323" imgH="426678" progId="Word.Document.12">
                  <p:embed/>
                  <p:pic>
                    <p:nvPicPr>
                      <p:cNvPr id="0" name=""/>
                      <p:cNvPicPr/>
                      <p:nvPr/>
                    </p:nvPicPr>
                    <p:blipFill>
                      <a:blip r:embed="rId3"/>
                      <a:stretch>
                        <a:fillRect/>
                      </a:stretch>
                    </p:blipFill>
                    <p:spPr>
                      <a:xfrm>
                        <a:off x="2438401" y="685800"/>
                        <a:ext cx="7301323" cy="426678"/>
                      </a:xfrm>
                      <a:prstGeom prst="rect">
                        <a:avLst/>
                      </a:prstGeom>
                    </p:spPr>
                  </p:pic>
                </p:oleObj>
              </mc:Fallback>
            </mc:AlternateContent>
          </a:graphicData>
        </a:graphic>
      </p:graphicFrame>
      <p:pic>
        <p:nvPicPr>
          <p:cNvPr id="7" name="Picture 6" descr="M:\Current projects\HTML and CSS\Manuscript\Chapter 03\3-5.png"/>
          <p:cNvPicPr/>
          <p:nvPr/>
        </p:nvPicPr>
        <p:blipFill>
          <a:blip r:embed="rId4">
            <a:extLst>
              <a:ext uri="{28A0092B-C50C-407E-A947-70E740481C1C}">
                <a14:useLocalDpi xmlns:a14="http://schemas.microsoft.com/office/drawing/2010/main" val="0"/>
              </a:ext>
            </a:extLst>
          </a:blip>
          <a:srcRect/>
          <a:stretch>
            <a:fillRect/>
          </a:stretch>
        </p:blipFill>
        <p:spPr bwMode="auto">
          <a:xfrm>
            <a:off x="2854960" y="1143000"/>
            <a:ext cx="6365240" cy="3062875"/>
          </a:xfrm>
          <a:prstGeom prst="rect">
            <a:avLst/>
          </a:prstGeom>
          <a:noFill/>
          <a:ln>
            <a:noFill/>
          </a:ln>
        </p:spPr>
      </p:pic>
    </p:spTree>
    <p:extLst>
      <p:ext uri="{BB962C8B-B14F-4D97-AF65-F5344CB8AC3E}">
        <p14:creationId xmlns:p14="http://schemas.microsoft.com/office/powerpoint/2010/main" val="125444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Murach's HTML5 and CSS3 (3rd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12</a:t>
            </a:fld>
            <a:endParaRPr lang="en-US" sz="900">
              <a:latin typeface="Arial Narrow" pitchFamily="34" charset="0"/>
            </a:endParaRPr>
          </a:p>
        </p:txBody>
      </p:sp>
      <p:graphicFrame>
        <p:nvGraphicFramePr>
          <p:cNvPr id="6" name="Object 5"/>
          <p:cNvGraphicFramePr>
            <a:graphicFrameLocks noChangeAspect="1"/>
          </p:cNvGraphicFramePr>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name="Document" r:id="rId2" imgW="7301323" imgH="426678" progId="Word.Document.12">
                  <p:embed/>
                </p:oleObj>
              </mc:Choice>
              <mc:Fallback>
                <p:oleObj name="Document" r:id="rId2" imgW="7301323" imgH="426678" progId="Word.Document.12">
                  <p:embed/>
                  <p:pic>
                    <p:nvPicPr>
                      <p:cNvPr id="0" name=""/>
                      <p:cNvPicPr/>
                      <p:nvPr/>
                    </p:nvPicPr>
                    <p:blipFill>
                      <a:blip r:embed="rId3"/>
                      <a:stretch>
                        <a:fillRect/>
                      </a:stretch>
                    </p:blipFill>
                    <p:spPr>
                      <a:xfrm>
                        <a:off x="2438401" y="685800"/>
                        <a:ext cx="7301323" cy="426678"/>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2438400" y="1066800"/>
          <a:ext cx="7377498" cy="5067208"/>
        </p:xfrm>
        <a:graphic>
          <a:graphicData uri="http://schemas.openxmlformats.org/presentationml/2006/ole">
            <mc:AlternateContent xmlns:mc="http://schemas.openxmlformats.org/markup-compatibility/2006">
              <mc:Choice xmlns:v="urn:schemas-microsoft-com:vml" Requires="v">
                <p:oleObj name="Document" r:id="rId4" imgW="7377498" imgH="5069728" progId="Word.Document.12">
                  <p:embed/>
                </p:oleObj>
              </mc:Choice>
              <mc:Fallback>
                <p:oleObj name="Document" r:id="rId4" imgW="7377498" imgH="5069728" progId="Word.Document.12">
                  <p:embed/>
                  <p:pic>
                    <p:nvPicPr>
                      <p:cNvPr id="0" name=""/>
                      <p:cNvPicPr/>
                      <p:nvPr/>
                    </p:nvPicPr>
                    <p:blipFill>
                      <a:blip r:embed="rId5"/>
                      <a:stretch>
                        <a:fillRect/>
                      </a:stretch>
                    </p:blipFill>
                    <p:spPr>
                      <a:xfrm>
                        <a:off x="2438400" y="1066800"/>
                        <a:ext cx="7377498" cy="5067208"/>
                      </a:xfrm>
                      <a:prstGeom prst="rect">
                        <a:avLst/>
                      </a:prstGeom>
                    </p:spPr>
                  </p:pic>
                </p:oleObj>
              </mc:Fallback>
            </mc:AlternateContent>
          </a:graphicData>
        </a:graphic>
      </p:graphicFrame>
    </p:spTree>
    <p:extLst>
      <p:ext uri="{BB962C8B-B14F-4D97-AF65-F5344CB8AC3E}">
        <p14:creationId xmlns:p14="http://schemas.microsoft.com/office/powerpoint/2010/main" val="2638273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Murach's HTML5 and CSS3 (3rd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13</a:t>
            </a:fld>
            <a:endParaRPr lang="en-US" sz="900">
              <a:latin typeface="Arial Narrow" pitchFamily="34" charset="0"/>
            </a:endParaRPr>
          </a:p>
        </p:txBody>
      </p:sp>
      <p:graphicFrame>
        <p:nvGraphicFramePr>
          <p:cNvPr id="6" name="Object 5"/>
          <p:cNvGraphicFramePr>
            <a:graphicFrameLocks noChangeAspect="1"/>
          </p:cNvGraphicFramePr>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name="Document" r:id="rId2" imgW="7301323" imgH="427038" progId="Word.Document.12">
                  <p:embed/>
                </p:oleObj>
              </mc:Choice>
              <mc:Fallback>
                <p:oleObj name="Document" r:id="rId2" imgW="7301323" imgH="427038" progId="Word.Document.12">
                  <p:embed/>
                  <p:pic>
                    <p:nvPicPr>
                      <p:cNvPr id="0" name=""/>
                      <p:cNvPicPr/>
                      <p:nvPr/>
                    </p:nvPicPr>
                    <p:blipFill>
                      <a:blip r:embed="rId3"/>
                      <a:stretch>
                        <a:fillRect/>
                      </a:stretch>
                    </p:blipFill>
                    <p:spPr>
                      <a:xfrm>
                        <a:off x="2438401" y="685800"/>
                        <a:ext cx="7301323" cy="426678"/>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2438400" y="1066800"/>
          <a:ext cx="7377498" cy="1246908"/>
        </p:xfrm>
        <a:graphic>
          <a:graphicData uri="http://schemas.openxmlformats.org/presentationml/2006/ole">
            <mc:AlternateContent xmlns:mc="http://schemas.openxmlformats.org/markup-compatibility/2006">
              <mc:Choice xmlns:v="urn:schemas-microsoft-com:vml" Requires="v">
                <p:oleObj name="Document" r:id="rId4" imgW="7377498" imgH="1246908" progId="Word.Document.12">
                  <p:embed/>
                </p:oleObj>
              </mc:Choice>
              <mc:Fallback>
                <p:oleObj name="Document" r:id="rId4" imgW="7377498" imgH="1246908" progId="Word.Document.12">
                  <p:embed/>
                  <p:pic>
                    <p:nvPicPr>
                      <p:cNvPr id="0" name=""/>
                      <p:cNvPicPr/>
                      <p:nvPr/>
                    </p:nvPicPr>
                    <p:blipFill>
                      <a:blip r:embed="rId5"/>
                      <a:stretch>
                        <a:fillRect/>
                      </a:stretch>
                    </p:blipFill>
                    <p:spPr>
                      <a:xfrm>
                        <a:off x="2438400" y="1066800"/>
                        <a:ext cx="7377498" cy="1246908"/>
                      </a:xfrm>
                      <a:prstGeom prst="rect">
                        <a:avLst/>
                      </a:prstGeom>
                    </p:spPr>
                  </p:pic>
                </p:oleObj>
              </mc:Fallback>
            </mc:AlternateContent>
          </a:graphicData>
        </a:graphic>
      </p:graphicFrame>
    </p:spTree>
    <p:extLst>
      <p:ext uri="{BB962C8B-B14F-4D97-AF65-F5344CB8AC3E}">
        <p14:creationId xmlns:p14="http://schemas.microsoft.com/office/powerpoint/2010/main" val="2148895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Murach's HTML5 and CSS3 (3rd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14</a:t>
            </a:fld>
            <a:endParaRPr lang="en-US" sz="900">
              <a:latin typeface="Arial Narrow" pitchFamily="34" charset="0"/>
            </a:endParaRPr>
          </a:p>
        </p:txBody>
      </p:sp>
      <p:graphicFrame>
        <p:nvGraphicFramePr>
          <p:cNvPr id="6" name="Object 5"/>
          <p:cNvGraphicFramePr>
            <a:graphicFrameLocks noChangeAspect="1"/>
          </p:cNvGraphicFramePr>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name="Document" r:id="rId2" imgW="7301323" imgH="426678" progId="Word.Document.12">
                  <p:embed/>
                </p:oleObj>
              </mc:Choice>
              <mc:Fallback>
                <p:oleObj name="Document" r:id="rId2" imgW="7301323" imgH="426678" progId="Word.Document.12">
                  <p:embed/>
                  <p:pic>
                    <p:nvPicPr>
                      <p:cNvPr id="0" name=""/>
                      <p:cNvPicPr/>
                      <p:nvPr/>
                    </p:nvPicPr>
                    <p:blipFill>
                      <a:blip r:embed="rId3"/>
                      <a:stretch>
                        <a:fillRect/>
                      </a:stretch>
                    </p:blipFill>
                    <p:spPr>
                      <a:xfrm>
                        <a:off x="2438401" y="685800"/>
                        <a:ext cx="7301323" cy="426678"/>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2438400" y="1143001"/>
          <a:ext cx="7300912" cy="3230563"/>
        </p:xfrm>
        <a:graphic>
          <a:graphicData uri="http://schemas.openxmlformats.org/presentationml/2006/ole">
            <mc:AlternateContent xmlns:mc="http://schemas.openxmlformats.org/markup-compatibility/2006">
              <mc:Choice xmlns:v="urn:schemas-microsoft-com:vml" Requires="v">
                <p:oleObj name="Document" r:id="rId4" imgW="7301323" imgH="3231232" progId="Word.Document.12">
                  <p:embed/>
                </p:oleObj>
              </mc:Choice>
              <mc:Fallback>
                <p:oleObj name="Document" r:id="rId4" imgW="7301323" imgH="3231232" progId="Word.Document.12">
                  <p:embed/>
                  <p:pic>
                    <p:nvPicPr>
                      <p:cNvPr id="0" name=""/>
                      <p:cNvPicPr/>
                      <p:nvPr/>
                    </p:nvPicPr>
                    <p:blipFill>
                      <a:blip r:embed="rId5"/>
                      <a:stretch>
                        <a:fillRect/>
                      </a:stretch>
                    </p:blipFill>
                    <p:spPr>
                      <a:xfrm>
                        <a:off x="2438400" y="1143001"/>
                        <a:ext cx="7300912" cy="3230563"/>
                      </a:xfrm>
                      <a:prstGeom prst="rect">
                        <a:avLst/>
                      </a:prstGeom>
                    </p:spPr>
                  </p:pic>
                </p:oleObj>
              </mc:Fallback>
            </mc:AlternateContent>
          </a:graphicData>
        </a:graphic>
      </p:graphicFrame>
    </p:spTree>
    <p:extLst>
      <p:ext uri="{BB962C8B-B14F-4D97-AF65-F5344CB8AC3E}">
        <p14:creationId xmlns:p14="http://schemas.microsoft.com/office/powerpoint/2010/main" val="120299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Murach's HTML5 and CSS3 (3rd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15</a:t>
            </a:fld>
            <a:endParaRPr lang="en-US" sz="900">
              <a:latin typeface="Arial Narrow" pitchFamily="34" charset="0"/>
            </a:endParaRPr>
          </a:p>
        </p:txBody>
      </p:sp>
      <p:graphicFrame>
        <p:nvGraphicFramePr>
          <p:cNvPr id="6" name="Object 5"/>
          <p:cNvGraphicFramePr>
            <a:graphicFrameLocks noChangeAspect="1"/>
          </p:cNvGraphicFramePr>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name="Document" r:id="rId2" imgW="7301323" imgH="426678" progId="Word.Document.12">
                  <p:embed/>
                </p:oleObj>
              </mc:Choice>
              <mc:Fallback>
                <p:oleObj name="Document" r:id="rId2" imgW="7301323" imgH="426678" progId="Word.Document.12">
                  <p:embed/>
                  <p:pic>
                    <p:nvPicPr>
                      <p:cNvPr id="0" name=""/>
                      <p:cNvPicPr/>
                      <p:nvPr/>
                    </p:nvPicPr>
                    <p:blipFill>
                      <a:blip r:embed="rId3"/>
                      <a:stretch>
                        <a:fillRect/>
                      </a:stretch>
                    </p:blipFill>
                    <p:spPr>
                      <a:xfrm>
                        <a:off x="2438401" y="685800"/>
                        <a:ext cx="7301323" cy="426678"/>
                      </a:xfrm>
                      <a:prstGeom prst="rect">
                        <a:avLst/>
                      </a:prstGeom>
                    </p:spPr>
                  </p:pic>
                </p:oleObj>
              </mc:Fallback>
            </mc:AlternateContent>
          </a:graphicData>
        </a:graphic>
      </p:graphicFrame>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2860676" y="1143000"/>
            <a:ext cx="6892925" cy="2129428"/>
          </a:xfrm>
          <a:prstGeom prst="rect">
            <a:avLst/>
          </a:prstGeom>
          <a:effectLst>
            <a:outerShdw blurRad="76200" dist="76200" dir="2700000" algn="tl" rotWithShape="0">
              <a:prstClr val="black">
                <a:alpha val="40000"/>
              </a:prstClr>
            </a:outerShdw>
          </a:effectLst>
        </p:spPr>
      </p:pic>
    </p:spTree>
    <p:extLst>
      <p:ext uri="{BB962C8B-B14F-4D97-AF65-F5344CB8AC3E}">
        <p14:creationId xmlns:p14="http://schemas.microsoft.com/office/powerpoint/2010/main" val="3736826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Murach's HTML5 and CSS3 (3rd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16</a:t>
            </a:fld>
            <a:endParaRPr lang="en-US" sz="900">
              <a:latin typeface="Arial Narrow" pitchFamily="34" charset="0"/>
            </a:endParaRPr>
          </a:p>
        </p:txBody>
      </p:sp>
      <p:graphicFrame>
        <p:nvGraphicFramePr>
          <p:cNvPr id="6" name="Object 5"/>
          <p:cNvGraphicFramePr>
            <a:graphicFrameLocks noChangeAspect="1"/>
          </p:cNvGraphicFramePr>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name="Document" r:id="rId2" imgW="7301323" imgH="426678" progId="Word.Document.12">
                  <p:embed/>
                </p:oleObj>
              </mc:Choice>
              <mc:Fallback>
                <p:oleObj name="Document" r:id="rId2" imgW="7301323" imgH="426678" progId="Word.Document.12">
                  <p:embed/>
                  <p:pic>
                    <p:nvPicPr>
                      <p:cNvPr id="0" name=""/>
                      <p:cNvPicPr/>
                      <p:nvPr/>
                    </p:nvPicPr>
                    <p:blipFill>
                      <a:blip r:embed="rId3"/>
                      <a:stretch>
                        <a:fillRect/>
                      </a:stretch>
                    </p:blipFill>
                    <p:spPr>
                      <a:xfrm>
                        <a:off x="2438401" y="685800"/>
                        <a:ext cx="7301323" cy="426678"/>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2438401" y="1085674"/>
          <a:ext cx="7301323" cy="1124126"/>
        </p:xfrm>
        <a:graphic>
          <a:graphicData uri="http://schemas.openxmlformats.org/presentationml/2006/ole">
            <mc:AlternateContent xmlns:mc="http://schemas.openxmlformats.org/markup-compatibility/2006">
              <mc:Choice xmlns:v="urn:schemas-microsoft-com:vml" Requires="v">
                <p:oleObj name="Document" r:id="rId4" imgW="7301323" imgH="1124126" progId="Word.Document.12">
                  <p:embed/>
                </p:oleObj>
              </mc:Choice>
              <mc:Fallback>
                <p:oleObj name="Document" r:id="rId4" imgW="7301323" imgH="1124126" progId="Word.Document.12">
                  <p:embed/>
                  <p:pic>
                    <p:nvPicPr>
                      <p:cNvPr id="0" name=""/>
                      <p:cNvPicPr/>
                      <p:nvPr/>
                    </p:nvPicPr>
                    <p:blipFill>
                      <a:blip r:embed="rId5"/>
                      <a:stretch>
                        <a:fillRect/>
                      </a:stretch>
                    </p:blipFill>
                    <p:spPr>
                      <a:xfrm>
                        <a:off x="2438401" y="1085674"/>
                        <a:ext cx="7301323" cy="1124126"/>
                      </a:xfrm>
                      <a:prstGeom prst="rect">
                        <a:avLst/>
                      </a:prstGeom>
                    </p:spPr>
                  </p:pic>
                </p:oleObj>
              </mc:Fallback>
            </mc:AlternateContent>
          </a:graphicData>
        </a:graphic>
      </p:graphicFrame>
    </p:spTree>
    <p:extLst>
      <p:ext uri="{BB962C8B-B14F-4D97-AF65-F5344CB8AC3E}">
        <p14:creationId xmlns:p14="http://schemas.microsoft.com/office/powerpoint/2010/main" val="2055016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Murach's HTML5 and CSS3 (3rd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17</a:t>
            </a:fld>
            <a:endParaRPr lang="en-US" sz="900">
              <a:latin typeface="Arial Narrow" pitchFamily="34" charset="0"/>
            </a:endParaRPr>
          </a:p>
        </p:txBody>
      </p:sp>
      <p:graphicFrame>
        <p:nvGraphicFramePr>
          <p:cNvPr id="6" name="Object 5"/>
          <p:cNvGraphicFramePr>
            <a:graphicFrameLocks noChangeAspect="1"/>
          </p:cNvGraphicFramePr>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name="Document" r:id="rId2" imgW="7301323" imgH="426678" progId="Word.Document.12">
                  <p:embed/>
                </p:oleObj>
              </mc:Choice>
              <mc:Fallback>
                <p:oleObj name="Document" r:id="rId2" imgW="7301323" imgH="426678" progId="Word.Document.12">
                  <p:embed/>
                  <p:pic>
                    <p:nvPicPr>
                      <p:cNvPr id="0" name=""/>
                      <p:cNvPicPr/>
                      <p:nvPr/>
                    </p:nvPicPr>
                    <p:blipFill>
                      <a:blip r:embed="rId3"/>
                      <a:stretch>
                        <a:fillRect/>
                      </a:stretch>
                    </p:blipFill>
                    <p:spPr>
                      <a:xfrm>
                        <a:off x="2438401" y="685800"/>
                        <a:ext cx="7301323" cy="426678"/>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2438401" y="1120316"/>
          <a:ext cx="7301323" cy="3299284"/>
        </p:xfrm>
        <a:graphic>
          <a:graphicData uri="http://schemas.openxmlformats.org/presentationml/2006/ole">
            <mc:AlternateContent xmlns:mc="http://schemas.openxmlformats.org/markup-compatibility/2006">
              <mc:Choice xmlns:v="urn:schemas-microsoft-com:vml" Requires="v">
                <p:oleObj name="Document" r:id="rId4" imgW="7301323" imgH="3299284" progId="Word.Document.12">
                  <p:embed/>
                </p:oleObj>
              </mc:Choice>
              <mc:Fallback>
                <p:oleObj name="Document" r:id="rId4" imgW="7301323" imgH="3299284" progId="Word.Document.12">
                  <p:embed/>
                  <p:pic>
                    <p:nvPicPr>
                      <p:cNvPr id="0" name=""/>
                      <p:cNvPicPr/>
                      <p:nvPr/>
                    </p:nvPicPr>
                    <p:blipFill>
                      <a:blip r:embed="rId5"/>
                      <a:stretch>
                        <a:fillRect/>
                      </a:stretch>
                    </p:blipFill>
                    <p:spPr>
                      <a:xfrm>
                        <a:off x="2438401" y="1120316"/>
                        <a:ext cx="7301323" cy="3299284"/>
                      </a:xfrm>
                      <a:prstGeom prst="rect">
                        <a:avLst/>
                      </a:prstGeom>
                    </p:spPr>
                  </p:pic>
                </p:oleObj>
              </mc:Fallback>
            </mc:AlternateContent>
          </a:graphicData>
        </a:graphic>
      </p:graphicFrame>
    </p:spTree>
    <p:extLst>
      <p:ext uri="{BB962C8B-B14F-4D97-AF65-F5344CB8AC3E}">
        <p14:creationId xmlns:p14="http://schemas.microsoft.com/office/powerpoint/2010/main" val="3131027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Murach's HTML5 and CSS3 (3rd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18</a:t>
            </a:fld>
            <a:endParaRPr lang="en-US" sz="900">
              <a:latin typeface="Arial Narrow" pitchFamily="34" charset="0"/>
            </a:endParaRPr>
          </a:p>
        </p:txBody>
      </p:sp>
      <p:graphicFrame>
        <p:nvGraphicFramePr>
          <p:cNvPr id="6" name="Object 5"/>
          <p:cNvGraphicFramePr>
            <a:graphicFrameLocks noChangeAspect="1"/>
          </p:cNvGraphicFramePr>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name="Document" r:id="rId2" imgW="7301323" imgH="426678" progId="Word.Document.12">
                  <p:embed/>
                </p:oleObj>
              </mc:Choice>
              <mc:Fallback>
                <p:oleObj name="Document" r:id="rId2" imgW="7301323" imgH="426678" progId="Word.Document.12">
                  <p:embed/>
                  <p:pic>
                    <p:nvPicPr>
                      <p:cNvPr id="0" name=""/>
                      <p:cNvPicPr/>
                      <p:nvPr/>
                    </p:nvPicPr>
                    <p:blipFill>
                      <a:blip r:embed="rId3"/>
                      <a:stretch>
                        <a:fillRect/>
                      </a:stretch>
                    </p:blipFill>
                    <p:spPr>
                      <a:xfrm>
                        <a:off x="2438401" y="685800"/>
                        <a:ext cx="7301323" cy="426678"/>
                      </a:xfrm>
                      <a:prstGeom prst="rect">
                        <a:avLst/>
                      </a:prstGeom>
                    </p:spPr>
                  </p:pic>
                </p:oleObj>
              </mc:Fallback>
            </mc:AlternateContent>
          </a:graphicData>
        </a:graphic>
      </p:graphicFrame>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2895290" y="1143000"/>
            <a:ext cx="5029511" cy="3124200"/>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11149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25756"/>
            <a:ext cx="9753600" cy="720197"/>
          </a:xfrm>
        </p:spPr>
        <p:txBody>
          <a:bodyPr/>
          <a:lstStyle/>
          <a:p>
            <a:r>
              <a:rPr lang="en-US" dirty="0" err="1"/>
              <a:t>Img</a:t>
            </a:r>
            <a:r>
              <a:rPr lang="en-US" dirty="0"/>
              <a:t> tag and a </a:t>
            </a:r>
            <a:r>
              <a:rPr lang="en-US" dirty="0" err="1"/>
              <a:t>href</a:t>
            </a:r>
            <a:r>
              <a:rPr lang="en-US" dirty="0"/>
              <a:t> tag</a:t>
            </a:r>
            <a:br>
              <a:rPr lang="en-US" dirty="0"/>
            </a:br>
            <a:endParaRPr lang="en-US" dirty="0"/>
          </a:p>
        </p:txBody>
      </p:sp>
      <p:sp>
        <p:nvSpPr>
          <p:cNvPr id="3" name="Rectangle 2"/>
          <p:cNvSpPr/>
          <p:nvPr/>
        </p:nvSpPr>
        <p:spPr>
          <a:xfrm>
            <a:off x="3048000" y="1720840"/>
            <a:ext cx="6096000" cy="3416320"/>
          </a:xfrm>
          <a:prstGeom prst="rect">
            <a:avLst/>
          </a:prstGeom>
        </p:spPr>
        <p:txBody>
          <a:bodyPr>
            <a:spAutoFit/>
          </a:bodyPr>
          <a:lstStyle/>
          <a:p>
            <a:r>
              <a:rPr lang="en-US" dirty="0"/>
              <a:t>&lt;header&gt;</a:t>
            </a:r>
            <a:br>
              <a:rPr lang="en-US" dirty="0"/>
            </a:br>
            <a:r>
              <a:rPr lang="en-US" dirty="0"/>
              <a:t>   &lt;</a:t>
            </a:r>
            <a:r>
              <a:rPr lang="en-US" dirty="0" err="1"/>
              <a:t>img</a:t>
            </a:r>
            <a:r>
              <a:rPr lang="en-US" dirty="0"/>
              <a:t> </a:t>
            </a:r>
            <a:r>
              <a:rPr lang="en-US" dirty="0" err="1"/>
              <a:t>src</a:t>
            </a:r>
            <a:r>
              <a:rPr lang="en-US" dirty="0"/>
              <a:t>="acmewidgets.jpg" alt="ACME Widgets LLC"&gt;</a:t>
            </a:r>
            <a:br>
              <a:rPr lang="en-US" dirty="0"/>
            </a:br>
            <a:r>
              <a:rPr lang="en-US" dirty="0"/>
              <a:t>   &lt;h1&gt;The finest widgets are made here!&lt;/h1&gt;</a:t>
            </a:r>
            <a:br>
              <a:rPr lang="en-US" dirty="0"/>
            </a:br>
            <a:r>
              <a:rPr lang="en-US" dirty="0"/>
              <a:t>   &lt;</a:t>
            </a:r>
            <a:r>
              <a:rPr lang="en-US" dirty="0" err="1"/>
              <a:t>nav</a:t>
            </a:r>
            <a:r>
              <a:rPr lang="en-US" dirty="0"/>
              <a:t>&gt;</a:t>
            </a:r>
            <a:br>
              <a:rPr lang="en-US" dirty="0"/>
            </a:br>
            <a:r>
              <a:rPr lang="en-US" dirty="0"/>
              <a:t>      &lt;</a:t>
            </a:r>
            <a:r>
              <a:rPr lang="en-US" dirty="0" err="1"/>
              <a:t>ul</a:t>
            </a:r>
            <a:r>
              <a:rPr lang="en-US" dirty="0"/>
              <a:t>&gt;</a:t>
            </a:r>
            <a:br>
              <a:rPr lang="en-US" dirty="0"/>
            </a:br>
            <a:r>
              <a:rPr lang="en-US" dirty="0"/>
              <a:t>         &lt;li&gt;&lt;a </a:t>
            </a:r>
            <a:r>
              <a:rPr lang="en-US" dirty="0" err="1"/>
              <a:t>href</a:t>
            </a:r>
            <a:r>
              <a:rPr lang="en-US" dirty="0"/>
              <a:t>="#"&gt;About Us&lt;/a&gt;&lt;/li&gt;</a:t>
            </a:r>
            <a:br>
              <a:rPr lang="en-US" dirty="0"/>
            </a:br>
            <a:r>
              <a:rPr lang="en-US" dirty="0"/>
              <a:t>         &lt;li&gt;&lt;a </a:t>
            </a:r>
            <a:r>
              <a:rPr lang="en-US" dirty="0" err="1"/>
              <a:t>href</a:t>
            </a:r>
            <a:r>
              <a:rPr lang="en-US" dirty="0"/>
              <a:t>="#"&gt;Products&lt;/a&gt;&lt;/li&gt;</a:t>
            </a:r>
            <a:br>
              <a:rPr lang="en-US" dirty="0"/>
            </a:br>
            <a:r>
              <a:rPr lang="en-US" dirty="0"/>
              <a:t>         &lt;li&gt;&lt;a </a:t>
            </a:r>
            <a:r>
              <a:rPr lang="en-US" dirty="0" err="1"/>
              <a:t>href</a:t>
            </a:r>
            <a:r>
              <a:rPr lang="en-US" dirty="0"/>
              <a:t>="#"&gt;Support&lt;/a&gt;&lt;/li&gt;</a:t>
            </a:r>
            <a:br>
              <a:rPr lang="en-US" dirty="0"/>
            </a:br>
            <a:r>
              <a:rPr lang="en-US" dirty="0"/>
              <a:t>         &lt;li&gt;&lt;a </a:t>
            </a:r>
            <a:r>
              <a:rPr lang="en-US" dirty="0" err="1"/>
              <a:t>href</a:t>
            </a:r>
            <a:r>
              <a:rPr lang="en-US" dirty="0"/>
              <a:t>="#"&gt;Press&lt;/a&gt;&lt;/li&gt;</a:t>
            </a:r>
            <a:br>
              <a:rPr lang="en-US" dirty="0"/>
            </a:br>
            <a:r>
              <a:rPr lang="en-US" dirty="0"/>
              <a:t>      &lt;/</a:t>
            </a:r>
            <a:r>
              <a:rPr lang="en-US" dirty="0" err="1"/>
              <a:t>ul</a:t>
            </a:r>
            <a:r>
              <a:rPr lang="en-US" dirty="0"/>
              <a:t>&gt;</a:t>
            </a:r>
            <a:br>
              <a:rPr lang="en-US" dirty="0"/>
            </a:br>
            <a:r>
              <a:rPr lang="en-US" dirty="0"/>
              <a:t>   &lt;/</a:t>
            </a:r>
            <a:r>
              <a:rPr lang="en-US" dirty="0" err="1"/>
              <a:t>nav</a:t>
            </a:r>
            <a:r>
              <a:rPr lang="en-US" dirty="0"/>
              <a:t>&gt;</a:t>
            </a:r>
            <a:br>
              <a:rPr lang="en-US" dirty="0"/>
            </a:br>
            <a:r>
              <a:rPr lang="en-US" dirty="0"/>
              <a:t>&lt;/header&gt;</a:t>
            </a:r>
          </a:p>
        </p:txBody>
      </p:sp>
    </p:spTree>
    <p:extLst>
      <p:ext uri="{BB962C8B-B14F-4D97-AF65-F5344CB8AC3E}">
        <p14:creationId xmlns:p14="http://schemas.microsoft.com/office/powerpoint/2010/main" val="80362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1731552663"/>
              </p:ext>
            </p:extLst>
          </p:nvPr>
        </p:nvGraphicFramePr>
        <p:xfrm>
          <a:off x="914400" y="685800"/>
          <a:ext cx="7301323" cy="890083"/>
        </p:xfrm>
        <a:graphic>
          <a:graphicData uri="http://schemas.openxmlformats.org/presentationml/2006/ole">
            <mc:AlternateContent xmlns:mc="http://schemas.openxmlformats.org/markup-compatibility/2006">
              <mc:Choice xmlns:v="urn:schemas-microsoft-com:vml" Requires="v">
                <p:oleObj name="Document" r:id="rId2" imgW="7301323" imgH="890083" progId="Word.Document.12">
                  <p:embed/>
                </p:oleObj>
              </mc:Choice>
              <mc:Fallback>
                <p:oleObj name="Document" r:id="rId2" imgW="7301323" imgH="890083" progId="Word.Document.12">
                  <p:embed/>
                  <p:pic>
                    <p:nvPicPr>
                      <p:cNvPr id="0" name=""/>
                      <p:cNvPicPr/>
                      <p:nvPr/>
                    </p:nvPicPr>
                    <p:blipFill>
                      <a:blip r:embed="rId3"/>
                      <a:stretch>
                        <a:fillRect/>
                      </a:stretch>
                    </p:blipFill>
                    <p:spPr>
                      <a:xfrm>
                        <a:off x="914400" y="685800"/>
                        <a:ext cx="7301323" cy="89008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38119427"/>
              </p:ext>
            </p:extLst>
          </p:nvPr>
        </p:nvGraphicFramePr>
        <p:xfrm>
          <a:off x="762000" y="1130841"/>
          <a:ext cx="7301323" cy="3310806"/>
        </p:xfrm>
        <a:graphic>
          <a:graphicData uri="http://schemas.openxmlformats.org/presentationml/2006/ole">
            <mc:AlternateContent xmlns:mc="http://schemas.openxmlformats.org/markup-compatibility/2006">
              <mc:Choice xmlns:v="urn:schemas-microsoft-com:vml" Requires="v">
                <p:oleObj name="Document" r:id="rId4" imgW="7301323" imgH="3310806" progId="Word.Document.12">
                  <p:embed/>
                </p:oleObj>
              </mc:Choice>
              <mc:Fallback>
                <p:oleObj name="Document" r:id="rId4" imgW="7301323" imgH="3310806" progId="Word.Document.12">
                  <p:embed/>
                  <p:pic>
                    <p:nvPicPr>
                      <p:cNvPr id="0" name=""/>
                      <p:cNvPicPr/>
                      <p:nvPr/>
                    </p:nvPicPr>
                    <p:blipFill>
                      <a:blip r:embed="rId5"/>
                      <a:stretch>
                        <a:fillRect/>
                      </a:stretch>
                    </p:blipFill>
                    <p:spPr>
                      <a:xfrm>
                        <a:off x="762000" y="1130841"/>
                        <a:ext cx="7301323" cy="3310806"/>
                      </a:xfrm>
                      <a:prstGeom prst="rect">
                        <a:avLst/>
                      </a:prstGeom>
                    </p:spPr>
                  </p:pic>
                </p:oleObj>
              </mc:Fallback>
            </mc:AlternateContent>
          </a:graphicData>
        </a:graphic>
      </p:graphicFrame>
    </p:spTree>
    <p:extLst>
      <p:ext uri="{BB962C8B-B14F-4D97-AF65-F5344CB8AC3E}">
        <p14:creationId xmlns:p14="http://schemas.microsoft.com/office/powerpoint/2010/main" val="1780885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3048000" y="1582341"/>
            <a:ext cx="6096000" cy="3693319"/>
          </a:xfrm>
          <a:prstGeom prst="rect">
            <a:avLst/>
          </a:prstGeom>
        </p:spPr>
        <p:txBody>
          <a:bodyPr>
            <a:spAutoFit/>
          </a:bodyPr>
          <a:lstStyle/>
          <a:p>
            <a:r>
              <a:rPr lang="en-US" dirty="0"/>
              <a:t>&lt;footer&gt;</a:t>
            </a:r>
            <a:br>
              <a:rPr lang="en-US" dirty="0"/>
            </a:br>
            <a:r>
              <a:rPr lang="en-US" dirty="0"/>
              <a:t>   &lt;p&gt;&amp;copy; 2014-2018 Acme Widgets, LLC. All Rights Reserved.&lt;/p&gt;</a:t>
            </a:r>
            <a:br>
              <a:rPr lang="en-US" dirty="0"/>
            </a:br>
            <a:r>
              <a:rPr lang="en-US" dirty="0"/>
              <a:t>   &lt;p&gt;Copyright Issues? Contact:&lt;/p&gt;</a:t>
            </a:r>
            <a:br>
              <a:rPr lang="en-US" dirty="0"/>
            </a:br>
            <a:r>
              <a:rPr lang="en-US" dirty="0"/>
              <a:t>      &lt;address&gt;</a:t>
            </a:r>
            <a:br>
              <a:rPr lang="en-US" dirty="0"/>
            </a:br>
            <a:r>
              <a:rPr lang="en-US" dirty="0"/>
              <a:t>      Our Lawyer&lt;</a:t>
            </a:r>
            <a:r>
              <a:rPr lang="en-US" dirty="0" err="1"/>
              <a:t>br</a:t>
            </a:r>
            <a:r>
              <a:rPr lang="en-US" dirty="0"/>
              <a:t>&gt;</a:t>
            </a:r>
            <a:br>
              <a:rPr lang="en-US" dirty="0"/>
            </a:br>
            <a:r>
              <a:rPr lang="en-US" dirty="0"/>
              <a:t>      123 Main Street&lt;</a:t>
            </a:r>
            <a:r>
              <a:rPr lang="en-US" dirty="0" err="1"/>
              <a:t>br</a:t>
            </a:r>
            <a:r>
              <a:rPr lang="en-US" dirty="0"/>
              <a:t>&gt;</a:t>
            </a:r>
            <a:br>
              <a:rPr lang="en-US" dirty="0"/>
            </a:br>
            <a:r>
              <a:rPr lang="en-US" dirty="0"/>
              <a:t>      Somewhere, CA 95128&lt;</a:t>
            </a:r>
            <a:r>
              <a:rPr lang="en-US" dirty="0" err="1"/>
              <a:t>br</a:t>
            </a:r>
            <a:r>
              <a:rPr lang="en-US" dirty="0"/>
              <a:t>&gt;</a:t>
            </a:r>
            <a:br>
              <a:rPr lang="en-US" dirty="0"/>
            </a:br>
            <a:r>
              <a:rPr lang="en-US" dirty="0"/>
              <a:t>      &lt;a </a:t>
            </a:r>
            <a:r>
              <a:rPr lang="en-US" dirty="0" err="1"/>
              <a:t>href</a:t>
            </a:r>
            <a:r>
              <a:rPr lang="en-US" dirty="0"/>
              <a:t>="mailto:lawyer@richperson.com"&gt;lawyer@richperson.com&lt;/a&gt;</a:t>
            </a:r>
            <a:br>
              <a:rPr lang="en-US" dirty="0"/>
            </a:br>
            <a:r>
              <a:rPr lang="en-US" dirty="0"/>
              <a:t>      &lt;/address&gt;</a:t>
            </a:r>
            <a:br>
              <a:rPr lang="en-US" dirty="0"/>
            </a:br>
            <a:r>
              <a:rPr lang="en-US" dirty="0"/>
              <a:t>&lt;/footer&gt;</a:t>
            </a:r>
          </a:p>
        </p:txBody>
      </p:sp>
    </p:spTree>
    <p:extLst>
      <p:ext uri="{BB962C8B-B14F-4D97-AF65-F5344CB8AC3E}">
        <p14:creationId xmlns:p14="http://schemas.microsoft.com/office/powerpoint/2010/main" val="1807328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Murach's HTML5 and CSS3 (3rd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21</a:t>
            </a:fld>
            <a:endParaRPr lang="en-US" sz="900">
              <a:latin typeface="Arial Narrow" pitchFamily="34" charset="0"/>
            </a:endParaRPr>
          </a:p>
        </p:txBody>
      </p:sp>
      <p:graphicFrame>
        <p:nvGraphicFramePr>
          <p:cNvPr id="6" name="Object 5"/>
          <p:cNvGraphicFramePr>
            <a:graphicFrameLocks noChangeAspect="1"/>
          </p:cNvGraphicFramePr>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name="Document" r:id="rId2" imgW="7301323" imgH="426678" progId="Word.Document.12">
                  <p:embed/>
                </p:oleObj>
              </mc:Choice>
              <mc:Fallback>
                <p:oleObj name="Document" r:id="rId2" imgW="7301323" imgH="426678" progId="Word.Document.12">
                  <p:embed/>
                  <p:pic>
                    <p:nvPicPr>
                      <p:cNvPr id="0" name=""/>
                      <p:cNvPicPr/>
                      <p:nvPr/>
                    </p:nvPicPr>
                    <p:blipFill>
                      <a:blip r:embed="rId3"/>
                      <a:stretch>
                        <a:fillRect/>
                      </a:stretch>
                    </p:blipFill>
                    <p:spPr>
                      <a:xfrm>
                        <a:off x="2438401" y="685800"/>
                        <a:ext cx="7301323" cy="426678"/>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2438401" y="1091846"/>
          <a:ext cx="7301323" cy="1498954"/>
        </p:xfrm>
        <a:graphic>
          <a:graphicData uri="http://schemas.openxmlformats.org/presentationml/2006/ole">
            <mc:AlternateContent xmlns:mc="http://schemas.openxmlformats.org/markup-compatibility/2006">
              <mc:Choice xmlns:v="urn:schemas-microsoft-com:vml" Requires="v">
                <p:oleObj name="Document" r:id="rId4" imgW="7301323" imgH="1498954" progId="Word.Document.12">
                  <p:embed/>
                </p:oleObj>
              </mc:Choice>
              <mc:Fallback>
                <p:oleObj name="Document" r:id="rId4" imgW="7301323" imgH="1498954" progId="Word.Document.12">
                  <p:embed/>
                  <p:pic>
                    <p:nvPicPr>
                      <p:cNvPr id="0" name=""/>
                      <p:cNvPicPr/>
                      <p:nvPr/>
                    </p:nvPicPr>
                    <p:blipFill>
                      <a:blip r:embed="rId5"/>
                      <a:stretch>
                        <a:fillRect/>
                      </a:stretch>
                    </p:blipFill>
                    <p:spPr>
                      <a:xfrm>
                        <a:off x="2438401" y="1091846"/>
                        <a:ext cx="7301323" cy="1498954"/>
                      </a:xfrm>
                      <a:prstGeom prst="rect">
                        <a:avLst/>
                      </a:prstGeom>
                    </p:spPr>
                  </p:pic>
                </p:oleObj>
              </mc:Fallback>
            </mc:AlternateContent>
          </a:graphicData>
        </a:graphic>
      </p:graphicFrame>
    </p:spTree>
    <p:extLst>
      <p:ext uri="{BB962C8B-B14F-4D97-AF65-F5344CB8AC3E}">
        <p14:creationId xmlns:p14="http://schemas.microsoft.com/office/powerpoint/2010/main" val="4186556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Murach's HTML5 and CSS3 (3rd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22</a:t>
            </a:fld>
            <a:endParaRPr lang="en-US" sz="900">
              <a:latin typeface="Arial Narrow" pitchFamily="34" charset="0"/>
            </a:endParaRPr>
          </a:p>
        </p:txBody>
      </p:sp>
      <p:graphicFrame>
        <p:nvGraphicFramePr>
          <p:cNvPr id="6" name="Object 5"/>
          <p:cNvGraphicFramePr>
            <a:graphicFrameLocks noChangeAspect="1"/>
          </p:cNvGraphicFramePr>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name="Document" r:id="rId2" imgW="7301323" imgH="426678" progId="Word.Document.12">
                  <p:embed/>
                </p:oleObj>
              </mc:Choice>
              <mc:Fallback>
                <p:oleObj name="Document" r:id="rId2" imgW="7301323" imgH="426678" progId="Word.Document.12">
                  <p:embed/>
                  <p:pic>
                    <p:nvPicPr>
                      <p:cNvPr id="0" name=""/>
                      <p:cNvPicPr/>
                      <p:nvPr/>
                    </p:nvPicPr>
                    <p:blipFill>
                      <a:blip r:embed="rId3"/>
                      <a:stretch>
                        <a:fillRect/>
                      </a:stretch>
                    </p:blipFill>
                    <p:spPr>
                      <a:xfrm>
                        <a:off x="2438401" y="685800"/>
                        <a:ext cx="7301323" cy="426678"/>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2438401" y="1130280"/>
          <a:ext cx="7301323" cy="1308120"/>
        </p:xfrm>
        <a:graphic>
          <a:graphicData uri="http://schemas.openxmlformats.org/presentationml/2006/ole">
            <mc:AlternateContent xmlns:mc="http://schemas.openxmlformats.org/markup-compatibility/2006">
              <mc:Choice xmlns:v="urn:schemas-microsoft-com:vml" Requires="v">
                <p:oleObj name="Document" r:id="rId4" imgW="7301323" imgH="1308120" progId="Word.Document.12">
                  <p:embed/>
                </p:oleObj>
              </mc:Choice>
              <mc:Fallback>
                <p:oleObj name="Document" r:id="rId4" imgW="7301323" imgH="1308120" progId="Word.Document.12">
                  <p:embed/>
                  <p:pic>
                    <p:nvPicPr>
                      <p:cNvPr id="0" name=""/>
                      <p:cNvPicPr/>
                      <p:nvPr/>
                    </p:nvPicPr>
                    <p:blipFill>
                      <a:blip r:embed="rId5"/>
                      <a:stretch>
                        <a:fillRect/>
                      </a:stretch>
                    </p:blipFill>
                    <p:spPr>
                      <a:xfrm>
                        <a:off x="2438401" y="1130280"/>
                        <a:ext cx="7301323" cy="1308120"/>
                      </a:xfrm>
                      <a:prstGeom prst="rect">
                        <a:avLst/>
                      </a:prstGeom>
                    </p:spPr>
                  </p:pic>
                </p:oleObj>
              </mc:Fallback>
            </mc:AlternateContent>
          </a:graphicData>
        </a:graphic>
      </p:graphicFrame>
      <p:pic>
        <p:nvPicPr>
          <p:cNvPr id="8" name="Picture 7" descr="M:\Current projects\HTML and CSS\Manuscript\Chapter 03\3-14 new.png"/>
          <p:cNvPicPr/>
          <p:nvPr/>
        </p:nvPicPr>
        <p:blipFill>
          <a:blip r:embed="rId6">
            <a:extLst>
              <a:ext uri="{28A0092B-C50C-407E-A947-70E740481C1C}">
                <a14:useLocalDpi xmlns:a14="http://schemas.microsoft.com/office/drawing/2010/main" val="0"/>
              </a:ext>
            </a:extLst>
          </a:blip>
          <a:srcRect/>
          <a:stretch>
            <a:fillRect/>
          </a:stretch>
        </p:blipFill>
        <p:spPr bwMode="auto">
          <a:xfrm>
            <a:off x="2856230" y="2438400"/>
            <a:ext cx="5200815" cy="1828800"/>
          </a:xfrm>
          <a:prstGeom prst="rect">
            <a:avLst/>
          </a:prstGeom>
          <a:noFill/>
          <a:ln>
            <a:noFill/>
          </a:ln>
        </p:spPr>
      </p:pic>
    </p:spTree>
    <p:extLst>
      <p:ext uri="{BB962C8B-B14F-4D97-AF65-F5344CB8AC3E}">
        <p14:creationId xmlns:p14="http://schemas.microsoft.com/office/powerpoint/2010/main" val="228848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&lt;!</a:t>
            </a:r>
            <a:r>
              <a:rPr lang="en-US" dirty="0" err="1"/>
              <a:t>doctype</a:t>
            </a:r>
            <a:r>
              <a:rPr lang="en-US" dirty="0"/>
              <a:t> html&gt;</a:t>
            </a:r>
            <a:br>
              <a:rPr lang="en-US" dirty="0"/>
            </a:br>
            <a:r>
              <a:rPr lang="en-US" dirty="0"/>
              <a:t>&lt;html </a:t>
            </a:r>
            <a:r>
              <a:rPr lang="en-US" dirty="0" err="1"/>
              <a:t>lang</a:t>
            </a:r>
            <a:r>
              <a:rPr lang="en-US" dirty="0"/>
              <a:t>="</a:t>
            </a:r>
            <a:r>
              <a:rPr lang="en-US" dirty="0" err="1"/>
              <a:t>en</a:t>
            </a:r>
            <a:r>
              <a:rPr lang="en-US" dirty="0"/>
              <a:t>"&gt;</a:t>
            </a:r>
            <a:br>
              <a:rPr lang="en-US" dirty="0"/>
            </a:br>
            <a:r>
              <a:rPr lang="en-US" dirty="0"/>
              <a:t>  &lt;head&gt;</a:t>
            </a:r>
            <a:br>
              <a:rPr lang="en-US" dirty="0"/>
            </a:br>
            <a:r>
              <a:rPr lang="en-US" dirty="0"/>
              <a:t>    &lt;meta charset="utf-8"&gt;</a:t>
            </a:r>
            <a:br>
              <a:rPr lang="en-US" dirty="0"/>
            </a:br>
            <a:r>
              <a:rPr lang="en-US" dirty="0"/>
              <a:t>    &lt;title&gt; The First Web Page &lt;/title&gt;</a:t>
            </a:r>
            <a:br>
              <a:rPr lang="en-US" dirty="0"/>
            </a:br>
            <a:r>
              <a:rPr lang="en-US" dirty="0"/>
              <a:t>  &lt;/head&gt;</a:t>
            </a:r>
            <a:br>
              <a:rPr lang="en-US" dirty="0"/>
            </a:br>
            <a:r>
              <a:rPr lang="en-US" dirty="0"/>
              <a:t>  &lt;body&gt;</a:t>
            </a:r>
            <a:br>
              <a:rPr lang="en-US" dirty="0"/>
            </a:br>
            <a:r>
              <a:rPr lang="en-US" dirty="0"/>
              <a:t>    &lt;p&gt;</a:t>
            </a:r>
            <a:br>
              <a:rPr lang="en-US" dirty="0"/>
            </a:br>
            <a:r>
              <a:rPr lang="en-US" dirty="0"/>
              <a:t>      In the beginning, Tim created the </a:t>
            </a:r>
            <a:r>
              <a:rPr lang="en-US" dirty="0" err="1"/>
              <a:t>HyperText</a:t>
            </a:r>
            <a:r>
              <a:rPr lang="en-US" dirty="0"/>
              <a:t> Markup Language.</a:t>
            </a:r>
            <a:br>
              <a:rPr lang="en-US" dirty="0"/>
            </a:br>
            <a:r>
              <a:rPr lang="en-US" dirty="0"/>
              <a:t>      The Internet was without form and void, and text was upon the</a:t>
            </a:r>
            <a:br>
              <a:rPr lang="en-US" dirty="0"/>
            </a:br>
            <a:r>
              <a:rPr lang="en-US" dirty="0"/>
              <a:t>      face of the monitor and the Hands of Tim were moving over the</a:t>
            </a:r>
            <a:br>
              <a:rPr lang="en-US" dirty="0"/>
            </a:br>
            <a:r>
              <a:rPr lang="en-US" dirty="0"/>
              <a:t>      face of the keyboard. And Tim said, Let there be links; and</a:t>
            </a:r>
            <a:br>
              <a:rPr lang="en-US" dirty="0"/>
            </a:br>
            <a:r>
              <a:rPr lang="en-US" dirty="0"/>
              <a:t>      there were links. And Tim saw that the links were good; and</a:t>
            </a:r>
            <a:br>
              <a:rPr lang="en-US" dirty="0"/>
            </a:br>
            <a:r>
              <a:rPr lang="en-US" dirty="0"/>
              <a:t>      Tim separated the links from the text. Tim called the links</a:t>
            </a:r>
            <a:br>
              <a:rPr lang="en-US" dirty="0"/>
            </a:br>
            <a:r>
              <a:rPr lang="en-US" dirty="0"/>
              <a:t>      Anchors, and the text He called Other Stuff. And the whole</a:t>
            </a:r>
            <a:br>
              <a:rPr lang="en-US" dirty="0"/>
            </a:br>
            <a:r>
              <a:rPr lang="en-US" dirty="0"/>
              <a:t>      thing together was the first Web Page.</a:t>
            </a:r>
            <a:br>
              <a:rPr lang="en-US" dirty="0"/>
            </a:br>
            <a:r>
              <a:rPr lang="en-US" dirty="0"/>
              <a:t>    &lt;/p&gt;</a:t>
            </a:r>
            <a:br>
              <a:rPr lang="en-US" dirty="0"/>
            </a:br>
            <a:r>
              <a:rPr lang="en-US" dirty="0"/>
              <a:t>  &lt;/body&gt;</a:t>
            </a:r>
            <a:br>
              <a:rPr lang="en-US" dirty="0"/>
            </a:br>
            <a:r>
              <a:rPr lang="en-US" dirty="0"/>
              <a:t>&lt;/html&gt;</a:t>
            </a:r>
          </a:p>
        </p:txBody>
      </p:sp>
      <p:sp>
        <p:nvSpPr>
          <p:cNvPr id="4" name="Title 3"/>
          <p:cNvSpPr>
            <a:spLocks noGrp="1"/>
          </p:cNvSpPr>
          <p:nvPr>
            <p:ph type="title"/>
          </p:nvPr>
        </p:nvSpPr>
        <p:spPr>
          <a:xfrm>
            <a:off x="838200" y="365126"/>
            <a:ext cx="10515600" cy="868452"/>
          </a:xfrm>
        </p:spPr>
        <p:txBody>
          <a:bodyPr/>
          <a:lstStyle/>
          <a:p>
            <a:r>
              <a:rPr lang="en-US" b="1" dirty="0">
                <a:solidFill>
                  <a:schemeClr val="accent1"/>
                </a:solidFill>
              </a:rPr>
              <a:t>Sample code</a:t>
            </a:r>
          </a:p>
        </p:txBody>
      </p:sp>
    </p:spTree>
    <p:extLst>
      <p:ext uri="{BB962C8B-B14F-4D97-AF65-F5344CB8AC3E}">
        <p14:creationId xmlns:p14="http://schemas.microsoft.com/office/powerpoint/2010/main" val="1807084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words starting with &lt; and ending with &gt; are actually coded commands. </a:t>
            </a:r>
          </a:p>
          <a:p>
            <a:r>
              <a:rPr lang="en-US" dirty="0"/>
              <a:t>These coded commands are called </a:t>
            </a:r>
            <a:r>
              <a:rPr lang="en-US" i="1" dirty="0"/>
              <a:t>HTML tags</a:t>
            </a:r>
            <a:r>
              <a:rPr lang="en-US" dirty="0"/>
              <a:t> because they “tag” pieces of text and tell the web browser what kind of text it is</a:t>
            </a:r>
          </a:p>
          <a:p>
            <a:r>
              <a:rPr lang="en-US" dirty="0"/>
              <a:t>This allows the web browser to display the text appropriately. HTML tags can be written in uppercase, lowercase, or a combination of both. But best practices say you should use all lowercase letters for your tags</a:t>
            </a:r>
          </a:p>
        </p:txBody>
      </p:sp>
    </p:spTree>
    <p:extLst>
      <p:ext uri="{BB962C8B-B14F-4D97-AF65-F5344CB8AC3E}">
        <p14:creationId xmlns:p14="http://schemas.microsoft.com/office/powerpoint/2010/main" val="985613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An opening tag is an HTML tag that indicates the start of an HTML command; the text affected by the command appears after the opening tag. Opening tags always begin with &lt; and end with &gt;, as in &lt;html&gt;.</a:t>
            </a:r>
          </a:p>
          <a:p>
            <a:r>
              <a:rPr lang="en-US" dirty="0"/>
              <a:t>A closing tag is an HTML tag that indicates the end of an HTML command; the text affected by the command appears before the closing tag. Closing tags always begin with &lt;/ and end with &gt;, as in &lt;/html&gt;.</a:t>
            </a:r>
          </a:p>
          <a:p>
            <a:r>
              <a:rPr lang="en-US" dirty="0"/>
              <a:t>For example, the &lt;body&gt; tag  tells the web browser where the actual body content of the page begins, and &lt;/body&gt; indicates where it ends. Everything between the &lt;body&gt; and &lt;/body&gt; tags appears in the main display area of the web browser window. </a:t>
            </a:r>
          </a:p>
          <a:p>
            <a:r>
              <a:rPr lang="en-US" dirty="0"/>
              <a:t>The very top of the browser window shows title text, which is any text that is located between &lt;title&gt; and &lt;/title&gt;. The title text also identifies the page on the browser’s Bookmarks or Favorites menu, depending on which browser you use. It’s important to provide titles for your pages so that visitors to the page can properly bookmark them for future reference; search engines also use titles to provide links to search results.</a:t>
            </a:r>
          </a:p>
        </p:txBody>
      </p:sp>
    </p:spTree>
    <p:extLst>
      <p:ext uri="{BB962C8B-B14F-4D97-AF65-F5344CB8AC3E}">
        <p14:creationId xmlns:p14="http://schemas.microsoft.com/office/powerpoint/2010/main" val="241280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Organizing a Page with Paragraphs and Line Breaks</a:t>
            </a: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r>
              <a:rPr lang="en-US" dirty="0"/>
              <a:t>p tag</a:t>
            </a:r>
          </a:p>
          <a:p>
            <a:r>
              <a:rPr lang="en-US" dirty="0" err="1"/>
              <a:t>br</a:t>
            </a:r>
            <a:r>
              <a:rPr lang="en-US" dirty="0"/>
              <a:t> tag</a:t>
            </a:r>
          </a:p>
          <a:p>
            <a:r>
              <a:rPr lang="en-US" dirty="0" err="1"/>
              <a:t>Hr</a:t>
            </a:r>
            <a:r>
              <a:rPr lang="en-US" dirty="0"/>
              <a:t> tag</a:t>
            </a:r>
          </a:p>
          <a:p>
            <a:r>
              <a:rPr lang="en-US" dirty="0"/>
              <a:t>&lt;!</a:t>
            </a:r>
            <a:r>
              <a:rPr lang="en-US" dirty="0" err="1"/>
              <a:t>doctype</a:t>
            </a:r>
            <a:r>
              <a:rPr lang="en-US" dirty="0"/>
              <a:t> html&gt; </a:t>
            </a:r>
            <a:br>
              <a:rPr lang="en-US" dirty="0"/>
            </a:br>
            <a:r>
              <a:rPr lang="en-US" dirty="0"/>
              <a:t>&lt;html </a:t>
            </a:r>
            <a:r>
              <a:rPr lang="en-US" dirty="0" err="1"/>
              <a:t>lang</a:t>
            </a:r>
            <a:r>
              <a:rPr lang="en-US" dirty="0"/>
              <a:t>="</a:t>
            </a:r>
            <a:r>
              <a:rPr lang="en-US" dirty="0" err="1"/>
              <a:t>en</a:t>
            </a:r>
            <a:r>
              <a:rPr lang="en-US" dirty="0"/>
              <a:t>"&gt;</a:t>
            </a:r>
            <a:br>
              <a:rPr lang="en-US" dirty="0"/>
            </a:br>
            <a:r>
              <a:rPr lang="en-US" dirty="0"/>
              <a:t>  &lt;head&gt;</a:t>
            </a:r>
            <a:br>
              <a:rPr lang="en-US" dirty="0"/>
            </a:br>
            <a:r>
              <a:rPr lang="en-US" dirty="0"/>
              <a:t>    &lt;meta charset="utf-8"&gt;</a:t>
            </a:r>
            <a:br>
              <a:rPr lang="en-US" dirty="0"/>
            </a:br>
            <a:r>
              <a:rPr lang="en-US" dirty="0"/>
              <a:t>    &lt;title&gt;My Widgets&lt;/title&gt;</a:t>
            </a:r>
            <a:br>
              <a:rPr lang="en-US" dirty="0"/>
            </a:br>
            <a:r>
              <a:rPr lang="en-US" dirty="0"/>
              <a:t>  &lt;/head&gt;</a:t>
            </a:r>
            <a:br>
              <a:rPr lang="en-US" dirty="0"/>
            </a:br>
            <a:r>
              <a:rPr lang="en-US" dirty="0"/>
              <a:t>  &lt;body&gt;</a:t>
            </a:r>
            <a:br>
              <a:rPr lang="en-US" dirty="0"/>
            </a:br>
            <a:r>
              <a:rPr lang="en-US" dirty="0"/>
              <a:t>    &lt;h1&gt;My Widgets&lt;/h1&gt;</a:t>
            </a:r>
            <a:br>
              <a:rPr lang="en-US" dirty="0"/>
            </a:br>
            <a:r>
              <a:rPr lang="en-US" dirty="0"/>
              <a:t>    &lt;p&gt;My widgets are the best in the land. Continue reading to</a:t>
            </a:r>
            <a:br>
              <a:rPr lang="en-US" dirty="0"/>
            </a:br>
            <a:r>
              <a:rPr lang="en-US" dirty="0"/>
              <a:t>    learn more about my widgets.&lt;/p&gt;</a:t>
            </a:r>
            <a:br>
              <a:rPr lang="en-US" dirty="0"/>
            </a:br>
            <a:br>
              <a:rPr lang="en-US" dirty="0"/>
            </a:br>
            <a:r>
              <a:rPr lang="en-US" dirty="0"/>
              <a:t>    &lt;h2&gt;Widget Features&lt;/h2&gt;</a:t>
            </a:r>
            <a:br>
              <a:rPr lang="en-US" dirty="0"/>
            </a:br>
            <a:r>
              <a:rPr lang="en-US" dirty="0"/>
              <a:t>    &lt;p&gt;If I had any features to discuss,  you can bet I'd do</a:t>
            </a:r>
            <a:br>
              <a:rPr lang="en-US" dirty="0"/>
            </a:br>
            <a:r>
              <a:rPr lang="en-US" dirty="0"/>
              <a:t>    it here.&lt;/p&gt;</a:t>
            </a:r>
            <a:br>
              <a:rPr lang="en-US" dirty="0"/>
            </a:br>
            <a:br>
              <a:rPr lang="en-US" dirty="0"/>
            </a:br>
            <a:r>
              <a:rPr lang="en-US" dirty="0"/>
              <a:t>    &lt;h3&gt;Pricing&lt;/h3&gt;</a:t>
            </a:r>
            <a:br>
              <a:rPr lang="en-US" dirty="0"/>
            </a:br>
            <a:r>
              <a:rPr lang="en-US" dirty="0"/>
              <a:t>    &lt;p&gt;Here, I would talk about my widget pricing.&lt;/p&gt;</a:t>
            </a:r>
            <a:br>
              <a:rPr lang="en-US" dirty="0"/>
            </a:br>
            <a:br>
              <a:rPr lang="en-US" dirty="0"/>
            </a:br>
            <a:r>
              <a:rPr lang="en-US" dirty="0"/>
              <a:t>    &lt;h3&gt;Comparisons&lt;/h3&gt;</a:t>
            </a:r>
            <a:br>
              <a:rPr lang="en-US" dirty="0"/>
            </a:br>
            <a:r>
              <a:rPr lang="en-US" dirty="0"/>
              <a:t>    &lt;p&gt;Here, I would talk about how my widgets compare to my</a:t>
            </a:r>
            <a:br>
              <a:rPr lang="en-US" dirty="0"/>
            </a:br>
            <a:r>
              <a:rPr lang="en-US" dirty="0"/>
              <a:t>    competitor's widgets.&lt;/p&gt;</a:t>
            </a:r>
            <a:br>
              <a:rPr lang="en-US" dirty="0"/>
            </a:br>
            <a:r>
              <a:rPr lang="en-US" dirty="0"/>
              <a:t>  &lt;/body&gt;</a:t>
            </a:r>
            <a:br>
              <a:rPr lang="en-US" dirty="0"/>
            </a:br>
            <a:r>
              <a:rPr lang="en-US" dirty="0"/>
              <a:t>&lt;/html&gt;</a:t>
            </a:r>
          </a:p>
          <a:p>
            <a:endParaRPr lang="en-US" dirty="0"/>
          </a:p>
        </p:txBody>
      </p:sp>
    </p:spTree>
    <p:extLst>
      <p:ext uri="{BB962C8B-B14F-4D97-AF65-F5344CB8AC3E}">
        <p14:creationId xmlns:p14="http://schemas.microsoft.com/office/powerpoint/2010/main" val="1385291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 tags</a:t>
            </a:r>
          </a:p>
        </p:txBody>
      </p:sp>
      <p:sp>
        <p:nvSpPr>
          <p:cNvPr id="3" name="Content Placeholder 2"/>
          <p:cNvSpPr>
            <a:spLocks noGrp="1"/>
          </p:cNvSpPr>
          <p:nvPr>
            <p:ph idx="1"/>
          </p:nvPr>
        </p:nvSpPr>
        <p:spPr/>
        <p:txBody>
          <a:bodyPr/>
          <a:lstStyle/>
          <a:p>
            <a:r>
              <a:rPr lang="en-US" dirty="0"/>
              <a:t>H1,h2,h3…h5</a:t>
            </a:r>
          </a:p>
        </p:txBody>
      </p:sp>
    </p:spTree>
    <p:extLst>
      <p:ext uri="{BB962C8B-B14F-4D97-AF65-F5344CB8AC3E}">
        <p14:creationId xmlns:p14="http://schemas.microsoft.com/office/powerpoint/2010/main" val="388385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36261860"/>
              </p:ext>
            </p:extLst>
          </p:nvPr>
        </p:nvGraphicFramePr>
        <p:xfrm>
          <a:off x="414068" y="914408"/>
          <a:ext cx="11007306" cy="5782337"/>
        </p:xfrm>
        <a:graphic>
          <a:graphicData uri="http://schemas.openxmlformats.org/drawingml/2006/table">
            <a:tbl>
              <a:tblPr/>
              <a:tblGrid>
                <a:gridCol w="5503653">
                  <a:extLst>
                    <a:ext uri="{9D8B030D-6E8A-4147-A177-3AD203B41FA5}">
                      <a16:colId xmlns:a16="http://schemas.microsoft.com/office/drawing/2014/main" val="20000"/>
                    </a:ext>
                  </a:extLst>
                </a:gridCol>
                <a:gridCol w="5503653">
                  <a:extLst>
                    <a:ext uri="{9D8B030D-6E8A-4147-A177-3AD203B41FA5}">
                      <a16:colId xmlns:a16="http://schemas.microsoft.com/office/drawing/2014/main" val="20001"/>
                    </a:ext>
                  </a:extLst>
                </a:gridCol>
              </a:tblGrid>
              <a:tr h="167214">
                <a:tc>
                  <a:txBody>
                    <a:bodyPr/>
                    <a:lstStyle/>
                    <a:p>
                      <a:r>
                        <a:rPr lang="en-US" sz="1100" b="1" dirty="0"/>
                        <a:t>Tag</a:t>
                      </a:r>
                      <a:endParaRPr lang="en-US" sz="1100" dirty="0"/>
                    </a:p>
                  </a:txBody>
                  <a:tcPr marL="34263" marR="34263" marT="17131" marB="17131" anchor="ctr">
                    <a:lnL>
                      <a:noFill/>
                    </a:lnL>
                    <a:lnR>
                      <a:noFill/>
                    </a:lnR>
                    <a:lnT>
                      <a:noFill/>
                    </a:lnT>
                    <a:lnB>
                      <a:noFill/>
                    </a:lnB>
                  </a:tcPr>
                </a:tc>
                <a:tc>
                  <a:txBody>
                    <a:bodyPr/>
                    <a:lstStyle/>
                    <a:p>
                      <a:r>
                        <a:rPr lang="en-US" sz="1100" b="1"/>
                        <a:t>Function</a:t>
                      </a:r>
                      <a:endParaRPr lang="en-US" sz="1100"/>
                    </a:p>
                  </a:txBody>
                  <a:tcPr marL="34263" marR="34263" marT="17131" marB="17131" anchor="ctr">
                    <a:lnL>
                      <a:noFill/>
                    </a:lnL>
                    <a:lnR>
                      <a:noFill/>
                    </a:lnR>
                    <a:lnT>
                      <a:noFill/>
                    </a:lnT>
                    <a:lnB>
                      <a:noFill/>
                    </a:lnB>
                  </a:tcPr>
                </a:tc>
                <a:extLst>
                  <a:ext uri="{0D108BD9-81ED-4DB2-BD59-A6C34878D82A}">
                    <a16:rowId xmlns:a16="http://schemas.microsoft.com/office/drawing/2014/main" val="10000"/>
                  </a:ext>
                </a:extLst>
              </a:tr>
              <a:tr h="167214">
                <a:tc>
                  <a:txBody>
                    <a:bodyPr/>
                    <a:lstStyle/>
                    <a:p>
                      <a:r>
                        <a:rPr lang="en-US" sz="1100" dirty="0"/>
                        <a:t>&lt;html&gt;…&lt;/html&gt;</a:t>
                      </a:r>
                    </a:p>
                  </a:txBody>
                  <a:tcPr marL="34263" marR="34263" marT="17131" marB="17131" anchor="ctr">
                    <a:lnL>
                      <a:noFill/>
                    </a:lnL>
                    <a:lnR>
                      <a:noFill/>
                    </a:lnR>
                    <a:lnT>
                      <a:noFill/>
                    </a:lnT>
                    <a:lnB>
                      <a:noFill/>
                    </a:lnB>
                  </a:tcPr>
                </a:tc>
                <a:tc>
                  <a:txBody>
                    <a:bodyPr/>
                    <a:lstStyle/>
                    <a:p>
                      <a:r>
                        <a:rPr lang="en-US" sz="1100"/>
                        <a:t>Encloses the entire HTML document.</a:t>
                      </a:r>
                    </a:p>
                  </a:txBody>
                  <a:tcPr marL="34263" marR="34263" marT="17131" marB="17131" anchor="ctr">
                    <a:lnL>
                      <a:noFill/>
                    </a:lnL>
                    <a:lnR>
                      <a:noFill/>
                    </a:lnR>
                    <a:lnT>
                      <a:noFill/>
                    </a:lnT>
                    <a:lnB>
                      <a:noFill/>
                    </a:lnB>
                  </a:tcPr>
                </a:tc>
                <a:extLst>
                  <a:ext uri="{0D108BD9-81ED-4DB2-BD59-A6C34878D82A}">
                    <a16:rowId xmlns:a16="http://schemas.microsoft.com/office/drawing/2014/main" val="10001"/>
                  </a:ext>
                </a:extLst>
              </a:tr>
              <a:tr h="293780">
                <a:tc>
                  <a:txBody>
                    <a:bodyPr/>
                    <a:lstStyle/>
                    <a:p>
                      <a:r>
                        <a:rPr lang="en-US" sz="1100"/>
                        <a:t>&lt;head&gt;…&lt;/head&gt;</a:t>
                      </a:r>
                    </a:p>
                  </a:txBody>
                  <a:tcPr marL="34263" marR="34263" marT="17131" marB="17131" anchor="ctr">
                    <a:lnL>
                      <a:noFill/>
                    </a:lnL>
                    <a:lnR>
                      <a:noFill/>
                    </a:lnR>
                    <a:lnT>
                      <a:noFill/>
                    </a:lnT>
                    <a:lnB>
                      <a:noFill/>
                    </a:lnB>
                  </a:tcPr>
                </a:tc>
                <a:tc>
                  <a:txBody>
                    <a:bodyPr/>
                    <a:lstStyle/>
                    <a:p>
                      <a:r>
                        <a:rPr lang="en-US" sz="1100"/>
                        <a:t>Encloses the head of the HTML document. Used within the &lt;html&gt; tag pair.</a:t>
                      </a:r>
                    </a:p>
                  </a:txBody>
                  <a:tcPr marL="34263" marR="34263" marT="17131" marB="17131" anchor="ctr">
                    <a:lnL>
                      <a:noFill/>
                    </a:lnL>
                    <a:lnR>
                      <a:noFill/>
                    </a:lnR>
                    <a:lnT>
                      <a:noFill/>
                    </a:lnT>
                    <a:lnB>
                      <a:noFill/>
                    </a:lnB>
                  </a:tcPr>
                </a:tc>
                <a:extLst>
                  <a:ext uri="{0D108BD9-81ED-4DB2-BD59-A6C34878D82A}">
                    <a16:rowId xmlns:a16="http://schemas.microsoft.com/office/drawing/2014/main" val="10002"/>
                  </a:ext>
                </a:extLst>
              </a:tr>
              <a:tr h="420346">
                <a:tc>
                  <a:txBody>
                    <a:bodyPr/>
                    <a:lstStyle/>
                    <a:p>
                      <a:r>
                        <a:rPr lang="en-US" sz="1100" dirty="0"/>
                        <a:t>&lt;meta charset="utf-8"&gt;</a:t>
                      </a:r>
                    </a:p>
                  </a:txBody>
                  <a:tcPr marL="34263" marR="34263" marT="17131" marB="17131" anchor="ctr">
                    <a:lnL>
                      <a:noFill/>
                    </a:lnL>
                    <a:lnR>
                      <a:noFill/>
                    </a:lnR>
                    <a:lnT>
                      <a:noFill/>
                    </a:lnT>
                    <a:lnB>
                      <a:noFill/>
                    </a:lnB>
                  </a:tcPr>
                </a:tc>
                <a:tc>
                  <a:txBody>
                    <a:bodyPr/>
                    <a:lstStyle/>
                    <a:p>
                      <a:r>
                        <a:rPr lang="en-US" sz="1100"/>
                        <a:t>Defines the character set for the document as UTF-8. Used within the &lt;head&gt; tag pair, immediately after the opening &lt;head&gt; tag.</a:t>
                      </a:r>
                    </a:p>
                  </a:txBody>
                  <a:tcPr marL="34263" marR="34263" marT="17131" marB="17131" anchor="ctr">
                    <a:lnL>
                      <a:noFill/>
                    </a:lnL>
                    <a:lnR>
                      <a:noFill/>
                    </a:lnR>
                    <a:lnT>
                      <a:noFill/>
                    </a:lnT>
                    <a:lnB>
                      <a:noFill/>
                    </a:lnB>
                  </a:tcPr>
                </a:tc>
                <a:extLst>
                  <a:ext uri="{0D108BD9-81ED-4DB2-BD59-A6C34878D82A}">
                    <a16:rowId xmlns:a16="http://schemas.microsoft.com/office/drawing/2014/main" val="10003"/>
                  </a:ext>
                </a:extLst>
              </a:tr>
              <a:tr h="335795">
                <a:tc>
                  <a:txBody>
                    <a:bodyPr/>
                    <a:lstStyle/>
                    <a:p>
                      <a:r>
                        <a:rPr lang="en-US" sz="1100" dirty="0"/>
                        <a:t>&lt;title&gt;…&lt;/title&gt;</a:t>
                      </a:r>
                    </a:p>
                  </a:txBody>
                  <a:tcPr marL="34263" marR="34263" marT="17131" marB="17131" anchor="ctr">
                    <a:lnL>
                      <a:noFill/>
                    </a:lnL>
                    <a:lnR>
                      <a:noFill/>
                    </a:lnR>
                    <a:lnT>
                      <a:noFill/>
                    </a:lnT>
                    <a:lnB>
                      <a:noFill/>
                    </a:lnB>
                  </a:tcPr>
                </a:tc>
                <a:tc>
                  <a:txBody>
                    <a:bodyPr/>
                    <a:lstStyle/>
                    <a:p>
                      <a:r>
                        <a:rPr lang="en-US" sz="1100"/>
                        <a:t>Indicates the title of the document. Used within the &lt;head&gt; tag pair.</a:t>
                      </a:r>
                    </a:p>
                  </a:txBody>
                  <a:tcPr marL="34263" marR="34263" marT="17131" marB="17131" anchor="ctr">
                    <a:lnL>
                      <a:noFill/>
                    </a:lnL>
                    <a:lnR>
                      <a:noFill/>
                    </a:lnR>
                    <a:lnT>
                      <a:noFill/>
                    </a:lnT>
                    <a:lnB>
                      <a:noFill/>
                    </a:lnB>
                  </a:tcPr>
                </a:tc>
                <a:extLst>
                  <a:ext uri="{0D108BD9-81ED-4DB2-BD59-A6C34878D82A}">
                    <a16:rowId xmlns:a16="http://schemas.microsoft.com/office/drawing/2014/main" val="10004"/>
                  </a:ext>
                </a:extLst>
              </a:tr>
              <a:tr h="293780">
                <a:tc>
                  <a:txBody>
                    <a:bodyPr/>
                    <a:lstStyle/>
                    <a:p>
                      <a:r>
                        <a:rPr lang="en-US" sz="1100" dirty="0"/>
                        <a:t>&lt;body&gt;…&lt;/body&gt;</a:t>
                      </a:r>
                    </a:p>
                  </a:txBody>
                  <a:tcPr marL="34263" marR="34263" marT="17131" marB="17131" anchor="ctr">
                    <a:lnL>
                      <a:noFill/>
                    </a:lnL>
                    <a:lnR>
                      <a:noFill/>
                    </a:lnR>
                    <a:lnT>
                      <a:noFill/>
                    </a:lnT>
                    <a:lnB>
                      <a:noFill/>
                    </a:lnB>
                  </a:tcPr>
                </a:tc>
                <a:tc>
                  <a:txBody>
                    <a:bodyPr/>
                    <a:lstStyle/>
                    <a:p>
                      <a:r>
                        <a:rPr lang="en-US" sz="1100"/>
                        <a:t>Encloses the body of the HTML document. Used within the &lt;html&gt; tag pair.</a:t>
                      </a:r>
                    </a:p>
                  </a:txBody>
                  <a:tcPr marL="34263" marR="34263" marT="17131" marB="17131" anchor="ctr">
                    <a:lnL>
                      <a:noFill/>
                    </a:lnL>
                    <a:lnR>
                      <a:noFill/>
                    </a:lnR>
                    <a:lnT>
                      <a:noFill/>
                    </a:lnT>
                    <a:lnB>
                      <a:noFill/>
                    </a:lnB>
                  </a:tcPr>
                </a:tc>
                <a:extLst>
                  <a:ext uri="{0D108BD9-81ED-4DB2-BD59-A6C34878D82A}">
                    <a16:rowId xmlns:a16="http://schemas.microsoft.com/office/drawing/2014/main" val="10005"/>
                  </a:ext>
                </a:extLst>
              </a:tr>
              <a:tr h="293780">
                <a:tc>
                  <a:txBody>
                    <a:bodyPr/>
                    <a:lstStyle/>
                    <a:p>
                      <a:r>
                        <a:rPr lang="en-US" sz="1100"/>
                        <a:t>&lt;p&gt;…&lt;/p&gt;</a:t>
                      </a:r>
                    </a:p>
                  </a:txBody>
                  <a:tcPr marL="34263" marR="34263" marT="17131" marB="17131" anchor="ctr">
                    <a:lnL>
                      <a:noFill/>
                    </a:lnL>
                    <a:lnR>
                      <a:noFill/>
                    </a:lnR>
                    <a:lnT>
                      <a:noFill/>
                    </a:lnT>
                    <a:lnB>
                      <a:noFill/>
                    </a:lnB>
                  </a:tcPr>
                </a:tc>
                <a:tc>
                  <a:txBody>
                    <a:bodyPr/>
                    <a:lstStyle/>
                    <a:p>
                      <a:r>
                        <a:rPr lang="en-US" sz="1100"/>
                        <a:t>Encloses a paragraph; skips a line between paragraphs.</a:t>
                      </a:r>
                    </a:p>
                  </a:txBody>
                  <a:tcPr marL="34263" marR="34263" marT="17131" marB="17131" anchor="ctr">
                    <a:lnL>
                      <a:noFill/>
                    </a:lnL>
                    <a:lnR>
                      <a:noFill/>
                    </a:lnR>
                    <a:lnT>
                      <a:noFill/>
                    </a:lnT>
                    <a:lnB>
                      <a:noFill/>
                    </a:lnB>
                  </a:tcPr>
                </a:tc>
                <a:extLst>
                  <a:ext uri="{0D108BD9-81ED-4DB2-BD59-A6C34878D82A}">
                    <a16:rowId xmlns:a16="http://schemas.microsoft.com/office/drawing/2014/main" val="10006"/>
                  </a:ext>
                </a:extLst>
              </a:tr>
              <a:tr h="167214">
                <a:tc>
                  <a:txBody>
                    <a:bodyPr/>
                    <a:lstStyle/>
                    <a:p>
                      <a:r>
                        <a:rPr lang="en-US" sz="1100"/>
                        <a:t>&lt;br&gt;</a:t>
                      </a:r>
                    </a:p>
                  </a:txBody>
                  <a:tcPr marL="34263" marR="34263" marT="17131" marB="17131" anchor="ctr">
                    <a:lnL>
                      <a:noFill/>
                    </a:lnL>
                    <a:lnR>
                      <a:noFill/>
                    </a:lnR>
                    <a:lnT>
                      <a:noFill/>
                    </a:lnT>
                    <a:lnB>
                      <a:noFill/>
                    </a:lnB>
                  </a:tcPr>
                </a:tc>
                <a:tc>
                  <a:txBody>
                    <a:bodyPr/>
                    <a:lstStyle/>
                    <a:p>
                      <a:r>
                        <a:rPr lang="en-US" sz="1100"/>
                        <a:t>Indicates a line break.</a:t>
                      </a:r>
                    </a:p>
                  </a:txBody>
                  <a:tcPr marL="34263" marR="34263" marT="17131" marB="17131" anchor="ctr">
                    <a:lnL>
                      <a:noFill/>
                    </a:lnL>
                    <a:lnR>
                      <a:noFill/>
                    </a:lnR>
                    <a:lnT>
                      <a:noFill/>
                    </a:lnT>
                    <a:lnB>
                      <a:noFill/>
                    </a:lnB>
                  </a:tcPr>
                </a:tc>
                <a:extLst>
                  <a:ext uri="{0D108BD9-81ED-4DB2-BD59-A6C34878D82A}">
                    <a16:rowId xmlns:a16="http://schemas.microsoft.com/office/drawing/2014/main" val="10007"/>
                  </a:ext>
                </a:extLst>
              </a:tr>
              <a:tr h="167214">
                <a:tc>
                  <a:txBody>
                    <a:bodyPr/>
                    <a:lstStyle/>
                    <a:p>
                      <a:r>
                        <a:rPr lang="en-US" sz="1100"/>
                        <a:t>&lt;hr&gt;</a:t>
                      </a:r>
                    </a:p>
                  </a:txBody>
                  <a:tcPr marL="34263" marR="34263" marT="17131" marB="17131" anchor="ctr">
                    <a:lnL>
                      <a:noFill/>
                    </a:lnL>
                    <a:lnR>
                      <a:noFill/>
                    </a:lnR>
                    <a:lnT>
                      <a:noFill/>
                    </a:lnT>
                    <a:lnB>
                      <a:noFill/>
                    </a:lnB>
                  </a:tcPr>
                </a:tc>
                <a:tc>
                  <a:txBody>
                    <a:bodyPr/>
                    <a:lstStyle/>
                    <a:p>
                      <a:r>
                        <a:rPr lang="en-US" sz="1100"/>
                        <a:t>Displays a horizontal rule.</a:t>
                      </a:r>
                    </a:p>
                  </a:txBody>
                  <a:tcPr marL="34263" marR="34263" marT="17131" marB="17131" anchor="ctr">
                    <a:lnL>
                      <a:noFill/>
                    </a:lnL>
                    <a:lnR>
                      <a:noFill/>
                    </a:lnR>
                    <a:lnT>
                      <a:noFill/>
                    </a:lnT>
                    <a:lnB>
                      <a:noFill/>
                    </a:lnB>
                  </a:tcPr>
                </a:tc>
                <a:extLst>
                  <a:ext uri="{0D108BD9-81ED-4DB2-BD59-A6C34878D82A}">
                    <a16:rowId xmlns:a16="http://schemas.microsoft.com/office/drawing/2014/main" val="10008"/>
                  </a:ext>
                </a:extLst>
              </a:tr>
              <a:tr h="167214">
                <a:tc>
                  <a:txBody>
                    <a:bodyPr/>
                    <a:lstStyle/>
                    <a:p>
                      <a:r>
                        <a:rPr lang="en-US" sz="1100"/>
                        <a:t>&lt;h1&gt;…&lt;/h1&gt;</a:t>
                      </a:r>
                    </a:p>
                  </a:txBody>
                  <a:tcPr marL="34263" marR="34263" marT="17131" marB="17131" anchor="ctr">
                    <a:lnL>
                      <a:noFill/>
                    </a:lnL>
                    <a:lnR>
                      <a:noFill/>
                    </a:lnR>
                    <a:lnT>
                      <a:noFill/>
                    </a:lnT>
                    <a:lnB>
                      <a:noFill/>
                    </a:lnB>
                  </a:tcPr>
                </a:tc>
                <a:tc>
                  <a:txBody>
                    <a:bodyPr/>
                    <a:lstStyle/>
                    <a:p>
                      <a:r>
                        <a:rPr lang="en-US" sz="1100"/>
                        <a:t>Encloses a first-level heading.</a:t>
                      </a:r>
                    </a:p>
                  </a:txBody>
                  <a:tcPr marL="34263" marR="34263" marT="17131" marB="17131" anchor="ctr">
                    <a:lnL>
                      <a:noFill/>
                    </a:lnL>
                    <a:lnR>
                      <a:noFill/>
                    </a:lnR>
                    <a:lnT>
                      <a:noFill/>
                    </a:lnT>
                    <a:lnB>
                      <a:noFill/>
                    </a:lnB>
                  </a:tcPr>
                </a:tc>
                <a:extLst>
                  <a:ext uri="{0D108BD9-81ED-4DB2-BD59-A6C34878D82A}">
                    <a16:rowId xmlns:a16="http://schemas.microsoft.com/office/drawing/2014/main" val="10009"/>
                  </a:ext>
                </a:extLst>
              </a:tr>
              <a:tr h="167214">
                <a:tc>
                  <a:txBody>
                    <a:bodyPr/>
                    <a:lstStyle/>
                    <a:p>
                      <a:r>
                        <a:rPr lang="en-US" sz="1100"/>
                        <a:t>&lt;h2&gt;…&lt;/h2&gt;</a:t>
                      </a:r>
                    </a:p>
                  </a:txBody>
                  <a:tcPr marL="34263" marR="34263" marT="17131" marB="17131" anchor="ctr">
                    <a:lnL>
                      <a:noFill/>
                    </a:lnL>
                    <a:lnR>
                      <a:noFill/>
                    </a:lnR>
                    <a:lnT>
                      <a:noFill/>
                    </a:lnT>
                    <a:lnB>
                      <a:noFill/>
                    </a:lnB>
                  </a:tcPr>
                </a:tc>
                <a:tc>
                  <a:txBody>
                    <a:bodyPr/>
                    <a:lstStyle/>
                    <a:p>
                      <a:r>
                        <a:rPr lang="en-US" sz="1100"/>
                        <a:t>Encloses a second-level heading.</a:t>
                      </a:r>
                    </a:p>
                  </a:txBody>
                  <a:tcPr marL="34263" marR="34263" marT="17131" marB="17131" anchor="ctr">
                    <a:lnL>
                      <a:noFill/>
                    </a:lnL>
                    <a:lnR>
                      <a:noFill/>
                    </a:lnR>
                    <a:lnT>
                      <a:noFill/>
                    </a:lnT>
                    <a:lnB>
                      <a:noFill/>
                    </a:lnB>
                  </a:tcPr>
                </a:tc>
                <a:extLst>
                  <a:ext uri="{0D108BD9-81ED-4DB2-BD59-A6C34878D82A}">
                    <a16:rowId xmlns:a16="http://schemas.microsoft.com/office/drawing/2014/main" val="10010"/>
                  </a:ext>
                </a:extLst>
              </a:tr>
              <a:tr h="167214">
                <a:tc>
                  <a:txBody>
                    <a:bodyPr/>
                    <a:lstStyle/>
                    <a:p>
                      <a:r>
                        <a:rPr lang="en-US" sz="1100"/>
                        <a:t>&lt;h3&gt;…&lt;/h3&gt;</a:t>
                      </a:r>
                    </a:p>
                  </a:txBody>
                  <a:tcPr marL="34263" marR="34263" marT="17131" marB="17131" anchor="ctr">
                    <a:lnL>
                      <a:noFill/>
                    </a:lnL>
                    <a:lnR>
                      <a:noFill/>
                    </a:lnR>
                    <a:lnT>
                      <a:noFill/>
                    </a:lnT>
                    <a:lnB>
                      <a:noFill/>
                    </a:lnB>
                  </a:tcPr>
                </a:tc>
                <a:tc>
                  <a:txBody>
                    <a:bodyPr/>
                    <a:lstStyle/>
                    <a:p>
                      <a:r>
                        <a:rPr lang="en-US" sz="1100"/>
                        <a:t>Encloses a third-level heading.</a:t>
                      </a:r>
                    </a:p>
                  </a:txBody>
                  <a:tcPr marL="34263" marR="34263" marT="17131" marB="17131" anchor="ctr">
                    <a:lnL>
                      <a:noFill/>
                    </a:lnL>
                    <a:lnR>
                      <a:noFill/>
                    </a:lnR>
                    <a:lnT>
                      <a:noFill/>
                    </a:lnT>
                    <a:lnB>
                      <a:noFill/>
                    </a:lnB>
                  </a:tcPr>
                </a:tc>
                <a:extLst>
                  <a:ext uri="{0D108BD9-81ED-4DB2-BD59-A6C34878D82A}">
                    <a16:rowId xmlns:a16="http://schemas.microsoft.com/office/drawing/2014/main" val="10011"/>
                  </a:ext>
                </a:extLst>
              </a:tr>
              <a:tr h="167214">
                <a:tc>
                  <a:txBody>
                    <a:bodyPr/>
                    <a:lstStyle/>
                    <a:p>
                      <a:r>
                        <a:rPr lang="en-US" sz="1100"/>
                        <a:t>&lt;h4&gt;…&lt;/h4&gt;</a:t>
                      </a:r>
                    </a:p>
                  </a:txBody>
                  <a:tcPr marL="34263" marR="34263" marT="17131" marB="17131" anchor="ctr">
                    <a:lnL>
                      <a:noFill/>
                    </a:lnL>
                    <a:lnR>
                      <a:noFill/>
                    </a:lnR>
                    <a:lnT>
                      <a:noFill/>
                    </a:lnT>
                    <a:lnB>
                      <a:noFill/>
                    </a:lnB>
                  </a:tcPr>
                </a:tc>
                <a:tc>
                  <a:txBody>
                    <a:bodyPr/>
                    <a:lstStyle/>
                    <a:p>
                      <a:r>
                        <a:rPr lang="en-US" sz="1100"/>
                        <a:t>Encloses a fourth-level heading (seldom used).</a:t>
                      </a:r>
                    </a:p>
                  </a:txBody>
                  <a:tcPr marL="34263" marR="34263" marT="17131" marB="17131" anchor="ctr">
                    <a:lnL>
                      <a:noFill/>
                    </a:lnL>
                    <a:lnR>
                      <a:noFill/>
                    </a:lnR>
                    <a:lnT>
                      <a:noFill/>
                    </a:lnT>
                    <a:lnB>
                      <a:noFill/>
                    </a:lnB>
                  </a:tcPr>
                </a:tc>
                <a:extLst>
                  <a:ext uri="{0D108BD9-81ED-4DB2-BD59-A6C34878D82A}">
                    <a16:rowId xmlns:a16="http://schemas.microsoft.com/office/drawing/2014/main" val="10012"/>
                  </a:ext>
                </a:extLst>
              </a:tr>
              <a:tr h="167214">
                <a:tc>
                  <a:txBody>
                    <a:bodyPr/>
                    <a:lstStyle/>
                    <a:p>
                      <a:r>
                        <a:rPr lang="en-US" sz="1100" dirty="0"/>
                        <a:t>&lt;h5&gt;…&lt;/h5&gt;</a:t>
                      </a:r>
                    </a:p>
                  </a:txBody>
                  <a:tcPr marL="34263" marR="34263" marT="17131" marB="17131" anchor="ctr">
                    <a:lnL>
                      <a:noFill/>
                    </a:lnL>
                    <a:lnR>
                      <a:noFill/>
                    </a:lnR>
                    <a:lnT>
                      <a:noFill/>
                    </a:lnT>
                    <a:lnB>
                      <a:noFill/>
                    </a:lnB>
                  </a:tcPr>
                </a:tc>
                <a:tc>
                  <a:txBody>
                    <a:bodyPr/>
                    <a:lstStyle/>
                    <a:p>
                      <a:r>
                        <a:rPr lang="en-US" sz="1100"/>
                        <a:t>Encloses a fifth-level heading (seldom used).</a:t>
                      </a:r>
                    </a:p>
                  </a:txBody>
                  <a:tcPr marL="34263" marR="34263" marT="17131" marB="17131" anchor="ctr">
                    <a:lnL>
                      <a:noFill/>
                    </a:lnL>
                    <a:lnR>
                      <a:noFill/>
                    </a:lnR>
                    <a:lnT>
                      <a:noFill/>
                    </a:lnT>
                    <a:lnB>
                      <a:noFill/>
                    </a:lnB>
                  </a:tcPr>
                </a:tc>
                <a:extLst>
                  <a:ext uri="{0D108BD9-81ED-4DB2-BD59-A6C34878D82A}">
                    <a16:rowId xmlns:a16="http://schemas.microsoft.com/office/drawing/2014/main" val="10013"/>
                  </a:ext>
                </a:extLst>
              </a:tr>
              <a:tr h="167214">
                <a:tc>
                  <a:txBody>
                    <a:bodyPr/>
                    <a:lstStyle/>
                    <a:p>
                      <a:r>
                        <a:rPr lang="en-US" sz="1100"/>
                        <a:t>&lt;h6&gt;…&lt;/h6&gt;</a:t>
                      </a:r>
                    </a:p>
                  </a:txBody>
                  <a:tcPr marL="34263" marR="34263" marT="17131" marB="17131" anchor="ctr">
                    <a:lnL>
                      <a:noFill/>
                    </a:lnL>
                    <a:lnR>
                      <a:noFill/>
                    </a:lnR>
                    <a:lnT>
                      <a:noFill/>
                    </a:lnT>
                    <a:lnB>
                      <a:noFill/>
                    </a:lnB>
                  </a:tcPr>
                </a:tc>
                <a:tc>
                  <a:txBody>
                    <a:bodyPr/>
                    <a:lstStyle/>
                    <a:p>
                      <a:r>
                        <a:rPr lang="en-US" sz="1100"/>
                        <a:t>Encloses a sixth-level heading (seldom used).</a:t>
                      </a:r>
                    </a:p>
                  </a:txBody>
                  <a:tcPr marL="34263" marR="34263" marT="17131" marB="17131" anchor="ctr">
                    <a:lnL>
                      <a:noFill/>
                    </a:lnL>
                    <a:lnR>
                      <a:noFill/>
                    </a:lnR>
                    <a:lnT>
                      <a:noFill/>
                    </a:lnT>
                    <a:lnB>
                      <a:noFill/>
                    </a:lnB>
                  </a:tcPr>
                </a:tc>
                <a:extLst>
                  <a:ext uri="{0D108BD9-81ED-4DB2-BD59-A6C34878D82A}">
                    <a16:rowId xmlns:a16="http://schemas.microsoft.com/office/drawing/2014/main" val="10014"/>
                  </a:ext>
                </a:extLst>
              </a:tr>
              <a:tr h="167214">
                <a:tc>
                  <a:txBody>
                    <a:bodyPr/>
                    <a:lstStyle/>
                    <a:p>
                      <a:r>
                        <a:rPr lang="en-US" sz="1100" dirty="0"/>
                        <a:t>&lt;header&gt;…&lt;/header&gt;</a:t>
                      </a:r>
                    </a:p>
                  </a:txBody>
                  <a:tcPr marL="34263" marR="34263" marT="17131" marB="17131" anchor="ctr">
                    <a:lnL>
                      <a:noFill/>
                    </a:lnL>
                    <a:lnR>
                      <a:noFill/>
                    </a:lnR>
                    <a:lnT>
                      <a:noFill/>
                    </a:lnT>
                    <a:lnB>
                      <a:noFill/>
                    </a:lnB>
                  </a:tcPr>
                </a:tc>
                <a:tc>
                  <a:txBody>
                    <a:bodyPr/>
                    <a:lstStyle/>
                    <a:p>
                      <a:r>
                        <a:rPr lang="en-US" sz="1100"/>
                        <a:t>Contains introductory information.</a:t>
                      </a:r>
                    </a:p>
                  </a:txBody>
                  <a:tcPr marL="34263" marR="34263" marT="17131" marB="17131" anchor="ctr">
                    <a:lnL>
                      <a:noFill/>
                    </a:lnL>
                    <a:lnR>
                      <a:noFill/>
                    </a:lnR>
                    <a:lnT>
                      <a:noFill/>
                    </a:lnT>
                    <a:lnB>
                      <a:noFill/>
                    </a:lnB>
                  </a:tcPr>
                </a:tc>
                <a:extLst>
                  <a:ext uri="{0D108BD9-81ED-4DB2-BD59-A6C34878D82A}">
                    <a16:rowId xmlns:a16="http://schemas.microsoft.com/office/drawing/2014/main" val="10015"/>
                  </a:ext>
                </a:extLst>
              </a:tr>
              <a:tr h="420346">
                <a:tc>
                  <a:txBody>
                    <a:bodyPr/>
                    <a:lstStyle/>
                    <a:p>
                      <a:r>
                        <a:rPr lang="en-US" sz="1100"/>
                        <a:t>&lt;footer&gt;…&lt;/footer&gt;</a:t>
                      </a:r>
                    </a:p>
                  </a:txBody>
                  <a:tcPr marL="34263" marR="34263" marT="17131" marB="17131" anchor="ctr">
                    <a:lnL>
                      <a:noFill/>
                    </a:lnL>
                    <a:lnR>
                      <a:noFill/>
                    </a:lnR>
                    <a:lnT>
                      <a:noFill/>
                    </a:lnT>
                    <a:lnB>
                      <a:noFill/>
                    </a:lnB>
                  </a:tcPr>
                </a:tc>
                <a:tc>
                  <a:txBody>
                    <a:bodyPr/>
                    <a:lstStyle/>
                    <a:p>
                      <a:r>
                        <a:rPr lang="en-US" sz="1100" dirty="0"/>
                        <a:t>Contains supplementary material for its containing element (commonly a copyright notice or author information).</a:t>
                      </a:r>
                    </a:p>
                  </a:txBody>
                  <a:tcPr marL="34263" marR="34263" marT="17131" marB="17131" anchor="ctr">
                    <a:lnL>
                      <a:noFill/>
                    </a:lnL>
                    <a:lnR>
                      <a:noFill/>
                    </a:lnR>
                    <a:lnT>
                      <a:noFill/>
                    </a:lnT>
                    <a:lnB>
                      <a:noFill/>
                    </a:lnB>
                  </a:tcPr>
                </a:tc>
                <a:extLst>
                  <a:ext uri="{0D108BD9-81ED-4DB2-BD59-A6C34878D82A}">
                    <a16:rowId xmlns:a16="http://schemas.microsoft.com/office/drawing/2014/main" val="10016"/>
                  </a:ext>
                </a:extLst>
              </a:tr>
              <a:tr h="167214">
                <a:tc>
                  <a:txBody>
                    <a:bodyPr/>
                    <a:lstStyle/>
                    <a:p>
                      <a:r>
                        <a:rPr lang="en-US" sz="1100"/>
                        <a:t>&lt;nav&gt;…&lt;/nav&gt;</a:t>
                      </a:r>
                    </a:p>
                  </a:txBody>
                  <a:tcPr marL="34263" marR="34263" marT="17131" marB="17131" anchor="ctr">
                    <a:lnL>
                      <a:noFill/>
                    </a:lnL>
                    <a:lnR>
                      <a:noFill/>
                    </a:lnR>
                    <a:lnT>
                      <a:noFill/>
                    </a:lnT>
                    <a:lnB>
                      <a:noFill/>
                    </a:lnB>
                  </a:tcPr>
                </a:tc>
                <a:tc>
                  <a:txBody>
                    <a:bodyPr/>
                    <a:lstStyle/>
                    <a:p>
                      <a:r>
                        <a:rPr lang="en-US" sz="1100" dirty="0"/>
                        <a:t>Contains navigational elements.</a:t>
                      </a:r>
                    </a:p>
                  </a:txBody>
                  <a:tcPr marL="34263" marR="34263" marT="17131" marB="17131" anchor="ctr">
                    <a:lnL>
                      <a:noFill/>
                    </a:lnL>
                    <a:lnR>
                      <a:noFill/>
                    </a:lnR>
                    <a:lnT>
                      <a:noFill/>
                    </a:lnT>
                    <a:lnB>
                      <a:noFill/>
                    </a:lnB>
                  </a:tcPr>
                </a:tc>
                <a:extLst>
                  <a:ext uri="{0D108BD9-81ED-4DB2-BD59-A6C34878D82A}">
                    <a16:rowId xmlns:a16="http://schemas.microsoft.com/office/drawing/2014/main" val="10017"/>
                  </a:ext>
                </a:extLst>
              </a:tr>
              <a:tr h="293780">
                <a:tc>
                  <a:txBody>
                    <a:bodyPr/>
                    <a:lstStyle/>
                    <a:p>
                      <a:r>
                        <a:rPr lang="en-US" sz="1100"/>
                        <a:t>&lt;section&gt;…&lt;/section&gt;</a:t>
                      </a:r>
                    </a:p>
                  </a:txBody>
                  <a:tcPr marL="34263" marR="34263" marT="17131" marB="17131" anchor="ctr">
                    <a:lnL>
                      <a:noFill/>
                    </a:lnL>
                    <a:lnR>
                      <a:noFill/>
                    </a:lnR>
                    <a:lnT>
                      <a:noFill/>
                    </a:lnT>
                    <a:lnB>
                      <a:noFill/>
                    </a:lnB>
                  </a:tcPr>
                </a:tc>
                <a:tc>
                  <a:txBody>
                    <a:bodyPr/>
                    <a:lstStyle/>
                    <a:p>
                      <a:r>
                        <a:rPr lang="en-US" sz="1100" dirty="0"/>
                        <a:t>Contains thematically similar content, such as a chapter of a book or a section of a page.</a:t>
                      </a:r>
                    </a:p>
                  </a:txBody>
                  <a:tcPr marL="34263" marR="34263" marT="17131" marB="17131" anchor="ctr">
                    <a:lnL>
                      <a:noFill/>
                    </a:lnL>
                    <a:lnR>
                      <a:noFill/>
                    </a:lnR>
                    <a:lnT>
                      <a:noFill/>
                    </a:lnT>
                    <a:lnB>
                      <a:noFill/>
                    </a:lnB>
                  </a:tcPr>
                </a:tc>
                <a:extLst>
                  <a:ext uri="{0D108BD9-81ED-4DB2-BD59-A6C34878D82A}">
                    <a16:rowId xmlns:a16="http://schemas.microsoft.com/office/drawing/2014/main" val="10018"/>
                  </a:ext>
                </a:extLst>
              </a:tr>
              <a:tr h="293780">
                <a:tc>
                  <a:txBody>
                    <a:bodyPr/>
                    <a:lstStyle/>
                    <a:p>
                      <a:r>
                        <a:rPr lang="en-US" sz="1100"/>
                        <a:t>&lt;article&gt;…&lt;/article&gt;</a:t>
                      </a:r>
                    </a:p>
                  </a:txBody>
                  <a:tcPr marL="34263" marR="34263" marT="17131" marB="17131" anchor="ctr">
                    <a:lnL>
                      <a:noFill/>
                    </a:lnL>
                    <a:lnR>
                      <a:noFill/>
                    </a:lnR>
                    <a:lnT>
                      <a:noFill/>
                    </a:lnT>
                    <a:lnB>
                      <a:noFill/>
                    </a:lnB>
                  </a:tcPr>
                </a:tc>
                <a:tc>
                  <a:txBody>
                    <a:bodyPr/>
                    <a:lstStyle/>
                    <a:p>
                      <a:r>
                        <a:rPr lang="en-US" sz="1100" dirty="0"/>
                        <a:t>Contains content that is a standalone body of work, such as a news article.</a:t>
                      </a:r>
                    </a:p>
                  </a:txBody>
                  <a:tcPr marL="34263" marR="34263" marT="17131" marB="17131" anchor="ctr">
                    <a:lnL>
                      <a:noFill/>
                    </a:lnL>
                    <a:lnR>
                      <a:noFill/>
                    </a:lnR>
                    <a:lnT>
                      <a:noFill/>
                    </a:lnT>
                    <a:lnB>
                      <a:noFill/>
                    </a:lnB>
                  </a:tcPr>
                </a:tc>
                <a:extLst>
                  <a:ext uri="{0D108BD9-81ED-4DB2-BD59-A6C34878D82A}">
                    <a16:rowId xmlns:a16="http://schemas.microsoft.com/office/drawing/2014/main" val="10019"/>
                  </a:ext>
                </a:extLst>
              </a:tr>
              <a:tr h="293780">
                <a:tc>
                  <a:txBody>
                    <a:bodyPr/>
                    <a:lstStyle/>
                    <a:p>
                      <a:r>
                        <a:rPr lang="en-US" sz="1100"/>
                        <a:t>&lt;aside&gt;…&lt;/aside&gt;</a:t>
                      </a:r>
                    </a:p>
                  </a:txBody>
                  <a:tcPr marL="34263" marR="34263" marT="17131" marB="17131" anchor="ctr">
                    <a:lnL>
                      <a:noFill/>
                    </a:lnL>
                    <a:lnR>
                      <a:noFill/>
                    </a:lnR>
                    <a:lnT>
                      <a:noFill/>
                    </a:lnT>
                    <a:lnB>
                      <a:noFill/>
                    </a:lnB>
                  </a:tcPr>
                </a:tc>
                <a:tc>
                  <a:txBody>
                    <a:bodyPr/>
                    <a:lstStyle/>
                    <a:p>
                      <a:r>
                        <a:rPr lang="en-US" sz="1100" dirty="0"/>
                        <a:t>Contains secondary information for its containing element.</a:t>
                      </a:r>
                    </a:p>
                  </a:txBody>
                  <a:tcPr marL="34263" marR="34263" marT="17131" marB="17131" anchor="ctr">
                    <a:lnL>
                      <a:noFill/>
                    </a:lnL>
                    <a:lnR>
                      <a:noFill/>
                    </a:lnR>
                    <a:lnT>
                      <a:noFill/>
                    </a:lnT>
                    <a:lnB>
                      <a:noFill/>
                    </a:lnB>
                  </a:tcPr>
                </a:tc>
                <a:extLst>
                  <a:ext uri="{0D108BD9-81ED-4DB2-BD59-A6C34878D82A}">
                    <a16:rowId xmlns:a16="http://schemas.microsoft.com/office/drawing/2014/main" val="10020"/>
                  </a:ext>
                </a:extLst>
              </a:tr>
              <a:tr h="420346">
                <a:tc>
                  <a:txBody>
                    <a:bodyPr/>
                    <a:lstStyle/>
                    <a:p>
                      <a:r>
                        <a:rPr lang="en-US" sz="1100"/>
                        <a:t>&lt;address&gt;…&lt;/address&gt;</a:t>
                      </a:r>
                    </a:p>
                  </a:txBody>
                  <a:tcPr marL="34263" marR="34263" marT="17131" marB="17131" anchor="ctr">
                    <a:lnL>
                      <a:noFill/>
                    </a:lnL>
                    <a:lnR>
                      <a:noFill/>
                    </a:lnR>
                    <a:lnT>
                      <a:noFill/>
                    </a:lnT>
                    <a:lnB>
                      <a:noFill/>
                    </a:lnB>
                  </a:tcPr>
                </a:tc>
                <a:tc>
                  <a:txBody>
                    <a:bodyPr/>
                    <a:lstStyle/>
                    <a:p>
                      <a:r>
                        <a:rPr lang="en-US" sz="1100" dirty="0"/>
                        <a:t>Contains address information related to its nearest &lt;article&gt; or &lt;body&gt; element, often contained within a &lt;footer&gt; element.</a:t>
                      </a:r>
                    </a:p>
                  </a:txBody>
                  <a:tcPr marL="34263" marR="34263" marT="17131" marB="17131" anchor="ctr">
                    <a:lnL>
                      <a:noFill/>
                    </a:lnL>
                    <a:lnR>
                      <a:noFill/>
                    </a:lnR>
                    <a:lnT>
                      <a:noFill/>
                    </a:lnT>
                    <a:lnB>
                      <a:noFill/>
                    </a:lnB>
                  </a:tcPr>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299073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Murach's HTML5 and CSS3 (3rd Ed.), C3</a:t>
            </a:r>
          </a:p>
        </p:txBody>
      </p:sp>
      <p:sp>
        <p:nvSpPr>
          <p:cNvPr id="4" name="Footer Placeholder 3"/>
          <p:cNvSpPr>
            <a:spLocks noGrp="1"/>
          </p:cNvSpPr>
          <p:nvPr>
            <p:ph type="ftr" sz="quarter" idx="11"/>
          </p:nvPr>
        </p:nvSpPr>
        <p:spPr/>
        <p:txBody>
          <a:bodyPr/>
          <a:lstStyle/>
          <a:p>
            <a:pPr>
              <a:defRPr/>
            </a:pPr>
            <a:r>
              <a:rPr lang="en-US"/>
              <a:t>© 2015, Mike Murach &amp; Associates, Inc.</a:t>
            </a:r>
          </a:p>
        </p:txBody>
      </p:sp>
      <p:sp>
        <p:nvSpPr>
          <p:cNvPr id="5" name="Slide Number Placeholder 4"/>
          <p:cNvSpPr>
            <a:spLocks noGrp="1"/>
          </p:cNvSpPr>
          <p:nvPr>
            <p:ph type="sldNum" sz="quarter" idx="12"/>
          </p:nvPr>
        </p:nvSpPr>
        <p:spPr/>
        <p:txBody>
          <a:bodyPr/>
          <a:lstStyle/>
          <a:p>
            <a:pPr>
              <a:defRPr/>
            </a:pPr>
            <a:endParaRPr lang="en-US"/>
          </a:p>
          <a:p>
            <a:pPr algn="r">
              <a:defRPr/>
            </a:pPr>
            <a:r>
              <a:rPr lang="en-US" sz="900">
                <a:latin typeface="Arial Narrow" pitchFamily="34" charset="0"/>
              </a:rPr>
              <a:t>Slide </a:t>
            </a:r>
            <a:fld id="{5ECE9829-65B2-40C6-AEFF-7C648FF56A9C}" type="slidenum">
              <a:rPr lang="en-US" sz="900">
                <a:latin typeface="Arial Narrow" pitchFamily="34" charset="0"/>
              </a:rPr>
              <a:pPr algn="r">
                <a:defRPr/>
              </a:pPr>
              <a:t>9</a:t>
            </a:fld>
            <a:endParaRPr lang="en-US" sz="900">
              <a:latin typeface="Arial Narrow" pitchFamily="34" charset="0"/>
            </a:endParaRPr>
          </a:p>
        </p:txBody>
      </p:sp>
      <p:graphicFrame>
        <p:nvGraphicFramePr>
          <p:cNvPr id="6" name="Object 5"/>
          <p:cNvGraphicFramePr>
            <a:graphicFrameLocks noChangeAspect="1"/>
          </p:cNvGraphicFramePr>
          <p:nvPr/>
        </p:nvGraphicFramePr>
        <p:xfrm>
          <a:off x="2438401" y="685800"/>
          <a:ext cx="7301323" cy="426678"/>
        </p:xfrm>
        <a:graphic>
          <a:graphicData uri="http://schemas.openxmlformats.org/presentationml/2006/ole">
            <mc:AlternateContent xmlns:mc="http://schemas.openxmlformats.org/markup-compatibility/2006">
              <mc:Choice xmlns:v="urn:schemas-microsoft-com:vml" Requires="v">
                <p:oleObj name="Document" r:id="rId2" imgW="7301323" imgH="426678" progId="Word.Document.12">
                  <p:embed/>
                </p:oleObj>
              </mc:Choice>
              <mc:Fallback>
                <p:oleObj name="Document" r:id="rId2" imgW="7301323" imgH="426678" progId="Word.Document.12">
                  <p:embed/>
                  <p:pic>
                    <p:nvPicPr>
                      <p:cNvPr id="0" name=""/>
                      <p:cNvPicPr/>
                      <p:nvPr/>
                    </p:nvPicPr>
                    <p:blipFill>
                      <a:blip r:embed="rId3"/>
                      <a:stretch>
                        <a:fillRect/>
                      </a:stretch>
                    </p:blipFill>
                    <p:spPr>
                      <a:xfrm>
                        <a:off x="2438401" y="685800"/>
                        <a:ext cx="7301323" cy="426678"/>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2438401" y="1148652"/>
          <a:ext cx="7301323" cy="1899348"/>
        </p:xfrm>
        <a:graphic>
          <a:graphicData uri="http://schemas.openxmlformats.org/presentationml/2006/ole">
            <mc:AlternateContent xmlns:mc="http://schemas.openxmlformats.org/markup-compatibility/2006">
              <mc:Choice xmlns:v="urn:schemas-microsoft-com:vml" Requires="v">
                <p:oleObj name="Document" r:id="rId4" imgW="7301323" imgH="1899348" progId="Word.Document.12">
                  <p:embed/>
                </p:oleObj>
              </mc:Choice>
              <mc:Fallback>
                <p:oleObj name="Document" r:id="rId4" imgW="7301323" imgH="1899348" progId="Word.Document.12">
                  <p:embed/>
                  <p:pic>
                    <p:nvPicPr>
                      <p:cNvPr id="0" name=""/>
                      <p:cNvPicPr/>
                      <p:nvPr/>
                    </p:nvPicPr>
                    <p:blipFill>
                      <a:blip r:embed="rId5"/>
                      <a:stretch>
                        <a:fillRect/>
                      </a:stretch>
                    </p:blipFill>
                    <p:spPr>
                      <a:xfrm>
                        <a:off x="2438401" y="1148652"/>
                        <a:ext cx="7301323" cy="1899348"/>
                      </a:xfrm>
                      <a:prstGeom prst="rect">
                        <a:avLst/>
                      </a:prstGeom>
                    </p:spPr>
                  </p:pic>
                </p:oleObj>
              </mc:Fallback>
            </mc:AlternateContent>
          </a:graphicData>
        </a:graphic>
      </p:graphicFrame>
    </p:spTree>
    <p:extLst>
      <p:ext uri="{BB962C8B-B14F-4D97-AF65-F5344CB8AC3E}">
        <p14:creationId xmlns:p14="http://schemas.microsoft.com/office/powerpoint/2010/main" val="3896876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1506</Words>
  <Application>Microsoft Macintosh PowerPoint</Application>
  <PresentationFormat>Widescreen</PresentationFormat>
  <Paragraphs>112</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Arial Narrow</vt:lpstr>
      <vt:lpstr>Calibri</vt:lpstr>
      <vt:lpstr>Calibri Light</vt:lpstr>
      <vt:lpstr>Times New Roman</vt:lpstr>
      <vt:lpstr>Office Theme</vt:lpstr>
      <vt:lpstr>Document</vt:lpstr>
      <vt:lpstr>Structuring an HTML Document </vt:lpstr>
      <vt:lpstr>PowerPoint Presentation</vt:lpstr>
      <vt:lpstr>Sample code</vt:lpstr>
      <vt:lpstr>PowerPoint Presentation</vt:lpstr>
      <vt:lpstr>PowerPoint Presentation</vt:lpstr>
      <vt:lpstr>Organizing a Page with Paragraphs and Line Breaks </vt:lpstr>
      <vt:lpstr>Heading tags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Img tag and a href tag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Lesson_2: Structuring an HTML Document </dc:title>
  <dc:creator>Ronak</dc:creator>
  <cp:lastModifiedBy>Sepideh Banihashemi</cp:lastModifiedBy>
  <cp:revision>18</cp:revision>
  <dcterms:created xsi:type="dcterms:W3CDTF">2019-09-08T21:03:42Z</dcterms:created>
  <dcterms:modified xsi:type="dcterms:W3CDTF">2023-01-16T12:25:34Z</dcterms:modified>
</cp:coreProperties>
</file>