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5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7" autoAdjust="0"/>
    <p:restoredTop sz="95807" autoAdjust="0"/>
  </p:normalViewPr>
  <p:slideViewPr>
    <p:cSldViewPr>
      <p:cViewPr varScale="1">
        <p:scale>
          <a:sx n="106" d="100"/>
          <a:sy n="106" d="100"/>
        </p:scale>
        <p:origin x="18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58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1/17/22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99920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915577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 hidden="1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071815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3A72EA-95A4-4971-A611-08118360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C1F24-BFF2-4185-85BB-A0DFC365FC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D137B-59BC-486D-BF00-F2FFE59AC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921E1-018C-46BC-A8C8-322A2940309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77334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D71E90-A095-4E69-9451-395CD82372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97A521-89BB-45E2-8829-2778F464A7B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7A9A81-694D-4639-A4B6-89156A3472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6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7B6BB-4346-41AB-8BAF-8B6DEFB48F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322FD-6B4A-490F-ACE4-6D1F186204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B5B42-F45F-4D47-A4D6-D98ACFA3A4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5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83E44D-4E7B-4942-97AB-42AFF39D8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web development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0D66C3-B4F9-4680-BE2F-E7D63605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8075-7189-4561-A4E5-98C8C46EDDC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A3984-E668-431C-B47A-D79A7058C7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6169-E941-478B-83FF-531399080C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6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8AC4-7AF0-40E1-9B37-4A8B67DF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browsers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46A5-297C-4A30-BCCA-C6AD4CE606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Chrome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Firefox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Internet Explorer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Safari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Opera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5844C-850F-4E50-A1B8-AB6ADD47D6E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7B383-E722-4984-A34B-B0A9A88492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DFD6-0A5E-4F50-9CEB-56E582C18A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129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BDD2-FF5E-4D90-AB06-63460CDE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Server-side scripting languages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3377E-B555-46C6-8B36-A3F2F1908D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C# and Visual Basic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Ruby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D5C7-B2F3-479C-BF5E-5E18149296E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ECFD2-340A-465A-8608-800AC6305E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5C58-BB1F-48F1-A3A2-08B349621C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7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7D69-C600-466D-BECB-B1764291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with image swaps and rollovers</a:t>
            </a:r>
            <a:endParaRPr lang="en-US" dirty="0"/>
          </a:p>
        </p:txBody>
      </p:sp>
      <p:pic>
        <p:nvPicPr>
          <p:cNvPr id="7" name="Content Placeholder 6" descr="See page 12 in book" title="See slide title">
            <a:extLst>
              <a:ext uri="{FF2B5EF4-FFF2-40B4-BE49-F238E27FC236}">
                <a16:creationId xmlns:a16="http://schemas.microsoft.com/office/drawing/2014/main" id="{9DDFF610-99D0-48E4-9AFC-08273A6AA3A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65214"/>
            <a:ext cx="7315200" cy="475617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FDBB-EAB6-409C-8F87-5A39EEF346B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2A0C8-C59F-4006-B896-14483ADBFC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97704-F1CB-4CDC-BE27-E66F5D0A759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9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3ED0-3535-4004-B4BC-BEEC0D2E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JavaScript fits into this architecture</a:t>
            </a:r>
            <a:endParaRPr lang="en-US" dirty="0"/>
          </a:p>
        </p:txBody>
      </p:sp>
      <p:pic>
        <p:nvPicPr>
          <p:cNvPr id="7" name="Content Placeholder 6" descr="See page 12 in book" title="See slide title ">
            <a:extLst>
              <a:ext uri="{FF2B5EF4-FFF2-40B4-BE49-F238E27FC236}">
                <a16:creationId xmlns:a16="http://schemas.microsoft.com/office/drawing/2014/main" id="{BB375DA2-83F9-4171-9AA5-92C895387F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226316"/>
            <a:ext cx="5504762" cy="161904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13D0-D53D-4770-B3E5-CF91336FFC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2D6D-80B4-4865-8B67-8F7664681A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99BE0-53F1-4DF9-B543-1AF70AD3D1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90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3A92-9D2A-4AA9-ADAD-471A5BAE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of the common uses of JavaScript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308F-71FA-4166-B483-EED2164CBC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validation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Image swaps and rollovers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Accordions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8D40C-6C7C-4A69-9E75-AD7EDEAFFC9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A7A0B-2669-4EDF-BD63-266E4980E3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B51FD-DE7D-4667-9195-A012263DD1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02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C0548-8B7C-493D-8FD7-212D42FA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an HTML file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A047C-C9C7-4F99-93F0-21450D625C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&lt;html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&lt;meta charset="utf-8"&gt;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&lt;title&gt;JavaScript and jQuery book&lt;/title&gt;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&lt;/head&gt;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&lt;h1&gt;JavaScript and jQuery (3rd Edition)&lt;/h1&gt;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="javascript_jquery.jpg"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alt="JavaScript and jQuery Book"&gt;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&lt;p&gt;Today, ... does best.&lt;/p&gt;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&lt;p&gt;Now, ... &lt;a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=""&gt;read more...&lt;/a&gt;&lt;/p&gt;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&lt;/body&gt;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A19B-69F8-491C-9E12-510329EFF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32D3-D896-4DCC-BEEE-76BE3D723E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EEEA-CFF9-4057-A697-ADDD940188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854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3F64-3A54-490B-8553-ED09A63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HTML displayed in a web browser </a:t>
            </a:r>
            <a:endParaRPr lang="en-US" dirty="0"/>
          </a:p>
        </p:txBody>
      </p:sp>
      <p:pic>
        <p:nvPicPr>
          <p:cNvPr id="7" name="Content Placeholder 6" descr="See page 14 in book" title="See slide title">
            <a:extLst>
              <a:ext uri="{FF2B5EF4-FFF2-40B4-BE49-F238E27FC236}">
                <a16:creationId xmlns:a16="http://schemas.microsoft.com/office/drawing/2014/main" id="{4561FDB3-E068-4ED1-AD30-041420A9079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899121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9AB5-FD6F-4FCE-9E88-67306CD07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E1A6D-8EC2-4E3C-A1B6-BA35912797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9ACA-5719-4667-A8DD-07C1972C8C9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04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935E-59F1-4E9D-B6E8-9F416F24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link element for a 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21CAB-19EC-42E7-8BA1-27CE930FA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="book.css"&gt;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92D0F-1F10-4EBD-A403-E5BB26A59B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CB01-B126-46FC-89BB-4DB1A24A37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4D97-23AF-452F-B812-59C4A00846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3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E78-9509-4517-98F0-F20E27F4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code for the CSS file named book.css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B7B5E-3566-4ABA-AEB1-4214B2EC4E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font-family: Arial, Helvetica, sans-serif;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100%;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width: 550px;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auto;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1em;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border: 1px solid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 {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padding: .25em;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font-size: 200%;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color: navy;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float: left;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 1em 1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1em; 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margin: 0;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padding-bottom: .5em; }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4A26-D0E7-40C7-AAFB-DC2FBD7341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B6C64-4162-47ED-87A2-AA958DF05C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B486-5825-45E2-87EE-8AAD9CD19D1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67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D520-5763-4AE4-AB09-3A5F149B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page displayed in a web browser</a:t>
            </a:r>
            <a:endParaRPr lang="en-US" dirty="0"/>
          </a:p>
        </p:txBody>
      </p:sp>
      <p:pic>
        <p:nvPicPr>
          <p:cNvPr id="7" name="Content Placeholder 6" descr="See page 16 in book" title="See slide title">
            <a:extLst>
              <a:ext uri="{FF2B5EF4-FFF2-40B4-BE49-F238E27FC236}">
                <a16:creationId xmlns:a16="http://schemas.microsoft.com/office/drawing/2014/main" id="{518E81D3-4319-46E5-B93A-778C82A7084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6304762" cy="37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52D6-8B08-4CAD-B32B-9CDC66B255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C0B0-A107-4D8E-84DD-6521719F45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26940-6D49-4D89-A987-3D3206C5FD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4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6673-E0FF-4531-B77A-9F6AE5C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5D711-CC4A-4CC7-A164-BEC1DECE59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Load a web page from the Internet or an intranet into a web browser.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the source code for a web page in a web browser.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 web application.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Internet and an intranet.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HTTP requests and responses.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way a web server processes static web pages and dynamic web pages.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Name the five major web browsers.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JavaScript.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HTML and CSS.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9FAA-0651-4EC7-B49B-256D52BF17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2E6A-8DEE-4E1D-9C82-D463F121A4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B8ED6-D19C-40A5-A3D3-B04476ACB8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EDD8-29BF-4673-B84B-03D0DD93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websites to become familiar with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FFE44-9B17-4F71-B726-BDC6843D7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World Wide Web Consortium (W3C): 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www.w3.org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 Hypertext Application Technology Working Group (WHATWG): </a:t>
            </a:r>
            <a:b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www.whatwg.org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9F362-46FB-4C91-A0E7-582C756F44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DB55D-7E21-4076-82FE-0E7C4AFDB1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9D91-8564-43A0-901E-7EF65C289F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55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9BEC-39C9-44A5-BE19-96C8F0EE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Five free text editors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2FDB7-FBC8-43F3-876B-3B1163997E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Brackets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Atom 1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Code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Notepad++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TextMate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68BB8-E656-4CFB-A32E-D767024B7ED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F9C3-9165-4D11-8AD2-4687935366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E86A3-6053-4F98-B2E4-84914F60D4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90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5E73-51AA-4E39-9796-CEAC6EEC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Brackets and its auto-completion feature</a:t>
            </a:r>
            <a:endParaRPr lang="en-US" dirty="0"/>
          </a:p>
        </p:txBody>
      </p:sp>
      <p:pic>
        <p:nvPicPr>
          <p:cNvPr id="7" name="Content Placeholder 6" descr="See page 20 in book" title="See slide title">
            <a:extLst>
              <a:ext uri="{FF2B5EF4-FFF2-40B4-BE49-F238E27FC236}">
                <a16:creationId xmlns:a16="http://schemas.microsoft.com/office/drawing/2014/main" id="{E890AA57-E8DF-4184-B2C5-6160CA9DAF6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988312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C2EDD-1394-499D-951C-277056CBEDE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3B4D6-C4EA-4AD0-BE7C-CB589A1379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E5D25-EE69-41F6-8225-5A9C94D75FA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41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0EEE-A06A-49B4-8A40-25FDED87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Popular IDEs for web development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4857-4F37-4675-A7C9-A0ED1B94D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Adobe Dreamweaver CC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Microsoft Visual Studio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WebStorm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Eclipse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NetBeans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Aptana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Studio 3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Cloud9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95194-3614-4CDB-8A5B-119EB3D1C1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2EA9A-944E-4AA8-B20C-1C2BF9BC6C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D3B85-E866-40F5-B2E6-A399245182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54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2777-7623-49C9-B83A-A574DAB5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popular FTP programs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30B5-0CD8-40F1-9FE4-956E65FE7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FileZilla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FTP Voyager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CuteFTP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Fetch	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991A-0667-4BFD-8C9D-BCD0C617181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C50A-2462-406E-B97D-E3AFDEBE6B1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DE952-EE2D-46DE-ACDA-C0981C25A0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97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components of an HTTP URL</a:t>
            </a:r>
          </a:p>
        </p:txBody>
      </p:sp>
      <p:pic>
        <p:nvPicPr>
          <p:cNvPr id="9" name="Content Placeholder 8" descr="See page 27 in book" title="See slide title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994321"/>
            <a:ext cx="6697509" cy="83447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838200" y="2195201"/>
            <a:ext cx="7391400" cy="457200"/>
          </a:xfrm>
        </p:spPr>
        <p:txBody>
          <a:bodyPr/>
          <a:lstStyle/>
          <a:p>
            <a:r>
              <a:rPr lang="en-US" dirty="0"/>
              <a:t>What happens if you omit parts of a URL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838200" y="2652400"/>
            <a:ext cx="7391400" cy="1756321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omit the protocol, the default of http:// will be used.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 omit the filename, the default document name for the web server will be used.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33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C006-DE1C-467D-BBCE-0EBD0F2F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access a web page on the Internet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B7C30-DAB1-4F0B-91AA-FA58A0FE8E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Enter the URL of a web page into the browser’s address bar.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Click on a link in the current web page to load the next web page.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2549-CC68-48AC-A1DE-BACB3E916A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4550-09BE-413B-B86B-D343D51C96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28B0-51C3-4CB4-B5C6-D30B7B7F424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9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267D-D2C2-40BF-9386-F6DA9C73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668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ways to access a web page on your own server or computer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B5CE-D3C7-4450-B10B-E97E898FB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features of your text editor or IDE.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Find the file in File Explorer or Finder. Then, double-click on it to open it in your default browser. Or, right-click on it and use the Open With command to select the browser.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If your browser has a menu bar, use the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or 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pc="-1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Open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File command.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C1C5E-6230-4687-A43F-7142590D57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3FF5-0EBC-4DB8-8174-FD95E443B8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C9F8E-8218-4487-A5B6-5416A3E486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758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F98B2-BC39-4CB8-BD7D-601BB5EA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Naming recommendations for folders and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7EE57-2377-49F1-A668-1D49E1711F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names for folders and files that consist of lowercase letters, numbers, underscores or hyphens, and the period.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filenames that clearly indicate what a page contains. This is good for search engine optimization.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8741A-76FD-4D9A-9FB3-78569E7A8B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B645-4A07-42AF-9449-8CD6898651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4896-B62B-4A70-8875-2165AD3F50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78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A4D2-27BE-4A17-B01F-F35F218F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source code for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64F0-1F9A-465F-B698-B6C6D84D3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Chrome, right-click the page and select the View Page Source command.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Internet Explorer or Edge, right-click the page and select the View Source command.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Chrome or Internet Explorer, the source code is displayed in a new browser tab or a separate window. 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Edge, the source code is displayed in the Debugger tab of the Developer Tools.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A9AD-C899-4BCC-A871-3E2EE700BB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2234-8D4B-4521-9A37-F8A710C878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9BD3-BB45-429B-AF6F-AD93EE9476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2AE-FA2E-4E58-B391-A15BE3EE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7789-4C3D-477D-B4CF-99DF2074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Explain how you deploy a website on the Internet.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components of an HTTP URL.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  <a:tabLst>
                <a:tab pos="34290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five web development issues: usability, cross-browser compatibility, user accessibility, search engine optimization, and Responsive Web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3463-BB85-42FA-8837-C8673752582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5EC9-CFAA-4E64-AB28-567C01882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83AA-0BB0-4D43-B198-DEEA3857E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728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E1DA-4680-4EF1-911D-623ADEF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CSS code in an external CSS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776F6-4613-457E-846A-7FA4ECD06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Chrome, click on the link that refers to the CSS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Edge, hold down the Ctrl key and click on the link that refers to the CSS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Internet Explorer, enter the URL for the CSS file in the address bar of your web browser.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32FD-5B9B-4B65-B521-FEE966F20D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CC7D-AA71-477F-8A47-5F6501E820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A2A8-6C42-4B79-9D68-D38F92194B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7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3EBF-CF18-461F-B186-66C0A49E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website that is easy to use (Overstock.com)</a:t>
            </a:r>
            <a:endParaRPr lang="en-US" dirty="0"/>
          </a:p>
        </p:txBody>
      </p:sp>
      <p:pic>
        <p:nvPicPr>
          <p:cNvPr id="7" name="Content Placeholder 6" descr="See page 30 in book" title="See slide title">
            <a:extLst>
              <a:ext uri="{FF2B5EF4-FFF2-40B4-BE49-F238E27FC236}">
                <a16:creationId xmlns:a16="http://schemas.microsoft.com/office/drawing/2014/main" id="{8A91AAB7-DFF2-4934-9004-55BF01ED549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16" y="1143000"/>
            <a:ext cx="731236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5A30E-392B-4B47-A99B-A209264E5E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07DC4-685F-4DCB-9CDA-87FCC05473B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EAB2-8347-436F-8407-474AF0B373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001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1403-E3DB-4073-B3C1-E26F37ED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website users is usability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F065A-7D1C-476D-BBEA-EDA2621D91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find what they’re looking for as quickly and easily as possible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get information or do a task as quickly and easily as possible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098D1-F62D-4752-AF2C-E0A11E6F704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6CAB-1846-4227-8896-055C54C066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19B5-42AD-4A10-9484-2D02A72BB3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35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465E-714F-4C1A-B843-83DAF24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website users use a web page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2D8DC-DD01-4BAB-8CE3-0D01B97C8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scan the page to find what they’re looking for or a link to what they’re looking for, and they don’t like to scroll. If they get frustrated, they leave.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They often click on links and buttons with the hope of finding what they’re looking for, and they frequently click on the Back button when they don’t find it.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12A4B-A90E-4504-978D-9D0F7DCB88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F9084-028B-4DAB-91D9-3C36540BFA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C5C9C-5AF5-4D44-99CF-EAFAEC0FB59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86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7079-4211-488B-9401-FD81593C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guidelines for improving usability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F9720-FEF3-431B-B7B3-520812F9F7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Present as much critical information as possible “above the fold”.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Group related items and limit the number of groups on each page.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Include a header that identifies the site and provides a navigation bar and links to utilities.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current navigation conventions, like including a logo that goes to your home page when clicked and a cart icon that goes to your shopping cart when clicked.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CDB5-923A-4E38-9324-936A8366F5A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BB26E-E05C-4946-ABC5-C5421EB2FA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77EA-CDCE-4813-B969-FA88F1FEC8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573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43C4-95C2-4F0A-86B2-19F521A0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Guidelines for cross-browser compatibility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B60BE-1893-442F-8050-94D71E6B01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Test your web pages on all of the major browsers, including older versions of Internet Explorer that are still in common 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the features of HTML5 and CSS3 that are supported by all modern browsers. But use the workarounds so those features will work in older browsers too.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C28A9-A3D7-496A-8CFA-4FBBDCAFA8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8CAAA-4847-4BEB-A7DF-2C30F56273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0A78-4C00-49AC-A3E5-1694EBF526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207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905D-686A-4B3D-AA50-1EDA1B80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Accessibility laws that you should be aware of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48223-9323-49DA-93CF-8AEA097757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Accessibility for Ontarians with Disability Act (AODA).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Web Content Accessibility Guidelines (WCAG 2.0)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81C13-8332-4278-AB9B-53376D9F65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8119-B36B-43AB-897F-2815C745B7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2864F-84D2-40C0-BFC1-CBD20492462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11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4745D-FEAA-4142-B8BB-21523AC4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disabilities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7A81-89BF-4704-8218-889D69BB1F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Visual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Hearing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Motor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Cognitive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D6AE0-6022-4E1B-9DFD-E4E3567EE73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60362-4D5A-4296-B5F6-5752A57A8F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5F36-EDC6-4C6B-843C-C840540521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19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35E4-A849-4AF6-A148-931E9C8D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Murach Books website on different devices</a:t>
            </a:r>
          </a:p>
        </p:txBody>
      </p:sp>
      <p:pic>
        <p:nvPicPr>
          <p:cNvPr id="8" name="Content Placeholder 7" descr="See page 38 in book" title="See slide title">
            <a:extLst>
              <a:ext uri="{FF2B5EF4-FFF2-40B4-BE49-F238E27FC236}">
                <a16:creationId xmlns:a16="http://schemas.microsoft.com/office/drawing/2014/main" id="{9CB8D923-6341-400D-B3BB-6DDF3FEF4A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93628"/>
            <a:ext cx="6244530" cy="48006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2D34-A5E2-40FF-8114-6F6A5E623F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8727-D9C7-49E1-81D8-FF1C26F724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DE101-FEFF-4A09-8C7E-12651BCE23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652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4E83-DE16-4720-8AED-57026EAB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Responsive Web Design?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CFB0-67E3-4D19-A9CB-F6091A694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Responsive Web Design refers to websites that are designed to adapt gracefully to the screen size.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Typically, the overall look-and-feel of a website will remain consistent from one screen size to the next.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Media queries, scalable images, and flexible layouts are the backbone of Responsive Web Design.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5E99-C94B-4CFB-8FFF-C4C1EE83376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1E51-712F-4364-A7D1-170E087993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3E4E3-5728-47D5-A5F5-7B6490894F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33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1F29-B44A-4D15-9828-31C8B2B0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components of a web application</a:t>
            </a:r>
            <a:endParaRPr lang="en-US" dirty="0"/>
          </a:p>
        </p:txBody>
      </p:sp>
      <p:pic>
        <p:nvPicPr>
          <p:cNvPr id="9" name="Content Placeholder 8" descr="See page 4 in book" title="See slide title">
            <a:extLst>
              <a:ext uri="{FF2B5EF4-FFF2-40B4-BE49-F238E27FC236}">
                <a16:creationId xmlns:a16="http://schemas.microsoft.com/office/drawing/2014/main" id="{457C145D-145C-4AF8-95B1-8589DF158F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8784" y="1295400"/>
            <a:ext cx="6190476" cy="37809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F8C8F-C176-4069-B671-D09E36D55B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7674C-8146-42E9-A63E-84272A66F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81EE-6AEB-49CF-8CC4-CBAB82748E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0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08C8-DBC4-4617-BE33-87D23BC9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architecture of the Internet</a:t>
            </a:r>
            <a:endParaRPr lang="en-US" dirty="0"/>
          </a:p>
        </p:txBody>
      </p:sp>
      <p:pic>
        <p:nvPicPr>
          <p:cNvPr id="7" name="Content Placeholder 6" descr="See page 4 in book" title="See slide title">
            <a:extLst>
              <a:ext uri="{FF2B5EF4-FFF2-40B4-BE49-F238E27FC236}">
                <a16:creationId xmlns:a16="http://schemas.microsoft.com/office/drawing/2014/main" id="{2490B14E-3A13-4318-87D4-CC1D8A24C7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19200"/>
            <a:ext cx="5867400" cy="334331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DF8A-93E9-4756-A0C4-7B11ACCACF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08C6-D9A5-4755-8705-A9EEC29C96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AB86-2BFB-4EE2-95D2-3492F927C1C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39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4D23-C3A4-4D01-8A59-E19A66BC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static web page </a:t>
            </a:r>
            <a:endParaRPr lang="en-US" dirty="0"/>
          </a:p>
        </p:txBody>
      </p:sp>
      <p:pic>
        <p:nvPicPr>
          <p:cNvPr id="7" name="Content Placeholder 6" descr="See page 6 in book" title="See slide title">
            <a:extLst>
              <a:ext uri="{FF2B5EF4-FFF2-40B4-BE49-F238E27FC236}">
                <a16:creationId xmlns:a16="http://schemas.microsoft.com/office/drawing/2014/main" id="{A5F98B76-907B-4385-BF0D-FEB112A1DEF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6698960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D2086-C88F-4046-885D-1ABE9B6FA1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DDDA-7803-4C2D-8E1C-65A0D42DC1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BB4CB-D999-4EFC-8BEE-EF2C74C4427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7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4B43-C463-4B1B-90E9-0EA2400E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static web page</a:t>
            </a:r>
          </a:p>
        </p:txBody>
      </p:sp>
      <p:pic>
        <p:nvPicPr>
          <p:cNvPr id="7" name="Content Placeholder 6" descr="See page 6 in book" title="See slide title">
            <a:extLst>
              <a:ext uri="{FF2B5EF4-FFF2-40B4-BE49-F238E27FC236}">
                <a16:creationId xmlns:a16="http://schemas.microsoft.com/office/drawing/2014/main" id="{00D09410-4823-41BB-AEB7-EF55FE928E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72229" y="1315079"/>
            <a:ext cx="5628571" cy="15619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AEBED-D572-44DB-B184-FB141EAE42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F3B6-E8EA-42B0-A97B-5EF36C9F19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F23F0-6FEC-41AD-B970-A57A126D3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AC9B-2B31-466F-B1F2-55C56FFE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dynamic web page at amazon.com</a:t>
            </a:r>
            <a:endParaRPr lang="en-US" dirty="0"/>
          </a:p>
        </p:txBody>
      </p:sp>
      <p:pic>
        <p:nvPicPr>
          <p:cNvPr id="7" name="Content Placeholder 6" descr="See page 8 in book" title="See slide title">
            <a:extLst>
              <a:ext uri="{FF2B5EF4-FFF2-40B4-BE49-F238E27FC236}">
                <a16:creationId xmlns:a16="http://schemas.microsoft.com/office/drawing/2014/main" id="{C3E75814-F42A-4F5E-9B24-774D1692E81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36" y="1143000"/>
            <a:ext cx="728492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81E9C-90B9-44C4-ADAD-07B014FCE1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9721E-C094-4F05-AEF3-CC486DF03C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C5F2-B3E4-4B60-BA10-6241696D0E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99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A74A-F7E6-47A3-A8AE-3EDB33EB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web server processes a dynamic web page</a:t>
            </a:r>
            <a:endParaRPr lang="en-US" dirty="0"/>
          </a:p>
        </p:txBody>
      </p:sp>
      <p:pic>
        <p:nvPicPr>
          <p:cNvPr id="7" name="Content Placeholder 6" descr="See page 8 in book" title="See slide title">
            <a:extLst>
              <a:ext uri="{FF2B5EF4-FFF2-40B4-BE49-F238E27FC236}">
                <a16:creationId xmlns:a16="http://schemas.microsoft.com/office/drawing/2014/main" id="{802F656A-7F87-40BE-BCE8-B3108D0981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2000" y="1295400"/>
            <a:ext cx="6361905" cy="13333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92B26-0D9F-4E9E-8AAE-4A96996DB76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 and CSS,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4C6F7-BD4F-4386-B30D-B60FCC91A1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6E6C-3990-4516-8A19-CC92ADE36B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01613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ster slides_with_new_accessibility.potx" id="{21C3E361-5BE6-4E88-ACA0-E3116D98578B}" vid="{FD5C5733-C76A-4305-8050-0436E88AB27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slides_with_new_accessibility</Template>
  <TotalTime>289</TotalTime>
  <Words>2094</Words>
  <Application>Microsoft Macintosh PowerPoint</Application>
  <PresentationFormat>On-screen Show (4:3)</PresentationFormat>
  <Paragraphs>313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</vt:lpstr>
      <vt:lpstr>Objectives</vt:lpstr>
      <vt:lpstr>Objectives (cont.)</vt:lpstr>
      <vt:lpstr>The components of a web application</vt:lpstr>
      <vt:lpstr>The architecture of the Internet</vt:lpstr>
      <vt:lpstr>A static web page </vt:lpstr>
      <vt:lpstr>How a web server processes a static web page</vt:lpstr>
      <vt:lpstr>A dynamic web page at amazon.com</vt:lpstr>
      <vt:lpstr>How a web server processes a dynamic web page</vt:lpstr>
      <vt:lpstr>Web browsers</vt:lpstr>
      <vt:lpstr>Server-side scripting languages</vt:lpstr>
      <vt:lpstr>A web page with image swaps and rollovers</vt:lpstr>
      <vt:lpstr>How JavaScript fits into this architecture</vt:lpstr>
      <vt:lpstr>Three of the common uses of JavaScript</vt:lpstr>
      <vt:lpstr>The code for an HTML file </vt:lpstr>
      <vt:lpstr>The HTML displayed in a web browser </vt:lpstr>
      <vt:lpstr>The link element for a CSS file</vt:lpstr>
      <vt:lpstr>The code for the CSS file named book.css</vt:lpstr>
      <vt:lpstr>The web page displayed in a web browser</vt:lpstr>
      <vt:lpstr>Two websites to become familiar with</vt:lpstr>
      <vt:lpstr>Five free text editors</vt:lpstr>
      <vt:lpstr>Brackets and its auto-completion feature</vt:lpstr>
      <vt:lpstr>Popular IDEs for web development</vt:lpstr>
      <vt:lpstr>Some popular FTP programs</vt:lpstr>
      <vt:lpstr>The components of an HTTP URL</vt:lpstr>
      <vt:lpstr>Two ways to access a web page on the Internet</vt:lpstr>
      <vt:lpstr>Three ways to access a web page on your own server or computer</vt:lpstr>
      <vt:lpstr>Naming recommendations for folders and files</vt:lpstr>
      <vt:lpstr>How to view the source code for a web page</vt:lpstr>
      <vt:lpstr>How to view the CSS code in an external CSS file</vt:lpstr>
      <vt:lpstr>A website that is easy to use (Overstock.com)</vt:lpstr>
      <vt:lpstr>What website users is usability</vt:lpstr>
      <vt:lpstr>How website users use a web page</vt:lpstr>
      <vt:lpstr>Four guidelines for improving usability</vt:lpstr>
      <vt:lpstr>Guidelines for cross-browser compatibility</vt:lpstr>
      <vt:lpstr>Accessibility laws that you should be aware of</vt:lpstr>
      <vt:lpstr>Types of disabilities</vt:lpstr>
      <vt:lpstr>The Murach Books website on different devices</vt:lpstr>
      <vt:lpstr>What is Responsive Web Design?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Samantha Walker</dc:creator>
  <cp:lastModifiedBy>Sepideh Banihashemi</cp:lastModifiedBy>
  <cp:revision>19</cp:revision>
  <cp:lastPrinted>2016-01-14T23:03:16Z</cp:lastPrinted>
  <dcterms:created xsi:type="dcterms:W3CDTF">2018-02-26T18:05:07Z</dcterms:created>
  <dcterms:modified xsi:type="dcterms:W3CDTF">2022-01-17T19:59:37Z</dcterms:modified>
</cp:coreProperties>
</file>