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12.jpeg" ContentType="image/jpeg"/>
  <Override PartName="/ppt/media/image9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8.jpeg" ContentType="image/jpeg"/>
  <Override PartName="/ppt/media/image5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4.png" ContentType="image/png"/>
  <Override PartName="/ppt/media/image23.png" ContentType="image/png"/>
  <Override PartName="/ppt/media/image10.png" ContentType="image/png"/>
  <Override PartName="/ppt/media/image22.png" ContentType="image/png"/>
  <Override PartName="/ppt/media/image21.jpeg" ContentType="image/jpeg"/>
  <Override PartName="/ppt/media/image16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25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4140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778788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29528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54140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778788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4140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778788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129528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454140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778788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4140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778788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129528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 type="body"/>
          </p:nvPr>
        </p:nvSpPr>
        <p:spPr>
          <a:xfrm>
            <a:off x="454140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 type="body"/>
          </p:nvPr>
        </p:nvSpPr>
        <p:spPr>
          <a:xfrm>
            <a:off x="778788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2.jpe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15840" y="0"/>
            <a:ext cx="12229560" cy="6855840"/>
            <a:chOff x="-15840" y="0"/>
            <a:chExt cx="12229560" cy="6855840"/>
          </a:xfrm>
        </p:grpSpPr>
        <p:pic>
          <p:nvPicPr>
            <p:cNvPr id="1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8520" cy="6855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CustomShape 2"/>
            <p:cNvSpPr/>
            <p:nvPr/>
          </p:nvSpPr>
          <p:spPr>
            <a:xfrm>
              <a:off x="608040" y="609480"/>
              <a:ext cx="10972440" cy="5638320"/>
            </a:xfrm>
            <a:prstGeom prst="rect">
              <a:avLst/>
            </a:prstGeom>
            <a:noFill/>
            <a:ln w="15840"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3" name="Picture 9" descr="HDRibbonContent-UniformTrim.png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880" cy="606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10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880" cy="606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" name="Group 3"/>
          <p:cNvGrpSpPr/>
          <p:nvPr/>
        </p:nvGrpSpPr>
        <p:grpSpPr>
          <a:xfrm>
            <a:off x="-16920" y="0"/>
            <a:ext cx="12230640" cy="6855840"/>
            <a:chOff x="-16920" y="0"/>
            <a:chExt cx="12230640" cy="6855840"/>
          </a:xfrm>
        </p:grpSpPr>
        <p:pic>
          <p:nvPicPr>
            <p:cNvPr id="6" name="Picture 15" descr="HD-PanelTitleR1.png"/>
            <p:cNvPicPr/>
            <p:nvPr/>
          </p:nvPicPr>
          <p:blipFill>
            <a:blip r:embed="rId6"/>
            <a:stretch/>
          </p:blipFill>
          <p:spPr>
            <a:xfrm>
              <a:off x="0" y="0"/>
              <a:ext cx="12188520" cy="6855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CustomShape 4"/>
            <p:cNvSpPr/>
            <p:nvPr/>
          </p:nvSpPr>
          <p:spPr>
            <a:xfrm>
              <a:off x="2328480" y="1540800"/>
              <a:ext cx="7543440" cy="3835080"/>
            </a:xfrm>
            <a:prstGeom prst="rect">
              <a:avLst/>
            </a:prstGeom>
            <a:noFill/>
            <a:ln w="15840"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8" name="Picture 16" descr="HDRibbonTitle-UniformTrim.png"/>
            <p:cNvPicPr/>
            <p:nvPr/>
          </p:nvPicPr>
          <p:blipFill>
            <a:blip r:embed="rId7"/>
            <a:stretch/>
          </p:blipFill>
          <p:spPr>
            <a:xfrm>
              <a:off x="-16920" y="3147480"/>
              <a:ext cx="2477520" cy="612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Picture 19" descr="HDRibbonTitle-UniformTrim.png"/>
            <p:cNvPicPr/>
            <p:nvPr/>
          </p:nvPicPr>
          <p:blipFill>
            <a:blip r:embed="rId8"/>
            <a:stretch/>
          </p:blipFill>
          <p:spPr>
            <a:xfrm>
              <a:off x="9736200" y="3147480"/>
              <a:ext cx="2477520" cy="6123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5160" cy="151524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fr-FR" sz="5400" spc="-1" strike="noStrike">
                <a:solidFill>
                  <a:srgbClr val="262626"/>
                </a:solidFill>
                <a:latin typeface="Garamond"/>
              </a:rPr>
              <a:t>Modifiez le style du titre</a:t>
            </a:r>
            <a:endParaRPr b="0" lang="en-US" sz="5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dt"/>
          </p:nvPr>
        </p:nvSpPr>
        <p:spPr>
          <a:xfrm>
            <a:off x="7983360" y="5037840"/>
            <a:ext cx="897120" cy="2790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569F100-8994-4ABF-9BB7-59A5E6A4C096}" type="datetime">
              <a:rPr b="0" lang="en-US" sz="1000" spc="-1" strike="noStrike">
                <a:solidFill>
                  <a:srgbClr val="000000"/>
                </a:solidFill>
                <a:latin typeface="Garamond"/>
              </a:rPr>
              <a:t>5/25/21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12" name="PlaceHolder 7"/>
          <p:cNvSpPr>
            <a:spLocks noGrp="1"/>
          </p:cNvSpPr>
          <p:nvPr>
            <p:ph type="ftr"/>
          </p:nvPr>
        </p:nvSpPr>
        <p:spPr>
          <a:xfrm>
            <a:off x="2692440" y="5037840"/>
            <a:ext cx="5214240" cy="2790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3" name="PlaceHolder 8"/>
          <p:cNvSpPr>
            <a:spLocks noGrp="1"/>
          </p:cNvSpPr>
          <p:nvPr>
            <p:ph type="sldNum"/>
          </p:nvPr>
        </p:nvSpPr>
        <p:spPr>
          <a:xfrm>
            <a:off x="8956800" y="5037840"/>
            <a:ext cx="550800" cy="2790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9D97E73-76CB-427E-BB1C-7AEAA20CBA1D}" type="slidenum">
              <a:rPr b="0" lang="en-US" sz="1000" spc="-1" strike="noStrike">
                <a:solidFill>
                  <a:srgbClr val="000000"/>
                </a:solidFill>
                <a:latin typeface="Garamond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14" name="Line 9"/>
          <p:cNvSpPr/>
          <p:nvPr/>
        </p:nvSpPr>
        <p:spPr>
          <a:xfrm>
            <a:off x="2692080" y="3521880"/>
            <a:ext cx="68158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Cliquez pour éditer le format du </a:t>
            </a: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plan de texte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</a:rPr>
              <a:t>Second niveau de plan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62626"/>
                </a:solidFill>
                <a:latin typeface="Garamond"/>
              </a:rPr>
              <a:t>Troisième niveau de plan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62626"/>
                </a:solidFill>
                <a:latin typeface="Garamond"/>
              </a:rPr>
              <a:t>Quatrième niveau de plan</a:t>
            </a:r>
            <a:endParaRPr b="0" lang="en-US" sz="1400" spc="-1" strike="noStrike">
              <a:solidFill>
                <a:srgbClr val="262626"/>
              </a:solidFill>
              <a:latin typeface="Garamond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Cinquième niveau de </a:t>
            </a: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plan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Sixième niveau de </a:t>
            </a: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plan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Septième niveau </a:t>
            </a: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de plan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-15840" y="0"/>
            <a:ext cx="12229560" cy="6855840"/>
            <a:chOff x="-15840" y="0"/>
            <a:chExt cx="12229560" cy="6855840"/>
          </a:xfrm>
        </p:grpSpPr>
        <p:pic>
          <p:nvPicPr>
            <p:cNvPr id="53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8520" cy="6855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54" name="CustomShape 2"/>
            <p:cNvSpPr/>
            <p:nvPr/>
          </p:nvSpPr>
          <p:spPr>
            <a:xfrm>
              <a:off x="608040" y="609480"/>
              <a:ext cx="10972440" cy="5638320"/>
            </a:xfrm>
            <a:prstGeom prst="rect">
              <a:avLst/>
            </a:prstGeom>
            <a:noFill/>
            <a:ln w="15840"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55" name="Picture 9" descr="HDRibbonContent-UniformTrim.png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880" cy="606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Picture 10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880" cy="606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7" name="Line 3"/>
          <p:cNvSpPr/>
          <p:nvPr/>
        </p:nvSpPr>
        <p:spPr>
          <a:xfrm>
            <a:off x="1396080" y="2421360"/>
            <a:ext cx="940716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" name="PlaceHolder 4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262626"/>
                </a:solidFill>
                <a:latin typeface="Garamond"/>
              </a:rPr>
              <a:t>Modifiez le style du titre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>
            <a:noAutofit/>
          </a:bodyPr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fr-FR" sz="2400" spc="-1" strike="noStrike">
                <a:solidFill>
                  <a:srgbClr val="262626"/>
                </a:solidFill>
                <a:latin typeface="Garamond"/>
              </a:rPr>
              <a:t>Modifiez les styles du texte </a:t>
            </a:r>
            <a:r>
              <a:rPr b="0" lang="fr-FR" sz="2400" spc="-1" strike="noStrike">
                <a:solidFill>
                  <a:srgbClr val="262626"/>
                </a:solidFill>
                <a:latin typeface="Garamond"/>
              </a:rPr>
              <a:t>du masque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fr-FR" sz="2000" spc="-1" strike="noStrike">
                <a:solidFill>
                  <a:srgbClr val="262626"/>
                </a:solidFill>
                <a:latin typeface="Garamond"/>
              </a:rPr>
              <a:t>Deuxième niveau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2" marL="12002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fr-FR" sz="1800" spc="-1" strike="noStrike">
                <a:solidFill>
                  <a:srgbClr val="262626"/>
                </a:solidFill>
                <a:latin typeface="Garamond"/>
              </a:rPr>
              <a:t>Troisième niveau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  <a:p>
            <a:pPr lvl="3" marL="1542960" indent="-171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fr-FR" sz="1600" spc="-1" strike="noStrike">
                <a:solidFill>
                  <a:srgbClr val="262626"/>
                </a:solidFill>
                <a:latin typeface="Garamond"/>
              </a:rPr>
              <a:t>Quatrième niveau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 lvl="4" marL="20001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fr-FR" sz="1400" spc="-1" strike="noStrike">
                <a:solidFill>
                  <a:srgbClr val="262626"/>
                </a:solidFill>
                <a:latin typeface="Garamond"/>
              </a:rPr>
              <a:t>Cinquième niveau</a:t>
            </a:r>
            <a:endParaRPr b="0" lang="en-US" sz="1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dt"/>
          </p:nvPr>
        </p:nvSpPr>
        <p:spPr>
          <a:xfrm>
            <a:off x="8677440" y="5969160"/>
            <a:ext cx="1599840" cy="2790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1040900-EACD-403D-A580-E44ED7460E6D}" type="datetime">
              <a:rPr b="0" lang="en-US" sz="1000" spc="-1" strike="noStrike">
                <a:solidFill>
                  <a:srgbClr val="000000"/>
                </a:solidFill>
                <a:latin typeface="Garamond"/>
              </a:rPr>
              <a:t>5/25/21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61" name="PlaceHolder 7"/>
          <p:cNvSpPr>
            <a:spLocks noGrp="1"/>
          </p:cNvSpPr>
          <p:nvPr>
            <p:ph type="ftr"/>
          </p:nvPr>
        </p:nvSpPr>
        <p:spPr>
          <a:xfrm>
            <a:off x="1295280" y="5969160"/>
            <a:ext cx="7305480" cy="2790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62" name="PlaceHolder 8"/>
          <p:cNvSpPr>
            <a:spLocks noGrp="1"/>
          </p:cNvSpPr>
          <p:nvPr>
            <p:ph type="sldNum"/>
          </p:nvPr>
        </p:nvSpPr>
        <p:spPr>
          <a:xfrm>
            <a:off x="10353960" y="5969160"/>
            <a:ext cx="542160" cy="2790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F3D1177-F9E6-4A21-AD96-5BF54E9993F7}" type="slidenum">
              <a:rPr b="0" lang="en-US" sz="1000" spc="-1" strike="noStrike">
                <a:solidFill>
                  <a:srgbClr val="000000"/>
                </a:solidFill>
                <a:latin typeface="Garamond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1"/>
          <p:cNvGrpSpPr/>
          <p:nvPr/>
        </p:nvGrpSpPr>
        <p:grpSpPr>
          <a:xfrm>
            <a:off x="-15840" y="0"/>
            <a:ext cx="12229560" cy="6855840"/>
            <a:chOff x="-15840" y="0"/>
            <a:chExt cx="12229560" cy="6855840"/>
          </a:xfrm>
        </p:grpSpPr>
        <p:pic>
          <p:nvPicPr>
            <p:cNvPr id="100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8520" cy="6855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1" name="CustomShape 2"/>
            <p:cNvSpPr/>
            <p:nvPr/>
          </p:nvSpPr>
          <p:spPr>
            <a:xfrm>
              <a:off x="608040" y="609480"/>
              <a:ext cx="10972440" cy="5638320"/>
            </a:xfrm>
            <a:prstGeom prst="rect">
              <a:avLst/>
            </a:prstGeom>
            <a:noFill/>
            <a:ln w="15840"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102" name="Picture 9" descr="HDRibbonContent-UniformTrim.png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880" cy="606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3" name="Picture 10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880" cy="606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4" name="Line 3"/>
          <p:cNvSpPr/>
          <p:nvPr/>
        </p:nvSpPr>
        <p:spPr>
          <a:xfrm>
            <a:off x="1396080" y="2421360"/>
            <a:ext cx="940716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5" name="PlaceHolder 4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262626"/>
                </a:solidFill>
                <a:latin typeface="Garamond"/>
              </a:rPr>
              <a:t>Modifiez le style du titre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1298520" y="2560320"/>
            <a:ext cx="4717800" cy="3309840"/>
          </a:xfrm>
          <a:prstGeom prst="rect">
            <a:avLst/>
          </a:prstGeom>
        </p:spPr>
        <p:txBody>
          <a:bodyPr>
            <a:normAutofit/>
          </a:bodyPr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fr-FR" sz="2400" spc="-1" strike="noStrike">
                <a:solidFill>
                  <a:srgbClr val="262626"/>
                </a:solidFill>
                <a:latin typeface="Garamond"/>
              </a:rPr>
              <a:t>Modifiez les styles du texte du masque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fr-FR" sz="2000" spc="-1" strike="noStrike">
                <a:solidFill>
                  <a:srgbClr val="262626"/>
                </a:solidFill>
                <a:latin typeface="Garamond"/>
              </a:rPr>
              <a:t>Deuxième niveau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2" marL="12002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fr-FR" sz="1800" spc="-1" strike="noStrike">
                <a:solidFill>
                  <a:srgbClr val="262626"/>
                </a:solidFill>
                <a:latin typeface="Garamond"/>
              </a:rPr>
              <a:t>Troisième niveau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  <a:p>
            <a:pPr lvl="3" marL="1542960" indent="-171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fr-FR" sz="1600" spc="-1" strike="noStrike">
                <a:solidFill>
                  <a:srgbClr val="262626"/>
                </a:solidFill>
                <a:latin typeface="Garamond"/>
              </a:rPr>
              <a:t>Quatrième niveau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 lvl="4" marL="20001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fr-FR" sz="1400" spc="-1" strike="noStrike">
                <a:solidFill>
                  <a:srgbClr val="262626"/>
                </a:solidFill>
                <a:latin typeface="Garamond"/>
              </a:rPr>
              <a:t>Cinquième niveau</a:t>
            </a:r>
            <a:endParaRPr b="0" lang="en-US" sz="1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6181200" y="2560320"/>
            <a:ext cx="4717800" cy="3309840"/>
          </a:xfrm>
          <a:prstGeom prst="rect">
            <a:avLst/>
          </a:prstGeom>
        </p:spPr>
        <p:txBody>
          <a:bodyPr>
            <a:normAutofit/>
          </a:bodyPr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fr-FR" sz="2400" spc="-1" strike="noStrike">
                <a:solidFill>
                  <a:srgbClr val="262626"/>
                </a:solidFill>
                <a:latin typeface="Garamond"/>
              </a:rPr>
              <a:t>Modifiez les styles du texte du masque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fr-FR" sz="2000" spc="-1" strike="noStrike">
                <a:solidFill>
                  <a:srgbClr val="262626"/>
                </a:solidFill>
                <a:latin typeface="Garamond"/>
              </a:rPr>
              <a:t>Deuxième niveau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2" marL="12002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fr-FR" sz="1800" spc="-1" strike="noStrike">
                <a:solidFill>
                  <a:srgbClr val="262626"/>
                </a:solidFill>
                <a:latin typeface="Garamond"/>
              </a:rPr>
              <a:t>Troisième niveau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  <a:p>
            <a:pPr lvl="3" marL="1542960" indent="-171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fr-FR" sz="1600" spc="-1" strike="noStrike">
                <a:solidFill>
                  <a:srgbClr val="262626"/>
                </a:solidFill>
                <a:latin typeface="Garamond"/>
              </a:rPr>
              <a:t>Quatrième niveau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 lvl="4" marL="20001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fr-FR" sz="1400" spc="-1" strike="noStrike">
                <a:solidFill>
                  <a:srgbClr val="262626"/>
                </a:solidFill>
                <a:latin typeface="Garamond"/>
              </a:rPr>
              <a:t>Cinquième niveau</a:t>
            </a:r>
            <a:endParaRPr b="0" lang="en-US" sz="1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dt"/>
          </p:nvPr>
        </p:nvSpPr>
        <p:spPr>
          <a:xfrm>
            <a:off x="8677440" y="5969160"/>
            <a:ext cx="1599840" cy="2790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8C22F38-C04B-41E5-9387-99655E12C9DB}" type="datetime">
              <a:rPr b="0" lang="en-US" sz="1000" spc="-1" strike="noStrike">
                <a:solidFill>
                  <a:srgbClr val="000000"/>
                </a:solidFill>
                <a:latin typeface="Garamond"/>
              </a:rPr>
              <a:t>5/25/21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109" name="PlaceHolder 8"/>
          <p:cNvSpPr>
            <a:spLocks noGrp="1"/>
          </p:cNvSpPr>
          <p:nvPr>
            <p:ph type="ftr"/>
          </p:nvPr>
        </p:nvSpPr>
        <p:spPr>
          <a:xfrm>
            <a:off x="1295280" y="5969160"/>
            <a:ext cx="7305480" cy="2790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10" name="PlaceHolder 9"/>
          <p:cNvSpPr>
            <a:spLocks noGrp="1"/>
          </p:cNvSpPr>
          <p:nvPr>
            <p:ph type="sldNum"/>
          </p:nvPr>
        </p:nvSpPr>
        <p:spPr>
          <a:xfrm>
            <a:off x="10353960" y="5969160"/>
            <a:ext cx="542160" cy="2790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7A0B20A-AF18-4BEA-ACE1-205F2F4B36D2}" type="slidenum">
              <a:rPr b="0" lang="en-US" sz="1000" spc="-1" strike="noStrike">
                <a:solidFill>
                  <a:srgbClr val="000000"/>
                </a:solidFill>
                <a:latin typeface="Garamond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2981520" y="1647720"/>
            <a:ext cx="6237000" cy="15814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fr-FR" sz="5400" spc="-1" strike="noStrike">
                <a:solidFill>
                  <a:srgbClr val="262626"/>
                </a:solidFill>
                <a:latin typeface="Garamond"/>
              </a:rPr>
              <a:t>Initiation Machine Learning &amp;ACP</a:t>
            </a:r>
            <a:endParaRPr b="0" lang="en-US" sz="5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2692440" y="4588560"/>
            <a:ext cx="6815160" cy="389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algn="ct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fr-FR" sz="2100" spc="-1" strike="noStrike">
                <a:solidFill>
                  <a:srgbClr val="000000"/>
                </a:solidFill>
                <a:latin typeface="Garamond"/>
              </a:rPr>
              <a:t>Rochas – Tranchat - Nayet</a:t>
            </a: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262626"/>
                </a:solidFill>
                <a:latin typeface="Garamond"/>
              </a:rPr>
              <a:t>Objectifs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295280" y="2557080"/>
            <a:ext cx="5689800" cy="1199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fr-FR" sz="2400" spc="-1" strike="noStrike">
                <a:solidFill>
                  <a:srgbClr val="262626"/>
                </a:solidFill>
                <a:latin typeface="Garamond"/>
              </a:rPr>
              <a:t>Machine learning non supervisé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fr-FR" sz="2400" spc="-1" strike="noStrike">
                <a:solidFill>
                  <a:srgbClr val="262626"/>
                </a:solidFill>
                <a:latin typeface="Garamond"/>
              </a:rPr>
              <a:t>Analyse en Composantes Principales (ACP)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pic>
        <p:nvPicPr>
          <p:cNvPr id="151" name="Image 5" descr=""/>
          <p:cNvPicPr/>
          <p:nvPr/>
        </p:nvPicPr>
        <p:blipFill>
          <a:blip r:embed="rId1"/>
          <a:stretch/>
        </p:blipFill>
        <p:spPr>
          <a:xfrm>
            <a:off x="6224040" y="4526640"/>
            <a:ext cx="1403280" cy="1403280"/>
          </a:xfrm>
          <a:prstGeom prst="rect">
            <a:avLst/>
          </a:prstGeom>
          <a:ln>
            <a:noFill/>
          </a:ln>
        </p:spPr>
      </p:pic>
      <p:pic>
        <p:nvPicPr>
          <p:cNvPr id="152" name="Image 6" descr=""/>
          <p:cNvPicPr/>
          <p:nvPr/>
        </p:nvPicPr>
        <p:blipFill>
          <a:blip r:embed="rId2"/>
          <a:stretch/>
        </p:blipFill>
        <p:spPr>
          <a:xfrm rot="3960000">
            <a:off x="7216920" y="3987720"/>
            <a:ext cx="1443600" cy="1443600"/>
          </a:xfrm>
          <a:prstGeom prst="rect">
            <a:avLst/>
          </a:prstGeom>
          <a:ln>
            <a:noFill/>
          </a:ln>
        </p:spPr>
      </p:pic>
      <p:pic>
        <p:nvPicPr>
          <p:cNvPr id="153" name="Image 7" descr=""/>
          <p:cNvPicPr/>
          <p:nvPr/>
        </p:nvPicPr>
        <p:blipFill>
          <a:blip r:embed="rId3"/>
          <a:stretch/>
        </p:blipFill>
        <p:spPr>
          <a:xfrm>
            <a:off x="9003960" y="2557080"/>
            <a:ext cx="1284840" cy="128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159280" y="784440"/>
            <a:ext cx="7848720" cy="130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Garamond"/>
              </a:rPr>
              <a:t>Analyse en composante principale (ACP)</a:t>
            </a:r>
            <a:endParaRPr b="0" lang="en-US" sz="3200" spc="-1" strike="noStrike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5040000" y="2664000"/>
            <a:ext cx="3096000" cy="3096000"/>
          </a:xfrm>
          <a:prstGeom prst="rect">
            <a:avLst/>
          </a:prstGeom>
          <a:ln>
            <a:noFill/>
          </a:ln>
        </p:spPr>
      </p:pic>
      <p:sp>
        <p:nvSpPr>
          <p:cNvPr id="156" name="TextShape 2"/>
          <p:cNvSpPr txBox="1"/>
          <p:nvPr/>
        </p:nvSpPr>
        <p:spPr>
          <a:xfrm>
            <a:off x="1656000" y="3250440"/>
            <a:ext cx="3168000" cy="17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2400" spc="-1" strike="noStrike">
                <a:latin typeface="Arial"/>
              </a:rPr>
              <a:t>- qu'est-ce que l’acp ?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latin typeface="Arial"/>
              </a:rPr>
              <a:t>- à quoi sert l’acp ?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8446680" y="2825640"/>
            <a:ext cx="2857320" cy="279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 4" descr=""/>
          <p:cNvPicPr/>
          <p:nvPr/>
        </p:nvPicPr>
        <p:blipFill>
          <a:blip r:embed="rId1"/>
          <a:stretch/>
        </p:blipFill>
        <p:spPr>
          <a:xfrm>
            <a:off x="2149920" y="654480"/>
            <a:ext cx="7805160" cy="551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262626"/>
                </a:solidFill>
                <a:latin typeface="Garamond"/>
              </a:rPr>
              <a:t>Technologies utilisés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1298520" y="2560320"/>
            <a:ext cx="4717800" cy="3309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fr-FR" sz="1600" spc="-1" strike="noStrike">
                <a:solidFill>
                  <a:srgbClr val="262626"/>
                </a:solidFill>
                <a:latin typeface="Garamond"/>
              </a:rPr>
              <a:t>Langage</a:t>
            </a:r>
            <a:r>
              <a:rPr b="0" lang="fr-FR" sz="1600" spc="-1" strike="noStrike">
                <a:solidFill>
                  <a:srgbClr val="262626"/>
                </a:solidFill>
                <a:latin typeface="Garamond"/>
              </a:rPr>
              <a:t> :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0"/>
              </a:tabLst>
            </a:pPr>
            <a:r>
              <a:rPr b="0" lang="fr-FR" sz="1600" spc="-1" strike="noStrike">
                <a:solidFill>
                  <a:srgbClr val="262626"/>
                </a:solidFill>
                <a:latin typeface="Garamond"/>
              </a:rPr>
              <a:t>Python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fr-FR" sz="1600" spc="-1" strike="noStrike">
                <a:solidFill>
                  <a:srgbClr val="262626"/>
                </a:solidFill>
                <a:latin typeface="Garamond"/>
              </a:rPr>
              <a:t>Jeu de données :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0"/>
              </a:tabLst>
            </a:pPr>
            <a:r>
              <a:rPr b="0" lang="fr-FR" sz="1600" spc="-1" strike="noStrike">
                <a:solidFill>
                  <a:srgbClr val="262626"/>
                </a:solidFill>
                <a:latin typeface="Garamond"/>
              </a:rPr>
              <a:t>Kaggle – House pricing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6181200" y="2560320"/>
            <a:ext cx="4123800" cy="2045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fr-FR" sz="1600" spc="-1" strike="noStrike">
                <a:solidFill>
                  <a:srgbClr val="262626"/>
                </a:solidFill>
                <a:latin typeface="Garamond"/>
              </a:rPr>
              <a:t>Librairies</a:t>
            </a:r>
            <a:r>
              <a:rPr b="0" lang="fr-FR" sz="1600" spc="-1" strike="noStrike">
                <a:solidFill>
                  <a:srgbClr val="262626"/>
                </a:solidFill>
                <a:latin typeface="Garamond"/>
              </a:rPr>
              <a:t> :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0"/>
              </a:tabLst>
            </a:pPr>
            <a:r>
              <a:rPr b="0" lang="fr-FR" sz="1600" spc="-1" strike="noStrike">
                <a:solidFill>
                  <a:srgbClr val="262626"/>
                </a:solidFill>
                <a:latin typeface="Garamond"/>
              </a:rPr>
              <a:t>Sklearn: decomposition, cluster, preprocessing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0"/>
              </a:tabLst>
            </a:pPr>
            <a:r>
              <a:rPr b="0" lang="fr-FR" sz="1600" spc="-1" strike="noStrike">
                <a:solidFill>
                  <a:srgbClr val="262626"/>
                </a:solidFill>
                <a:latin typeface="Garamond"/>
              </a:rPr>
              <a:t>Numpy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0"/>
              </a:tabLst>
            </a:pPr>
            <a:r>
              <a:rPr b="0" lang="fr-FR" sz="1600" spc="-1" strike="noStrike">
                <a:solidFill>
                  <a:srgbClr val="262626"/>
                </a:solidFill>
                <a:latin typeface="Garamond"/>
              </a:rPr>
              <a:t>Pandas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0"/>
              </a:tabLst>
            </a:pPr>
            <a:r>
              <a:rPr b="0" lang="fr-FR" sz="1600" spc="-1" strike="noStrike">
                <a:solidFill>
                  <a:srgbClr val="262626"/>
                </a:solidFill>
                <a:latin typeface="Garamond"/>
              </a:rPr>
              <a:t>Matplotlib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</p:txBody>
      </p:sp>
      <p:pic>
        <p:nvPicPr>
          <p:cNvPr id="162" name="Image 3" descr=""/>
          <p:cNvPicPr/>
          <p:nvPr/>
        </p:nvPicPr>
        <p:blipFill>
          <a:blip r:embed="rId1"/>
          <a:stretch/>
        </p:blipFill>
        <p:spPr>
          <a:xfrm>
            <a:off x="8148240" y="3842280"/>
            <a:ext cx="1658880" cy="663120"/>
          </a:xfrm>
          <a:prstGeom prst="rect">
            <a:avLst/>
          </a:prstGeom>
          <a:ln>
            <a:noFill/>
          </a:ln>
        </p:spPr>
      </p:pic>
      <p:pic>
        <p:nvPicPr>
          <p:cNvPr id="163" name="Image 4" descr=""/>
          <p:cNvPicPr/>
          <p:nvPr/>
        </p:nvPicPr>
        <p:blipFill>
          <a:blip r:embed="rId2"/>
          <a:stretch/>
        </p:blipFill>
        <p:spPr>
          <a:xfrm>
            <a:off x="9609120" y="4448520"/>
            <a:ext cx="1525320" cy="616320"/>
          </a:xfrm>
          <a:prstGeom prst="rect">
            <a:avLst/>
          </a:prstGeom>
          <a:ln>
            <a:noFill/>
          </a:ln>
        </p:spPr>
      </p:pic>
      <p:pic>
        <p:nvPicPr>
          <p:cNvPr id="164" name="Image 8" descr=""/>
          <p:cNvPicPr/>
          <p:nvPr/>
        </p:nvPicPr>
        <p:blipFill>
          <a:blip r:embed="rId3"/>
          <a:stretch/>
        </p:blipFill>
        <p:spPr>
          <a:xfrm flipH="1">
            <a:off x="8480160" y="5125320"/>
            <a:ext cx="705600" cy="705600"/>
          </a:xfrm>
          <a:prstGeom prst="rect">
            <a:avLst/>
          </a:prstGeom>
          <a:ln>
            <a:noFill/>
          </a:ln>
        </p:spPr>
      </p:pic>
      <p:pic>
        <p:nvPicPr>
          <p:cNvPr id="165" name="Image 9" descr=""/>
          <p:cNvPicPr/>
          <p:nvPr/>
        </p:nvPicPr>
        <p:blipFill>
          <a:blip r:embed="rId4"/>
          <a:stretch/>
        </p:blipFill>
        <p:spPr>
          <a:xfrm>
            <a:off x="9715320" y="3235680"/>
            <a:ext cx="1313280" cy="707040"/>
          </a:xfrm>
          <a:prstGeom prst="rect">
            <a:avLst/>
          </a:prstGeom>
          <a:ln>
            <a:noFill/>
          </a:ln>
        </p:spPr>
      </p:pic>
      <p:pic>
        <p:nvPicPr>
          <p:cNvPr id="166" name="Image 10" descr=""/>
          <p:cNvPicPr/>
          <p:nvPr/>
        </p:nvPicPr>
        <p:blipFill>
          <a:blip r:embed="rId5"/>
          <a:stretch/>
        </p:blipFill>
        <p:spPr>
          <a:xfrm>
            <a:off x="4596480" y="2617560"/>
            <a:ext cx="828360" cy="828360"/>
          </a:xfrm>
          <a:prstGeom prst="rect">
            <a:avLst/>
          </a:prstGeom>
          <a:ln>
            <a:noFill/>
          </a:ln>
        </p:spPr>
      </p:pic>
      <p:pic>
        <p:nvPicPr>
          <p:cNvPr id="167" name="Image 11" descr=""/>
          <p:cNvPicPr/>
          <p:nvPr/>
        </p:nvPicPr>
        <p:blipFill>
          <a:blip r:embed="rId6"/>
          <a:stretch/>
        </p:blipFill>
        <p:spPr>
          <a:xfrm>
            <a:off x="4550400" y="4270320"/>
            <a:ext cx="920880" cy="35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262626"/>
                </a:solidFill>
                <a:latin typeface="Garamond"/>
              </a:rPr>
              <a:t>Conclusion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111560" y="2680560"/>
            <a:ext cx="3968280" cy="3318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fr-FR" sz="2400" spc="-1" strike="noStrike">
                <a:solidFill>
                  <a:srgbClr val="262626"/>
                </a:solidFill>
                <a:latin typeface="Garamond"/>
              </a:rPr>
              <a:t>Mathématiques nécessaires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fr-FR" sz="2400" spc="-1" strike="noStrike">
                <a:solidFill>
                  <a:srgbClr val="262626"/>
                </a:solidFill>
                <a:latin typeface="Garamond"/>
              </a:rPr>
              <a:t>Recherches abondantes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fr-FR" sz="2400" spc="-1" strike="noStrike">
                <a:solidFill>
                  <a:srgbClr val="262626"/>
                </a:solidFill>
                <a:latin typeface="Garamond"/>
              </a:rPr>
              <a:t>Complexité d’adaptation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314</TotalTime>
  <Application>LibreOffice/6.4.6.2$Linux_X86_64 LibreOffice_project/40$Build-2</Application>
  <Words>54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2021-05-10T12:29:14Z</dcterms:created>
  <dc:creator>Jeremy</dc:creator>
  <dc:description/>
  <dc:language>fr-FR</dc:language>
  <cp:lastModifiedBy/>
  <dcterms:modified xsi:type="dcterms:W3CDTF">2021-05-25T10:53:53Z</dcterms:modified>
  <cp:revision>7</cp:revision>
  <dc:subject/>
  <dc:title>Initiation Machine Learning &amp;ACP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