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7" name="Picture 7" descr="HD-PanelContent.png"/>
            <p:cNvPicPr/>
            <p:nvPr/>
          </p:nvPicPr>
          <p:blipFill>
            <a:blip r:embed="rId15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HDRibbonContent-UniformTrim.png"/>
            <p:cNvPicPr/>
            <p:nvPr/>
          </p:nvPicPr>
          <p:blipFill>
            <a:blip r:embed="rId16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16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3"/>
          <p:cNvGrpSpPr/>
          <p:nvPr/>
        </p:nvGrpSpPr>
        <p:grpSpPr>
          <a:xfrm>
            <a:off x="-16920" y="0"/>
            <a:ext cx="12230640" cy="6855840"/>
            <a:chOff x="-16920" y="0"/>
            <a:chExt cx="12230640" cy="6855840"/>
          </a:xfrm>
        </p:grpSpPr>
        <p:pic>
          <p:nvPicPr>
            <p:cNvPr id="6" name="Picture 15" descr="HD-PanelTitleR1.png"/>
            <p:cNvPicPr/>
            <p:nvPr/>
          </p:nvPicPr>
          <p:blipFill>
            <a:blip r:embed="rId17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4"/>
            <p:cNvSpPr/>
            <p:nvPr/>
          </p:nvSpPr>
          <p:spPr>
            <a:xfrm>
              <a:off x="2328480" y="1540800"/>
              <a:ext cx="7543440" cy="383508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HDRibbonTitle-UniformTrim.png"/>
            <p:cNvPicPr/>
            <p:nvPr/>
          </p:nvPicPr>
          <p:blipFill>
            <a:blip r:embed="rId18"/>
            <a:stretch/>
          </p:blipFill>
          <p:spPr>
            <a:xfrm>
              <a:off x="-16920" y="3147480"/>
              <a:ext cx="2477520" cy="61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19" descr="HDRibbonTitle-UniformTrim.png"/>
            <p:cNvPicPr/>
            <p:nvPr/>
          </p:nvPicPr>
          <p:blipFill>
            <a:blip r:embed="rId18"/>
            <a:stretch/>
          </p:blipFill>
          <p:spPr>
            <a:xfrm>
              <a:off x="9736200" y="3147480"/>
              <a:ext cx="2477520" cy="612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262626"/>
                </a:solidFill>
                <a:latin typeface="Garamond"/>
              </a:rPr>
              <a:t>Modifiez le style du titre</a:t>
            </a:r>
            <a:endParaRPr lang="en-US" sz="5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569F100-8994-4ABF-9BB7-59A5E6A4C096}" type="datetime">
              <a:rPr lang="en-US" sz="1000" b="0" strike="noStrike" spc="-1">
                <a:solidFill>
                  <a:srgbClr val="000000"/>
                </a:solidFill>
                <a:latin typeface="Garamond"/>
              </a:rPr>
              <a:t>5/25/2021</a:t>
            </a:fld>
            <a:endParaRPr lang="fr-FR" sz="1000" b="0" strike="noStrike" spc="-1"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D97E73-76CB-427E-BB1C-7AEAA20CBA1D}" type="slidenum">
              <a:rPr lang="en-US" sz="1000" b="0" strike="noStrike" spc="-1">
                <a:solidFill>
                  <a:srgbClr val="000000"/>
                </a:solidFill>
                <a:latin typeface="Garamond"/>
              </a:rPr>
              <a:t>‹N°›</a:t>
            </a:fld>
            <a:endParaRPr lang="fr-FR" sz="1000" b="0" strike="noStrike" spc="-1">
              <a:latin typeface="Times New Roman"/>
            </a:endParaRPr>
          </a:p>
        </p:txBody>
      </p:sp>
      <p:sp>
        <p:nvSpPr>
          <p:cNvPr id="14" name="Line 9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Garamond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62626"/>
                </a:solidFill>
                <a:latin typeface="Garamond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62626"/>
                </a:solidFill>
                <a:latin typeface="Garamond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Garamond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Garamond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Garamond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53" name="Picture 7" descr="HD-PanelContent.png"/>
            <p:cNvPicPr/>
            <p:nvPr/>
          </p:nvPicPr>
          <p:blipFill>
            <a:blip r:embed="rId15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5" name="Picture 9" descr="HDRibbonContent-UniformTrim.png"/>
            <p:cNvPicPr/>
            <p:nvPr/>
          </p:nvPicPr>
          <p:blipFill>
            <a:blip r:embed="rId16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10" descr="HDRibbonContent-UniformTrim.png"/>
            <p:cNvPicPr/>
            <p:nvPr/>
          </p:nvPicPr>
          <p:blipFill>
            <a:blip r:embed="rId16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Line 3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262626"/>
                </a:solidFill>
                <a:latin typeface="Garamond"/>
              </a:rPr>
              <a:t>Modifiez le style du titre</a:t>
            </a:r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400" b="0" strike="noStrike" spc="-1">
                <a:solidFill>
                  <a:srgbClr val="262626"/>
                </a:solidFill>
                <a:latin typeface="Garamond"/>
              </a:rPr>
              <a:t>Modifiez les styles du texte du masque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000" b="0" strike="noStrike" spc="-1">
                <a:solidFill>
                  <a:srgbClr val="262626"/>
                </a:solidFill>
                <a:latin typeface="Garamond"/>
              </a:rPr>
              <a:t>Deuxième niveau</a:t>
            </a:r>
            <a:endParaRPr lang="en-US" sz="2000" b="0" strike="noStrike" spc="-1">
              <a:solidFill>
                <a:srgbClr val="262626"/>
              </a:solidFill>
              <a:latin typeface="Garamond"/>
            </a:endParaRPr>
          </a:p>
          <a:p>
            <a:pPr marL="1200240" lvl="2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800" b="0" strike="noStrike" spc="-1">
                <a:solidFill>
                  <a:srgbClr val="262626"/>
                </a:solidFill>
                <a:latin typeface="Garamond"/>
              </a:rPr>
              <a:t>Troisième niveau</a:t>
            </a:r>
            <a:endParaRPr lang="en-US" sz="1800" b="0" strike="noStrike" spc="-1">
              <a:solidFill>
                <a:srgbClr val="262626"/>
              </a:solidFill>
              <a:latin typeface="Garamond"/>
            </a:endParaRPr>
          </a:p>
          <a:p>
            <a:pPr marL="1542960" lvl="3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Quatrième niveau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000160" lvl="4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400" b="0" strike="noStrike" spc="-1">
                <a:solidFill>
                  <a:srgbClr val="262626"/>
                </a:solidFill>
                <a:latin typeface="Garamond"/>
              </a:rPr>
              <a:t>Cinquième niveau</a:t>
            </a:r>
            <a:endParaRPr lang="en-US" sz="1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1040900-EACD-403D-A580-E44ED7460E6D}" type="datetime">
              <a:rPr lang="en-US" sz="1000" b="0" strike="noStrike" spc="-1">
                <a:solidFill>
                  <a:srgbClr val="000000"/>
                </a:solidFill>
                <a:latin typeface="Garamond"/>
              </a:rPr>
              <a:t>5/25/2021</a:t>
            </a:fld>
            <a:endParaRPr lang="fr-FR" sz="1000" b="0" strike="noStrike" spc="-1"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F3D1177-F9E6-4A21-AD96-5BF54E9993F7}" type="slidenum">
              <a:rPr lang="en-US" sz="1000" b="0" strike="noStrike" spc="-1">
                <a:solidFill>
                  <a:srgbClr val="000000"/>
                </a:solidFill>
                <a:latin typeface="Garamond"/>
              </a:rPr>
              <a:t>‹N°›</a:t>
            </a:fld>
            <a:endParaRPr lang="fr-F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00" name="Picture 7" descr="HD-PanelContent.png"/>
            <p:cNvPicPr/>
            <p:nvPr/>
          </p:nvPicPr>
          <p:blipFill>
            <a:blip r:embed="rId15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1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02" name="Picture 9" descr="HDRibbonContent-UniformTrim.png"/>
            <p:cNvPicPr/>
            <p:nvPr/>
          </p:nvPicPr>
          <p:blipFill>
            <a:blip r:embed="rId16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Picture 10" descr="HDRibbonContent-UniformTrim.png"/>
            <p:cNvPicPr/>
            <p:nvPr/>
          </p:nvPicPr>
          <p:blipFill>
            <a:blip r:embed="rId16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" name="Line 3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PlaceHolder 4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262626"/>
                </a:solidFill>
                <a:latin typeface="Garamond"/>
              </a:rPr>
              <a:t>Modifiez le style du titre</a:t>
            </a:r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298520" y="2560320"/>
            <a:ext cx="4717800" cy="3309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400" b="0" strike="noStrike" spc="-1">
                <a:solidFill>
                  <a:srgbClr val="262626"/>
                </a:solidFill>
                <a:latin typeface="Garamond"/>
              </a:rPr>
              <a:t>Modifiez les styles du texte du masque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000" b="0" strike="noStrike" spc="-1">
                <a:solidFill>
                  <a:srgbClr val="262626"/>
                </a:solidFill>
                <a:latin typeface="Garamond"/>
              </a:rPr>
              <a:t>Deuxième niveau</a:t>
            </a:r>
            <a:endParaRPr lang="en-US" sz="2000" b="0" strike="noStrike" spc="-1">
              <a:solidFill>
                <a:srgbClr val="262626"/>
              </a:solidFill>
              <a:latin typeface="Garamond"/>
            </a:endParaRPr>
          </a:p>
          <a:p>
            <a:pPr marL="1200240" lvl="2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800" b="0" strike="noStrike" spc="-1">
                <a:solidFill>
                  <a:srgbClr val="262626"/>
                </a:solidFill>
                <a:latin typeface="Garamond"/>
              </a:rPr>
              <a:t>Troisième niveau</a:t>
            </a:r>
            <a:endParaRPr lang="en-US" sz="1800" b="0" strike="noStrike" spc="-1">
              <a:solidFill>
                <a:srgbClr val="262626"/>
              </a:solidFill>
              <a:latin typeface="Garamond"/>
            </a:endParaRPr>
          </a:p>
          <a:p>
            <a:pPr marL="1542960" lvl="3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Quatrième niveau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000160" lvl="4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400" b="0" strike="noStrike" spc="-1">
                <a:solidFill>
                  <a:srgbClr val="262626"/>
                </a:solidFill>
                <a:latin typeface="Garamond"/>
              </a:rPr>
              <a:t>Cinquième niveau</a:t>
            </a:r>
            <a:endParaRPr lang="en-US" sz="1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6181200" y="2560320"/>
            <a:ext cx="4717800" cy="3309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400" b="0" strike="noStrike" spc="-1">
                <a:solidFill>
                  <a:srgbClr val="262626"/>
                </a:solidFill>
                <a:latin typeface="Garamond"/>
              </a:rPr>
              <a:t>Modifiez les styles du texte du masque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000" b="0" strike="noStrike" spc="-1">
                <a:solidFill>
                  <a:srgbClr val="262626"/>
                </a:solidFill>
                <a:latin typeface="Garamond"/>
              </a:rPr>
              <a:t>Deuxième niveau</a:t>
            </a:r>
            <a:endParaRPr lang="en-US" sz="2000" b="0" strike="noStrike" spc="-1">
              <a:solidFill>
                <a:srgbClr val="262626"/>
              </a:solidFill>
              <a:latin typeface="Garamond"/>
            </a:endParaRPr>
          </a:p>
          <a:p>
            <a:pPr marL="1200240" lvl="2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800" b="0" strike="noStrike" spc="-1">
                <a:solidFill>
                  <a:srgbClr val="262626"/>
                </a:solidFill>
                <a:latin typeface="Garamond"/>
              </a:rPr>
              <a:t>Troisième niveau</a:t>
            </a:r>
            <a:endParaRPr lang="en-US" sz="1800" b="0" strike="noStrike" spc="-1">
              <a:solidFill>
                <a:srgbClr val="262626"/>
              </a:solidFill>
              <a:latin typeface="Garamond"/>
            </a:endParaRPr>
          </a:p>
          <a:p>
            <a:pPr marL="1542960" lvl="3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Quatrième niveau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000160" lvl="4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1400" b="0" strike="noStrike" spc="-1">
                <a:solidFill>
                  <a:srgbClr val="262626"/>
                </a:solidFill>
                <a:latin typeface="Garamond"/>
              </a:rPr>
              <a:t>Cinquième niveau</a:t>
            </a:r>
            <a:endParaRPr lang="en-US" sz="1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8C22F38-C04B-41E5-9387-99655E12C9DB}" type="datetime">
              <a:rPr lang="en-US" sz="1000" b="0" strike="noStrike" spc="-1">
                <a:solidFill>
                  <a:srgbClr val="000000"/>
                </a:solidFill>
                <a:latin typeface="Garamond"/>
              </a:rPr>
              <a:t>5/25/2021</a:t>
            </a:fld>
            <a:endParaRPr lang="fr-FR" sz="1000" b="0" strike="noStrike" spc="-1">
              <a:latin typeface="Times New Roman"/>
            </a:endParaRPr>
          </a:p>
        </p:txBody>
      </p:sp>
      <p:sp>
        <p:nvSpPr>
          <p:cNvPr id="109" name="PlaceHolder 8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10" name="PlaceHolder 9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7A0B20A-AF18-4BEA-ACE1-205F2F4B36D2}" type="slidenum">
              <a:rPr lang="en-US" sz="1000" b="0" strike="noStrike" spc="-1">
                <a:solidFill>
                  <a:srgbClr val="000000"/>
                </a:solidFill>
                <a:latin typeface="Garamond"/>
              </a:rPr>
              <a:t>‹N°›</a:t>
            </a:fld>
            <a:endParaRPr lang="fr-F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981520" y="1647720"/>
            <a:ext cx="6237000" cy="1581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262626"/>
                </a:solidFill>
                <a:latin typeface="Garamond"/>
              </a:rPr>
              <a:t>Initiation Machine Learning &amp;ACP</a:t>
            </a:r>
            <a:endParaRPr lang="en-US" sz="5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692440" y="4588560"/>
            <a:ext cx="6815160" cy="389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 lnSpcReduction="10000"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fr-FR" sz="2100" b="0" strike="noStrike" spc="-1">
                <a:solidFill>
                  <a:srgbClr val="000000"/>
                </a:solidFill>
                <a:latin typeface="Garamond"/>
              </a:rPr>
              <a:t>Rochas – Tranchat - Nayet</a:t>
            </a:r>
            <a:endParaRPr lang="fr-FR" sz="2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262626"/>
                </a:solidFill>
                <a:latin typeface="Garamond"/>
              </a:rPr>
              <a:t>Objectifs</a:t>
            </a:r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295280" y="2557080"/>
            <a:ext cx="5689800" cy="1199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400" b="0" strike="noStrike" spc="-1">
                <a:solidFill>
                  <a:srgbClr val="262626"/>
                </a:solidFill>
                <a:latin typeface="Garamond"/>
              </a:rPr>
              <a:t>Machine learning non supervisé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400" b="0" strike="noStrike" spc="-1">
                <a:solidFill>
                  <a:srgbClr val="262626"/>
                </a:solidFill>
                <a:latin typeface="Garamond"/>
              </a:rPr>
              <a:t>Analyse en Composantes Principales (ACP)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51" name="Image 5"/>
          <p:cNvPicPr/>
          <p:nvPr/>
        </p:nvPicPr>
        <p:blipFill>
          <a:blip r:embed="rId2"/>
          <a:stretch/>
        </p:blipFill>
        <p:spPr>
          <a:xfrm>
            <a:off x="6224040" y="4526640"/>
            <a:ext cx="1403280" cy="1403280"/>
          </a:xfrm>
          <a:prstGeom prst="rect">
            <a:avLst/>
          </a:prstGeom>
          <a:ln>
            <a:noFill/>
          </a:ln>
        </p:spPr>
      </p:pic>
      <p:pic>
        <p:nvPicPr>
          <p:cNvPr id="152" name="Image 6"/>
          <p:cNvPicPr/>
          <p:nvPr/>
        </p:nvPicPr>
        <p:blipFill>
          <a:blip r:embed="rId2"/>
          <a:stretch/>
        </p:blipFill>
        <p:spPr>
          <a:xfrm rot="3960000">
            <a:off x="7216920" y="3987720"/>
            <a:ext cx="1443600" cy="1443600"/>
          </a:xfrm>
          <a:prstGeom prst="rect">
            <a:avLst/>
          </a:prstGeom>
          <a:ln>
            <a:noFill/>
          </a:ln>
        </p:spPr>
      </p:pic>
      <p:pic>
        <p:nvPicPr>
          <p:cNvPr id="153" name="Image 7"/>
          <p:cNvPicPr/>
          <p:nvPr/>
        </p:nvPicPr>
        <p:blipFill>
          <a:blip r:embed="rId3"/>
          <a:stretch/>
        </p:blipFill>
        <p:spPr>
          <a:xfrm>
            <a:off x="9003960" y="2557080"/>
            <a:ext cx="1284840" cy="128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159280" y="784440"/>
            <a:ext cx="7848720" cy="130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 dirty="0" err="1">
                <a:solidFill>
                  <a:srgbClr val="000000"/>
                </a:solidFill>
                <a:latin typeface="Garamond"/>
              </a:rPr>
              <a:t>Analyse</a:t>
            </a:r>
            <a:r>
              <a:rPr lang="en-US" sz="3200" b="0" strike="noStrike" spc="-1" dirty="0">
                <a:solidFill>
                  <a:srgbClr val="000000"/>
                </a:solidFill>
                <a:latin typeface="Garamond"/>
              </a:rPr>
              <a:t> en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aramond"/>
              </a:rPr>
              <a:t>composante</a:t>
            </a:r>
            <a:r>
              <a:rPr lang="en-US" sz="3200" b="0" strike="noStrike" spc="-1" dirty="0">
                <a:solidFill>
                  <a:srgbClr val="000000"/>
                </a:solidFill>
                <a:latin typeface="Garamond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aramond"/>
              </a:rPr>
              <a:t>principale</a:t>
            </a:r>
            <a:r>
              <a:rPr lang="en-US" sz="3200" b="0" strike="noStrike" spc="-1" dirty="0">
                <a:solidFill>
                  <a:srgbClr val="000000"/>
                </a:solidFill>
                <a:latin typeface="Garamond"/>
              </a:rPr>
              <a:t> (ACP)</a:t>
            </a:r>
          </a:p>
        </p:txBody>
      </p:sp>
      <p:pic>
        <p:nvPicPr>
          <p:cNvPr id="155" name="Image 154"/>
          <p:cNvPicPr/>
          <p:nvPr/>
        </p:nvPicPr>
        <p:blipFill>
          <a:blip r:embed="rId2"/>
          <a:stretch/>
        </p:blipFill>
        <p:spPr>
          <a:xfrm>
            <a:off x="5040000" y="2664000"/>
            <a:ext cx="3096000" cy="309600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1656000" y="3250440"/>
            <a:ext cx="3168000" cy="178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b="0" strike="noStrike" spc="-1" dirty="0">
                <a:latin typeface="Garamond" panose="02020404030301010803" pitchFamily="18" charset="0"/>
              </a:rPr>
              <a:t>- qu'est-ce que </a:t>
            </a:r>
            <a:r>
              <a:rPr lang="fr-FR" sz="2400" b="0" strike="noStrike" spc="-1" dirty="0" err="1">
                <a:latin typeface="Garamond" panose="02020404030301010803" pitchFamily="18" charset="0"/>
              </a:rPr>
              <a:t>l’acp</a:t>
            </a:r>
            <a:r>
              <a:rPr lang="fr-FR" sz="2400" b="0" strike="noStrike" spc="-1" dirty="0">
                <a:latin typeface="Garamond" panose="02020404030301010803" pitchFamily="18" charset="0"/>
              </a:rPr>
              <a:t> ?</a:t>
            </a:r>
          </a:p>
          <a:p>
            <a:endParaRPr lang="fr-FR" sz="2400" b="0" strike="noStrike" spc="-1" dirty="0">
              <a:latin typeface="Garamond" panose="02020404030301010803" pitchFamily="18" charset="0"/>
            </a:endParaRPr>
          </a:p>
          <a:p>
            <a:r>
              <a:rPr lang="fr-FR" sz="2400" b="0" strike="noStrike" spc="-1" dirty="0">
                <a:latin typeface="Garamond" panose="02020404030301010803" pitchFamily="18" charset="0"/>
              </a:rPr>
              <a:t>- à quoi sert </a:t>
            </a:r>
            <a:r>
              <a:rPr lang="fr-FR" sz="2400" b="0" strike="noStrike" spc="-1" dirty="0" err="1">
                <a:latin typeface="Garamond" panose="02020404030301010803" pitchFamily="18" charset="0"/>
              </a:rPr>
              <a:t>l’acp</a:t>
            </a:r>
            <a:r>
              <a:rPr lang="fr-FR" sz="2400" b="0" strike="noStrike" spc="-1" dirty="0">
                <a:latin typeface="Garamond" panose="02020404030301010803" pitchFamily="18" charset="0"/>
              </a:rPr>
              <a:t> ?</a:t>
            </a:r>
          </a:p>
        </p:txBody>
      </p:sp>
      <p:pic>
        <p:nvPicPr>
          <p:cNvPr id="157" name="Image 156"/>
          <p:cNvPicPr/>
          <p:nvPr/>
        </p:nvPicPr>
        <p:blipFill>
          <a:blip r:embed="rId3"/>
          <a:stretch/>
        </p:blipFill>
        <p:spPr>
          <a:xfrm>
            <a:off x="8446680" y="2825640"/>
            <a:ext cx="2857320" cy="279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4"/>
          <p:cNvPicPr/>
          <p:nvPr/>
        </p:nvPicPr>
        <p:blipFill>
          <a:blip r:embed="rId2"/>
          <a:stretch/>
        </p:blipFill>
        <p:spPr>
          <a:xfrm>
            <a:off x="2149920" y="654480"/>
            <a:ext cx="7805160" cy="55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262626"/>
                </a:solidFill>
                <a:latin typeface="Garamond"/>
              </a:rPr>
              <a:t>Technologies utilisés</a:t>
            </a:r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298520" y="2560320"/>
            <a:ext cx="4717800" cy="330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fr-FR" sz="1600" b="1" strike="noStrike" spc="-1">
                <a:solidFill>
                  <a:srgbClr val="262626"/>
                </a:solidFill>
                <a:latin typeface="Garamond"/>
              </a:rPr>
              <a:t>Langage</a:t>
            </a: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 :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Python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pos="0" algn="l"/>
              </a:tabLst>
            </a:pP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pos="0" algn="l"/>
              </a:tabLst>
            </a:pP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fr-FR" sz="1600" b="1" strike="noStrike" spc="-1">
                <a:solidFill>
                  <a:srgbClr val="262626"/>
                </a:solidFill>
                <a:latin typeface="Garamond"/>
              </a:rPr>
              <a:t>Jeu de données :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Kaggle – House pricing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181200" y="2560320"/>
            <a:ext cx="4123800" cy="204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fr-FR" sz="1600" b="1" strike="noStrike" spc="-1">
                <a:solidFill>
                  <a:srgbClr val="262626"/>
                </a:solidFill>
                <a:latin typeface="Garamond"/>
              </a:rPr>
              <a:t>Librairies</a:t>
            </a: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 :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Sklearn: decomposition, cluster, preprocessing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Numpy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Pandas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>
                <a:solidFill>
                  <a:srgbClr val="262626"/>
                </a:solidFill>
                <a:latin typeface="Garamond"/>
              </a:rPr>
              <a:t>Matplotlib</a:t>
            </a:r>
            <a:endParaRPr lang="en-US" sz="1600" b="0" strike="noStrike" spc="-1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62" name="Image 3"/>
          <p:cNvPicPr/>
          <p:nvPr/>
        </p:nvPicPr>
        <p:blipFill>
          <a:blip r:embed="rId2"/>
          <a:stretch/>
        </p:blipFill>
        <p:spPr>
          <a:xfrm>
            <a:off x="8148240" y="3842280"/>
            <a:ext cx="1658880" cy="663120"/>
          </a:xfrm>
          <a:prstGeom prst="rect">
            <a:avLst/>
          </a:prstGeom>
          <a:ln>
            <a:noFill/>
          </a:ln>
        </p:spPr>
      </p:pic>
      <p:pic>
        <p:nvPicPr>
          <p:cNvPr id="163" name="Image 4"/>
          <p:cNvPicPr/>
          <p:nvPr/>
        </p:nvPicPr>
        <p:blipFill>
          <a:blip r:embed="rId3"/>
          <a:stretch/>
        </p:blipFill>
        <p:spPr>
          <a:xfrm>
            <a:off x="9609120" y="4448520"/>
            <a:ext cx="1525320" cy="616320"/>
          </a:xfrm>
          <a:prstGeom prst="rect">
            <a:avLst/>
          </a:prstGeom>
          <a:ln>
            <a:noFill/>
          </a:ln>
        </p:spPr>
      </p:pic>
      <p:pic>
        <p:nvPicPr>
          <p:cNvPr id="164" name="Image 8"/>
          <p:cNvPicPr/>
          <p:nvPr/>
        </p:nvPicPr>
        <p:blipFill>
          <a:blip r:embed="rId4"/>
          <a:stretch/>
        </p:blipFill>
        <p:spPr>
          <a:xfrm flipH="1">
            <a:off x="8480160" y="5125320"/>
            <a:ext cx="705600" cy="705600"/>
          </a:xfrm>
          <a:prstGeom prst="rect">
            <a:avLst/>
          </a:prstGeom>
          <a:ln>
            <a:noFill/>
          </a:ln>
        </p:spPr>
      </p:pic>
      <p:pic>
        <p:nvPicPr>
          <p:cNvPr id="165" name="Image 9"/>
          <p:cNvPicPr/>
          <p:nvPr/>
        </p:nvPicPr>
        <p:blipFill>
          <a:blip r:embed="rId5"/>
          <a:stretch/>
        </p:blipFill>
        <p:spPr>
          <a:xfrm>
            <a:off x="9715320" y="3235680"/>
            <a:ext cx="1313280" cy="707040"/>
          </a:xfrm>
          <a:prstGeom prst="rect">
            <a:avLst/>
          </a:prstGeom>
          <a:ln>
            <a:noFill/>
          </a:ln>
        </p:spPr>
      </p:pic>
      <p:pic>
        <p:nvPicPr>
          <p:cNvPr id="166" name="Image 10"/>
          <p:cNvPicPr/>
          <p:nvPr/>
        </p:nvPicPr>
        <p:blipFill>
          <a:blip r:embed="rId6"/>
          <a:stretch/>
        </p:blipFill>
        <p:spPr>
          <a:xfrm>
            <a:off x="4596480" y="2617560"/>
            <a:ext cx="828360" cy="828360"/>
          </a:xfrm>
          <a:prstGeom prst="rect">
            <a:avLst/>
          </a:prstGeom>
          <a:ln>
            <a:noFill/>
          </a:ln>
        </p:spPr>
      </p:pic>
      <p:pic>
        <p:nvPicPr>
          <p:cNvPr id="167" name="Image 11"/>
          <p:cNvPicPr/>
          <p:nvPr/>
        </p:nvPicPr>
        <p:blipFill>
          <a:blip r:embed="rId7"/>
          <a:stretch/>
        </p:blipFill>
        <p:spPr>
          <a:xfrm>
            <a:off x="4550400" y="4270320"/>
            <a:ext cx="920880" cy="3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262626"/>
                </a:solidFill>
                <a:latin typeface="Garamond"/>
              </a:rPr>
              <a:t>Conclusion</a:t>
            </a:r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111560" y="2680560"/>
            <a:ext cx="3968280" cy="3318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400" b="0" strike="noStrike" spc="-1">
                <a:solidFill>
                  <a:srgbClr val="262626"/>
                </a:solidFill>
                <a:latin typeface="Garamond"/>
              </a:rPr>
              <a:t>Mathématiques nécessaires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400" b="0" strike="noStrike" spc="-1">
                <a:solidFill>
                  <a:srgbClr val="262626"/>
                </a:solidFill>
                <a:latin typeface="Garamond"/>
              </a:rPr>
              <a:t>Recherches abondantes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fr-FR" sz="2400" b="0" strike="noStrike" spc="-1">
                <a:solidFill>
                  <a:srgbClr val="262626"/>
                </a:solidFill>
                <a:latin typeface="Garamond"/>
              </a:rPr>
              <a:t>Complexité d’adaptation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314</TotalTime>
  <Words>65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DejaVu Sans</vt:lpstr>
      <vt:lpstr>Garamond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Machine Learning &amp;ACP</dc:title>
  <dc:subject/>
  <dc:creator>Jeremy</dc:creator>
  <dc:description/>
  <cp:lastModifiedBy>Jeremy</cp:lastModifiedBy>
  <cp:revision>8</cp:revision>
  <dcterms:created xsi:type="dcterms:W3CDTF">2021-05-10T12:29:14Z</dcterms:created>
  <dcterms:modified xsi:type="dcterms:W3CDTF">2021-05-25T08:56:13Z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