
<file path=[Content_Types].xml><?xml version="1.0" encoding="utf-8"?>
<Types xmlns="http://schemas.openxmlformats.org/package/2006/content-types">
  <Default Extension="BMP" ContentType="image/bmp"/>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59" r:id="rId4"/>
    <p:sldId id="261" r:id="rId5"/>
    <p:sldId id="295" r:id="rId6"/>
    <p:sldId id="296" r:id="rId7"/>
    <p:sldId id="298" r:id="rId8"/>
    <p:sldId id="300" r:id="rId9"/>
    <p:sldId id="301" r:id="rId10"/>
    <p:sldId id="307" r:id="rId11"/>
    <p:sldId id="303" r:id="rId12"/>
    <p:sldId id="304" r:id="rId13"/>
    <p:sldId id="308" r:id="rId14"/>
    <p:sldId id="306" r:id="rId15"/>
    <p:sldId id="272" r:id="rId16"/>
  </p:sldIdLst>
  <p:sldSz cx="9144000" cy="5143500" type="screen16x9"/>
  <p:notesSz cx="6858000" cy="9144000"/>
  <p:embeddedFontLst>
    <p:embeddedFont>
      <p:font typeface="Montserrat" panose="020B0604020202020204" charset="0"/>
      <p:regular r:id="rId18"/>
      <p:bold r:id="rId19"/>
      <p:italic r:id="rId20"/>
      <p:boldItalic r:id="rId21"/>
    </p:embeddedFont>
    <p:embeddedFont>
      <p:font typeface="Montserrat ExtraBold" panose="020B0604020202020204" charset="0"/>
      <p:bold r:id="rId22"/>
      <p:boldItalic r:id="rId23"/>
    </p:embeddedFont>
    <p:embeddedFont>
      <p:font typeface="Montserrat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ico Miguel Rangel" initials="JMR" lastIdx="3" clrIdx="0">
    <p:extLst>
      <p:ext uri="{19B8F6BF-5375-455C-9EA6-DF929625EA0E}">
        <p15:presenceInfo xmlns:p15="http://schemas.microsoft.com/office/powerpoint/2012/main" userId="Jerico Miguel Rang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73EE1-90F3-4FE0-9EEE-656C0F00654E}">
  <a:tblStyle styleId="{1D373EE1-90F3-4FE0-9EEE-656C0F0065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0D5483-EFC2-4D69-8ADA-A6407E3F96A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047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318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3C78D8"/>
            </a:gs>
            <a:gs pos="100000">
              <a:srgbClr val="00FFFF"/>
            </a:gs>
          </a:gsLst>
          <a:lin ang="540070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4050E5"/>
            </a:gs>
            <a:gs pos="100000">
              <a:srgbClr val="C833FF"/>
            </a:gs>
          </a:gsLst>
          <a:lin ang="5400700" scaled="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4" name="Google Shape;14;p3"/>
          <p:cNvSpPr txBox="1">
            <a:spLocks noGrp="1"/>
          </p:cNvSpPr>
          <p:nvPr>
            <p:ph type="ctrTitle"/>
          </p:nvPr>
        </p:nvSpPr>
        <p:spPr>
          <a:xfrm>
            <a:off x="2438550" y="1811950"/>
            <a:ext cx="4266900" cy="1159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2438550" y="2840054"/>
            <a:ext cx="4266900" cy="7848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1000"/>
              </a:spcBef>
              <a:spcAft>
                <a:spcPts val="0"/>
              </a:spcAft>
              <a:buClr>
                <a:schemeClr val="lt1"/>
              </a:buClr>
              <a:buSzPts val="1800"/>
              <a:buNone/>
              <a:defRPr sz="1800">
                <a:solidFill>
                  <a:schemeClr val="lt1"/>
                </a:solidFill>
              </a:defRPr>
            </a:lvl2pPr>
            <a:lvl3pPr lvl="2" algn="ctr" rtl="0">
              <a:spcBef>
                <a:spcPts val="1000"/>
              </a:spcBef>
              <a:spcAft>
                <a:spcPts val="0"/>
              </a:spcAft>
              <a:buClr>
                <a:schemeClr val="lt1"/>
              </a:buClr>
              <a:buSzPts val="1800"/>
              <a:buNone/>
              <a:defRPr sz="1800">
                <a:solidFill>
                  <a:schemeClr val="lt1"/>
                </a:solidFill>
              </a:defRPr>
            </a:lvl3pPr>
            <a:lvl4pPr lvl="3" algn="ctr" rtl="0">
              <a:spcBef>
                <a:spcPts val="1000"/>
              </a:spcBef>
              <a:spcAft>
                <a:spcPts val="0"/>
              </a:spcAft>
              <a:buClr>
                <a:schemeClr val="lt1"/>
              </a:buClr>
              <a:buSzPts val="1800"/>
              <a:buNone/>
              <a:defRPr sz="1800">
                <a:solidFill>
                  <a:schemeClr val="lt1"/>
                </a:solidFill>
              </a:defRPr>
            </a:lvl4pPr>
            <a:lvl5pPr lvl="4" algn="ctr" rtl="0">
              <a:spcBef>
                <a:spcPts val="1000"/>
              </a:spcBef>
              <a:spcAft>
                <a:spcPts val="0"/>
              </a:spcAft>
              <a:buClr>
                <a:schemeClr val="lt1"/>
              </a:buClr>
              <a:buSzPts val="1800"/>
              <a:buNone/>
              <a:defRPr sz="1800">
                <a:solidFill>
                  <a:schemeClr val="lt1"/>
                </a:solidFill>
              </a:defRPr>
            </a:lvl5pPr>
            <a:lvl6pPr lvl="5" algn="ctr" rtl="0">
              <a:spcBef>
                <a:spcPts val="1000"/>
              </a:spcBef>
              <a:spcAft>
                <a:spcPts val="0"/>
              </a:spcAft>
              <a:buClr>
                <a:schemeClr val="lt1"/>
              </a:buClr>
              <a:buSzPts val="1800"/>
              <a:buNone/>
              <a:defRPr sz="1800">
                <a:solidFill>
                  <a:schemeClr val="lt1"/>
                </a:solidFill>
              </a:defRPr>
            </a:lvl6pPr>
            <a:lvl7pPr lvl="6" algn="ctr" rtl="0">
              <a:spcBef>
                <a:spcPts val="1000"/>
              </a:spcBef>
              <a:spcAft>
                <a:spcPts val="0"/>
              </a:spcAft>
              <a:buClr>
                <a:schemeClr val="lt1"/>
              </a:buClr>
              <a:buSzPts val="1800"/>
              <a:buNone/>
              <a:defRPr sz="1800">
                <a:solidFill>
                  <a:schemeClr val="lt1"/>
                </a:solidFill>
              </a:defRPr>
            </a:lvl7pPr>
            <a:lvl8pPr lvl="7" algn="ctr" rtl="0">
              <a:spcBef>
                <a:spcPts val="1000"/>
              </a:spcBef>
              <a:spcAft>
                <a:spcPts val="0"/>
              </a:spcAft>
              <a:buClr>
                <a:schemeClr val="lt1"/>
              </a:buClr>
              <a:buSzPts val="1800"/>
              <a:buNone/>
              <a:defRPr sz="1800">
                <a:solidFill>
                  <a:schemeClr val="lt1"/>
                </a:solidFill>
              </a:defRPr>
            </a:lvl8pPr>
            <a:lvl9pPr lvl="8" algn="ctr" rtl="0">
              <a:spcBef>
                <a:spcPts val="1000"/>
              </a:spcBef>
              <a:spcAft>
                <a:spcPts val="100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rgbClr val="3C78D8"/>
            </a:gs>
            <a:gs pos="100000">
              <a:srgbClr val="00FFFF"/>
            </a:gs>
          </a:gsLst>
          <a:lin ang="5400700" scaled="0"/>
        </a:gradFill>
        <a:effectLst/>
      </p:bgPr>
    </p:bg>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4" name="Google Shape;24;p5"/>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lvl1pPr marL="457200" lvl="0" indent="-368300">
              <a:spcBef>
                <a:spcPts val="600"/>
              </a:spcBef>
              <a:spcAft>
                <a:spcPts val="0"/>
              </a:spcAft>
              <a:buSzPts val="2200"/>
              <a:buChar char="◦"/>
              <a:defRPr/>
            </a:lvl1pPr>
            <a:lvl2pPr marL="914400" lvl="1" indent="-368300">
              <a:spcBef>
                <a:spcPts val="1000"/>
              </a:spcBef>
              <a:spcAft>
                <a:spcPts val="0"/>
              </a:spcAft>
              <a:buSzPts val="2200"/>
              <a:buChar char="◦"/>
              <a:defRPr/>
            </a:lvl2pPr>
            <a:lvl3pPr marL="1371600" lvl="2" indent="-368300">
              <a:spcBef>
                <a:spcPts val="1000"/>
              </a:spcBef>
              <a:spcAft>
                <a:spcPts val="0"/>
              </a:spcAft>
              <a:buSzPts val="2200"/>
              <a:buChar char="◦"/>
              <a:defRPr/>
            </a:lvl3pPr>
            <a:lvl4pPr marL="1828800" lvl="3" indent="-368300">
              <a:spcBef>
                <a:spcPts val="1000"/>
              </a:spcBef>
              <a:spcAft>
                <a:spcPts val="0"/>
              </a:spcAft>
              <a:buSzPts val="2200"/>
              <a:buChar char="◦"/>
              <a:defRPr/>
            </a:lvl4pPr>
            <a:lvl5pPr marL="2286000" lvl="4" indent="-368300">
              <a:spcBef>
                <a:spcPts val="1000"/>
              </a:spcBef>
              <a:spcAft>
                <a:spcPts val="0"/>
              </a:spcAft>
              <a:buSzPts val="2200"/>
              <a:buChar char="◦"/>
              <a:defRPr/>
            </a:lvl5pPr>
            <a:lvl6pPr marL="2743200" lvl="5" indent="-368300">
              <a:spcBef>
                <a:spcPts val="1000"/>
              </a:spcBef>
              <a:spcAft>
                <a:spcPts val="0"/>
              </a:spcAft>
              <a:buSzPts val="2200"/>
              <a:buChar char="◦"/>
              <a:defRPr/>
            </a:lvl6pPr>
            <a:lvl7pPr marL="3200400" lvl="6" indent="-368300">
              <a:spcBef>
                <a:spcPts val="1000"/>
              </a:spcBef>
              <a:spcAft>
                <a:spcPts val="0"/>
              </a:spcAft>
              <a:buSzPts val="2200"/>
              <a:buChar char="◦"/>
              <a:defRPr/>
            </a:lvl7pPr>
            <a:lvl8pPr marL="3657600" lvl="7" indent="-368300">
              <a:spcBef>
                <a:spcPts val="1000"/>
              </a:spcBef>
              <a:spcAft>
                <a:spcPts val="0"/>
              </a:spcAft>
              <a:buSzPts val="2200"/>
              <a:buChar char="◦"/>
              <a:defRPr/>
            </a:lvl8pPr>
            <a:lvl9pPr marL="4114800" lvl="8" indent="-368300">
              <a:spcBef>
                <a:spcPts val="1000"/>
              </a:spcBef>
              <a:spcAft>
                <a:spcPts val="100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3844325"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5" name="Google Shape;35;p7"/>
          <p:cNvSpPr txBox="1">
            <a:spLocks noGrp="1"/>
          </p:cNvSpPr>
          <p:nvPr>
            <p:ph type="body" idx="2"/>
          </p:nvPr>
        </p:nvSpPr>
        <p:spPr>
          <a:xfrm>
            <a:off x="6436624"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6" name="Google Shape;3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8700"/>
            </a:gs>
            <a:gs pos="100000">
              <a:srgbClr val="FFD900"/>
            </a:gs>
          </a:gsLst>
          <a:lin ang="5400700" scaled="0"/>
        </a:gradFill>
        <a:effectLst/>
      </p:bgPr>
    </p:bg>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8790B9"/>
            </a:gs>
            <a:gs pos="100000">
              <a:srgbClr val="D4ECFF"/>
            </a:gs>
          </a:gsLst>
          <a:lin ang="5400700" scaled="0"/>
        </a:gradFill>
        <a:effectLst/>
      </p:bgPr>
    </p:bg>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body" idx="1"/>
          </p:nvPr>
        </p:nvSpPr>
        <p:spPr>
          <a:xfrm>
            <a:off x="457200" y="534577"/>
            <a:ext cx="8229600" cy="393600"/>
          </a:xfrm>
          <a:prstGeom prst="rect">
            <a:avLst/>
          </a:prstGeom>
        </p:spPr>
        <p:txBody>
          <a:bodyPr spcFirstLastPara="1" wrap="square" lIns="0" tIns="0" rIns="0" bIns="0" anchor="ctr" anchorCtr="0">
            <a:noAutofit/>
          </a:bodyPr>
          <a:lstStyle>
            <a:lvl1pPr marL="457200" lvl="0" indent="-228600" algn="ctr">
              <a:spcBef>
                <a:spcPts val="360"/>
              </a:spcBef>
              <a:spcAft>
                <a:spcPts val="1000"/>
              </a:spcAft>
              <a:buClr>
                <a:schemeClr val="lt1"/>
              </a:buClr>
              <a:buSzPts val="1400"/>
              <a:buNone/>
              <a:defRPr sz="1400">
                <a:solidFill>
                  <a:schemeClr val="lt1"/>
                </a:solidFill>
              </a:defRPr>
            </a:lvl1pPr>
          </a:lstStyle>
          <a:p>
            <a:endParaRPr/>
          </a:p>
        </p:txBody>
      </p:sp>
      <p:sp>
        <p:nvSpPr>
          <p:cNvPr id="51" name="Google Shape;5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noAutofit/>
          </a:bodyPr>
          <a:lstStyle>
            <a:lvl1pPr marL="457200" lvl="0" indent="-368300">
              <a:lnSpc>
                <a:spcPct val="115000"/>
              </a:lnSpc>
              <a:spcBef>
                <a:spcPts val="6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dk2"/>
                </a:solidFill>
                <a:latin typeface="Montserrat Light"/>
                <a:ea typeface="Montserrat Light"/>
                <a:cs typeface="Montserrat Light"/>
                <a:sym typeface="Montserrat Light"/>
              </a:defRPr>
            </a:lvl1pPr>
            <a:lvl2pPr lvl="1" algn="r">
              <a:buNone/>
              <a:defRPr sz="1200">
                <a:solidFill>
                  <a:schemeClr val="dk2"/>
                </a:solidFill>
                <a:latin typeface="Montserrat Light"/>
                <a:ea typeface="Montserrat Light"/>
                <a:cs typeface="Montserrat Light"/>
                <a:sym typeface="Montserrat Light"/>
              </a:defRPr>
            </a:lvl2pPr>
            <a:lvl3pPr lvl="2" algn="r">
              <a:buNone/>
              <a:defRPr sz="1200">
                <a:solidFill>
                  <a:schemeClr val="dk2"/>
                </a:solidFill>
                <a:latin typeface="Montserrat Light"/>
                <a:ea typeface="Montserrat Light"/>
                <a:cs typeface="Montserrat Light"/>
                <a:sym typeface="Montserrat Light"/>
              </a:defRPr>
            </a:lvl3pPr>
            <a:lvl4pPr lvl="3" algn="r">
              <a:buNone/>
              <a:defRPr sz="1200">
                <a:solidFill>
                  <a:schemeClr val="dk2"/>
                </a:solidFill>
                <a:latin typeface="Montserrat Light"/>
                <a:ea typeface="Montserrat Light"/>
                <a:cs typeface="Montserrat Light"/>
                <a:sym typeface="Montserrat Light"/>
              </a:defRPr>
            </a:lvl4pPr>
            <a:lvl5pPr lvl="4" algn="r">
              <a:buNone/>
              <a:defRPr sz="1200">
                <a:solidFill>
                  <a:schemeClr val="dk2"/>
                </a:solidFill>
                <a:latin typeface="Montserrat Light"/>
                <a:ea typeface="Montserrat Light"/>
                <a:cs typeface="Montserrat Light"/>
                <a:sym typeface="Montserrat Light"/>
              </a:defRPr>
            </a:lvl5pPr>
            <a:lvl6pPr lvl="5" algn="r">
              <a:buNone/>
              <a:defRPr sz="1200">
                <a:solidFill>
                  <a:schemeClr val="dk2"/>
                </a:solidFill>
                <a:latin typeface="Montserrat Light"/>
                <a:ea typeface="Montserrat Light"/>
                <a:cs typeface="Montserrat Light"/>
                <a:sym typeface="Montserrat Light"/>
              </a:defRPr>
            </a:lvl6pPr>
            <a:lvl7pPr lvl="6" algn="r">
              <a:buNone/>
              <a:defRPr sz="1200">
                <a:solidFill>
                  <a:schemeClr val="dk2"/>
                </a:solidFill>
                <a:latin typeface="Montserrat Light"/>
                <a:ea typeface="Montserrat Light"/>
                <a:cs typeface="Montserrat Light"/>
                <a:sym typeface="Montserrat Light"/>
              </a:defRPr>
            </a:lvl7pPr>
            <a:lvl8pPr lvl="7" algn="r">
              <a:buNone/>
              <a:defRPr sz="1200">
                <a:solidFill>
                  <a:schemeClr val="dk2"/>
                </a:solidFill>
                <a:latin typeface="Montserrat Light"/>
                <a:ea typeface="Montserrat Light"/>
                <a:cs typeface="Montserrat Light"/>
                <a:sym typeface="Montserrat Light"/>
              </a:defRPr>
            </a:lvl8pPr>
            <a:lvl9pPr lvl="8" algn="r">
              <a:buNone/>
              <a:defRPr sz="1200">
                <a:solidFill>
                  <a:schemeClr val="dk2"/>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0.bmp"/><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bmp"/><Relationship Id="rId4" Type="http://schemas.openxmlformats.org/officeDocument/2006/relationships/image" Target="../media/image31.bmp"/></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BMP"/><Relationship Id="rId7" Type="http://schemas.openxmlformats.org/officeDocument/2006/relationships/image" Target="../media/image24.bmp"/><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3.bmp"/><Relationship Id="rId5" Type="http://schemas.openxmlformats.org/officeDocument/2006/relationships/image" Target="../media/image22.bmp"/><Relationship Id="rId4" Type="http://schemas.openxmlformats.org/officeDocument/2006/relationships/image" Target="../media/image21.bmp"/></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302050" y="694563"/>
            <a:ext cx="4539900" cy="2697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Fourier Transform Model of Image Formation</a:t>
            </a:r>
            <a:endParaRPr dirty="0"/>
          </a:p>
        </p:txBody>
      </p:sp>
      <p:sp>
        <p:nvSpPr>
          <p:cNvPr id="4" name="Google Shape;67;p14">
            <a:extLst>
              <a:ext uri="{FF2B5EF4-FFF2-40B4-BE49-F238E27FC236}">
                <a16:creationId xmlns:a16="http://schemas.microsoft.com/office/drawing/2014/main" id="{C738931C-D6CC-43B6-B12F-4DAB794BFA65}"/>
              </a:ext>
            </a:extLst>
          </p:cNvPr>
          <p:cNvSpPr txBox="1">
            <a:spLocks/>
          </p:cNvSpPr>
          <p:nvPr/>
        </p:nvSpPr>
        <p:spPr>
          <a:xfrm>
            <a:off x="2273475" y="2571750"/>
            <a:ext cx="3827288" cy="1446094"/>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9pPr>
          </a:lstStyle>
          <a:p>
            <a:pPr algn="l"/>
            <a:r>
              <a:rPr lang="en-GB" sz="1800" dirty="0"/>
              <a:t>Report 2</a:t>
            </a:r>
          </a:p>
          <a:p>
            <a:pPr algn="l"/>
            <a:r>
              <a:rPr lang="en-GB" sz="1800" dirty="0"/>
              <a:t>Jerico Miguel Rangel</a:t>
            </a:r>
          </a:p>
          <a:p>
            <a:pPr algn="l"/>
            <a:r>
              <a:rPr lang="en-GB" sz="1800" dirty="0"/>
              <a:t>2018-11666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125EB4-7058-4AF0-B93F-4DA0693112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7" name="Google Shape;67;p14">
            <a:extLst>
              <a:ext uri="{FF2B5EF4-FFF2-40B4-BE49-F238E27FC236}">
                <a16:creationId xmlns:a16="http://schemas.microsoft.com/office/drawing/2014/main" id="{B604EB57-9E2C-4D78-B92F-F6E618169CE9}"/>
              </a:ext>
            </a:extLst>
          </p:cNvPr>
          <p:cNvSpPr txBox="1">
            <a:spLocks/>
          </p:cNvSpPr>
          <p:nvPr/>
        </p:nvSpPr>
        <p:spPr>
          <a:xfrm>
            <a:off x="548981" y="778668"/>
            <a:ext cx="2008482" cy="1072345"/>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dirty="0">
                <a:latin typeface="Montserrat ExtraBold" panose="020B0604020202020204" charset="0"/>
              </a:rPr>
              <a:t>Analysis</a:t>
            </a:r>
          </a:p>
        </p:txBody>
      </p:sp>
      <p:sp>
        <p:nvSpPr>
          <p:cNvPr id="8" name="Text Placeholder 4">
            <a:extLst>
              <a:ext uri="{FF2B5EF4-FFF2-40B4-BE49-F238E27FC236}">
                <a16:creationId xmlns:a16="http://schemas.microsoft.com/office/drawing/2014/main" id="{0CDFE564-34D8-4F87-8C81-3744EBA835CF}"/>
              </a:ext>
            </a:extLst>
          </p:cNvPr>
          <p:cNvSpPr>
            <a:spLocks noGrp="1"/>
          </p:cNvSpPr>
          <p:nvPr>
            <p:ph type="body" idx="1"/>
          </p:nvPr>
        </p:nvSpPr>
        <p:spPr>
          <a:xfrm>
            <a:off x="548981" y="1314840"/>
            <a:ext cx="7693818" cy="2997867"/>
          </a:xfrm>
        </p:spPr>
        <p:txBody>
          <a:bodyPr/>
          <a:lstStyle/>
          <a:p>
            <a:pPr algn="l">
              <a:lnSpc>
                <a:spcPct val="150000"/>
              </a:lnSpc>
              <a:buClrTx/>
              <a:buFont typeface="Arial" panose="020B0604020202020204" pitchFamily="34" charset="0"/>
              <a:buChar char="•"/>
            </a:pPr>
            <a:r>
              <a:rPr lang="en-US" sz="1200" dirty="0">
                <a:solidFill>
                  <a:schemeClr val="tx2">
                    <a:lumMod val="10000"/>
                  </a:schemeClr>
                </a:solidFill>
              </a:rPr>
              <a:t>Mathematically, increasing the aperture width corresponds to increasing the nonzero data. Multiplying less zeroes onto the original image, we gain a clearer image as we increase the width. </a:t>
            </a:r>
          </a:p>
          <a:p>
            <a:pPr algn="l">
              <a:lnSpc>
                <a:spcPct val="150000"/>
              </a:lnSpc>
              <a:buClrTx/>
              <a:buFont typeface="Arial" panose="020B0604020202020204" pitchFamily="34" charset="0"/>
              <a:buChar char="•"/>
            </a:pPr>
            <a:r>
              <a:rPr lang="en-US" sz="1200" dirty="0">
                <a:solidFill>
                  <a:schemeClr val="tx2">
                    <a:lumMod val="10000"/>
                  </a:schemeClr>
                </a:solidFill>
              </a:rPr>
              <a:t>Convolving two 2d arrays is multiplication in the complex plane/</a:t>
            </a:r>
            <a:r>
              <a:rPr lang="en-US" sz="1200" dirty="0" err="1">
                <a:solidFill>
                  <a:schemeClr val="tx2">
                    <a:lumMod val="10000"/>
                  </a:schemeClr>
                </a:solidFill>
              </a:rPr>
              <a:t>fourier</a:t>
            </a:r>
            <a:r>
              <a:rPr lang="en-US" sz="1200" dirty="0">
                <a:solidFill>
                  <a:schemeClr val="tx2">
                    <a:lumMod val="10000"/>
                  </a:schemeClr>
                </a:solidFill>
              </a:rPr>
              <a:t> space, which is why we multiply as is, without taking absolute values. </a:t>
            </a:r>
          </a:p>
          <a:p>
            <a:pPr algn="l">
              <a:lnSpc>
                <a:spcPct val="150000"/>
              </a:lnSpc>
              <a:buClrTx/>
              <a:buFont typeface="Arial" panose="020B0604020202020204" pitchFamily="34" charset="0"/>
              <a:buChar char="•"/>
            </a:pPr>
            <a:r>
              <a:rPr lang="en-US" sz="1200" dirty="0">
                <a:solidFill>
                  <a:schemeClr val="tx2">
                    <a:lumMod val="10000"/>
                  </a:schemeClr>
                </a:solidFill>
              </a:rPr>
              <a:t>This physically corresponds to how larger apertures are able to take in more light/data, leading to images with more detail.</a:t>
            </a:r>
          </a:p>
        </p:txBody>
      </p:sp>
    </p:spTree>
    <p:extLst>
      <p:ext uri="{BB962C8B-B14F-4D97-AF65-F5344CB8AC3E}">
        <p14:creationId xmlns:p14="http://schemas.microsoft.com/office/powerpoint/2010/main" val="364071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598988" y="805325"/>
            <a:ext cx="2020800" cy="184614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Results</a:t>
            </a:r>
            <a:endParaRPr dirty="0"/>
          </a:p>
        </p:txBody>
      </p:sp>
      <p:sp>
        <p:nvSpPr>
          <p:cNvPr id="98" name="Google Shape;98;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11</a:t>
            </a:fld>
            <a:endParaRPr/>
          </a:p>
        </p:txBody>
      </p:sp>
      <p:sp>
        <p:nvSpPr>
          <p:cNvPr id="3" name="Text Placeholder 2">
            <a:extLst>
              <a:ext uri="{FF2B5EF4-FFF2-40B4-BE49-F238E27FC236}">
                <a16:creationId xmlns:a16="http://schemas.microsoft.com/office/drawing/2014/main" id="{5BADDC53-2FBE-4D94-A1DB-009851C40330}"/>
              </a:ext>
            </a:extLst>
          </p:cNvPr>
          <p:cNvSpPr>
            <a:spLocks noGrp="1"/>
          </p:cNvSpPr>
          <p:nvPr>
            <p:ph type="body" idx="1"/>
          </p:nvPr>
        </p:nvSpPr>
        <p:spPr>
          <a:xfrm>
            <a:off x="3532803" y="410324"/>
            <a:ext cx="5611197" cy="1538706"/>
          </a:xfrm>
        </p:spPr>
        <p:txBody>
          <a:bodyPr/>
          <a:lstStyle/>
          <a:p>
            <a:pPr marL="88900" indent="0">
              <a:buNone/>
            </a:pPr>
            <a:r>
              <a:rPr lang="en-US" sz="1200" dirty="0">
                <a:solidFill>
                  <a:schemeClr val="tx2">
                    <a:lumMod val="10000"/>
                  </a:schemeClr>
                </a:solidFill>
              </a:rPr>
              <a:t>The phrase below is correlated to the two template images containing the letters “A” and “I”. This is done using the given code.</a:t>
            </a:r>
            <a:endParaRPr lang="en-GB" sz="1200" dirty="0">
              <a:solidFill>
                <a:schemeClr val="tx2">
                  <a:lumMod val="10000"/>
                </a:schemeClr>
              </a:solidFill>
            </a:endParaRPr>
          </a:p>
          <a:p>
            <a:pPr marL="88900" indent="0">
              <a:buNone/>
            </a:pPr>
            <a:endParaRPr lang="en-GB" sz="1200" dirty="0">
              <a:solidFill>
                <a:schemeClr val="tx2">
                  <a:lumMod val="10000"/>
                </a:schemeClr>
              </a:solidFill>
            </a:endParaRPr>
          </a:p>
        </p:txBody>
      </p:sp>
      <p:sp>
        <p:nvSpPr>
          <p:cNvPr id="11" name="Google Shape;96;p18">
            <a:extLst>
              <a:ext uri="{FF2B5EF4-FFF2-40B4-BE49-F238E27FC236}">
                <a16:creationId xmlns:a16="http://schemas.microsoft.com/office/drawing/2014/main" id="{7303B712-B716-4E77-8F29-4FC30C2708EB}"/>
              </a:ext>
            </a:extLst>
          </p:cNvPr>
          <p:cNvSpPr txBox="1">
            <a:spLocks/>
          </p:cNvSpPr>
          <p:nvPr/>
        </p:nvSpPr>
        <p:spPr>
          <a:xfrm>
            <a:off x="598988" y="1397022"/>
            <a:ext cx="2020800" cy="1846143"/>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9pPr>
          </a:lstStyle>
          <a:p>
            <a:r>
              <a:rPr lang="en-GB" sz="1400" dirty="0"/>
              <a:t>Activity 3: Template matching using correlation</a:t>
            </a:r>
          </a:p>
        </p:txBody>
      </p:sp>
      <p:pic>
        <p:nvPicPr>
          <p:cNvPr id="5" name="Picture 4" descr="Text&#10;&#10;Description automatically generated">
            <a:extLst>
              <a:ext uri="{FF2B5EF4-FFF2-40B4-BE49-F238E27FC236}">
                <a16:creationId xmlns:a16="http://schemas.microsoft.com/office/drawing/2014/main" id="{76001C9A-C67D-4441-B2EB-14055E34D7A9}"/>
              </a:ext>
            </a:extLst>
          </p:cNvPr>
          <p:cNvPicPr>
            <a:picLocks noChangeAspect="1"/>
          </p:cNvPicPr>
          <p:nvPr/>
        </p:nvPicPr>
        <p:blipFill>
          <a:blip r:embed="rId3"/>
          <a:stretch>
            <a:fillRect/>
          </a:stretch>
        </p:blipFill>
        <p:spPr>
          <a:xfrm>
            <a:off x="3603700" y="1507331"/>
            <a:ext cx="1625526" cy="1625526"/>
          </a:xfrm>
          <a:prstGeom prst="rect">
            <a:avLst/>
          </a:prstGeom>
        </p:spPr>
      </p:pic>
      <p:pic>
        <p:nvPicPr>
          <p:cNvPr id="7" name="Picture 6">
            <a:extLst>
              <a:ext uri="{FF2B5EF4-FFF2-40B4-BE49-F238E27FC236}">
                <a16:creationId xmlns:a16="http://schemas.microsoft.com/office/drawing/2014/main" id="{27AA46CE-496A-4894-A149-3A379FF9077C}"/>
              </a:ext>
            </a:extLst>
          </p:cNvPr>
          <p:cNvPicPr>
            <a:picLocks noChangeAspect="1"/>
          </p:cNvPicPr>
          <p:nvPr/>
        </p:nvPicPr>
        <p:blipFill>
          <a:blip r:embed="rId4"/>
          <a:stretch>
            <a:fillRect/>
          </a:stretch>
        </p:blipFill>
        <p:spPr>
          <a:xfrm>
            <a:off x="5229226" y="3333420"/>
            <a:ext cx="1298164" cy="1298164"/>
          </a:xfrm>
          <a:prstGeom prst="rect">
            <a:avLst/>
          </a:prstGeom>
        </p:spPr>
      </p:pic>
      <p:pic>
        <p:nvPicPr>
          <p:cNvPr id="10" name="Picture 9" descr="A picture containing application&#10;&#10;Description automatically generated">
            <a:extLst>
              <a:ext uri="{FF2B5EF4-FFF2-40B4-BE49-F238E27FC236}">
                <a16:creationId xmlns:a16="http://schemas.microsoft.com/office/drawing/2014/main" id="{11A56A28-4F5A-43FA-8693-6B981FA3B65E}"/>
              </a:ext>
            </a:extLst>
          </p:cNvPr>
          <p:cNvPicPr>
            <a:picLocks noChangeAspect="1"/>
          </p:cNvPicPr>
          <p:nvPr/>
        </p:nvPicPr>
        <p:blipFill>
          <a:blip r:embed="rId5"/>
          <a:stretch>
            <a:fillRect/>
          </a:stretch>
        </p:blipFill>
        <p:spPr>
          <a:xfrm>
            <a:off x="3603700" y="3333419"/>
            <a:ext cx="1298165" cy="1298165"/>
          </a:xfrm>
          <a:prstGeom prst="rect">
            <a:avLst/>
          </a:prstGeom>
        </p:spPr>
      </p:pic>
      <p:pic>
        <p:nvPicPr>
          <p:cNvPr id="14" name="Picture 13">
            <a:extLst>
              <a:ext uri="{FF2B5EF4-FFF2-40B4-BE49-F238E27FC236}">
                <a16:creationId xmlns:a16="http://schemas.microsoft.com/office/drawing/2014/main" id="{B1236465-DCB3-4E7C-921E-8BBE1614B449}"/>
              </a:ext>
            </a:extLst>
          </p:cNvPr>
          <p:cNvPicPr>
            <a:picLocks noChangeAspect="1"/>
          </p:cNvPicPr>
          <p:nvPr/>
        </p:nvPicPr>
        <p:blipFill>
          <a:blip r:embed="rId6"/>
          <a:stretch>
            <a:fillRect/>
          </a:stretch>
        </p:blipFill>
        <p:spPr>
          <a:xfrm>
            <a:off x="5501731" y="1507331"/>
            <a:ext cx="2281317" cy="1625526"/>
          </a:xfrm>
          <a:prstGeom prst="rect">
            <a:avLst/>
          </a:prstGeom>
        </p:spPr>
      </p:pic>
    </p:spTree>
    <p:extLst>
      <p:ext uri="{BB962C8B-B14F-4D97-AF65-F5344CB8AC3E}">
        <p14:creationId xmlns:p14="http://schemas.microsoft.com/office/powerpoint/2010/main" val="215765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6F59C0-BF89-4D75-8112-823251FCF8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21" name="Text Placeholder 2">
            <a:extLst>
              <a:ext uri="{FF2B5EF4-FFF2-40B4-BE49-F238E27FC236}">
                <a16:creationId xmlns:a16="http://schemas.microsoft.com/office/drawing/2014/main" id="{5A11A08B-B9C5-4186-8366-2A8C25D08932}"/>
              </a:ext>
            </a:extLst>
          </p:cNvPr>
          <p:cNvSpPr txBox="1">
            <a:spLocks/>
          </p:cNvSpPr>
          <p:nvPr/>
        </p:nvSpPr>
        <p:spPr>
          <a:xfrm>
            <a:off x="1130686" y="1126497"/>
            <a:ext cx="2382067" cy="4985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Template matching with “A”</a:t>
            </a:r>
            <a:endParaRPr lang="en-GB" sz="1200" dirty="0">
              <a:solidFill>
                <a:schemeClr val="tx2">
                  <a:lumMod val="10000"/>
                </a:schemeClr>
              </a:solidFill>
            </a:endParaRPr>
          </a:p>
        </p:txBody>
      </p:sp>
      <p:sp>
        <p:nvSpPr>
          <p:cNvPr id="28" name="Text Placeholder 2">
            <a:extLst>
              <a:ext uri="{FF2B5EF4-FFF2-40B4-BE49-F238E27FC236}">
                <a16:creationId xmlns:a16="http://schemas.microsoft.com/office/drawing/2014/main" id="{0700D057-14D2-4DB9-B961-236FAD68EF4B}"/>
              </a:ext>
            </a:extLst>
          </p:cNvPr>
          <p:cNvSpPr txBox="1">
            <a:spLocks/>
          </p:cNvSpPr>
          <p:nvPr/>
        </p:nvSpPr>
        <p:spPr>
          <a:xfrm>
            <a:off x="4572000" y="1126496"/>
            <a:ext cx="3324347" cy="4985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Template matching with “I”</a:t>
            </a:r>
            <a:endParaRPr lang="en-GB" sz="1200" dirty="0">
              <a:solidFill>
                <a:schemeClr val="tx2">
                  <a:lumMod val="10000"/>
                </a:schemeClr>
              </a:solidFill>
            </a:endParaRPr>
          </a:p>
        </p:txBody>
      </p:sp>
      <p:pic>
        <p:nvPicPr>
          <p:cNvPr id="5" name="Picture 4">
            <a:extLst>
              <a:ext uri="{FF2B5EF4-FFF2-40B4-BE49-F238E27FC236}">
                <a16:creationId xmlns:a16="http://schemas.microsoft.com/office/drawing/2014/main" id="{430AD13E-92BF-431F-BD35-262FA870A24B}"/>
              </a:ext>
            </a:extLst>
          </p:cNvPr>
          <p:cNvPicPr>
            <a:picLocks noChangeAspect="1"/>
          </p:cNvPicPr>
          <p:nvPr/>
        </p:nvPicPr>
        <p:blipFill>
          <a:blip r:embed="rId2"/>
          <a:stretch>
            <a:fillRect/>
          </a:stretch>
        </p:blipFill>
        <p:spPr>
          <a:xfrm>
            <a:off x="1025699" y="1601890"/>
            <a:ext cx="2592043" cy="2471737"/>
          </a:xfrm>
          <a:prstGeom prst="rect">
            <a:avLst/>
          </a:prstGeom>
        </p:spPr>
      </p:pic>
      <p:pic>
        <p:nvPicPr>
          <p:cNvPr id="7" name="Picture 6">
            <a:extLst>
              <a:ext uri="{FF2B5EF4-FFF2-40B4-BE49-F238E27FC236}">
                <a16:creationId xmlns:a16="http://schemas.microsoft.com/office/drawing/2014/main" id="{4E2467F8-D5DE-4326-92BA-01EB5FC937A7}"/>
              </a:ext>
            </a:extLst>
          </p:cNvPr>
          <p:cNvPicPr>
            <a:picLocks noChangeAspect="1"/>
          </p:cNvPicPr>
          <p:nvPr/>
        </p:nvPicPr>
        <p:blipFill>
          <a:blip r:embed="rId3"/>
          <a:stretch>
            <a:fillRect/>
          </a:stretch>
        </p:blipFill>
        <p:spPr>
          <a:xfrm>
            <a:off x="4934874" y="1601889"/>
            <a:ext cx="2637502" cy="2471737"/>
          </a:xfrm>
          <a:prstGeom prst="rect">
            <a:avLst/>
          </a:prstGeom>
        </p:spPr>
      </p:pic>
    </p:spTree>
    <p:extLst>
      <p:ext uri="{BB962C8B-B14F-4D97-AF65-F5344CB8AC3E}">
        <p14:creationId xmlns:p14="http://schemas.microsoft.com/office/powerpoint/2010/main" val="2224871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125EB4-7058-4AF0-B93F-4DA0693112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7" name="Google Shape;67;p14">
            <a:extLst>
              <a:ext uri="{FF2B5EF4-FFF2-40B4-BE49-F238E27FC236}">
                <a16:creationId xmlns:a16="http://schemas.microsoft.com/office/drawing/2014/main" id="{B604EB57-9E2C-4D78-B92F-F6E618169CE9}"/>
              </a:ext>
            </a:extLst>
          </p:cNvPr>
          <p:cNvSpPr txBox="1">
            <a:spLocks/>
          </p:cNvSpPr>
          <p:nvPr/>
        </p:nvSpPr>
        <p:spPr>
          <a:xfrm>
            <a:off x="548981" y="778668"/>
            <a:ext cx="2008482" cy="1072345"/>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dirty="0">
                <a:latin typeface="Montserrat ExtraBold" panose="020B0604020202020204" charset="0"/>
              </a:rPr>
              <a:t>Analysis</a:t>
            </a:r>
          </a:p>
        </p:txBody>
      </p:sp>
      <p:sp>
        <p:nvSpPr>
          <p:cNvPr id="8" name="Text Placeholder 4">
            <a:extLst>
              <a:ext uri="{FF2B5EF4-FFF2-40B4-BE49-F238E27FC236}">
                <a16:creationId xmlns:a16="http://schemas.microsoft.com/office/drawing/2014/main" id="{0CDFE564-34D8-4F87-8C81-3744EBA835CF}"/>
              </a:ext>
            </a:extLst>
          </p:cNvPr>
          <p:cNvSpPr>
            <a:spLocks noGrp="1"/>
          </p:cNvSpPr>
          <p:nvPr>
            <p:ph type="body" idx="1"/>
          </p:nvPr>
        </p:nvSpPr>
        <p:spPr>
          <a:xfrm>
            <a:off x="548981" y="1072816"/>
            <a:ext cx="7693818" cy="2997867"/>
          </a:xfrm>
        </p:spPr>
        <p:txBody>
          <a:bodyPr/>
          <a:lstStyle/>
          <a:p>
            <a:pPr algn="l">
              <a:lnSpc>
                <a:spcPct val="150000"/>
              </a:lnSpc>
              <a:buClrTx/>
              <a:buFont typeface="Arial" panose="020B0604020202020204" pitchFamily="34" charset="0"/>
              <a:buChar char="•"/>
            </a:pPr>
            <a:r>
              <a:rPr lang="en-US" sz="1200" dirty="0">
                <a:solidFill>
                  <a:schemeClr val="tx2">
                    <a:lumMod val="10000"/>
                  </a:schemeClr>
                </a:solidFill>
              </a:rPr>
              <a:t>We see peaks of intensities where the template image matches the phrase image. This is easy to distinguish for the template “A”, but not so much for “I”. The template for capital ‘</a:t>
            </a:r>
            <a:r>
              <a:rPr lang="en-US" sz="1200" dirty="0" err="1">
                <a:solidFill>
                  <a:schemeClr val="tx2">
                    <a:lumMod val="10000"/>
                  </a:schemeClr>
                </a:solidFill>
              </a:rPr>
              <a:t>i</a:t>
            </a:r>
            <a:r>
              <a:rPr lang="en-US" sz="1200" dirty="0">
                <a:solidFill>
                  <a:schemeClr val="tx2">
                    <a:lumMod val="10000"/>
                  </a:schemeClr>
                </a:solidFill>
              </a:rPr>
              <a:t>’ correlates with all of the vertical lines, which defeats the purpose.</a:t>
            </a:r>
          </a:p>
          <a:p>
            <a:pPr algn="l">
              <a:lnSpc>
                <a:spcPct val="150000"/>
              </a:lnSpc>
              <a:buClrTx/>
              <a:buFont typeface="Arial" panose="020B0604020202020204" pitchFamily="34" charset="0"/>
              <a:buChar char="•"/>
            </a:pPr>
            <a:r>
              <a:rPr lang="en-US" sz="1200" dirty="0">
                <a:solidFill>
                  <a:schemeClr val="tx2">
                    <a:lumMod val="10000"/>
                  </a:schemeClr>
                </a:solidFill>
              </a:rPr>
              <a:t>Correlating the two images is similar to convolving them, both dealing with multiplication in the </a:t>
            </a:r>
            <a:r>
              <a:rPr lang="en-US" sz="1200" dirty="0" err="1">
                <a:solidFill>
                  <a:schemeClr val="tx2">
                    <a:lumMod val="10000"/>
                  </a:schemeClr>
                </a:solidFill>
              </a:rPr>
              <a:t>fourier</a:t>
            </a:r>
            <a:r>
              <a:rPr lang="en-US" sz="1200" dirty="0">
                <a:solidFill>
                  <a:schemeClr val="tx2">
                    <a:lumMod val="10000"/>
                  </a:schemeClr>
                </a:solidFill>
              </a:rPr>
              <a:t> space. Mathematically, correlation here works by measuring the similarity of the two functions.</a:t>
            </a:r>
          </a:p>
        </p:txBody>
      </p:sp>
    </p:spTree>
    <p:extLst>
      <p:ext uri="{BB962C8B-B14F-4D97-AF65-F5344CB8AC3E}">
        <p14:creationId xmlns:p14="http://schemas.microsoft.com/office/powerpoint/2010/main" val="1102040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125EB4-7058-4AF0-B93F-4DA0693112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7" name="Google Shape;67;p14">
            <a:extLst>
              <a:ext uri="{FF2B5EF4-FFF2-40B4-BE49-F238E27FC236}">
                <a16:creationId xmlns:a16="http://schemas.microsoft.com/office/drawing/2014/main" id="{B604EB57-9E2C-4D78-B92F-F6E618169CE9}"/>
              </a:ext>
            </a:extLst>
          </p:cNvPr>
          <p:cNvSpPr txBox="1">
            <a:spLocks/>
          </p:cNvSpPr>
          <p:nvPr/>
        </p:nvSpPr>
        <p:spPr>
          <a:xfrm>
            <a:off x="548981" y="778668"/>
            <a:ext cx="2622844" cy="1072345"/>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dirty="0">
                <a:latin typeface="Montserrat ExtraBold" panose="020B0604020202020204" charset="0"/>
              </a:rPr>
              <a:t>Self-Reflection</a:t>
            </a:r>
          </a:p>
        </p:txBody>
      </p:sp>
      <p:sp>
        <p:nvSpPr>
          <p:cNvPr id="8" name="Text Placeholder 4">
            <a:extLst>
              <a:ext uri="{FF2B5EF4-FFF2-40B4-BE49-F238E27FC236}">
                <a16:creationId xmlns:a16="http://schemas.microsoft.com/office/drawing/2014/main" id="{0CDFE564-34D8-4F87-8C81-3744EBA835CF}"/>
              </a:ext>
            </a:extLst>
          </p:cNvPr>
          <p:cNvSpPr>
            <a:spLocks noGrp="1"/>
          </p:cNvSpPr>
          <p:nvPr>
            <p:ph type="body" idx="1"/>
          </p:nvPr>
        </p:nvSpPr>
        <p:spPr>
          <a:xfrm>
            <a:off x="548981" y="1716144"/>
            <a:ext cx="7693818" cy="2039824"/>
          </a:xfrm>
        </p:spPr>
        <p:txBody>
          <a:bodyPr/>
          <a:lstStyle/>
          <a:p>
            <a:pPr marL="400050" indent="-171450" algn="l">
              <a:lnSpc>
                <a:spcPct val="150000"/>
              </a:lnSpc>
              <a:buClrTx/>
              <a:buFont typeface="Arial" panose="020B0604020202020204" pitchFamily="34" charset="0"/>
              <a:buChar char="•"/>
            </a:pPr>
            <a:r>
              <a:rPr lang="en-US" sz="1200" dirty="0">
                <a:solidFill>
                  <a:schemeClr val="tx2">
                    <a:lumMod val="10000"/>
                  </a:schemeClr>
                </a:solidFill>
              </a:rPr>
              <a:t>For all three activities, I believe my results make sense, however I am not fully confident in my analyses or explanations. My intuitive knowledge of the </a:t>
            </a:r>
            <a:r>
              <a:rPr lang="en-US" sz="1200" dirty="0" err="1">
                <a:solidFill>
                  <a:schemeClr val="tx2">
                    <a:lumMod val="10000"/>
                  </a:schemeClr>
                </a:solidFill>
              </a:rPr>
              <a:t>fourier</a:t>
            </a:r>
            <a:r>
              <a:rPr lang="en-US" sz="1200" dirty="0">
                <a:solidFill>
                  <a:schemeClr val="tx2">
                    <a:lumMod val="10000"/>
                  </a:schemeClr>
                </a:solidFill>
              </a:rPr>
              <a:t> transform is limited, but I know how it is used in frequency isolations. I tried my best to relate this to light intensity mapping. The results for activities 2.2 and 2.3 made intuitive sense quickly, unlike the results from 2.1. I compared results with one of my classmates, Earl, which solidified my confidence in my results Thanks to the fast </a:t>
            </a:r>
            <a:r>
              <a:rPr lang="en-US" sz="1200" dirty="0" err="1">
                <a:solidFill>
                  <a:schemeClr val="tx2">
                    <a:lumMod val="10000"/>
                  </a:schemeClr>
                </a:solidFill>
              </a:rPr>
              <a:t>fourier</a:t>
            </a:r>
            <a:r>
              <a:rPr lang="en-US" sz="1200" dirty="0">
                <a:solidFill>
                  <a:schemeClr val="tx2">
                    <a:lumMod val="10000"/>
                  </a:schemeClr>
                </a:solidFill>
              </a:rPr>
              <a:t> transform and the </a:t>
            </a:r>
            <a:r>
              <a:rPr lang="en-US" sz="1200" dirty="0" err="1">
                <a:solidFill>
                  <a:schemeClr val="tx2">
                    <a:lumMod val="10000"/>
                  </a:schemeClr>
                </a:solidFill>
              </a:rPr>
              <a:t>numpy</a:t>
            </a:r>
            <a:r>
              <a:rPr lang="en-US" sz="1200" dirty="0">
                <a:solidFill>
                  <a:schemeClr val="tx2">
                    <a:lumMod val="10000"/>
                  </a:schemeClr>
                </a:solidFill>
              </a:rPr>
              <a:t> </a:t>
            </a:r>
            <a:r>
              <a:rPr lang="en-US" sz="1200" dirty="0" err="1">
                <a:solidFill>
                  <a:schemeClr val="tx2">
                    <a:lumMod val="10000"/>
                  </a:schemeClr>
                </a:solidFill>
              </a:rPr>
              <a:t>fft</a:t>
            </a:r>
            <a:r>
              <a:rPr lang="en-US" sz="1200" dirty="0">
                <a:solidFill>
                  <a:schemeClr val="tx2">
                    <a:lumMod val="10000"/>
                  </a:schemeClr>
                </a:solidFill>
              </a:rPr>
              <a:t> package, the whole process was much easier to apply than to understand. I am now much more knowledgeable in how </a:t>
            </a:r>
            <a:r>
              <a:rPr lang="en-US" sz="1200" dirty="0" err="1">
                <a:solidFill>
                  <a:schemeClr val="tx2">
                    <a:lumMod val="10000"/>
                  </a:schemeClr>
                </a:solidFill>
              </a:rPr>
              <a:t>fourier</a:t>
            </a:r>
            <a:r>
              <a:rPr lang="en-US" sz="1200" dirty="0">
                <a:solidFill>
                  <a:schemeClr val="tx2">
                    <a:lumMod val="10000"/>
                  </a:schemeClr>
                </a:solidFill>
              </a:rPr>
              <a:t> transforms work in digital optics.</a:t>
            </a:r>
          </a:p>
        </p:txBody>
      </p:sp>
    </p:spTree>
    <p:extLst>
      <p:ext uri="{BB962C8B-B14F-4D97-AF65-F5344CB8AC3E}">
        <p14:creationId xmlns:p14="http://schemas.microsoft.com/office/powerpoint/2010/main" val="153053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Self-grade</a:t>
            </a:r>
            <a:endParaRPr dirty="0"/>
          </a:p>
        </p:txBody>
      </p:sp>
      <p:sp>
        <p:nvSpPr>
          <p:cNvPr id="209" name="Google Shape;209;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10" name="Google Shape;210;p29"/>
          <p:cNvGrpSpPr/>
          <p:nvPr/>
        </p:nvGrpSpPr>
        <p:grpSpPr>
          <a:xfrm rot="2703448">
            <a:off x="2971017" y="1040552"/>
            <a:ext cx="3116238" cy="1406616"/>
            <a:chOff x="1047099" y="2172877"/>
            <a:chExt cx="3116238" cy="1406616"/>
          </a:xfrm>
        </p:grpSpPr>
        <p:sp>
          <p:nvSpPr>
            <p:cNvPr id="211" name="Google Shape;211;p29"/>
            <p:cNvSpPr/>
            <p:nvPr/>
          </p:nvSpPr>
          <p:spPr>
            <a:xfrm rot="2700000">
              <a:off x="2286374" y="1011412"/>
              <a:ext cx="561726" cy="3040276"/>
            </a:xfrm>
            <a:prstGeom prst="roundRect">
              <a:avLst>
                <a:gd name="adj" fmla="val 50000"/>
              </a:avLst>
            </a:prstGeom>
            <a:gradFill>
              <a:gsLst>
                <a:gs pos="0">
                  <a:srgbClr val="FF8700"/>
                </a:gs>
                <a:gs pos="100000">
                  <a:srgbClr val="FFD90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rot="18896552">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latin typeface="Montserrat ExtraBold"/>
                  <a:ea typeface="Montserrat ExtraBold"/>
                  <a:cs typeface="Montserrat ExtraBold"/>
                  <a:sym typeface="Montserrat ExtraBold"/>
                </a:rPr>
                <a:t>1</a:t>
              </a:r>
              <a:endParaRPr sz="1200">
                <a:solidFill>
                  <a:srgbClr val="666666"/>
                </a:solidFill>
                <a:latin typeface="Montserrat ExtraBold"/>
                <a:ea typeface="Montserrat ExtraBold"/>
                <a:cs typeface="Montserrat ExtraBold"/>
                <a:sym typeface="Montserrat ExtraBold"/>
              </a:endParaRPr>
            </a:p>
          </p:txBody>
        </p:sp>
        <p:sp>
          <p:nvSpPr>
            <p:cNvPr id="213" name="Google Shape;213;p29"/>
            <p:cNvSpPr txBox="1"/>
            <p:nvPr/>
          </p:nvSpPr>
          <p:spPr>
            <a:xfrm rot="18900000">
              <a:off x="1473034" y="2172877"/>
              <a:ext cx="2526282"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dirty="0">
                  <a:solidFill>
                    <a:srgbClr val="FFFFFF"/>
                  </a:solidFill>
                  <a:latin typeface="Montserrat ExtraBold"/>
                  <a:ea typeface="Montserrat ExtraBold"/>
                  <a:cs typeface="Montserrat ExtraBold"/>
                  <a:sym typeface="Montserrat ExtraBold"/>
                </a:rPr>
                <a:t>Technical correctness:  30/33.3</a:t>
              </a:r>
              <a:endParaRPr sz="1100" dirty="0">
                <a:solidFill>
                  <a:srgbClr val="FFFFFF"/>
                </a:solidFill>
                <a:latin typeface="Montserrat ExtraBold"/>
                <a:ea typeface="Montserrat ExtraBold"/>
                <a:cs typeface="Montserrat ExtraBold"/>
                <a:sym typeface="Montserrat ExtraBold"/>
              </a:endParaRPr>
            </a:p>
          </p:txBody>
        </p:sp>
        <p:sp>
          <p:nvSpPr>
            <p:cNvPr id="214" name="Google Shape;214;p29"/>
            <p:cNvSpPr txBox="1"/>
            <p:nvPr/>
          </p:nvSpPr>
          <p:spPr>
            <a:xfrm rot="-2700000">
              <a:off x="195970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dirty="0">
                  <a:solidFill>
                    <a:srgbClr val="666666"/>
                  </a:solidFill>
                  <a:latin typeface="Montserrat"/>
                  <a:ea typeface="Montserrat"/>
                  <a:cs typeface="Montserrat"/>
                  <a:sym typeface="Montserrat"/>
                </a:rPr>
                <a:t>I could use work on the understanding aspect of the lesson.</a:t>
              </a:r>
              <a:endParaRPr sz="800" b="1" dirty="0">
                <a:solidFill>
                  <a:srgbClr val="666666"/>
                </a:solidFill>
                <a:latin typeface="Montserrat"/>
                <a:ea typeface="Montserrat"/>
                <a:cs typeface="Montserrat"/>
                <a:sym typeface="Montserrat"/>
              </a:endParaRPr>
            </a:p>
          </p:txBody>
        </p:sp>
      </p:grpSp>
      <p:grpSp>
        <p:nvGrpSpPr>
          <p:cNvPr id="215" name="Google Shape;215;p29"/>
          <p:cNvGrpSpPr/>
          <p:nvPr/>
        </p:nvGrpSpPr>
        <p:grpSpPr>
          <a:xfrm rot="2684669">
            <a:off x="2999592" y="2034048"/>
            <a:ext cx="3116239" cy="1462393"/>
            <a:chOff x="2957320" y="2117100"/>
            <a:chExt cx="3116239" cy="1462393"/>
          </a:xfrm>
        </p:grpSpPr>
        <p:sp>
          <p:nvSpPr>
            <p:cNvPr id="216" name="Google Shape;216;p29"/>
            <p:cNvSpPr/>
            <p:nvPr/>
          </p:nvSpPr>
          <p:spPr>
            <a:xfrm rot="2700000">
              <a:off x="4196595" y="1011412"/>
              <a:ext cx="561726" cy="3040276"/>
            </a:xfrm>
            <a:prstGeom prst="roundRect">
              <a:avLst>
                <a:gd name="adj" fmla="val 50000"/>
              </a:avLst>
            </a:prstGeom>
            <a:gradFill>
              <a:gsLst>
                <a:gs pos="0">
                  <a:srgbClr val="46E180"/>
                </a:gs>
                <a:gs pos="100000">
                  <a:srgbClr val="B8DF3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rot="18915331">
              <a:off x="3420974"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latin typeface="Montserrat ExtraBold"/>
                  <a:ea typeface="Montserrat ExtraBold"/>
                  <a:cs typeface="Montserrat ExtraBold"/>
                  <a:sym typeface="Montserrat ExtraBold"/>
                </a:rPr>
                <a:t>2</a:t>
              </a:r>
              <a:endParaRPr sz="1200">
                <a:solidFill>
                  <a:srgbClr val="666666"/>
                </a:solidFill>
                <a:latin typeface="Montserrat ExtraBold"/>
                <a:ea typeface="Montserrat ExtraBold"/>
                <a:cs typeface="Montserrat ExtraBold"/>
                <a:sym typeface="Montserrat ExtraBold"/>
              </a:endParaRPr>
            </a:p>
          </p:txBody>
        </p:sp>
        <p:sp>
          <p:nvSpPr>
            <p:cNvPr id="218" name="Google Shape;218;p29"/>
            <p:cNvSpPr txBox="1"/>
            <p:nvPr/>
          </p:nvSpPr>
          <p:spPr>
            <a:xfrm rot="18900000">
              <a:off x="3359405" y="2117100"/>
              <a:ext cx="268404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dirty="0">
                  <a:solidFill>
                    <a:srgbClr val="FFFFFF"/>
                  </a:solidFill>
                  <a:latin typeface="Montserrat ExtraBold"/>
                  <a:ea typeface="Montserrat ExtraBold"/>
                  <a:cs typeface="Montserrat ExtraBold"/>
                  <a:sym typeface="Montserrat ExtraBold"/>
                </a:rPr>
                <a:t>Presentation quality: 33/33.3</a:t>
              </a:r>
              <a:endParaRPr sz="1100" dirty="0">
                <a:solidFill>
                  <a:srgbClr val="FFFFFF"/>
                </a:solidFill>
                <a:latin typeface="Montserrat ExtraBold"/>
                <a:ea typeface="Montserrat ExtraBold"/>
                <a:cs typeface="Montserrat ExtraBold"/>
                <a:sym typeface="Montserrat ExtraBold"/>
              </a:endParaRPr>
            </a:p>
          </p:txBody>
        </p:sp>
        <p:sp>
          <p:nvSpPr>
            <p:cNvPr id="219" name="Google Shape;219;p29"/>
            <p:cNvSpPr txBox="1"/>
            <p:nvPr/>
          </p:nvSpPr>
          <p:spPr>
            <a:xfrm rot="-2700000">
              <a:off x="3869931"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dirty="0">
                  <a:solidFill>
                    <a:srgbClr val="666666"/>
                  </a:solidFill>
                  <a:latin typeface="Montserrat"/>
                  <a:ea typeface="Montserrat"/>
                  <a:cs typeface="Montserrat"/>
                  <a:sym typeface="Montserrat"/>
                </a:rPr>
                <a:t>I tried my best to make a concise and aesthetically pleasing presentation.</a:t>
              </a:r>
              <a:endParaRPr sz="800" b="1" dirty="0">
                <a:solidFill>
                  <a:srgbClr val="666666"/>
                </a:solidFill>
                <a:latin typeface="Montserrat"/>
                <a:ea typeface="Montserrat"/>
                <a:cs typeface="Montserrat"/>
                <a:sym typeface="Montserrat"/>
              </a:endParaRPr>
            </a:p>
          </p:txBody>
        </p:sp>
      </p:grpSp>
      <p:grpSp>
        <p:nvGrpSpPr>
          <p:cNvPr id="220" name="Google Shape;220;p29"/>
          <p:cNvGrpSpPr/>
          <p:nvPr/>
        </p:nvGrpSpPr>
        <p:grpSpPr>
          <a:xfrm rot="2687666">
            <a:off x="2963872" y="3197975"/>
            <a:ext cx="3116238" cy="1341290"/>
            <a:chOff x="4877339" y="2238203"/>
            <a:chExt cx="3116238" cy="1341290"/>
          </a:xfrm>
        </p:grpSpPr>
        <p:sp>
          <p:nvSpPr>
            <p:cNvPr id="221" name="Google Shape;221;p29"/>
            <p:cNvSpPr/>
            <p:nvPr/>
          </p:nvSpPr>
          <p:spPr>
            <a:xfrm rot="2700000">
              <a:off x="6116614" y="1011412"/>
              <a:ext cx="561726" cy="3040276"/>
            </a:xfrm>
            <a:prstGeom prst="roundRect">
              <a:avLst>
                <a:gd name="adj" fmla="val 50000"/>
              </a:avLst>
            </a:prstGeom>
            <a:gradFill>
              <a:gsLst>
                <a:gs pos="0">
                  <a:srgbClr val="3C78D8"/>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rot="18912334">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666666"/>
                  </a:solidFill>
                  <a:latin typeface="Montserrat ExtraBold"/>
                  <a:ea typeface="Montserrat ExtraBold"/>
                  <a:cs typeface="Montserrat ExtraBold"/>
                  <a:sym typeface="Montserrat ExtraBold"/>
                </a:rPr>
                <a:t>3</a:t>
              </a:r>
              <a:endParaRPr sz="1200" dirty="0">
                <a:solidFill>
                  <a:srgbClr val="666666"/>
                </a:solidFill>
                <a:latin typeface="Montserrat ExtraBold"/>
                <a:ea typeface="Montserrat ExtraBold"/>
                <a:cs typeface="Montserrat ExtraBold"/>
                <a:sym typeface="Montserrat ExtraBold"/>
              </a:endParaRPr>
            </a:p>
          </p:txBody>
        </p:sp>
        <p:sp>
          <p:nvSpPr>
            <p:cNvPr id="223" name="Google Shape;223;p29"/>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dirty="0">
                  <a:solidFill>
                    <a:srgbClr val="FFFFFF"/>
                  </a:solidFill>
                  <a:latin typeface="Montserrat ExtraBold"/>
                  <a:ea typeface="Montserrat ExtraBold"/>
                  <a:cs typeface="Montserrat ExtraBold"/>
                  <a:sym typeface="Montserrat ExtraBold"/>
                </a:rPr>
                <a:t>Self reflection: 33.3/33.3 </a:t>
              </a:r>
              <a:endParaRPr sz="1100" dirty="0">
                <a:solidFill>
                  <a:srgbClr val="FFFFFF"/>
                </a:solidFill>
                <a:latin typeface="Montserrat ExtraBold"/>
                <a:ea typeface="Montserrat ExtraBold"/>
                <a:cs typeface="Montserrat ExtraBold"/>
                <a:sym typeface="Montserrat ExtraBold"/>
              </a:endParaRPr>
            </a:p>
          </p:txBody>
        </p:sp>
        <p:sp>
          <p:nvSpPr>
            <p:cNvPr id="224" name="Google Shape;224;p29"/>
            <p:cNvSpPr txBox="1"/>
            <p:nvPr/>
          </p:nvSpPr>
          <p:spPr>
            <a:xfrm rot="18900000">
              <a:off x="578994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dirty="0">
                  <a:solidFill>
                    <a:srgbClr val="666666"/>
                  </a:solidFill>
                  <a:latin typeface="Montserrat"/>
                  <a:ea typeface="Montserrat"/>
                  <a:cs typeface="Montserrat"/>
                  <a:sym typeface="Montserrat"/>
                </a:rPr>
                <a:t>I strive to be transparent and honest with how I think I did </a:t>
              </a:r>
              <a:r>
                <a:rPr lang="en-GB" sz="800" dirty="0">
                  <a:solidFill>
                    <a:srgbClr val="666666"/>
                  </a:solidFill>
                  <a:latin typeface="Montserrat"/>
                  <a:ea typeface="Montserrat"/>
                  <a:cs typeface="Montserrat"/>
                  <a:sym typeface="Montserrat"/>
                </a:rPr>
                <a:t>in this activity.</a:t>
              </a:r>
              <a:r>
                <a:rPr lang="en" sz="800" dirty="0">
                  <a:solidFill>
                    <a:srgbClr val="666666"/>
                  </a:solidFill>
                  <a:latin typeface="Montserrat"/>
                  <a:ea typeface="Montserrat"/>
                  <a:cs typeface="Montserrat"/>
                  <a:sym typeface="Montserrat"/>
                </a:rPr>
                <a:t>  </a:t>
              </a:r>
              <a:endParaRPr sz="800" b="1" dirty="0">
                <a:solidFill>
                  <a:srgbClr val="666666"/>
                </a:solidFill>
                <a:latin typeface="Montserrat"/>
                <a:ea typeface="Montserrat"/>
                <a:cs typeface="Montserrat"/>
                <a:sym typeface="Montserrat"/>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548981" y="698168"/>
            <a:ext cx="2008482" cy="209582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Objectives</a:t>
            </a:r>
            <a:endParaRPr sz="2400" dirty="0"/>
          </a:p>
        </p:txBody>
      </p:sp>
      <p:sp>
        <p:nvSpPr>
          <p:cNvPr id="71" name="Google Shape;71;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
        <p:nvSpPr>
          <p:cNvPr id="5" name="Text Placeholder 4">
            <a:extLst>
              <a:ext uri="{FF2B5EF4-FFF2-40B4-BE49-F238E27FC236}">
                <a16:creationId xmlns:a16="http://schemas.microsoft.com/office/drawing/2014/main" id="{46B2817E-8668-44E5-A1C2-027AC30D1FF2}"/>
              </a:ext>
            </a:extLst>
          </p:cNvPr>
          <p:cNvSpPr>
            <a:spLocks noGrp="1"/>
          </p:cNvSpPr>
          <p:nvPr>
            <p:ph type="body" idx="1"/>
          </p:nvPr>
        </p:nvSpPr>
        <p:spPr>
          <a:xfrm>
            <a:off x="3880043" y="839106"/>
            <a:ext cx="4199538" cy="3465287"/>
          </a:xfrm>
        </p:spPr>
        <p:txBody>
          <a:bodyPr/>
          <a:lstStyle/>
          <a:p>
            <a:pPr>
              <a:lnSpc>
                <a:spcPct val="150000"/>
              </a:lnSpc>
              <a:buClrTx/>
              <a:buFont typeface="Arial" panose="020B0604020202020204" pitchFamily="34" charset="0"/>
              <a:buChar char="•"/>
            </a:pPr>
            <a:r>
              <a:rPr lang="en-US" sz="1600" dirty="0">
                <a:solidFill>
                  <a:schemeClr val="tx2">
                    <a:lumMod val="10000"/>
                  </a:schemeClr>
                </a:solidFill>
              </a:rPr>
              <a:t>To understand the use of </a:t>
            </a:r>
            <a:r>
              <a:rPr lang="en-US" sz="1600" dirty="0" err="1">
                <a:solidFill>
                  <a:schemeClr val="tx2">
                    <a:lumMod val="10000"/>
                  </a:schemeClr>
                </a:solidFill>
              </a:rPr>
              <a:t>fourier</a:t>
            </a:r>
            <a:r>
              <a:rPr lang="en-US" sz="1600" dirty="0">
                <a:solidFill>
                  <a:schemeClr val="tx2">
                    <a:lumMod val="10000"/>
                  </a:schemeClr>
                </a:solidFill>
              </a:rPr>
              <a:t> transforms and the </a:t>
            </a:r>
            <a:r>
              <a:rPr lang="en-US" sz="1600" dirty="0" err="1">
                <a:solidFill>
                  <a:schemeClr val="tx2">
                    <a:lumMod val="10000"/>
                  </a:schemeClr>
                </a:solidFill>
              </a:rPr>
              <a:t>fourier</a:t>
            </a:r>
            <a:r>
              <a:rPr lang="en-US" sz="1600" dirty="0">
                <a:solidFill>
                  <a:schemeClr val="tx2">
                    <a:lumMod val="10000"/>
                  </a:schemeClr>
                </a:solidFill>
              </a:rPr>
              <a:t> space in image formation</a:t>
            </a:r>
          </a:p>
          <a:p>
            <a:pPr>
              <a:lnSpc>
                <a:spcPct val="150000"/>
              </a:lnSpc>
              <a:buClrTx/>
              <a:buFont typeface="Arial" panose="020B0604020202020204" pitchFamily="34" charset="0"/>
              <a:buChar char="•"/>
            </a:pPr>
            <a:r>
              <a:rPr lang="en-GB" sz="1600" dirty="0">
                <a:solidFill>
                  <a:schemeClr val="tx2">
                    <a:lumMod val="10000"/>
                  </a:schemeClr>
                </a:solidFill>
              </a:rPr>
              <a:t>Simulate Fraunhofer diffraction patterns using different apertures</a:t>
            </a:r>
          </a:p>
          <a:p>
            <a:pPr>
              <a:lnSpc>
                <a:spcPct val="150000"/>
              </a:lnSpc>
              <a:buClrTx/>
              <a:buFont typeface="Arial" panose="020B0604020202020204" pitchFamily="34" charset="0"/>
              <a:buChar char="•"/>
            </a:pPr>
            <a:r>
              <a:rPr lang="en-GB" sz="1600" dirty="0">
                <a:solidFill>
                  <a:schemeClr val="tx2">
                    <a:lumMod val="10000"/>
                  </a:schemeClr>
                </a:solidFill>
              </a:rPr>
              <a:t>Observe how convolution works in imaging systems</a:t>
            </a:r>
          </a:p>
          <a:p>
            <a:pPr>
              <a:lnSpc>
                <a:spcPct val="150000"/>
              </a:lnSpc>
              <a:buClrTx/>
              <a:buFont typeface="Arial" panose="020B0604020202020204" pitchFamily="34" charset="0"/>
              <a:buChar char="•"/>
            </a:pPr>
            <a:r>
              <a:rPr lang="en-GB" sz="1600" dirty="0">
                <a:solidFill>
                  <a:schemeClr val="tx2">
                    <a:lumMod val="10000"/>
                  </a:schemeClr>
                </a:solidFill>
              </a:rPr>
              <a:t>Correlate two images mathematically and understand it’s pitfalls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012" scaled="0"/>
        </a:gradFill>
        <a:effectLst/>
      </p:bgPr>
    </p:bg>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2169925" y="1811950"/>
            <a:ext cx="48042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Results and Analysis: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598988" y="805325"/>
            <a:ext cx="2020800" cy="184614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Results</a:t>
            </a:r>
            <a:endParaRPr dirty="0"/>
          </a:p>
        </p:txBody>
      </p:sp>
      <p:sp>
        <p:nvSpPr>
          <p:cNvPr id="98" name="Google Shape;98;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sp>
        <p:nvSpPr>
          <p:cNvPr id="3" name="Text Placeholder 2">
            <a:extLst>
              <a:ext uri="{FF2B5EF4-FFF2-40B4-BE49-F238E27FC236}">
                <a16:creationId xmlns:a16="http://schemas.microsoft.com/office/drawing/2014/main" id="{5BADDC53-2FBE-4D94-A1DB-009851C40330}"/>
              </a:ext>
            </a:extLst>
          </p:cNvPr>
          <p:cNvSpPr>
            <a:spLocks noGrp="1"/>
          </p:cNvSpPr>
          <p:nvPr>
            <p:ph type="body" idx="1"/>
          </p:nvPr>
        </p:nvSpPr>
        <p:spPr>
          <a:xfrm>
            <a:off x="5980270" y="669512"/>
            <a:ext cx="2991411" cy="1538706"/>
          </a:xfrm>
        </p:spPr>
        <p:txBody>
          <a:bodyPr/>
          <a:lstStyle/>
          <a:p>
            <a:pPr marL="88900" indent="0">
              <a:buNone/>
            </a:pPr>
            <a:r>
              <a:rPr lang="en-US" sz="1200" dirty="0">
                <a:solidFill>
                  <a:schemeClr val="tx2">
                    <a:lumMod val="10000"/>
                  </a:schemeClr>
                </a:solidFill>
              </a:rPr>
              <a:t>Each aperture used is made in a 200x200 pixel </a:t>
            </a:r>
            <a:r>
              <a:rPr lang="en-US" sz="1200" dirty="0" err="1">
                <a:solidFill>
                  <a:schemeClr val="tx2">
                    <a:lumMod val="10000"/>
                  </a:schemeClr>
                </a:solidFill>
              </a:rPr>
              <a:t>meshgrid</a:t>
            </a:r>
            <a:r>
              <a:rPr lang="en-US" sz="1200" dirty="0">
                <a:solidFill>
                  <a:schemeClr val="tx2">
                    <a:lumMod val="10000"/>
                  </a:schemeClr>
                </a:solidFill>
              </a:rPr>
              <a:t>, shown in the code. The properties are then defined by 2d array functions. Such is seen for the sine wave aperture. The corresponding diffraction pattern is also shown below.</a:t>
            </a:r>
            <a:endParaRPr lang="en-GB" sz="1200" dirty="0">
              <a:solidFill>
                <a:schemeClr val="tx2">
                  <a:lumMod val="10000"/>
                </a:schemeClr>
              </a:solidFill>
            </a:endParaRPr>
          </a:p>
        </p:txBody>
      </p:sp>
      <p:pic>
        <p:nvPicPr>
          <p:cNvPr id="5" name="Picture 4">
            <a:extLst>
              <a:ext uri="{FF2B5EF4-FFF2-40B4-BE49-F238E27FC236}">
                <a16:creationId xmlns:a16="http://schemas.microsoft.com/office/drawing/2014/main" id="{B6CE00BD-A759-4933-B9E9-4A7703C72FBB}"/>
              </a:ext>
            </a:extLst>
          </p:cNvPr>
          <p:cNvPicPr>
            <a:picLocks noChangeAspect="1"/>
          </p:cNvPicPr>
          <p:nvPr/>
        </p:nvPicPr>
        <p:blipFill>
          <a:blip r:embed="rId3"/>
          <a:stretch>
            <a:fillRect/>
          </a:stretch>
        </p:blipFill>
        <p:spPr>
          <a:xfrm>
            <a:off x="3599019" y="2873260"/>
            <a:ext cx="2264877" cy="2144842"/>
          </a:xfrm>
          <a:prstGeom prst="rect">
            <a:avLst/>
          </a:prstGeom>
        </p:spPr>
      </p:pic>
      <p:pic>
        <p:nvPicPr>
          <p:cNvPr id="7" name="Picture 6">
            <a:extLst>
              <a:ext uri="{FF2B5EF4-FFF2-40B4-BE49-F238E27FC236}">
                <a16:creationId xmlns:a16="http://schemas.microsoft.com/office/drawing/2014/main" id="{CE2B04C4-1264-42F7-9BCE-05563D3582C0}"/>
              </a:ext>
            </a:extLst>
          </p:cNvPr>
          <p:cNvPicPr>
            <a:picLocks noChangeAspect="1"/>
          </p:cNvPicPr>
          <p:nvPr/>
        </p:nvPicPr>
        <p:blipFill>
          <a:blip r:embed="rId4"/>
          <a:stretch>
            <a:fillRect/>
          </a:stretch>
        </p:blipFill>
        <p:spPr>
          <a:xfrm>
            <a:off x="3599019" y="733950"/>
            <a:ext cx="2381251" cy="1536291"/>
          </a:xfrm>
          <a:prstGeom prst="rect">
            <a:avLst/>
          </a:prstGeom>
        </p:spPr>
      </p:pic>
      <p:sp>
        <p:nvSpPr>
          <p:cNvPr id="11" name="Google Shape;96;p18">
            <a:extLst>
              <a:ext uri="{FF2B5EF4-FFF2-40B4-BE49-F238E27FC236}">
                <a16:creationId xmlns:a16="http://schemas.microsoft.com/office/drawing/2014/main" id="{7303B712-B716-4E77-8F29-4FC30C2708EB}"/>
              </a:ext>
            </a:extLst>
          </p:cNvPr>
          <p:cNvSpPr txBox="1">
            <a:spLocks/>
          </p:cNvSpPr>
          <p:nvPr/>
        </p:nvSpPr>
        <p:spPr>
          <a:xfrm>
            <a:off x="598988" y="1347169"/>
            <a:ext cx="2020800" cy="1846143"/>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9pPr>
          </a:lstStyle>
          <a:p>
            <a:r>
              <a:rPr lang="en-GB" sz="1400" dirty="0"/>
              <a:t>Activity 1: Familiarization with Discrete FT</a:t>
            </a:r>
          </a:p>
        </p:txBody>
      </p:sp>
      <p:pic>
        <p:nvPicPr>
          <p:cNvPr id="9" name="Picture 8" descr="Chart&#10;&#10;Description automatically generated">
            <a:extLst>
              <a:ext uri="{FF2B5EF4-FFF2-40B4-BE49-F238E27FC236}">
                <a16:creationId xmlns:a16="http://schemas.microsoft.com/office/drawing/2014/main" id="{BDDEF90D-4DC4-4FFB-9C6F-FBCD316A3048}"/>
              </a:ext>
            </a:extLst>
          </p:cNvPr>
          <p:cNvPicPr>
            <a:picLocks noChangeAspect="1"/>
          </p:cNvPicPr>
          <p:nvPr/>
        </p:nvPicPr>
        <p:blipFill>
          <a:blip r:embed="rId5"/>
          <a:stretch>
            <a:fillRect/>
          </a:stretch>
        </p:blipFill>
        <p:spPr>
          <a:xfrm>
            <a:off x="6109227" y="2406496"/>
            <a:ext cx="2733496" cy="2609714"/>
          </a:xfrm>
          <a:prstGeom prst="rect">
            <a:avLst/>
          </a:prstGeom>
        </p:spPr>
      </p:pic>
      <p:sp>
        <p:nvSpPr>
          <p:cNvPr id="14" name="Text Placeholder 2">
            <a:extLst>
              <a:ext uri="{FF2B5EF4-FFF2-40B4-BE49-F238E27FC236}">
                <a16:creationId xmlns:a16="http://schemas.microsoft.com/office/drawing/2014/main" id="{77D83909-9A85-4216-A4A5-83C96D828E14}"/>
              </a:ext>
            </a:extLst>
          </p:cNvPr>
          <p:cNvSpPr txBox="1">
            <a:spLocks/>
          </p:cNvSpPr>
          <p:nvPr/>
        </p:nvSpPr>
        <p:spPr>
          <a:xfrm>
            <a:off x="3250381" y="306822"/>
            <a:ext cx="1604506" cy="4985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a. Sine wave</a:t>
            </a:r>
            <a:endParaRPr lang="en-GB" sz="1200" dirty="0">
              <a:solidFill>
                <a:schemeClr val="tx2">
                  <a:lumMod val="10000"/>
                </a:schemeClr>
              </a:solidFill>
            </a:endParaRPr>
          </a:p>
        </p:txBody>
      </p:sp>
      <p:pic>
        <p:nvPicPr>
          <p:cNvPr id="12" name="Picture 11">
            <a:extLst>
              <a:ext uri="{FF2B5EF4-FFF2-40B4-BE49-F238E27FC236}">
                <a16:creationId xmlns:a16="http://schemas.microsoft.com/office/drawing/2014/main" id="{7A01946D-F724-4A4D-ACB0-08E8FFA03F30}"/>
              </a:ext>
            </a:extLst>
          </p:cNvPr>
          <p:cNvPicPr>
            <a:picLocks noChangeAspect="1"/>
          </p:cNvPicPr>
          <p:nvPr/>
        </p:nvPicPr>
        <p:blipFill>
          <a:blip r:embed="rId6"/>
          <a:stretch>
            <a:fillRect/>
          </a:stretch>
        </p:blipFill>
        <p:spPr>
          <a:xfrm>
            <a:off x="3599019" y="2334679"/>
            <a:ext cx="2171701" cy="4292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6F59C0-BF89-4D75-8112-823251FCF8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5" name="Picture 4" descr="Chart&#10;&#10;Description automatically generated">
            <a:extLst>
              <a:ext uri="{FF2B5EF4-FFF2-40B4-BE49-F238E27FC236}">
                <a16:creationId xmlns:a16="http://schemas.microsoft.com/office/drawing/2014/main" id="{7037DFF0-5320-470B-88B5-16CC3522D644}"/>
              </a:ext>
            </a:extLst>
          </p:cNvPr>
          <p:cNvPicPr>
            <a:picLocks noChangeAspect="1"/>
          </p:cNvPicPr>
          <p:nvPr/>
        </p:nvPicPr>
        <p:blipFill>
          <a:blip r:embed="rId2"/>
          <a:stretch>
            <a:fillRect/>
          </a:stretch>
        </p:blipFill>
        <p:spPr>
          <a:xfrm>
            <a:off x="787322" y="2519485"/>
            <a:ext cx="2307944" cy="2230366"/>
          </a:xfrm>
          <a:prstGeom prst="rect">
            <a:avLst/>
          </a:prstGeom>
        </p:spPr>
      </p:pic>
      <p:pic>
        <p:nvPicPr>
          <p:cNvPr id="7" name="Picture 6" descr="Chart&#10;&#10;Description automatically generated">
            <a:extLst>
              <a:ext uri="{FF2B5EF4-FFF2-40B4-BE49-F238E27FC236}">
                <a16:creationId xmlns:a16="http://schemas.microsoft.com/office/drawing/2014/main" id="{6FB922AA-4E0F-4815-A006-67ABD2E0BC6A}"/>
              </a:ext>
            </a:extLst>
          </p:cNvPr>
          <p:cNvPicPr>
            <a:picLocks noChangeAspect="1"/>
          </p:cNvPicPr>
          <p:nvPr/>
        </p:nvPicPr>
        <p:blipFill>
          <a:blip r:embed="rId3"/>
          <a:stretch>
            <a:fillRect/>
          </a:stretch>
        </p:blipFill>
        <p:spPr>
          <a:xfrm>
            <a:off x="5137399" y="2454831"/>
            <a:ext cx="2407691" cy="2230366"/>
          </a:xfrm>
          <a:prstGeom prst="rect">
            <a:avLst/>
          </a:prstGeom>
        </p:spPr>
      </p:pic>
      <p:pic>
        <p:nvPicPr>
          <p:cNvPr id="13" name="Picture 12">
            <a:extLst>
              <a:ext uri="{FF2B5EF4-FFF2-40B4-BE49-F238E27FC236}">
                <a16:creationId xmlns:a16="http://schemas.microsoft.com/office/drawing/2014/main" id="{841CB2F6-E393-4420-9E3D-AA0A9E1231F4}"/>
              </a:ext>
            </a:extLst>
          </p:cNvPr>
          <p:cNvPicPr>
            <a:picLocks noChangeAspect="1"/>
          </p:cNvPicPr>
          <p:nvPr/>
        </p:nvPicPr>
        <p:blipFill>
          <a:blip r:embed="rId4"/>
          <a:stretch>
            <a:fillRect/>
          </a:stretch>
        </p:blipFill>
        <p:spPr>
          <a:xfrm>
            <a:off x="539464" y="1514353"/>
            <a:ext cx="1056304" cy="1011482"/>
          </a:xfrm>
          <a:prstGeom prst="rect">
            <a:avLst/>
          </a:prstGeom>
        </p:spPr>
      </p:pic>
      <p:pic>
        <p:nvPicPr>
          <p:cNvPr id="15" name="Picture 14">
            <a:extLst>
              <a:ext uri="{FF2B5EF4-FFF2-40B4-BE49-F238E27FC236}">
                <a16:creationId xmlns:a16="http://schemas.microsoft.com/office/drawing/2014/main" id="{577109A7-DADF-49ED-A02F-AB78F4771182}"/>
              </a:ext>
            </a:extLst>
          </p:cNvPr>
          <p:cNvPicPr>
            <a:picLocks noChangeAspect="1"/>
          </p:cNvPicPr>
          <p:nvPr/>
        </p:nvPicPr>
        <p:blipFill>
          <a:blip r:embed="rId5"/>
          <a:stretch>
            <a:fillRect/>
          </a:stretch>
        </p:blipFill>
        <p:spPr>
          <a:xfrm>
            <a:off x="1591329" y="1508002"/>
            <a:ext cx="1773560" cy="1011483"/>
          </a:xfrm>
          <a:prstGeom prst="rect">
            <a:avLst/>
          </a:prstGeom>
        </p:spPr>
      </p:pic>
      <p:pic>
        <p:nvPicPr>
          <p:cNvPr id="17" name="Picture 16">
            <a:extLst>
              <a:ext uri="{FF2B5EF4-FFF2-40B4-BE49-F238E27FC236}">
                <a16:creationId xmlns:a16="http://schemas.microsoft.com/office/drawing/2014/main" id="{9DAF709A-2161-41BF-AE68-1DCF2983E4FE}"/>
              </a:ext>
            </a:extLst>
          </p:cNvPr>
          <p:cNvPicPr>
            <a:picLocks noChangeAspect="1"/>
          </p:cNvPicPr>
          <p:nvPr/>
        </p:nvPicPr>
        <p:blipFill>
          <a:blip r:embed="rId6"/>
          <a:stretch>
            <a:fillRect/>
          </a:stretch>
        </p:blipFill>
        <p:spPr>
          <a:xfrm>
            <a:off x="4936191" y="1463862"/>
            <a:ext cx="1045459" cy="1005306"/>
          </a:xfrm>
          <a:prstGeom prst="rect">
            <a:avLst/>
          </a:prstGeom>
        </p:spPr>
      </p:pic>
      <p:sp>
        <p:nvSpPr>
          <p:cNvPr id="20" name="Text Placeholder 2">
            <a:extLst>
              <a:ext uri="{FF2B5EF4-FFF2-40B4-BE49-F238E27FC236}">
                <a16:creationId xmlns:a16="http://schemas.microsoft.com/office/drawing/2014/main" id="{483F9B93-4987-4DF6-9797-FCEA7656A53D}"/>
              </a:ext>
            </a:extLst>
          </p:cNvPr>
          <p:cNvSpPr txBox="1">
            <a:spLocks/>
          </p:cNvSpPr>
          <p:nvPr/>
        </p:nvSpPr>
        <p:spPr>
          <a:xfrm>
            <a:off x="1394343" y="131984"/>
            <a:ext cx="3806104" cy="133115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dirty="0">
                <a:solidFill>
                  <a:schemeClr val="tx2">
                    <a:lumMod val="10000"/>
                  </a:schemeClr>
                </a:solidFill>
              </a:rPr>
              <a:t>Apertures, their key code snippets and the corresponding diffraction pattern </a:t>
            </a:r>
            <a:endParaRPr lang="en-GB" dirty="0">
              <a:solidFill>
                <a:schemeClr val="tx2">
                  <a:lumMod val="10000"/>
                </a:schemeClr>
              </a:solidFill>
            </a:endParaRPr>
          </a:p>
        </p:txBody>
      </p:sp>
      <p:sp>
        <p:nvSpPr>
          <p:cNvPr id="21" name="Text Placeholder 2">
            <a:extLst>
              <a:ext uri="{FF2B5EF4-FFF2-40B4-BE49-F238E27FC236}">
                <a16:creationId xmlns:a16="http://schemas.microsoft.com/office/drawing/2014/main" id="{5A11A08B-B9C5-4186-8366-2A8C25D08932}"/>
              </a:ext>
            </a:extLst>
          </p:cNvPr>
          <p:cNvSpPr txBox="1">
            <a:spLocks/>
          </p:cNvSpPr>
          <p:nvPr/>
        </p:nvSpPr>
        <p:spPr>
          <a:xfrm>
            <a:off x="418283" y="1124034"/>
            <a:ext cx="1604506" cy="4985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b. Square aperture</a:t>
            </a:r>
            <a:endParaRPr lang="en-GB" sz="1200" dirty="0">
              <a:solidFill>
                <a:schemeClr val="tx2">
                  <a:lumMod val="10000"/>
                </a:schemeClr>
              </a:solidFill>
            </a:endParaRPr>
          </a:p>
        </p:txBody>
      </p:sp>
      <p:pic>
        <p:nvPicPr>
          <p:cNvPr id="27" name="Picture 26">
            <a:extLst>
              <a:ext uri="{FF2B5EF4-FFF2-40B4-BE49-F238E27FC236}">
                <a16:creationId xmlns:a16="http://schemas.microsoft.com/office/drawing/2014/main" id="{5381B781-A438-4C65-956D-3ED5A163D0F4}"/>
              </a:ext>
            </a:extLst>
          </p:cNvPr>
          <p:cNvPicPr>
            <a:picLocks noChangeAspect="1"/>
          </p:cNvPicPr>
          <p:nvPr/>
        </p:nvPicPr>
        <p:blipFill>
          <a:blip r:embed="rId7"/>
          <a:stretch>
            <a:fillRect/>
          </a:stretch>
        </p:blipFill>
        <p:spPr>
          <a:xfrm>
            <a:off x="5981650" y="551288"/>
            <a:ext cx="1794688" cy="1926130"/>
          </a:xfrm>
          <a:prstGeom prst="rect">
            <a:avLst/>
          </a:prstGeom>
        </p:spPr>
      </p:pic>
      <p:sp>
        <p:nvSpPr>
          <p:cNvPr id="28" name="Text Placeholder 2">
            <a:extLst>
              <a:ext uri="{FF2B5EF4-FFF2-40B4-BE49-F238E27FC236}">
                <a16:creationId xmlns:a16="http://schemas.microsoft.com/office/drawing/2014/main" id="{0700D057-14D2-4DB9-B961-236FAD68EF4B}"/>
              </a:ext>
            </a:extLst>
          </p:cNvPr>
          <p:cNvSpPr txBox="1">
            <a:spLocks/>
          </p:cNvSpPr>
          <p:nvPr/>
        </p:nvSpPr>
        <p:spPr>
          <a:xfrm>
            <a:off x="3919416" y="1124033"/>
            <a:ext cx="1604506" cy="4985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c. Double Slit</a:t>
            </a:r>
            <a:endParaRPr lang="en-GB" sz="1200" dirty="0">
              <a:solidFill>
                <a:schemeClr val="tx2">
                  <a:lumMod val="10000"/>
                </a:schemeClr>
              </a:solidFill>
            </a:endParaRPr>
          </a:p>
        </p:txBody>
      </p:sp>
    </p:spTree>
    <p:extLst>
      <p:ext uri="{BB962C8B-B14F-4D97-AF65-F5344CB8AC3E}">
        <p14:creationId xmlns:p14="http://schemas.microsoft.com/office/powerpoint/2010/main" val="427966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FAB3266-6154-4C93-BB0F-07E5B4881AF9}"/>
              </a:ext>
            </a:extLst>
          </p:cNvPr>
          <p:cNvPicPr>
            <a:picLocks noChangeAspect="1"/>
          </p:cNvPicPr>
          <p:nvPr/>
        </p:nvPicPr>
        <p:blipFill>
          <a:blip r:embed="rId2"/>
          <a:stretch>
            <a:fillRect/>
          </a:stretch>
        </p:blipFill>
        <p:spPr>
          <a:xfrm>
            <a:off x="1595711" y="1500931"/>
            <a:ext cx="1764628" cy="1021627"/>
          </a:xfrm>
          <a:prstGeom prst="rect">
            <a:avLst/>
          </a:prstGeom>
        </p:spPr>
      </p:pic>
      <p:sp>
        <p:nvSpPr>
          <p:cNvPr id="3" name="Slide Number Placeholder 2">
            <a:extLst>
              <a:ext uri="{FF2B5EF4-FFF2-40B4-BE49-F238E27FC236}">
                <a16:creationId xmlns:a16="http://schemas.microsoft.com/office/drawing/2014/main" id="{FF6F59C0-BF89-4D75-8112-823251FCF8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21" name="Text Placeholder 2">
            <a:extLst>
              <a:ext uri="{FF2B5EF4-FFF2-40B4-BE49-F238E27FC236}">
                <a16:creationId xmlns:a16="http://schemas.microsoft.com/office/drawing/2014/main" id="{5A11A08B-B9C5-4186-8366-2A8C25D08932}"/>
              </a:ext>
            </a:extLst>
          </p:cNvPr>
          <p:cNvSpPr txBox="1">
            <a:spLocks/>
          </p:cNvSpPr>
          <p:nvPr/>
        </p:nvSpPr>
        <p:spPr>
          <a:xfrm>
            <a:off x="418283" y="1124034"/>
            <a:ext cx="1604506" cy="4985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d. Annular Ring</a:t>
            </a:r>
            <a:endParaRPr lang="en-GB" sz="1200" dirty="0">
              <a:solidFill>
                <a:schemeClr val="tx2">
                  <a:lumMod val="10000"/>
                </a:schemeClr>
              </a:solidFill>
            </a:endParaRPr>
          </a:p>
        </p:txBody>
      </p:sp>
      <p:sp>
        <p:nvSpPr>
          <p:cNvPr id="28" name="Text Placeholder 2">
            <a:extLst>
              <a:ext uri="{FF2B5EF4-FFF2-40B4-BE49-F238E27FC236}">
                <a16:creationId xmlns:a16="http://schemas.microsoft.com/office/drawing/2014/main" id="{0700D057-14D2-4DB9-B961-236FAD68EF4B}"/>
              </a:ext>
            </a:extLst>
          </p:cNvPr>
          <p:cNvSpPr txBox="1">
            <a:spLocks/>
          </p:cNvSpPr>
          <p:nvPr/>
        </p:nvSpPr>
        <p:spPr>
          <a:xfrm>
            <a:off x="3919415" y="1124033"/>
            <a:ext cx="3324347" cy="4985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e.  Circular with gaussian transmittance</a:t>
            </a:r>
            <a:endParaRPr lang="en-GB" sz="1200" dirty="0">
              <a:solidFill>
                <a:schemeClr val="tx2">
                  <a:lumMod val="10000"/>
                </a:schemeClr>
              </a:solidFill>
            </a:endParaRPr>
          </a:p>
        </p:txBody>
      </p:sp>
      <p:pic>
        <p:nvPicPr>
          <p:cNvPr id="4" name="Picture 3" descr="Chart&#10;&#10;Description automatically generated">
            <a:extLst>
              <a:ext uri="{FF2B5EF4-FFF2-40B4-BE49-F238E27FC236}">
                <a16:creationId xmlns:a16="http://schemas.microsoft.com/office/drawing/2014/main" id="{7A42DED3-399D-42E4-9825-4020B4710834}"/>
              </a:ext>
            </a:extLst>
          </p:cNvPr>
          <p:cNvPicPr>
            <a:picLocks noChangeAspect="1"/>
          </p:cNvPicPr>
          <p:nvPr/>
        </p:nvPicPr>
        <p:blipFill>
          <a:blip r:embed="rId3"/>
          <a:stretch>
            <a:fillRect/>
          </a:stretch>
        </p:blipFill>
        <p:spPr>
          <a:xfrm>
            <a:off x="811665" y="2519485"/>
            <a:ext cx="2307944" cy="2185627"/>
          </a:xfrm>
          <a:prstGeom prst="rect">
            <a:avLst/>
          </a:prstGeom>
        </p:spPr>
      </p:pic>
      <p:pic>
        <p:nvPicPr>
          <p:cNvPr id="10" name="Picture 9">
            <a:extLst>
              <a:ext uri="{FF2B5EF4-FFF2-40B4-BE49-F238E27FC236}">
                <a16:creationId xmlns:a16="http://schemas.microsoft.com/office/drawing/2014/main" id="{13210043-1592-45DB-AEDE-17682225B45C}"/>
              </a:ext>
            </a:extLst>
          </p:cNvPr>
          <p:cNvPicPr>
            <a:picLocks noChangeAspect="1"/>
          </p:cNvPicPr>
          <p:nvPr/>
        </p:nvPicPr>
        <p:blipFill>
          <a:blip r:embed="rId4"/>
          <a:stretch>
            <a:fillRect/>
          </a:stretch>
        </p:blipFill>
        <p:spPr>
          <a:xfrm>
            <a:off x="555625" y="1502929"/>
            <a:ext cx="1054632" cy="1021628"/>
          </a:xfrm>
          <a:prstGeom prst="rect">
            <a:avLst/>
          </a:prstGeom>
        </p:spPr>
      </p:pic>
      <p:pic>
        <p:nvPicPr>
          <p:cNvPr id="8" name="Picture 7" descr="Chart&#10;&#10;Description automatically generated">
            <a:extLst>
              <a:ext uri="{FF2B5EF4-FFF2-40B4-BE49-F238E27FC236}">
                <a16:creationId xmlns:a16="http://schemas.microsoft.com/office/drawing/2014/main" id="{9785FCE2-289E-429C-BFF1-6AE1274C60BC}"/>
              </a:ext>
            </a:extLst>
          </p:cNvPr>
          <p:cNvPicPr>
            <a:picLocks noChangeAspect="1"/>
          </p:cNvPicPr>
          <p:nvPr/>
        </p:nvPicPr>
        <p:blipFill>
          <a:blip r:embed="rId5"/>
          <a:stretch>
            <a:fillRect/>
          </a:stretch>
        </p:blipFill>
        <p:spPr>
          <a:xfrm>
            <a:off x="5153600" y="2518048"/>
            <a:ext cx="2351825" cy="2259725"/>
          </a:xfrm>
          <a:prstGeom prst="rect">
            <a:avLst/>
          </a:prstGeom>
        </p:spPr>
      </p:pic>
      <p:pic>
        <p:nvPicPr>
          <p:cNvPr id="16" name="Picture 15">
            <a:extLst>
              <a:ext uri="{FF2B5EF4-FFF2-40B4-BE49-F238E27FC236}">
                <a16:creationId xmlns:a16="http://schemas.microsoft.com/office/drawing/2014/main" id="{F145B34C-BA4D-44FD-ACD0-C4221A1A821E}"/>
              </a:ext>
            </a:extLst>
          </p:cNvPr>
          <p:cNvPicPr>
            <a:picLocks noChangeAspect="1"/>
          </p:cNvPicPr>
          <p:nvPr/>
        </p:nvPicPr>
        <p:blipFill>
          <a:blip r:embed="rId6"/>
          <a:stretch>
            <a:fillRect/>
          </a:stretch>
        </p:blipFill>
        <p:spPr>
          <a:xfrm>
            <a:off x="5379958" y="1471378"/>
            <a:ext cx="3198958" cy="1049546"/>
          </a:xfrm>
          <a:prstGeom prst="rect">
            <a:avLst/>
          </a:prstGeom>
        </p:spPr>
      </p:pic>
      <p:pic>
        <p:nvPicPr>
          <p:cNvPr id="19" name="Picture 18">
            <a:extLst>
              <a:ext uri="{FF2B5EF4-FFF2-40B4-BE49-F238E27FC236}">
                <a16:creationId xmlns:a16="http://schemas.microsoft.com/office/drawing/2014/main" id="{32484A69-E013-41D8-BD15-CF5AD08CFFBF}"/>
              </a:ext>
            </a:extLst>
          </p:cNvPr>
          <p:cNvPicPr>
            <a:picLocks noChangeAspect="1"/>
          </p:cNvPicPr>
          <p:nvPr/>
        </p:nvPicPr>
        <p:blipFill>
          <a:blip r:embed="rId7"/>
          <a:stretch>
            <a:fillRect/>
          </a:stretch>
        </p:blipFill>
        <p:spPr>
          <a:xfrm>
            <a:off x="4300539" y="1469940"/>
            <a:ext cx="1087254" cy="1049546"/>
          </a:xfrm>
          <a:prstGeom prst="rect">
            <a:avLst/>
          </a:prstGeom>
        </p:spPr>
      </p:pic>
    </p:spTree>
    <p:extLst>
      <p:ext uri="{BB962C8B-B14F-4D97-AF65-F5344CB8AC3E}">
        <p14:creationId xmlns:p14="http://schemas.microsoft.com/office/powerpoint/2010/main" val="1423997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125EB4-7058-4AF0-B93F-4DA0693112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7" name="Google Shape;67;p14">
            <a:extLst>
              <a:ext uri="{FF2B5EF4-FFF2-40B4-BE49-F238E27FC236}">
                <a16:creationId xmlns:a16="http://schemas.microsoft.com/office/drawing/2014/main" id="{B604EB57-9E2C-4D78-B92F-F6E618169CE9}"/>
              </a:ext>
            </a:extLst>
          </p:cNvPr>
          <p:cNvSpPr txBox="1">
            <a:spLocks/>
          </p:cNvSpPr>
          <p:nvPr/>
        </p:nvSpPr>
        <p:spPr>
          <a:xfrm>
            <a:off x="548981" y="778668"/>
            <a:ext cx="2008482" cy="1072345"/>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dirty="0">
                <a:latin typeface="Montserrat ExtraBold" panose="020B0604020202020204" charset="0"/>
              </a:rPr>
              <a:t>Analysis</a:t>
            </a:r>
          </a:p>
        </p:txBody>
      </p:sp>
      <p:sp>
        <p:nvSpPr>
          <p:cNvPr id="8" name="Text Placeholder 4">
            <a:extLst>
              <a:ext uri="{FF2B5EF4-FFF2-40B4-BE49-F238E27FC236}">
                <a16:creationId xmlns:a16="http://schemas.microsoft.com/office/drawing/2014/main" id="{0CDFE564-34D8-4F87-8C81-3744EBA835CF}"/>
              </a:ext>
            </a:extLst>
          </p:cNvPr>
          <p:cNvSpPr>
            <a:spLocks noGrp="1"/>
          </p:cNvSpPr>
          <p:nvPr>
            <p:ph type="body" idx="1"/>
          </p:nvPr>
        </p:nvSpPr>
        <p:spPr>
          <a:xfrm>
            <a:off x="548981" y="1521619"/>
            <a:ext cx="7693818" cy="2997867"/>
          </a:xfrm>
        </p:spPr>
        <p:txBody>
          <a:bodyPr/>
          <a:lstStyle/>
          <a:p>
            <a:pPr algn="l">
              <a:lnSpc>
                <a:spcPct val="150000"/>
              </a:lnSpc>
              <a:buClrTx/>
              <a:buFont typeface="Arial" panose="020B0604020202020204" pitchFamily="34" charset="0"/>
              <a:buChar char="•"/>
            </a:pPr>
            <a:r>
              <a:rPr lang="en-US" sz="1200" dirty="0">
                <a:solidFill>
                  <a:schemeClr val="tx2">
                    <a:lumMod val="10000"/>
                  </a:schemeClr>
                </a:solidFill>
              </a:rPr>
              <a:t>In optics, the aperture function as represented by the image can be visualized in the </a:t>
            </a:r>
            <a:r>
              <a:rPr lang="en-US" sz="1200" dirty="0" err="1">
                <a:solidFill>
                  <a:schemeClr val="tx2">
                    <a:lumMod val="10000"/>
                  </a:schemeClr>
                </a:solidFill>
              </a:rPr>
              <a:t>fourier</a:t>
            </a:r>
            <a:r>
              <a:rPr lang="en-US" sz="1200" dirty="0">
                <a:solidFill>
                  <a:schemeClr val="tx2">
                    <a:lumMod val="10000"/>
                  </a:schemeClr>
                </a:solidFill>
              </a:rPr>
              <a:t> space as intensities which we see as the Fraunhofer diffraction patterns. The </a:t>
            </a:r>
            <a:r>
              <a:rPr lang="en-US" sz="1200" dirty="0" err="1">
                <a:solidFill>
                  <a:schemeClr val="tx2">
                    <a:lumMod val="10000"/>
                  </a:schemeClr>
                </a:solidFill>
              </a:rPr>
              <a:t>fourier</a:t>
            </a:r>
            <a:r>
              <a:rPr lang="en-US" sz="1200" dirty="0">
                <a:solidFill>
                  <a:schemeClr val="tx2">
                    <a:lumMod val="10000"/>
                  </a:schemeClr>
                </a:solidFill>
              </a:rPr>
              <a:t> transform maps out the component intensities from the 2d aperture function/array, which then corresponds to the patterns when zero-centered/shifted. 2d </a:t>
            </a:r>
            <a:r>
              <a:rPr lang="en-US" sz="1200" dirty="0" err="1">
                <a:solidFill>
                  <a:schemeClr val="tx2">
                    <a:lumMod val="10000"/>
                  </a:schemeClr>
                </a:solidFill>
              </a:rPr>
              <a:t>fft</a:t>
            </a:r>
            <a:r>
              <a:rPr lang="en-US" sz="1200" dirty="0">
                <a:solidFill>
                  <a:schemeClr val="tx2">
                    <a:lumMod val="10000"/>
                  </a:schemeClr>
                </a:solidFill>
              </a:rPr>
              <a:t> leads to an array in the complex plane, which is why taking the absolute value is necessary.</a:t>
            </a:r>
          </a:p>
          <a:p>
            <a:pPr algn="l">
              <a:lnSpc>
                <a:spcPct val="150000"/>
              </a:lnSpc>
              <a:buClrTx/>
              <a:buFont typeface="Arial" panose="020B0604020202020204" pitchFamily="34" charset="0"/>
              <a:buChar char="•"/>
            </a:pPr>
            <a:r>
              <a:rPr lang="en-US" sz="1200" dirty="0">
                <a:solidFill>
                  <a:schemeClr val="tx2">
                    <a:lumMod val="10000"/>
                  </a:schemeClr>
                </a:solidFill>
              </a:rPr>
              <a:t>For the sine wave, two distinct peaks are seen, corresponding to the two peak amplitudes at -1 and 1.  The other patterns have a distinct central peak, with intensities decreasing away from the center. Additional less bright peaks/fringes are seen in all except for the sine and gaussian apertures. These results are characteristic of known optical patterns.</a:t>
            </a:r>
          </a:p>
        </p:txBody>
      </p:sp>
    </p:spTree>
    <p:extLst>
      <p:ext uri="{BB962C8B-B14F-4D97-AF65-F5344CB8AC3E}">
        <p14:creationId xmlns:p14="http://schemas.microsoft.com/office/powerpoint/2010/main" val="316598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598988" y="805325"/>
            <a:ext cx="2020800" cy="184614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Results</a:t>
            </a:r>
            <a:endParaRPr dirty="0"/>
          </a:p>
        </p:txBody>
      </p:sp>
      <p:sp>
        <p:nvSpPr>
          <p:cNvPr id="98" name="Google Shape;98;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sp>
        <p:nvSpPr>
          <p:cNvPr id="3" name="Text Placeholder 2">
            <a:extLst>
              <a:ext uri="{FF2B5EF4-FFF2-40B4-BE49-F238E27FC236}">
                <a16:creationId xmlns:a16="http://schemas.microsoft.com/office/drawing/2014/main" id="{5BADDC53-2FBE-4D94-A1DB-009851C40330}"/>
              </a:ext>
            </a:extLst>
          </p:cNvPr>
          <p:cNvSpPr>
            <a:spLocks noGrp="1"/>
          </p:cNvSpPr>
          <p:nvPr>
            <p:ph type="body" idx="1"/>
          </p:nvPr>
        </p:nvSpPr>
        <p:spPr>
          <a:xfrm>
            <a:off x="3532803" y="410324"/>
            <a:ext cx="5611197" cy="1538706"/>
          </a:xfrm>
        </p:spPr>
        <p:txBody>
          <a:bodyPr/>
          <a:lstStyle/>
          <a:p>
            <a:pPr marL="88900" indent="0">
              <a:buNone/>
            </a:pPr>
            <a:r>
              <a:rPr lang="en-US" sz="1200" dirty="0">
                <a:solidFill>
                  <a:schemeClr val="tx2">
                    <a:lumMod val="10000"/>
                  </a:schemeClr>
                </a:solidFill>
              </a:rPr>
              <a:t>The first image, with “NIP” written on it, is convolved with the four different apertures. The corresponding code is used for each convolution.</a:t>
            </a:r>
            <a:endParaRPr lang="en-GB" sz="1200" dirty="0">
              <a:solidFill>
                <a:schemeClr val="tx2">
                  <a:lumMod val="10000"/>
                </a:schemeClr>
              </a:solidFill>
            </a:endParaRPr>
          </a:p>
          <a:p>
            <a:pPr marL="88900" indent="0">
              <a:buNone/>
            </a:pPr>
            <a:endParaRPr lang="en-GB" sz="1200" dirty="0">
              <a:solidFill>
                <a:schemeClr val="tx2">
                  <a:lumMod val="10000"/>
                </a:schemeClr>
              </a:solidFill>
            </a:endParaRPr>
          </a:p>
        </p:txBody>
      </p:sp>
      <p:sp>
        <p:nvSpPr>
          <p:cNvPr id="11" name="Google Shape;96;p18">
            <a:extLst>
              <a:ext uri="{FF2B5EF4-FFF2-40B4-BE49-F238E27FC236}">
                <a16:creationId xmlns:a16="http://schemas.microsoft.com/office/drawing/2014/main" id="{7303B712-B716-4E77-8F29-4FC30C2708EB}"/>
              </a:ext>
            </a:extLst>
          </p:cNvPr>
          <p:cNvSpPr txBox="1">
            <a:spLocks/>
          </p:cNvSpPr>
          <p:nvPr/>
        </p:nvSpPr>
        <p:spPr>
          <a:xfrm>
            <a:off x="598988" y="1395688"/>
            <a:ext cx="2020800" cy="1846143"/>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9pPr>
          </a:lstStyle>
          <a:p>
            <a:r>
              <a:rPr lang="en-GB" sz="1400" dirty="0"/>
              <a:t>Activity 2: Simulation of an Imaging System</a:t>
            </a:r>
          </a:p>
        </p:txBody>
      </p:sp>
      <p:pic>
        <p:nvPicPr>
          <p:cNvPr id="4" name="Picture 3" descr="Logo&#10;&#10;Description automatically generated">
            <a:extLst>
              <a:ext uri="{FF2B5EF4-FFF2-40B4-BE49-F238E27FC236}">
                <a16:creationId xmlns:a16="http://schemas.microsoft.com/office/drawing/2014/main" id="{E85635A8-8AA3-4D8E-9E64-CAF68DB21D70}"/>
              </a:ext>
            </a:extLst>
          </p:cNvPr>
          <p:cNvPicPr>
            <a:picLocks noChangeAspect="1"/>
          </p:cNvPicPr>
          <p:nvPr/>
        </p:nvPicPr>
        <p:blipFill>
          <a:blip r:embed="rId3"/>
          <a:stretch>
            <a:fillRect/>
          </a:stretch>
        </p:blipFill>
        <p:spPr>
          <a:xfrm>
            <a:off x="3615865" y="1540280"/>
            <a:ext cx="1538706" cy="1538706"/>
          </a:xfrm>
          <a:prstGeom prst="rect">
            <a:avLst/>
          </a:prstGeom>
        </p:spPr>
      </p:pic>
      <p:pic>
        <p:nvPicPr>
          <p:cNvPr id="8" name="Picture 7" descr="Shape, circle&#10;&#10;Description automatically generated">
            <a:extLst>
              <a:ext uri="{FF2B5EF4-FFF2-40B4-BE49-F238E27FC236}">
                <a16:creationId xmlns:a16="http://schemas.microsoft.com/office/drawing/2014/main" id="{39F91E8E-724A-4903-8C8C-1F62B82C8B6D}"/>
              </a:ext>
            </a:extLst>
          </p:cNvPr>
          <p:cNvPicPr>
            <a:picLocks noChangeAspect="1"/>
          </p:cNvPicPr>
          <p:nvPr/>
        </p:nvPicPr>
        <p:blipFill>
          <a:blip r:embed="rId4"/>
          <a:stretch>
            <a:fillRect/>
          </a:stretch>
        </p:blipFill>
        <p:spPr>
          <a:xfrm>
            <a:off x="7484739" y="3697192"/>
            <a:ext cx="1249459" cy="1249459"/>
          </a:xfrm>
          <a:prstGeom prst="rect">
            <a:avLst/>
          </a:prstGeom>
        </p:spPr>
      </p:pic>
      <p:pic>
        <p:nvPicPr>
          <p:cNvPr id="13" name="Picture 12" descr="A picture containing silhouette&#10;&#10;Description automatically generated">
            <a:extLst>
              <a:ext uri="{FF2B5EF4-FFF2-40B4-BE49-F238E27FC236}">
                <a16:creationId xmlns:a16="http://schemas.microsoft.com/office/drawing/2014/main" id="{A20D4FB5-CEFA-4FC9-9AC6-6BDEF23937AA}"/>
              </a:ext>
            </a:extLst>
          </p:cNvPr>
          <p:cNvPicPr>
            <a:picLocks noChangeAspect="1"/>
          </p:cNvPicPr>
          <p:nvPr/>
        </p:nvPicPr>
        <p:blipFill>
          <a:blip r:embed="rId5"/>
          <a:stretch>
            <a:fillRect/>
          </a:stretch>
        </p:blipFill>
        <p:spPr>
          <a:xfrm>
            <a:off x="3532803" y="3697193"/>
            <a:ext cx="1249457" cy="1249457"/>
          </a:xfrm>
          <a:prstGeom prst="rect">
            <a:avLst/>
          </a:prstGeom>
        </p:spPr>
      </p:pic>
      <p:pic>
        <p:nvPicPr>
          <p:cNvPr id="16" name="Picture 15" descr="A picture containing logo&#10;&#10;Description automatically generated">
            <a:extLst>
              <a:ext uri="{FF2B5EF4-FFF2-40B4-BE49-F238E27FC236}">
                <a16:creationId xmlns:a16="http://schemas.microsoft.com/office/drawing/2014/main" id="{D4B3F25B-ECF7-4367-8065-F48C4E9F5DD3}"/>
              </a:ext>
            </a:extLst>
          </p:cNvPr>
          <p:cNvPicPr>
            <a:picLocks noChangeAspect="1"/>
          </p:cNvPicPr>
          <p:nvPr/>
        </p:nvPicPr>
        <p:blipFill>
          <a:blip r:embed="rId6"/>
          <a:stretch>
            <a:fillRect/>
          </a:stretch>
        </p:blipFill>
        <p:spPr>
          <a:xfrm>
            <a:off x="4850115" y="3697192"/>
            <a:ext cx="1249457" cy="1249457"/>
          </a:xfrm>
          <a:prstGeom prst="rect">
            <a:avLst/>
          </a:prstGeom>
        </p:spPr>
      </p:pic>
      <p:pic>
        <p:nvPicPr>
          <p:cNvPr id="18" name="Picture 17" descr="Shape, circle&#10;&#10;Description automatically generated">
            <a:extLst>
              <a:ext uri="{FF2B5EF4-FFF2-40B4-BE49-F238E27FC236}">
                <a16:creationId xmlns:a16="http://schemas.microsoft.com/office/drawing/2014/main" id="{F38618C2-69C1-44D3-BF13-8CA6DEDE39D0}"/>
              </a:ext>
            </a:extLst>
          </p:cNvPr>
          <p:cNvPicPr>
            <a:picLocks noChangeAspect="1"/>
          </p:cNvPicPr>
          <p:nvPr/>
        </p:nvPicPr>
        <p:blipFill>
          <a:blip r:embed="rId7"/>
          <a:stretch>
            <a:fillRect/>
          </a:stretch>
        </p:blipFill>
        <p:spPr>
          <a:xfrm>
            <a:off x="6167427" y="3697192"/>
            <a:ext cx="1249457" cy="1249457"/>
          </a:xfrm>
          <a:prstGeom prst="rect">
            <a:avLst/>
          </a:prstGeom>
        </p:spPr>
      </p:pic>
      <p:sp>
        <p:nvSpPr>
          <p:cNvPr id="21" name="Text Placeholder 2">
            <a:extLst>
              <a:ext uri="{FF2B5EF4-FFF2-40B4-BE49-F238E27FC236}">
                <a16:creationId xmlns:a16="http://schemas.microsoft.com/office/drawing/2014/main" id="{5465F639-88DD-41CA-B5EC-3C330E8B926A}"/>
              </a:ext>
            </a:extLst>
          </p:cNvPr>
          <p:cNvSpPr txBox="1">
            <a:spLocks/>
          </p:cNvSpPr>
          <p:nvPr/>
        </p:nvSpPr>
        <p:spPr>
          <a:xfrm>
            <a:off x="3625095" y="3285055"/>
            <a:ext cx="1018990" cy="4985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25% width</a:t>
            </a:r>
            <a:endParaRPr lang="en-GB" sz="1200" dirty="0">
              <a:solidFill>
                <a:schemeClr val="tx2">
                  <a:lumMod val="10000"/>
                </a:schemeClr>
              </a:solidFill>
            </a:endParaRPr>
          </a:p>
        </p:txBody>
      </p:sp>
      <p:sp>
        <p:nvSpPr>
          <p:cNvPr id="22" name="Text Placeholder 2">
            <a:extLst>
              <a:ext uri="{FF2B5EF4-FFF2-40B4-BE49-F238E27FC236}">
                <a16:creationId xmlns:a16="http://schemas.microsoft.com/office/drawing/2014/main" id="{C3A56084-A243-432D-9984-A93C1186B9AC}"/>
              </a:ext>
            </a:extLst>
          </p:cNvPr>
          <p:cNvSpPr txBox="1">
            <a:spLocks/>
          </p:cNvSpPr>
          <p:nvPr/>
        </p:nvSpPr>
        <p:spPr>
          <a:xfrm>
            <a:off x="4942407" y="3285055"/>
            <a:ext cx="1018990" cy="4985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50% width</a:t>
            </a:r>
            <a:endParaRPr lang="en-GB" sz="1200" dirty="0">
              <a:solidFill>
                <a:schemeClr val="tx2">
                  <a:lumMod val="10000"/>
                </a:schemeClr>
              </a:solidFill>
            </a:endParaRPr>
          </a:p>
        </p:txBody>
      </p:sp>
      <p:sp>
        <p:nvSpPr>
          <p:cNvPr id="23" name="Text Placeholder 2">
            <a:extLst>
              <a:ext uri="{FF2B5EF4-FFF2-40B4-BE49-F238E27FC236}">
                <a16:creationId xmlns:a16="http://schemas.microsoft.com/office/drawing/2014/main" id="{5CA0973A-AFA0-408C-8DB3-60DFCAE949F9}"/>
              </a:ext>
            </a:extLst>
          </p:cNvPr>
          <p:cNvSpPr txBox="1">
            <a:spLocks/>
          </p:cNvSpPr>
          <p:nvPr/>
        </p:nvSpPr>
        <p:spPr>
          <a:xfrm>
            <a:off x="6256624" y="3285055"/>
            <a:ext cx="1018990" cy="4985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75% width</a:t>
            </a:r>
            <a:endParaRPr lang="en-GB" sz="1200" dirty="0">
              <a:solidFill>
                <a:schemeClr val="tx2">
                  <a:lumMod val="10000"/>
                </a:schemeClr>
              </a:solidFill>
            </a:endParaRPr>
          </a:p>
        </p:txBody>
      </p:sp>
      <p:sp>
        <p:nvSpPr>
          <p:cNvPr id="24" name="Text Placeholder 2">
            <a:extLst>
              <a:ext uri="{FF2B5EF4-FFF2-40B4-BE49-F238E27FC236}">
                <a16:creationId xmlns:a16="http://schemas.microsoft.com/office/drawing/2014/main" id="{B5487877-F278-4554-9CE8-CE7FB222BAF3}"/>
              </a:ext>
            </a:extLst>
          </p:cNvPr>
          <p:cNvSpPr txBox="1">
            <a:spLocks/>
          </p:cNvSpPr>
          <p:nvPr/>
        </p:nvSpPr>
        <p:spPr>
          <a:xfrm>
            <a:off x="7570841" y="3285054"/>
            <a:ext cx="1018990" cy="4985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100% width</a:t>
            </a:r>
            <a:endParaRPr lang="en-GB" sz="1200" dirty="0">
              <a:solidFill>
                <a:schemeClr val="tx2">
                  <a:lumMod val="10000"/>
                </a:schemeClr>
              </a:solidFill>
            </a:endParaRPr>
          </a:p>
        </p:txBody>
      </p:sp>
      <p:pic>
        <p:nvPicPr>
          <p:cNvPr id="26" name="Picture 25">
            <a:extLst>
              <a:ext uri="{FF2B5EF4-FFF2-40B4-BE49-F238E27FC236}">
                <a16:creationId xmlns:a16="http://schemas.microsoft.com/office/drawing/2014/main" id="{EF46CBA3-51ED-4C55-904B-B9841C088A84}"/>
              </a:ext>
            </a:extLst>
          </p:cNvPr>
          <p:cNvPicPr>
            <a:picLocks noChangeAspect="1"/>
          </p:cNvPicPr>
          <p:nvPr/>
        </p:nvPicPr>
        <p:blipFill>
          <a:blip r:embed="rId8"/>
          <a:stretch>
            <a:fillRect/>
          </a:stretch>
        </p:blipFill>
        <p:spPr>
          <a:xfrm>
            <a:off x="5237633" y="1952893"/>
            <a:ext cx="3751684" cy="731734"/>
          </a:xfrm>
          <a:prstGeom prst="rect">
            <a:avLst/>
          </a:prstGeom>
        </p:spPr>
      </p:pic>
    </p:spTree>
    <p:extLst>
      <p:ext uri="{BB962C8B-B14F-4D97-AF65-F5344CB8AC3E}">
        <p14:creationId xmlns:p14="http://schemas.microsoft.com/office/powerpoint/2010/main" val="2753188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6F59C0-BF89-4D75-8112-823251FCF8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7" name="Picture 6">
            <a:extLst>
              <a:ext uri="{FF2B5EF4-FFF2-40B4-BE49-F238E27FC236}">
                <a16:creationId xmlns:a16="http://schemas.microsoft.com/office/drawing/2014/main" id="{F29AF313-9854-49A4-834B-B2A8CF8E5C23}"/>
              </a:ext>
            </a:extLst>
          </p:cNvPr>
          <p:cNvPicPr>
            <a:picLocks noChangeAspect="1"/>
          </p:cNvPicPr>
          <p:nvPr/>
        </p:nvPicPr>
        <p:blipFill>
          <a:blip r:embed="rId2"/>
          <a:stretch>
            <a:fillRect/>
          </a:stretch>
        </p:blipFill>
        <p:spPr>
          <a:xfrm>
            <a:off x="2549098" y="2496741"/>
            <a:ext cx="1886207" cy="1835943"/>
          </a:xfrm>
          <a:prstGeom prst="rect">
            <a:avLst/>
          </a:prstGeom>
        </p:spPr>
      </p:pic>
      <p:pic>
        <p:nvPicPr>
          <p:cNvPr id="11" name="Picture 10">
            <a:extLst>
              <a:ext uri="{FF2B5EF4-FFF2-40B4-BE49-F238E27FC236}">
                <a16:creationId xmlns:a16="http://schemas.microsoft.com/office/drawing/2014/main" id="{270E6996-50F0-4963-B42F-4A4FADCCB13F}"/>
              </a:ext>
            </a:extLst>
          </p:cNvPr>
          <p:cNvPicPr>
            <a:picLocks noChangeAspect="1"/>
          </p:cNvPicPr>
          <p:nvPr/>
        </p:nvPicPr>
        <p:blipFill>
          <a:blip r:embed="rId3"/>
          <a:stretch>
            <a:fillRect/>
          </a:stretch>
        </p:blipFill>
        <p:spPr>
          <a:xfrm>
            <a:off x="457276" y="2496742"/>
            <a:ext cx="1881641" cy="1835943"/>
          </a:xfrm>
          <a:prstGeom prst="rect">
            <a:avLst/>
          </a:prstGeom>
        </p:spPr>
      </p:pic>
      <p:pic>
        <p:nvPicPr>
          <p:cNvPr id="14" name="Picture 13">
            <a:extLst>
              <a:ext uri="{FF2B5EF4-FFF2-40B4-BE49-F238E27FC236}">
                <a16:creationId xmlns:a16="http://schemas.microsoft.com/office/drawing/2014/main" id="{818BC7A4-FEDB-4760-927D-CE749316B6A4}"/>
              </a:ext>
            </a:extLst>
          </p:cNvPr>
          <p:cNvPicPr>
            <a:picLocks noChangeAspect="1"/>
          </p:cNvPicPr>
          <p:nvPr/>
        </p:nvPicPr>
        <p:blipFill>
          <a:blip r:embed="rId4"/>
          <a:stretch>
            <a:fillRect/>
          </a:stretch>
        </p:blipFill>
        <p:spPr>
          <a:xfrm>
            <a:off x="4720367" y="2496741"/>
            <a:ext cx="1889625" cy="1835942"/>
          </a:xfrm>
          <a:prstGeom prst="rect">
            <a:avLst/>
          </a:prstGeom>
        </p:spPr>
      </p:pic>
      <p:pic>
        <p:nvPicPr>
          <p:cNvPr id="17" name="Picture 16">
            <a:extLst>
              <a:ext uri="{FF2B5EF4-FFF2-40B4-BE49-F238E27FC236}">
                <a16:creationId xmlns:a16="http://schemas.microsoft.com/office/drawing/2014/main" id="{B738AC93-79AB-43A9-A49F-C52911AC822B}"/>
              </a:ext>
            </a:extLst>
          </p:cNvPr>
          <p:cNvPicPr>
            <a:picLocks noChangeAspect="1"/>
          </p:cNvPicPr>
          <p:nvPr/>
        </p:nvPicPr>
        <p:blipFill>
          <a:blip r:embed="rId5"/>
          <a:stretch>
            <a:fillRect/>
          </a:stretch>
        </p:blipFill>
        <p:spPr>
          <a:xfrm>
            <a:off x="6816755" y="2496742"/>
            <a:ext cx="1884257" cy="1835943"/>
          </a:xfrm>
          <a:prstGeom prst="rect">
            <a:avLst/>
          </a:prstGeom>
        </p:spPr>
      </p:pic>
      <p:sp>
        <p:nvSpPr>
          <p:cNvPr id="22" name="Text Placeholder 2">
            <a:extLst>
              <a:ext uri="{FF2B5EF4-FFF2-40B4-BE49-F238E27FC236}">
                <a16:creationId xmlns:a16="http://schemas.microsoft.com/office/drawing/2014/main" id="{3D16C751-A735-4BC6-B23B-DFB2E461B9E5}"/>
              </a:ext>
            </a:extLst>
          </p:cNvPr>
          <p:cNvSpPr txBox="1">
            <a:spLocks/>
          </p:cNvSpPr>
          <p:nvPr/>
        </p:nvSpPr>
        <p:spPr>
          <a:xfrm>
            <a:off x="885615" y="2061461"/>
            <a:ext cx="1018990" cy="4985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25% width</a:t>
            </a:r>
            <a:endParaRPr lang="en-GB" sz="1200" dirty="0">
              <a:solidFill>
                <a:schemeClr val="tx2">
                  <a:lumMod val="10000"/>
                </a:schemeClr>
              </a:solidFill>
            </a:endParaRPr>
          </a:p>
        </p:txBody>
      </p:sp>
      <p:sp>
        <p:nvSpPr>
          <p:cNvPr id="23" name="Text Placeholder 2">
            <a:extLst>
              <a:ext uri="{FF2B5EF4-FFF2-40B4-BE49-F238E27FC236}">
                <a16:creationId xmlns:a16="http://schemas.microsoft.com/office/drawing/2014/main" id="{7831902D-EE95-4287-B3DE-0962A7937011}"/>
              </a:ext>
            </a:extLst>
          </p:cNvPr>
          <p:cNvSpPr txBox="1">
            <a:spLocks/>
          </p:cNvSpPr>
          <p:nvPr/>
        </p:nvSpPr>
        <p:spPr>
          <a:xfrm>
            <a:off x="2982706" y="2061461"/>
            <a:ext cx="1018990" cy="4985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50% width</a:t>
            </a:r>
            <a:endParaRPr lang="en-GB" sz="1200" dirty="0">
              <a:solidFill>
                <a:schemeClr val="tx2">
                  <a:lumMod val="10000"/>
                </a:schemeClr>
              </a:solidFill>
            </a:endParaRPr>
          </a:p>
        </p:txBody>
      </p:sp>
      <p:sp>
        <p:nvSpPr>
          <p:cNvPr id="24" name="Text Placeholder 2">
            <a:extLst>
              <a:ext uri="{FF2B5EF4-FFF2-40B4-BE49-F238E27FC236}">
                <a16:creationId xmlns:a16="http://schemas.microsoft.com/office/drawing/2014/main" id="{E1E50D2D-326A-418E-9821-DF2BE21BE8C2}"/>
              </a:ext>
            </a:extLst>
          </p:cNvPr>
          <p:cNvSpPr txBox="1">
            <a:spLocks/>
          </p:cNvSpPr>
          <p:nvPr/>
        </p:nvSpPr>
        <p:spPr>
          <a:xfrm>
            <a:off x="5155684" y="2061462"/>
            <a:ext cx="1018990" cy="4985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75% width</a:t>
            </a:r>
            <a:endParaRPr lang="en-GB" sz="1200" dirty="0">
              <a:solidFill>
                <a:schemeClr val="tx2">
                  <a:lumMod val="10000"/>
                </a:schemeClr>
              </a:solidFill>
            </a:endParaRPr>
          </a:p>
        </p:txBody>
      </p:sp>
      <p:sp>
        <p:nvSpPr>
          <p:cNvPr id="25" name="Text Placeholder 2">
            <a:extLst>
              <a:ext uri="{FF2B5EF4-FFF2-40B4-BE49-F238E27FC236}">
                <a16:creationId xmlns:a16="http://schemas.microsoft.com/office/drawing/2014/main" id="{EE46FE04-F4E0-4A03-9B6A-3F609A7C3B4F}"/>
              </a:ext>
            </a:extLst>
          </p:cNvPr>
          <p:cNvSpPr txBox="1">
            <a:spLocks/>
          </p:cNvSpPr>
          <p:nvPr/>
        </p:nvSpPr>
        <p:spPr>
          <a:xfrm>
            <a:off x="7249388" y="2061461"/>
            <a:ext cx="1018990" cy="4985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100% width</a:t>
            </a:r>
            <a:endParaRPr lang="en-GB" sz="1200" dirty="0">
              <a:solidFill>
                <a:schemeClr val="tx2">
                  <a:lumMod val="10000"/>
                </a:schemeClr>
              </a:solidFill>
            </a:endParaRPr>
          </a:p>
        </p:txBody>
      </p:sp>
      <p:sp>
        <p:nvSpPr>
          <p:cNvPr id="26" name="Text Placeholder 2">
            <a:extLst>
              <a:ext uri="{FF2B5EF4-FFF2-40B4-BE49-F238E27FC236}">
                <a16:creationId xmlns:a16="http://schemas.microsoft.com/office/drawing/2014/main" id="{4DE8C3D6-CC74-46FC-8F36-623EEE54F85A}"/>
              </a:ext>
            </a:extLst>
          </p:cNvPr>
          <p:cNvSpPr>
            <a:spLocks noGrp="1"/>
          </p:cNvSpPr>
          <p:nvPr>
            <p:ph type="body" idx="1"/>
          </p:nvPr>
        </p:nvSpPr>
        <p:spPr>
          <a:xfrm>
            <a:off x="768691" y="958035"/>
            <a:ext cx="5611197" cy="1538706"/>
          </a:xfrm>
        </p:spPr>
        <p:txBody>
          <a:bodyPr/>
          <a:lstStyle/>
          <a:p>
            <a:pPr marL="88900" indent="0" algn="l">
              <a:buNone/>
            </a:pPr>
            <a:r>
              <a:rPr lang="en-US" sz="1200" dirty="0">
                <a:solidFill>
                  <a:schemeClr val="tx2">
                    <a:lumMod val="10000"/>
                  </a:schemeClr>
                </a:solidFill>
              </a:rPr>
              <a:t>A pattern of increasing clarity can be initially observed as we increase the aperture width of the circular lens.</a:t>
            </a:r>
            <a:endParaRPr lang="en-GB" sz="1200" dirty="0">
              <a:solidFill>
                <a:schemeClr val="tx2">
                  <a:lumMod val="10000"/>
                </a:schemeClr>
              </a:solidFill>
            </a:endParaRPr>
          </a:p>
        </p:txBody>
      </p:sp>
    </p:spTree>
    <p:extLst>
      <p:ext uri="{BB962C8B-B14F-4D97-AF65-F5344CB8AC3E}">
        <p14:creationId xmlns:p14="http://schemas.microsoft.com/office/powerpoint/2010/main" val="3188088803"/>
      </p:ext>
    </p:extLst>
  </p:cSld>
  <p:clrMapOvr>
    <a:masterClrMapping/>
  </p:clrMapOvr>
</p:sld>
</file>

<file path=ppt/theme/theme1.xml><?xml version="1.0" encoding="utf-8"?>
<a:theme xmlns:a="http://schemas.openxmlformats.org/drawingml/2006/main" name="Juliet template">
  <a:themeElements>
    <a:clrScheme name="Custom 347">
      <a:dk1>
        <a:srgbClr val="666666"/>
      </a:dk1>
      <a:lt1>
        <a:srgbClr val="FFFFFF"/>
      </a:lt1>
      <a:dk2>
        <a:srgbClr val="B7B7B7"/>
      </a:dk2>
      <a:lt2>
        <a:srgbClr val="E4E4E4"/>
      </a:lt2>
      <a:accent1>
        <a:srgbClr val="5C91E6"/>
      </a:accent1>
      <a:accent2>
        <a:srgbClr val="4CD5D5"/>
      </a:accent2>
      <a:accent3>
        <a:srgbClr val="7A6DDD"/>
      </a:accent3>
      <a:accent4>
        <a:srgbClr val="EC59B6"/>
      </a:accent4>
      <a:accent5>
        <a:srgbClr val="F79E3A"/>
      </a:accent5>
      <a:accent6>
        <a:srgbClr val="EEDC14"/>
      </a:accent6>
      <a:hlink>
        <a:srgbClr val="6666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788</Words>
  <Application>Microsoft Office PowerPoint</Application>
  <PresentationFormat>On-screen Show (16:9)</PresentationFormat>
  <Paragraphs>71</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Montserrat ExtraBold</vt:lpstr>
      <vt:lpstr>Arial</vt:lpstr>
      <vt:lpstr>Montserrat Light</vt:lpstr>
      <vt:lpstr>Montserrat</vt:lpstr>
      <vt:lpstr>Juliet template</vt:lpstr>
      <vt:lpstr>Fourier Transform Model of Image Formation</vt:lpstr>
      <vt:lpstr>Objectives</vt:lpstr>
      <vt:lpstr>Results and Analysis:</vt:lpstr>
      <vt:lpstr>Results</vt:lpstr>
      <vt:lpstr>PowerPoint Presentation</vt:lpstr>
      <vt:lpstr>PowerPoint Presentation</vt:lpstr>
      <vt:lpstr>PowerPoint Presentation</vt:lpstr>
      <vt:lpstr>Results</vt:lpstr>
      <vt:lpstr>PowerPoint Presentation</vt:lpstr>
      <vt:lpstr>PowerPoint Presentation</vt:lpstr>
      <vt:lpstr>Results</vt:lpstr>
      <vt:lpstr>PowerPoint Presentation</vt:lpstr>
      <vt:lpstr>PowerPoint Presentation</vt:lpstr>
      <vt:lpstr>PowerPoint Presentation</vt:lpstr>
      <vt:lpstr>Self-grade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Fourier Transform Model of Image Formation</dc:title>
  <cp:lastModifiedBy>Jerico Miguel Rangel</cp:lastModifiedBy>
  <cp:revision>37</cp:revision>
  <dcterms:modified xsi:type="dcterms:W3CDTF">2021-05-18T04:12:21Z</dcterms:modified>
</cp:coreProperties>
</file>