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61" r:id="rId5"/>
    <p:sldId id="295" r:id="rId6"/>
    <p:sldId id="309" r:id="rId7"/>
    <p:sldId id="310" r:id="rId8"/>
    <p:sldId id="298" r:id="rId9"/>
    <p:sldId id="306" r:id="rId10"/>
    <p:sldId id="272"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Montserrat ExtraBold" panose="020B0604020202020204" charset="0"/>
      <p:bold r:id="rId17"/>
      <p:boldItalic r:id="rId18"/>
    </p:embeddedFont>
    <p:embeddedFont>
      <p:font typeface="Montserrat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ico Miguel Rangel" initials="JMR" lastIdx="3" clrIdx="0">
    <p:extLst>
      <p:ext uri="{19B8F6BF-5375-455C-9EA6-DF929625EA0E}">
        <p15:presenceInfo xmlns:p15="http://schemas.microsoft.com/office/powerpoint/2012/main" userId="Jerico Miguel Rang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3C78D8"/>
            </a:gs>
            <a:gs pos="100000">
              <a:srgbClr val="00FFFF"/>
            </a:gs>
          </a:gsLst>
          <a:lin ang="5400700" scaled="0"/>
        </a:gra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790B9"/>
            </a:gs>
            <a:gs pos="100000">
              <a:srgbClr val="D4ECFF"/>
            </a:gs>
          </a:gsLst>
          <a:lin ang="5400700" scaled="0"/>
        </a:gradFill>
        <a:effectLst/>
      </p:bgPr>
    </p:bg>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body" idx="1"/>
          </p:nvPr>
        </p:nvSpPr>
        <p:spPr>
          <a:xfrm>
            <a:off x="457200" y="534577"/>
            <a:ext cx="8229600" cy="393600"/>
          </a:xfrm>
          <a:prstGeom prst="rect">
            <a:avLst/>
          </a:prstGeom>
        </p:spPr>
        <p:txBody>
          <a:bodyPr spcFirstLastPara="1" wrap="square" lIns="0" tIns="0" rIns="0" bIns="0" anchor="ctr" anchorCtr="0">
            <a:noAutofit/>
          </a:bodyPr>
          <a:lstStyle>
            <a:lvl1pPr marL="457200" lvl="0" indent="-228600" algn="ctr">
              <a:spcBef>
                <a:spcPts val="360"/>
              </a:spcBef>
              <a:spcAft>
                <a:spcPts val="1000"/>
              </a:spcAft>
              <a:buClr>
                <a:schemeClr val="lt1"/>
              </a:buClr>
              <a:buSzPts val="1400"/>
              <a:buNone/>
              <a:defRPr sz="1400">
                <a:solidFill>
                  <a:schemeClr val="lt1"/>
                </a:solidFill>
              </a:defRPr>
            </a:lvl1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302050" y="694563"/>
            <a:ext cx="4539900" cy="2697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Feature extraction from images</a:t>
            </a:r>
            <a:endParaRPr dirty="0"/>
          </a:p>
        </p:txBody>
      </p:sp>
      <p:sp>
        <p:nvSpPr>
          <p:cNvPr id="4" name="Google Shape;67;p14">
            <a:extLst>
              <a:ext uri="{FF2B5EF4-FFF2-40B4-BE49-F238E27FC236}">
                <a16:creationId xmlns:a16="http://schemas.microsoft.com/office/drawing/2014/main" id="{C738931C-D6CC-43B6-B12F-4DAB794BFA65}"/>
              </a:ext>
            </a:extLst>
          </p:cNvPr>
          <p:cNvSpPr txBox="1">
            <a:spLocks/>
          </p:cNvSpPr>
          <p:nvPr/>
        </p:nvSpPr>
        <p:spPr>
          <a:xfrm>
            <a:off x="2273475" y="2571750"/>
            <a:ext cx="3827288" cy="1446094"/>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lt1"/>
              </a:buClr>
              <a:buSzPts val="3600"/>
              <a:buFont typeface="Montserrat ExtraBold"/>
              <a:buNone/>
              <a:defRPr sz="3600" b="0" i="0" u="none" strike="noStrike" cap="none">
                <a:solidFill>
                  <a:schemeClr val="lt1"/>
                </a:solidFill>
                <a:latin typeface="Montserrat ExtraBold"/>
                <a:ea typeface="Montserrat ExtraBold"/>
                <a:cs typeface="Montserrat ExtraBold"/>
                <a:sym typeface="Montserrat ExtraBold"/>
              </a:defRPr>
            </a:lvl9pPr>
          </a:lstStyle>
          <a:p>
            <a:pPr algn="l"/>
            <a:r>
              <a:rPr lang="en-GB" sz="1800" dirty="0"/>
              <a:t>Report 3</a:t>
            </a:r>
          </a:p>
          <a:p>
            <a:pPr algn="l"/>
            <a:r>
              <a:rPr lang="en-GB" sz="1800" dirty="0"/>
              <a:t>Jerico Miguel Rangel</a:t>
            </a:r>
          </a:p>
          <a:p>
            <a:pPr algn="l"/>
            <a:r>
              <a:rPr lang="en-GB" sz="1800" dirty="0"/>
              <a:t>2018-11666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Self-grade</a:t>
            </a:r>
            <a:endParaRPr dirty="0"/>
          </a:p>
        </p:txBody>
      </p:sp>
      <p:sp>
        <p:nvSpPr>
          <p:cNvPr id="209" name="Google Shape;20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10" name="Google Shape;210;p29"/>
          <p:cNvGrpSpPr/>
          <p:nvPr/>
        </p:nvGrpSpPr>
        <p:grpSpPr>
          <a:xfrm rot="2703448">
            <a:off x="2971017" y="1040552"/>
            <a:ext cx="3116238" cy="1406616"/>
            <a:chOff x="1047099" y="2172877"/>
            <a:chExt cx="3116238" cy="1406616"/>
          </a:xfrm>
        </p:grpSpPr>
        <p:sp>
          <p:nvSpPr>
            <p:cNvPr id="211" name="Google Shape;211;p29"/>
            <p:cNvSpPr/>
            <p:nvPr/>
          </p:nvSpPr>
          <p:spPr>
            <a:xfrm rot="2700000">
              <a:off x="2286374" y="1011412"/>
              <a:ext cx="561726" cy="3040276"/>
            </a:xfrm>
            <a:prstGeom prst="roundRect">
              <a:avLst>
                <a:gd name="adj" fmla="val 50000"/>
              </a:avLst>
            </a:prstGeom>
            <a:gradFill>
              <a:gsLst>
                <a:gs pos="0">
                  <a:srgbClr val="FF8700"/>
                </a:gs>
                <a:gs pos="100000">
                  <a:srgbClr val="FFD900"/>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rot="18896552">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latin typeface="Montserrat ExtraBold"/>
                  <a:ea typeface="Montserrat ExtraBold"/>
                  <a:cs typeface="Montserrat ExtraBold"/>
                  <a:sym typeface="Montserrat ExtraBold"/>
                </a:rPr>
                <a:t>1</a:t>
              </a:r>
              <a:endParaRPr sz="1200">
                <a:solidFill>
                  <a:srgbClr val="666666"/>
                </a:solidFill>
                <a:latin typeface="Montserrat ExtraBold"/>
                <a:ea typeface="Montserrat ExtraBold"/>
                <a:cs typeface="Montserrat ExtraBold"/>
                <a:sym typeface="Montserrat ExtraBold"/>
              </a:endParaRPr>
            </a:p>
          </p:txBody>
        </p:sp>
        <p:sp>
          <p:nvSpPr>
            <p:cNvPr id="213" name="Google Shape;213;p29"/>
            <p:cNvSpPr txBox="1"/>
            <p:nvPr/>
          </p:nvSpPr>
          <p:spPr>
            <a:xfrm rot="18900000">
              <a:off x="1473034" y="2172877"/>
              <a:ext cx="2526282"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Technical correctness:  33.3/33.3</a:t>
              </a:r>
              <a:endParaRPr sz="1100" dirty="0">
                <a:solidFill>
                  <a:srgbClr val="FFFFFF"/>
                </a:solidFill>
                <a:latin typeface="Montserrat ExtraBold"/>
                <a:ea typeface="Montserrat ExtraBold"/>
                <a:cs typeface="Montserrat ExtraBold"/>
                <a:sym typeface="Montserrat ExtraBold"/>
              </a:endParaRPr>
            </a:p>
          </p:txBody>
        </p:sp>
        <p:sp>
          <p:nvSpPr>
            <p:cNvPr id="214" name="Google Shape;214;p29"/>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dirty="0">
                <a:solidFill>
                  <a:srgbClr val="666666"/>
                </a:solidFill>
                <a:latin typeface="Montserrat"/>
                <a:ea typeface="Montserrat"/>
                <a:cs typeface="Montserrat"/>
                <a:sym typeface="Montserrat"/>
              </a:endParaRPr>
            </a:p>
          </p:txBody>
        </p:sp>
      </p:grpSp>
      <p:grpSp>
        <p:nvGrpSpPr>
          <p:cNvPr id="215" name="Google Shape;215;p29"/>
          <p:cNvGrpSpPr/>
          <p:nvPr/>
        </p:nvGrpSpPr>
        <p:grpSpPr>
          <a:xfrm rot="2684669">
            <a:off x="2999592" y="2034048"/>
            <a:ext cx="3116239" cy="1462393"/>
            <a:chOff x="2957320" y="2117100"/>
            <a:chExt cx="3116239" cy="1462393"/>
          </a:xfrm>
        </p:grpSpPr>
        <p:sp>
          <p:nvSpPr>
            <p:cNvPr id="216" name="Google Shape;216;p29"/>
            <p:cNvSpPr/>
            <p:nvPr/>
          </p:nvSpPr>
          <p:spPr>
            <a:xfrm rot="2700000">
              <a:off x="4196595" y="1011412"/>
              <a:ext cx="561726" cy="3040276"/>
            </a:xfrm>
            <a:prstGeom prst="roundRect">
              <a:avLst>
                <a:gd name="adj" fmla="val 50000"/>
              </a:avLst>
            </a:prstGeom>
            <a:gradFill>
              <a:gsLst>
                <a:gs pos="0">
                  <a:srgbClr val="46E180"/>
                </a:gs>
                <a:gs pos="100000">
                  <a:srgbClr val="B8DF3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rot="18915331">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latin typeface="Montserrat ExtraBold"/>
                  <a:ea typeface="Montserrat ExtraBold"/>
                  <a:cs typeface="Montserrat ExtraBold"/>
                  <a:sym typeface="Montserrat ExtraBold"/>
                </a:rPr>
                <a:t>2</a:t>
              </a:r>
              <a:endParaRPr sz="1200">
                <a:solidFill>
                  <a:srgbClr val="666666"/>
                </a:solidFill>
                <a:latin typeface="Montserrat ExtraBold"/>
                <a:ea typeface="Montserrat ExtraBold"/>
                <a:cs typeface="Montserrat ExtraBold"/>
                <a:sym typeface="Montserrat ExtraBold"/>
              </a:endParaRPr>
            </a:p>
          </p:txBody>
        </p:sp>
        <p:sp>
          <p:nvSpPr>
            <p:cNvPr id="218" name="Google Shape;218;p29"/>
            <p:cNvSpPr txBox="1"/>
            <p:nvPr/>
          </p:nvSpPr>
          <p:spPr>
            <a:xfrm rot="18900000">
              <a:off x="3359405" y="2117100"/>
              <a:ext cx="268404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Presentation quality: 33/33.3</a:t>
              </a:r>
              <a:endParaRPr sz="1100" dirty="0">
                <a:solidFill>
                  <a:srgbClr val="FFFFFF"/>
                </a:solidFill>
                <a:latin typeface="Montserrat ExtraBold"/>
                <a:ea typeface="Montserrat ExtraBold"/>
                <a:cs typeface="Montserrat ExtraBold"/>
                <a:sym typeface="Montserrat ExtraBold"/>
              </a:endParaRPr>
            </a:p>
          </p:txBody>
        </p:sp>
        <p:sp>
          <p:nvSpPr>
            <p:cNvPr id="219" name="Google Shape;219;p29"/>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solidFill>
                    <a:srgbClr val="666666"/>
                  </a:solidFill>
                  <a:latin typeface="Montserrat"/>
                  <a:ea typeface="Montserrat"/>
                  <a:cs typeface="Montserrat"/>
                  <a:sym typeface="Montserrat"/>
                </a:rPr>
                <a:t>I tried my best to make a concise and aesthetically pleasing presentation.</a:t>
              </a:r>
              <a:endParaRPr sz="800" b="1" dirty="0">
                <a:solidFill>
                  <a:srgbClr val="666666"/>
                </a:solidFill>
                <a:latin typeface="Montserrat"/>
                <a:ea typeface="Montserrat"/>
                <a:cs typeface="Montserrat"/>
                <a:sym typeface="Montserrat"/>
              </a:endParaRPr>
            </a:p>
          </p:txBody>
        </p:sp>
      </p:grpSp>
      <p:grpSp>
        <p:nvGrpSpPr>
          <p:cNvPr id="220" name="Google Shape;220;p29"/>
          <p:cNvGrpSpPr/>
          <p:nvPr/>
        </p:nvGrpSpPr>
        <p:grpSpPr>
          <a:xfrm rot="2687666">
            <a:off x="2963872" y="3197975"/>
            <a:ext cx="3116238" cy="1341290"/>
            <a:chOff x="4877339" y="2238203"/>
            <a:chExt cx="3116238" cy="1341290"/>
          </a:xfrm>
        </p:grpSpPr>
        <p:sp>
          <p:nvSpPr>
            <p:cNvPr id="221" name="Google Shape;221;p29"/>
            <p:cNvSpPr/>
            <p:nvPr/>
          </p:nvSpPr>
          <p:spPr>
            <a:xfrm rot="2700000">
              <a:off x="6116614" y="1011412"/>
              <a:ext cx="561726" cy="3040276"/>
            </a:xfrm>
            <a:prstGeom prst="roundRect">
              <a:avLst>
                <a:gd name="adj" fmla="val 50000"/>
              </a:avLst>
            </a:prstGeom>
            <a:gradFill>
              <a:gsLst>
                <a:gs pos="0">
                  <a:srgbClr val="3C78D8"/>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rot="18912334">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666666"/>
                  </a:solidFill>
                  <a:latin typeface="Montserrat ExtraBold"/>
                  <a:ea typeface="Montserrat ExtraBold"/>
                  <a:cs typeface="Montserrat ExtraBold"/>
                  <a:sym typeface="Montserrat ExtraBold"/>
                </a:rPr>
                <a:t>3</a:t>
              </a:r>
              <a:endParaRPr sz="1200" dirty="0">
                <a:solidFill>
                  <a:srgbClr val="666666"/>
                </a:solidFill>
                <a:latin typeface="Montserrat ExtraBold"/>
                <a:ea typeface="Montserrat ExtraBold"/>
                <a:cs typeface="Montserrat ExtraBold"/>
                <a:sym typeface="Montserrat ExtraBold"/>
              </a:endParaRPr>
            </a:p>
          </p:txBody>
        </p:sp>
        <p:sp>
          <p:nvSpPr>
            <p:cNvPr id="223" name="Google Shape;223;p29"/>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solidFill>
                    <a:srgbClr val="FFFFFF"/>
                  </a:solidFill>
                  <a:latin typeface="Montserrat ExtraBold"/>
                  <a:ea typeface="Montserrat ExtraBold"/>
                  <a:cs typeface="Montserrat ExtraBold"/>
                  <a:sym typeface="Montserrat ExtraBold"/>
                </a:rPr>
                <a:t>Self reflection: 33.3/33.3 </a:t>
              </a:r>
              <a:endParaRPr sz="1100" dirty="0">
                <a:solidFill>
                  <a:srgbClr val="FFFFFF"/>
                </a:solidFill>
                <a:latin typeface="Montserrat ExtraBold"/>
                <a:ea typeface="Montserrat ExtraBold"/>
                <a:cs typeface="Montserrat ExtraBold"/>
                <a:sym typeface="Montserrat ExtraBold"/>
              </a:endParaRPr>
            </a:p>
          </p:txBody>
        </p:sp>
        <p:sp>
          <p:nvSpPr>
            <p:cNvPr id="224" name="Google Shape;224;p29"/>
            <p:cNvSpPr txBox="1"/>
            <p:nvPr/>
          </p:nvSpPr>
          <p:spPr>
            <a:xfrm rot="189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a:solidFill>
                    <a:srgbClr val="666666"/>
                  </a:solidFill>
                  <a:latin typeface="Montserrat"/>
                  <a:ea typeface="Montserrat"/>
                  <a:cs typeface="Montserrat"/>
                  <a:sym typeface="Montserrat"/>
                </a:rPr>
                <a:t>I strive to be transparent and honest with how I think I did </a:t>
              </a:r>
              <a:r>
                <a:rPr lang="en-GB" sz="800" dirty="0">
                  <a:solidFill>
                    <a:srgbClr val="666666"/>
                  </a:solidFill>
                  <a:latin typeface="Montserrat"/>
                  <a:ea typeface="Montserrat"/>
                  <a:cs typeface="Montserrat"/>
                  <a:sym typeface="Montserrat"/>
                </a:rPr>
                <a:t>in this activity.</a:t>
              </a:r>
              <a:r>
                <a:rPr lang="en" sz="800" dirty="0">
                  <a:solidFill>
                    <a:srgbClr val="666666"/>
                  </a:solidFill>
                  <a:latin typeface="Montserrat"/>
                  <a:ea typeface="Montserrat"/>
                  <a:cs typeface="Montserrat"/>
                  <a:sym typeface="Montserrat"/>
                </a:rPr>
                <a:t>  </a:t>
              </a:r>
              <a:endParaRPr sz="800" b="1" dirty="0">
                <a:solidFill>
                  <a:srgbClr val="666666"/>
                </a:solidFill>
                <a:latin typeface="Montserrat"/>
                <a:ea typeface="Montserrat"/>
                <a:cs typeface="Montserrat"/>
                <a:sym typeface="Montserra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548981" y="698168"/>
            <a:ext cx="2008482" cy="20958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dirty="0"/>
              <a:t>Objectives</a:t>
            </a:r>
            <a:endParaRPr sz="2400" dirty="0"/>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5" name="Text Placeholder 4">
            <a:extLst>
              <a:ext uri="{FF2B5EF4-FFF2-40B4-BE49-F238E27FC236}">
                <a16:creationId xmlns:a16="http://schemas.microsoft.com/office/drawing/2014/main" id="{46B2817E-8668-44E5-A1C2-027AC30D1FF2}"/>
              </a:ext>
            </a:extLst>
          </p:cNvPr>
          <p:cNvSpPr>
            <a:spLocks noGrp="1"/>
          </p:cNvSpPr>
          <p:nvPr>
            <p:ph type="body" idx="1"/>
          </p:nvPr>
        </p:nvSpPr>
        <p:spPr>
          <a:xfrm>
            <a:off x="3880043" y="839106"/>
            <a:ext cx="4199538" cy="3465287"/>
          </a:xfrm>
        </p:spPr>
        <p:txBody>
          <a:bodyPr/>
          <a:lstStyle/>
          <a:p>
            <a:pPr>
              <a:lnSpc>
                <a:spcPct val="150000"/>
              </a:lnSpc>
              <a:buClrTx/>
              <a:buFont typeface="Arial" panose="020B0604020202020204" pitchFamily="34" charset="0"/>
              <a:buChar char="•"/>
            </a:pPr>
            <a:r>
              <a:rPr lang="en-US" sz="1600" dirty="0">
                <a:solidFill>
                  <a:schemeClr val="tx2">
                    <a:lumMod val="10000"/>
                  </a:schemeClr>
                </a:solidFill>
              </a:rPr>
              <a:t>To understand the process of feature extraction using ImageJ</a:t>
            </a:r>
          </a:p>
          <a:p>
            <a:pPr>
              <a:lnSpc>
                <a:spcPct val="150000"/>
              </a:lnSpc>
              <a:buClrTx/>
              <a:buFont typeface="Arial" panose="020B0604020202020204" pitchFamily="34" charset="0"/>
              <a:buChar char="•"/>
            </a:pPr>
            <a:r>
              <a:rPr lang="en-GB" sz="1600" dirty="0">
                <a:solidFill>
                  <a:schemeClr val="tx2">
                    <a:lumMod val="10000"/>
                  </a:schemeClr>
                </a:solidFill>
              </a:rPr>
              <a:t>To properly group and identify features</a:t>
            </a:r>
          </a:p>
          <a:p>
            <a:pPr>
              <a:lnSpc>
                <a:spcPct val="150000"/>
              </a:lnSpc>
              <a:buClrTx/>
              <a:buFont typeface="Arial" panose="020B0604020202020204" pitchFamily="34" charset="0"/>
              <a:buChar char="•"/>
            </a:pPr>
            <a:r>
              <a:rPr lang="en-GB" sz="1600" dirty="0">
                <a:solidFill>
                  <a:schemeClr val="tx2">
                    <a:lumMod val="10000"/>
                  </a:schemeClr>
                </a:solidFill>
              </a:rPr>
              <a:t>To extract the desired features from an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012" scaled="0"/>
        </a:gradFill>
        <a:effectLst/>
      </p:bgPr>
    </p:bg>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2169925" y="1811950"/>
            <a:ext cx="48042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Results and Analysis: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98988" y="805325"/>
            <a:ext cx="2020800" cy="184614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Results</a:t>
            </a: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dirty="0"/>
          </a:p>
        </p:txBody>
      </p:sp>
      <p:sp>
        <p:nvSpPr>
          <p:cNvPr id="3" name="Text Placeholder 2">
            <a:extLst>
              <a:ext uri="{FF2B5EF4-FFF2-40B4-BE49-F238E27FC236}">
                <a16:creationId xmlns:a16="http://schemas.microsoft.com/office/drawing/2014/main" id="{5BADDC53-2FBE-4D94-A1DB-009851C40330}"/>
              </a:ext>
            </a:extLst>
          </p:cNvPr>
          <p:cNvSpPr>
            <a:spLocks noGrp="1"/>
          </p:cNvSpPr>
          <p:nvPr>
            <p:ph type="body" idx="1"/>
          </p:nvPr>
        </p:nvSpPr>
        <p:spPr>
          <a:xfrm>
            <a:off x="3579675" y="283159"/>
            <a:ext cx="5772150" cy="1538706"/>
          </a:xfrm>
        </p:spPr>
        <p:txBody>
          <a:bodyPr/>
          <a:lstStyle/>
          <a:p>
            <a:pPr marL="88900" indent="0">
              <a:buNone/>
            </a:pPr>
            <a:r>
              <a:rPr lang="en-US" sz="1200" dirty="0">
                <a:solidFill>
                  <a:schemeClr val="tx2">
                    <a:lumMod val="10000"/>
                  </a:schemeClr>
                </a:solidFill>
              </a:rPr>
              <a:t>First we set the scale to 10mm arbitrarily. Then we proceed with separating the background from the features.</a:t>
            </a:r>
            <a:endParaRPr lang="en-GB" sz="1200" dirty="0">
              <a:solidFill>
                <a:schemeClr val="tx2">
                  <a:lumMod val="10000"/>
                </a:schemeClr>
              </a:solidFill>
            </a:endParaRPr>
          </a:p>
        </p:txBody>
      </p:sp>
      <p:sp>
        <p:nvSpPr>
          <p:cNvPr id="11" name="Google Shape;96;p18">
            <a:extLst>
              <a:ext uri="{FF2B5EF4-FFF2-40B4-BE49-F238E27FC236}">
                <a16:creationId xmlns:a16="http://schemas.microsoft.com/office/drawing/2014/main" id="{7303B712-B716-4E77-8F29-4FC30C2708EB}"/>
              </a:ext>
            </a:extLst>
          </p:cNvPr>
          <p:cNvSpPr txBox="1">
            <a:spLocks/>
          </p:cNvSpPr>
          <p:nvPr/>
        </p:nvSpPr>
        <p:spPr>
          <a:xfrm>
            <a:off x="598988" y="1438865"/>
            <a:ext cx="2020800" cy="1846143"/>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r>
              <a:rPr lang="en-GB" sz="1400" dirty="0"/>
              <a:t>Activity 1: Extracting features from test image</a:t>
            </a:r>
          </a:p>
        </p:txBody>
      </p:sp>
      <p:pic>
        <p:nvPicPr>
          <p:cNvPr id="20" name="Picture 19" descr="Graphical user interface, application&#10;&#10;Description automatically generated">
            <a:extLst>
              <a:ext uri="{FF2B5EF4-FFF2-40B4-BE49-F238E27FC236}">
                <a16:creationId xmlns:a16="http://schemas.microsoft.com/office/drawing/2014/main" id="{39907C79-4412-4467-9165-010CCF16C333}"/>
              </a:ext>
            </a:extLst>
          </p:cNvPr>
          <p:cNvPicPr>
            <a:picLocks noChangeAspect="1"/>
          </p:cNvPicPr>
          <p:nvPr/>
        </p:nvPicPr>
        <p:blipFill>
          <a:blip r:embed="rId3"/>
          <a:stretch>
            <a:fillRect/>
          </a:stretch>
        </p:blipFill>
        <p:spPr>
          <a:xfrm>
            <a:off x="6972745" y="1612793"/>
            <a:ext cx="1927721" cy="2306945"/>
          </a:xfrm>
          <a:prstGeom prst="rect">
            <a:avLst/>
          </a:prstGeom>
        </p:spPr>
      </p:pic>
      <p:pic>
        <p:nvPicPr>
          <p:cNvPr id="24" name="Picture 23" descr="A screenshot of a cell phone&#10;&#10;Description automatically generated with low confidence">
            <a:extLst>
              <a:ext uri="{FF2B5EF4-FFF2-40B4-BE49-F238E27FC236}">
                <a16:creationId xmlns:a16="http://schemas.microsoft.com/office/drawing/2014/main" id="{EB311C70-2A2C-44E7-BC67-C491A5565F3D}"/>
              </a:ext>
            </a:extLst>
          </p:cNvPr>
          <p:cNvPicPr>
            <a:picLocks noChangeAspect="1"/>
          </p:cNvPicPr>
          <p:nvPr/>
        </p:nvPicPr>
        <p:blipFill>
          <a:blip r:embed="rId4"/>
          <a:stretch>
            <a:fillRect/>
          </a:stretch>
        </p:blipFill>
        <p:spPr>
          <a:xfrm>
            <a:off x="3641204" y="1612793"/>
            <a:ext cx="3123071" cy="33444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6F59C0-BF89-4D75-8112-823251FCF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20" name="Text Placeholder 2">
            <a:extLst>
              <a:ext uri="{FF2B5EF4-FFF2-40B4-BE49-F238E27FC236}">
                <a16:creationId xmlns:a16="http://schemas.microsoft.com/office/drawing/2014/main" id="{483F9B93-4987-4DF6-9797-FCEA7656A53D}"/>
              </a:ext>
            </a:extLst>
          </p:cNvPr>
          <p:cNvSpPr txBox="1">
            <a:spLocks/>
          </p:cNvSpPr>
          <p:nvPr/>
        </p:nvSpPr>
        <p:spPr>
          <a:xfrm>
            <a:off x="2094207" y="485727"/>
            <a:ext cx="5739246" cy="133115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The process of separating image from the background includes setting it to greyscale then adjusting the threshold. Afterwards we set it to binary and invert so that the features turn black.</a:t>
            </a:r>
            <a:endParaRPr lang="en-GB" sz="1200" dirty="0">
              <a:solidFill>
                <a:schemeClr val="tx2">
                  <a:lumMod val="10000"/>
                </a:schemeClr>
              </a:solidFill>
            </a:endParaRPr>
          </a:p>
        </p:txBody>
      </p:sp>
      <p:pic>
        <p:nvPicPr>
          <p:cNvPr id="4" name="Picture 3" descr="Background pattern&#10;&#10;Description automatically generated">
            <a:extLst>
              <a:ext uri="{FF2B5EF4-FFF2-40B4-BE49-F238E27FC236}">
                <a16:creationId xmlns:a16="http://schemas.microsoft.com/office/drawing/2014/main" id="{534AF3C3-3EF8-48AA-9A4A-BD5A0BD81759}"/>
              </a:ext>
            </a:extLst>
          </p:cNvPr>
          <p:cNvPicPr>
            <a:picLocks noChangeAspect="1"/>
          </p:cNvPicPr>
          <p:nvPr/>
        </p:nvPicPr>
        <p:blipFill>
          <a:blip r:embed="rId2"/>
          <a:stretch>
            <a:fillRect/>
          </a:stretch>
        </p:blipFill>
        <p:spPr>
          <a:xfrm>
            <a:off x="2457451" y="1581003"/>
            <a:ext cx="2254620" cy="2411191"/>
          </a:xfrm>
          <a:prstGeom prst="rect">
            <a:avLst/>
          </a:prstGeom>
        </p:spPr>
      </p:pic>
      <p:pic>
        <p:nvPicPr>
          <p:cNvPr id="8" name="Picture 7" descr="Graphical user interface&#10;&#10;Description automatically generated with low confidence">
            <a:extLst>
              <a:ext uri="{FF2B5EF4-FFF2-40B4-BE49-F238E27FC236}">
                <a16:creationId xmlns:a16="http://schemas.microsoft.com/office/drawing/2014/main" id="{35959946-71CC-4C22-B75D-1500CDD1FC3E}"/>
              </a:ext>
            </a:extLst>
          </p:cNvPr>
          <p:cNvPicPr>
            <a:picLocks noChangeAspect="1"/>
          </p:cNvPicPr>
          <p:nvPr/>
        </p:nvPicPr>
        <p:blipFill>
          <a:blip r:embed="rId3"/>
          <a:stretch>
            <a:fillRect/>
          </a:stretch>
        </p:blipFill>
        <p:spPr>
          <a:xfrm>
            <a:off x="861943" y="1581003"/>
            <a:ext cx="1486151" cy="1496881"/>
          </a:xfrm>
          <a:prstGeom prst="rect">
            <a:avLst/>
          </a:prstGeom>
        </p:spPr>
      </p:pic>
      <p:pic>
        <p:nvPicPr>
          <p:cNvPr id="10" name="Picture 9" descr="Background pattern&#10;&#10;Description automatically generated">
            <a:extLst>
              <a:ext uri="{FF2B5EF4-FFF2-40B4-BE49-F238E27FC236}">
                <a16:creationId xmlns:a16="http://schemas.microsoft.com/office/drawing/2014/main" id="{6CC15253-7EA4-4983-856C-29DE90200E0A}"/>
              </a:ext>
            </a:extLst>
          </p:cNvPr>
          <p:cNvPicPr>
            <a:picLocks noChangeAspect="1"/>
          </p:cNvPicPr>
          <p:nvPr/>
        </p:nvPicPr>
        <p:blipFill>
          <a:blip r:embed="rId4"/>
          <a:stretch>
            <a:fillRect/>
          </a:stretch>
        </p:blipFill>
        <p:spPr>
          <a:xfrm>
            <a:off x="5954099" y="1574045"/>
            <a:ext cx="2254620" cy="2418149"/>
          </a:xfrm>
          <a:prstGeom prst="rect">
            <a:avLst/>
          </a:prstGeom>
        </p:spPr>
      </p:pic>
      <p:sp>
        <p:nvSpPr>
          <p:cNvPr id="22" name="Text Placeholder 2">
            <a:extLst>
              <a:ext uri="{FF2B5EF4-FFF2-40B4-BE49-F238E27FC236}">
                <a16:creationId xmlns:a16="http://schemas.microsoft.com/office/drawing/2014/main" id="{DAA8082B-A487-442F-A3E9-A57A01927171}"/>
              </a:ext>
            </a:extLst>
          </p:cNvPr>
          <p:cNvSpPr>
            <a:spLocks noGrp="1"/>
          </p:cNvSpPr>
          <p:nvPr>
            <p:ph type="body" idx="1"/>
          </p:nvPr>
        </p:nvSpPr>
        <p:spPr>
          <a:xfrm>
            <a:off x="2472827" y="4021396"/>
            <a:ext cx="2041323" cy="636377"/>
          </a:xfrm>
        </p:spPr>
        <p:txBody>
          <a:bodyPr/>
          <a:lstStyle/>
          <a:p>
            <a:pPr marL="88900" indent="0">
              <a:buNone/>
            </a:pPr>
            <a:r>
              <a:rPr lang="en-US" sz="1200" dirty="0">
                <a:solidFill>
                  <a:schemeClr val="tx2">
                    <a:lumMod val="10000"/>
                  </a:schemeClr>
                </a:solidFill>
              </a:rPr>
              <a:t>Making the image greyscale and adjusting threshold for separation</a:t>
            </a:r>
            <a:endParaRPr lang="en-GB" sz="1200" dirty="0">
              <a:solidFill>
                <a:schemeClr val="tx2">
                  <a:lumMod val="10000"/>
                </a:schemeClr>
              </a:solidFill>
            </a:endParaRPr>
          </a:p>
        </p:txBody>
      </p:sp>
      <p:sp>
        <p:nvSpPr>
          <p:cNvPr id="23" name="Text Placeholder 2">
            <a:extLst>
              <a:ext uri="{FF2B5EF4-FFF2-40B4-BE49-F238E27FC236}">
                <a16:creationId xmlns:a16="http://schemas.microsoft.com/office/drawing/2014/main" id="{BE38E9E3-D332-4CAD-A8A7-71480DC5A194}"/>
              </a:ext>
            </a:extLst>
          </p:cNvPr>
          <p:cNvSpPr txBox="1">
            <a:spLocks/>
          </p:cNvSpPr>
          <p:nvPr/>
        </p:nvSpPr>
        <p:spPr>
          <a:xfrm>
            <a:off x="6060747" y="4021396"/>
            <a:ext cx="2041323" cy="636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Setting the image to binary and inverting it.</a:t>
            </a:r>
            <a:endParaRPr lang="en-GB" sz="1200" dirty="0">
              <a:solidFill>
                <a:schemeClr val="tx2">
                  <a:lumMod val="10000"/>
                </a:schemeClr>
              </a:solidFill>
            </a:endParaRPr>
          </a:p>
        </p:txBody>
      </p:sp>
    </p:spTree>
    <p:extLst>
      <p:ext uri="{BB962C8B-B14F-4D97-AF65-F5344CB8AC3E}">
        <p14:creationId xmlns:p14="http://schemas.microsoft.com/office/powerpoint/2010/main" val="427966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6F59C0-BF89-4D75-8112-823251FCF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0" name="Text Placeholder 2">
            <a:extLst>
              <a:ext uri="{FF2B5EF4-FFF2-40B4-BE49-F238E27FC236}">
                <a16:creationId xmlns:a16="http://schemas.microsoft.com/office/drawing/2014/main" id="{483F9B93-4987-4DF6-9797-FCEA7656A53D}"/>
              </a:ext>
            </a:extLst>
          </p:cNvPr>
          <p:cNvSpPr txBox="1">
            <a:spLocks/>
          </p:cNvSpPr>
          <p:nvPr/>
        </p:nvSpPr>
        <p:spPr>
          <a:xfrm>
            <a:off x="1630921" y="538339"/>
            <a:ext cx="5739246" cy="133115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We set the measurements to look at and analyze the particles based on the criteria set below.</a:t>
            </a:r>
            <a:endParaRPr lang="en-GB" sz="1200" dirty="0">
              <a:solidFill>
                <a:schemeClr val="tx2">
                  <a:lumMod val="10000"/>
                </a:schemeClr>
              </a:solidFill>
            </a:endParaRPr>
          </a:p>
        </p:txBody>
      </p:sp>
      <p:sp>
        <p:nvSpPr>
          <p:cNvPr id="22" name="Text Placeholder 2">
            <a:extLst>
              <a:ext uri="{FF2B5EF4-FFF2-40B4-BE49-F238E27FC236}">
                <a16:creationId xmlns:a16="http://schemas.microsoft.com/office/drawing/2014/main" id="{DAA8082B-A487-442F-A3E9-A57A01927171}"/>
              </a:ext>
            </a:extLst>
          </p:cNvPr>
          <p:cNvSpPr>
            <a:spLocks noGrp="1"/>
          </p:cNvSpPr>
          <p:nvPr>
            <p:ph type="body" idx="1"/>
          </p:nvPr>
        </p:nvSpPr>
        <p:spPr>
          <a:xfrm>
            <a:off x="1714923" y="4021396"/>
            <a:ext cx="2041323" cy="636377"/>
          </a:xfrm>
        </p:spPr>
        <p:txBody>
          <a:bodyPr/>
          <a:lstStyle/>
          <a:p>
            <a:pPr marL="88900" indent="0">
              <a:buNone/>
            </a:pPr>
            <a:r>
              <a:rPr lang="en-US" sz="1200" dirty="0">
                <a:solidFill>
                  <a:schemeClr val="tx2">
                    <a:lumMod val="10000"/>
                  </a:schemeClr>
                </a:solidFill>
              </a:rPr>
              <a:t>Setting measurements</a:t>
            </a:r>
            <a:endParaRPr lang="en-GB" sz="1200" dirty="0">
              <a:solidFill>
                <a:schemeClr val="tx2">
                  <a:lumMod val="10000"/>
                </a:schemeClr>
              </a:solidFill>
            </a:endParaRPr>
          </a:p>
        </p:txBody>
      </p:sp>
      <p:sp>
        <p:nvSpPr>
          <p:cNvPr id="23" name="Text Placeholder 2">
            <a:extLst>
              <a:ext uri="{FF2B5EF4-FFF2-40B4-BE49-F238E27FC236}">
                <a16:creationId xmlns:a16="http://schemas.microsoft.com/office/drawing/2014/main" id="{BE38E9E3-D332-4CAD-A8A7-71480DC5A194}"/>
              </a:ext>
            </a:extLst>
          </p:cNvPr>
          <p:cNvSpPr txBox="1">
            <a:spLocks/>
          </p:cNvSpPr>
          <p:nvPr/>
        </p:nvSpPr>
        <p:spPr>
          <a:xfrm>
            <a:off x="5205286" y="4021396"/>
            <a:ext cx="2041323" cy="636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Analysis parameters </a:t>
            </a:r>
            <a:endParaRPr lang="en-GB" sz="1200" dirty="0">
              <a:solidFill>
                <a:schemeClr val="tx2">
                  <a:lumMod val="10000"/>
                </a:schemeClr>
              </a:solidFill>
            </a:endParaRPr>
          </a:p>
        </p:txBody>
      </p:sp>
      <p:pic>
        <p:nvPicPr>
          <p:cNvPr id="5" name="Picture 4" descr="Graphical user interface, application&#10;&#10;Description automatically generated">
            <a:extLst>
              <a:ext uri="{FF2B5EF4-FFF2-40B4-BE49-F238E27FC236}">
                <a16:creationId xmlns:a16="http://schemas.microsoft.com/office/drawing/2014/main" id="{9F46302B-EB87-442B-8A48-00561A91DE85}"/>
              </a:ext>
            </a:extLst>
          </p:cNvPr>
          <p:cNvPicPr>
            <a:picLocks noChangeAspect="1"/>
          </p:cNvPicPr>
          <p:nvPr/>
        </p:nvPicPr>
        <p:blipFill>
          <a:blip r:embed="rId2"/>
          <a:stretch>
            <a:fillRect/>
          </a:stretch>
        </p:blipFill>
        <p:spPr>
          <a:xfrm>
            <a:off x="1800484" y="1473670"/>
            <a:ext cx="1870199" cy="254772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7255916-4AFA-4BEA-A1B9-965669CF433A}"/>
              </a:ext>
            </a:extLst>
          </p:cNvPr>
          <p:cNvPicPr>
            <a:picLocks noChangeAspect="1"/>
          </p:cNvPicPr>
          <p:nvPr/>
        </p:nvPicPr>
        <p:blipFill>
          <a:blip r:embed="rId3"/>
          <a:stretch>
            <a:fillRect/>
          </a:stretch>
        </p:blipFill>
        <p:spPr>
          <a:xfrm>
            <a:off x="5303509" y="1666816"/>
            <a:ext cx="1943100" cy="2354580"/>
          </a:xfrm>
          <a:prstGeom prst="rect">
            <a:avLst/>
          </a:prstGeom>
        </p:spPr>
      </p:pic>
    </p:spTree>
    <p:extLst>
      <p:ext uri="{BB962C8B-B14F-4D97-AF65-F5344CB8AC3E}">
        <p14:creationId xmlns:p14="http://schemas.microsoft.com/office/powerpoint/2010/main" val="135976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6F59C0-BF89-4D75-8112-823251FCF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20" name="Text Placeholder 2">
            <a:extLst>
              <a:ext uri="{FF2B5EF4-FFF2-40B4-BE49-F238E27FC236}">
                <a16:creationId xmlns:a16="http://schemas.microsoft.com/office/drawing/2014/main" id="{483F9B93-4987-4DF6-9797-FCEA7656A53D}"/>
              </a:ext>
            </a:extLst>
          </p:cNvPr>
          <p:cNvSpPr txBox="1">
            <a:spLocks/>
          </p:cNvSpPr>
          <p:nvPr/>
        </p:nvSpPr>
        <p:spPr>
          <a:xfrm>
            <a:off x="934674" y="213642"/>
            <a:ext cx="7274651" cy="133115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We obtain the labeled image, with the corresponding summary and properties.</a:t>
            </a:r>
            <a:endParaRPr lang="en-GB" sz="1200" dirty="0">
              <a:solidFill>
                <a:schemeClr val="tx2">
                  <a:lumMod val="10000"/>
                </a:schemeClr>
              </a:solidFill>
            </a:endParaRPr>
          </a:p>
        </p:txBody>
      </p:sp>
      <p:sp>
        <p:nvSpPr>
          <p:cNvPr id="22" name="Text Placeholder 2">
            <a:extLst>
              <a:ext uri="{FF2B5EF4-FFF2-40B4-BE49-F238E27FC236}">
                <a16:creationId xmlns:a16="http://schemas.microsoft.com/office/drawing/2014/main" id="{DAA8082B-A487-442F-A3E9-A57A01927171}"/>
              </a:ext>
            </a:extLst>
          </p:cNvPr>
          <p:cNvSpPr>
            <a:spLocks noGrp="1"/>
          </p:cNvSpPr>
          <p:nvPr>
            <p:ph type="body" idx="1"/>
          </p:nvPr>
        </p:nvSpPr>
        <p:spPr>
          <a:xfrm>
            <a:off x="883190" y="4096094"/>
            <a:ext cx="2028402" cy="636377"/>
          </a:xfrm>
        </p:spPr>
        <p:txBody>
          <a:bodyPr/>
          <a:lstStyle/>
          <a:p>
            <a:pPr marL="88900" indent="0">
              <a:buNone/>
            </a:pPr>
            <a:r>
              <a:rPr lang="en-US" sz="1200" dirty="0">
                <a:solidFill>
                  <a:schemeClr val="tx2">
                    <a:lumMod val="10000"/>
                  </a:schemeClr>
                </a:solidFill>
              </a:rPr>
              <a:t>Labeled image</a:t>
            </a:r>
            <a:endParaRPr lang="en-GB" sz="1200" dirty="0">
              <a:solidFill>
                <a:schemeClr val="tx2">
                  <a:lumMod val="10000"/>
                </a:schemeClr>
              </a:solidFill>
            </a:endParaRPr>
          </a:p>
        </p:txBody>
      </p:sp>
      <p:sp>
        <p:nvSpPr>
          <p:cNvPr id="23" name="Text Placeholder 2">
            <a:extLst>
              <a:ext uri="{FF2B5EF4-FFF2-40B4-BE49-F238E27FC236}">
                <a16:creationId xmlns:a16="http://schemas.microsoft.com/office/drawing/2014/main" id="{BE38E9E3-D332-4CAD-A8A7-71480DC5A194}"/>
              </a:ext>
            </a:extLst>
          </p:cNvPr>
          <p:cNvSpPr txBox="1">
            <a:spLocks/>
          </p:cNvSpPr>
          <p:nvPr/>
        </p:nvSpPr>
        <p:spPr>
          <a:xfrm>
            <a:off x="4680898" y="4067478"/>
            <a:ext cx="2041323" cy="6363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ctr" rtl="0">
              <a:lnSpc>
                <a:spcPct val="115000"/>
              </a:lnSpc>
              <a:spcBef>
                <a:spcPts val="360"/>
              </a:spcBef>
              <a:spcAft>
                <a:spcPts val="1000"/>
              </a:spcAft>
              <a:buClr>
                <a:schemeClr val="lt1"/>
              </a:buClr>
              <a:buSzPts val="1400"/>
              <a:buFont typeface="Montserrat Light"/>
              <a:buNone/>
              <a:defRPr sz="1400" b="0" i="0" u="none" strike="noStrike" cap="none">
                <a:solidFill>
                  <a:schemeClr val="lt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88900" indent="0"/>
            <a:r>
              <a:rPr lang="en-US" sz="1200" dirty="0">
                <a:solidFill>
                  <a:schemeClr val="tx2">
                    <a:lumMod val="10000"/>
                  </a:schemeClr>
                </a:solidFill>
              </a:rPr>
              <a:t>Analysis results </a:t>
            </a:r>
            <a:endParaRPr lang="en-GB" sz="1200" dirty="0">
              <a:solidFill>
                <a:schemeClr val="tx2">
                  <a:lumMod val="10000"/>
                </a:schemeClr>
              </a:solidFill>
            </a:endParaRPr>
          </a:p>
        </p:txBody>
      </p:sp>
      <p:pic>
        <p:nvPicPr>
          <p:cNvPr id="4" name="Picture 3" descr="A picture containing grater&#10;&#10;Description automatically generated">
            <a:extLst>
              <a:ext uri="{FF2B5EF4-FFF2-40B4-BE49-F238E27FC236}">
                <a16:creationId xmlns:a16="http://schemas.microsoft.com/office/drawing/2014/main" id="{43943F9D-B001-4A44-B19C-42CDD67C4FFA}"/>
              </a:ext>
            </a:extLst>
          </p:cNvPr>
          <p:cNvPicPr>
            <a:picLocks noChangeAspect="1"/>
          </p:cNvPicPr>
          <p:nvPr/>
        </p:nvPicPr>
        <p:blipFill>
          <a:blip r:embed="rId2"/>
          <a:stretch>
            <a:fillRect/>
          </a:stretch>
        </p:blipFill>
        <p:spPr>
          <a:xfrm>
            <a:off x="533767" y="1149423"/>
            <a:ext cx="2741570" cy="2931663"/>
          </a:xfrm>
          <a:prstGeom prst="rect">
            <a:avLst/>
          </a:prstGeom>
        </p:spPr>
      </p:pic>
      <p:pic>
        <p:nvPicPr>
          <p:cNvPr id="8" name="Picture 7" descr="Table&#10;&#10;Description automatically generated">
            <a:extLst>
              <a:ext uri="{FF2B5EF4-FFF2-40B4-BE49-F238E27FC236}">
                <a16:creationId xmlns:a16="http://schemas.microsoft.com/office/drawing/2014/main" id="{2672E734-5F92-4CD8-BE90-A26D1D9D17DB}"/>
              </a:ext>
            </a:extLst>
          </p:cNvPr>
          <p:cNvPicPr>
            <a:picLocks noChangeAspect="1"/>
          </p:cNvPicPr>
          <p:nvPr/>
        </p:nvPicPr>
        <p:blipFill>
          <a:blip r:embed="rId3"/>
          <a:stretch>
            <a:fillRect/>
          </a:stretch>
        </p:blipFill>
        <p:spPr>
          <a:xfrm>
            <a:off x="5761461" y="2470600"/>
            <a:ext cx="1127865" cy="1596878"/>
          </a:xfrm>
          <a:prstGeom prst="rect">
            <a:avLst/>
          </a:prstGeom>
        </p:spPr>
      </p:pic>
      <p:pic>
        <p:nvPicPr>
          <p:cNvPr id="10" name="Picture 9" descr="Table&#10;&#10;Description automatically generated">
            <a:extLst>
              <a:ext uri="{FF2B5EF4-FFF2-40B4-BE49-F238E27FC236}">
                <a16:creationId xmlns:a16="http://schemas.microsoft.com/office/drawing/2014/main" id="{5517D311-7DCF-421B-BBC6-C52A8C74771F}"/>
              </a:ext>
            </a:extLst>
          </p:cNvPr>
          <p:cNvPicPr>
            <a:picLocks noChangeAspect="1"/>
          </p:cNvPicPr>
          <p:nvPr/>
        </p:nvPicPr>
        <p:blipFill>
          <a:blip r:embed="rId4"/>
          <a:stretch>
            <a:fillRect/>
          </a:stretch>
        </p:blipFill>
        <p:spPr>
          <a:xfrm>
            <a:off x="3396296" y="1149423"/>
            <a:ext cx="2305264" cy="2918055"/>
          </a:xfrm>
          <a:prstGeom prst="rect">
            <a:avLst/>
          </a:prstGeom>
        </p:spPr>
      </p:pic>
      <p:pic>
        <p:nvPicPr>
          <p:cNvPr id="12" name="Picture 11" descr="Text&#10;&#10;Description automatically generated with low confidence">
            <a:extLst>
              <a:ext uri="{FF2B5EF4-FFF2-40B4-BE49-F238E27FC236}">
                <a16:creationId xmlns:a16="http://schemas.microsoft.com/office/drawing/2014/main" id="{366B205C-5DCF-4F76-ABE3-0598237035A1}"/>
              </a:ext>
            </a:extLst>
          </p:cNvPr>
          <p:cNvPicPr>
            <a:picLocks noChangeAspect="1"/>
          </p:cNvPicPr>
          <p:nvPr/>
        </p:nvPicPr>
        <p:blipFill>
          <a:blip r:embed="rId5"/>
          <a:stretch>
            <a:fillRect/>
          </a:stretch>
        </p:blipFill>
        <p:spPr>
          <a:xfrm>
            <a:off x="5761461" y="1148250"/>
            <a:ext cx="2903237" cy="1233876"/>
          </a:xfrm>
          <a:prstGeom prst="rect">
            <a:avLst/>
          </a:prstGeom>
        </p:spPr>
      </p:pic>
    </p:spTree>
    <p:extLst>
      <p:ext uri="{BB962C8B-B14F-4D97-AF65-F5344CB8AC3E}">
        <p14:creationId xmlns:p14="http://schemas.microsoft.com/office/powerpoint/2010/main" val="258564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25EB4-7058-4AF0-B93F-4DA069311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7" name="Google Shape;67;p14">
            <a:extLst>
              <a:ext uri="{FF2B5EF4-FFF2-40B4-BE49-F238E27FC236}">
                <a16:creationId xmlns:a16="http://schemas.microsoft.com/office/drawing/2014/main" id="{B604EB57-9E2C-4D78-B92F-F6E618169CE9}"/>
              </a:ext>
            </a:extLst>
          </p:cNvPr>
          <p:cNvSpPr txBox="1">
            <a:spLocks/>
          </p:cNvSpPr>
          <p:nvPr/>
        </p:nvSpPr>
        <p:spPr>
          <a:xfrm>
            <a:off x="548981" y="778668"/>
            <a:ext cx="2008482" cy="107234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dirty="0">
                <a:latin typeface="Montserrat ExtraBold" panose="020B0604020202020204" charset="0"/>
              </a:rPr>
              <a:t>Analysis</a:t>
            </a:r>
          </a:p>
        </p:txBody>
      </p:sp>
      <p:sp>
        <p:nvSpPr>
          <p:cNvPr id="8" name="Text Placeholder 4">
            <a:extLst>
              <a:ext uri="{FF2B5EF4-FFF2-40B4-BE49-F238E27FC236}">
                <a16:creationId xmlns:a16="http://schemas.microsoft.com/office/drawing/2014/main" id="{0CDFE564-34D8-4F87-8C81-3744EBA835CF}"/>
              </a:ext>
            </a:extLst>
          </p:cNvPr>
          <p:cNvSpPr>
            <a:spLocks noGrp="1"/>
          </p:cNvSpPr>
          <p:nvPr>
            <p:ph type="body" idx="1"/>
          </p:nvPr>
        </p:nvSpPr>
        <p:spPr>
          <a:xfrm>
            <a:off x="548981" y="1193005"/>
            <a:ext cx="7693818" cy="2997867"/>
          </a:xfrm>
        </p:spPr>
        <p:txBody>
          <a:bodyPr/>
          <a:lstStyle/>
          <a:p>
            <a:pPr algn="l">
              <a:lnSpc>
                <a:spcPct val="150000"/>
              </a:lnSpc>
              <a:buClrTx/>
              <a:buFont typeface="Arial" panose="020B0604020202020204" pitchFamily="34" charset="0"/>
              <a:buChar char="•"/>
            </a:pPr>
            <a:r>
              <a:rPr lang="en-US" sz="1200" dirty="0">
                <a:solidFill>
                  <a:schemeClr val="tx2">
                    <a:lumMod val="10000"/>
                  </a:schemeClr>
                </a:solidFill>
              </a:rPr>
              <a:t>Following the protocol of separating the features from the background, we are able to label and extract the necessary features with their corresponding properties.</a:t>
            </a:r>
          </a:p>
          <a:p>
            <a:pPr algn="l">
              <a:lnSpc>
                <a:spcPct val="150000"/>
              </a:lnSpc>
              <a:buClrTx/>
              <a:buFont typeface="Arial" panose="020B0604020202020204" pitchFamily="34" charset="0"/>
              <a:buChar char="•"/>
            </a:pPr>
            <a:r>
              <a:rPr lang="en-US" sz="1200" dirty="0">
                <a:solidFill>
                  <a:schemeClr val="tx2">
                    <a:lumMod val="10000"/>
                  </a:schemeClr>
                </a:solidFill>
              </a:rPr>
              <a:t>The protocol consists of threshold adjustment and binary setting to make the features easily distinguishable from the background. Afterwards, the desired measurements are set, and the analyzer is configured in a way that easily labels the desired features.</a:t>
            </a:r>
            <a:endParaRPr lang="en-GB" sz="1200" dirty="0">
              <a:solidFill>
                <a:schemeClr val="tx2">
                  <a:lumMod val="10000"/>
                </a:schemeClr>
              </a:solidFill>
            </a:endParaRPr>
          </a:p>
          <a:p>
            <a:pPr algn="l">
              <a:lnSpc>
                <a:spcPct val="150000"/>
              </a:lnSpc>
              <a:buClrTx/>
              <a:buFont typeface="Arial" panose="020B0604020202020204" pitchFamily="34" charset="0"/>
              <a:buChar char="•"/>
            </a:pPr>
            <a:endParaRPr lang="en-US" sz="1200" dirty="0">
              <a:solidFill>
                <a:schemeClr val="tx2">
                  <a:lumMod val="10000"/>
                </a:schemeClr>
              </a:solidFill>
            </a:endParaRPr>
          </a:p>
        </p:txBody>
      </p:sp>
    </p:spTree>
    <p:extLst>
      <p:ext uri="{BB962C8B-B14F-4D97-AF65-F5344CB8AC3E}">
        <p14:creationId xmlns:p14="http://schemas.microsoft.com/office/powerpoint/2010/main" val="316598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125EB4-7058-4AF0-B93F-4DA0693112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7" name="Google Shape;67;p14">
            <a:extLst>
              <a:ext uri="{FF2B5EF4-FFF2-40B4-BE49-F238E27FC236}">
                <a16:creationId xmlns:a16="http://schemas.microsoft.com/office/drawing/2014/main" id="{B604EB57-9E2C-4D78-B92F-F6E618169CE9}"/>
              </a:ext>
            </a:extLst>
          </p:cNvPr>
          <p:cNvSpPr txBox="1">
            <a:spLocks/>
          </p:cNvSpPr>
          <p:nvPr/>
        </p:nvSpPr>
        <p:spPr>
          <a:xfrm>
            <a:off x="548981" y="778668"/>
            <a:ext cx="2622844" cy="1072345"/>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400" dirty="0">
                <a:latin typeface="Montserrat ExtraBold" panose="020B0604020202020204" charset="0"/>
              </a:rPr>
              <a:t>Self-Reflection</a:t>
            </a:r>
          </a:p>
        </p:txBody>
      </p:sp>
      <p:sp>
        <p:nvSpPr>
          <p:cNvPr id="8" name="Text Placeholder 4">
            <a:extLst>
              <a:ext uri="{FF2B5EF4-FFF2-40B4-BE49-F238E27FC236}">
                <a16:creationId xmlns:a16="http://schemas.microsoft.com/office/drawing/2014/main" id="{0CDFE564-34D8-4F87-8C81-3744EBA835CF}"/>
              </a:ext>
            </a:extLst>
          </p:cNvPr>
          <p:cNvSpPr>
            <a:spLocks noGrp="1"/>
          </p:cNvSpPr>
          <p:nvPr>
            <p:ph type="body" idx="1"/>
          </p:nvPr>
        </p:nvSpPr>
        <p:spPr>
          <a:xfrm>
            <a:off x="548981" y="1623275"/>
            <a:ext cx="7693818" cy="2039824"/>
          </a:xfrm>
        </p:spPr>
        <p:txBody>
          <a:bodyPr/>
          <a:lstStyle/>
          <a:p>
            <a:pPr marL="400050" indent="-171450" algn="l">
              <a:lnSpc>
                <a:spcPct val="150000"/>
              </a:lnSpc>
              <a:buClrTx/>
              <a:buFont typeface="Arial" panose="020B0604020202020204" pitchFamily="34" charset="0"/>
              <a:buChar char="•"/>
            </a:pPr>
            <a:r>
              <a:rPr lang="en-US" sz="1200" dirty="0">
                <a:solidFill>
                  <a:schemeClr val="tx2">
                    <a:lumMod val="10000"/>
                  </a:schemeClr>
                </a:solidFill>
              </a:rPr>
              <a:t>The resulting image is properly labeled, which is an indicator that the protocol was followed correctly. It was not very tedious since it only entailed learning how to manipulate the image using the software. The guide was concise and intuitive as well which helped a lot. Aside from this, the original image has well ordered sand grains. Additionally, it is very helpful to determine properties/dimensions such as roundness and area using ImageJ. I hope to be able to use all skills I learned in this course for my growth as a future machine learning engineer/data scientist.</a:t>
            </a:r>
          </a:p>
        </p:txBody>
      </p:sp>
    </p:spTree>
    <p:extLst>
      <p:ext uri="{BB962C8B-B14F-4D97-AF65-F5344CB8AC3E}">
        <p14:creationId xmlns:p14="http://schemas.microsoft.com/office/powerpoint/2010/main" val="1530536495"/>
      </p:ext>
    </p:extLst>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390</Words>
  <Application>Microsoft Office PowerPoint</Application>
  <PresentationFormat>On-screen Show (16:9)</PresentationFormat>
  <Paragraphs>43</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Montserrat Light</vt:lpstr>
      <vt:lpstr>Arial</vt:lpstr>
      <vt:lpstr>Montserrat ExtraBold</vt:lpstr>
      <vt:lpstr>Montserrat</vt:lpstr>
      <vt:lpstr>Juliet template</vt:lpstr>
      <vt:lpstr>Feature extraction from images</vt:lpstr>
      <vt:lpstr>Objectives</vt:lpstr>
      <vt:lpstr>Results and Analysis:</vt:lpstr>
      <vt:lpstr>Results</vt:lpstr>
      <vt:lpstr>PowerPoint Presentation</vt:lpstr>
      <vt:lpstr>PowerPoint Presentation</vt:lpstr>
      <vt:lpstr>PowerPoint Presentation</vt:lpstr>
      <vt:lpstr>PowerPoint Presentation</vt:lpstr>
      <vt:lpstr>PowerPoint Presentation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Transform Model of Image Formation</dc:title>
  <cp:lastModifiedBy>Jerico Miguel Rangel</cp:lastModifiedBy>
  <cp:revision>53</cp:revision>
  <dcterms:modified xsi:type="dcterms:W3CDTF">2021-06-11T15:44:30Z</dcterms:modified>
</cp:coreProperties>
</file>