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1" d="100"/>
          <a:sy n="101" d="100"/>
        </p:scale>
        <p:origin x="4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210A3-7085-4061-98FC-2811D176A349}"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260619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210A3-7085-4061-98FC-2811D176A349}"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395308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210A3-7085-4061-98FC-2811D176A349}"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11638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210A3-7085-4061-98FC-2811D176A349}"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133953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F210A3-7085-4061-98FC-2811D176A349}" type="datetimeFigureOut">
              <a:rPr lang="en-US" smtClean="0"/>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87229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210A3-7085-4061-98FC-2811D176A349}"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266070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210A3-7085-4061-98FC-2811D176A349}" type="datetimeFigureOut">
              <a:rPr lang="en-US" smtClean="0"/>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390338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210A3-7085-4061-98FC-2811D176A349}" type="datetimeFigureOut">
              <a:rPr lang="en-US" smtClean="0"/>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41868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210A3-7085-4061-98FC-2811D176A349}" type="datetimeFigureOut">
              <a:rPr lang="en-US" smtClean="0"/>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128025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F210A3-7085-4061-98FC-2811D176A349}"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186932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F210A3-7085-4061-98FC-2811D176A349}" type="datetimeFigureOut">
              <a:rPr lang="en-US" smtClean="0"/>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EE33C-4FC2-42A1-B17E-E81AE665A531}" type="slidenum">
              <a:rPr lang="en-US" smtClean="0"/>
              <a:t>‹#›</a:t>
            </a:fld>
            <a:endParaRPr lang="en-US"/>
          </a:p>
        </p:txBody>
      </p:sp>
    </p:spTree>
    <p:extLst>
      <p:ext uri="{BB962C8B-B14F-4D97-AF65-F5344CB8AC3E}">
        <p14:creationId xmlns:p14="http://schemas.microsoft.com/office/powerpoint/2010/main" val="419426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210A3-7085-4061-98FC-2811D176A349}" type="datetimeFigureOut">
              <a:rPr lang="en-US" smtClean="0"/>
              <a:t>10/21/2017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EE33C-4FC2-42A1-B17E-E81AE665A531}" type="slidenum">
              <a:rPr lang="en-US" smtClean="0"/>
              <a:t>‹#›</a:t>
            </a:fld>
            <a:endParaRPr lang="en-US"/>
          </a:p>
        </p:txBody>
      </p:sp>
    </p:spTree>
    <p:extLst>
      <p:ext uri="{BB962C8B-B14F-4D97-AF65-F5344CB8AC3E}">
        <p14:creationId xmlns:p14="http://schemas.microsoft.com/office/powerpoint/2010/main" val="19791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822407"/>
          </a:xfrm>
        </p:spPr>
        <p:txBody>
          <a:bodyPr/>
          <a:lstStyle/>
          <a:p>
            <a:r>
              <a:rPr lang="en-US" smtClean="0"/>
              <a:t>Eco-Interior(Fictional Company) </a:t>
            </a:r>
            <a:endParaRPr lang="en-US"/>
          </a:p>
        </p:txBody>
      </p:sp>
      <p:sp>
        <p:nvSpPr>
          <p:cNvPr id="3" name="Content Placeholder 2"/>
          <p:cNvSpPr>
            <a:spLocks noGrp="1"/>
          </p:cNvSpPr>
          <p:nvPr>
            <p:ph idx="1"/>
          </p:nvPr>
        </p:nvSpPr>
        <p:spPr>
          <a:xfrm>
            <a:off x="838200" y="1045029"/>
            <a:ext cx="10515600" cy="5533901"/>
          </a:xfrm>
        </p:spPr>
        <p:txBody>
          <a:bodyPr>
            <a:normAutofit fontScale="85000" lnSpcReduction="20000"/>
          </a:bodyPr>
          <a:lstStyle/>
          <a:p>
            <a:pPr marL="0" indent="0">
              <a:buNone/>
            </a:pPr>
            <a:r>
              <a:rPr lang="en-US"/>
              <a:t>Company </a:t>
            </a:r>
            <a:r>
              <a:rPr lang="en-US" smtClean="0"/>
              <a:t>Background:</a:t>
            </a:r>
            <a:endParaRPr lang="en-US"/>
          </a:p>
          <a:p>
            <a:r>
              <a:rPr lang="en-US"/>
              <a:t>Eco-Interior is a sustainable furniture distributor that operates only as an e-commerce company. Their target market is millennials across the US who are interested in purchasing higher quality pieces that are environmentally friendly. Thus, our competitive advantage is the product lifetime. We source our products from a variety of suppliers, each supplier offering us one brand. Our suppliers have designated brand names rather than using their company name. We offer convenience to our customers with our pre-assembled pieces. Since all of our products are also made in the US, we are able to provide customers with a high end product at a reasonable price.  </a:t>
            </a:r>
          </a:p>
          <a:p>
            <a:r>
              <a:rPr lang="en-US"/>
              <a:t>Jamie Traverso, Gyda Sumadi, and Eshika Agarwal are the co-founders of Eco-Interior. Passionate about social-entrepreneurship, and using their Babson education, they decided to partner up. Our company is based out of Boston, Massachusetts. In our first year, we had sales of $500,000. We are funded through venture capital primarily from Bain Capital Ventures. We are expected to generate positive cash flows in two years time and hope to go public in the next five years. Once we are cash flow positive, we plan to partner with sustainable NGOs. </a:t>
            </a:r>
          </a:p>
          <a:p>
            <a:pPr marL="0" indent="0">
              <a:buNone/>
            </a:pPr>
            <a:r>
              <a:rPr lang="en-US" smtClean="0"/>
              <a:t>Team Members: </a:t>
            </a:r>
            <a:r>
              <a:rPr lang="en-US"/>
              <a:t>Jamie Traverso, Gyda Sumadi, and Eshika Agarwal </a:t>
            </a:r>
          </a:p>
        </p:txBody>
      </p:sp>
    </p:spTree>
    <p:extLst>
      <p:ext uri="{BB962C8B-B14F-4D97-AF65-F5344CB8AC3E}">
        <p14:creationId xmlns:p14="http://schemas.microsoft.com/office/powerpoint/2010/main" val="392583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7883" y="455515"/>
            <a:ext cx="1790962" cy="29876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1"/>
                </a:solidFill>
              </a:rPr>
              <a:t>Customer</a:t>
            </a:r>
          </a:p>
          <a:p>
            <a:pPr algn="ctr"/>
            <a:r>
              <a:rPr lang="en-US" err="1" smtClean="0">
                <a:solidFill>
                  <a:schemeClr val="tx1"/>
                </a:solidFill>
              </a:rPr>
              <a:t>CustomerID</a:t>
            </a:r>
            <a:r>
              <a:rPr lang="en-US" smtClean="0">
                <a:solidFill>
                  <a:schemeClr val="tx1"/>
                </a:solidFill>
              </a:rPr>
              <a:t>, PK</a:t>
            </a:r>
          </a:p>
          <a:p>
            <a:pPr algn="ctr"/>
            <a:r>
              <a:rPr lang="en-US" err="1" smtClean="0">
                <a:solidFill>
                  <a:schemeClr val="tx1"/>
                </a:solidFill>
              </a:rPr>
              <a:t>FirstName</a:t>
            </a:r>
            <a:endParaRPr lang="en-US" smtClean="0">
              <a:solidFill>
                <a:schemeClr val="tx1"/>
              </a:solidFill>
            </a:endParaRPr>
          </a:p>
          <a:p>
            <a:pPr algn="ctr"/>
            <a:r>
              <a:rPr lang="en-US" err="1" smtClean="0">
                <a:solidFill>
                  <a:schemeClr val="tx1"/>
                </a:solidFill>
              </a:rPr>
              <a:t>LastName</a:t>
            </a:r>
            <a:endParaRPr lang="en-US" smtClean="0">
              <a:solidFill>
                <a:schemeClr val="tx1"/>
              </a:solidFill>
            </a:endParaRPr>
          </a:p>
          <a:p>
            <a:pPr algn="ctr"/>
            <a:r>
              <a:rPr lang="en-US" err="1" smtClean="0">
                <a:solidFill>
                  <a:schemeClr val="tx1"/>
                </a:solidFill>
              </a:rPr>
              <a:t>StreetAddress</a:t>
            </a:r>
            <a:endParaRPr lang="en-US" smtClean="0">
              <a:solidFill>
                <a:schemeClr val="tx1"/>
              </a:solidFill>
            </a:endParaRPr>
          </a:p>
          <a:p>
            <a:pPr algn="ctr"/>
            <a:r>
              <a:rPr lang="en-US" smtClean="0">
                <a:solidFill>
                  <a:schemeClr val="tx1"/>
                </a:solidFill>
              </a:rPr>
              <a:t>City</a:t>
            </a:r>
          </a:p>
          <a:p>
            <a:pPr algn="ctr"/>
            <a:r>
              <a:rPr lang="en-US" smtClean="0">
                <a:solidFill>
                  <a:schemeClr val="tx1"/>
                </a:solidFill>
              </a:rPr>
              <a:t>State</a:t>
            </a:r>
          </a:p>
          <a:p>
            <a:pPr algn="ctr"/>
            <a:r>
              <a:rPr lang="en-US" smtClean="0">
                <a:solidFill>
                  <a:schemeClr val="tx1"/>
                </a:solidFill>
              </a:rPr>
              <a:t>Zip Code</a:t>
            </a:r>
          </a:p>
          <a:p>
            <a:pPr algn="ctr"/>
            <a:r>
              <a:rPr lang="en-US" smtClean="0">
                <a:solidFill>
                  <a:schemeClr val="tx1"/>
                </a:solidFill>
              </a:rPr>
              <a:t>Email</a:t>
            </a:r>
          </a:p>
          <a:p>
            <a:pPr algn="ctr"/>
            <a:r>
              <a:rPr lang="en-US" err="1" smtClean="0">
                <a:solidFill>
                  <a:schemeClr val="tx1"/>
                </a:solidFill>
              </a:rPr>
              <a:t>PhoneNumber</a:t>
            </a:r>
            <a:endParaRPr lang="en-US">
              <a:solidFill>
                <a:schemeClr val="tx1"/>
              </a:solidFill>
            </a:endParaRPr>
          </a:p>
        </p:txBody>
      </p:sp>
      <p:sp>
        <p:nvSpPr>
          <p:cNvPr id="6" name="Rectangle 5"/>
          <p:cNvSpPr/>
          <p:nvPr/>
        </p:nvSpPr>
        <p:spPr>
          <a:xfrm>
            <a:off x="3670072" y="677538"/>
            <a:ext cx="1921424" cy="29483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smtClean="0">
                <a:solidFill>
                  <a:schemeClr val="tx1"/>
                </a:solidFill>
              </a:rPr>
              <a:t>Supplier</a:t>
            </a:r>
          </a:p>
          <a:p>
            <a:pPr algn="ctr"/>
            <a:r>
              <a:rPr lang="en-US" smtClean="0">
                <a:solidFill>
                  <a:schemeClr val="tx1"/>
                </a:solidFill>
              </a:rPr>
              <a:t>SupplierID</a:t>
            </a:r>
            <a:r>
              <a:rPr lang="en-US" smtClean="0">
                <a:solidFill>
                  <a:schemeClr val="tx1"/>
                </a:solidFill>
              </a:rPr>
              <a:t>, PK </a:t>
            </a:r>
          </a:p>
          <a:p>
            <a:pPr algn="ctr"/>
            <a:r>
              <a:rPr lang="en-US" smtClean="0">
                <a:solidFill>
                  <a:schemeClr val="tx1"/>
                </a:solidFill>
              </a:rPr>
              <a:t>SupplierName</a:t>
            </a:r>
            <a:endParaRPr lang="en-US" smtClean="0">
              <a:solidFill>
                <a:schemeClr val="tx1"/>
              </a:solidFill>
            </a:endParaRPr>
          </a:p>
          <a:p>
            <a:pPr algn="ctr"/>
            <a:r>
              <a:rPr lang="en-US" smtClean="0">
                <a:solidFill>
                  <a:schemeClr val="tx1"/>
                </a:solidFill>
              </a:rPr>
              <a:t>StreetAddress</a:t>
            </a:r>
            <a:endParaRPr lang="en-US">
              <a:solidFill>
                <a:schemeClr val="tx1"/>
              </a:solidFill>
            </a:endParaRPr>
          </a:p>
          <a:p>
            <a:pPr algn="ctr"/>
            <a:r>
              <a:rPr lang="en-US">
                <a:solidFill>
                  <a:schemeClr val="tx1"/>
                </a:solidFill>
              </a:rPr>
              <a:t>City</a:t>
            </a:r>
          </a:p>
          <a:p>
            <a:pPr algn="ctr"/>
            <a:r>
              <a:rPr lang="en-US">
                <a:solidFill>
                  <a:schemeClr val="tx1"/>
                </a:solidFill>
              </a:rPr>
              <a:t>State</a:t>
            </a:r>
          </a:p>
          <a:p>
            <a:pPr algn="ctr"/>
            <a:r>
              <a:rPr lang="en-US">
                <a:solidFill>
                  <a:schemeClr val="tx1"/>
                </a:solidFill>
              </a:rPr>
              <a:t>Zip Code</a:t>
            </a:r>
          </a:p>
          <a:p>
            <a:pPr algn="ctr"/>
            <a:r>
              <a:rPr lang="en-US" smtClean="0">
                <a:solidFill>
                  <a:schemeClr val="tx1"/>
                </a:solidFill>
              </a:rPr>
              <a:t>Email</a:t>
            </a:r>
          </a:p>
          <a:p>
            <a:pPr algn="ctr"/>
            <a:r>
              <a:rPr lang="en-US" smtClean="0">
                <a:solidFill>
                  <a:schemeClr val="tx1"/>
                </a:solidFill>
              </a:rPr>
              <a:t>PhoneNumber</a:t>
            </a:r>
            <a:endParaRPr lang="en-US" smtClean="0">
              <a:solidFill>
                <a:schemeClr val="tx1"/>
              </a:solidFill>
            </a:endParaRPr>
          </a:p>
          <a:p>
            <a:pPr algn="ctr"/>
            <a:r>
              <a:rPr lang="en-US" smtClean="0">
                <a:solidFill>
                  <a:schemeClr val="tx1"/>
                </a:solidFill>
              </a:rPr>
              <a:t>BrandName</a:t>
            </a:r>
            <a:endParaRPr lang="en-US">
              <a:solidFill>
                <a:schemeClr val="tx1"/>
              </a:solidFill>
            </a:endParaRPr>
          </a:p>
        </p:txBody>
      </p:sp>
      <p:sp>
        <p:nvSpPr>
          <p:cNvPr id="7" name="Rectangle 6"/>
          <p:cNvSpPr/>
          <p:nvPr/>
        </p:nvSpPr>
        <p:spPr>
          <a:xfrm>
            <a:off x="8504705" y="931475"/>
            <a:ext cx="2285216" cy="42629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smtClean="0">
              <a:solidFill>
                <a:schemeClr val="tx1"/>
              </a:solidFill>
            </a:endParaRPr>
          </a:p>
          <a:p>
            <a:pPr algn="ctr"/>
            <a:r>
              <a:rPr lang="en-US" u="sng" smtClean="0">
                <a:solidFill>
                  <a:schemeClr val="tx1"/>
                </a:solidFill>
              </a:rPr>
              <a:t>Product</a:t>
            </a:r>
          </a:p>
          <a:p>
            <a:pPr algn="ctr"/>
            <a:r>
              <a:rPr lang="en-US" smtClean="0">
                <a:solidFill>
                  <a:schemeClr val="tx1"/>
                </a:solidFill>
              </a:rPr>
              <a:t>ProductID</a:t>
            </a:r>
            <a:r>
              <a:rPr lang="en-US" smtClean="0">
                <a:solidFill>
                  <a:schemeClr val="tx1"/>
                </a:solidFill>
              </a:rPr>
              <a:t>, PK</a:t>
            </a:r>
          </a:p>
          <a:p>
            <a:pPr algn="ctr"/>
            <a:r>
              <a:rPr lang="en-US" smtClean="0">
                <a:solidFill>
                  <a:schemeClr val="tx1"/>
                </a:solidFill>
              </a:rPr>
              <a:t>ProductName</a:t>
            </a:r>
            <a:endParaRPr lang="en-US" smtClean="0">
              <a:solidFill>
                <a:schemeClr val="tx1"/>
              </a:solidFill>
            </a:endParaRPr>
          </a:p>
          <a:p>
            <a:pPr algn="ctr"/>
            <a:r>
              <a:rPr lang="en-US" smtClean="0">
                <a:solidFill>
                  <a:schemeClr val="tx1"/>
                </a:solidFill>
              </a:rPr>
              <a:t>Description</a:t>
            </a:r>
          </a:p>
          <a:p>
            <a:pPr algn="ctr"/>
            <a:r>
              <a:rPr lang="en-US">
                <a:solidFill>
                  <a:schemeClr val="tx1"/>
                </a:solidFill>
              </a:rPr>
              <a:t>Product Cost (cost to Eco-Interior)</a:t>
            </a:r>
          </a:p>
          <a:p>
            <a:pPr algn="ctr"/>
            <a:r>
              <a:rPr lang="en-US" smtClean="0">
                <a:solidFill>
                  <a:schemeClr val="tx1"/>
                </a:solidFill>
              </a:rPr>
              <a:t>Weight</a:t>
            </a:r>
            <a:endParaRPr lang="en-US" smtClean="0">
              <a:solidFill>
                <a:schemeClr val="tx1"/>
              </a:solidFill>
            </a:endParaRPr>
          </a:p>
          <a:p>
            <a:pPr algn="ctr"/>
            <a:r>
              <a:rPr lang="en-US" smtClean="0">
                <a:solidFill>
                  <a:schemeClr val="tx1"/>
                </a:solidFill>
              </a:rPr>
              <a:t>Category</a:t>
            </a:r>
          </a:p>
          <a:p>
            <a:pPr algn="ctr"/>
            <a:r>
              <a:rPr lang="en-US" smtClean="0">
                <a:solidFill>
                  <a:schemeClr val="tx1"/>
                </a:solidFill>
              </a:rPr>
              <a:t>Color</a:t>
            </a:r>
          </a:p>
          <a:p>
            <a:pPr algn="ctr"/>
            <a:r>
              <a:rPr lang="en-US" smtClean="0">
                <a:solidFill>
                  <a:schemeClr val="tx1"/>
                </a:solidFill>
              </a:rPr>
              <a:t>Height</a:t>
            </a:r>
          </a:p>
          <a:p>
            <a:pPr algn="ctr"/>
            <a:r>
              <a:rPr lang="en-US" smtClean="0">
                <a:solidFill>
                  <a:schemeClr val="tx1"/>
                </a:solidFill>
              </a:rPr>
              <a:t>Width</a:t>
            </a:r>
          </a:p>
          <a:p>
            <a:pPr algn="ctr"/>
            <a:r>
              <a:rPr lang="en-US" smtClean="0">
                <a:solidFill>
                  <a:schemeClr val="tx1"/>
                </a:solidFill>
              </a:rPr>
              <a:t>Depth</a:t>
            </a:r>
          </a:p>
          <a:p>
            <a:pPr algn="ctr"/>
            <a:r>
              <a:rPr lang="en-US" smtClean="0">
                <a:solidFill>
                  <a:schemeClr val="tx1"/>
                </a:solidFill>
              </a:rPr>
              <a:t>Material</a:t>
            </a:r>
          </a:p>
          <a:p>
            <a:pPr algn="ctr"/>
            <a:r>
              <a:rPr lang="en-US" smtClean="0">
                <a:solidFill>
                  <a:schemeClr val="tx1"/>
                </a:solidFill>
              </a:rPr>
              <a:t>SupplierID</a:t>
            </a:r>
            <a:r>
              <a:rPr lang="en-US">
                <a:solidFill>
                  <a:schemeClr val="tx1"/>
                </a:solidFill>
              </a:rPr>
              <a:t>, FK</a:t>
            </a:r>
          </a:p>
          <a:p>
            <a:pPr algn="ctr"/>
            <a:endParaRPr lang="en-US" smtClean="0">
              <a:solidFill>
                <a:schemeClr val="tx1"/>
              </a:solidFill>
            </a:endParaRPr>
          </a:p>
          <a:p>
            <a:pPr algn="ctr"/>
            <a:endParaRPr lang="en-US">
              <a:solidFill>
                <a:schemeClr val="tx1"/>
              </a:solidFill>
            </a:endParaRPr>
          </a:p>
        </p:txBody>
      </p:sp>
      <p:sp>
        <p:nvSpPr>
          <p:cNvPr id="8" name="Rectangle 7"/>
          <p:cNvSpPr/>
          <p:nvPr/>
        </p:nvSpPr>
        <p:spPr>
          <a:xfrm>
            <a:off x="2388875" y="3909847"/>
            <a:ext cx="1784392" cy="26334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smtClean="0">
              <a:solidFill>
                <a:schemeClr val="tx1"/>
              </a:solidFill>
            </a:endParaRPr>
          </a:p>
          <a:p>
            <a:pPr algn="ctr"/>
            <a:r>
              <a:rPr lang="en-US" u="sng" smtClean="0">
                <a:solidFill>
                  <a:schemeClr val="tx1"/>
                </a:solidFill>
              </a:rPr>
              <a:t>OrderHeader</a:t>
            </a:r>
            <a:endParaRPr lang="en-US" u="sng" smtClean="0">
              <a:solidFill>
                <a:schemeClr val="tx1"/>
              </a:solidFill>
            </a:endParaRPr>
          </a:p>
          <a:p>
            <a:pPr algn="ctr"/>
            <a:r>
              <a:rPr lang="en-US" smtClean="0">
                <a:solidFill>
                  <a:schemeClr val="tx1"/>
                </a:solidFill>
              </a:rPr>
              <a:t>OrderID</a:t>
            </a:r>
            <a:r>
              <a:rPr lang="en-US" smtClean="0">
                <a:solidFill>
                  <a:schemeClr val="tx1"/>
                </a:solidFill>
              </a:rPr>
              <a:t>, PK</a:t>
            </a:r>
          </a:p>
          <a:p>
            <a:pPr algn="ctr"/>
            <a:r>
              <a:rPr lang="en-US" smtClean="0">
                <a:solidFill>
                  <a:schemeClr val="tx1"/>
                </a:solidFill>
              </a:rPr>
              <a:t>OrderDate</a:t>
            </a:r>
            <a:endParaRPr lang="en-US" smtClean="0">
              <a:solidFill>
                <a:schemeClr val="tx1"/>
              </a:solidFill>
            </a:endParaRPr>
          </a:p>
          <a:p>
            <a:pPr algn="ctr"/>
            <a:r>
              <a:rPr lang="en-US" smtClean="0">
                <a:solidFill>
                  <a:schemeClr val="tx1"/>
                </a:solidFill>
              </a:rPr>
              <a:t>ShipDate</a:t>
            </a:r>
            <a:endParaRPr lang="en-US" smtClean="0">
              <a:solidFill>
                <a:schemeClr val="tx1"/>
              </a:solidFill>
            </a:endParaRPr>
          </a:p>
          <a:p>
            <a:pPr algn="ctr"/>
            <a:r>
              <a:rPr lang="en-US" smtClean="0">
                <a:solidFill>
                  <a:schemeClr val="tx1"/>
                </a:solidFill>
              </a:rPr>
              <a:t>OrderStatus</a:t>
            </a:r>
            <a:endParaRPr lang="en-US" smtClean="0">
              <a:solidFill>
                <a:schemeClr val="tx1"/>
              </a:solidFill>
            </a:endParaRPr>
          </a:p>
          <a:p>
            <a:pPr algn="ctr"/>
            <a:r>
              <a:rPr lang="en-US" smtClean="0">
                <a:solidFill>
                  <a:schemeClr val="tx1"/>
                </a:solidFill>
              </a:rPr>
              <a:t>TotalDue</a:t>
            </a:r>
            <a:endParaRPr lang="en-US" smtClean="0">
              <a:solidFill>
                <a:schemeClr val="tx1"/>
              </a:solidFill>
            </a:endParaRPr>
          </a:p>
          <a:p>
            <a:pPr algn="ctr"/>
            <a:r>
              <a:rPr lang="en-US" smtClean="0">
                <a:solidFill>
                  <a:schemeClr val="tx1"/>
                </a:solidFill>
              </a:rPr>
              <a:t>Subtotal</a:t>
            </a:r>
            <a:endParaRPr lang="en-US" smtClean="0">
              <a:solidFill>
                <a:schemeClr val="tx1"/>
              </a:solidFill>
            </a:endParaRPr>
          </a:p>
          <a:p>
            <a:pPr algn="ctr"/>
            <a:r>
              <a:rPr lang="en-US" smtClean="0">
                <a:solidFill>
                  <a:schemeClr val="tx1"/>
                </a:solidFill>
              </a:rPr>
              <a:t>ShippingAmount</a:t>
            </a:r>
          </a:p>
          <a:p>
            <a:pPr algn="ctr"/>
            <a:r>
              <a:rPr lang="en-US">
                <a:solidFill>
                  <a:schemeClr val="tx1"/>
                </a:solidFill>
              </a:rPr>
              <a:t>Customer D, </a:t>
            </a:r>
            <a:r>
              <a:rPr lang="en-US">
                <a:solidFill>
                  <a:schemeClr val="tx1"/>
                </a:solidFill>
              </a:rPr>
              <a:t>FK </a:t>
            </a:r>
            <a:endParaRPr lang="en-US" smtClean="0">
              <a:solidFill>
                <a:schemeClr val="tx1"/>
              </a:solidFill>
            </a:endParaRPr>
          </a:p>
          <a:p>
            <a:pPr algn="ctr"/>
            <a:endParaRPr lang="en-US">
              <a:solidFill>
                <a:schemeClr val="tx1"/>
              </a:solidFill>
            </a:endParaRPr>
          </a:p>
        </p:txBody>
      </p:sp>
      <p:sp>
        <p:nvSpPr>
          <p:cNvPr id="9" name="Rectangle 8"/>
          <p:cNvSpPr/>
          <p:nvPr/>
        </p:nvSpPr>
        <p:spPr>
          <a:xfrm>
            <a:off x="5716710" y="4433263"/>
            <a:ext cx="1964250" cy="2238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smtClean="0">
              <a:solidFill>
                <a:schemeClr val="tx1"/>
              </a:solidFill>
            </a:endParaRPr>
          </a:p>
          <a:p>
            <a:pPr algn="ctr"/>
            <a:r>
              <a:rPr lang="en-US" u="sng" smtClean="0">
                <a:solidFill>
                  <a:schemeClr val="tx1"/>
                </a:solidFill>
              </a:rPr>
              <a:t>OrderDetail</a:t>
            </a:r>
            <a:endParaRPr lang="en-US" u="sng" smtClean="0">
              <a:solidFill>
                <a:schemeClr val="tx1"/>
              </a:solidFill>
            </a:endParaRPr>
          </a:p>
          <a:p>
            <a:pPr algn="ctr"/>
            <a:r>
              <a:rPr lang="en-US" smtClean="0">
                <a:solidFill>
                  <a:schemeClr val="tx1"/>
                </a:solidFill>
              </a:rPr>
              <a:t>OrderID</a:t>
            </a:r>
            <a:r>
              <a:rPr lang="en-US" smtClean="0">
                <a:solidFill>
                  <a:schemeClr val="tx1"/>
                </a:solidFill>
              </a:rPr>
              <a:t>, PK</a:t>
            </a:r>
          </a:p>
          <a:p>
            <a:pPr algn="ctr"/>
            <a:r>
              <a:rPr lang="en-US" smtClean="0">
                <a:solidFill>
                  <a:schemeClr val="tx1"/>
                </a:solidFill>
              </a:rPr>
              <a:t>ProductID</a:t>
            </a:r>
            <a:r>
              <a:rPr lang="en-US" smtClean="0">
                <a:solidFill>
                  <a:schemeClr val="tx1"/>
                </a:solidFill>
              </a:rPr>
              <a:t>, PK </a:t>
            </a:r>
          </a:p>
          <a:p>
            <a:pPr algn="ctr"/>
            <a:r>
              <a:rPr lang="en-US" smtClean="0">
                <a:solidFill>
                  <a:schemeClr val="tx1"/>
                </a:solidFill>
              </a:rPr>
              <a:t>Quantity</a:t>
            </a:r>
          </a:p>
          <a:p>
            <a:pPr algn="ctr"/>
            <a:r>
              <a:rPr lang="en-US" smtClean="0">
                <a:solidFill>
                  <a:schemeClr val="tx1"/>
                </a:solidFill>
              </a:rPr>
              <a:t>UnitPrice</a:t>
            </a:r>
            <a:endParaRPr lang="en-US" smtClean="0">
              <a:solidFill>
                <a:schemeClr val="tx1"/>
              </a:solidFill>
            </a:endParaRPr>
          </a:p>
          <a:p>
            <a:pPr algn="ctr"/>
            <a:r>
              <a:rPr lang="en-US" smtClean="0">
                <a:solidFill>
                  <a:schemeClr val="tx1"/>
                </a:solidFill>
              </a:rPr>
              <a:t>LineTotal</a:t>
            </a:r>
            <a:endParaRPr lang="en-US" smtClean="0">
              <a:solidFill>
                <a:schemeClr val="tx1"/>
              </a:solidFill>
            </a:endParaRPr>
          </a:p>
          <a:p>
            <a:pPr algn="ctr"/>
            <a:endParaRPr lang="en-US" smtClean="0">
              <a:solidFill>
                <a:schemeClr val="tx1"/>
              </a:solidFill>
            </a:endParaRPr>
          </a:p>
          <a:p>
            <a:pPr algn="ctr"/>
            <a:endParaRPr lang="en-US">
              <a:solidFill>
                <a:schemeClr val="tx1"/>
              </a:solidFill>
            </a:endParaRPr>
          </a:p>
        </p:txBody>
      </p:sp>
      <p:cxnSp>
        <p:nvCxnSpPr>
          <p:cNvPr id="12" name="Straight Arrow Connector 11"/>
          <p:cNvCxnSpPr>
            <a:stCxn id="8" idx="0"/>
          </p:cNvCxnSpPr>
          <p:nvPr/>
        </p:nvCxnSpPr>
        <p:spPr>
          <a:xfrm flipH="1" flipV="1">
            <a:off x="2318845" y="2291939"/>
            <a:ext cx="962226" cy="1617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3"/>
          </p:cNvCxnSpPr>
          <p:nvPr/>
        </p:nvCxnSpPr>
        <p:spPr>
          <a:xfrm flipH="1">
            <a:off x="5591496" y="2151721"/>
            <a:ext cx="2918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p:cNvCxnSpPr>
          <p:nvPr/>
        </p:nvCxnSpPr>
        <p:spPr>
          <a:xfrm flipV="1">
            <a:off x="6698835" y="3834009"/>
            <a:ext cx="1805869" cy="59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73267" y="4849470"/>
            <a:ext cx="154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61953" y="154379"/>
            <a:ext cx="6388925" cy="523220"/>
          </a:xfrm>
          <a:prstGeom prst="rect">
            <a:avLst/>
          </a:prstGeom>
          <a:noFill/>
        </p:spPr>
        <p:txBody>
          <a:bodyPr wrap="square" rtlCol="0">
            <a:spAutoFit/>
          </a:bodyPr>
          <a:lstStyle/>
          <a:p>
            <a:pPr algn="ctr"/>
            <a:r>
              <a:rPr lang="en-US" sz="2800" smtClean="0"/>
              <a:t>Entity Relationship Diagram</a:t>
            </a:r>
            <a:endParaRPr lang="en-US" sz="2800"/>
          </a:p>
        </p:txBody>
      </p:sp>
      <p:sp>
        <p:nvSpPr>
          <p:cNvPr id="20" name="TextBox 19"/>
          <p:cNvSpPr txBox="1"/>
          <p:nvPr/>
        </p:nvSpPr>
        <p:spPr>
          <a:xfrm>
            <a:off x="8504704" y="5653471"/>
            <a:ext cx="343196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mtClean="0"/>
              <a:t>Assumption: Each supplier only supplies one brand</a:t>
            </a:r>
            <a:endParaRPr lang="en-US"/>
          </a:p>
        </p:txBody>
      </p:sp>
      <p:sp>
        <p:nvSpPr>
          <p:cNvPr id="21" name="TextBox 20"/>
          <p:cNvSpPr txBox="1"/>
          <p:nvPr/>
        </p:nvSpPr>
        <p:spPr>
          <a:xfrm>
            <a:off x="2589008" y="3464677"/>
            <a:ext cx="356260" cy="369332"/>
          </a:xfrm>
          <a:prstGeom prst="rect">
            <a:avLst/>
          </a:prstGeom>
          <a:noFill/>
          <a:ln>
            <a:noFill/>
          </a:ln>
        </p:spPr>
        <p:txBody>
          <a:bodyPr wrap="square" rtlCol="0">
            <a:spAutoFit/>
          </a:bodyPr>
          <a:lstStyle/>
          <a:p>
            <a:r>
              <a:rPr lang="en-US" smtClean="0"/>
              <a:t>M</a:t>
            </a:r>
            <a:endParaRPr lang="en-US"/>
          </a:p>
        </p:txBody>
      </p:sp>
      <p:sp>
        <p:nvSpPr>
          <p:cNvPr id="22" name="TextBox 21"/>
          <p:cNvSpPr txBox="1"/>
          <p:nvPr/>
        </p:nvSpPr>
        <p:spPr>
          <a:xfrm>
            <a:off x="2318845" y="1949351"/>
            <a:ext cx="356260" cy="369332"/>
          </a:xfrm>
          <a:prstGeom prst="rect">
            <a:avLst/>
          </a:prstGeom>
          <a:noFill/>
          <a:ln>
            <a:noFill/>
          </a:ln>
        </p:spPr>
        <p:txBody>
          <a:bodyPr wrap="square" rtlCol="0">
            <a:spAutoFit/>
          </a:bodyPr>
          <a:lstStyle/>
          <a:p>
            <a:r>
              <a:rPr lang="en-US" smtClean="0"/>
              <a:t>1</a:t>
            </a:r>
            <a:endParaRPr lang="en-US"/>
          </a:p>
        </p:txBody>
      </p:sp>
      <p:sp>
        <p:nvSpPr>
          <p:cNvPr id="23" name="TextBox 22"/>
          <p:cNvSpPr txBox="1"/>
          <p:nvPr/>
        </p:nvSpPr>
        <p:spPr>
          <a:xfrm>
            <a:off x="5631889" y="1758952"/>
            <a:ext cx="356260" cy="369332"/>
          </a:xfrm>
          <a:prstGeom prst="rect">
            <a:avLst/>
          </a:prstGeom>
          <a:noFill/>
          <a:ln>
            <a:noFill/>
          </a:ln>
        </p:spPr>
        <p:txBody>
          <a:bodyPr wrap="square" rtlCol="0">
            <a:spAutoFit/>
          </a:bodyPr>
          <a:lstStyle/>
          <a:p>
            <a:r>
              <a:rPr lang="en-US" smtClean="0"/>
              <a:t>1</a:t>
            </a:r>
            <a:endParaRPr lang="en-US"/>
          </a:p>
        </p:txBody>
      </p:sp>
      <p:sp>
        <p:nvSpPr>
          <p:cNvPr id="24" name="TextBox 23"/>
          <p:cNvSpPr txBox="1"/>
          <p:nvPr/>
        </p:nvSpPr>
        <p:spPr>
          <a:xfrm>
            <a:off x="4164377" y="4456700"/>
            <a:ext cx="356260" cy="369332"/>
          </a:xfrm>
          <a:prstGeom prst="rect">
            <a:avLst/>
          </a:prstGeom>
          <a:noFill/>
          <a:ln>
            <a:noFill/>
          </a:ln>
        </p:spPr>
        <p:txBody>
          <a:bodyPr wrap="square" rtlCol="0">
            <a:spAutoFit/>
          </a:bodyPr>
          <a:lstStyle/>
          <a:p>
            <a:r>
              <a:rPr lang="en-US" smtClean="0"/>
              <a:t>1</a:t>
            </a:r>
            <a:endParaRPr lang="en-US"/>
          </a:p>
        </p:txBody>
      </p:sp>
      <p:sp>
        <p:nvSpPr>
          <p:cNvPr id="25" name="TextBox 24"/>
          <p:cNvSpPr txBox="1"/>
          <p:nvPr/>
        </p:nvSpPr>
        <p:spPr>
          <a:xfrm>
            <a:off x="8139815" y="3443188"/>
            <a:ext cx="356260" cy="369332"/>
          </a:xfrm>
          <a:prstGeom prst="rect">
            <a:avLst/>
          </a:prstGeom>
          <a:noFill/>
          <a:ln>
            <a:noFill/>
          </a:ln>
        </p:spPr>
        <p:txBody>
          <a:bodyPr wrap="square" rtlCol="0">
            <a:spAutoFit/>
          </a:bodyPr>
          <a:lstStyle/>
          <a:p>
            <a:r>
              <a:rPr lang="en-US" smtClean="0"/>
              <a:t>1</a:t>
            </a:r>
            <a:endParaRPr lang="en-US"/>
          </a:p>
        </p:txBody>
      </p:sp>
      <p:sp>
        <p:nvSpPr>
          <p:cNvPr id="26" name="TextBox 25"/>
          <p:cNvSpPr txBox="1"/>
          <p:nvPr/>
        </p:nvSpPr>
        <p:spPr>
          <a:xfrm>
            <a:off x="5324632" y="4448463"/>
            <a:ext cx="356260" cy="369332"/>
          </a:xfrm>
          <a:prstGeom prst="rect">
            <a:avLst/>
          </a:prstGeom>
          <a:noFill/>
          <a:ln>
            <a:noFill/>
          </a:ln>
        </p:spPr>
        <p:txBody>
          <a:bodyPr wrap="square" rtlCol="0">
            <a:spAutoFit/>
          </a:bodyPr>
          <a:lstStyle/>
          <a:p>
            <a:r>
              <a:rPr lang="en-US" smtClean="0"/>
              <a:t>M</a:t>
            </a:r>
            <a:endParaRPr lang="en-US"/>
          </a:p>
        </p:txBody>
      </p:sp>
      <p:sp>
        <p:nvSpPr>
          <p:cNvPr id="27" name="TextBox 26"/>
          <p:cNvSpPr txBox="1"/>
          <p:nvPr/>
        </p:nvSpPr>
        <p:spPr>
          <a:xfrm>
            <a:off x="6511692" y="4079131"/>
            <a:ext cx="356260" cy="369332"/>
          </a:xfrm>
          <a:prstGeom prst="rect">
            <a:avLst/>
          </a:prstGeom>
          <a:noFill/>
          <a:ln>
            <a:noFill/>
          </a:ln>
        </p:spPr>
        <p:txBody>
          <a:bodyPr wrap="square" rtlCol="0">
            <a:spAutoFit/>
          </a:bodyPr>
          <a:lstStyle/>
          <a:p>
            <a:r>
              <a:rPr lang="en-US" smtClean="0"/>
              <a:t>M</a:t>
            </a:r>
            <a:endParaRPr lang="en-US"/>
          </a:p>
        </p:txBody>
      </p:sp>
      <p:sp>
        <p:nvSpPr>
          <p:cNvPr id="28" name="TextBox 27"/>
          <p:cNvSpPr txBox="1"/>
          <p:nvPr/>
        </p:nvSpPr>
        <p:spPr>
          <a:xfrm>
            <a:off x="8108051" y="1758952"/>
            <a:ext cx="356260" cy="369332"/>
          </a:xfrm>
          <a:prstGeom prst="rect">
            <a:avLst/>
          </a:prstGeom>
          <a:noFill/>
          <a:ln>
            <a:noFill/>
          </a:ln>
        </p:spPr>
        <p:txBody>
          <a:bodyPr wrap="square" rtlCol="0">
            <a:spAutoFit/>
          </a:bodyPr>
          <a:lstStyle/>
          <a:p>
            <a:r>
              <a:rPr lang="en-US" smtClean="0"/>
              <a:t>M</a:t>
            </a:r>
            <a:endParaRPr lang="en-US"/>
          </a:p>
        </p:txBody>
      </p:sp>
    </p:spTree>
    <p:extLst>
      <p:ext uri="{BB962C8B-B14F-4D97-AF65-F5344CB8AC3E}">
        <p14:creationId xmlns:p14="http://schemas.microsoft.com/office/powerpoint/2010/main" val="4042936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327</Words>
  <Application>Microsoft Office PowerPoint</Application>
  <PresentationFormat>Widescreen</PresentationFormat>
  <Paragraphs>66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Eco-Interior(Fictional Company)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Sumadi, Gyda</dc:creator>
  <cp:lastModifiedBy>Traverso, Jamie</cp:lastModifiedBy>
  <cp:revision>12</cp:revision>
  <dcterms:created xsi:type="dcterms:W3CDTF">2017-10-21T17:38:26Z</dcterms:created>
  <dcterms:modified xsi:type="dcterms:W3CDTF">2017-10-21T19:48:21Z</dcterms:modified>
</cp:coreProperties>
</file>