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6" r:id="rId9"/>
    <p:sldId id="267" r:id="rId10"/>
    <p:sldId id="264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80" r:id="rId22"/>
    <p:sldId id="279" r:id="rId23"/>
    <p:sldId id="281" r:id="rId24"/>
    <p:sldId id="301" r:id="rId25"/>
    <p:sldId id="304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302" r:id="rId37"/>
    <p:sldId id="303" r:id="rId38"/>
    <p:sldId id="297" r:id="rId39"/>
    <p:sldId id="298" r:id="rId40"/>
    <p:sldId id="296" r:id="rId41"/>
    <p:sldId id="293" r:id="rId42"/>
    <p:sldId id="294" r:id="rId43"/>
    <p:sldId id="305" r:id="rId44"/>
    <p:sldId id="295" r:id="rId45"/>
    <p:sldId id="29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D8EB"/>
    <a:srgbClr val="D50F5C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18" autoAdjust="0"/>
  </p:normalViewPr>
  <p:slideViewPr>
    <p:cSldViewPr>
      <p:cViewPr varScale="1">
        <p:scale>
          <a:sx n="158" d="100"/>
          <a:sy n="158" d="100"/>
        </p:scale>
        <p:origin x="-15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2736-9347-4765-A874-D9295038686E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0C75-4366-4B23-A312-513EA8B9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5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2736-9347-4765-A874-D9295038686E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0C75-4366-4B23-A312-513EA8B9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1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2736-9347-4765-A874-D9295038686E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0C75-4366-4B23-A312-513EA8B9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5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2736-9347-4765-A874-D9295038686E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0C75-4366-4B23-A312-513EA8B9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5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2736-9347-4765-A874-D9295038686E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0C75-4366-4B23-A312-513EA8B9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7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2736-9347-4765-A874-D9295038686E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0C75-4366-4B23-A312-513EA8B9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7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2736-9347-4765-A874-D9295038686E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0C75-4366-4B23-A312-513EA8B9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7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2736-9347-4765-A874-D9295038686E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0C75-4366-4B23-A312-513EA8B9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1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2736-9347-4765-A874-D9295038686E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0C75-4366-4B23-A312-513EA8B9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2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2736-9347-4765-A874-D9295038686E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0C75-4366-4B23-A312-513EA8B9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5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2736-9347-4765-A874-D9295038686E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0C75-4366-4B23-A312-513EA8B9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6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52736-9347-4765-A874-D9295038686E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70C75-4366-4B23-A312-513EA8B9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1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Unit Tests: Using </a:t>
            </a:r>
            <a:r>
              <a:rPr lang="en-US" sz="3600" dirty="0" err="1" smtClean="0"/>
              <a:t>PHPUnit</a:t>
            </a:r>
            <a:r>
              <a:rPr lang="en-US" sz="3600" dirty="0" smtClean="0"/>
              <a:t> to Test Your Code</a:t>
            </a:r>
            <a:endParaRPr lang="en-US" sz="3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0643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Introducing Mocks and Stubs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Mocks</a:t>
            </a:r>
          </a:p>
          <a:p>
            <a:pPr lvl="1"/>
            <a:r>
              <a:rPr lang="en-US" dirty="0" smtClean="0"/>
              <a:t>Mimic the original method closely</a:t>
            </a:r>
          </a:p>
          <a:p>
            <a:pPr lvl="1"/>
            <a:r>
              <a:rPr lang="en-US" dirty="0" smtClean="0"/>
              <a:t>Execute actual code</a:t>
            </a:r>
          </a:p>
          <a:p>
            <a:pPr lvl="1"/>
            <a:r>
              <a:rPr lang="en-US" dirty="0" smtClean="0"/>
              <a:t>Give you some control</a:t>
            </a:r>
          </a:p>
          <a:p>
            <a:r>
              <a:rPr lang="en-US" dirty="0" smtClean="0"/>
              <a:t>Stubs</a:t>
            </a:r>
            <a:endParaRPr lang="en-US" dirty="0" smtClean="0"/>
          </a:p>
          <a:p>
            <a:pPr lvl="1"/>
            <a:r>
              <a:rPr lang="en-US" dirty="0" smtClean="0"/>
              <a:t>Methods are completely overwritten</a:t>
            </a:r>
          </a:p>
          <a:p>
            <a:pPr lvl="1"/>
            <a:r>
              <a:rPr lang="en-US" dirty="0" smtClean="0"/>
              <a:t>Allow complete control</a:t>
            </a:r>
          </a:p>
          <a:p>
            <a:pPr marL="5715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Both are used for outside dependencies we don’t want to our test to have to deal with.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How to Mock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Create separate files</a:t>
            </a:r>
          </a:p>
          <a:p>
            <a:pPr lvl="1"/>
            <a:r>
              <a:rPr lang="en-US" dirty="0" smtClean="0"/>
              <a:t>Lots of work</a:t>
            </a:r>
          </a:p>
          <a:p>
            <a:pPr lvl="1"/>
            <a:r>
              <a:rPr lang="en-US" dirty="0" smtClean="0"/>
              <a:t>Lots of files to keep track of</a:t>
            </a:r>
          </a:p>
          <a:p>
            <a:pPr lvl="1"/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getMock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Too many optional parameters!</a:t>
            </a:r>
          </a:p>
          <a:p>
            <a:pPr lvl="1"/>
            <a:r>
              <a:rPr lang="en-US" sz="1600" dirty="0" smtClean="0"/>
              <a:t> 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</a:t>
            </a:r>
            <a:r>
              <a:rPr lang="en-US" sz="18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8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800" dirty="0" err="1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originalClassName</a:t>
            </a:r>
            <a:r>
              <a:rPr lang="en-US" sz="18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$methods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</a:t>
            </a:r>
            <a:r>
              <a:rPr lang="en-US" sz="18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(),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$arguments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</a:t>
            </a:r>
            <a:r>
              <a:rPr lang="en-US" sz="18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(),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800" dirty="0" err="1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mockClassName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 smtClean="0">
                <a:solidFill>
                  <a:srgbClr val="808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''</a:t>
            </a:r>
            <a:r>
              <a:rPr lang="en-US" sz="18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800" dirty="0" err="1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callOriginalConstructor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</a:t>
            </a:r>
            <a:r>
              <a:rPr lang="en-US" sz="18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800" dirty="0" err="1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callOriginalClone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</a:t>
            </a:r>
            <a:r>
              <a:rPr lang="en-US" sz="18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800" dirty="0" err="1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callAutoload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</a:t>
            </a:r>
            <a:r>
              <a:rPr lang="en-US" sz="18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getMockBuilder</a:t>
            </a:r>
            <a:r>
              <a:rPr lang="en-US" dirty="0" smtClean="0"/>
              <a:t>() !</a:t>
            </a:r>
          </a:p>
          <a:p>
            <a:pPr lvl="1"/>
            <a:r>
              <a:rPr lang="en-US" dirty="0" smtClean="0"/>
              <a:t>Uses chained methods</a:t>
            </a:r>
          </a:p>
          <a:p>
            <a:pPr lvl="1"/>
            <a:r>
              <a:rPr lang="en-US" dirty="0" smtClean="0"/>
              <a:t>Much easier to work with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Mockery [1]</a:t>
            </a:r>
          </a:p>
          <a:p>
            <a:pPr lvl="1"/>
            <a:r>
              <a:rPr lang="en-US" dirty="0" smtClean="0"/>
              <a:t>Once you master </a:t>
            </a:r>
            <a:r>
              <a:rPr lang="en-US" dirty="0" err="1" smtClean="0"/>
              <a:t>getMockBuilder</a:t>
            </a:r>
            <a:r>
              <a:rPr lang="en-US" dirty="0" smtClean="0"/>
              <a:t>() it is no longer necessary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500" dirty="0" smtClean="0"/>
              <a:t>[1] https://github.com/padraic/mockery</a:t>
            </a:r>
          </a:p>
        </p:txBody>
      </p:sp>
    </p:spTree>
    <p:extLst>
      <p:ext uri="{BB962C8B-B14F-4D97-AF65-F5344CB8AC3E}">
        <p14:creationId xmlns:p14="http://schemas.microsoft.com/office/powerpoint/2010/main" val="36863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-&gt;</a:t>
            </a:r>
            <a:r>
              <a:rPr lang="en-US" dirty="0" err="1" smtClean="0"/>
              <a:t>getMockBuilder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Create a basic mock</a:t>
            </a:r>
          </a:p>
          <a:p>
            <a:pPr lvl="1"/>
            <a:r>
              <a:rPr lang="en-US" dirty="0" smtClean="0"/>
              <a:t>Creates a mocked object of the </a:t>
            </a:r>
            <a:r>
              <a:rPr lang="en-US" dirty="0" err="1" smtClean="0"/>
              <a:t>AuthorizeNetAIM</a:t>
            </a:r>
            <a:r>
              <a:rPr lang="en-US" dirty="0" smtClean="0"/>
              <a:t> class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$payment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getMockBuilder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AuthorizeNetAIM</a:t>
            </a:r>
            <a:r>
              <a:rPr lang="en-US" sz="1400" dirty="0" smtClean="0">
                <a:solidFill>
                  <a:srgbClr val="808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  <a:endParaRPr lang="en-US" sz="14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40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Line Callout 2 3"/>
          <p:cNvSpPr/>
          <p:nvPr/>
        </p:nvSpPr>
        <p:spPr>
          <a:xfrm>
            <a:off x="5029200" y="4251158"/>
            <a:ext cx="2590800" cy="778042"/>
          </a:xfrm>
          <a:prstGeom prst="borderCallout2">
            <a:avLst>
              <a:gd name="adj1" fmla="val 40788"/>
              <a:gd name="adj2" fmla="val -4654"/>
              <a:gd name="adj3" fmla="val 15235"/>
              <a:gd name="adj4" fmla="val -21762"/>
              <a:gd name="adj5" fmla="val -48837"/>
              <a:gd name="adj6" fmla="val -47678"/>
            </a:avLst>
          </a:prstGeom>
          <a:solidFill>
            <a:srgbClr val="C8D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Mocked method created at runtime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3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-&gt;</a:t>
            </a:r>
            <a:r>
              <a:rPr lang="en-US" dirty="0" err="1" smtClean="0"/>
              <a:t>getMockBuilder</a:t>
            </a:r>
            <a:r>
              <a:rPr lang="en-US" dirty="0" smtClean="0"/>
              <a:t>()-&gt;</a:t>
            </a:r>
            <a:r>
              <a:rPr lang="en-US" dirty="0" err="1" smtClean="0"/>
              <a:t>setMethods</a:t>
            </a:r>
            <a:r>
              <a:rPr lang="en-US" dirty="0" smtClean="0"/>
              <a:t>() 1/4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setMethods</a:t>
            </a:r>
            <a:r>
              <a:rPr lang="en-US" dirty="0" smtClean="0"/>
              <a:t>() has 4 possible outcomes</a:t>
            </a:r>
          </a:p>
          <a:p>
            <a:r>
              <a:rPr lang="en-US" sz="4000" dirty="0" smtClean="0">
                <a:ea typeface="Calibri"/>
                <a:cs typeface="Times New Roman"/>
              </a:rPr>
              <a:t>Don’t call </a:t>
            </a:r>
            <a:r>
              <a:rPr lang="en-US" sz="4000" dirty="0" err="1" smtClean="0">
                <a:ea typeface="Calibri"/>
                <a:cs typeface="Times New Roman"/>
              </a:rPr>
              <a:t>setMethods</a:t>
            </a:r>
            <a:r>
              <a:rPr lang="en-US" sz="4000" dirty="0" smtClean="0">
                <a:ea typeface="Calibri"/>
                <a:cs typeface="Times New Roman"/>
              </a:rPr>
              <a:t>()</a:t>
            </a:r>
          </a:p>
          <a:p>
            <a:pPr lvl="1"/>
            <a:r>
              <a:rPr lang="en-US" sz="3600" dirty="0" smtClean="0">
                <a:ea typeface="Calibri"/>
                <a:cs typeface="Times New Roman"/>
              </a:rPr>
              <a:t>All methods in mocked object are stubs</a:t>
            </a:r>
          </a:p>
          <a:p>
            <a:pPr lvl="1"/>
            <a:r>
              <a:rPr lang="en-US" sz="3600" dirty="0" smtClean="0">
                <a:ea typeface="Calibri"/>
                <a:cs typeface="Times New Roman"/>
              </a:rPr>
              <a:t>Return </a:t>
            </a:r>
            <a:r>
              <a:rPr lang="en-US" sz="2400" b="1" dirty="0" smtClean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null</a:t>
            </a:r>
            <a:endParaRPr lang="en-US" sz="3200" b="1" dirty="0">
              <a:solidFill>
                <a:srgbClr val="0000FF"/>
              </a:solidFill>
              <a:latin typeface="Courier New"/>
              <a:ea typeface="DejaVu Sans Mono" pitchFamily="49" charset="0"/>
              <a:cs typeface="Times New Roman"/>
            </a:endParaRPr>
          </a:p>
          <a:p>
            <a:pPr lvl="1"/>
            <a:r>
              <a:rPr lang="en-US" sz="3600" dirty="0" smtClean="0">
                <a:ea typeface="Calibri"/>
                <a:cs typeface="Times New Roman"/>
              </a:rPr>
              <a:t>Methods easily overridable</a:t>
            </a:r>
            <a:endParaRPr lang="en-US" sz="3600" dirty="0">
              <a:ea typeface="Calibri"/>
              <a:cs typeface="Times New Roman"/>
            </a:endParaRPr>
          </a:p>
          <a:p>
            <a:pPr lvl="1"/>
            <a:endParaRPr lang="en-US" sz="36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$payment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getMockBuilder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AuthorizeNetAIM</a:t>
            </a:r>
            <a:r>
              <a:rPr lang="en-US" sz="1400" dirty="0" smtClean="0">
                <a:solidFill>
                  <a:srgbClr val="808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4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  <a:endParaRPr lang="en-US" sz="36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Line Callout 2 3"/>
          <p:cNvSpPr/>
          <p:nvPr/>
        </p:nvSpPr>
        <p:spPr>
          <a:xfrm>
            <a:off x="4953000" y="5334000"/>
            <a:ext cx="2590800" cy="609600"/>
          </a:xfrm>
          <a:prstGeom prst="borderCallout2">
            <a:avLst>
              <a:gd name="adj1" fmla="val 79715"/>
              <a:gd name="adj2" fmla="val -6976"/>
              <a:gd name="adj3" fmla="val 48453"/>
              <a:gd name="adj4" fmla="val -31978"/>
              <a:gd name="adj5" fmla="val -24962"/>
              <a:gd name="adj6" fmla="val -50929"/>
            </a:avLst>
          </a:prstGeom>
          <a:solidFill>
            <a:srgbClr val="C8D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Passes </a:t>
            </a:r>
            <a:r>
              <a:rPr lang="en-US" sz="1600" dirty="0" err="1" smtClean="0">
                <a:solidFill>
                  <a:schemeClr val="tx1"/>
                </a:solidFill>
              </a:rPr>
              <a:t>is_a</a:t>
            </a:r>
            <a:r>
              <a:rPr lang="en-US" sz="1600" dirty="0" smtClean="0">
                <a:solidFill>
                  <a:schemeClr val="tx1"/>
                </a:solidFill>
              </a:rPr>
              <a:t>() checks!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47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-&gt;</a:t>
            </a:r>
            <a:r>
              <a:rPr lang="en-US" dirty="0" err="1" smtClean="0"/>
              <a:t>getMockBuilder</a:t>
            </a:r>
            <a:r>
              <a:rPr lang="en-US" dirty="0" smtClean="0"/>
              <a:t>()-&gt;</a:t>
            </a:r>
            <a:r>
              <a:rPr lang="en-US" dirty="0" err="1" smtClean="0"/>
              <a:t>setMethods</a:t>
            </a:r>
            <a:r>
              <a:rPr lang="en-US" dirty="0" smtClean="0"/>
              <a:t>() 2/4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setMethods</a:t>
            </a:r>
            <a:r>
              <a:rPr lang="en-US" dirty="0" smtClean="0"/>
              <a:t>() has 4 possible outcomes</a:t>
            </a:r>
          </a:p>
          <a:p>
            <a:r>
              <a:rPr lang="en-US" sz="4000" dirty="0" smtClean="0">
                <a:ea typeface="Calibri"/>
                <a:cs typeface="Times New Roman"/>
              </a:rPr>
              <a:t>Pass an empty array</a:t>
            </a:r>
          </a:p>
          <a:p>
            <a:pPr lvl="1"/>
            <a:r>
              <a:rPr lang="en-US" sz="3600" dirty="0" smtClean="0">
                <a:ea typeface="Calibri"/>
                <a:cs typeface="Times New Roman"/>
              </a:rPr>
              <a:t>Same as if not calling </a:t>
            </a:r>
            <a:r>
              <a:rPr lang="en-US" sz="3600" dirty="0" err="1" smtClean="0">
                <a:ea typeface="Calibri"/>
                <a:cs typeface="Times New Roman"/>
              </a:rPr>
              <a:t>setMethods</a:t>
            </a:r>
            <a:r>
              <a:rPr lang="en-US" sz="3600" dirty="0" smtClean="0">
                <a:ea typeface="Calibri"/>
                <a:cs typeface="Times New Roman"/>
              </a:rPr>
              <a:t>()</a:t>
            </a:r>
          </a:p>
          <a:p>
            <a:pPr lvl="1"/>
            <a:r>
              <a:rPr lang="en-US" sz="3600" dirty="0" smtClean="0">
                <a:ea typeface="Calibri"/>
                <a:cs typeface="Times New Roman"/>
              </a:rPr>
              <a:t>All methods in mocked object are stubs</a:t>
            </a:r>
          </a:p>
          <a:p>
            <a:pPr lvl="1"/>
            <a:r>
              <a:rPr lang="en-US" sz="3600" dirty="0" smtClean="0">
                <a:ea typeface="Calibri"/>
                <a:cs typeface="Times New Roman"/>
              </a:rPr>
              <a:t>Return </a:t>
            </a:r>
            <a:r>
              <a:rPr lang="en-US" sz="2400" b="1" dirty="0" smtClean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null</a:t>
            </a:r>
            <a:endParaRPr lang="en-US" sz="3200" b="1" dirty="0" smtClean="0">
              <a:solidFill>
                <a:srgbClr val="0000FF"/>
              </a:solidFill>
              <a:latin typeface="Courier New"/>
              <a:ea typeface="DejaVu Sans Mono" pitchFamily="49" charset="0"/>
              <a:cs typeface="Times New Roman"/>
            </a:endParaRPr>
          </a:p>
          <a:p>
            <a:pPr lvl="1"/>
            <a:r>
              <a:rPr lang="en-US" sz="3600" dirty="0" smtClean="0">
                <a:ea typeface="Calibri"/>
                <a:cs typeface="Times New Roman"/>
              </a:rPr>
              <a:t>Methods easily overridable</a:t>
            </a:r>
          </a:p>
          <a:p>
            <a:pPr lvl="1"/>
            <a:endParaRPr lang="en-US" sz="36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$payment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getMockBuilder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AuthorizeNetAIM</a:t>
            </a:r>
            <a:r>
              <a:rPr lang="en-US" sz="1400" dirty="0" smtClean="0">
                <a:solidFill>
                  <a:srgbClr val="808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4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setMethods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400" b="1" dirty="0" smtClean="0">
                <a:solidFill>
                  <a:srgbClr val="0000FF"/>
                </a:solidFill>
                <a:effectLst/>
                <a:latin typeface="Courier New"/>
                <a:ea typeface="Times New Roman"/>
                <a:cs typeface="Times New Roman"/>
              </a:rPr>
              <a:t>array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Courier New"/>
                <a:ea typeface="Times New Roman"/>
                <a:cs typeface="Times New Roman"/>
              </a:rPr>
              <a:t>()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14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400" dirty="0" err="1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</a:t>
            </a:r>
            <a:r>
              <a:rPr lang="en-US" sz="14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246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-&gt;</a:t>
            </a:r>
            <a:r>
              <a:rPr lang="en-US" dirty="0" err="1" smtClean="0"/>
              <a:t>getMockBuilder</a:t>
            </a:r>
            <a:r>
              <a:rPr lang="en-US" dirty="0" smtClean="0"/>
              <a:t>()-&gt;</a:t>
            </a:r>
            <a:r>
              <a:rPr lang="en-US" dirty="0" err="1" smtClean="0"/>
              <a:t>setMethods</a:t>
            </a:r>
            <a:r>
              <a:rPr lang="en-US" dirty="0" smtClean="0"/>
              <a:t>() 3/4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setMethods</a:t>
            </a:r>
            <a:r>
              <a:rPr lang="en-US" dirty="0" smtClean="0"/>
              <a:t>() has 4 possible outcomes</a:t>
            </a:r>
          </a:p>
          <a:p>
            <a:r>
              <a:rPr lang="en-US" sz="4000" dirty="0" smtClean="0">
                <a:ea typeface="Calibri"/>
                <a:cs typeface="Times New Roman"/>
              </a:rPr>
              <a:t>Pass </a:t>
            </a:r>
            <a:r>
              <a:rPr lang="en-US" sz="2400" b="1" dirty="0" smtClean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null</a:t>
            </a:r>
            <a:endParaRPr lang="en-US" sz="4000" dirty="0" smtClean="0">
              <a:ea typeface="Calibri"/>
              <a:cs typeface="Times New Roman"/>
            </a:endParaRPr>
          </a:p>
          <a:p>
            <a:pPr lvl="1"/>
            <a:r>
              <a:rPr lang="en-US" sz="3600" dirty="0" smtClean="0">
                <a:ea typeface="Calibri"/>
                <a:cs typeface="Times New Roman"/>
              </a:rPr>
              <a:t>All methods in mocked object are mocks</a:t>
            </a:r>
          </a:p>
          <a:p>
            <a:pPr lvl="1"/>
            <a:r>
              <a:rPr lang="en-US" sz="3600" dirty="0" smtClean="0">
                <a:ea typeface="Calibri"/>
                <a:cs typeface="Times New Roman"/>
              </a:rPr>
              <a:t>Run actual code in method</a:t>
            </a:r>
            <a:endParaRPr lang="en-US" sz="3200" b="1" dirty="0">
              <a:solidFill>
                <a:srgbClr val="0000FF"/>
              </a:solidFill>
              <a:latin typeface="Courier New"/>
              <a:ea typeface="DejaVu Sans Mono" pitchFamily="49" charset="0"/>
              <a:cs typeface="Times New Roman"/>
            </a:endParaRPr>
          </a:p>
          <a:p>
            <a:pPr lvl="1"/>
            <a:r>
              <a:rPr lang="en-US" sz="3600" dirty="0" smtClean="0">
                <a:ea typeface="Calibri"/>
                <a:cs typeface="Times New Roman"/>
              </a:rPr>
              <a:t>Not overridable</a:t>
            </a:r>
          </a:p>
          <a:p>
            <a:pPr lvl="1"/>
            <a:endParaRPr lang="en-US" sz="36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$payment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getMockBuilder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AuthorizeNetAIM</a:t>
            </a:r>
            <a:r>
              <a:rPr lang="en-US" sz="1400" dirty="0" smtClean="0">
                <a:solidFill>
                  <a:srgbClr val="808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4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setMethods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400" b="1" dirty="0" smtClean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null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14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</a:t>
            </a:r>
            <a:r>
              <a:rPr lang="en-US" sz="1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253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-&gt;</a:t>
            </a:r>
            <a:r>
              <a:rPr lang="en-US" dirty="0" err="1" smtClean="0"/>
              <a:t>getMockBuilder</a:t>
            </a:r>
            <a:r>
              <a:rPr lang="en-US" dirty="0" smtClean="0"/>
              <a:t>()-&gt;</a:t>
            </a:r>
            <a:r>
              <a:rPr lang="en-US" dirty="0" err="1" smtClean="0"/>
              <a:t>setMethods</a:t>
            </a:r>
            <a:r>
              <a:rPr lang="en-US" dirty="0" smtClean="0"/>
              <a:t>() 4/4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setMethods</a:t>
            </a:r>
            <a:r>
              <a:rPr lang="en-US" dirty="0" smtClean="0"/>
              <a:t>() has 4 possible outcomes</a:t>
            </a:r>
          </a:p>
          <a:p>
            <a:r>
              <a:rPr lang="en-US" sz="4000" dirty="0" smtClean="0">
                <a:ea typeface="Calibri"/>
                <a:cs typeface="Times New Roman"/>
              </a:rPr>
              <a:t>Pass an array with method names</a:t>
            </a:r>
          </a:p>
          <a:p>
            <a:pPr lvl="1"/>
            <a:r>
              <a:rPr lang="en-US" sz="3600" dirty="0" smtClean="0">
                <a:ea typeface="Calibri"/>
                <a:cs typeface="Times New Roman"/>
              </a:rPr>
              <a:t>Methods identified are stubs</a:t>
            </a:r>
          </a:p>
          <a:p>
            <a:pPr lvl="2"/>
            <a:r>
              <a:rPr lang="en-US" sz="3200" dirty="0" smtClean="0">
                <a:ea typeface="Calibri"/>
                <a:cs typeface="Times New Roman"/>
              </a:rPr>
              <a:t>Return null</a:t>
            </a:r>
          </a:p>
          <a:p>
            <a:pPr lvl="2"/>
            <a:r>
              <a:rPr lang="en-US" sz="3200" dirty="0" smtClean="0">
                <a:ea typeface="Calibri"/>
                <a:cs typeface="Times New Roman"/>
              </a:rPr>
              <a:t>Easily overridable</a:t>
            </a:r>
          </a:p>
          <a:p>
            <a:pPr lvl="1"/>
            <a:r>
              <a:rPr lang="en-US" sz="3600" dirty="0" smtClean="0">
                <a:ea typeface="Calibri"/>
                <a:cs typeface="Times New Roman"/>
              </a:rPr>
              <a:t>Methods *not* identified are mocks</a:t>
            </a:r>
          </a:p>
          <a:p>
            <a:pPr lvl="2"/>
            <a:r>
              <a:rPr lang="en-US" sz="3200" dirty="0" smtClean="0">
                <a:ea typeface="Calibri"/>
                <a:cs typeface="Times New Roman"/>
              </a:rPr>
              <a:t>Actual code is ran</a:t>
            </a:r>
          </a:p>
          <a:p>
            <a:pPr lvl="2"/>
            <a:r>
              <a:rPr lang="en-US" sz="3200" dirty="0" smtClean="0">
                <a:ea typeface="Calibri"/>
                <a:cs typeface="Times New Roman"/>
              </a:rPr>
              <a:t>Unable to override</a:t>
            </a:r>
          </a:p>
          <a:p>
            <a:pPr lvl="1"/>
            <a:endParaRPr lang="en-US" sz="36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$payment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getMockBuilder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'Payment'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setMethods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authorizeAndCapture</a:t>
            </a:r>
            <a:r>
              <a:rPr lang="en-US" sz="1400" dirty="0" smtClean="0">
                <a:solidFill>
                  <a:srgbClr val="808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,)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06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Other </a:t>
            </a:r>
            <a:r>
              <a:rPr lang="en-US" dirty="0" err="1" smtClean="0"/>
              <a:t>getMockBuilder</a:t>
            </a:r>
            <a:r>
              <a:rPr lang="en-US" dirty="0" smtClean="0"/>
              <a:t>()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ea typeface="Calibri"/>
                <a:cs typeface="Times New Roman"/>
              </a:rPr>
              <a:t>disableOriginalConstructor</a:t>
            </a:r>
            <a:r>
              <a:rPr lang="en-US" sz="2000" dirty="0" smtClean="0">
                <a:ea typeface="Calibri"/>
                <a:cs typeface="Times New Roman"/>
              </a:rPr>
              <a:t>()</a:t>
            </a:r>
            <a:endParaRPr lang="en-US" sz="1600" dirty="0" smtClean="0">
              <a:ea typeface="Calibri"/>
              <a:cs typeface="Times New Roman"/>
            </a:endParaRPr>
          </a:p>
          <a:p>
            <a:pPr lvl="1"/>
            <a:r>
              <a:rPr lang="en-US" sz="1600" dirty="0" smtClean="0">
                <a:ea typeface="Calibri"/>
                <a:cs typeface="Times New Roman"/>
              </a:rPr>
              <a:t>Returns a mock with the class __construct() </a:t>
            </a:r>
            <a:r>
              <a:rPr lang="en-US" sz="1600" dirty="0" err="1" smtClean="0">
                <a:ea typeface="Calibri"/>
                <a:cs typeface="Times New Roman"/>
              </a:rPr>
              <a:t>overriden</a:t>
            </a:r>
            <a:endParaRPr lang="en-US" sz="1600" dirty="0" smtClean="0">
              <a:ea typeface="Calibri"/>
              <a:cs typeface="Times New Roman"/>
            </a:endParaRPr>
          </a:p>
          <a:p>
            <a:pPr marL="457200" lvl="1" indent="0">
              <a:buNone/>
            </a:pP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$payment</a:t>
            </a:r>
            <a:r>
              <a:rPr lang="en-US" sz="16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16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getMockBuilder</a:t>
            </a:r>
            <a:r>
              <a:rPr lang="en-US" sz="16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6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AuthorizeNetAIM</a:t>
            </a:r>
            <a:r>
              <a:rPr lang="en-US" sz="16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6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16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600" dirty="0" err="1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disableOriginalConstructor</a:t>
            </a:r>
            <a:r>
              <a:rPr lang="en-US" sz="16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r>
              <a:rPr lang="en-US" sz="16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16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16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</a:t>
            </a:r>
            <a:r>
              <a:rPr lang="en-US" sz="16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lvl="1"/>
            <a:endParaRPr lang="en-US" sz="1400" dirty="0" smtClean="0">
              <a:ea typeface="Calibri"/>
              <a:cs typeface="Times New Roman"/>
            </a:endParaRPr>
          </a:p>
          <a:p>
            <a:r>
              <a:rPr lang="en-US" sz="2000" dirty="0" err="1" smtClean="0">
                <a:ea typeface="Calibri"/>
                <a:cs typeface="Times New Roman"/>
              </a:rPr>
              <a:t>setConstructorArgs</a:t>
            </a:r>
            <a:r>
              <a:rPr lang="en-US" sz="2000" dirty="0" smtClean="0">
                <a:ea typeface="Calibri"/>
                <a:cs typeface="Times New Roman"/>
              </a:rPr>
              <a:t>()</a:t>
            </a:r>
          </a:p>
          <a:p>
            <a:pPr lvl="1"/>
            <a:r>
              <a:rPr lang="en-US" sz="1600" dirty="0" smtClean="0">
                <a:ea typeface="Calibri"/>
                <a:cs typeface="Times New Roman"/>
              </a:rPr>
              <a:t>Passes arguments to the __construct()</a:t>
            </a:r>
          </a:p>
          <a:p>
            <a:pPr marL="457200" lvl="1" indent="0">
              <a:buNone/>
            </a:pP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$payment</a:t>
            </a: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1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getMockBuilder</a:t>
            </a:r>
            <a:r>
              <a:rPr lang="en-US" sz="14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AuthorizeNetAIM</a:t>
            </a:r>
            <a:r>
              <a:rPr lang="en-US" sz="1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4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4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setConstructorArgs</a:t>
            </a:r>
            <a:r>
              <a:rPr lang="en-US" sz="1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</a:t>
            </a:r>
            <a:r>
              <a:rPr lang="en-US" sz="1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API_LOGIN_ID</a:t>
            </a:r>
            <a:r>
              <a:rPr lang="en-US" sz="1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TRANSACTION_KEY</a:t>
            </a:r>
            <a:r>
              <a:rPr lang="en-US" sz="1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4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</a:t>
            </a:r>
            <a:r>
              <a:rPr lang="en-US" sz="14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  <a:endParaRPr lang="en-US" sz="1800" dirty="0">
              <a:ea typeface="Calibri"/>
              <a:cs typeface="Times New Roman"/>
            </a:endParaRPr>
          </a:p>
          <a:p>
            <a:pPr lvl="1"/>
            <a:endParaRPr lang="en-US" sz="1400" dirty="0">
              <a:ea typeface="Calibri"/>
              <a:cs typeface="Times New Roman"/>
            </a:endParaRPr>
          </a:p>
          <a:p>
            <a:r>
              <a:rPr lang="en-US" sz="1800" dirty="0" err="1" smtClean="0">
                <a:ea typeface="Calibri"/>
                <a:cs typeface="Times New Roman"/>
              </a:rPr>
              <a:t>getMockForAbstractClass</a:t>
            </a:r>
            <a:r>
              <a:rPr lang="en-US" sz="1800" dirty="0" smtClean="0">
                <a:ea typeface="Calibri"/>
                <a:cs typeface="Times New Roman"/>
              </a:rPr>
              <a:t>()</a:t>
            </a:r>
          </a:p>
          <a:p>
            <a:pPr lvl="1"/>
            <a:r>
              <a:rPr lang="en-US" sz="1400" dirty="0" smtClean="0">
                <a:ea typeface="Calibri"/>
                <a:cs typeface="Times New Roman"/>
              </a:rPr>
              <a:t>Returns a mocked object created from abstract class</a:t>
            </a:r>
          </a:p>
          <a:p>
            <a:pPr marL="457200" lvl="1" indent="0">
              <a:buNone/>
            </a:pP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$payment</a:t>
            </a: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getMockBuilder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8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AuthorizeNetAIM</a:t>
            </a:r>
            <a:r>
              <a:rPr lang="en-US" sz="1800" dirty="0" smtClean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8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800" dirty="0" err="1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getMockForAbstractClass</a:t>
            </a:r>
            <a:r>
              <a:rPr lang="en-US" sz="18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0037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Using Stubbed Methods 1/3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24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expects</a:t>
            </a:r>
            <a:r>
              <a:rPr lang="en-US" sz="24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2400" dirty="0">
              <a:solidFill>
                <a:srgbClr val="8000FF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2200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22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this</a:t>
            </a:r>
            <a:r>
              <a:rPr lang="en-US" sz="22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2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once</a:t>
            </a:r>
            <a:r>
              <a:rPr lang="en-US" sz="22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</a:p>
          <a:p>
            <a:r>
              <a:rPr lang="en-US" sz="2200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22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this</a:t>
            </a:r>
            <a:r>
              <a:rPr lang="en-US" sz="22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2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any</a:t>
            </a:r>
            <a:r>
              <a:rPr lang="en-US" sz="22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</a:p>
          <a:p>
            <a:r>
              <a:rPr lang="en-US" sz="2200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22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this</a:t>
            </a:r>
            <a:r>
              <a:rPr lang="en-US" sz="22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2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never</a:t>
            </a:r>
            <a:r>
              <a:rPr lang="en-US" sz="22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</a:p>
          <a:p>
            <a:r>
              <a:rPr lang="en-US" sz="2200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22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this</a:t>
            </a:r>
            <a:r>
              <a:rPr lang="en-US" sz="22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2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exactly</a:t>
            </a:r>
            <a:r>
              <a:rPr lang="en-US" sz="22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200" dirty="0">
                <a:solidFill>
                  <a:srgbClr val="FF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</a:t>
            </a:r>
            <a:r>
              <a:rPr lang="en-US" sz="22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r>
              <a:rPr lang="en-US" sz="22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22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22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onConsecutiveCalls</a:t>
            </a:r>
            <a:r>
              <a:rPr lang="en-US" sz="22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2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lvl="1"/>
            <a:endParaRPr lang="en-US" sz="1400" dirty="0">
              <a:solidFill>
                <a:srgbClr val="8000FF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lvl="1"/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rgbClr val="00008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$payment</a:t>
            </a: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getMockBuilder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8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AuthorizeNetAIM</a:t>
            </a:r>
            <a:r>
              <a:rPr lang="en-US" sz="1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8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payment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expects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once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())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8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method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8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authorizeAndCapture</a:t>
            </a:r>
            <a:r>
              <a:rPr lang="en-US" sz="1800" dirty="0" smtClean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8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07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Using Stubbed Methods 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24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method</a:t>
            </a:r>
            <a:r>
              <a:rPr lang="en-US" sz="24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2400" dirty="0" smtClean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name'</a:t>
            </a:r>
            <a:r>
              <a:rPr lang="en-US" sz="24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will</a:t>
            </a:r>
            <a:r>
              <a:rPr lang="en-US" sz="24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</a:t>
            </a:r>
            <a:r>
              <a:rPr lang="en-US" sz="24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r>
              <a:rPr lang="en-US" sz="2400" dirty="0" err="1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returnValue</a:t>
            </a:r>
            <a:r>
              <a:rPr lang="en-US" sz="24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2400" dirty="0" smtClean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value'</a:t>
            </a:r>
            <a:r>
              <a:rPr lang="en-US" sz="24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</a:t>
            </a:r>
            <a:endParaRPr lang="en-US" sz="2400" dirty="0">
              <a:solidFill>
                <a:srgbClr val="8000FF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indent="0">
              <a:buNone/>
            </a:pPr>
            <a:endParaRPr lang="en-US" sz="1800" dirty="0" smtClean="0"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sz="1800" dirty="0" smtClean="0">
                <a:ea typeface="Calibri"/>
                <a:cs typeface="Times New Roman"/>
              </a:rPr>
              <a:t>Overriding stub method means specifying what it returns.</a:t>
            </a:r>
          </a:p>
          <a:p>
            <a:r>
              <a:rPr lang="en-US" sz="1800" dirty="0">
                <a:ea typeface="Calibri"/>
                <a:cs typeface="Times New Roman"/>
              </a:rPr>
              <a:t>Doesn’t run any </a:t>
            </a:r>
            <a:r>
              <a:rPr lang="en-US" sz="1800" dirty="0" smtClean="0">
                <a:ea typeface="Calibri"/>
                <a:cs typeface="Times New Roman"/>
              </a:rPr>
              <a:t>code</a:t>
            </a:r>
          </a:p>
          <a:p>
            <a:r>
              <a:rPr lang="en-US" sz="1800" dirty="0" smtClean="0">
                <a:ea typeface="Calibri"/>
                <a:cs typeface="Times New Roman"/>
              </a:rPr>
              <a:t>Expected call count</a:t>
            </a:r>
          </a:p>
          <a:p>
            <a:r>
              <a:rPr lang="en-US" sz="1800" dirty="0" smtClean="0">
                <a:ea typeface="Calibri"/>
                <a:cs typeface="Times New Roman"/>
              </a:rPr>
              <a:t>Can return anything</a:t>
            </a:r>
          </a:p>
          <a:p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rgbClr val="00008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$payment</a:t>
            </a: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getMockBuilder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8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AuthorizeNetAIM</a:t>
            </a:r>
            <a:r>
              <a:rPr lang="en-US" sz="1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800" dirty="0">
              <a:solidFill>
                <a:prstClr val="black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  <a:endParaRPr lang="en-US" sz="1800" dirty="0">
              <a:solidFill>
                <a:prstClr val="black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8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$payment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expects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once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())</a:t>
            </a:r>
            <a:endParaRPr lang="en-US" sz="1800" dirty="0">
              <a:solidFill>
                <a:prstClr val="black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method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8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authorizeAndCapture</a:t>
            </a:r>
            <a:r>
              <a:rPr lang="en-US" sz="1800" dirty="0" smtClean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8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will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800" dirty="0" err="1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returnValue</a:t>
            </a:r>
            <a:r>
              <a:rPr lang="en-US" sz="18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8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baz</a:t>
            </a:r>
            <a:r>
              <a:rPr lang="en-US" sz="1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=&gt;</a:t>
            </a: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'boo</a:t>
            </a:r>
            <a:r>
              <a:rPr lang="en-US" sz="1800" dirty="0" smtClean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8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)))</a:t>
            </a:r>
            <a:r>
              <a:rPr lang="en-US" sz="18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1800" dirty="0">
              <a:solidFill>
                <a:prstClr val="black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60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 Your Host</a:t>
            </a:r>
            <a:br>
              <a:rPr lang="en-US" dirty="0" smtClean="0"/>
            </a:br>
            <a:r>
              <a:rPr lang="en-US" dirty="0" smtClean="0"/>
              <a:t>Juan </a:t>
            </a:r>
            <a:r>
              <a:rPr lang="en-US" dirty="0" err="1" smtClean="0"/>
              <a:t>Treminio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http://jtreminio.com</a:t>
            </a:r>
          </a:p>
          <a:p>
            <a:r>
              <a:rPr lang="en-US" dirty="0" smtClean="0"/>
              <a:t>http://github.com/jtreminio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juantreminio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phpc</a:t>
            </a:r>
            <a:endParaRPr lang="en-US" dirty="0" smtClean="0"/>
          </a:p>
          <a:p>
            <a:r>
              <a:rPr lang="en-US" dirty="0" smtClean="0"/>
              <a:t>I love writing tests</a:t>
            </a:r>
          </a:p>
          <a:p>
            <a:r>
              <a:rPr lang="en-US" dirty="0" smtClean="0"/>
              <a:t>I like to work from home</a:t>
            </a:r>
          </a:p>
          <a:p>
            <a:r>
              <a:rPr lang="en-US" dirty="0" smtClean="0"/>
              <a:t>I sometimes write things for my website</a:t>
            </a:r>
          </a:p>
          <a:p>
            <a:r>
              <a:rPr lang="en-US" dirty="0" smtClean="0"/>
              <a:t>My first presentation!!!</a:t>
            </a:r>
            <a:endParaRPr lang="en-US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Moderator of /r/</a:t>
            </a:r>
            <a:r>
              <a:rPr lang="en-US" sz="1200" dirty="0" err="1" smtClean="0"/>
              <a:t>php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6137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Using Stubbed Methods 3/3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000" dirty="0" smtClean="0">
                <a:solidFill>
                  <a:prstClr val="black"/>
                </a:solidFill>
              </a:rPr>
              <a:t>A stubbed method can return a mock object!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rgbClr val="00008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$payment</a:t>
            </a: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getMockBuilder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8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AuthorizeNetAIM</a:t>
            </a:r>
            <a:r>
              <a:rPr lang="en-US" sz="1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800" dirty="0">
              <a:solidFill>
                <a:prstClr val="black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</a:t>
            </a:r>
            <a:r>
              <a:rPr lang="en-US" sz="18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rgbClr val="00008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$invoice</a:t>
            </a:r>
            <a:r>
              <a:rPr lang="en-US" sz="18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getMockBuilder</a:t>
            </a:r>
            <a:r>
              <a:rPr lang="en-US" sz="18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800" dirty="0" smtClean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Invoice'</a:t>
            </a:r>
            <a:r>
              <a:rPr lang="en-US" sz="18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800" dirty="0">
              <a:solidFill>
                <a:prstClr val="black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  <a:endParaRPr lang="en-US" sz="1800" dirty="0">
              <a:solidFill>
                <a:prstClr val="black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payment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expects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once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())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method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8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getInvoice</a:t>
            </a:r>
            <a:r>
              <a:rPr lang="en-US" sz="1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will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returnValue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$invoice</a:t>
            </a:r>
            <a:r>
              <a:rPr lang="en-US" sz="18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));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6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ea typeface="DejaVu Sans Mono" pitchFamily="49" charset="0"/>
                <a:cs typeface="DejaVu Sans Mono" pitchFamily="49" charset="0"/>
              </a:rPr>
              <a:t>Define what you expect to happen</a:t>
            </a:r>
          </a:p>
          <a:p>
            <a:r>
              <a:rPr lang="en-US" sz="2600" dirty="0" smtClean="0">
                <a:ea typeface="DejaVu Sans Mono" pitchFamily="49" charset="0"/>
                <a:cs typeface="DejaVu Sans Mono" pitchFamily="49" charset="0"/>
              </a:rPr>
              <a:t>Assertions check statement is true</a:t>
            </a:r>
          </a:p>
          <a:p>
            <a:r>
              <a:rPr lang="en-US" sz="2600" dirty="0" smtClean="0">
                <a:ea typeface="DejaVu Sans Mono" pitchFamily="49" charset="0"/>
                <a:cs typeface="DejaVu Sans Mono" pitchFamily="49" charset="0"/>
              </a:rPr>
              <a:t>36 assertions as of </a:t>
            </a:r>
            <a:r>
              <a:rPr lang="en-US" sz="2600" dirty="0" err="1" smtClean="0">
                <a:ea typeface="DejaVu Sans Mono" pitchFamily="49" charset="0"/>
                <a:cs typeface="DejaVu Sans Mono" pitchFamily="49" charset="0"/>
              </a:rPr>
              <a:t>PHPUnit</a:t>
            </a:r>
            <a:r>
              <a:rPr lang="en-US" sz="2600" dirty="0" smtClean="0">
                <a:ea typeface="DejaVu Sans Mono" pitchFamily="49" charset="0"/>
                <a:cs typeface="DejaVu Sans Mono" pitchFamily="49" charset="0"/>
              </a:rPr>
              <a:t> 3.6</a:t>
            </a:r>
          </a:p>
          <a:p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$foo</a:t>
            </a: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assertTrue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$foo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$foo</a:t>
            </a: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false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assertFalse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$foo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$foo</a:t>
            </a: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'bar'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assertEquals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'bar'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$foo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8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8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baz</a:t>
            </a:r>
            <a:r>
              <a:rPr lang="en-US" sz="1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=&gt;</a:t>
            </a: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'boo'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assertArrayHasKey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8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baz</a:t>
            </a:r>
            <a:r>
              <a:rPr lang="en-US" sz="1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8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8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Run a Complete Test 1/2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200" y="609601"/>
            <a:ext cx="4421188" cy="3810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Payment.php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6200" y="990600"/>
            <a:ext cx="4421188" cy="5135563"/>
          </a:xfrm>
        </p:spPr>
        <p:txBody>
          <a:bodyPr>
            <a:normAutofit fontScale="32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phpunitTests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Payment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API_ID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123456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TRANS_KEY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'TRANSACTION KEY'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processPayment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paymentDetails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\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phpunitTests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\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AuthorizeNetAIM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$transaction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$transaction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amount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paymentDetails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'amount'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$transaction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card_num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paymentDetails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card_num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$transaction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exp_date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paymentDetails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exp_date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$response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$transaction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authorizeAndCapture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$response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approved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savePayment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$response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transaction_id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\Exception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$response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error_message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savePayment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609601"/>
            <a:ext cx="4422775" cy="3810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PaymentTest.php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990600"/>
            <a:ext cx="4422775" cy="5135563"/>
          </a:xfrm>
        </p:spPr>
        <p:txBody>
          <a:bodyPr>
            <a:normAutofit fontScale="32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PaymentTest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\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PHPUnit_Framework_TestCase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testProcessPaymentReturnTrueOnApprovedResponse</a:t>
            </a:r>
            <a:r>
              <a:rPr lang="en-US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authorizeNetAIM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this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</a:t>
            </a:r>
            <a:r>
              <a:rPr lang="en-US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getMockBuilder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'\</a:t>
            </a:r>
            <a:r>
              <a:rPr lang="en-US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phpunitTests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\</a:t>
            </a:r>
            <a:r>
              <a:rPr lang="en-US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AuthorizeNetAIM</a:t>
            </a:r>
            <a:r>
              <a:rPr lang="en-US" dirty="0" smtClean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</a:t>
            </a:r>
            <a:r>
              <a:rPr lang="en-US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authorizeNetResponse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\</a:t>
            </a:r>
            <a:r>
              <a:rPr lang="en-US" b="1" dirty="0" err="1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stdClass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authorizeNetResponse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approved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authorizeNetResponse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transaction_id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12345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authorizeNetAIM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expects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once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())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method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authorizeAndCapture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will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returnValue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authorizeNetResponse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arrayDetails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'amount'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123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card_num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'1234567812345678'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exp_date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'04/07'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$payment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\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phpunitTests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\Payment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assertTrue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$payment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processPayment</a:t>
            </a:r>
            <a:r>
              <a:rPr lang="en-US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</a:t>
            </a:r>
            <a:r>
              <a:rPr lang="en-US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arrayDetails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</a:t>
            </a:r>
            <a:r>
              <a:rPr lang="en-US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dirty="0" err="1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authorizeNetAIM</a:t>
            </a:r>
            <a:endParaRPr lang="en-US" dirty="0" smtClean="0">
              <a:solidFill>
                <a:srgbClr val="00008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</a:t>
            </a:r>
            <a:r>
              <a:rPr lang="en-US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5105400"/>
            <a:ext cx="4660266" cy="1562100"/>
          </a:xfrm>
          <a:prstGeom prst="rect">
            <a:avLst/>
          </a:prstGeom>
        </p:spPr>
      </p:pic>
      <p:sp>
        <p:nvSpPr>
          <p:cNvPr id="9" name="Line Callout 2 8"/>
          <p:cNvSpPr/>
          <p:nvPr/>
        </p:nvSpPr>
        <p:spPr>
          <a:xfrm>
            <a:off x="1981200" y="685800"/>
            <a:ext cx="2356184" cy="685800"/>
          </a:xfrm>
          <a:prstGeom prst="borderCallout2">
            <a:avLst>
              <a:gd name="adj1" fmla="val 106908"/>
              <a:gd name="adj2" fmla="val 48945"/>
              <a:gd name="adj3" fmla="val 145943"/>
              <a:gd name="adj4" fmla="val 80967"/>
              <a:gd name="adj5" fmla="val 159659"/>
              <a:gd name="adj6" fmla="val 136726"/>
            </a:avLst>
          </a:prstGeom>
          <a:solidFill>
            <a:srgbClr val="C8D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Mock </a:t>
            </a:r>
            <a:r>
              <a:rPr lang="en-US" sz="1600" dirty="0" err="1" smtClean="0">
                <a:solidFill>
                  <a:schemeClr val="tx1"/>
                </a:solidFill>
              </a:rPr>
              <a:t>AuthorizeNetAIM</a:t>
            </a:r>
            <a:r>
              <a:rPr lang="en-US" sz="1600" dirty="0" smtClean="0">
                <a:solidFill>
                  <a:schemeClr val="tx1"/>
                </a:solidFill>
              </a:rPr>
              <a:t> object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3352800" y="1828800"/>
            <a:ext cx="1793708" cy="685800"/>
          </a:xfrm>
          <a:prstGeom prst="borderCallout2">
            <a:avLst>
              <a:gd name="adj1" fmla="val 106908"/>
              <a:gd name="adj2" fmla="val 48945"/>
              <a:gd name="adj3" fmla="val 165241"/>
              <a:gd name="adj4" fmla="val 51753"/>
              <a:gd name="adj5" fmla="val 195624"/>
              <a:gd name="adj6" fmla="val 101547"/>
            </a:avLst>
          </a:prstGeom>
          <a:solidFill>
            <a:srgbClr val="C8D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Mock authorize object (</a:t>
            </a:r>
            <a:r>
              <a:rPr lang="en-US" sz="1600" dirty="0" err="1" smtClean="0">
                <a:solidFill>
                  <a:schemeClr val="tx1"/>
                </a:solidFill>
              </a:rPr>
              <a:t>stdClass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Line Callout 2 13"/>
          <p:cNvSpPr/>
          <p:nvPr/>
        </p:nvSpPr>
        <p:spPr>
          <a:xfrm>
            <a:off x="7162800" y="4267200"/>
            <a:ext cx="1786689" cy="685800"/>
          </a:xfrm>
          <a:prstGeom prst="borderCallout2">
            <a:avLst>
              <a:gd name="adj1" fmla="val -9759"/>
              <a:gd name="adj2" fmla="val 48945"/>
              <a:gd name="adj3" fmla="val -49671"/>
              <a:gd name="adj4" fmla="val 42668"/>
              <a:gd name="adj5" fmla="val -57007"/>
              <a:gd name="adj6" fmla="val 28826"/>
            </a:avLst>
          </a:prstGeom>
          <a:solidFill>
            <a:srgbClr val="C8D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Instantiate our class to be tested</a:t>
            </a:r>
          </a:p>
        </p:txBody>
      </p:sp>
      <p:sp>
        <p:nvSpPr>
          <p:cNvPr id="15" name="Line Callout 2 14"/>
          <p:cNvSpPr/>
          <p:nvPr/>
        </p:nvSpPr>
        <p:spPr>
          <a:xfrm>
            <a:off x="5562600" y="5410200"/>
            <a:ext cx="2356184" cy="685800"/>
          </a:xfrm>
          <a:prstGeom prst="borderCallout2">
            <a:avLst>
              <a:gd name="adj1" fmla="val -9759"/>
              <a:gd name="adj2" fmla="val 48945"/>
              <a:gd name="adj3" fmla="val -39145"/>
              <a:gd name="adj4" fmla="val 31946"/>
              <a:gd name="adj5" fmla="val -122796"/>
              <a:gd name="adj6" fmla="val 19279"/>
            </a:avLst>
          </a:prstGeom>
          <a:solidFill>
            <a:srgbClr val="C8D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Our assertion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Line Callout 2 12"/>
          <p:cNvSpPr/>
          <p:nvPr/>
        </p:nvSpPr>
        <p:spPr>
          <a:xfrm>
            <a:off x="7620000" y="3314699"/>
            <a:ext cx="1447800" cy="381000"/>
          </a:xfrm>
          <a:prstGeom prst="borderCallout2">
            <a:avLst>
              <a:gd name="adj1" fmla="val -11513"/>
              <a:gd name="adj2" fmla="val 43543"/>
              <a:gd name="adj3" fmla="val -51075"/>
              <a:gd name="adj4" fmla="val -7250"/>
              <a:gd name="adj5" fmla="val -74376"/>
              <a:gd name="adj6" fmla="val -56348"/>
            </a:avLst>
          </a:prstGeom>
          <a:solidFill>
            <a:srgbClr val="C8D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Return object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87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4" grpId="0" animBg="1"/>
      <p:bldP spid="14" grpId="1" animBg="1"/>
      <p:bldP spid="15" grpId="0" animBg="1"/>
      <p:bldP spid="15" grpId="1" animBg="1"/>
      <p:bldP spid="13" grpId="0" animBg="1"/>
      <p:bldP spid="1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Run a Complete Test 2/2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200" y="609601"/>
            <a:ext cx="4421188" cy="3810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Payment.php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6200" y="990600"/>
            <a:ext cx="4421188" cy="5135563"/>
          </a:xfrm>
        </p:spPr>
        <p:txBody>
          <a:bodyPr>
            <a:normAutofit fontScale="32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phpunitTests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Payment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API_ID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123456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TRANS_KEY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'TRANSACTION KEY'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processPayment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paymentDetails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\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phpunitTests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\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AuthorizeNetAIM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$transaction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$transaction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amount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paymentDetails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'amount'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$transaction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card_num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paymentDetails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card_num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$transaction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exp_date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paymentDetails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exp_date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$response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$transaction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authorizeAndCapture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$response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approved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savePayment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$response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transaction_id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\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phpunitTests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\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PaymentException</a:t>
            </a:r>
            <a:r>
              <a:rPr lang="en-US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</a:t>
            </a:r>
            <a:r>
              <a:rPr lang="en-US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response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 err="1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error_message</a:t>
            </a:r>
            <a:endParaRPr lang="en-US" dirty="0" smtClean="0">
              <a:solidFill>
                <a:srgbClr val="00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</a:t>
            </a:r>
            <a:r>
              <a:rPr lang="en-US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savePayment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609601"/>
            <a:ext cx="4422775" cy="3810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PaymentTest.php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990600"/>
            <a:ext cx="4422775" cy="5135563"/>
          </a:xfrm>
        </p:spPr>
        <p:txBody>
          <a:bodyPr>
            <a:normAutofit fontScale="32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testProcessPaymentThrowsExceptionOnUnapproved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dirty="0" err="1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exceptionMessage</a:t>
            </a:r>
            <a:r>
              <a:rPr lang="en-US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Grats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on failing </a:t>
            </a:r>
            <a:r>
              <a:rPr lang="en-US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lol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setExpectedException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'\</a:t>
            </a:r>
            <a:r>
              <a:rPr lang="en-US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phpunitTests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\</a:t>
            </a:r>
            <a:r>
              <a:rPr lang="en-US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PaymentException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expectedExceptionMessage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authorizeNetAIM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this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</a:t>
            </a:r>
            <a:r>
              <a:rPr lang="en-US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getMockBuilder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'\</a:t>
            </a:r>
            <a:r>
              <a:rPr lang="en-US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phpunitTests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\</a:t>
            </a:r>
            <a:r>
              <a:rPr lang="en-US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AuthorizeNetAIM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disableOriginalConstructor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setConstructorArgs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\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phpunitTests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\Payment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API_ID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\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phpunitTests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\Payment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TRANS_KEY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setMethods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authorizeAndCapture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authorizeNetResponse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\</a:t>
            </a:r>
            <a:r>
              <a:rPr lang="en-US" b="1" dirty="0" err="1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stdClass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authorizeNetResponse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approved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false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authorizeNetResponse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error_message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dirty="0" err="1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exceptionMessage</a:t>
            </a:r>
            <a:r>
              <a:rPr lang="en-US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authorizeNetAIM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expects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once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())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method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authorizeAndCapture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will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returnValue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authorizeNetResponse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arrayDetails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'amount'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123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card_num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'1234567812345678'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exp_date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'04/07'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$payment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\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phpunitTests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\Payment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$payment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processPayment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arrayDetails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authorizeNetAIM</a:t>
            </a: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3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32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</a:p>
        </p:txBody>
      </p:sp>
      <p:sp>
        <p:nvSpPr>
          <p:cNvPr id="14" name="Line Callout 2 13"/>
          <p:cNvSpPr/>
          <p:nvPr/>
        </p:nvSpPr>
        <p:spPr>
          <a:xfrm>
            <a:off x="1981200" y="647700"/>
            <a:ext cx="2356184" cy="685800"/>
          </a:xfrm>
          <a:prstGeom prst="borderCallout2">
            <a:avLst>
              <a:gd name="adj1" fmla="val 111294"/>
              <a:gd name="adj2" fmla="val 54817"/>
              <a:gd name="adj3" fmla="val 122259"/>
              <a:gd name="adj4" fmla="val 87604"/>
              <a:gd name="adj5" fmla="val 128958"/>
              <a:gd name="adj6" fmla="val 124470"/>
            </a:avLst>
          </a:prstGeom>
          <a:solidFill>
            <a:srgbClr val="C8D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Set expected Exception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Cannot be \Exception()!</a:t>
            </a:r>
          </a:p>
        </p:txBody>
      </p:sp>
      <p:sp>
        <p:nvSpPr>
          <p:cNvPr id="13" name="Line Callout 2 12"/>
          <p:cNvSpPr/>
          <p:nvPr/>
        </p:nvSpPr>
        <p:spPr>
          <a:xfrm>
            <a:off x="2590800" y="3962400"/>
            <a:ext cx="1676400" cy="457200"/>
          </a:xfrm>
          <a:prstGeom prst="borderCallout2">
            <a:avLst>
              <a:gd name="adj1" fmla="val -9759"/>
              <a:gd name="adj2" fmla="val 56611"/>
              <a:gd name="adj3" fmla="val -22477"/>
              <a:gd name="adj4" fmla="val 37574"/>
              <a:gd name="adj5" fmla="val -44726"/>
              <a:gd name="adj6" fmla="val 16212"/>
            </a:avLst>
          </a:prstGeom>
          <a:solidFill>
            <a:srgbClr val="C8D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Exception </a:t>
            </a:r>
            <a:r>
              <a:rPr lang="en-US" sz="1600" dirty="0" smtClean="0">
                <a:solidFill>
                  <a:schemeClr val="tx1"/>
                </a:solidFill>
              </a:rPr>
              <a:t>thrown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7" name="Line Callout 2 16"/>
          <p:cNvSpPr/>
          <p:nvPr/>
        </p:nvSpPr>
        <p:spPr>
          <a:xfrm>
            <a:off x="4953000" y="6063916"/>
            <a:ext cx="2356184" cy="685800"/>
          </a:xfrm>
          <a:prstGeom prst="borderCallout2">
            <a:avLst>
              <a:gd name="adj1" fmla="val -13267"/>
              <a:gd name="adj2" fmla="val 41796"/>
              <a:gd name="adj3" fmla="val -36513"/>
              <a:gd name="adj4" fmla="val 45988"/>
              <a:gd name="adj5" fmla="val -69288"/>
              <a:gd name="adj6" fmla="val 43278"/>
            </a:avLst>
          </a:prstGeom>
          <a:solidFill>
            <a:srgbClr val="C8D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No assertion. Was already defined.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5121442"/>
            <a:ext cx="4648200" cy="1584158"/>
          </a:xfrm>
          <a:prstGeom prst="rect">
            <a:avLst/>
          </a:prstGeom>
        </p:spPr>
      </p:pic>
      <p:sp>
        <p:nvSpPr>
          <p:cNvPr id="12" name="Line Callout 2 11"/>
          <p:cNvSpPr/>
          <p:nvPr/>
        </p:nvSpPr>
        <p:spPr>
          <a:xfrm>
            <a:off x="7890711" y="2438400"/>
            <a:ext cx="1219200" cy="762000"/>
          </a:xfrm>
          <a:prstGeom prst="borderCallout2">
            <a:avLst>
              <a:gd name="adj1" fmla="val 111030"/>
              <a:gd name="adj2" fmla="val 52664"/>
              <a:gd name="adj3" fmla="val 125944"/>
              <a:gd name="adj4" fmla="val 31159"/>
              <a:gd name="adj5" fmla="val 162116"/>
              <a:gd name="adj6" fmla="val -32637"/>
            </a:avLst>
          </a:prstGeom>
          <a:solidFill>
            <a:srgbClr val="C8D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Force else{} to run in code</a:t>
            </a:r>
          </a:p>
        </p:txBody>
      </p:sp>
    </p:spTree>
    <p:extLst>
      <p:ext uri="{BB962C8B-B14F-4D97-AF65-F5344CB8AC3E}">
        <p14:creationId xmlns:p14="http://schemas.microsoft.com/office/powerpoint/2010/main" val="412407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3" grpId="0" animBg="1"/>
      <p:bldP spid="13" grpId="1" animBg="1"/>
      <p:bldP spid="17" grpId="0" animBg="1"/>
      <p:bldP spid="17" grpId="1" animBg="1"/>
      <p:bldP spid="12" grpId="0" animBg="1"/>
      <p:bldP spid="1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Mocking Object Being Tested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 fontScale="32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testProcessPaymentThrowsExceptionOnUnapproved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24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exceptionMessage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24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Grats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on failing </a:t>
            </a:r>
            <a:r>
              <a:rPr lang="en-US" sz="24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lol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setExpectedException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'\</a:t>
            </a:r>
            <a:r>
              <a:rPr lang="en-US" sz="24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phpunitTests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\</a:t>
            </a:r>
            <a:r>
              <a:rPr lang="en-US" sz="24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PaymentException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24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expectedExceptionMessage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24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authorizeNetAIM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getMockBuilder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'\</a:t>
            </a:r>
            <a:r>
              <a:rPr lang="en-US" sz="24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phpunitTests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\</a:t>
            </a:r>
            <a:r>
              <a:rPr lang="en-US" sz="24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AuthorizeNetAIM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disableOriginalConstructor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setConstructorArgs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2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\</a:t>
            </a:r>
            <a:r>
              <a:rPr lang="en-US" sz="2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phpunitTests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\Payment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API_ID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\</a:t>
            </a:r>
            <a:r>
              <a:rPr lang="en-US" sz="2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phpunitTests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\Payment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TRANS_KEY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setMethods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24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authorizeAndCapture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24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authorizeNetResponse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\</a:t>
            </a:r>
            <a:r>
              <a:rPr lang="en-US" sz="2400" b="1" dirty="0" err="1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stdClass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24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authorizeNetResponse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approved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false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24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authorizeNetResponse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error_message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24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exceptionMessage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24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authorizeNetAIM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expects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once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())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method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24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authorizeAndCapture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will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returnValue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24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authorizeNetResponse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));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24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arrayDetails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'amount'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123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24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card_num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'1234567812345678'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24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exp_date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'04/07'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400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$payment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getMockBuilder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'\</a:t>
            </a:r>
            <a:r>
              <a:rPr lang="en-US" sz="2400" dirty="0" err="1" smtClean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phpunitTests</a:t>
            </a:r>
            <a:r>
              <a:rPr lang="en-US" sz="2400" dirty="0" smtClean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\Payment'</a:t>
            </a:r>
            <a:r>
              <a:rPr lang="en-US" sz="24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1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-&gt;</a:t>
            </a:r>
            <a:r>
              <a:rPr lang="en-US" sz="2400" dirty="0" err="1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setMethods</a:t>
            </a:r>
            <a:r>
              <a:rPr lang="en-US" sz="24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400" b="1" dirty="0" smtClean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</a:t>
            </a:r>
            <a:r>
              <a:rPr lang="en-US" sz="25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2800" dirty="0" smtClean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hash'</a:t>
            </a:r>
            <a:r>
              <a:rPr lang="en-US" sz="25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</a:t>
            </a:r>
            <a:endParaRPr lang="en-US" sz="11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  <a:endParaRPr lang="en-US" sz="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$payment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processPayment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24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arrayDetails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24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authorizeNetAIM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4" name="Line Callout 2 3"/>
          <p:cNvSpPr/>
          <p:nvPr/>
        </p:nvSpPr>
        <p:spPr>
          <a:xfrm>
            <a:off x="4953000" y="4795584"/>
            <a:ext cx="2590800" cy="579521"/>
          </a:xfrm>
          <a:prstGeom prst="borderCallout2">
            <a:avLst>
              <a:gd name="adj1" fmla="val 79715"/>
              <a:gd name="adj2" fmla="val -6976"/>
              <a:gd name="adj3" fmla="val 85304"/>
              <a:gd name="adj4" fmla="val -37551"/>
              <a:gd name="adj5" fmla="val 85592"/>
              <a:gd name="adj6" fmla="val -89938"/>
            </a:avLst>
          </a:prstGeom>
          <a:solidFill>
            <a:srgbClr val="C8D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Stub </a:t>
            </a:r>
            <a:r>
              <a:rPr lang="en-US" sz="1600" smtClean="0">
                <a:solidFill>
                  <a:schemeClr val="tx1"/>
                </a:solidFill>
              </a:rPr>
              <a:t>one method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5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Statics are Evil… Or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ea typeface="DejaVu Sans Mono" pitchFamily="49" charset="0"/>
                <a:cs typeface="DejaVu Sans Mono" pitchFamily="49" charset="0"/>
              </a:rPr>
              <a:t>Statics are convenient</a:t>
            </a:r>
          </a:p>
          <a:p>
            <a:r>
              <a:rPr lang="en-US" sz="2400" dirty="0" smtClean="0">
                <a:ea typeface="DejaVu Sans Mono" pitchFamily="49" charset="0"/>
                <a:cs typeface="DejaVu Sans Mono" pitchFamily="49" charset="0"/>
              </a:rPr>
              <a:t>Statics are quick to use</a:t>
            </a:r>
          </a:p>
          <a:p>
            <a:endParaRPr lang="en-US" sz="2400" dirty="0">
              <a:ea typeface="DejaVu Sans Mono" pitchFamily="49" charset="0"/>
              <a:cs typeface="DejaVu Sans Mono" pitchFamily="49" charset="0"/>
            </a:endParaRPr>
          </a:p>
          <a:p>
            <a:r>
              <a:rPr lang="en-US" sz="2400" dirty="0" smtClean="0">
                <a:ea typeface="DejaVu Sans Mono" pitchFamily="49" charset="0"/>
                <a:cs typeface="DejaVu Sans Mono" pitchFamily="49" charset="0"/>
              </a:rPr>
              <a:t>Statics are now easy to mock*</a:t>
            </a:r>
          </a:p>
          <a:p>
            <a:pPr lvl="1"/>
            <a:r>
              <a:rPr lang="en-US" sz="2000" dirty="0" smtClean="0">
                <a:ea typeface="DejaVu Sans Mono" pitchFamily="49" charset="0"/>
                <a:cs typeface="DejaVu Sans Mono" pitchFamily="49" charset="0"/>
              </a:rPr>
              <a:t>*Only if both caller and </a:t>
            </a:r>
            <a:r>
              <a:rPr lang="en-US" sz="2000" dirty="0" err="1" smtClean="0">
                <a:ea typeface="DejaVu Sans Mono" pitchFamily="49" charset="0"/>
                <a:cs typeface="DejaVu Sans Mono" pitchFamily="49" charset="0"/>
              </a:rPr>
              <a:t>callee</a:t>
            </a:r>
            <a:r>
              <a:rPr lang="en-US" sz="2000" dirty="0" smtClean="0">
                <a:ea typeface="DejaVu Sans Mono" pitchFamily="49" charset="0"/>
                <a:cs typeface="DejaVu Sans Mono" pitchFamily="49" charset="0"/>
              </a:rPr>
              <a:t> are in same class</a:t>
            </a:r>
          </a:p>
          <a:p>
            <a:pPr lvl="1"/>
            <a:endParaRPr lang="en-US" sz="2000" dirty="0">
              <a:ea typeface="DejaVu Sans Mono" pitchFamily="49" charset="0"/>
              <a:cs typeface="DejaVu Sans Mono" pitchFamily="49" charset="0"/>
            </a:endParaRPr>
          </a:p>
          <a:p>
            <a:r>
              <a:rPr lang="en-US" sz="2400" dirty="0" smtClean="0">
                <a:ea typeface="DejaVu Sans Mono" pitchFamily="49" charset="0"/>
                <a:cs typeface="DejaVu Sans Mono" pitchFamily="49" charset="0"/>
              </a:rPr>
              <a:t>Statics create dependencies within your code</a:t>
            </a:r>
          </a:p>
          <a:p>
            <a:r>
              <a:rPr lang="en-US" sz="2400" dirty="0" smtClean="0">
                <a:ea typeface="DejaVu Sans Mono" pitchFamily="49" charset="0"/>
                <a:cs typeface="DejaVu Sans Mono" pitchFamily="49" charset="0"/>
              </a:rPr>
              <a:t>Static properties keep values</a:t>
            </a:r>
          </a:p>
          <a:p>
            <a:pPr lvl="1"/>
            <a:r>
              <a:rPr lang="en-US" sz="2000" dirty="0" err="1" smtClean="0">
                <a:ea typeface="DejaVu Sans Mono" pitchFamily="49" charset="0"/>
                <a:cs typeface="DejaVu Sans Mono" pitchFamily="49" charset="0"/>
              </a:rPr>
              <a:t>PHPUnit</a:t>
            </a:r>
            <a:r>
              <a:rPr lang="en-US" sz="2000" dirty="0">
                <a:ea typeface="DejaVu Sans Mono" pitchFamily="49" charset="0"/>
                <a:cs typeface="DejaVu Sans Mono" pitchFamily="49" charset="0"/>
              </a:rPr>
              <a:t> has a “</a:t>
            </a:r>
            <a:r>
              <a:rPr lang="en-US" sz="2000" dirty="0" err="1" smtClean="0">
                <a:ea typeface="DejaVu Sans Mono" pitchFamily="49" charset="0"/>
                <a:cs typeface="DejaVu Sans Mono" pitchFamily="49" charset="0"/>
              </a:rPr>
              <a:t>backupStaticAttributes</a:t>
            </a:r>
            <a:r>
              <a:rPr lang="en-US" sz="2000" dirty="0" smtClean="0">
                <a:ea typeface="DejaVu Sans Mono" pitchFamily="49" charset="0"/>
                <a:cs typeface="DejaVu Sans Mono" pitchFamily="49" charset="0"/>
              </a:rPr>
              <a:t>” flag</a:t>
            </a:r>
          </a:p>
        </p:txBody>
      </p:sp>
    </p:spTree>
    <p:extLst>
      <p:ext uri="{BB962C8B-B14F-4D97-AF65-F5344CB8AC3E}">
        <p14:creationId xmlns:p14="http://schemas.microsoft.com/office/powerpoint/2010/main" val="268239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Mocking Static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200" y="609601"/>
            <a:ext cx="4421188" cy="381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Original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6200" y="990600"/>
            <a:ext cx="4421188" cy="5135563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&lt;?</a:t>
            </a:r>
            <a:r>
              <a:rPr lang="en-US" sz="12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</a:t>
            </a:r>
            <a:endParaRPr lang="en-US" sz="1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Foo</a:t>
            </a:r>
            <a:endParaRPr lang="en-US" sz="1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doSomething</a:t>
            </a:r>
            <a:r>
              <a:rPr lang="en-US" sz="12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2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static</a:t>
            </a:r>
            <a:r>
              <a:rPr lang="en-US" sz="12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helper</a:t>
            </a:r>
            <a:r>
              <a:rPr lang="en-US" sz="12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  <a:endParaRPr lang="en-US" sz="1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2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endParaRPr lang="en-US" sz="1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helper</a:t>
            </a:r>
            <a:r>
              <a:rPr lang="en-US" sz="12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2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'foo'</a:t>
            </a:r>
            <a:r>
              <a:rPr lang="en-US" sz="12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1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2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2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609601"/>
            <a:ext cx="4422775" cy="381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Code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990600"/>
            <a:ext cx="4422775" cy="5135563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&lt;?</a:t>
            </a:r>
            <a:r>
              <a:rPr lang="en-US" sz="11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</a:t>
            </a:r>
            <a:endParaRPr lang="en-US" sz="11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FooTest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extends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PHPUnit_Framework_TestCase</a:t>
            </a:r>
            <a:endParaRPr lang="en-US" sz="11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1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testDoSomething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1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100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$class</a:t>
            </a:r>
            <a:r>
              <a:rPr lang="en-US" sz="11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11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100" dirty="0" err="1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getMockClass</a:t>
            </a:r>
            <a:r>
              <a:rPr lang="en-US" sz="11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endParaRPr lang="en-US" sz="1100" dirty="0">
              <a:solidFill>
                <a:srgbClr val="00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</a:t>
            </a:r>
            <a:r>
              <a:rPr lang="en-US" sz="11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  <a:r>
              <a:rPr lang="en-US" sz="1100" dirty="0" smtClean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/* </a:t>
            </a:r>
            <a:r>
              <a:rPr lang="en-US" sz="11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 of class to mock </a:t>
            </a:r>
            <a:r>
              <a:rPr lang="en-US" sz="1100" dirty="0" smtClean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*/</a:t>
            </a:r>
            <a:endParaRPr lang="en-US" sz="11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100" dirty="0" smtClean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'Foo'</a:t>
            </a:r>
            <a:r>
              <a:rPr lang="en-US" sz="11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100" dirty="0">
              <a:solidFill>
                <a:srgbClr val="00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</a:t>
            </a:r>
            <a:r>
              <a:rPr lang="en-US" sz="1100" dirty="0" smtClean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/* </a:t>
            </a:r>
            <a:r>
              <a:rPr lang="en-US" sz="11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list of methods to </a:t>
            </a:r>
            <a:r>
              <a:rPr lang="en-US" sz="1100" dirty="0" smtClean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mock */</a:t>
            </a:r>
            <a:endParaRPr lang="en-US" sz="1100" b="1" dirty="0" smtClean="0">
              <a:solidFill>
                <a:srgbClr val="00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</a:t>
            </a:r>
            <a:r>
              <a:rPr lang="en-US" sz="1100" b="1" dirty="0" smtClean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</a:t>
            </a:r>
            <a:r>
              <a:rPr lang="en-US" sz="11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smtClean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'helper'</a:t>
            </a:r>
            <a:r>
              <a:rPr lang="en-US" sz="11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100" dirty="0" smtClean="0">
              <a:solidFill>
                <a:srgbClr val="00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);</a:t>
            </a:r>
            <a:endParaRPr lang="en-US" sz="11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endParaRPr lang="en-US" sz="11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1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$class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staticExpects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any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())</a:t>
            </a:r>
            <a:endParaRPr lang="en-US" sz="11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method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'helper'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1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will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1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returnValue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'bar'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));</a:t>
            </a:r>
            <a:endParaRPr lang="en-US" sz="11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endParaRPr lang="en-US" sz="11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1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1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assertEquals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endParaRPr lang="en-US" sz="11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</a:t>
            </a:r>
            <a:r>
              <a:rPr lang="en-US" sz="11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  <a:r>
              <a:rPr lang="en-US" sz="1100" dirty="0" smtClean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'bar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1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</a:t>
            </a:r>
            <a:r>
              <a:rPr lang="en-US" sz="11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  <a:r>
              <a:rPr lang="en-US" sz="1100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1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class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doSomething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11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1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1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6223257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Taken directly from </a:t>
            </a:r>
            <a:r>
              <a:rPr lang="en-US" sz="1400" dirty="0" err="1" smtClean="0"/>
              <a:t>Sebastion</a:t>
            </a:r>
            <a:r>
              <a:rPr lang="en-US" sz="1400" dirty="0" smtClean="0"/>
              <a:t> Bergmann’s Website</a:t>
            </a:r>
          </a:p>
          <a:p>
            <a:r>
              <a:rPr lang="en-US" sz="1400" dirty="0"/>
              <a:t>http://sebastian-bergmann.de/archives/883-Stubbing-and-Mocking-Static-Methods.html</a:t>
            </a:r>
          </a:p>
        </p:txBody>
      </p:sp>
      <p:sp>
        <p:nvSpPr>
          <p:cNvPr id="16" name="Line Callout 2 15"/>
          <p:cNvSpPr/>
          <p:nvPr/>
        </p:nvSpPr>
        <p:spPr>
          <a:xfrm>
            <a:off x="3200400" y="1981200"/>
            <a:ext cx="1828800" cy="685800"/>
          </a:xfrm>
          <a:prstGeom prst="borderCallout2">
            <a:avLst>
              <a:gd name="adj1" fmla="val 79715"/>
              <a:gd name="adj2" fmla="val -6976"/>
              <a:gd name="adj3" fmla="val 70505"/>
              <a:gd name="adj4" fmla="val -22767"/>
              <a:gd name="adj5" fmla="val 50887"/>
              <a:gd name="adj6" fmla="val -47601"/>
            </a:avLst>
          </a:prstGeom>
          <a:solidFill>
            <a:srgbClr val="C8D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Static method call within Foo class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2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Can’t Mock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pPr lvl="0"/>
            <a:endParaRPr lang="en-US" sz="2400" dirty="0" smtClean="0">
              <a:solidFill>
                <a:prstClr val="black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lvl="2"/>
            <a:r>
              <a:rPr lang="en-US" sz="3200" dirty="0" smtClean="0">
                <a:solidFill>
                  <a:prstClr val="black"/>
                </a:solidFill>
                <a:ea typeface="DejaVu Sans Mono" pitchFamily="49" charset="0"/>
                <a:cs typeface="DejaVu Sans Mono" pitchFamily="49" charset="0"/>
              </a:rPr>
              <a:t>Can’t mock static calls to outside classes!</a:t>
            </a:r>
            <a:endParaRPr lang="en-US" sz="3200" dirty="0">
              <a:solidFill>
                <a:prstClr val="black"/>
              </a:solidFill>
              <a:ea typeface="DejaVu Sans Mono" pitchFamily="49" charset="0"/>
              <a:cs typeface="DejaVu Sans Mono" pitchFamily="49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  <a:ea typeface="DejaVu Sans Mono" pitchFamily="49" charset="0"/>
              <a:cs typeface="DejaVu Sans Mono" pitchFamily="49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&lt;?</a:t>
            </a:r>
            <a:r>
              <a:rPr lang="en-US" sz="12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</a:t>
            </a:r>
            <a:endParaRPr lang="en-US" sz="1200" dirty="0">
              <a:solidFill>
                <a:prstClr val="black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Foo</a:t>
            </a:r>
            <a:endParaRPr lang="en-US" sz="1200" dirty="0">
              <a:solidFill>
                <a:prstClr val="black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200" dirty="0">
              <a:solidFill>
                <a:prstClr val="black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doSomething</a:t>
            </a:r>
            <a:r>
              <a:rPr lang="en-US" sz="12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200" dirty="0">
              <a:solidFill>
                <a:prstClr val="black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2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200" dirty="0">
              <a:solidFill>
                <a:prstClr val="black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PaymentException</a:t>
            </a:r>
            <a:r>
              <a:rPr lang="en-US" sz="12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helper</a:t>
            </a:r>
            <a:r>
              <a:rPr lang="en-US" sz="12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  <a:endParaRPr lang="en-US" sz="1200" dirty="0">
              <a:solidFill>
                <a:prstClr val="black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2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200" dirty="0">
              <a:solidFill>
                <a:prstClr val="black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endParaRPr lang="en-US" sz="1200" dirty="0">
              <a:solidFill>
                <a:prstClr val="black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helper</a:t>
            </a:r>
            <a:r>
              <a:rPr lang="en-US" sz="12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200" dirty="0">
              <a:solidFill>
                <a:prstClr val="black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2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200" dirty="0">
              <a:solidFill>
                <a:prstClr val="black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'foo'</a:t>
            </a:r>
            <a:r>
              <a:rPr lang="en-US" sz="12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1200" dirty="0">
              <a:solidFill>
                <a:prstClr val="black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2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200" dirty="0">
              <a:solidFill>
                <a:prstClr val="black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200" dirty="0">
              <a:solidFill>
                <a:prstClr val="black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1200" dirty="0" smtClean="0">
              <a:solidFill>
                <a:prstClr val="black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1200" dirty="0">
              <a:solidFill>
                <a:prstClr val="black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98145"/>
            <a:ext cx="657225" cy="942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32" y="1088607"/>
            <a:ext cx="1066800" cy="1162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459580"/>
            <a:ext cx="50387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5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When to Use Statics?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ea typeface="DejaVu Sans Mono" pitchFamily="49" charset="0"/>
                <a:cs typeface="DejaVu Sans Mono" pitchFamily="49" charset="0"/>
              </a:rPr>
              <a:t>Same class</a:t>
            </a:r>
          </a:p>
          <a:p>
            <a:endParaRPr lang="en-US" sz="2400" dirty="0" smtClean="0">
              <a:ea typeface="DejaVu Sans Mono" pitchFamily="49" charset="0"/>
              <a:cs typeface="DejaVu Sans Mono" pitchFamily="49" charset="0"/>
            </a:endParaRPr>
          </a:p>
          <a:p>
            <a:r>
              <a:rPr lang="en-US" sz="2400" dirty="0" smtClean="0">
                <a:ea typeface="DejaVu Sans Mono" pitchFamily="49" charset="0"/>
                <a:cs typeface="DejaVu Sans Mono" pitchFamily="49" charset="0"/>
              </a:rPr>
              <a:t>Non-complicated operations</a:t>
            </a:r>
          </a:p>
          <a:p>
            <a:pPr marL="0" indent="0">
              <a:buNone/>
            </a:pPr>
            <a:endParaRPr lang="en-US" sz="2400" dirty="0">
              <a:ea typeface="DejaVu Sans Mono" pitchFamily="49" charset="0"/>
              <a:cs typeface="DejaVu Sans Mono" pitchFamily="49" charset="0"/>
            </a:endParaRPr>
          </a:p>
          <a:p>
            <a:r>
              <a:rPr lang="en-US" sz="2400" dirty="0" smtClean="0">
                <a:ea typeface="DejaVu Sans Mono" pitchFamily="49" charset="0"/>
                <a:cs typeface="DejaVu Sans Mono" pitchFamily="49" charset="0"/>
              </a:rPr>
              <a:t>Never</a:t>
            </a:r>
          </a:p>
        </p:txBody>
      </p:sp>
    </p:spTree>
    <p:extLst>
      <p:ext uri="{BB962C8B-B14F-4D97-AF65-F5344CB8AC3E}">
        <p14:creationId xmlns:p14="http://schemas.microsoft.com/office/powerpoint/2010/main" val="164625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ea typeface="DejaVu Sans Mono" pitchFamily="49" charset="0"/>
                <a:cs typeface="DejaVu Sans Mono" pitchFamily="49" charset="0"/>
              </a:rPr>
              <a:t>@covers</a:t>
            </a:r>
          </a:p>
          <a:p>
            <a:pPr lvl="1"/>
            <a:r>
              <a:rPr lang="en-US" sz="2000" dirty="0" smtClean="0">
                <a:ea typeface="DejaVu Sans Mono" pitchFamily="49" charset="0"/>
                <a:cs typeface="DejaVu Sans Mono" pitchFamily="49" charset="0"/>
              </a:rPr>
              <a:t>Tells what method is being tested</a:t>
            </a:r>
          </a:p>
          <a:p>
            <a:pPr lvl="1"/>
            <a:r>
              <a:rPr lang="en-US" sz="2000" dirty="0" smtClean="0">
                <a:ea typeface="DejaVu Sans Mono" pitchFamily="49" charset="0"/>
                <a:cs typeface="DejaVu Sans Mono" pitchFamily="49" charset="0"/>
              </a:rPr>
              <a:t>Great for coverage reports</a:t>
            </a:r>
          </a:p>
          <a:p>
            <a:pPr lvl="1"/>
            <a:endParaRPr lang="en-US" sz="2000" dirty="0" smtClean="0">
              <a:ea typeface="DejaVu Sans Mono" pitchFamily="49" charset="0"/>
              <a:cs typeface="DejaVu Sans Mono" pitchFamily="49" charset="0"/>
            </a:endParaRPr>
          </a:p>
          <a:p>
            <a:r>
              <a:rPr lang="en-US" sz="2400" dirty="0" smtClean="0">
                <a:ea typeface="DejaVu Sans Mono" pitchFamily="49" charset="0"/>
                <a:cs typeface="DejaVu Sans Mono" pitchFamily="49" charset="0"/>
              </a:rPr>
              <a:t>@group</a:t>
            </a:r>
          </a:p>
          <a:p>
            <a:pPr lvl="1"/>
            <a:r>
              <a:rPr lang="en-US" sz="2000" dirty="0" smtClean="0">
                <a:ea typeface="DejaVu Sans Mono" pitchFamily="49" charset="0"/>
                <a:cs typeface="DejaVu Sans Mono" pitchFamily="49" charset="0"/>
              </a:rPr>
              <a:t>Separate tests into named groups</a:t>
            </a:r>
          </a:p>
          <a:p>
            <a:pPr lvl="1"/>
            <a:r>
              <a:rPr lang="en-US" sz="2000" dirty="0" smtClean="0">
                <a:ea typeface="DejaVu Sans Mono" pitchFamily="49" charset="0"/>
                <a:cs typeface="DejaVu Sans Mono" pitchFamily="49" charset="0"/>
              </a:rPr>
              <a:t>Don’t run full test suite</a:t>
            </a:r>
          </a:p>
          <a:p>
            <a:pPr lvl="1"/>
            <a:endParaRPr lang="en-US" sz="2000" dirty="0" smtClean="0">
              <a:ea typeface="DejaVu Sans Mono" pitchFamily="49" charset="0"/>
              <a:cs typeface="DejaVu Sans Mono" pitchFamily="49" charset="0"/>
            </a:endParaRPr>
          </a:p>
          <a:p>
            <a:r>
              <a:rPr lang="en-US" sz="2400" dirty="0" smtClean="0">
                <a:ea typeface="DejaVu Sans Mono" pitchFamily="49" charset="0"/>
                <a:cs typeface="DejaVu Sans Mono" pitchFamily="49" charset="0"/>
              </a:rPr>
              <a:t>@test</a:t>
            </a:r>
          </a:p>
          <a:p>
            <a:pPr lvl="1"/>
            <a:r>
              <a:rPr lang="en-US" sz="2000" dirty="0" smtClean="0">
                <a:ea typeface="DejaVu Sans Mono" pitchFamily="49" charset="0"/>
                <a:cs typeface="DejaVu Sans Mono" pitchFamily="49" charset="0"/>
              </a:rPr>
              <a:t>May as well!</a:t>
            </a:r>
          </a:p>
          <a:p>
            <a:pPr lvl="1"/>
            <a:endParaRPr lang="en-US" sz="2000" dirty="0" smtClean="0">
              <a:ea typeface="DejaVu Sans Mono" pitchFamily="49" charset="0"/>
              <a:cs typeface="DejaVu Sans Mono" pitchFamily="49" charset="0"/>
            </a:endParaRPr>
          </a:p>
          <a:p>
            <a:r>
              <a:rPr lang="en-US" sz="2400" dirty="0" smtClean="0">
                <a:ea typeface="DejaVu Sans Mono" pitchFamily="49" charset="0"/>
                <a:cs typeface="DejaVu Sans Mono" pitchFamily="49" charset="0"/>
              </a:rPr>
              <a:t>@</a:t>
            </a:r>
            <a:r>
              <a:rPr lang="en-US" sz="2400" dirty="0" err="1" smtClean="0">
                <a:ea typeface="DejaVu Sans Mono" pitchFamily="49" charset="0"/>
                <a:cs typeface="DejaVu Sans Mono" pitchFamily="49" charset="0"/>
              </a:rPr>
              <a:t>dataProvider</a:t>
            </a:r>
            <a:endParaRPr lang="en-US" sz="2400" dirty="0" smtClean="0">
              <a:ea typeface="DejaVu Sans Mono" pitchFamily="49" charset="0"/>
              <a:cs typeface="DejaVu Sans Mono" pitchFamily="49" charset="0"/>
            </a:endParaRPr>
          </a:p>
          <a:p>
            <a:pPr lvl="1"/>
            <a:r>
              <a:rPr lang="en-US" sz="2000" dirty="0" smtClean="0">
                <a:ea typeface="DejaVu Sans Mono" pitchFamily="49" charset="0"/>
                <a:cs typeface="DejaVu Sans Mono" pitchFamily="49" charset="0"/>
              </a:rPr>
              <a:t>Run single test with different input</a:t>
            </a:r>
          </a:p>
          <a:p>
            <a:pPr lvl="1"/>
            <a:endParaRPr lang="en-US" sz="2000" dirty="0" smtClean="0">
              <a:ea typeface="DejaVu Sans Mono" pitchFamily="49" charset="0"/>
              <a:cs typeface="DejaVu Sans Mono" pitchFamily="49" charset="0"/>
            </a:endParaRPr>
          </a:p>
          <a:p>
            <a:r>
              <a:rPr lang="en-US" sz="2400" dirty="0" smtClean="0">
                <a:ea typeface="DejaVu Sans Mono" pitchFamily="49" charset="0"/>
                <a:cs typeface="DejaVu Sans Mono" pitchFamily="49" charset="0"/>
              </a:rPr>
              <a:t>Many more!</a:t>
            </a:r>
          </a:p>
        </p:txBody>
      </p:sp>
    </p:spTree>
    <p:extLst>
      <p:ext uri="{BB962C8B-B14F-4D97-AF65-F5344CB8AC3E}">
        <p14:creationId xmlns:p14="http://schemas.microsoft.com/office/powerpoint/2010/main" val="47288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You Already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287963"/>
          </a:xfrm>
        </p:spPr>
        <p:txBody>
          <a:bodyPr/>
          <a:lstStyle/>
          <a:p>
            <a:r>
              <a:rPr lang="en-US" dirty="0" smtClean="0"/>
              <a:t>Setting up temporary code</a:t>
            </a:r>
          </a:p>
          <a:p>
            <a:pPr lvl="1"/>
            <a:r>
              <a:rPr lang="en-US" dirty="0" smtClean="0"/>
              <a:t>Write code then execute</a:t>
            </a:r>
          </a:p>
          <a:p>
            <a:endParaRPr lang="en-US" dirty="0"/>
          </a:p>
          <a:p>
            <a:r>
              <a:rPr lang="en-US" dirty="0" smtClean="0"/>
              <a:t>Hitting F5</a:t>
            </a:r>
          </a:p>
          <a:p>
            <a:pPr lvl="1"/>
            <a:r>
              <a:rPr lang="en-US" dirty="0" smtClean="0"/>
              <a:t>Abuse F5 to see changes</a:t>
            </a:r>
          </a:p>
          <a:p>
            <a:endParaRPr lang="en-US" dirty="0"/>
          </a:p>
          <a:p>
            <a:r>
              <a:rPr lang="en-US" dirty="0" smtClean="0"/>
              <a:t>Deleting temporary code</a:t>
            </a:r>
          </a:p>
          <a:p>
            <a:pPr lvl="1"/>
            <a:r>
              <a:rPr lang="en-US" dirty="0" smtClean="0"/>
              <a:t>Delete test code</a:t>
            </a:r>
          </a:p>
          <a:p>
            <a:pPr lvl="1"/>
            <a:r>
              <a:rPr lang="en-US" dirty="0" smtClean="0"/>
              <a:t>Have to write it again</a:t>
            </a:r>
          </a:p>
        </p:txBody>
      </p:sp>
    </p:spTree>
    <p:extLst>
      <p:ext uri="{BB962C8B-B14F-4D97-AF65-F5344CB8AC3E}">
        <p14:creationId xmlns:p14="http://schemas.microsoft.com/office/powerpoint/2010/main" val="9662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@test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PaymentTest</a:t>
            </a:r>
            <a:r>
              <a:rPr lang="en-US" sz="16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\</a:t>
            </a:r>
            <a:r>
              <a:rPr lang="en-US" sz="16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PHPUnit_Framework_TestCase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/**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 @test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*/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processPaymentReturnTrueOnApprovedResponse</a:t>
            </a:r>
            <a:r>
              <a:rPr lang="en-US" sz="16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 ...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/**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 @test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*/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processPaymentThrowsExceptionOnUnapproved</a:t>
            </a:r>
            <a:r>
              <a:rPr lang="en-US" sz="16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 ...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4407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@group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PaymentTest</a:t>
            </a: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\</a:t>
            </a:r>
            <a:r>
              <a:rPr lang="en-US" sz="1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PHPUnit_Framework_TestCase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/**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 @test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 @group me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*/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processPaymentReturnTrueOnApprovedResponse</a:t>
            </a:r>
            <a:r>
              <a:rPr lang="en-US" sz="1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 ...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/**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 @test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 @group exceptions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*/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processPaymentThrowsExceptionOnUnapproved</a:t>
            </a:r>
            <a:r>
              <a:rPr lang="en-US" sz="1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 ...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48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@covers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PaymentTest</a:t>
            </a: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\</a:t>
            </a:r>
            <a:r>
              <a:rPr lang="en-US" sz="1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PHPUnit_Framework_TestCase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/**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 @test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 @covers </a:t>
            </a:r>
            <a:r>
              <a:rPr lang="en-US" sz="1400" dirty="0" smtClean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\</a:t>
            </a:r>
            <a:r>
              <a:rPr lang="en-US" sz="1400" dirty="0" err="1" smtClean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phpunitTests</a:t>
            </a:r>
            <a:r>
              <a:rPr lang="en-US" sz="1400" dirty="0" smtClean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\Payment</a:t>
            </a:r>
            <a:r>
              <a:rPr lang="en-US" sz="1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sz="1400" dirty="0" err="1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processPayment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 @group me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*/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processPaymentReturnTrueOnApprovedResponse</a:t>
            </a:r>
            <a:r>
              <a:rPr lang="en-US" sz="1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 ...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/**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 @test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 @covers </a:t>
            </a:r>
            <a:r>
              <a:rPr lang="en-US" sz="1400" dirty="0" smtClean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\</a:t>
            </a:r>
            <a:r>
              <a:rPr lang="en-US" sz="1400" dirty="0" err="1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phpunitTests</a:t>
            </a:r>
            <a:r>
              <a:rPr lang="en-US" sz="1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\</a:t>
            </a:r>
            <a:r>
              <a:rPr lang="en-US" sz="1400" dirty="0" smtClean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Payment</a:t>
            </a:r>
            <a:r>
              <a:rPr lang="en-US" sz="1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sz="1400" dirty="0" err="1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processPayment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 @group exceptions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*/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processPaymentThrowsExceptionOnUnapproved</a:t>
            </a:r>
            <a:r>
              <a:rPr lang="en-US" sz="1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 ...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dataProvider</a:t>
            </a:r>
            <a:r>
              <a:rPr lang="en-US" dirty="0" smtClean="0"/>
              <a:t> 1/2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200" y="609601"/>
            <a:ext cx="4421188" cy="381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Original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6200" y="990600"/>
            <a:ext cx="4421188" cy="5135563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&lt;?</a:t>
            </a:r>
            <a:r>
              <a:rPr lang="en-US" sz="9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</a:t>
            </a:r>
            <a:endParaRPr lang="en-US" sz="105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05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namespace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phpunitTests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105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05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Sluggify</a:t>
            </a:r>
            <a:endParaRPr lang="en-US" sz="105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05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sluggify</a:t>
            </a:r>
            <a:r>
              <a:rPr lang="en-US" sz="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</a:t>
            </a:r>
            <a:r>
              <a:rPr lang="en-US" sz="900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9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sz="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</a:t>
            </a:r>
            <a:r>
              <a:rPr lang="en-US" sz="900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9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delimiter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'-'</a:t>
            </a:r>
            <a:r>
              <a:rPr lang="en-US" sz="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</a:t>
            </a:r>
            <a:r>
              <a:rPr lang="en-US" sz="900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9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maxLength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smtClean="0">
                <a:solidFill>
                  <a:srgbClr val="FF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96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FF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smtClean="0">
                <a:solidFill>
                  <a:srgbClr val="FF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  <a:endParaRPr lang="en-US" sz="105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9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$clean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iconv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'UTF-8'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'ASCII//TRANSLIT'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$string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105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9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$clean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preg_replace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"%[^-/+|\w ]%"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''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$clean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105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9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$clean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 err="1" smtClean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strtolower</a:t>
            </a:r>
            <a:r>
              <a:rPr lang="en-US" sz="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trim</a:t>
            </a:r>
            <a:r>
              <a:rPr lang="en-US" sz="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substr</a:t>
            </a:r>
            <a:r>
              <a:rPr lang="en-US" sz="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$clean</a:t>
            </a:r>
            <a:r>
              <a:rPr lang="en-US" sz="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smtClean="0">
                <a:solidFill>
                  <a:srgbClr val="FF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</a:t>
            </a:r>
            <a:r>
              <a:rPr lang="en-US" sz="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900" dirty="0" err="1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maxLength</a:t>
            </a:r>
            <a:r>
              <a:rPr lang="en-US" sz="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</a:t>
            </a:r>
            <a:r>
              <a:rPr lang="en-US" sz="9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'-'</a:t>
            </a:r>
            <a:r>
              <a:rPr lang="en-US" sz="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));</a:t>
            </a:r>
            <a:endParaRPr lang="en-US" sz="105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9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$clean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endParaRPr lang="en-US" sz="900" dirty="0" smtClean="0">
              <a:solidFill>
                <a:srgbClr val="00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</a:t>
            </a:r>
            <a:r>
              <a:rPr lang="en-US" sz="900" dirty="0" err="1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preg_replace</a:t>
            </a:r>
            <a:r>
              <a:rPr lang="en-US" sz="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 smtClean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"/[\/_|+ </a:t>
            </a:r>
            <a:r>
              <a:rPr lang="en-US" sz="9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-]+/"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$delimiter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$clean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105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05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9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$clean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105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05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05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05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609601"/>
            <a:ext cx="4422775" cy="381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Code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990600"/>
            <a:ext cx="4422775" cy="5135563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&lt;?</a:t>
            </a:r>
            <a:r>
              <a:rPr lang="en-US" sz="11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SluggifyTest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extends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\</a:t>
            </a:r>
            <a:r>
              <a:rPr lang="en-US" sz="11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PHPUnit_Framework_TestCase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sluggifyReturnsCorrectStringTestOne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1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1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sluggify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\</a:t>
            </a:r>
            <a:r>
              <a:rPr lang="en-US" sz="11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phpunitTests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\</a:t>
            </a:r>
            <a:r>
              <a:rPr lang="en-US" sz="11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Sluggify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1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1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rawString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</a:t>
            </a:r>
            <a:r>
              <a:rPr lang="en-US" sz="11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Perch頬'erba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蠶erde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?"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"'"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1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1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expectedString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perche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</a:t>
            </a:r>
            <a:r>
              <a:rPr lang="en-US" sz="11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lerba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-e-</a:t>
            </a:r>
            <a:r>
              <a:rPr lang="en-US" sz="11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verde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1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1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assertEquals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1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1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expectedString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1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1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sluggify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1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sluggify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1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rawString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sluggifyReturnsCorrectStringTestTwo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1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1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sluggify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\</a:t>
            </a:r>
            <a:r>
              <a:rPr lang="en-US" sz="11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phpunitTests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\</a:t>
            </a:r>
            <a:r>
              <a:rPr lang="en-US" sz="11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Sluggify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1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1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rawString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</a:t>
            </a:r>
            <a:r>
              <a:rPr lang="en-US" sz="11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Peux-tu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m'aider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s'il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pla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"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","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1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1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expectedString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peux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</a:t>
            </a:r>
            <a:r>
              <a:rPr lang="en-US" sz="11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</a:t>
            </a:r>
            <a:r>
              <a:rPr lang="en-US" sz="11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maider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</a:t>
            </a:r>
            <a:r>
              <a:rPr lang="en-US" sz="11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sil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</a:t>
            </a:r>
            <a:r>
              <a:rPr lang="en-US" sz="11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-plait'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1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1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assertEquals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1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1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expectedString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1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1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sluggify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1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sluggify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1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rawString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sluggifyReturnsCorrectStringTestThree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1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1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sluggify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\</a:t>
            </a:r>
            <a:r>
              <a:rPr lang="en-US" sz="11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phpunitTests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\</a:t>
            </a:r>
            <a:r>
              <a:rPr lang="en-US" sz="11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Sluggify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1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1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rawString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</a:t>
            </a:r>
            <a:r>
              <a:rPr lang="en-US" sz="11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T䮫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efter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nu  fn vi f dig </a:t>
            </a:r>
            <a:r>
              <a:rPr lang="en-US" sz="11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bort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1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1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expectedString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'tank-</a:t>
            </a:r>
            <a:r>
              <a:rPr lang="en-US" sz="11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efter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-nu-</a:t>
            </a:r>
            <a:r>
              <a:rPr lang="en-US" sz="11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forrn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-vi-</a:t>
            </a:r>
            <a:r>
              <a:rPr lang="en-US" sz="11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foser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-dig-</a:t>
            </a:r>
            <a:r>
              <a:rPr lang="en-US" sz="11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bort</a:t>
            </a:r>
            <a:r>
              <a:rPr lang="en-US" sz="11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1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1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assertEquals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1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1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expectedString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1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1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sluggify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1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sluggify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1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rawString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1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9" name="Line Callout 2 8"/>
          <p:cNvSpPr/>
          <p:nvPr/>
        </p:nvSpPr>
        <p:spPr>
          <a:xfrm>
            <a:off x="1524000" y="4495800"/>
            <a:ext cx="1828800" cy="685800"/>
          </a:xfrm>
          <a:prstGeom prst="borderCallout2">
            <a:avLst>
              <a:gd name="adj1" fmla="val 47259"/>
              <a:gd name="adj2" fmla="val 103879"/>
              <a:gd name="adj3" fmla="val 2084"/>
              <a:gd name="adj4" fmla="val 133812"/>
              <a:gd name="adj5" fmla="val -131569"/>
              <a:gd name="adj6" fmla="val 201412"/>
            </a:avLst>
          </a:prstGeom>
          <a:solidFill>
            <a:srgbClr val="C8D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Same overall code, different input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5867400"/>
            <a:ext cx="373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smtClean="0"/>
              <a:t>cubiq.org/the-perfect-php-clean-url-generator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9434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dataProvider</a:t>
            </a:r>
            <a:r>
              <a:rPr lang="en-US" dirty="0" smtClean="0"/>
              <a:t> 2/2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200" y="609601"/>
            <a:ext cx="4421188" cy="381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Original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6200" y="990600"/>
            <a:ext cx="4421188" cy="5135563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&lt;?</a:t>
            </a:r>
            <a:r>
              <a:rPr lang="en-US" sz="9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</a:t>
            </a:r>
            <a:endParaRPr lang="en-US" sz="105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05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namespace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phpunitTests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105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05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Sluggify</a:t>
            </a:r>
            <a:endParaRPr lang="en-US" sz="105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05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sluggify</a:t>
            </a:r>
            <a:r>
              <a:rPr lang="en-US" sz="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</a:t>
            </a:r>
            <a:r>
              <a:rPr lang="en-US" sz="900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9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sz="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</a:t>
            </a:r>
            <a:r>
              <a:rPr lang="en-US" sz="900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9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delimiter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'-'</a:t>
            </a:r>
            <a:r>
              <a:rPr lang="en-US" sz="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</a:t>
            </a:r>
            <a:r>
              <a:rPr lang="en-US" sz="900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9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maxLength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smtClean="0">
                <a:solidFill>
                  <a:srgbClr val="FF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96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FF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smtClean="0">
                <a:solidFill>
                  <a:srgbClr val="FF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  <a:endParaRPr lang="en-US" sz="105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9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$clean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iconv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'UTF-8'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'ASCII//TRANSLIT'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$string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105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9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$clean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preg_replace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"%[^-/+|\w ]%"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''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$clean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105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9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$clean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 err="1" smtClean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strtolower</a:t>
            </a:r>
            <a:r>
              <a:rPr lang="en-US" sz="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trim</a:t>
            </a:r>
            <a:r>
              <a:rPr lang="en-US" sz="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substr</a:t>
            </a:r>
            <a:r>
              <a:rPr lang="en-US" sz="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$clean</a:t>
            </a:r>
            <a:r>
              <a:rPr lang="en-US" sz="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smtClean="0">
                <a:solidFill>
                  <a:srgbClr val="FF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</a:t>
            </a:r>
            <a:r>
              <a:rPr lang="en-US" sz="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900" dirty="0" err="1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maxLength</a:t>
            </a:r>
            <a:r>
              <a:rPr lang="en-US" sz="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</a:t>
            </a:r>
            <a:r>
              <a:rPr lang="en-US" sz="9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'-'</a:t>
            </a:r>
            <a:r>
              <a:rPr lang="en-US" sz="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));</a:t>
            </a:r>
            <a:endParaRPr lang="en-US" sz="105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9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$clean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endParaRPr lang="en-US" sz="900" dirty="0" smtClean="0">
              <a:solidFill>
                <a:srgbClr val="00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</a:t>
            </a:r>
            <a:r>
              <a:rPr lang="en-US" sz="900" dirty="0" err="1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preg_replace</a:t>
            </a:r>
            <a:r>
              <a:rPr lang="en-US" sz="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 smtClean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"/[\/_|+ </a:t>
            </a:r>
            <a:r>
              <a:rPr lang="en-US" sz="9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-]+/"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$delimiter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$clean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105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05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9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$clean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105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05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05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05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609601"/>
            <a:ext cx="4422775" cy="381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Code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990600"/>
            <a:ext cx="4422775" cy="5135563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&lt;?</a:t>
            </a:r>
            <a:r>
              <a:rPr lang="en-US" sz="8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class</a:t>
            </a: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SluggifyTest</a:t>
            </a: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extends</a:t>
            </a: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\</a:t>
            </a:r>
            <a:r>
              <a:rPr lang="en-US" sz="8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PHPUnit_Framework_TestCase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/**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 @test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 @</a:t>
            </a:r>
            <a:r>
              <a:rPr lang="en-US" sz="800" dirty="0" err="1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dataProvider</a:t>
            </a:r>
            <a:r>
              <a:rPr lang="en-US" sz="8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providerSluggifyReturnsSluggifiedString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*/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sluggifyReturnsSluggifiedString</a:t>
            </a:r>
            <a:r>
              <a:rPr lang="en-US" sz="8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</a:t>
            </a:r>
            <a:r>
              <a:rPr lang="en-US" sz="800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8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rawString</a:t>
            </a:r>
            <a:r>
              <a:rPr lang="en-US" sz="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800" dirty="0" err="1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expectedResult</a:t>
            </a:r>
            <a:endParaRPr lang="en-US" sz="800" dirty="0" smtClean="0">
              <a:solidFill>
                <a:srgbClr val="00008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8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8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sluggify</a:t>
            </a: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\</a:t>
            </a:r>
            <a:r>
              <a:rPr lang="en-US" sz="8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phpunitTests</a:t>
            </a: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\</a:t>
            </a:r>
            <a:r>
              <a:rPr lang="en-US" sz="8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Sluggify</a:t>
            </a:r>
            <a:r>
              <a:rPr lang="en-US" sz="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8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assertEquals</a:t>
            </a:r>
            <a:r>
              <a:rPr lang="en-US" sz="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8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expectedResult</a:t>
            </a:r>
            <a:r>
              <a:rPr lang="en-US" sz="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8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sluggify</a:t>
            </a:r>
            <a:r>
              <a:rPr lang="en-US" sz="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8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sluggify</a:t>
            </a:r>
            <a:r>
              <a:rPr lang="en-US" sz="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8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rawString</a:t>
            </a:r>
            <a:r>
              <a:rPr lang="en-US" sz="8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8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/**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 Provider for </a:t>
            </a:r>
            <a:r>
              <a:rPr lang="en-US" sz="800" dirty="0" err="1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sluggifyReturnsSluggifiedString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*/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providerSluggifyReturnsSluggifiedString</a:t>
            </a:r>
            <a:r>
              <a:rPr lang="en-US" sz="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8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</a:t>
            </a:r>
            <a:r>
              <a:rPr lang="en-US" sz="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8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</a:t>
            </a:r>
            <a:r>
              <a:rPr lang="en-US" sz="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</a:t>
            </a:r>
            <a:r>
              <a:rPr lang="en-US" sz="8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Perch頬'erba</a:t>
            </a:r>
            <a:r>
              <a:rPr lang="en-US" sz="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蠶erde</a:t>
            </a:r>
            <a:r>
              <a:rPr lang="en-US" sz="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?"</a:t>
            </a:r>
            <a:r>
              <a:rPr lang="en-US" sz="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"'"</a:t>
            </a:r>
            <a:r>
              <a:rPr lang="en-US" sz="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8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perche</a:t>
            </a:r>
            <a:r>
              <a:rPr lang="en-US" sz="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</a:t>
            </a:r>
            <a:r>
              <a:rPr lang="en-US" sz="8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lerba</a:t>
            </a:r>
            <a:r>
              <a:rPr lang="en-US" sz="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-e-</a:t>
            </a:r>
            <a:r>
              <a:rPr lang="en-US" sz="8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verde</a:t>
            </a:r>
            <a:r>
              <a:rPr lang="en-US" sz="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8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</a:t>
            </a:r>
            <a:r>
              <a:rPr lang="en-US" sz="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</a:t>
            </a:r>
            <a:r>
              <a:rPr lang="en-US" sz="8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Peux-tu</a:t>
            </a:r>
            <a:r>
              <a:rPr lang="en-US" sz="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m'aider</a:t>
            </a:r>
            <a:r>
              <a:rPr lang="en-US" sz="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s'il</a:t>
            </a:r>
            <a:r>
              <a:rPr lang="en-US" sz="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</a:t>
            </a:r>
            <a:r>
              <a:rPr lang="en-US" sz="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pla</a:t>
            </a:r>
            <a:r>
              <a:rPr lang="en-US" sz="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"</a:t>
            </a:r>
            <a:r>
              <a:rPr lang="en-US" sz="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","</a:t>
            </a:r>
            <a:r>
              <a:rPr lang="en-US" sz="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8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peux</a:t>
            </a:r>
            <a:r>
              <a:rPr lang="en-US" sz="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</a:t>
            </a:r>
            <a:r>
              <a:rPr lang="en-US" sz="8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</a:t>
            </a:r>
            <a:r>
              <a:rPr lang="en-US" sz="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</a:t>
            </a:r>
            <a:r>
              <a:rPr lang="en-US" sz="8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maider</a:t>
            </a:r>
            <a:r>
              <a:rPr lang="en-US" sz="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</a:t>
            </a:r>
            <a:r>
              <a:rPr lang="en-US" sz="8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sil</a:t>
            </a:r>
            <a:r>
              <a:rPr lang="en-US" sz="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</a:t>
            </a:r>
            <a:r>
              <a:rPr lang="en-US" sz="8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</a:t>
            </a:r>
            <a:r>
              <a:rPr lang="en-US" sz="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-plait'</a:t>
            </a:r>
            <a:r>
              <a:rPr lang="en-US" sz="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8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</a:t>
            </a:r>
            <a:r>
              <a:rPr lang="en-US" sz="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</a:t>
            </a:r>
            <a:r>
              <a:rPr lang="en-US" sz="8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T䮫</a:t>
            </a:r>
            <a:r>
              <a:rPr lang="en-US" sz="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efter</a:t>
            </a:r>
            <a:r>
              <a:rPr lang="en-US" sz="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nu  fn vi f dig </a:t>
            </a:r>
            <a:r>
              <a:rPr lang="en-US" sz="8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bort</a:t>
            </a:r>
            <a:r>
              <a:rPr lang="en-US" sz="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</a:t>
            </a:r>
            <a:r>
              <a:rPr lang="en-US" sz="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'tank-</a:t>
            </a:r>
            <a:r>
              <a:rPr lang="en-US" sz="8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efter</a:t>
            </a:r>
            <a:r>
              <a:rPr lang="en-US" sz="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-nu-</a:t>
            </a:r>
            <a:r>
              <a:rPr lang="en-US" sz="8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forrn</a:t>
            </a:r>
            <a:r>
              <a:rPr lang="en-US" sz="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-vi-</a:t>
            </a:r>
            <a:r>
              <a:rPr lang="en-US" sz="8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foser</a:t>
            </a:r>
            <a:r>
              <a:rPr lang="en-US" sz="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-dig-</a:t>
            </a:r>
            <a:r>
              <a:rPr lang="en-US" sz="8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bort</a:t>
            </a:r>
            <a:r>
              <a:rPr lang="en-US" sz="8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0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71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setUp</a:t>
            </a:r>
            <a:r>
              <a:rPr lang="en-US" dirty="0" smtClean="0"/>
              <a:t>() &amp;&amp; </a:t>
            </a:r>
            <a:r>
              <a:rPr lang="en-US" dirty="0" err="1" smtClean="0"/>
              <a:t>tearDown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ea typeface="DejaVu Sans Mono" pitchFamily="49" charset="0"/>
                <a:cs typeface="DejaVu Sans Mono" pitchFamily="49" charset="0"/>
              </a:rPr>
              <a:t>setUp</a:t>
            </a:r>
            <a:r>
              <a:rPr lang="en-US" sz="2400" dirty="0" smtClean="0">
                <a:ea typeface="DejaVu Sans Mono" pitchFamily="49" charset="0"/>
                <a:cs typeface="DejaVu Sans Mono" pitchFamily="49" charset="0"/>
              </a:rPr>
              <a:t>()</a:t>
            </a:r>
          </a:p>
          <a:p>
            <a:pPr lvl="1"/>
            <a:r>
              <a:rPr lang="en-US" sz="2000" dirty="0" smtClean="0">
                <a:ea typeface="DejaVu Sans Mono" pitchFamily="49" charset="0"/>
                <a:cs typeface="DejaVu Sans Mono" pitchFamily="49" charset="0"/>
              </a:rPr>
              <a:t>Runs code before *each* test </a:t>
            </a:r>
            <a:r>
              <a:rPr lang="en-US" sz="2000" dirty="0" smtClean="0">
                <a:ea typeface="DejaVu Sans Mono" pitchFamily="49" charset="0"/>
                <a:cs typeface="DejaVu Sans Mono" pitchFamily="49" charset="0"/>
              </a:rPr>
              <a:t>method</a:t>
            </a:r>
          </a:p>
          <a:p>
            <a:pPr lvl="1"/>
            <a:r>
              <a:rPr lang="en-US" sz="2000" dirty="0" smtClean="0">
                <a:ea typeface="DejaVu Sans Mono" pitchFamily="49" charset="0"/>
                <a:cs typeface="DejaVu Sans Mono" pitchFamily="49" charset="0"/>
              </a:rPr>
              <a:t>Set up class variables</a:t>
            </a:r>
            <a:endParaRPr lang="en-US" sz="2000" dirty="0" smtClean="0">
              <a:ea typeface="DejaVu Sans Mono" pitchFamily="49" charset="0"/>
              <a:cs typeface="DejaVu Sans Mono" pitchFamily="49" charset="0"/>
            </a:endParaRPr>
          </a:p>
          <a:p>
            <a:pPr lvl="1"/>
            <a:endParaRPr lang="en-US" sz="2000" dirty="0">
              <a:ea typeface="DejaVu Sans Mono" pitchFamily="49" charset="0"/>
              <a:cs typeface="DejaVu Sans Mono" pitchFamily="49" charset="0"/>
            </a:endParaRPr>
          </a:p>
          <a:p>
            <a:r>
              <a:rPr lang="en-US" sz="2400" dirty="0" err="1" smtClean="0">
                <a:ea typeface="DejaVu Sans Mono" pitchFamily="49" charset="0"/>
                <a:cs typeface="DejaVu Sans Mono" pitchFamily="49" charset="0"/>
              </a:rPr>
              <a:t>tearDown</a:t>
            </a:r>
            <a:r>
              <a:rPr lang="en-US" sz="2400" dirty="0" smtClean="0">
                <a:ea typeface="DejaVu Sans Mono" pitchFamily="49" charset="0"/>
                <a:cs typeface="DejaVu Sans Mono" pitchFamily="49" charset="0"/>
              </a:rPr>
              <a:t>()</a:t>
            </a:r>
          </a:p>
          <a:p>
            <a:pPr lvl="1"/>
            <a:r>
              <a:rPr lang="en-US" sz="2000" dirty="0" smtClean="0">
                <a:ea typeface="DejaVu Sans Mono" pitchFamily="49" charset="0"/>
                <a:cs typeface="DejaVu Sans Mono" pitchFamily="49" charset="0"/>
              </a:rPr>
              <a:t>Runs code after *each* test </a:t>
            </a:r>
            <a:r>
              <a:rPr lang="en-US" sz="2000" dirty="0" smtClean="0">
                <a:ea typeface="DejaVu Sans Mono" pitchFamily="49" charset="0"/>
                <a:cs typeface="DejaVu Sans Mono" pitchFamily="49" charset="0"/>
              </a:rPr>
              <a:t>method</a:t>
            </a:r>
          </a:p>
          <a:p>
            <a:pPr lvl="1"/>
            <a:r>
              <a:rPr lang="en-US" sz="2000" dirty="0" smtClean="0">
                <a:ea typeface="DejaVu Sans Mono" pitchFamily="49" charset="0"/>
                <a:cs typeface="DejaVu Sans Mono" pitchFamily="49" charset="0"/>
              </a:rPr>
              <a:t>Useful for database interactions</a:t>
            </a:r>
            <a:endParaRPr lang="en-US" sz="2000" dirty="0" smtClean="0"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44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setUpBeforeClass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 fontScale="5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&lt;?</a:t>
            </a:r>
            <a:r>
              <a:rPr lang="en-US" sz="24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 smtClean="0">
              <a:solidFill>
                <a:srgbClr val="00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TestBase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extends</a:t>
            </a:r>
            <a:r>
              <a:rPr lang="en-US" sz="24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\</a:t>
            </a:r>
            <a:r>
              <a:rPr lang="en-US" sz="2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PHPUnit_Framework_TestCase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24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runOncePerSuite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false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setUpBeforeClass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(!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self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24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runOncePerSuite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/**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* Requires table </a:t>
            </a:r>
            <a:r>
              <a:rPr lang="en-US" sz="2400" dirty="0" err="1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yumiliciousTests</a:t>
            </a: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to </a:t>
            </a:r>
            <a:r>
              <a:rPr lang="en-US" sz="2400" dirty="0" smtClean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exist.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* Drops </a:t>
            </a: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all data from this table and clones </a:t>
            </a:r>
            <a:r>
              <a:rPr lang="en-US" sz="2400" dirty="0" err="1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yumilicious</a:t>
            </a: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into it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*/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exec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24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mysqldump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-u root --no-data --add-drop-table </a:t>
            </a:r>
            <a:r>
              <a:rPr lang="en-US" sz="24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yumiliciousTests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| '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24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grep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^DROP | '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24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-u root </a:t>
            </a:r>
            <a:r>
              <a:rPr lang="en-US" sz="24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yumiliciousTests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&amp;&amp; '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24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mysqldump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-u root </a:t>
            </a:r>
            <a:r>
              <a:rPr lang="en-US" sz="24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yumilicious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| '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24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-u root </a:t>
            </a:r>
            <a:r>
              <a:rPr lang="en-US" sz="2400" dirty="0" err="1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yumiliciousTests</a:t>
            </a:r>
            <a:r>
              <a:rPr lang="en-US" sz="2400" dirty="0">
                <a:solidFill>
                  <a:srgbClr val="808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self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24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runOncePerSuite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1980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Extending </a:t>
            </a:r>
            <a:r>
              <a:rPr lang="en-US" dirty="0" err="1" smtClean="0"/>
              <a:t>PHPUnit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 fontScale="32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&lt;?</a:t>
            </a:r>
            <a:r>
              <a:rPr lang="en-US" sz="24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/**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* Some useful methods to make testing with </a:t>
            </a:r>
            <a:r>
              <a:rPr lang="en-US" sz="2400" dirty="0" err="1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</a:t>
            </a: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faster and more </a:t>
            </a:r>
            <a:r>
              <a:rPr lang="en-US" sz="2400" dirty="0" smtClean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</a:t>
            </a:r>
            <a:endParaRPr lang="en-US" sz="2400" dirty="0">
              <a:solidFill>
                <a:srgbClr val="008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*/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abstract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TestBase</a:t>
            </a:r>
            <a:r>
              <a:rPr lang="en-US" sz="24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extends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\</a:t>
            </a:r>
            <a:r>
              <a:rPr lang="en-US" sz="2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PHPUnit_Framework_TestCase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/**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 Set protected/private attribute of object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 @</a:t>
            </a:r>
            <a:r>
              <a:rPr lang="en-US" sz="2400" dirty="0" err="1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param</a:t>
            </a: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object &amp;$object       </a:t>
            </a:r>
            <a:r>
              <a:rPr lang="en-US" sz="2400" dirty="0" err="1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Object</a:t>
            </a: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containing attribute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 @</a:t>
            </a:r>
            <a:r>
              <a:rPr lang="en-US" sz="2400" dirty="0" err="1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param</a:t>
            </a: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string $</a:t>
            </a:r>
            <a:r>
              <a:rPr lang="en-US" sz="2400" dirty="0" err="1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attributeName</a:t>
            </a: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Attribute name to change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 @</a:t>
            </a:r>
            <a:r>
              <a:rPr lang="en-US" sz="2400" dirty="0" err="1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param</a:t>
            </a: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string $value         </a:t>
            </a:r>
            <a:r>
              <a:rPr lang="en-US" sz="2400" dirty="0" err="1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Value</a:t>
            </a: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to set attribute to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 @return null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*/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setAttribute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(&amp;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$object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24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attributeName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$value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$class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is_object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$object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get_class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$object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$object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$reflection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\</a:t>
            </a:r>
            <a:r>
              <a:rPr lang="en-US" sz="2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ReflectionProperty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$class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24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attributeName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$reflection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setAccessible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$reflection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setValue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$object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$value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/**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 Call protected/private method of a class.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 @</a:t>
            </a:r>
            <a:r>
              <a:rPr lang="en-US" sz="2400" dirty="0" err="1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param</a:t>
            </a: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object &amp;$object    Instantiated object that we will run method on.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 @</a:t>
            </a:r>
            <a:r>
              <a:rPr lang="en-US" sz="2400" dirty="0" err="1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param</a:t>
            </a: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string $</a:t>
            </a:r>
            <a:r>
              <a:rPr lang="en-US" sz="2400" dirty="0" err="1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methodName</a:t>
            </a: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Method name to call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 @</a:t>
            </a:r>
            <a:r>
              <a:rPr lang="en-US" sz="2400" dirty="0" err="1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param</a:t>
            </a: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array  $parameters Array of parameters to pass into method.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 @return mixed Method return.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*/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invokeMethod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(&amp;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$object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24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methodName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$parameters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())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$reflection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\</a:t>
            </a:r>
            <a:r>
              <a:rPr lang="en-US" sz="2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ReflectionClass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get_class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$object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));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$method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$reflection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getMethod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2400" dirty="0" err="1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methodName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$method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setAccessible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$method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invokeArgs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$object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$parameters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4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1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XML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ea typeface="DejaVu Sans Mono" pitchFamily="49" charset="0"/>
                <a:cs typeface="DejaVu Sans Mono" pitchFamily="49" charset="0"/>
              </a:rPr>
              <a:t>phpunit.xml</a:t>
            </a:r>
          </a:p>
          <a:p>
            <a:pPr marL="0" indent="0">
              <a:buNone/>
            </a:pPr>
            <a:endParaRPr lang="en-US" sz="2000" dirty="0" smtClean="0"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&lt;?</a:t>
            </a:r>
            <a:r>
              <a:rPr lang="en-US" sz="2000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xml</a:t>
            </a:r>
            <a:r>
              <a:rPr lang="en-US" sz="20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version</a:t>
            </a:r>
            <a:r>
              <a:rPr lang="en-US" sz="20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2000" b="1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"1.0"</a:t>
            </a:r>
            <a:r>
              <a:rPr lang="en-US" sz="20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encoding</a:t>
            </a:r>
            <a:r>
              <a:rPr lang="en-US" sz="20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2000" b="1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"UTF-8"</a:t>
            </a:r>
            <a:r>
              <a:rPr lang="en-US" sz="20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?&gt;</a:t>
            </a:r>
            <a:endParaRPr lang="en-US" sz="2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</a:t>
            </a:r>
            <a:r>
              <a:rPr lang="en-US" sz="20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backupGlobals</a:t>
            </a:r>
            <a:r>
              <a:rPr lang="en-US" sz="20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2000" b="1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"false"</a:t>
            </a:r>
            <a:endParaRPr lang="en-US" sz="2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backupStaticAttributes</a:t>
            </a:r>
            <a:r>
              <a:rPr lang="en-US" sz="20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2000" b="1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"true"</a:t>
            </a:r>
            <a:endParaRPr lang="en-US" sz="2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colors</a:t>
            </a:r>
            <a:r>
              <a:rPr lang="en-US" sz="20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2000" b="1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"true"</a:t>
            </a:r>
            <a:endParaRPr lang="en-US" sz="2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convertErrorsToExceptions</a:t>
            </a:r>
            <a:r>
              <a:rPr lang="en-US" sz="20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2000" b="1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"true"</a:t>
            </a:r>
            <a:endParaRPr lang="en-US" sz="2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convertNoticesToExceptions</a:t>
            </a:r>
            <a:r>
              <a:rPr lang="en-US" sz="20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2000" b="1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"true"</a:t>
            </a:r>
            <a:endParaRPr lang="en-US" sz="2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convertWarningsToExceptions</a:t>
            </a:r>
            <a:r>
              <a:rPr lang="en-US" sz="20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2000" b="1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"true"</a:t>
            </a:r>
            <a:endParaRPr lang="en-US" sz="2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processIsolation</a:t>
            </a:r>
            <a:r>
              <a:rPr lang="en-US" sz="20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2000" b="1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"false"</a:t>
            </a:r>
            <a:endParaRPr lang="en-US" sz="2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stopOnFailure</a:t>
            </a:r>
            <a:r>
              <a:rPr lang="en-US" sz="20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2000" b="1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"false"</a:t>
            </a:r>
            <a:endParaRPr lang="en-US" sz="2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stopOnError</a:t>
            </a:r>
            <a:r>
              <a:rPr lang="en-US" sz="20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2000" b="1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"false"</a:t>
            </a:r>
            <a:endParaRPr lang="en-US" sz="2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stopOnIncomplete</a:t>
            </a:r>
            <a:r>
              <a:rPr lang="en-US" sz="20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2000" b="1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"false"</a:t>
            </a:r>
            <a:endParaRPr lang="en-US" sz="2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stopOnSkipped</a:t>
            </a:r>
            <a:r>
              <a:rPr lang="en-US" sz="20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2000" b="1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"false"</a:t>
            </a:r>
            <a:endParaRPr lang="en-US" sz="2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syntaxCheck</a:t>
            </a:r>
            <a:r>
              <a:rPr lang="en-US" sz="20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2000" b="1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"false"</a:t>
            </a:r>
            <a:endParaRPr lang="en-US" sz="2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bootstrap</a:t>
            </a:r>
            <a:r>
              <a:rPr lang="en-US" sz="20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2000" b="1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</a:t>
            </a:r>
            <a:r>
              <a:rPr lang="en-US" sz="2000" b="1" dirty="0" err="1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index.php</a:t>
            </a:r>
            <a:r>
              <a:rPr lang="en-US" sz="2000" b="1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endParaRPr lang="en-US" sz="2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testsuites</a:t>
            </a:r>
            <a:r>
              <a:rPr lang="en-US" sz="2000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endParaRPr lang="en-US" sz="2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testsuite</a:t>
            </a:r>
            <a:r>
              <a:rPr lang="en-US" sz="20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2000" b="1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"Application Test Suite"</a:t>
            </a:r>
            <a:r>
              <a:rPr lang="en-US" sz="2000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endParaRPr lang="en-US" sz="2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&lt;directory&gt;</a:t>
            </a:r>
            <a:r>
              <a:rPr lang="en-US" sz="2000" b="1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./tests/</a:t>
            </a:r>
            <a:r>
              <a:rPr lang="en-US" sz="2000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&lt;/directory&gt;</a:t>
            </a:r>
            <a:endParaRPr lang="en-US" sz="2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testsuite</a:t>
            </a:r>
            <a:r>
              <a:rPr lang="en-US" sz="2000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endParaRPr lang="en-US" sz="2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testsuites</a:t>
            </a:r>
            <a:r>
              <a:rPr lang="en-US" sz="2000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endParaRPr lang="en-US" sz="2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</a:t>
            </a:r>
            <a:r>
              <a:rPr lang="en-US" sz="2000" dirty="0" smtClean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endParaRPr lang="en-US" sz="2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26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Errors and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ea typeface="DejaVu Sans Mono" pitchFamily="49" charset="0"/>
                <a:cs typeface="DejaVu Sans Mono" pitchFamily="49" charset="0"/>
              </a:rPr>
              <a:t>Failures</a:t>
            </a:r>
          </a:p>
          <a:p>
            <a:pPr marL="0" indent="0">
              <a:buNone/>
            </a:pPr>
            <a:endParaRPr lang="en-US" sz="2800" dirty="0">
              <a:ea typeface="DejaVu Sans Mono" pitchFamily="49" charset="0"/>
              <a:cs typeface="DejaVu Sans Mono" pitchFamily="49" charset="0"/>
            </a:endParaRPr>
          </a:p>
          <a:p>
            <a:endParaRPr lang="en-US" sz="2800" dirty="0" smtClean="0">
              <a:ea typeface="DejaVu Sans Mono" pitchFamily="49" charset="0"/>
              <a:cs typeface="DejaVu Sans Mono" pitchFamily="49" charset="0"/>
            </a:endParaRPr>
          </a:p>
          <a:p>
            <a:endParaRPr lang="en-US" sz="2800" dirty="0">
              <a:ea typeface="DejaVu Sans Mono" pitchFamily="49" charset="0"/>
              <a:cs typeface="DejaVu Sans Mono" pitchFamily="49" charset="0"/>
            </a:endParaRPr>
          </a:p>
          <a:p>
            <a:endParaRPr lang="en-US" sz="2800" dirty="0" smtClean="0">
              <a:ea typeface="DejaVu Sans Mono" pitchFamily="49" charset="0"/>
              <a:cs typeface="DejaVu Sans Mono" pitchFamily="49" charset="0"/>
            </a:endParaRPr>
          </a:p>
          <a:p>
            <a:endParaRPr lang="en-US" sz="2800" dirty="0" smtClean="0">
              <a:ea typeface="DejaVu Sans Mono" pitchFamily="49" charset="0"/>
              <a:cs typeface="DejaVu Sans Mono" pitchFamily="49" charset="0"/>
            </a:endParaRPr>
          </a:p>
          <a:p>
            <a:endParaRPr lang="en-US" sz="2800" dirty="0">
              <a:ea typeface="DejaVu Sans Mono" pitchFamily="49" charset="0"/>
              <a:cs typeface="DejaVu Sans Mono" pitchFamily="49" charset="0"/>
            </a:endParaRPr>
          </a:p>
          <a:p>
            <a:r>
              <a:rPr lang="en-US" sz="2800" dirty="0" smtClean="0">
                <a:ea typeface="DejaVu Sans Mono" pitchFamily="49" charset="0"/>
                <a:cs typeface="DejaVu Sans Mono" pitchFamily="49" charset="0"/>
              </a:rPr>
              <a:t>Errors</a:t>
            </a:r>
            <a:endParaRPr lang="en-US" sz="2800" dirty="0">
              <a:ea typeface="DejaVu Sans Mono" pitchFamily="49" charset="0"/>
              <a:cs typeface="DejaVu Sans Mono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9" y="685800"/>
            <a:ext cx="6842215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733800"/>
            <a:ext cx="7281082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8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Why Test with </a:t>
            </a:r>
            <a:r>
              <a:rPr lang="en-US" dirty="0" err="1" smtClean="0"/>
              <a:t>PHPUnit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Automate testing</a:t>
            </a:r>
          </a:p>
          <a:p>
            <a:pPr lvl="1"/>
            <a:r>
              <a:rPr lang="en-US" dirty="0" smtClean="0"/>
              <a:t>Make machine do the work</a:t>
            </a:r>
          </a:p>
          <a:p>
            <a:endParaRPr lang="en-US" dirty="0"/>
          </a:p>
          <a:p>
            <a:r>
              <a:rPr lang="en-US" dirty="0" smtClean="0"/>
              <a:t>Many times faster than you</a:t>
            </a:r>
          </a:p>
          <a:p>
            <a:pPr lvl="1"/>
            <a:r>
              <a:rPr lang="en-US" dirty="0" smtClean="0"/>
              <a:t>Run 3,000 tests in under a minute</a:t>
            </a:r>
          </a:p>
          <a:p>
            <a:endParaRPr lang="en-US" dirty="0"/>
          </a:p>
          <a:p>
            <a:r>
              <a:rPr lang="en-US" dirty="0" smtClean="0"/>
              <a:t>Uncover bugs</a:t>
            </a:r>
          </a:p>
          <a:p>
            <a:pPr lvl="1"/>
            <a:r>
              <a:rPr lang="en-US" dirty="0" smtClean="0"/>
              <a:t>Previously unidentified paths</a:t>
            </a:r>
          </a:p>
          <a:p>
            <a:pPr lvl="1"/>
            <a:r>
              <a:rPr lang="en-US" dirty="0" smtClean="0"/>
              <a:t>“What happens if I do this?”</a:t>
            </a:r>
          </a:p>
          <a:p>
            <a:endParaRPr lang="en-US" dirty="0" smtClean="0"/>
          </a:p>
          <a:p>
            <a:r>
              <a:rPr lang="en-US" dirty="0" smtClean="0"/>
              <a:t>Change in behavior</a:t>
            </a:r>
          </a:p>
          <a:p>
            <a:pPr lvl="1"/>
            <a:r>
              <a:rPr lang="en-US" dirty="0" smtClean="0"/>
              <a:t>Test was passing, now failing. Red light!</a:t>
            </a:r>
          </a:p>
          <a:p>
            <a:endParaRPr lang="en-US" dirty="0" smtClean="0"/>
          </a:p>
          <a:p>
            <a:r>
              <a:rPr lang="en-US" dirty="0" smtClean="0"/>
              <a:t>Teamwork</a:t>
            </a:r>
          </a:p>
          <a:p>
            <a:pPr lvl="1"/>
            <a:r>
              <a:rPr lang="en-US" dirty="0" smtClean="0"/>
              <a:t>Bob may not know your code!</a:t>
            </a:r>
          </a:p>
          <a:p>
            <a:endParaRPr lang="en-US" dirty="0" smtClean="0"/>
          </a:p>
          <a:p>
            <a:r>
              <a:rPr lang="en-US" dirty="0" smtClean="0"/>
              <a:t>Projects require tests</a:t>
            </a:r>
          </a:p>
          <a:p>
            <a:pPr lvl="1"/>
            <a:r>
              <a:rPr lang="en-US" dirty="0" smtClean="0"/>
              <a:t>Can’t contribute without tests</a:t>
            </a:r>
          </a:p>
        </p:txBody>
      </p:sp>
    </p:spTree>
    <p:extLst>
      <p:ext uri="{BB962C8B-B14F-4D97-AF65-F5344CB8AC3E}">
        <p14:creationId xmlns:p14="http://schemas.microsoft.com/office/powerpoint/2010/main" val="393003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Mocking Native PHP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ea typeface="DejaVu Sans Mono" pitchFamily="49" charset="0"/>
                <a:cs typeface="DejaVu Sans Mono" pitchFamily="49" charset="0"/>
              </a:rPr>
              <a:t>DON’T USE RUNKIT!</a:t>
            </a:r>
          </a:p>
          <a:p>
            <a:pPr lvl="1"/>
            <a:r>
              <a:rPr lang="en-US" sz="2000" dirty="0" smtClean="0">
                <a:ea typeface="DejaVu Sans Mono" pitchFamily="49" charset="0"/>
                <a:cs typeface="DejaVu Sans Mono" pitchFamily="49" charset="0"/>
              </a:rPr>
              <a:t>Allows redefining PHP functions at runtime</a:t>
            </a:r>
          </a:p>
          <a:p>
            <a:pPr lvl="1"/>
            <a:endParaRPr lang="en-US" sz="2000" dirty="0">
              <a:ea typeface="DejaVu Sans Mono" pitchFamily="49" charset="0"/>
              <a:cs typeface="DejaVu Sans Mono" pitchFamily="49" charset="0"/>
            </a:endParaRPr>
          </a:p>
          <a:p>
            <a:r>
              <a:rPr lang="en-US" sz="2400" dirty="0" smtClean="0">
                <a:ea typeface="DejaVu Sans Mono" pitchFamily="49" charset="0"/>
                <a:cs typeface="DejaVu Sans Mono" pitchFamily="49" charset="0"/>
              </a:rPr>
              <a:t>Wrap functions in class methods</a:t>
            </a:r>
          </a:p>
          <a:p>
            <a:pPr lvl="1"/>
            <a:r>
              <a:rPr lang="en-US" sz="2000" dirty="0" smtClean="0">
                <a:ea typeface="DejaVu Sans Mono" pitchFamily="49" charset="0"/>
                <a:cs typeface="DejaVu Sans Mono" pitchFamily="49" charset="0"/>
              </a:rPr>
              <a:t>Allows for easy mocking and stubbing</a:t>
            </a:r>
          </a:p>
          <a:p>
            <a:pPr lvl="1"/>
            <a:endParaRPr lang="en-US" sz="2000" dirty="0">
              <a:ea typeface="DejaVu Sans Mono" pitchFamily="49" charset="0"/>
              <a:cs typeface="DejaVu Sans Mono" pitchFamily="49" charset="0"/>
            </a:endParaRPr>
          </a:p>
          <a:p>
            <a:r>
              <a:rPr lang="en-US" sz="2400" dirty="0" smtClean="0">
                <a:ea typeface="DejaVu Sans Mono" pitchFamily="49" charset="0"/>
                <a:cs typeface="DejaVu Sans Mono" pitchFamily="49" charset="0"/>
              </a:rPr>
              <a:t>Why mock native PHP functions?</a:t>
            </a:r>
          </a:p>
          <a:p>
            <a:pPr lvl="1"/>
            <a:r>
              <a:rPr lang="en-US" sz="2000" dirty="0" smtClean="0">
                <a:ea typeface="DejaVu Sans Mono" pitchFamily="49" charset="0"/>
                <a:cs typeface="DejaVu Sans Mono" pitchFamily="49" charset="0"/>
              </a:rPr>
              <a:t>Mostly shouldn’t</a:t>
            </a:r>
          </a:p>
          <a:p>
            <a:pPr lvl="1"/>
            <a:r>
              <a:rPr lang="en-US" sz="2000" dirty="0" err="1" smtClean="0">
                <a:ea typeface="DejaVu Sans Mono" pitchFamily="49" charset="0"/>
                <a:cs typeface="DejaVu Sans Mono" pitchFamily="49" charset="0"/>
              </a:rPr>
              <a:t>cURL</a:t>
            </a:r>
            <a:r>
              <a:rPr lang="en-US" sz="2000" dirty="0" smtClean="0">
                <a:ea typeface="DejaVu Sans Mono" pitchFamily="49" charset="0"/>
                <a:cs typeface="DejaVu Sans Mono" pitchFamily="49" charset="0"/>
              </a:rPr>
              <a:t>, crypt</a:t>
            </a:r>
          </a:p>
        </p:txBody>
      </p:sp>
    </p:spTree>
    <p:extLst>
      <p:ext uri="{BB962C8B-B14F-4D97-AF65-F5344CB8AC3E}">
        <p14:creationId xmlns:p14="http://schemas.microsoft.com/office/powerpoint/2010/main" val="98347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Classes Should Remind Ignorant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ea typeface="DejaVu Sans Mono" pitchFamily="49" charset="0"/>
                <a:cs typeface="DejaVu Sans Mono" pitchFamily="49" charset="0"/>
              </a:rPr>
              <a:t>Should not know they are being tested</a:t>
            </a:r>
          </a:p>
          <a:p>
            <a:endParaRPr lang="en-US" sz="2400" dirty="0">
              <a:ea typeface="DejaVu Sans Mono" pitchFamily="49" charset="0"/>
              <a:cs typeface="DejaVu Sans Mono" pitchFamily="49" charset="0"/>
            </a:endParaRPr>
          </a:p>
          <a:p>
            <a:r>
              <a:rPr lang="en-US" sz="2400" dirty="0" smtClean="0">
                <a:ea typeface="DejaVu Sans Mono" pitchFamily="49" charset="0"/>
                <a:cs typeface="DejaVu Sans Mono" pitchFamily="49" charset="0"/>
              </a:rPr>
              <a:t>Never change original files with test-only code</a:t>
            </a:r>
          </a:p>
          <a:p>
            <a:endParaRPr lang="en-US" sz="2400" dirty="0">
              <a:ea typeface="DejaVu Sans Mono" pitchFamily="49" charset="0"/>
              <a:cs typeface="DejaVu Sans Mono" pitchFamily="49" charset="0"/>
            </a:endParaRPr>
          </a:p>
          <a:p>
            <a:r>
              <a:rPr lang="en-US" sz="2400" dirty="0" smtClean="0">
                <a:ea typeface="DejaVu Sans Mono" pitchFamily="49" charset="0"/>
                <a:cs typeface="DejaVu Sans Mono" pitchFamily="49" charset="0"/>
              </a:rPr>
              <a:t>Creating wrappers for mocks is OK</a:t>
            </a:r>
          </a:p>
        </p:txBody>
      </p:sp>
    </p:spTree>
    <p:extLst>
      <p:ext uri="{BB962C8B-B14F-4D97-AF65-F5344CB8AC3E}">
        <p14:creationId xmlns:p14="http://schemas.microsoft.com/office/powerpoint/2010/main" val="323142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No ifs or Loops in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ea typeface="DejaVu Sans Mono" pitchFamily="49" charset="0"/>
                <a:cs typeface="DejaVu Sans Mono" pitchFamily="49" charset="0"/>
              </a:rPr>
              <a:t>Tests should remain simple</a:t>
            </a:r>
          </a:p>
          <a:p>
            <a:endParaRPr lang="en-US" sz="2400" dirty="0">
              <a:ea typeface="DejaVu Sans Mono" pitchFamily="49" charset="0"/>
              <a:cs typeface="DejaVu Sans Mono" pitchFamily="49" charset="0"/>
            </a:endParaRPr>
          </a:p>
          <a:p>
            <a:r>
              <a:rPr lang="en-US" sz="2400" dirty="0" smtClean="0">
                <a:ea typeface="DejaVu Sans Mono" pitchFamily="49" charset="0"/>
                <a:cs typeface="DejaVu Sans Mono" pitchFamily="49" charset="0"/>
              </a:rPr>
              <a:t>Consider using @</a:t>
            </a:r>
            <a:r>
              <a:rPr lang="en-US" sz="2400" dirty="0" err="1" smtClean="0">
                <a:ea typeface="DejaVu Sans Mono" pitchFamily="49" charset="0"/>
                <a:cs typeface="DejaVu Sans Mono" pitchFamily="49" charset="0"/>
              </a:rPr>
              <a:t>dataProvider</a:t>
            </a:r>
            <a:endParaRPr lang="en-US" sz="2400" dirty="0" smtClean="0">
              <a:ea typeface="DejaVu Sans Mono" pitchFamily="49" charset="0"/>
              <a:cs typeface="DejaVu Sans Mono" pitchFamily="49" charset="0"/>
            </a:endParaRPr>
          </a:p>
          <a:p>
            <a:endParaRPr lang="en-US" sz="2400" dirty="0">
              <a:ea typeface="DejaVu Sans Mono" pitchFamily="49" charset="0"/>
              <a:cs typeface="DejaVu Sans Mono" pitchFamily="49" charset="0"/>
            </a:endParaRPr>
          </a:p>
          <a:p>
            <a:r>
              <a:rPr lang="en-US" sz="2400" dirty="0" smtClean="0">
                <a:ea typeface="DejaVu Sans Mono" pitchFamily="49" charset="0"/>
                <a:cs typeface="DejaVu Sans Mono" pitchFamily="49" charset="0"/>
              </a:rPr>
              <a:t>Consider splitting out the test</a:t>
            </a:r>
          </a:p>
          <a:p>
            <a:endParaRPr lang="en-US" sz="2400" dirty="0">
              <a:ea typeface="DejaVu Sans Mono" pitchFamily="49" charset="0"/>
              <a:cs typeface="DejaVu Sans Mono" pitchFamily="49" charset="0"/>
            </a:endParaRPr>
          </a:p>
          <a:p>
            <a:r>
              <a:rPr lang="en-US" sz="2400" dirty="0" smtClean="0">
                <a:ea typeface="DejaVu Sans Mono" pitchFamily="49" charset="0"/>
                <a:cs typeface="DejaVu Sans Mono" pitchFamily="49" charset="0"/>
              </a:rPr>
              <a:t>Consider refactoring original class</a:t>
            </a:r>
          </a:p>
        </p:txBody>
      </p:sp>
    </p:spTree>
    <p:extLst>
      <p:ext uri="{BB962C8B-B14F-4D97-AF65-F5344CB8AC3E}">
        <p14:creationId xmlns:p14="http://schemas.microsoft.com/office/powerpoint/2010/main" val="34781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Few Assertions!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ea typeface="DejaVu Sans Mono" pitchFamily="49" charset="0"/>
                <a:cs typeface="DejaVu Sans Mono" pitchFamily="49" charset="0"/>
              </a:rPr>
              <a:t>As few assertions as possible per method</a:t>
            </a:r>
          </a:p>
          <a:p>
            <a:endParaRPr lang="en-US" sz="2400" dirty="0">
              <a:ea typeface="DejaVu Sans Mono" pitchFamily="49" charset="0"/>
              <a:cs typeface="DejaVu Sans Mono" pitchFamily="49" charset="0"/>
            </a:endParaRPr>
          </a:p>
          <a:p>
            <a:r>
              <a:rPr lang="en-US" sz="2400" dirty="0" smtClean="0">
                <a:ea typeface="DejaVu Sans Mono" pitchFamily="49" charset="0"/>
                <a:cs typeface="DejaVu Sans Mono" pitchFamily="49" charset="0"/>
              </a:rPr>
              <a:t>Max one master assertion</a:t>
            </a:r>
          </a:p>
        </p:txBody>
      </p:sp>
    </p:spTree>
    <p:extLst>
      <p:ext uri="{BB962C8B-B14F-4D97-AF65-F5344CB8AC3E}">
        <p14:creationId xmlns:p14="http://schemas.microsoft.com/office/powerpoint/2010/main" val="180707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ea typeface="DejaVu Sans Mono" pitchFamily="49" charset="0"/>
                <a:cs typeface="DejaVu Sans Mono" pitchFamily="49" charset="0"/>
              </a:rPr>
              <a:t>Upcoming Series</a:t>
            </a:r>
          </a:p>
          <a:p>
            <a:pPr lvl="1"/>
            <a:r>
              <a:rPr lang="en-US" sz="2000" dirty="0" smtClean="0">
                <a:ea typeface="DejaVu Sans Mono" pitchFamily="49" charset="0"/>
                <a:cs typeface="DejaVu Sans Mono" pitchFamily="49" charset="0"/>
              </a:rPr>
              <a:t>http://www.jtreminio.com</a:t>
            </a:r>
          </a:p>
          <a:p>
            <a:pPr lvl="1"/>
            <a:r>
              <a:rPr lang="en-US" sz="2000" dirty="0" smtClean="0">
                <a:ea typeface="DejaVu Sans Mono" pitchFamily="49" charset="0"/>
                <a:cs typeface="DejaVu Sans Mono" pitchFamily="49" charset="0"/>
              </a:rPr>
              <a:t>Multi-part</a:t>
            </a:r>
          </a:p>
          <a:p>
            <a:pPr lvl="1"/>
            <a:r>
              <a:rPr lang="en-US" sz="2000" dirty="0" smtClean="0">
                <a:ea typeface="DejaVu Sans Mono" pitchFamily="49" charset="0"/>
                <a:cs typeface="DejaVu Sans Mono" pitchFamily="49" charset="0"/>
              </a:rPr>
              <a:t>Much greater detail</a:t>
            </a:r>
          </a:p>
          <a:p>
            <a:endParaRPr lang="en-US" sz="2400" dirty="0">
              <a:ea typeface="DejaVu Sans Mono" pitchFamily="49" charset="0"/>
              <a:cs typeface="DejaVu Sans Mono" pitchFamily="49" charset="0"/>
            </a:endParaRPr>
          </a:p>
          <a:p>
            <a:r>
              <a:rPr lang="en-US" sz="2400" dirty="0" smtClean="0">
                <a:ea typeface="DejaVu Sans Mono" pitchFamily="49" charset="0"/>
                <a:cs typeface="DejaVu Sans Mono" pitchFamily="49" charset="0"/>
              </a:rPr>
              <a:t>Chris </a:t>
            </a:r>
            <a:r>
              <a:rPr lang="en-US" sz="2400" dirty="0" err="1" smtClean="0">
                <a:ea typeface="DejaVu Sans Mono" pitchFamily="49" charset="0"/>
                <a:cs typeface="DejaVu Sans Mono" pitchFamily="49" charset="0"/>
              </a:rPr>
              <a:t>Hartjes</a:t>
            </a:r>
            <a:r>
              <a:rPr lang="en-US" sz="2400" dirty="0" smtClean="0">
                <a:ea typeface="DejaVu Sans Mono" pitchFamily="49" charset="0"/>
                <a:cs typeface="DejaVu Sans Mono" pitchFamily="49" charset="0"/>
              </a:rPr>
              <a:t>’ </a:t>
            </a:r>
          </a:p>
          <a:p>
            <a:pPr lvl="1"/>
            <a:r>
              <a:rPr lang="en-US" sz="2000" i="1" dirty="0" smtClean="0"/>
              <a:t>The </a:t>
            </a:r>
            <a:r>
              <a:rPr lang="en-US" sz="2000" i="1" dirty="0"/>
              <a:t>Grumpy Programmer's Guide 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>To </a:t>
            </a:r>
            <a:r>
              <a:rPr lang="en-US" sz="2000" i="1" dirty="0"/>
              <a:t>Building Testable PHP </a:t>
            </a:r>
            <a:r>
              <a:rPr lang="en-US" sz="2000" i="1" dirty="0" smtClean="0"/>
              <a:t>Applications</a:t>
            </a:r>
          </a:p>
          <a:p>
            <a:endParaRPr lang="en-US" sz="2400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548060"/>
            <a:ext cx="3505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Installing </a:t>
            </a:r>
            <a:r>
              <a:rPr lang="en-US" dirty="0" err="1" smtClean="0"/>
              <a:t>PHPUnit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287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Don’t use PEAR</a:t>
            </a:r>
          </a:p>
          <a:p>
            <a:pPr lvl="1"/>
            <a:r>
              <a:rPr lang="en-US" dirty="0" smtClean="0"/>
              <a:t>Old version</a:t>
            </a:r>
          </a:p>
          <a:p>
            <a:pPr lvl="1"/>
            <a:r>
              <a:rPr lang="en-US" dirty="0" smtClean="0"/>
              <a:t>No autocomplete</a:t>
            </a:r>
          </a:p>
          <a:p>
            <a:pPr lvl="1"/>
            <a:r>
              <a:rPr lang="en-US" dirty="0" smtClean="0"/>
              <a:t>Keeping multiple </a:t>
            </a:r>
            <a:r>
              <a:rPr lang="en-US" dirty="0" err="1" smtClean="0"/>
              <a:t>devs</a:t>
            </a:r>
            <a:r>
              <a:rPr lang="en-US" dirty="0" smtClean="0"/>
              <a:t> in sync</a:t>
            </a:r>
          </a:p>
          <a:p>
            <a:endParaRPr lang="en-US" dirty="0"/>
          </a:p>
          <a:p>
            <a:r>
              <a:rPr lang="en-US" dirty="0" smtClean="0"/>
              <a:t>Use Composer</a:t>
            </a:r>
          </a:p>
          <a:p>
            <a:pPr lvl="1"/>
            <a:r>
              <a:rPr lang="en-US" dirty="0" smtClean="0"/>
              <a:t>Easy!</a:t>
            </a:r>
          </a:p>
          <a:p>
            <a:pPr lvl="1"/>
            <a:r>
              <a:rPr lang="en-US" dirty="0" smtClean="0"/>
              <a:t>Fast!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err="1" smtClean="0">
                <a:solidFill>
                  <a:schemeClr val="accent3">
                    <a:lumMod val="75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composer.json</a:t>
            </a: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2600" dirty="0" smtClean="0">
                <a:solidFill>
                  <a:schemeClr val="accent3">
                    <a:lumMod val="75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sz="2600" dirty="0" smtClean="0">
                <a:solidFill>
                  <a:schemeClr val="accent3">
                    <a:lumMod val="75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"require": {</a:t>
            </a:r>
            <a:br>
              <a:rPr lang="en-US" sz="2600" dirty="0" smtClean="0">
                <a:solidFill>
                  <a:schemeClr val="accent3">
                    <a:lumMod val="75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"EHER/</a:t>
            </a:r>
            <a:r>
              <a:rPr lang="en-US" sz="2600" dirty="0" err="1" smtClean="0">
                <a:solidFill>
                  <a:schemeClr val="accent3">
                    <a:lumMod val="75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</a:t>
            </a: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": "1.6"</a:t>
            </a:r>
            <a:br>
              <a:rPr lang="en-US" sz="2600" dirty="0" smtClean="0">
                <a:solidFill>
                  <a:schemeClr val="accent3">
                    <a:lumMod val="75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},</a:t>
            </a:r>
            <a:br>
              <a:rPr lang="en-US" sz="2600" dirty="0" smtClean="0">
                <a:solidFill>
                  <a:schemeClr val="accent3">
                    <a:lumMod val="75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"minimum-stability": "</a:t>
            </a:r>
            <a:r>
              <a:rPr lang="en-US" sz="2600" dirty="0" err="1" smtClean="0">
                <a:solidFill>
                  <a:schemeClr val="accent3">
                    <a:lumMod val="75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dev</a:t>
            </a: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</a:t>
            </a:r>
            <a:br>
              <a:rPr lang="en-US" sz="2600" dirty="0" smtClean="0">
                <a:solidFill>
                  <a:schemeClr val="accent3">
                    <a:lumMod val="75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900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Your First (Useless)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287963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&lt;?</a:t>
            </a:r>
            <a:r>
              <a:rPr lang="en-US" sz="1800" dirty="0" err="1" smtClean="0">
                <a:solidFill>
                  <a:srgbClr val="FF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8000"/>
                </a:solidFill>
                <a:effectLst/>
                <a:latin typeface="Courier New"/>
                <a:ea typeface="Times New Roman"/>
              </a:rPr>
              <a:t>// tests/</a:t>
            </a:r>
            <a:r>
              <a:rPr lang="en-US" sz="1800" dirty="0" err="1" smtClean="0">
                <a:solidFill>
                  <a:srgbClr val="008000"/>
                </a:solidFill>
                <a:effectLst/>
                <a:latin typeface="Courier New"/>
                <a:ea typeface="Times New Roman"/>
              </a:rPr>
              <a:t>DumbTest.php</a:t>
            </a:r>
            <a:endParaRPr lang="en-US" sz="1800" dirty="0">
              <a:solidFill>
                <a:srgbClr val="00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class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DumbTest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extends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\</a:t>
            </a:r>
            <a:r>
              <a:rPr lang="en-US" sz="18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PHPUnit_Framework_TestCase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testWhatADumbTest</a:t>
            </a:r>
            <a:r>
              <a:rPr lang="en-US" sz="18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8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18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8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assertTrue</a:t>
            </a:r>
            <a:r>
              <a:rPr lang="en-US" sz="18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8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</a:t>
            </a:r>
            <a:r>
              <a:rPr lang="en-US" sz="18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8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8000FF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11" y="4267200"/>
            <a:ext cx="6353175" cy="1714500"/>
          </a:xfrm>
          <a:prstGeom prst="rect">
            <a:avLst/>
          </a:prstGeom>
        </p:spPr>
      </p:pic>
      <p:sp>
        <p:nvSpPr>
          <p:cNvPr id="6" name="Line Callout 2 5"/>
          <p:cNvSpPr/>
          <p:nvPr/>
        </p:nvSpPr>
        <p:spPr>
          <a:xfrm>
            <a:off x="1447800" y="685800"/>
            <a:ext cx="2514600" cy="612648"/>
          </a:xfrm>
          <a:prstGeom prst="borderCallout2">
            <a:avLst>
              <a:gd name="adj1" fmla="val 113997"/>
              <a:gd name="adj2" fmla="val 79227"/>
              <a:gd name="adj3" fmla="val 120871"/>
              <a:gd name="adj4" fmla="val 60127"/>
              <a:gd name="adj5" fmla="val 146868"/>
              <a:gd name="adj6" fmla="val 36168"/>
            </a:avLst>
          </a:prstGeom>
          <a:solidFill>
            <a:srgbClr val="C8D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Tests must be called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{Class}</a:t>
            </a:r>
            <a:r>
              <a:rPr lang="en-US" dirty="0" err="1" smtClean="0">
                <a:solidFill>
                  <a:schemeClr val="tx1"/>
                </a:solidFill>
              </a:rPr>
              <a:t>Test.php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4038600" y="1447800"/>
            <a:ext cx="2514600" cy="612648"/>
          </a:xfrm>
          <a:prstGeom prst="borderCallout2">
            <a:avLst>
              <a:gd name="adj1" fmla="val 62937"/>
              <a:gd name="adj2" fmla="val -3310"/>
              <a:gd name="adj3" fmla="val 86503"/>
              <a:gd name="adj4" fmla="val -51117"/>
              <a:gd name="adj5" fmla="val 122319"/>
              <a:gd name="adj6" fmla="val -86799"/>
            </a:avLst>
          </a:prstGeom>
          <a:solidFill>
            <a:srgbClr val="C8D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 name should be the same as filename.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5867400" y="2667000"/>
            <a:ext cx="3124200" cy="612648"/>
          </a:xfrm>
          <a:prstGeom prst="borderCallout2">
            <a:avLst>
              <a:gd name="adj1" fmla="val 18750"/>
              <a:gd name="adj2" fmla="val -8333"/>
              <a:gd name="adj3" fmla="val -15618"/>
              <a:gd name="adj4" fmla="val -16667"/>
              <a:gd name="adj5" fmla="val -29880"/>
              <a:gd name="adj6" fmla="val -42062"/>
            </a:avLst>
          </a:prstGeom>
          <a:solidFill>
            <a:srgbClr val="C8D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Extends </a:t>
            </a:r>
            <a:r>
              <a:rPr lang="en-US" dirty="0" err="1" smtClean="0">
                <a:solidFill>
                  <a:schemeClr val="tx1"/>
                </a:solidFill>
              </a:rPr>
              <a:t>PHPUnit_Framework_TestCase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4953000" y="3352800"/>
            <a:ext cx="2514600" cy="834270"/>
          </a:xfrm>
          <a:prstGeom prst="borderCallout2">
            <a:avLst>
              <a:gd name="adj1" fmla="val 18750"/>
              <a:gd name="adj2" fmla="val -8333"/>
              <a:gd name="adj3" fmla="val -2639"/>
              <a:gd name="adj4" fmla="val -28151"/>
              <a:gd name="adj5" fmla="val -29514"/>
              <a:gd name="adj6" fmla="val -64549"/>
            </a:avLst>
          </a:prstGeom>
          <a:solidFill>
            <a:srgbClr val="C8D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Must have the word “test” in front of method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Line Callout 2 10"/>
          <p:cNvSpPr/>
          <p:nvPr/>
        </p:nvSpPr>
        <p:spPr>
          <a:xfrm>
            <a:off x="5067300" y="4503781"/>
            <a:ext cx="2514600" cy="37301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60"/>
              <a:gd name="adj6" fmla="val -83449"/>
            </a:avLst>
          </a:prstGeom>
          <a:solidFill>
            <a:srgbClr val="C8D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Executing </a:t>
            </a:r>
            <a:r>
              <a:rPr lang="en-US" dirty="0" err="1" smtClean="0">
                <a:solidFill>
                  <a:schemeClr val="tx1"/>
                </a:solidFill>
              </a:rPr>
              <a:t>PHPUnit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Line Callout 2 11"/>
          <p:cNvSpPr/>
          <p:nvPr/>
        </p:nvSpPr>
        <p:spPr>
          <a:xfrm>
            <a:off x="1752600" y="6172200"/>
            <a:ext cx="2514600" cy="373019"/>
          </a:xfrm>
          <a:prstGeom prst="borderCallout2">
            <a:avLst>
              <a:gd name="adj1" fmla="val -13505"/>
              <a:gd name="adj2" fmla="val 46691"/>
              <a:gd name="adj3" fmla="val -26406"/>
              <a:gd name="adj4" fmla="val 31897"/>
              <a:gd name="adj5" fmla="val -38146"/>
              <a:gd name="adj6" fmla="val 23010"/>
            </a:avLst>
          </a:prstGeom>
          <a:solidFill>
            <a:srgbClr val="C8D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 of test suite run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56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Breaking Down a Method for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FF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&lt;?</a:t>
            </a:r>
            <a:r>
              <a:rPr lang="en-US" sz="1400" dirty="0" err="1" smtClean="0">
                <a:solidFill>
                  <a:srgbClr val="FF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Payment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API_ID 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smtClean="0">
                <a:solidFill>
                  <a:srgbClr val="FF8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123456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TRANS_KEY 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'TRANSACTION KEY'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processPayment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4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400" dirty="0" err="1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paymentDetails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4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$transaction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AuthorizeNetAIM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API_ID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TRANS_KEY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4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$transaction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amount 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400" dirty="0" err="1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paymentDetails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400" dirty="0" smtClean="0">
                <a:solidFill>
                  <a:srgbClr val="808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'amount'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];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4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$transaction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card_num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400" dirty="0" err="1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paymentDetails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400" dirty="0" smtClean="0">
                <a:solidFill>
                  <a:srgbClr val="808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card_num</a:t>
            </a:r>
            <a:r>
              <a:rPr lang="en-US" sz="1400" dirty="0" smtClean="0">
                <a:solidFill>
                  <a:srgbClr val="808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];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4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$transaction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exp_date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400" dirty="0" err="1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paymentDetails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400" dirty="0" smtClean="0">
                <a:solidFill>
                  <a:srgbClr val="808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exp_date</a:t>
            </a:r>
            <a:r>
              <a:rPr lang="en-US" sz="1400" dirty="0" smtClean="0">
                <a:solidFill>
                  <a:srgbClr val="808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];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4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$response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$transaction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authorizeAndCapture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4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$response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approved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4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savePayment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4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$response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transaction_id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4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throw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\Exception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4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$response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error_message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Line Callout 2 4"/>
          <p:cNvSpPr/>
          <p:nvPr/>
        </p:nvSpPr>
        <p:spPr>
          <a:xfrm>
            <a:off x="6324600" y="2133600"/>
            <a:ext cx="1600200" cy="457200"/>
          </a:xfrm>
          <a:prstGeom prst="borderCallout2">
            <a:avLst>
              <a:gd name="adj1" fmla="val 106908"/>
              <a:gd name="adj2" fmla="val 17230"/>
              <a:gd name="adj3" fmla="val 189803"/>
              <a:gd name="adj4" fmla="val 19046"/>
              <a:gd name="adj5" fmla="val 206588"/>
              <a:gd name="adj6" fmla="val -173094"/>
            </a:avLst>
          </a:prstGeom>
          <a:solidFill>
            <a:srgbClr val="C8D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Using </a:t>
            </a:r>
            <a:r>
              <a:rPr lang="en-US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Line Callout 2 5"/>
          <p:cNvSpPr/>
          <p:nvPr/>
        </p:nvSpPr>
        <p:spPr>
          <a:xfrm>
            <a:off x="6819900" y="3429000"/>
            <a:ext cx="2209800" cy="533400"/>
          </a:xfrm>
          <a:prstGeom prst="borderCallout2">
            <a:avLst>
              <a:gd name="adj1" fmla="val 108223"/>
              <a:gd name="adj2" fmla="val 9660"/>
              <a:gd name="adj3" fmla="val 149578"/>
              <a:gd name="adj4" fmla="val -7196"/>
              <a:gd name="adj5" fmla="val 173768"/>
              <a:gd name="adj6" fmla="val -98826"/>
            </a:avLst>
          </a:prstGeom>
          <a:solidFill>
            <a:srgbClr val="C8D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Calls method in outside 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5753100" y="4343400"/>
            <a:ext cx="3276600" cy="457200"/>
          </a:xfrm>
          <a:prstGeom prst="borderCallout2">
            <a:avLst>
              <a:gd name="adj1" fmla="val 79276"/>
              <a:gd name="adj2" fmla="val -2091"/>
              <a:gd name="adj3" fmla="val 76645"/>
              <a:gd name="adj4" fmla="val -53570"/>
              <a:gd name="adj5" fmla="val 102903"/>
              <a:gd name="adj6" fmla="val -86899"/>
            </a:avLst>
          </a:prstGeom>
          <a:solidFill>
            <a:srgbClr val="C8D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Interacts with 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5777073" y="5867400"/>
            <a:ext cx="3276600" cy="457200"/>
          </a:xfrm>
          <a:prstGeom prst="borderCallout2">
            <a:avLst>
              <a:gd name="adj1" fmla="val -18684"/>
              <a:gd name="adj2" fmla="val 39460"/>
              <a:gd name="adj3" fmla="val -79358"/>
              <a:gd name="adj4" fmla="val 28150"/>
              <a:gd name="adj5" fmla="val -115488"/>
              <a:gd name="adj6" fmla="val -64840"/>
            </a:avLst>
          </a:prstGeom>
          <a:solidFill>
            <a:srgbClr val="C8D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Calls method inside 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Line Callout 2 8"/>
          <p:cNvSpPr/>
          <p:nvPr/>
        </p:nvSpPr>
        <p:spPr>
          <a:xfrm>
            <a:off x="1752600" y="6283503"/>
            <a:ext cx="3276600" cy="457200"/>
          </a:xfrm>
          <a:prstGeom prst="borderCallout2">
            <a:avLst>
              <a:gd name="adj1" fmla="val -12829"/>
              <a:gd name="adj2" fmla="val 14800"/>
              <a:gd name="adj3" fmla="val -40461"/>
              <a:gd name="adj4" fmla="val 29967"/>
              <a:gd name="adj5" fmla="val -82623"/>
              <a:gd name="adj6" fmla="val 31155"/>
            </a:avLst>
          </a:prstGeom>
          <a:solidFill>
            <a:srgbClr val="C8D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Throws Exception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3227618" y="1219200"/>
            <a:ext cx="2356184" cy="685800"/>
          </a:xfrm>
          <a:prstGeom prst="borderCallout2">
            <a:avLst>
              <a:gd name="adj1" fmla="val 106908"/>
              <a:gd name="adj2" fmla="val 48945"/>
              <a:gd name="adj3" fmla="val 145943"/>
              <a:gd name="adj4" fmla="val 59010"/>
              <a:gd name="adj5" fmla="val 201764"/>
              <a:gd name="adj6" fmla="val 71874"/>
            </a:avLst>
          </a:prstGeom>
          <a:solidFill>
            <a:srgbClr val="C8D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Expecting an array to be passed in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3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Don’t use </a:t>
            </a:r>
            <a:r>
              <a:rPr lang="en-US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</a:t>
            </a:r>
            <a:endParaRPr lang="en-US" dirty="0" smtClean="0">
              <a:solidFill>
                <a:srgbClr val="00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ea typeface="DejaVu Sans Mono" pitchFamily="49" charset="0"/>
                <a:cs typeface="DejaVu Sans Mono" pitchFamily="49" charset="0"/>
              </a:rPr>
              <a:t>Pass in dependencies in method parameters</a:t>
            </a:r>
            <a:endParaRPr lang="en-US" dirty="0" smtClean="0"/>
          </a:p>
          <a:p>
            <a:r>
              <a:rPr lang="en-US" dirty="0" smtClean="0"/>
              <a:t>Learn yourself some DI [1]</a:t>
            </a:r>
            <a:endParaRPr lang="en-US" dirty="0"/>
          </a:p>
          <a:p>
            <a:endParaRPr lang="en-US" dirty="0" smtClean="0"/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 smtClean="0">
                <a:solidFill>
                  <a:srgbClr val="008000"/>
                </a:solidFill>
                <a:effectLst/>
                <a:latin typeface="Courier New"/>
                <a:ea typeface="Times New Roman"/>
                <a:cs typeface="Times New Roman"/>
              </a:rPr>
              <a:t>// Bad method</a:t>
            </a:r>
            <a:endParaRPr lang="en-US" sz="4200" dirty="0" smtClean="0"/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public</a:t>
            </a:r>
            <a:r>
              <a:rPr lang="en-US" sz="29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9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sz="29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9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processPayment</a:t>
            </a:r>
            <a:r>
              <a:rPr lang="en-US" sz="29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9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</a:t>
            </a:r>
            <a:r>
              <a:rPr lang="en-US" sz="29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9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2900" dirty="0" err="1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paymentDetails</a:t>
            </a:r>
            <a:r>
              <a:rPr lang="en-US" sz="29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29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29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9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$transaction</a:t>
            </a:r>
            <a:r>
              <a:rPr lang="en-US" sz="29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9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29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9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</a:t>
            </a:r>
            <a:r>
              <a:rPr lang="en-US" sz="29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9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AuthorizeNetAIM</a:t>
            </a:r>
            <a:r>
              <a:rPr lang="en-US" sz="29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29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API_ID</a:t>
            </a:r>
            <a:r>
              <a:rPr lang="en-US" sz="29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29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TRANS_KEY</a:t>
            </a:r>
            <a:r>
              <a:rPr lang="en-US" sz="29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2500" dirty="0" smtClean="0">
                <a:solidFill>
                  <a:srgbClr val="008000"/>
                </a:solidFill>
                <a:effectLst/>
                <a:latin typeface="Courier New"/>
                <a:ea typeface="Times New Roman"/>
                <a:cs typeface="Times New Roman"/>
              </a:rPr>
              <a:t>// …</a:t>
            </a:r>
            <a:endParaRPr lang="en-US" sz="4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indent="0">
              <a:buNone/>
            </a:pPr>
            <a:endParaRPr lang="en-US" sz="4200" dirty="0" smtClean="0"/>
          </a:p>
          <a:p>
            <a:pPr marL="0" indent="0">
              <a:buNone/>
            </a:pPr>
            <a:r>
              <a:rPr lang="en-US" sz="4200" dirty="0" smtClean="0">
                <a:solidFill>
                  <a:srgbClr val="008000"/>
                </a:solidFill>
                <a:effectLst/>
                <a:latin typeface="Courier New"/>
                <a:ea typeface="Times New Roman"/>
                <a:cs typeface="Times New Roman"/>
              </a:rPr>
              <a:t>// Good method</a:t>
            </a:r>
            <a:endParaRPr lang="en-US" sz="4200" dirty="0" smtClean="0"/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public</a:t>
            </a:r>
            <a:r>
              <a:rPr lang="en-US" sz="29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9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sz="29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9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processPayment</a:t>
            </a:r>
            <a:r>
              <a:rPr lang="en-US" sz="29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900" b="1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29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</a:t>
            </a:r>
            <a:r>
              <a:rPr lang="en-US" sz="29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9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2900" dirty="0" err="1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paymentDetails</a:t>
            </a:r>
            <a:r>
              <a:rPr lang="en-US" sz="29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900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29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AuthorizeNetAIM</a:t>
            </a:r>
            <a:r>
              <a:rPr lang="en-US" sz="29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9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$transaction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  <a:endParaRPr lang="en-US" sz="29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 smtClean="0">
                <a:solidFill>
                  <a:srgbClr val="008000"/>
                </a:solidFill>
                <a:effectLst/>
                <a:latin typeface="Courier New"/>
                <a:ea typeface="Times New Roman"/>
                <a:cs typeface="Times New Roman"/>
              </a:rPr>
              <a:t>    // …</a:t>
            </a:r>
            <a:endParaRPr lang="en-US" sz="42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dirty="0" smtClean="0"/>
              <a:t>[1] http://fabien.potencier.org/article/11/what-is-dependency-injection</a:t>
            </a:r>
          </a:p>
        </p:txBody>
      </p:sp>
    </p:spTree>
    <p:extLst>
      <p:ext uri="{BB962C8B-B14F-4D97-AF65-F5344CB8AC3E}">
        <p14:creationId xmlns:p14="http://schemas.microsoft.com/office/powerpoint/2010/main" val="156185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CCCCCC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Updated Payment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287963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FF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&lt;?</a:t>
            </a:r>
            <a:r>
              <a:rPr lang="en-US" sz="1600" dirty="0" err="1" smtClean="0">
                <a:solidFill>
                  <a:srgbClr val="FF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php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Payment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processPayment</a:t>
            </a: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6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array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600" dirty="0" err="1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paymentDetails</a:t>
            </a:r>
            <a:r>
              <a:rPr lang="en-US" sz="16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8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AuthorizeNetAIM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$transaction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){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</a:t>
            </a:r>
            <a:r>
              <a:rPr lang="en-US" sz="16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$transaction</a:t>
            </a: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amount </a:t>
            </a: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600" dirty="0" err="1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paymentDetails</a:t>
            </a: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600" dirty="0" smtClean="0">
                <a:solidFill>
                  <a:srgbClr val="808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'amount'</a:t>
            </a: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];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6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$transaction</a:t>
            </a: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card_num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600" dirty="0" err="1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paymentDetails</a:t>
            </a: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600" dirty="0" smtClean="0">
                <a:solidFill>
                  <a:srgbClr val="808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600" dirty="0" err="1" smtClean="0">
                <a:solidFill>
                  <a:srgbClr val="808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card_num</a:t>
            </a:r>
            <a:r>
              <a:rPr lang="en-US" sz="1600" dirty="0" smtClean="0">
                <a:solidFill>
                  <a:srgbClr val="808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];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6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$transaction</a:t>
            </a: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exp_date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</a:t>
            </a:r>
            <a:r>
              <a:rPr lang="en-US" sz="1600" dirty="0" err="1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paymentDetails</a:t>
            </a: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600" dirty="0" smtClean="0">
                <a:solidFill>
                  <a:srgbClr val="808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600" dirty="0" err="1" smtClean="0">
                <a:solidFill>
                  <a:srgbClr val="808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exp_date</a:t>
            </a:r>
            <a:r>
              <a:rPr lang="en-US" sz="1600" dirty="0" smtClean="0">
                <a:solidFill>
                  <a:srgbClr val="808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];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6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$response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$transaction</a:t>
            </a: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authorizeAndCapture</a:t>
            </a: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6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$response</a:t>
            </a: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approved</a:t>
            </a: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6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$this</a:t>
            </a: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savePayment</a:t>
            </a: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$response</a:t>
            </a: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transaction_id</a:t>
            </a: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else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6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throw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\Exception</a:t>
            </a: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$response</a:t>
            </a: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-&gt;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error_message</a:t>
            </a: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8000FF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47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2724</TotalTime>
  <Words>1658</Words>
  <Application>Microsoft Office PowerPoint</Application>
  <PresentationFormat>On-screen Show (4:3)</PresentationFormat>
  <Paragraphs>949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Unit Tests: Using PHPUnit to Test Your Code</vt:lpstr>
      <vt:lpstr>With Your Host Juan Treminio</vt:lpstr>
      <vt:lpstr>You Already Test</vt:lpstr>
      <vt:lpstr>Why Test with PHPUnit?</vt:lpstr>
      <vt:lpstr>Installing PHPUnit</vt:lpstr>
      <vt:lpstr>Your First (Useless) Test</vt:lpstr>
      <vt:lpstr>Breaking Down a Method for Testing</vt:lpstr>
      <vt:lpstr>Dependency Injection</vt:lpstr>
      <vt:lpstr>Updated Payment Class</vt:lpstr>
      <vt:lpstr>Introducing Mocks and Stubs</vt:lpstr>
      <vt:lpstr>How to Mock an Object</vt:lpstr>
      <vt:lpstr>-&gt;getMockBuilder()</vt:lpstr>
      <vt:lpstr>-&gt;getMockBuilder()-&gt;setMethods() 1/4</vt:lpstr>
      <vt:lpstr>-&gt;getMockBuilder()-&gt;setMethods() 2/4</vt:lpstr>
      <vt:lpstr>-&gt;getMockBuilder()-&gt;setMethods() 3/4</vt:lpstr>
      <vt:lpstr>-&gt;getMockBuilder()-&gt;setMethods() 4/4</vt:lpstr>
      <vt:lpstr>Other getMockBuilder() helpers</vt:lpstr>
      <vt:lpstr>Using Stubbed Methods 1/3</vt:lpstr>
      <vt:lpstr>Using Stubbed Methods 2/3</vt:lpstr>
      <vt:lpstr>Using Stubbed Methods 3/3</vt:lpstr>
      <vt:lpstr>Assertions</vt:lpstr>
      <vt:lpstr>Run a Complete Test 1/2</vt:lpstr>
      <vt:lpstr>Run a Complete Test 2/2</vt:lpstr>
      <vt:lpstr>Mocking Object Being Tested</vt:lpstr>
      <vt:lpstr>Statics are Evil… Or Are They?</vt:lpstr>
      <vt:lpstr>Mocking Static Methods</vt:lpstr>
      <vt:lpstr>Can’t Mock This</vt:lpstr>
      <vt:lpstr>When to Use Statics?</vt:lpstr>
      <vt:lpstr>Annotations</vt:lpstr>
      <vt:lpstr>@test</vt:lpstr>
      <vt:lpstr>@group</vt:lpstr>
      <vt:lpstr>@covers</vt:lpstr>
      <vt:lpstr>@dataProvider 1/2</vt:lpstr>
      <vt:lpstr>@dataProvider 2/2</vt:lpstr>
      <vt:lpstr>setUp() &amp;&amp; tearDown()</vt:lpstr>
      <vt:lpstr>setUpBeforeClass()</vt:lpstr>
      <vt:lpstr>Extending PHPUnit</vt:lpstr>
      <vt:lpstr>XML Config File</vt:lpstr>
      <vt:lpstr>Errors and Failures</vt:lpstr>
      <vt:lpstr>Mocking Native PHP Functions</vt:lpstr>
      <vt:lpstr>Classes Should Remind Ignorant</vt:lpstr>
      <vt:lpstr>No ifs or Loops in Tests</vt:lpstr>
      <vt:lpstr>Few Assertions!</vt:lpstr>
      <vt:lpstr>Further Reading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Treminio</dc:creator>
  <cp:lastModifiedBy>Juan Treminio</cp:lastModifiedBy>
  <cp:revision>481</cp:revision>
  <dcterms:created xsi:type="dcterms:W3CDTF">2012-10-07T04:23:41Z</dcterms:created>
  <dcterms:modified xsi:type="dcterms:W3CDTF">2012-10-09T23:24:13Z</dcterms:modified>
</cp:coreProperties>
</file>