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0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5.jpeg"/><Relationship Id="rPictId1" Type="http://schemas.openxmlformats.org/officeDocument/2006/relationships/image" Target="../media/image16.jpeg"/><Relationship Id="rId1" Type="http://schemas.openxmlformats.org/officeDocument/2006/relationships/slideLayout" Target="../slideLayouts/slideLayout.xml"/></Relationships>
</file>

<file path=ppt/slides/_rels/slide1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7.jpeg"/><Relationship Id="rPictId1" Type="http://schemas.openxmlformats.org/officeDocument/2006/relationships/image" Target="../media/image18.jpeg"/><Relationship Id="rId1" Type="http://schemas.openxmlformats.org/officeDocument/2006/relationships/slideLayout" Target="../slideLayouts/slideLayout.xml"/></Relationships>
</file>

<file path=ppt/slides/_rels/slide1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9.jpeg"/><Relationship Id="rPictId1" Type="http://schemas.openxmlformats.org/officeDocument/2006/relationships/image" Target="../media/image20.jpeg"/><Relationship Id="rId1" Type="http://schemas.openxmlformats.org/officeDocument/2006/relationships/slideLayout" Target="../slideLayouts/slideLayout.xml"/></Relationships>
</file>

<file path=ppt/slides/_rels/slide1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1.jpeg"/><Relationship Id="rId1" Type="http://schemas.openxmlformats.org/officeDocument/2006/relationships/slideLayout" Target="../slideLayouts/slideLayout.xml"/></Relationships>
</file>

<file path=ppt/slides/_rels/slide1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2.jpeg"/><Relationship Id="rPictId1" Type="http://schemas.openxmlformats.org/officeDocument/2006/relationships/image" Target="../media/image23.jpeg"/><Relationship Id="rId1" Type="http://schemas.openxmlformats.org/officeDocument/2006/relationships/slideLayout" Target="../slideLayouts/slideLayout.xml"/></Relationships>
</file>

<file path=ppt/slides/_rels/slide1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4.jpeg"/><Relationship Id="rId1" Type="http://schemas.openxmlformats.org/officeDocument/2006/relationships/slideLayout" Target="../slideLayouts/slideLayout.xml"/></Relationships>
</file>

<file path=ppt/slides/_rels/slide1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5.jpeg"/><Relationship Id="rPictId1" Type="http://schemas.openxmlformats.org/officeDocument/2006/relationships/image" Target="../media/image26.jpeg"/><Relationship Id="rId1" Type="http://schemas.openxmlformats.org/officeDocument/2006/relationships/slideLayout" Target="../slideLayouts/slideLayout.xml"/></Relationships>
</file>

<file path=ppt/slides/_rels/slide1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7.jpeg"/><Relationship Id="rId1" Type="http://schemas.openxmlformats.org/officeDocument/2006/relationships/slideLayout" Target="../slideLayouts/slideLayout.xml"/></Relationships>
</file>

<file path=ppt/slides/_rels/slide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_rels/slide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.jpeg"/><Relationship Id="rId1" Type="http://schemas.openxmlformats.org/officeDocument/2006/relationships/slideLayout" Target="../slideLayouts/slideLayout.xml"/></Relationships>
</file>

<file path=ppt/slides/_rels/slide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.jpeg"/><Relationship Id="rPictId1" Type="http://schemas.openxmlformats.org/officeDocument/2006/relationships/image" Target="../media/image5.jpeg"/><Relationship Id="rId1" Type="http://schemas.openxmlformats.org/officeDocument/2006/relationships/slideLayout" Target="../slideLayouts/slideLayout.xml"/></Relationships>
</file>

<file path=ppt/slides/_rels/slide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.jpeg"/><Relationship Id="rPictId1" Type="http://schemas.openxmlformats.org/officeDocument/2006/relationships/image" Target="../media/image7.jpeg"/><Relationship Id="rId1" Type="http://schemas.openxmlformats.org/officeDocument/2006/relationships/slideLayout" Target="../slideLayouts/slideLayout.xml"/></Relationships>
</file>

<file path=ppt/slides/_rels/slide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8.jpeg"/><Relationship Id="rPictId1" Type="http://schemas.openxmlformats.org/officeDocument/2006/relationships/image" Target="../media/image9.jpeg"/><Relationship Id="rId1" Type="http://schemas.openxmlformats.org/officeDocument/2006/relationships/slideLayout" Target="../slideLayouts/slideLayout.xml"/></Relationships>
</file>

<file path=ppt/slides/_rels/slide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0.jpeg"/><Relationship Id="rPictId1" Type="http://schemas.openxmlformats.org/officeDocument/2006/relationships/image" Target="../media/image11.jpeg"/><Relationship Id="rId1" Type="http://schemas.openxmlformats.org/officeDocument/2006/relationships/slideLayout" Target="../slideLayouts/slideLayout.xml"/></Relationships>
</file>

<file path=ppt/slides/_rels/slide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2.jpeg"/><Relationship Id="rPictId1" Type="http://schemas.openxmlformats.org/officeDocument/2006/relationships/image" Target="../media/image13.jpeg"/><Relationship Id="rId1" Type="http://schemas.openxmlformats.org/officeDocument/2006/relationships/slideLayout" Target="../slideLayouts/slideLayout.xml"/></Relationships>
</file>

<file path=ppt/slides/_rels/slide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4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789938" y="2299716"/>
            <a:ext cx="6549390" cy="51663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700" spc="-50">
                <a:latin typeface="Lucida Sans Unicode"/>
              </a:rPr>
              <a:t>Entities and Attributes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615696"/>
            <a:ext cx="6431280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443728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902208" y="2188464"/>
            <a:ext cx="7339584" cy="336499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sz="2500">
                <a:latin typeface="Lucida Sans Unicode"/>
              </a:rPr>
              <a:t>Examples of attribute names:</a:t>
            </a:r>
          </a:p>
          <a:p>
            <a:pPr algn="ctr" indent="0">
              <a:spcAft>
                <a:spcPts val="840"/>
              </a:spcAft>
            </a:pPr>
            <a:r>
              <a:rPr lang="en-US" sz="2500">
                <a:latin typeface="Lucida Sans Unicode"/>
              </a:rPr>
              <a:t>EMP_LNAME = employee last name</a:t>
            </a:r>
          </a:p>
          <a:p>
            <a:pPr marL="545592" indent="-241300">
              <a:lnSpc>
                <a:spcPts val="3840"/>
              </a:lnSpc>
            </a:pPr>
            <a:r>
              <a:rPr lang="en-US" sz="3200">
                <a:latin typeface="Lucida Sans Unicode"/>
              </a:rPr>
              <a:t>STU_GPA = student grade point average</a:t>
            </a:r>
          </a:p>
          <a:p>
            <a:pPr marL="304292" indent="0">
              <a:lnSpc>
                <a:spcPts val="4128"/>
              </a:lnSpc>
            </a:pPr>
            <a:r>
              <a:rPr lang="en-US" sz="3200">
                <a:latin typeface="Lucida Sans Unicode"/>
              </a:rPr>
              <a:t>PROD_CODE = product code CUST_LNAME = customer last name INV_NUM = invoice number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326136"/>
            <a:ext cx="7345680" cy="81686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63768"/>
            <a:ext cx="5443728" cy="109423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066800" y="1429512"/>
            <a:ext cx="7894320" cy="438607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3144"/>
              </a:lnSpc>
              <a:spcAft>
                <a:spcPts val="1470"/>
              </a:spcAft>
            </a:pPr>
            <a:r>
              <a:rPr lang="en-US" sz="3200">
                <a:latin typeface="Lucida Sans Unicode"/>
              </a:rPr>
              <a:t>A simple (</a:t>
            </a:r>
            <a:r>
              <a:rPr lang="en-US" sz="3200">
                <a:solidFill>
                  <a:srgbClr val="FF0000"/>
                </a:solidFill>
                <a:latin typeface="Lucida Sans Unicode"/>
              </a:rPr>
              <a:t>atomic</a:t>
            </a:r>
            <a:r>
              <a:rPr lang="en-US" sz="3200">
                <a:latin typeface="Lucida Sans Unicode"/>
              </a:rPr>
              <a:t>) attribute cannot be decomposed into meaningful components</a:t>
            </a:r>
          </a:p>
          <a:p>
            <a:pPr indent="0">
              <a:spcAft>
                <a:spcPts val="1890"/>
              </a:spcAft>
            </a:pPr>
            <a:r>
              <a:rPr lang="en-US" sz="2500">
                <a:latin typeface="Lucida Sans Unicode"/>
              </a:rPr>
              <a:t>Examples:</a:t>
            </a:r>
          </a:p>
          <a:p>
            <a:pPr marL="838200" indent="-228600">
              <a:lnSpc>
                <a:spcPts val="2496"/>
              </a:lnSpc>
              <a:spcAft>
                <a:spcPts val="1470"/>
              </a:spcAft>
            </a:pPr>
            <a:r>
              <a:rPr lang="en-US" sz="2500">
                <a:solidFill>
                  <a:srgbClr val="DA1F28"/>
                </a:solidFill>
                <a:latin typeface="Lucida Sans Unicode"/>
              </a:rPr>
              <a:t>•    </a:t>
            </a:r>
            <a:r>
              <a:rPr lang="en-US" sz="2500">
                <a:latin typeface="Lucida Sans Unicode"/>
              </a:rPr>
              <a:t>The attribute EMP_LNAME cannot be decomposed, because you cannot subdivide EMP_LNAME into a set of new attributes.</a:t>
            </a:r>
          </a:p>
          <a:p>
            <a:pPr indent="609600">
              <a:lnSpc>
                <a:spcPts val="2448"/>
              </a:lnSpc>
            </a:pPr>
            <a:r>
              <a:rPr lang="en-US" sz="2500">
                <a:solidFill>
                  <a:srgbClr val="DA1F28"/>
                </a:solidFill>
                <a:latin typeface="Lucida Sans Unicode"/>
              </a:rPr>
              <a:t>•    </a:t>
            </a:r>
            <a:r>
              <a:rPr lang="en-US" sz="2500">
                <a:latin typeface="Lucida Sans Unicode"/>
              </a:rPr>
              <a:t>The attribute PROD_PRICE cannot be decomposed, because you cannot subdivide PROD PRICE into a new set of attributes.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551688" y="673608"/>
            <a:ext cx="8077200" cy="74066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966216" y="2282952"/>
            <a:ext cx="6922008" cy="234086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3780"/>
              </a:spcAft>
            </a:pPr>
            <a:r>
              <a:rPr lang="en-US" sz="3900" spc="-50">
                <a:latin typeface="Lucida Sans Unicode"/>
              </a:rPr>
              <a:t>Simple attributes may be ....</a:t>
            </a:r>
          </a:p>
          <a:p>
            <a:pPr algn="just" indent="0">
              <a:lnSpc>
                <a:spcPts val="3648"/>
              </a:lnSpc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single-valued</a:t>
            </a:r>
          </a:p>
          <a:p>
            <a:pPr marL="812800" indent="0">
              <a:lnSpc>
                <a:spcPts val="3648"/>
              </a:lnSpc>
            </a:pPr>
            <a:r>
              <a:rPr lang="en-US" sz="2500">
                <a:latin typeface="Lucida Sans Unicode"/>
              </a:rPr>
              <a:t>or</a:t>
            </a:r>
          </a:p>
          <a:p>
            <a:pPr algn="just" indent="0">
              <a:lnSpc>
                <a:spcPts val="3648"/>
              </a:lnSpc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multi-valued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71728" y="573024"/>
            <a:ext cx="7342632" cy="48981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527812" indent="0">
              <a:lnSpc>
                <a:spcPts val="3888"/>
              </a:lnSpc>
              <a:spcAft>
                <a:spcPts val="1260"/>
              </a:spcAft>
            </a:pPr>
            <a:r>
              <a:rPr lang="en-US" sz="4100" spc="-100">
                <a:solidFill>
                  <a:srgbClr val="424242"/>
                </a:solidFill>
                <a:latin typeface="Lucida Sans Unicode"/>
              </a:rPr>
              <a:t>Simple (Atomic) Attributes, cont.</a:t>
            </a:r>
          </a:p>
          <a:p>
            <a:pPr algn="just" indent="0">
              <a:spcAft>
                <a:spcPts val="8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Single-valued simple attributes</a:t>
            </a:r>
          </a:p>
          <a:p>
            <a:pPr marL="863600" marR="83312" indent="-228600">
              <a:lnSpc>
                <a:spcPts val="2496"/>
              </a:lnSpc>
              <a:spcAft>
                <a:spcPts val="420"/>
              </a:spcAft>
            </a:pPr>
            <a:r>
              <a:rPr lang="en-US" sz="2100" spc="-10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100">
                <a:latin typeface="Lucida Sans Unicode"/>
              </a:rPr>
              <a:t>Example: an employee can have only one gender, so EMP_GENDER is a single-valued attribute. The attribute EMP_GENDER cannot be decomposed, so it is a simple attribute.</a:t>
            </a:r>
          </a:p>
          <a:p>
            <a:pPr algn="just" indent="0">
              <a:spcAft>
                <a:spcPts val="8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Multi-valued simple attributes</a:t>
            </a:r>
          </a:p>
          <a:p>
            <a:pPr marL="863600" marR="83312" indent="-228600">
              <a:lnSpc>
                <a:spcPts val="2520"/>
              </a:lnSpc>
            </a:pPr>
            <a:r>
              <a:rPr lang="en-US" sz="2100" spc="-10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100">
                <a:latin typeface="Lucida Sans Unicode"/>
              </a:rPr>
              <a:t>Example: an employee can have many degrees, so EMP_DEGREE is multi-valued. The attribute EMP_DEGREE cannot be decomposed, so it is a simple attribute.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597408"/>
            <a:ext cx="6099048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443728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792480" y="1697736"/>
            <a:ext cx="7226808" cy="395325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880"/>
              </a:lnSpc>
              <a:spcAft>
                <a:spcPts val="1260"/>
              </a:spcAft>
            </a:pPr>
            <a:r>
              <a:rPr lang="en-US" sz="2500">
                <a:latin typeface="Lucida Sans Unicode"/>
              </a:rPr>
              <a:t>A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composite attribute </a:t>
            </a:r>
            <a:r>
              <a:rPr lang="en-US" sz="2500">
                <a:latin typeface="Lucida Sans Unicode"/>
              </a:rPr>
              <a:t>can be decomposed into meaningful components</a:t>
            </a:r>
          </a:p>
          <a:p>
            <a:pPr marL="929640" indent="-292100">
              <a:lnSpc>
                <a:spcPts val="2928"/>
              </a:lnSpc>
              <a:spcAft>
                <a:spcPts val="840"/>
              </a:spcAft>
            </a:pPr>
            <a:r>
              <a:rPr lang="en-US" sz="2100" spc="-100">
                <a:solidFill>
                  <a:srgbClr val="DA1F28"/>
                </a:solidFill>
                <a:latin typeface="Lucida Sans Unicode"/>
              </a:rPr>
              <a:t>* </a:t>
            </a:r>
            <a:r>
              <a:rPr lang="en-US" sz="2100" spc="-100">
                <a:latin typeface="Lucida Sans Unicode"/>
              </a:rPr>
              <a:t>Example: an employee’s address, shown as </a:t>
            </a:r>
            <a:r>
              <a:rPr lang="en-US" sz="2500">
                <a:latin typeface="Lucida Sans Unicode"/>
              </a:rPr>
              <a:t>123 East Main Street, Nashville, TN 32123</a:t>
            </a:r>
          </a:p>
          <a:p>
            <a:pPr marL="929640" indent="0">
              <a:spcAft>
                <a:spcPts val="1680"/>
              </a:spcAft>
            </a:pPr>
            <a:r>
              <a:rPr lang="en-US" sz="2500">
                <a:latin typeface="Lucida Sans Unicode"/>
              </a:rPr>
              <a:t>may be decomposed into</a:t>
            </a:r>
          </a:p>
          <a:p>
            <a:pPr marL="929640" marR="765048" indent="0">
              <a:lnSpc>
                <a:spcPts val="2976"/>
              </a:lnSpc>
            </a:pPr>
            <a:r>
              <a:rPr lang="en-US" sz="2500">
                <a:latin typeface="Lucida Sans Unicode"/>
              </a:rPr>
              <a:t>EMP_ADDRESS = 123 East Main Street EMP_CITY = Nashville EMP_STATE = TN EMP_ZIP = 32123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947928" y="832104"/>
            <a:ext cx="7293864" cy="197510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189992" indent="0">
              <a:spcAft>
                <a:spcPts val="5670"/>
              </a:spcAft>
            </a:pPr>
            <a:r>
              <a:rPr lang="en-US" sz="3700" spc="-50">
                <a:solidFill>
                  <a:srgbClr val="424242"/>
                </a:solidFill>
                <a:latin typeface="Lucida Sans Unicode"/>
              </a:rPr>
              <a:t>Composite Attributes, cont.</a:t>
            </a:r>
          </a:p>
          <a:p>
            <a:pPr indent="0"/>
            <a:r>
              <a:rPr lang="en-US" sz="3900" spc="-50">
                <a:latin typeface="Lucida Sans Unicode"/>
              </a:rPr>
              <a:t>A composite attribute may be</a:t>
            </a:r>
          </a:p>
        </p:txBody>
      </p:sp>
      <p:sp>
        <p:nvSpPr>
          <p:cNvPr id="4" name=""/>
          <p:cNvSpPr/>
          <p:nvPr/>
        </p:nvSpPr>
        <p:spPr>
          <a:xfrm>
            <a:off x="966216" y="3992880"/>
            <a:ext cx="2523744" cy="12405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3648"/>
              </a:lnSpc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single-valued</a:t>
            </a:r>
          </a:p>
          <a:p>
            <a:pPr marL="812800" indent="0">
              <a:lnSpc>
                <a:spcPts val="3648"/>
              </a:lnSpc>
            </a:pPr>
            <a:r>
              <a:rPr lang="en-US" sz="2500">
                <a:latin typeface="Lucida Sans Unicode"/>
              </a:rPr>
              <a:t>or</a:t>
            </a:r>
          </a:p>
          <a:p>
            <a:pPr algn="just" indent="0">
              <a:lnSpc>
                <a:spcPts val="3648"/>
              </a:lnSpc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multi-valued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31520" y="597408"/>
            <a:ext cx="7699248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4139184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86968" y="1764792"/>
            <a:ext cx="7239000" cy="38831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Bef>
                <a:spcPts val="1680"/>
              </a:spcBef>
              <a:spcAft>
                <a:spcPts val="8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single-valued composite attributes</a:t>
            </a:r>
          </a:p>
          <a:p>
            <a:pPr marL="522732" indent="-228600">
              <a:lnSpc>
                <a:spcPts val="2640"/>
              </a:lnSpc>
              <a:spcAft>
                <a:spcPts val="210"/>
              </a:spcAft>
            </a:pPr>
            <a:r>
              <a:rPr lang="en-US" sz="2100" spc="-100">
                <a:solidFill>
                  <a:srgbClr val="2DA2BF"/>
                </a:solidFill>
                <a:latin typeface="Lucida Sans Unicode"/>
              </a:rPr>
              <a:t>◦ </a:t>
            </a:r>
            <a:r>
              <a:rPr lang="en-US" sz="2100" spc="-100">
                <a:latin typeface="Lucida Sans Unicode"/>
              </a:rPr>
              <a:t>Example: an employee can have only one date of birth, so EMP_DOB is single-valued. But the attribute EMP_DOB can be decomposed into year, month, and day, so it is a composite attribute.</a:t>
            </a:r>
          </a:p>
          <a:p>
            <a:pPr algn="just" indent="0">
              <a:spcAft>
                <a:spcPts val="8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multi-valued composite attributes</a:t>
            </a:r>
          </a:p>
          <a:p>
            <a:pPr marL="522732" indent="-228600">
              <a:lnSpc>
                <a:spcPts val="2616"/>
              </a:lnSpc>
            </a:pPr>
            <a:r>
              <a:rPr lang="en-US" sz="2100" spc="-100">
                <a:solidFill>
                  <a:srgbClr val="2DA2BF"/>
                </a:solidFill>
                <a:latin typeface="Lucida Sans Unicode"/>
              </a:rPr>
              <a:t>° </a:t>
            </a:r>
            <a:r>
              <a:rPr lang="en-US" sz="2100" spc="-100">
                <a:latin typeface="Lucida Sans Unicode"/>
              </a:rPr>
              <a:t>Example: an employee can have more than one address, so EMP_ADDRESS may be multi-valued. The attribute EMP_ADDRESS can be decomposed into street address, city, state, and ZIP code, so it is a composite attribute.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2599182"/>
            <a:ext cx="9144000" cy="425881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597408"/>
            <a:ext cx="2557272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661416" y="1548384"/>
            <a:ext cx="7220712" cy="31546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91084" indent="-266700">
              <a:lnSpc>
                <a:spcPts val="3552"/>
              </a:lnSpc>
              <a:spcBef>
                <a:spcPts val="630"/>
              </a:spcBef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500">
                <a:latin typeface="Lucida Sans Unicode"/>
              </a:rPr>
              <a:t>Entities are </a:t>
            </a:r>
            <a:r>
              <a:rPr lang="en-US" i="1" sz="2500" spc="-50">
                <a:latin typeface="Arial"/>
              </a:rPr>
              <a:t>ci</a:t>
            </a:r>
            <a:r>
              <a:rPr lang="en-US" i="1" sz="3700" spc="-150">
                <a:latin typeface="Arial"/>
              </a:rPr>
              <a:t>ny</a:t>
            </a:r>
            <a:r>
              <a:rPr lang="en-US" i="1" sz="2500" spc="-50">
                <a:latin typeface="Arial"/>
              </a:rPr>
              <a:t>t</a:t>
            </a:r>
            <a:r>
              <a:rPr lang="en-US" i="1" sz="3700" spc="-150">
                <a:latin typeface="Arial"/>
              </a:rPr>
              <a:t>h</a:t>
            </a:r>
            <a:r>
              <a:rPr lang="en-US" i="1" sz="2500" spc="-50">
                <a:latin typeface="Arial"/>
              </a:rPr>
              <a:t>i</a:t>
            </a:r>
            <a:r>
              <a:rPr lang="en-US" i="1" sz="3700" spc="-150">
                <a:latin typeface="Arial"/>
              </a:rPr>
              <a:t>ng</a:t>
            </a:r>
            <a:r>
              <a:rPr lang="en-US" i="1" sz="2500" spc="-50">
                <a:latin typeface="Arial"/>
              </a:rPr>
              <a:t>you</a:t>
            </a:r>
            <a:r>
              <a:rPr lang="en-US" sz="2500">
                <a:latin typeface="Lucida Sans Unicode"/>
              </a:rPr>
              <a:t> want to store data about</a:t>
            </a:r>
          </a:p>
          <a:p>
            <a:pPr algn="just" marL="291084" indent="0">
              <a:spcAft>
                <a:spcPts val="630"/>
              </a:spcAft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people (students, customers, employees, etc.)</a:t>
            </a:r>
          </a:p>
          <a:p>
            <a:pPr algn="just" marL="291084" indent="0">
              <a:spcAft>
                <a:spcPts val="630"/>
              </a:spcAft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places (resorts, cities, countries, etc.)</a:t>
            </a:r>
          </a:p>
          <a:p>
            <a:pPr marL="532384" indent="-241300">
              <a:lnSpc>
                <a:spcPts val="2736"/>
              </a:lnSpc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things (restaurants, products, invoices, movies, paintings, books, buildings, contracts, etc.)</a:t>
            </a:r>
          </a:p>
          <a:p>
            <a:pPr marL="532384" indent="-241300">
              <a:lnSpc>
                <a:spcPts val="2736"/>
              </a:lnSpc>
              <a:spcAft>
                <a:spcPts val="6090"/>
              </a:spcAft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events (elections, presentations, earthquakes, hurricanes, etc.)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661416" y="810768"/>
            <a:ext cx="7839456" cy="3825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27584" indent="0">
              <a:spcAft>
                <a:spcPts val="1680"/>
              </a:spcAft>
            </a:pPr>
            <a:r>
              <a:rPr lang="en-US" sz="4100" spc="-100">
                <a:solidFill>
                  <a:srgbClr val="424242"/>
                </a:solidFill>
                <a:latin typeface="Lucida Sans Unicode"/>
              </a:rPr>
              <a:t>Entity Sets</a:t>
            </a:r>
          </a:p>
          <a:p>
            <a:pPr indent="0">
              <a:spcAft>
                <a:spcPts val="8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500">
                <a:latin typeface="Lucida Sans Unicode"/>
              </a:rPr>
              <a:t>Entity sets are </a:t>
            </a:r>
            <a:r>
              <a:rPr lang="en-US" sz="3900" spc="-50">
                <a:solidFill>
                  <a:srgbClr val="DA1F28"/>
                </a:solidFill>
                <a:latin typeface="Lucida Sans Unicode"/>
              </a:rPr>
              <a:t>collections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of related</a:t>
            </a:r>
          </a:p>
          <a:p>
            <a:pPr marL="227584" indent="0">
              <a:lnSpc>
                <a:spcPts val="3264"/>
              </a:lnSpc>
            </a:pPr>
            <a:r>
              <a:rPr lang="en-US" sz="2500">
                <a:solidFill>
                  <a:srgbClr val="DA1F28"/>
                </a:solidFill>
                <a:latin typeface="Lucida Sans Unicode"/>
              </a:rPr>
              <a:t>entities</a:t>
            </a:r>
            <a:r>
              <a:rPr lang="en-US" sz="2500">
                <a:latin typeface="Lucida Sans Unicode"/>
              </a:rPr>
              <a:t>. Entities are related by their classification:</a:t>
            </a:r>
          </a:p>
          <a:p>
            <a:pPr marL="760984" indent="-228600">
              <a:lnSpc>
                <a:spcPts val="2520"/>
              </a:lnSpc>
              <a:spcAft>
                <a:spcPts val="210"/>
              </a:spcAft>
            </a:pPr>
            <a:r>
              <a:rPr lang="en-US" sz="2100" spc="-10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100">
                <a:latin typeface="Lucida Sans Unicode"/>
              </a:rPr>
              <a:t>student entities are related by the fact that they are all students</a:t>
            </a:r>
          </a:p>
          <a:p>
            <a:pPr marL="760984" indent="-228600">
              <a:lnSpc>
                <a:spcPts val="2520"/>
              </a:lnSpc>
              <a:spcAft>
                <a:spcPts val="210"/>
              </a:spcAft>
            </a:pPr>
            <a:r>
              <a:rPr lang="en-US" sz="2100" spc="-10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100">
                <a:latin typeface="Lucida Sans Unicode"/>
              </a:rPr>
              <a:t>invoice entities are related by the fact that they are all invoices</a:t>
            </a:r>
          </a:p>
          <a:p>
            <a:pPr algn="just" marL="532384" indent="0">
              <a:spcAft>
                <a:spcPts val="6510"/>
              </a:spcAft>
            </a:pPr>
            <a:r>
              <a:rPr lang="en-US" sz="2100" spc="-10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100">
                <a:latin typeface="Lucida Sans Unicode"/>
              </a:rPr>
              <a:t>car entities are related by the fact that they are all cars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597408"/>
            <a:ext cx="4919472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647944"/>
            <a:ext cx="4139184" cy="121005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755904" y="1728216"/>
            <a:ext cx="7440168" cy="386791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09296" indent="-177800">
              <a:lnSpc>
                <a:spcPts val="3000"/>
              </a:lnSpc>
              <a:spcAft>
                <a:spcPts val="21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latin typeface="Lucida Sans Unicode"/>
              </a:rPr>
              <a:t>Entity sets are named after the entities that are stored in them.</a:t>
            </a:r>
          </a:p>
          <a:p>
            <a:pPr algn="just" indent="0">
              <a:spcAft>
                <a:spcPts val="8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latin typeface="Lucida Sans Unicode"/>
              </a:rPr>
              <a:t>Entity set names are singular.</a:t>
            </a:r>
          </a:p>
          <a:p>
            <a:pPr algn="just" indent="0">
              <a:spcAft>
                <a:spcPts val="29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latin typeface="Lucida Sans Unicode"/>
              </a:rPr>
              <a:t>Entity set names are capitalized.</a:t>
            </a:r>
          </a:p>
          <a:p>
            <a:pPr algn="just" indent="0">
              <a:spcAft>
                <a:spcPts val="840"/>
              </a:spcAft>
            </a:pPr>
            <a:r>
              <a:rPr lang="en-US" sz="2100" spc="-100">
                <a:latin typeface="Lucida Sans Unicode"/>
              </a:rPr>
              <a:t>Examples:</a:t>
            </a:r>
          </a:p>
          <a:p>
            <a:pPr marL="209296" marR="939800" indent="-177800">
              <a:lnSpc>
                <a:spcPts val="2616"/>
              </a:lnSpc>
              <a:spcAft>
                <a:spcPts val="210"/>
              </a:spcAft>
            </a:pPr>
            <a:r>
              <a:rPr lang="en-US" sz="2100" spc="-100">
                <a:latin typeface="Lucida Sans Unicode"/>
              </a:rPr>
              <a:t>An entity set named STUDENT contains student entities.</a:t>
            </a:r>
          </a:p>
          <a:p>
            <a:pPr indent="0">
              <a:lnSpc>
                <a:spcPts val="3048"/>
              </a:lnSpc>
            </a:pPr>
            <a:r>
              <a:rPr lang="en-US" sz="2100" spc="-100">
                <a:latin typeface="Lucida Sans Unicode"/>
              </a:rPr>
              <a:t>An entity set named INVOICE contains invoice entities. An entity set named PRODUCT contains product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597408"/>
            <a:ext cx="4919472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90016" y="1810512"/>
            <a:ext cx="7388352" cy="331622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spcAft>
                <a:spcPts val="8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500">
                <a:latin typeface="Lucida Sans Unicode"/>
              </a:rPr>
              <a:t>Entity sets can only contain </a:t>
            </a:r>
            <a:r>
              <a:rPr lang="en-US" i="1" sz="2500" spc="-50">
                <a:latin typeface="Arial"/>
              </a:rPr>
              <a:t>related</a:t>
            </a:r>
            <a:r>
              <a:rPr lang="en-US" sz="2500">
                <a:latin typeface="Lucida Sans Unicode"/>
              </a:rPr>
              <a:t> entities</a:t>
            </a:r>
          </a:p>
          <a:p>
            <a:pPr marL="532384" indent="-228600">
              <a:lnSpc>
                <a:spcPts val="2736"/>
              </a:lnSpc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a STUDENT entity set may not contain INVOICE entities</a:t>
            </a:r>
          </a:p>
          <a:p>
            <a:pPr marL="532384" indent="-228600">
              <a:lnSpc>
                <a:spcPts val="2736"/>
              </a:lnSpc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a DEPARTMENT entity set may not contain invoice entities</a:t>
            </a:r>
          </a:p>
          <a:p>
            <a:pPr marL="532384" indent="-228600">
              <a:lnSpc>
                <a:spcPts val="2760"/>
              </a:lnSpc>
              <a:spcAft>
                <a:spcPts val="2100"/>
              </a:spcAft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a PRODUCT entity set may not contain employee entities</a:t>
            </a:r>
          </a:p>
          <a:p>
            <a:pPr marL="532384" indent="-228600"/>
            <a:r>
              <a:rPr lang="en-US" sz="2300" spc="-50">
                <a:latin typeface="Lucida Sans Unicode"/>
              </a:rPr>
              <a:t>.... And so 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807720" y="597408"/>
            <a:ext cx="6446520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85104"/>
            <a:ext cx="4139184" cy="107289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86968" y="1773936"/>
            <a:ext cx="7007352" cy="129844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1470"/>
              </a:spcAft>
            </a:pPr>
            <a:r>
              <a:rPr lang="en-US" sz="2500">
                <a:solidFill>
                  <a:srgbClr val="DA1F28"/>
                </a:solidFill>
                <a:latin typeface="Lucida Sans Unicode"/>
              </a:rPr>
              <a:t>Entity sets </a:t>
            </a:r>
            <a:r>
              <a:rPr lang="en-US" sz="2500">
                <a:latin typeface="Lucida Sans Unicode"/>
              </a:rPr>
              <a:t>are collections of </a:t>
            </a:r>
            <a:r>
              <a:rPr lang="en-US" sz="2500">
                <a:solidFill>
                  <a:srgbClr val="DA1F28"/>
                </a:solidFill>
                <a:latin typeface="Lucida Sans Unicode"/>
              </a:rPr>
              <a:t>related entities</a:t>
            </a:r>
          </a:p>
          <a:p>
            <a:pPr marL="277368" indent="-304800">
              <a:lnSpc>
                <a:spcPts val="2808"/>
              </a:lnSpc>
              <a:spcAft>
                <a:spcPts val="105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500">
                <a:latin typeface="Lucida Sans Unicode"/>
              </a:rPr>
              <a:t>Unfortunately, database designers almost always use the two terms as synonyms.</a:t>
            </a:r>
          </a:p>
        </p:txBody>
      </p:sp>
      <p:sp>
        <p:nvSpPr>
          <p:cNvPr id="5" name=""/>
          <p:cNvSpPr/>
          <p:nvPr/>
        </p:nvSpPr>
        <p:spPr>
          <a:xfrm>
            <a:off x="886968" y="3294888"/>
            <a:ext cx="7010400" cy="7193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77368" indent="-304800">
              <a:lnSpc>
                <a:spcPts val="2808"/>
              </a:lnSpc>
              <a:spcBef>
                <a:spcPts val="1050"/>
              </a:spcBef>
              <a:spcAft>
                <a:spcPts val="105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500">
                <a:latin typeface="Lucida Sans Unicode"/>
              </a:rPr>
              <a:t>When database designers refer to </a:t>
            </a:r>
            <a:r>
              <a:rPr lang="en-US" i="1" sz="2500" spc="-50">
                <a:latin typeface="Arial"/>
              </a:rPr>
              <a:t>entities</a:t>
            </a:r>
            <a:r>
              <a:rPr lang="en-US" sz="2500">
                <a:latin typeface="Lucida Sans Unicode"/>
              </a:rPr>
              <a:t>, they really are referring to </a:t>
            </a:r>
            <a:r>
              <a:rPr lang="en-US" i="1" sz="2500" spc="-50">
                <a:latin typeface="Arial"/>
              </a:rPr>
              <a:t>entity sets.</a:t>
            </a:r>
          </a:p>
        </p:txBody>
      </p:sp>
      <p:sp>
        <p:nvSpPr>
          <p:cNvPr id="6" name=""/>
          <p:cNvSpPr/>
          <p:nvPr/>
        </p:nvSpPr>
        <p:spPr>
          <a:xfrm>
            <a:off x="905256" y="4251960"/>
            <a:ext cx="6979920" cy="13959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808"/>
              </a:lnSpc>
            </a:pPr>
            <a:r>
              <a:rPr lang="en-US" i="1" sz="2500" spc="-50">
                <a:solidFill>
                  <a:srgbClr val="2DA2BF"/>
                </a:solidFill>
                <a:latin typeface="Arial"/>
              </a:rPr>
              <a:t>►</a:t>
            </a:r>
            <a:r>
              <a:rPr lang="en-US" sz="2500">
                <a:solidFill>
                  <a:srgbClr val="2DA2BF"/>
                </a:solidFill>
                <a:latin typeface="Lucida Sans Unicode"/>
              </a:rPr>
              <a:t> </a:t>
            </a:r>
            <a:r>
              <a:rPr lang="en-US" sz="2500">
                <a:latin typeface="Lucida Sans Unicode"/>
              </a:rPr>
              <a:t>Therefore, when you see a reference to an EMPLOYEE “entity” in a database design, remember that EMPLOYEE actually represents an entity set that contains a </a:t>
            </a:r>
          </a:p>
        </p:txBody>
      </p:sp>
      <p:sp>
        <p:nvSpPr>
          <p:cNvPr id="7" name=""/>
          <p:cNvSpPr/>
          <p:nvPr/>
        </p:nvSpPr>
        <p:spPr>
          <a:xfrm>
            <a:off x="1161288" y="5678424"/>
            <a:ext cx="4968240" cy="32918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lnSpc>
                <a:spcPts val="2808"/>
              </a:lnSpc>
            </a:pPr>
            <a:r>
              <a:rPr lang="en-US" sz="2500">
                <a:latin typeface="Lucida Sans Unicode"/>
              </a:rPr>
              <a:t>collection of employee entities.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597408"/>
            <a:ext cx="3371088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443728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762000" y="1752600"/>
            <a:ext cx="7345680" cy="378256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3264"/>
              </a:lnSpc>
            </a:pPr>
            <a:r>
              <a:rPr lang="en-US" sz="2500">
                <a:latin typeface="Lucida Sans Unicode"/>
              </a:rPr>
              <a:t>Attributes are the characteristics that describe entities.</a:t>
            </a:r>
          </a:p>
          <a:p>
            <a:pPr marL="668020" indent="-241300">
              <a:spcAft>
                <a:spcPts val="630"/>
              </a:spcAft>
            </a:pPr>
            <a:r>
              <a:rPr lang="en-US" sz="2300" spc="-50">
                <a:latin typeface="Lucida Sans Unicode"/>
              </a:rPr>
              <a:t>Example:</a:t>
            </a:r>
          </a:p>
          <a:p>
            <a:pPr marL="668020" indent="-241300">
              <a:lnSpc>
                <a:spcPts val="2736"/>
              </a:lnSpc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</a:t>
            </a:r>
            <a:r>
              <a:rPr lang="en-US" sz="2300" spc="-50">
                <a:latin typeface="Lucida Sans Unicode"/>
              </a:rPr>
              <a:t>a </a:t>
            </a: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student </a:t>
            </a:r>
            <a:r>
              <a:rPr lang="en-US" sz="2300" spc="-50">
                <a:latin typeface="Lucida Sans Unicode"/>
              </a:rPr>
              <a:t>entity may be described by attributes that may include his or her ...</a:t>
            </a:r>
          </a:p>
          <a:p>
            <a:pPr algn="just" marL="668020" indent="0">
              <a:lnSpc>
                <a:spcPts val="2928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social security number</a:t>
            </a:r>
          </a:p>
          <a:p>
            <a:pPr algn="just" marL="668020" indent="0">
              <a:lnSpc>
                <a:spcPts val="2928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name</a:t>
            </a:r>
          </a:p>
          <a:p>
            <a:pPr algn="just" marL="668020" indent="0">
              <a:lnSpc>
                <a:spcPts val="2928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address</a:t>
            </a:r>
          </a:p>
          <a:p>
            <a:pPr algn="just" marL="668020" indent="0">
              <a:lnSpc>
                <a:spcPts val="2928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date of birth</a:t>
            </a:r>
          </a:p>
          <a:p>
            <a:pPr algn="just" marL="668020" indent="0">
              <a:lnSpc>
                <a:spcPts val="2928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major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597408"/>
            <a:ext cx="4818888" cy="8534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996696" y="2115312"/>
            <a:ext cx="7467600" cy="3233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3216"/>
              </a:lnSpc>
              <a:spcAft>
                <a:spcPts val="1260"/>
              </a:spcAft>
            </a:pPr>
            <a:r>
              <a:rPr lang="en-US" sz="2500">
                <a:latin typeface="Lucida Sans Unicode"/>
              </a:rPr>
              <a:t>Remember: Attributes are the characteristics that describe entities</a:t>
            </a:r>
          </a:p>
          <a:p>
            <a:pPr marL="661924" indent="-241300">
              <a:lnSpc>
                <a:spcPts val="2784"/>
              </a:lnSpc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</a:t>
            </a:r>
            <a:r>
              <a:rPr lang="en-US" sz="2300" spc="-50">
                <a:latin typeface="Lucida Sans Unicode"/>
              </a:rPr>
              <a:t>An invoice entity may be described by attributes such as these:</a:t>
            </a:r>
          </a:p>
          <a:p>
            <a:pPr algn="just" marL="661924" indent="0">
              <a:lnSpc>
                <a:spcPts val="2904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invoice number</a:t>
            </a:r>
          </a:p>
          <a:p>
            <a:pPr algn="just" marL="661924" indent="0">
              <a:lnSpc>
                <a:spcPts val="2904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invoice date</a:t>
            </a:r>
          </a:p>
          <a:p>
            <a:pPr algn="just" marL="661924" indent="0">
              <a:lnSpc>
                <a:spcPts val="2904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customer number</a:t>
            </a:r>
          </a:p>
          <a:p>
            <a:pPr algn="just" marL="661924" indent="0">
              <a:lnSpc>
                <a:spcPts val="2904"/>
              </a:lnSpc>
            </a:pPr>
            <a:r>
              <a:rPr lang="en-US" sz="2300" spc="-50">
                <a:solidFill>
                  <a:srgbClr val="DA1F28"/>
                </a:solidFill>
                <a:latin typeface="Lucida Sans Unicode"/>
              </a:rPr>
              <a:t>&gt;    </a:t>
            </a:r>
            <a:r>
              <a:rPr lang="en-US" sz="2300" spc="-50">
                <a:latin typeface="Lucida Sans Unicode"/>
              </a:rPr>
              <a:t>invoice total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661416" y="795528"/>
            <a:ext cx="7909560" cy="347167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1680"/>
              </a:spcAft>
            </a:pPr>
            <a:r>
              <a:rPr lang="en-US" sz="4100" spc="-100">
                <a:solidFill>
                  <a:srgbClr val="424242"/>
                </a:solidFill>
                <a:latin typeface="Lucida Sans Unicode"/>
              </a:rPr>
              <a:t>Attribute Names</a:t>
            </a:r>
          </a:p>
          <a:p>
            <a:pPr algn="just" indent="0">
              <a:spcAft>
                <a:spcPts val="840"/>
              </a:spcAft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latin typeface="Lucida Sans Unicode"/>
              </a:rPr>
              <a:t>Attribute names are capitalized.</a:t>
            </a:r>
          </a:p>
          <a:p>
            <a:pPr marL="278384" indent="-228600">
              <a:lnSpc>
                <a:spcPts val="3216"/>
              </a:lnSpc>
            </a:pPr>
            <a:r>
              <a:rPr lang="en-US" sz="25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500">
                <a:latin typeface="Lucida Sans Unicode"/>
              </a:rPr>
              <a:t>For documentation reasons, attribute names are composed of two parts:</a:t>
            </a:r>
          </a:p>
          <a:p>
            <a:pPr marL="532384" indent="-254000">
              <a:lnSpc>
                <a:spcPts val="2760"/>
              </a:lnSpc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the first few characters reflect the entity they help describe.</a:t>
            </a:r>
          </a:p>
          <a:p>
            <a:pPr marL="532384" indent="-254000">
              <a:lnSpc>
                <a:spcPts val="2736"/>
              </a:lnSpc>
              <a:spcAft>
                <a:spcPts val="8610"/>
              </a:spcAft>
            </a:pPr>
            <a:r>
              <a:rPr lang="en-US" sz="23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300" spc="-50">
                <a:latin typeface="Lucida Sans Unicode"/>
              </a:rPr>
              <a:t>subsequent characters are sufficiently descriptive to identify the attribute.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>
  <dc:title>Entities and Attributes</dc:title>
  <dc:subject/>
  <dc:creator>Peter Rob</dc:creator>
  <cp:keywords/>
</cp:coreProperties>
</file>