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core.xml" ContentType="application/vnd.openxmlformats-package.core-properties+xml"/>
  <Default Extension="jpeg" ContentType="image/jpeg"/>
  <Default Extension="png" ContentType="image/png"/>
  <Override PartName="/ppt/presentation.xml" ContentType="application/vnd.openxmlformats-officedocument.presentationml.presentation.main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theme/theme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&#65279;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>
  <p:sldMasterIdLst>
    <p:sldMasterId id="2147483648" r:id="rId1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6858000"/>
  <p:notesSz cx="6858000" cy="9144000"/>
</p:presentation>
</file>

<file path=ppt/presProps.xml><?xml version="1.0" encoding="utf-8"?>
<p:presentationPr xmlns:p="http://schemas.openxmlformats.org/presentationml/2006/main" xmlns:a="http://schemas.openxmlformats.org/drawingml/2006/main" xmlns:r="http://schemas.openxmlformats.org/officeDocument/2006/relationships">
</p:presentationPr>
</file>

<file path=ppt/tableStyles.xml><?xml version="1.0" encoding="utf-8"?>
<a:tblStyleLst xmlns:a="http://schemas.openxmlformats.org/drawingml/2006/main" def="{5C22544A-7EE6-4342-B048-85BDC9FD1C3A}">
</a:tblStyleLst>
</file>

<file path=ppt/_rels/presentation.xml.rels>&#65279;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.xml"/><Relationship Id="rId2" Type="http://schemas.openxmlformats.org/officeDocument/2006/relationships/theme" Target="theme/theme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slideLayouts/_rels/slideLayout.xml.rels>&#65279;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Masters/_rels/slideMaster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theme" Target="../theme/theme.xml"/></Relationships>
</file>

<file path=ppt/slideMasters/slideMaster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</p:sldMaster>
</file>

<file path=ppt/slides/_rels/slide1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/Relationships>
</file>

<file path=ppt/slides/_rels/slide10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19.jpeg"/><Relationship Id="rPictId1" Type="http://schemas.openxmlformats.org/officeDocument/2006/relationships/image" Target="../media/image20.jpeg"/><Relationship Id="rId1" Type="http://schemas.openxmlformats.org/officeDocument/2006/relationships/slideLayout" Target="../slideLayouts/slideLayout.xml"/></Relationships>
</file>

<file path=ppt/slides/_rels/slide11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21.jpeg"/><Relationship Id="rPictId1" Type="http://schemas.openxmlformats.org/officeDocument/2006/relationships/image" Target="../media/image22.jpeg"/><Relationship Id="rPictId2" Type="http://schemas.openxmlformats.org/officeDocument/2006/relationships/image" Target="../media/image23.jpeg"/><Relationship Id="rId1" Type="http://schemas.openxmlformats.org/officeDocument/2006/relationships/slideLayout" Target="../slideLayouts/slideLayout.xml"/></Relationships>
</file>

<file path=ppt/slides/_rels/slide12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24.jpeg"/><Relationship Id="rPictId1" Type="http://schemas.openxmlformats.org/officeDocument/2006/relationships/image" Target="../media/image25.jpeg"/><Relationship Id="rPictId2" Type="http://schemas.openxmlformats.org/officeDocument/2006/relationships/image" Target="../media/image26.jpeg"/><Relationship Id="rId1" Type="http://schemas.openxmlformats.org/officeDocument/2006/relationships/slideLayout" Target="../slideLayouts/slideLayout.xml"/></Relationships>
</file>

<file path=ppt/slides/_rels/slide13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27.jpeg"/><Relationship Id="rPictId1" Type="http://schemas.openxmlformats.org/officeDocument/2006/relationships/image" Target="../media/image28.jpeg"/><Relationship Id="rPictId2" Type="http://schemas.openxmlformats.org/officeDocument/2006/relationships/image" Target="../media/image29.jpeg"/><Relationship Id="rPictId3" Type="http://schemas.openxmlformats.org/officeDocument/2006/relationships/image" Target="../media/image30.jpeg"/><Relationship Id="rId1" Type="http://schemas.openxmlformats.org/officeDocument/2006/relationships/slideLayout" Target="../slideLayouts/slideLayout.xml"/></Relationships>
</file>

<file path=ppt/slides/_rels/slide14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31.jpeg"/><Relationship Id="rPictId1" Type="http://schemas.openxmlformats.org/officeDocument/2006/relationships/image" Target="../media/image32.jpeg"/><Relationship Id="rPictId2" Type="http://schemas.openxmlformats.org/officeDocument/2006/relationships/image" Target="../media/image33.jpeg"/><Relationship Id="rId1" Type="http://schemas.openxmlformats.org/officeDocument/2006/relationships/slideLayout" Target="../slideLayouts/slideLayout.xml"/></Relationships>
</file>

<file path=ppt/slides/_rels/slide15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/Relationships>
</file>

<file path=ppt/slides/_rels/slide2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1.jpeg"/><Relationship Id="rPictId1" Type="http://schemas.openxmlformats.org/officeDocument/2006/relationships/image" Target="../media/image2.jpeg"/><Relationship Id="rId1" Type="http://schemas.openxmlformats.org/officeDocument/2006/relationships/slideLayout" Target="../slideLayouts/slideLayout.xml"/></Relationships>
</file>

<file path=ppt/slides/_rels/slide3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3.jpeg"/><Relationship Id="rPictId1" Type="http://schemas.openxmlformats.org/officeDocument/2006/relationships/image" Target="../media/image4.jpeg"/><Relationship Id="rId1" Type="http://schemas.openxmlformats.org/officeDocument/2006/relationships/slideLayout" Target="../slideLayouts/slideLayout.xml"/></Relationships>
</file>

<file path=ppt/slides/_rels/slide4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5.jpeg"/><Relationship Id="rPictId1" Type="http://schemas.openxmlformats.org/officeDocument/2006/relationships/image" Target="../media/image6.jpeg"/><Relationship Id="rId1" Type="http://schemas.openxmlformats.org/officeDocument/2006/relationships/slideLayout" Target="../slideLayouts/slideLayout.xml"/></Relationships>
</file>

<file path=ppt/slides/_rels/slide5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7.jpeg"/><Relationship Id="rPictId1" Type="http://schemas.openxmlformats.org/officeDocument/2006/relationships/image" Target="../media/image8.jpeg"/><Relationship Id="rId1" Type="http://schemas.openxmlformats.org/officeDocument/2006/relationships/slideLayout" Target="../slideLayouts/slideLayout.xml"/></Relationships>
</file>

<file path=ppt/slides/_rels/slide6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9.jpeg"/><Relationship Id="rPictId1" Type="http://schemas.openxmlformats.org/officeDocument/2006/relationships/image" Target="../media/image10.png"/><Relationship Id="rPictId2" Type="http://schemas.openxmlformats.org/officeDocument/2006/relationships/image" Target="../media/image11.jpeg"/><Relationship Id="rPictId3" Type="http://schemas.openxmlformats.org/officeDocument/2006/relationships/image" Target="../media/image12.jpeg"/><Relationship Id="rId1" Type="http://schemas.openxmlformats.org/officeDocument/2006/relationships/slideLayout" Target="../slideLayouts/slideLayout.xml"/></Relationships>
</file>

<file path=ppt/slides/_rels/slide7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13.jpeg"/><Relationship Id="rPictId1" Type="http://schemas.openxmlformats.org/officeDocument/2006/relationships/image" Target="../media/image14.jpeg"/><Relationship Id="rPictId2" Type="http://schemas.openxmlformats.org/officeDocument/2006/relationships/image" Target="../media/image15.jpeg"/><Relationship Id="rId1" Type="http://schemas.openxmlformats.org/officeDocument/2006/relationships/slideLayout" Target="../slideLayouts/slideLayout.xml"/></Relationships>
</file>

<file path=ppt/slides/_rels/slide8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16.jpeg"/><Relationship Id="rId1" Type="http://schemas.openxmlformats.org/officeDocument/2006/relationships/slideLayout" Target="../slideLayouts/slideLayout.xml"/></Relationships>
</file>

<file path=ppt/slides/_rels/slide9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17.jpeg"/><Relationship Id="rPictId1" Type="http://schemas.openxmlformats.org/officeDocument/2006/relationships/image" Target="../media/image18.jpeg"/><Relationship Id="rId1" Type="http://schemas.openxmlformats.org/officeDocument/2006/relationships/slideLayout" Target="../slideLayouts/slideLayout.xml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"/>
          <p:cNvSpPr/>
          <p:nvPr/>
        </p:nvSpPr>
        <p:spPr>
          <a:xfrm>
            <a:off x="1408176" y="1940814"/>
            <a:ext cx="7043166" cy="1220724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r" indent="0">
              <a:spcAft>
                <a:spcPts val="1260"/>
              </a:spcAft>
            </a:pPr>
            <a:r>
              <a:rPr lang="en-US" sz="4100" spc="-50">
                <a:latin typeface="Lucida Sans Unicode"/>
              </a:rPr>
              <a:t>Database Tables and Their</a:t>
            </a:r>
          </a:p>
          <a:p>
            <a:pPr algn="r" indent="0"/>
            <a:r>
              <a:rPr lang="en-US" sz="4100" spc="-50">
                <a:latin typeface="Lucida Sans Unicode"/>
              </a:rPr>
              <a:t>Components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198120" y="359664"/>
            <a:ext cx="8418576" cy="847344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0" y="5779008"/>
            <a:ext cx="5349240" cy="1078992"/>
          </a:xfrm>
          <a:prstGeom prst="rect">
            <a:avLst/>
          </a:prstGeom>
        </p:spPr>
      </p:pic>
      <p:sp>
        <p:nvSpPr>
          <p:cNvPr id="4" name=""/>
          <p:cNvSpPr/>
          <p:nvPr/>
        </p:nvSpPr>
        <p:spPr>
          <a:xfrm>
            <a:off x="813816" y="1728216"/>
            <a:ext cx="7534656" cy="263652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marL="292100" marR="914400" indent="-292100">
              <a:lnSpc>
                <a:spcPts val="3216"/>
              </a:lnSpc>
            </a:pPr>
            <a:r>
              <a:rPr lang="en-US" sz="2600">
                <a:solidFill>
                  <a:srgbClr val="2DA2BF"/>
                </a:solidFill>
                <a:latin typeface="Lucida Sans Unicode"/>
              </a:rPr>
              <a:t>► </a:t>
            </a:r>
            <a:r>
              <a:rPr lang="en-US" sz="2600">
                <a:solidFill>
                  <a:srgbClr val="DA1F28"/>
                </a:solidFill>
                <a:latin typeface="Lucida Sans Unicode"/>
              </a:rPr>
              <a:t>Multi-valued attributes </a:t>
            </a:r>
            <a:r>
              <a:rPr lang="en-US" sz="2600">
                <a:latin typeface="Lucida Sans Unicode"/>
              </a:rPr>
              <a:t>are sometimes stored as </a:t>
            </a:r>
            <a:r>
              <a:rPr lang="en-US" sz="2100" spc="-50">
                <a:solidFill>
                  <a:srgbClr val="2DA2BF"/>
                </a:solidFill>
                <a:latin typeface="Lucida Sans Unicode"/>
              </a:rPr>
              <a:t>◦ </a:t>
            </a:r>
            <a:r>
              <a:rPr lang="en-US" sz="2100" spc="-50">
                <a:solidFill>
                  <a:srgbClr val="DA1F28"/>
                </a:solidFill>
                <a:latin typeface="Lucida Sans Unicode"/>
              </a:rPr>
              <a:t>strings</a:t>
            </a:r>
          </a:p>
          <a:p>
            <a:pPr marL="762000" indent="-228600">
              <a:lnSpc>
                <a:spcPts val="2520"/>
              </a:lnSpc>
              <a:spcAft>
                <a:spcPts val="210"/>
              </a:spcAft>
            </a:pPr>
            <a:r>
              <a:rPr lang="en-US" sz="2100" spc="-50">
                <a:solidFill>
                  <a:srgbClr val="DA1F28"/>
                </a:solidFill>
                <a:latin typeface="Lucida Sans Unicode"/>
              </a:rPr>
              <a:t>•    </a:t>
            </a:r>
            <a:r>
              <a:rPr lang="en-US" sz="2100" spc="-50">
                <a:latin typeface="Lucida Sans Unicode"/>
              </a:rPr>
              <a:t>this approach yields query complexity and reporting limitations</a:t>
            </a:r>
          </a:p>
          <a:p>
            <a:pPr marL="292100" indent="0">
              <a:spcAft>
                <a:spcPts val="840"/>
              </a:spcAft>
            </a:pPr>
            <a:r>
              <a:rPr lang="en-US" sz="2100" spc="-50">
                <a:solidFill>
                  <a:srgbClr val="2DA2BF"/>
                </a:solidFill>
                <a:latin typeface="Lucida Sans Unicode"/>
              </a:rPr>
              <a:t>° </a:t>
            </a:r>
            <a:r>
              <a:rPr lang="en-US" sz="2100" spc="-50">
                <a:solidFill>
                  <a:srgbClr val="DA1F28"/>
                </a:solidFill>
                <a:latin typeface="Lucida Sans Unicode"/>
              </a:rPr>
              <a:t>multiple attributes</a:t>
            </a:r>
          </a:p>
          <a:p>
            <a:pPr algn="just" marL="533400" indent="0"/>
            <a:r>
              <a:rPr lang="en-US" sz="2100" spc="-50">
                <a:solidFill>
                  <a:srgbClr val="DA1F28"/>
                </a:solidFill>
                <a:latin typeface="Lucida Sans Unicode"/>
              </a:rPr>
              <a:t>•    </a:t>
            </a:r>
            <a:r>
              <a:rPr lang="en-US" sz="2100" spc="-50">
                <a:latin typeface="Lucida Sans Unicode"/>
              </a:rPr>
              <a:t>this approach yields structural problems</a:t>
            </a:r>
          </a:p>
        </p:txBody>
      </p:sp>
      <p:sp>
        <p:nvSpPr>
          <p:cNvPr id="5" name=""/>
          <p:cNvSpPr/>
          <p:nvPr/>
        </p:nvSpPr>
        <p:spPr>
          <a:xfrm>
            <a:off x="813816" y="4815840"/>
            <a:ext cx="7458456" cy="768096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marL="265684" indent="-241300">
              <a:lnSpc>
                <a:spcPts val="3216"/>
              </a:lnSpc>
              <a:spcBef>
                <a:spcPts val="2520"/>
              </a:spcBef>
              <a:spcAft>
                <a:spcPts val="1260"/>
              </a:spcAft>
            </a:pPr>
            <a:r>
              <a:rPr lang="en-US" sz="2600">
                <a:solidFill>
                  <a:srgbClr val="2DA2BF"/>
                </a:solidFill>
                <a:latin typeface="Lucida Sans Unicode"/>
              </a:rPr>
              <a:t>► </a:t>
            </a:r>
            <a:r>
              <a:rPr lang="en-US" sz="2600">
                <a:latin typeface="Lucida Sans Unicode"/>
              </a:rPr>
              <a:t>Ideally, multi-valued attributes are handled through the use of composite tables.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198120" y="85344"/>
            <a:ext cx="8558784" cy="1283208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3276600" y="3654552"/>
            <a:ext cx="5334000" cy="1877568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PictId2"/>
          <a:stretch>
            <a:fillRect/>
          </a:stretch>
        </p:blipFill>
        <p:spPr>
          <a:xfrm>
            <a:off x="0" y="5779008"/>
            <a:ext cx="5349240" cy="1078992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6480048" y="1868424"/>
            <a:ext cx="1719072" cy="246888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b="1" sz="2400">
                <a:latin typeface="Times New Roman"/>
              </a:rPr>
              <a:t>Multi-valued</a:t>
            </a:r>
          </a:p>
        </p:txBody>
      </p:sp>
      <p:sp>
        <p:nvSpPr>
          <p:cNvPr id="6" name=""/>
          <p:cNvSpPr/>
          <p:nvPr/>
        </p:nvSpPr>
        <p:spPr>
          <a:xfrm>
            <a:off x="304800" y="2609088"/>
            <a:ext cx="5812536" cy="515112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just" indent="0">
              <a:lnSpc>
                <a:spcPts val="2160"/>
              </a:lnSpc>
            </a:pPr>
            <a:r>
              <a:rPr lang="en-US" b="1" sz="1800">
                <a:latin typeface="Times New Roman"/>
              </a:rPr>
              <a:t>Poor practice: Makes it difficult to generate queries such as “How many employees have earned BA or MBA degrees?”</a:t>
            </a:r>
          </a:p>
        </p:txBody>
      </p:sp>
      <p:sp>
        <p:nvSpPr>
          <p:cNvPr id="7" name=""/>
          <p:cNvSpPr/>
          <p:nvPr/>
        </p:nvSpPr>
        <p:spPr>
          <a:xfrm>
            <a:off x="6486144" y="2206752"/>
            <a:ext cx="1200912" cy="268224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b="1" sz="2400">
                <a:latin typeface="Times New Roman"/>
              </a:rPr>
              <a:t>attribute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198120" y="76200"/>
            <a:ext cx="8738616" cy="1319784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228600" y="3276600"/>
            <a:ext cx="8305800" cy="1914144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PictId2"/>
          <a:stretch>
            <a:fillRect/>
          </a:stretch>
        </p:blipFill>
        <p:spPr>
          <a:xfrm>
            <a:off x="0" y="5779008"/>
            <a:ext cx="5443728" cy="1078992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914400" y="1883664"/>
            <a:ext cx="7641336" cy="819912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r" marR="6019800" indent="0">
              <a:lnSpc>
                <a:spcPts val="2400"/>
              </a:lnSpc>
              <a:spcBef>
                <a:spcPts val="2520"/>
              </a:spcBef>
            </a:pPr>
            <a:r>
              <a:rPr lang="en-US" b="1" sz="1900">
                <a:latin typeface="Times New Roman"/>
              </a:rPr>
              <a:t>Poor structure: many nulls</a:t>
            </a:r>
          </a:p>
          <a:p>
            <a:pPr marL="406400" indent="0">
              <a:lnSpc>
                <a:spcPts val="2400"/>
              </a:lnSpc>
              <a:spcAft>
                <a:spcPts val="1890"/>
              </a:spcAft>
            </a:pPr>
            <a:r>
              <a:rPr lang="en-US" b="1" sz="1900">
                <a:latin typeface="Times New Roman"/>
              </a:rPr>
              <a:t>table structure must be altered when additional degrees are earned</a:t>
            </a:r>
          </a:p>
        </p:txBody>
      </p:sp>
      <p:sp>
        <p:nvSpPr>
          <p:cNvPr id="6" name=""/>
          <p:cNvSpPr/>
          <p:nvPr/>
        </p:nvSpPr>
        <p:spPr>
          <a:xfrm>
            <a:off x="4462272" y="3063240"/>
            <a:ext cx="3648456" cy="161544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sz="1000">
                <a:latin typeface="Lucida Sans Unicode"/>
              </a:rPr>
              <a:t>^ ^ ^ ^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990600" y="990600"/>
            <a:ext cx="2944368" cy="1383792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3200400" y="2514600"/>
            <a:ext cx="3764280" cy="2002536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PictId2"/>
          <a:stretch>
            <a:fillRect/>
          </a:stretch>
        </p:blipFill>
        <p:spPr>
          <a:xfrm>
            <a:off x="0" y="5779008"/>
            <a:ext cx="5349240" cy="1078992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PictId3"/>
          <a:stretch>
            <a:fillRect/>
          </a:stretch>
        </p:blipFill>
        <p:spPr>
          <a:xfrm>
            <a:off x="5486400" y="4800600"/>
            <a:ext cx="2840736" cy="1383792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487680" y="283464"/>
            <a:ext cx="5727192" cy="569976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ctr" indent="0">
              <a:lnSpc>
                <a:spcPts val="2400"/>
              </a:lnSpc>
            </a:pPr>
            <a:r>
              <a:rPr lang="en-US" b="1" sz="1900">
                <a:latin typeface="Times New Roman"/>
              </a:rPr>
              <a:t>A Composite Table (EDUCATION) is Used To Convert M:N Relationships To 1:M Relationships</a:t>
            </a:r>
          </a:p>
        </p:txBody>
      </p:sp>
      <p:sp>
        <p:nvSpPr>
          <p:cNvPr id="7" name=""/>
          <p:cNvSpPr/>
          <p:nvPr/>
        </p:nvSpPr>
        <p:spPr>
          <a:xfrm>
            <a:off x="4114800" y="1539240"/>
            <a:ext cx="1246632" cy="4724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just" marR="127000" indent="0">
              <a:lnSpc>
                <a:spcPts val="2136"/>
              </a:lnSpc>
            </a:pPr>
            <a:r>
              <a:rPr lang="en-US" sz="1800">
                <a:latin typeface="Times New Roman"/>
              </a:rPr>
              <a:t>Table name: EMPLOYEE</a:t>
            </a:r>
          </a:p>
        </p:txBody>
      </p:sp>
      <p:sp>
        <p:nvSpPr>
          <p:cNvPr id="8" name=""/>
          <p:cNvSpPr/>
          <p:nvPr/>
        </p:nvSpPr>
        <p:spPr>
          <a:xfrm>
            <a:off x="1524000" y="3368040"/>
            <a:ext cx="1338072" cy="4724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>
              <a:lnSpc>
                <a:spcPts val="2136"/>
              </a:lnSpc>
            </a:pPr>
            <a:r>
              <a:rPr lang="en-US" sz="1800">
                <a:latin typeface="Times New Roman"/>
              </a:rPr>
              <a:t>Table name: EDUCATION</a:t>
            </a:r>
          </a:p>
        </p:txBody>
      </p:sp>
      <p:sp>
        <p:nvSpPr>
          <p:cNvPr id="9" name=""/>
          <p:cNvSpPr/>
          <p:nvPr/>
        </p:nvSpPr>
        <p:spPr>
          <a:xfrm>
            <a:off x="3127248" y="5349240"/>
            <a:ext cx="2103120" cy="198120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sz="1800">
                <a:latin typeface="Times New Roman"/>
              </a:rPr>
              <a:t>Table name: DEGREE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685800" y="1139952"/>
            <a:ext cx="6858000" cy="1240536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1600200" y="2819400"/>
            <a:ext cx="2057400" cy="1466088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PictId2"/>
          <a:stretch>
            <a:fillRect/>
          </a:stretch>
        </p:blipFill>
        <p:spPr>
          <a:xfrm>
            <a:off x="1295400" y="4800600"/>
            <a:ext cx="7010400" cy="966216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405384" y="405384"/>
            <a:ext cx="5251704" cy="51816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ctr" indent="0">
              <a:lnSpc>
                <a:spcPts val="2400"/>
              </a:lnSpc>
            </a:pPr>
            <a:r>
              <a:rPr lang="en-US" b="1" sz="1900">
                <a:latin typeface="Times New Roman"/>
              </a:rPr>
              <a:t>Supertype/Subtype Relationships Are Used To Eliminate or Control the Occurrence of Nulls</a:t>
            </a:r>
          </a:p>
        </p:txBody>
      </p:sp>
      <p:sp>
        <p:nvSpPr>
          <p:cNvPr id="6" name=""/>
          <p:cNvSpPr/>
          <p:nvPr/>
        </p:nvSpPr>
        <p:spPr>
          <a:xfrm>
            <a:off x="7860792" y="1246632"/>
            <a:ext cx="1188720" cy="82296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ctr" indent="0">
              <a:lnSpc>
                <a:spcPts val="2376"/>
              </a:lnSpc>
            </a:pPr>
            <a:r>
              <a:rPr lang="en-US" b="1" sz="1900">
                <a:latin typeface="Times New Roman"/>
              </a:rPr>
              <a:t>A table with many nulls</a:t>
            </a:r>
          </a:p>
        </p:txBody>
      </p:sp>
      <p:sp>
        <p:nvSpPr>
          <p:cNvPr id="7" name=""/>
          <p:cNvSpPr/>
          <p:nvPr/>
        </p:nvSpPr>
        <p:spPr>
          <a:xfrm>
            <a:off x="3831336" y="3453384"/>
            <a:ext cx="4197096" cy="265176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b="1" sz="1900">
                <a:latin typeface="Times New Roman"/>
              </a:rPr>
              <a:t>Supertype. (Table name: EMPLOYEE</a:t>
            </a:r>
          </a:p>
        </p:txBody>
      </p:sp>
      <p:sp>
        <p:nvSpPr>
          <p:cNvPr id="8" name=""/>
          <p:cNvSpPr/>
          <p:nvPr/>
        </p:nvSpPr>
        <p:spPr>
          <a:xfrm>
            <a:off x="4669536" y="4520184"/>
            <a:ext cx="3389376" cy="265176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b="1" sz="1900">
                <a:latin typeface="Times New Roman"/>
              </a:rPr>
              <a:t>Subtype. (Table name: PILOT)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"/>
          <p:cNvSpPr/>
          <p:nvPr/>
        </p:nvSpPr>
        <p:spPr>
          <a:xfrm>
            <a:off x="3186684" y="2834640"/>
            <a:ext cx="2505456" cy="518922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b="1" i="1" sz="5300" spc="-400">
                <a:solidFill>
                  <a:srgbClr val="206F82"/>
                </a:solidFill>
                <a:latin typeface="Calibri"/>
              </a:rPr>
              <a:t>The END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198120" y="359664"/>
            <a:ext cx="7028688" cy="847344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0" y="5779008"/>
            <a:ext cx="5349240" cy="1078992"/>
          </a:xfrm>
          <a:prstGeom prst="rect">
            <a:avLst/>
          </a:prstGeom>
        </p:spPr>
      </p:pic>
      <p:sp>
        <p:nvSpPr>
          <p:cNvPr id="4" name=""/>
          <p:cNvSpPr/>
          <p:nvPr/>
        </p:nvSpPr>
        <p:spPr>
          <a:xfrm>
            <a:off x="661416" y="1999488"/>
            <a:ext cx="7863840" cy="1469136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r" indent="0">
              <a:spcBef>
                <a:spcPts val="4410"/>
              </a:spcBef>
              <a:spcAft>
                <a:spcPts val="840"/>
              </a:spcAft>
            </a:pPr>
            <a:r>
              <a:rPr lang="en-US" sz="2600">
                <a:solidFill>
                  <a:srgbClr val="2DA2BF"/>
                </a:solidFill>
                <a:latin typeface="Lucida Sans Unicode"/>
              </a:rPr>
              <a:t>► </a:t>
            </a:r>
            <a:r>
              <a:rPr lang="en-US" sz="2600">
                <a:latin typeface="Lucida Sans Unicode"/>
              </a:rPr>
              <a:t>A database table is used to store an entity set</a:t>
            </a:r>
          </a:p>
          <a:p>
            <a:pPr algn="ctr" indent="0">
              <a:spcAft>
                <a:spcPts val="840"/>
              </a:spcAft>
            </a:pPr>
            <a:r>
              <a:rPr lang="en-US" sz="2100" spc="-50">
                <a:solidFill>
                  <a:srgbClr val="2DA2BF"/>
                </a:solidFill>
                <a:latin typeface="Lucida Sans Unicode"/>
              </a:rPr>
              <a:t>◦ </a:t>
            </a:r>
            <a:r>
              <a:rPr lang="en-US" sz="2100" spc="-50">
                <a:latin typeface="Lucida Sans Unicode"/>
              </a:rPr>
              <a:t>An entity set is a collection of related entities</a:t>
            </a:r>
          </a:p>
          <a:p>
            <a:pPr marL="760984" indent="-228600">
              <a:lnSpc>
                <a:spcPts val="2544"/>
              </a:lnSpc>
              <a:spcAft>
                <a:spcPts val="13020"/>
              </a:spcAft>
            </a:pPr>
            <a:r>
              <a:rPr lang="en-US" sz="2100" spc="-50">
                <a:solidFill>
                  <a:srgbClr val="DA1F28"/>
                </a:solidFill>
                <a:latin typeface="Lucida Sans Unicode"/>
              </a:rPr>
              <a:t>* </a:t>
            </a:r>
            <a:r>
              <a:rPr lang="en-US" sz="2100" spc="-50">
                <a:latin typeface="Lucida Sans Unicode"/>
              </a:rPr>
              <a:t>An entity is anything you want to keep track of, so an entity may be a person, place, thing, event, etc.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198120" y="359664"/>
            <a:ext cx="7961376" cy="847344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0" y="4565904"/>
            <a:ext cx="7321296" cy="2292096"/>
          </a:xfrm>
          <a:prstGeom prst="rect">
            <a:avLst/>
          </a:prstGeom>
        </p:spPr>
      </p:pic>
      <p:sp>
        <p:nvSpPr>
          <p:cNvPr id="4" name=""/>
          <p:cNvSpPr/>
          <p:nvPr/>
        </p:nvSpPr>
        <p:spPr>
          <a:xfrm>
            <a:off x="204216" y="1575816"/>
            <a:ext cx="8284464" cy="2319528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marL="278384" indent="-266700">
              <a:lnSpc>
                <a:spcPts val="3216"/>
              </a:lnSpc>
              <a:spcBef>
                <a:spcPts val="1890"/>
              </a:spcBef>
            </a:pPr>
            <a:r>
              <a:rPr lang="en-US" sz="2600">
                <a:solidFill>
                  <a:srgbClr val="2DA2BF"/>
                </a:solidFill>
                <a:latin typeface="Lucida Sans Unicode"/>
              </a:rPr>
              <a:t>► </a:t>
            </a:r>
            <a:r>
              <a:rPr lang="en-US" sz="2600">
                <a:latin typeface="Lucida Sans Unicode"/>
              </a:rPr>
              <a:t>At the </a:t>
            </a:r>
            <a:r>
              <a:rPr lang="en-US" b="1" i="1" sz="3000" spc="-100">
                <a:latin typeface="Calibri"/>
              </a:rPr>
              <a:t>conceptual</a:t>
            </a:r>
            <a:r>
              <a:rPr lang="en-US" sz="2600">
                <a:latin typeface="Lucida Sans Unicode"/>
              </a:rPr>
              <a:t> level, a database table may be viewed as a matrix.</a:t>
            </a:r>
          </a:p>
          <a:p>
            <a:pPr algn="just" marL="278384" indent="0">
              <a:lnSpc>
                <a:spcPts val="3216"/>
              </a:lnSpc>
            </a:pPr>
            <a:r>
              <a:rPr lang="en-US" sz="2100" spc="-50">
                <a:solidFill>
                  <a:srgbClr val="2DA2BF"/>
                </a:solidFill>
                <a:latin typeface="Lucida Sans Unicode"/>
              </a:rPr>
              <a:t>◦    </a:t>
            </a:r>
            <a:r>
              <a:rPr lang="en-US" sz="2100" spc="-50">
                <a:latin typeface="Lucida Sans Unicode"/>
              </a:rPr>
              <a:t>Matrix rows are also known as </a:t>
            </a:r>
            <a:r>
              <a:rPr lang="en-US" sz="2100" spc="-50">
                <a:solidFill>
                  <a:srgbClr val="DA1F28"/>
                </a:solidFill>
                <a:latin typeface="Lucida Sans Unicode"/>
              </a:rPr>
              <a:t>tuples </a:t>
            </a:r>
            <a:r>
              <a:rPr lang="en-US" sz="2100" spc="-50">
                <a:latin typeface="Lucida Sans Unicode"/>
              </a:rPr>
              <a:t>or </a:t>
            </a:r>
            <a:r>
              <a:rPr lang="en-US" sz="2100" spc="-50">
                <a:solidFill>
                  <a:srgbClr val="DA1F28"/>
                </a:solidFill>
                <a:latin typeface="Lucida Sans Unicode"/>
              </a:rPr>
              <a:t>records</a:t>
            </a:r>
          </a:p>
          <a:p>
            <a:pPr algn="just" marL="532384" indent="0">
              <a:lnSpc>
                <a:spcPts val="2976"/>
              </a:lnSpc>
            </a:pPr>
            <a:r>
              <a:rPr lang="en-US" sz="2100" spc="-50">
                <a:solidFill>
                  <a:srgbClr val="DA1F28"/>
                </a:solidFill>
                <a:latin typeface="Lucida Sans Unicode"/>
              </a:rPr>
              <a:t>*    </a:t>
            </a:r>
            <a:r>
              <a:rPr lang="en-US" sz="2100" spc="-50">
                <a:latin typeface="Lucida Sans Unicode"/>
              </a:rPr>
              <a:t>each row contains an entity</a:t>
            </a:r>
          </a:p>
          <a:p>
            <a:pPr algn="just" marL="278384" indent="0">
              <a:lnSpc>
                <a:spcPts val="2976"/>
              </a:lnSpc>
            </a:pPr>
            <a:r>
              <a:rPr lang="en-US" sz="2100" spc="-50">
                <a:solidFill>
                  <a:srgbClr val="2DA2BF"/>
                </a:solidFill>
                <a:latin typeface="Lucida Sans Unicode"/>
              </a:rPr>
              <a:t>◦    </a:t>
            </a:r>
            <a:r>
              <a:rPr lang="en-US" sz="2100" spc="-50">
                <a:latin typeface="Lucida Sans Unicode"/>
              </a:rPr>
              <a:t>Matrix columns are also called </a:t>
            </a:r>
            <a:r>
              <a:rPr lang="en-US" sz="2100" spc="-50">
                <a:solidFill>
                  <a:srgbClr val="DA1F28"/>
                </a:solidFill>
                <a:latin typeface="Lucida Sans Unicode"/>
              </a:rPr>
              <a:t>fields</a:t>
            </a:r>
            <a:r>
              <a:rPr lang="en-US" sz="2100" spc="-50">
                <a:latin typeface="Lucida Sans Unicode"/>
              </a:rPr>
              <a:t>.</a:t>
            </a:r>
          </a:p>
          <a:p>
            <a:pPr algn="just" marL="532384" indent="0">
              <a:lnSpc>
                <a:spcPts val="2976"/>
              </a:lnSpc>
              <a:spcAft>
                <a:spcPts val="3990"/>
              </a:spcAft>
            </a:pPr>
            <a:r>
              <a:rPr lang="en-US" sz="2100" spc="-50">
                <a:solidFill>
                  <a:srgbClr val="DA1F28"/>
                </a:solidFill>
                <a:latin typeface="Lucida Sans Unicode"/>
              </a:rPr>
              <a:t>*    </a:t>
            </a:r>
            <a:r>
              <a:rPr lang="en-US" sz="2100" spc="-50">
                <a:latin typeface="Lucida Sans Unicode"/>
              </a:rPr>
              <a:t>Each column (field) contains the entity’s attribute values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198120" y="359664"/>
            <a:ext cx="1871472" cy="847344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0" y="5779008"/>
            <a:ext cx="5349240" cy="1078992"/>
          </a:xfrm>
          <a:prstGeom prst="rect">
            <a:avLst/>
          </a:prstGeom>
        </p:spPr>
      </p:pic>
      <p:sp>
        <p:nvSpPr>
          <p:cNvPr id="4" name=""/>
          <p:cNvSpPr/>
          <p:nvPr/>
        </p:nvSpPr>
        <p:spPr>
          <a:xfrm>
            <a:off x="890016" y="1810512"/>
            <a:ext cx="7720584" cy="3727704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just" indent="0">
              <a:spcAft>
                <a:spcPts val="840"/>
              </a:spcAft>
            </a:pPr>
            <a:r>
              <a:rPr lang="en-US" sz="2600">
                <a:solidFill>
                  <a:srgbClr val="2DA2BF"/>
                </a:solidFill>
                <a:latin typeface="Lucida Sans Unicode"/>
              </a:rPr>
              <a:t>►    </a:t>
            </a:r>
            <a:r>
              <a:rPr lang="en-US" sz="2600">
                <a:latin typeface="Lucida Sans Unicode"/>
              </a:rPr>
              <a:t>Primary Key (PK)</a:t>
            </a:r>
          </a:p>
          <a:p>
            <a:pPr marL="540004" indent="-241300">
              <a:lnSpc>
                <a:spcPts val="2736"/>
              </a:lnSpc>
            </a:pPr>
            <a:r>
              <a:rPr lang="en-US" sz="2100" spc="-50">
                <a:solidFill>
                  <a:srgbClr val="2DA2BF"/>
                </a:solidFill>
                <a:latin typeface="Lucida Sans Unicode"/>
              </a:rPr>
              <a:t>◦    </a:t>
            </a:r>
            <a:r>
              <a:rPr lang="en-US" sz="2100" spc="-50">
                <a:latin typeface="Lucida Sans Unicode"/>
              </a:rPr>
              <a:t>an attribute (or combination of attributes) that uniquely identifies each row (entity) in a table.</a:t>
            </a:r>
          </a:p>
          <a:p>
            <a:pPr marL="755904" indent="-215900">
              <a:lnSpc>
                <a:spcPts val="2520"/>
              </a:lnSpc>
              <a:spcAft>
                <a:spcPts val="420"/>
              </a:spcAft>
            </a:pPr>
            <a:r>
              <a:rPr lang="en-US" sz="2100" spc="-50">
                <a:solidFill>
                  <a:srgbClr val="DA1F28"/>
                </a:solidFill>
                <a:latin typeface="Lucida Sans Unicode"/>
              </a:rPr>
              <a:t>•    </a:t>
            </a:r>
            <a:r>
              <a:rPr lang="en-US" sz="2100" spc="-50">
                <a:latin typeface="Lucida Sans Unicode"/>
              </a:rPr>
              <a:t>A PK composed of two or more attributes is known as a </a:t>
            </a:r>
            <a:r>
              <a:rPr lang="en-US" i="1" sz="2500" spc="-150">
                <a:latin typeface="Times New Roman"/>
              </a:rPr>
              <a:t>composite</a:t>
            </a:r>
            <a:r>
              <a:rPr lang="en-US" sz="2100" spc="-50">
                <a:latin typeface="Lucida Sans Unicode"/>
              </a:rPr>
              <a:t> PK.</a:t>
            </a:r>
          </a:p>
          <a:p>
            <a:pPr algn="just" indent="0">
              <a:spcAft>
                <a:spcPts val="840"/>
              </a:spcAft>
            </a:pPr>
            <a:r>
              <a:rPr lang="en-US" sz="2600">
                <a:solidFill>
                  <a:srgbClr val="2DA2BF"/>
                </a:solidFill>
                <a:latin typeface="Lucida Sans Unicode"/>
              </a:rPr>
              <a:t>►    </a:t>
            </a:r>
            <a:r>
              <a:rPr lang="en-US" sz="2600">
                <a:latin typeface="Lucida Sans Unicode"/>
              </a:rPr>
              <a:t>Foreign Key (FK)</a:t>
            </a:r>
          </a:p>
          <a:p>
            <a:pPr algn="just" marL="540004" marR="292100" indent="-241300">
              <a:lnSpc>
                <a:spcPts val="2760"/>
              </a:lnSpc>
            </a:pPr>
            <a:r>
              <a:rPr lang="en-US" sz="2100" spc="-50">
                <a:solidFill>
                  <a:srgbClr val="2DA2BF"/>
                </a:solidFill>
                <a:latin typeface="Lucida Sans Unicode"/>
              </a:rPr>
              <a:t>◦    </a:t>
            </a:r>
            <a:r>
              <a:rPr lang="en-US" sz="2100" spc="-50">
                <a:latin typeface="Lucida Sans Unicode"/>
              </a:rPr>
              <a:t>an attribute in one table whose values match the PK values in a related table or whose “values” are null.</a:t>
            </a:r>
          </a:p>
          <a:p>
            <a:pPr algn="just" marL="540004" indent="0"/>
            <a:r>
              <a:rPr lang="en-US" sz="2100" spc="-50">
                <a:solidFill>
                  <a:srgbClr val="DA1F28"/>
                </a:solidFill>
                <a:latin typeface="Lucida Sans Unicode"/>
              </a:rPr>
              <a:t>•    </a:t>
            </a:r>
            <a:r>
              <a:rPr lang="en-US" sz="2100" spc="-50">
                <a:latin typeface="Lucida Sans Unicode"/>
              </a:rPr>
              <a:t>FKs are used link (connect) related tables.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198120" y="359664"/>
            <a:ext cx="3471672" cy="847344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0" y="5779008"/>
            <a:ext cx="5349240" cy="1078992"/>
          </a:xfrm>
          <a:prstGeom prst="rect">
            <a:avLst/>
          </a:prstGeom>
        </p:spPr>
      </p:pic>
      <p:sp>
        <p:nvSpPr>
          <p:cNvPr id="4" name=""/>
          <p:cNvSpPr/>
          <p:nvPr/>
        </p:nvSpPr>
        <p:spPr>
          <a:xfrm>
            <a:off x="890016" y="1978152"/>
            <a:ext cx="7455408" cy="3069336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just" indent="0">
              <a:spcAft>
                <a:spcPts val="840"/>
              </a:spcAft>
            </a:pPr>
            <a:r>
              <a:rPr lang="en-US" sz="2600">
                <a:solidFill>
                  <a:srgbClr val="2DA2BF"/>
                </a:solidFill>
                <a:latin typeface="Lucida Sans Unicode"/>
              </a:rPr>
              <a:t>►    </a:t>
            </a:r>
            <a:r>
              <a:rPr lang="en-US" sz="2600">
                <a:latin typeface="Lucida Sans Unicode"/>
              </a:rPr>
              <a:t>Entity Integrity</a:t>
            </a:r>
          </a:p>
          <a:p>
            <a:pPr algn="just" marL="298704" indent="0">
              <a:spcAft>
                <a:spcPts val="840"/>
              </a:spcAft>
            </a:pPr>
            <a:r>
              <a:rPr lang="en-US" sz="2100" spc="-50">
                <a:solidFill>
                  <a:srgbClr val="2DA2BF"/>
                </a:solidFill>
                <a:latin typeface="Lucida Sans Unicode"/>
              </a:rPr>
              <a:t>◦    </a:t>
            </a:r>
            <a:r>
              <a:rPr lang="en-US" sz="2100" spc="-50">
                <a:latin typeface="Lucida Sans Unicode"/>
              </a:rPr>
              <a:t>PK uniquely identifies each entity in a table</a:t>
            </a:r>
          </a:p>
          <a:p>
            <a:pPr algn="just" marL="540004" indent="0">
              <a:spcAft>
                <a:spcPts val="2730"/>
              </a:spcAft>
            </a:pPr>
            <a:r>
              <a:rPr lang="en-US" sz="2100" spc="-50">
                <a:solidFill>
                  <a:srgbClr val="DA1F28"/>
                </a:solidFill>
                <a:latin typeface="Lucida Sans Unicode"/>
              </a:rPr>
              <a:t>*    </a:t>
            </a:r>
            <a:r>
              <a:rPr lang="en-US" sz="2100" spc="-50">
                <a:latin typeface="Lucida Sans Unicode"/>
              </a:rPr>
              <a:t>PK may not include nulls</a:t>
            </a:r>
          </a:p>
          <a:p>
            <a:pPr algn="just" indent="0">
              <a:spcAft>
                <a:spcPts val="840"/>
              </a:spcAft>
            </a:pPr>
            <a:r>
              <a:rPr lang="en-US" sz="2600">
                <a:solidFill>
                  <a:srgbClr val="2DA2BF"/>
                </a:solidFill>
                <a:latin typeface="Lucida Sans Unicode"/>
              </a:rPr>
              <a:t>►    </a:t>
            </a:r>
            <a:r>
              <a:rPr lang="en-US" sz="2600">
                <a:latin typeface="Lucida Sans Unicode"/>
              </a:rPr>
              <a:t>Referential Integrity</a:t>
            </a:r>
          </a:p>
          <a:p>
            <a:pPr marL="540004" indent="-241300">
              <a:lnSpc>
                <a:spcPts val="2784"/>
              </a:lnSpc>
            </a:pPr>
            <a:r>
              <a:rPr lang="en-US" sz="2100" spc="-50">
                <a:solidFill>
                  <a:srgbClr val="2DA2BF"/>
                </a:solidFill>
                <a:latin typeface="Lucida Sans Unicode"/>
              </a:rPr>
              <a:t>◦    </a:t>
            </a:r>
            <a:r>
              <a:rPr lang="en-US" sz="2100" spc="-50">
                <a:latin typeface="Lucida Sans Unicode"/>
              </a:rPr>
              <a:t>FK values in one table match the PK values in the related table</a:t>
            </a:r>
          </a:p>
          <a:p>
            <a:pPr algn="just" marL="540004" indent="0"/>
            <a:r>
              <a:rPr lang="en-US" sz="2100" spc="-50">
                <a:solidFill>
                  <a:srgbClr val="DA1F28"/>
                </a:solidFill>
                <a:latin typeface="Lucida Sans Unicode"/>
              </a:rPr>
              <a:t>*    </a:t>
            </a:r>
            <a:r>
              <a:rPr lang="en-US" sz="2100" spc="-50">
                <a:latin typeface="Lucida Sans Unicode"/>
              </a:rPr>
              <a:t>FK may include nulls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426720" y="259080"/>
            <a:ext cx="6711696" cy="1319784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3553968" y="2791968"/>
            <a:ext cx="2694432" cy="652272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PictId2"/>
          <a:stretch>
            <a:fillRect/>
          </a:stretch>
        </p:blipFill>
        <p:spPr>
          <a:xfrm>
            <a:off x="1261872" y="6248400"/>
            <a:ext cx="795528" cy="597408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PictId3"/>
          <a:stretch>
            <a:fillRect/>
          </a:stretch>
        </p:blipFill>
        <p:spPr>
          <a:xfrm>
            <a:off x="228600" y="3505200"/>
            <a:ext cx="6705600" cy="1524000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963168" y="1688592"/>
            <a:ext cx="3023616" cy="414528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>
              <a:lnSpc>
                <a:spcPts val="1920"/>
              </a:lnSpc>
              <a:spcAft>
                <a:spcPts val="1890"/>
              </a:spcAft>
            </a:pPr>
            <a:r>
              <a:rPr lang="en-US" b="1" sz="1600">
                <a:latin typeface="Times New Roman"/>
              </a:rPr>
              <a:t>Tables are named. The table you see here is the EMPLOYEE table.</a:t>
            </a:r>
          </a:p>
        </p:txBody>
      </p:sp>
      <p:sp>
        <p:nvSpPr>
          <p:cNvPr id="7" name=""/>
          <p:cNvSpPr/>
          <p:nvPr/>
        </p:nvSpPr>
        <p:spPr>
          <a:xfrm>
            <a:off x="1639824" y="2426208"/>
            <a:ext cx="3291840" cy="353568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algn="r" indent="0">
              <a:spcBef>
                <a:spcPts val="1890"/>
              </a:spcBef>
            </a:pPr>
            <a:r>
              <a:rPr lang="en-US" sz="2400">
                <a:latin typeface="Times New Roman"/>
              </a:rPr>
              <a:t>Named </a:t>
            </a:r>
            <a:r>
              <a:rPr lang="en-US" b="1" sz="2400">
                <a:solidFill>
                  <a:srgbClr val="DA1F28"/>
                </a:solidFill>
                <a:latin typeface="Times New Roman"/>
              </a:rPr>
              <a:t>attributes </a:t>
            </a:r>
            <a:r>
              <a:rPr lang="en-US" sz="2400">
                <a:latin typeface="Times New Roman"/>
              </a:rPr>
              <a:t>(</a:t>
            </a:r>
            <a:r>
              <a:rPr lang="en-US" b="1" sz="2400">
                <a:solidFill>
                  <a:srgbClr val="DA1F28"/>
                </a:solidFill>
                <a:latin typeface="Times New Roman"/>
              </a:rPr>
              <a:t>fields</a:t>
            </a:r>
            <a:r>
              <a:rPr lang="en-US" sz="2400">
                <a:latin typeface="Times New Roman"/>
              </a:rPr>
              <a:t>)</a:t>
            </a:r>
          </a:p>
        </p:txBody>
      </p:sp>
      <p:sp>
        <p:nvSpPr>
          <p:cNvPr id="8" name=""/>
          <p:cNvSpPr/>
          <p:nvPr/>
        </p:nvSpPr>
        <p:spPr>
          <a:xfrm>
            <a:off x="786384" y="2779776"/>
            <a:ext cx="1743456" cy="664464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sz="6900" spc="-1250">
                <a:latin typeface="Lucida Sans Unicode"/>
              </a:rPr>
              <a:t>//I</a:t>
            </a:r>
          </a:p>
        </p:txBody>
      </p:sp>
      <p:sp>
        <p:nvSpPr>
          <p:cNvPr id="9" name=""/>
          <p:cNvSpPr/>
          <p:nvPr/>
        </p:nvSpPr>
        <p:spPr>
          <a:xfrm>
            <a:off x="5193792" y="1688592"/>
            <a:ext cx="3718560" cy="118872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>
              <a:lnSpc>
                <a:spcPts val="1920"/>
              </a:lnSpc>
              <a:spcAft>
                <a:spcPts val="1890"/>
              </a:spcAft>
            </a:pPr>
            <a:r>
              <a:rPr lang="en-US" b="1" sz="1600">
                <a:latin typeface="Times New Roman"/>
              </a:rPr>
              <a:t>Each column contains the values of an attribute. The EMP_FNAME column only contains employee first names; the EMP_PHONE may only contain employee phone numbers.</a:t>
            </a:r>
          </a:p>
        </p:txBody>
      </p:sp>
      <p:sp>
        <p:nvSpPr>
          <p:cNvPr id="10" name=""/>
          <p:cNvSpPr/>
          <p:nvPr/>
        </p:nvSpPr>
        <p:spPr>
          <a:xfrm>
            <a:off x="7107936" y="3307080"/>
            <a:ext cx="1758696" cy="423672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ctr" indent="0">
              <a:lnSpc>
                <a:spcPts val="1920"/>
              </a:lnSpc>
            </a:pPr>
            <a:r>
              <a:rPr lang="en-US" b="1" sz="1600">
                <a:latin typeface="Times New Roman"/>
              </a:rPr>
              <a:t>Each row represents an </a:t>
            </a:r>
            <a:r>
              <a:rPr lang="en-US" b="1" sz="1600">
                <a:solidFill>
                  <a:srgbClr val="DA1F28"/>
                </a:solidFill>
                <a:latin typeface="Times New Roman"/>
              </a:rPr>
              <a:t>entity</a:t>
            </a:r>
          </a:p>
        </p:txBody>
      </p:sp>
      <p:sp>
        <p:nvSpPr>
          <p:cNvPr id="11" name=""/>
          <p:cNvSpPr/>
          <p:nvPr/>
        </p:nvSpPr>
        <p:spPr>
          <a:xfrm>
            <a:off x="7101840" y="3877056"/>
            <a:ext cx="1700784" cy="475488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just" indent="0">
              <a:lnSpc>
                <a:spcPts val="1920"/>
              </a:lnSpc>
            </a:pPr>
            <a:r>
              <a:rPr lang="en-US" b="1" sz="1600">
                <a:latin typeface="Times New Roman"/>
              </a:rPr>
              <a:t>A </a:t>
            </a:r>
            <a:r>
              <a:rPr lang="en-US" b="1" sz="1600">
                <a:solidFill>
                  <a:srgbClr val="DA1F28"/>
                </a:solidFill>
                <a:latin typeface="Times New Roman"/>
              </a:rPr>
              <a:t>row </a:t>
            </a:r>
            <a:r>
              <a:rPr lang="en-US" b="1" sz="1600">
                <a:latin typeface="Times New Roman"/>
              </a:rPr>
              <a:t>is also called a </a:t>
            </a:r>
            <a:r>
              <a:rPr lang="en-US" b="1" sz="1600">
                <a:solidFill>
                  <a:srgbClr val="DA1F28"/>
                </a:solidFill>
                <a:latin typeface="Times New Roman"/>
              </a:rPr>
              <a:t>record </a:t>
            </a:r>
            <a:r>
              <a:rPr lang="en-US" b="1" sz="1600">
                <a:latin typeface="Times New Roman"/>
              </a:rPr>
              <a:t>or a </a:t>
            </a:r>
            <a:r>
              <a:rPr lang="en-US" b="1" sz="1600">
                <a:solidFill>
                  <a:srgbClr val="DA1F28"/>
                </a:solidFill>
                <a:latin typeface="Times New Roman"/>
              </a:rPr>
              <a:t>tuple</a:t>
            </a:r>
            <a:r>
              <a:rPr lang="en-US" b="1" sz="1600">
                <a:latin typeface="Times New Roman"/>
              </a:rPr>
              <a:t>.</a:t>
            </a:r>
          </a:p>
        </p:txBody>
      </p:sp>
      <p:sp>
        <p:nvSpPr>
          <p:cNvPr id="12" name=""/>
          <p:cNvSpPr/>
          <p:nvPr/>
        </p:nvSpPr>
        <p:spPr>
          <a:xfrm>
            <a:off x="7101840" y="4504944"/>
            <a:ext cx="1898904" cy="911352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1917700">
              <a:lnSpc>
                <a:spcPts val="1920"/>
              </a:lnSpc>
              <a:spcBef>
                <a:spcPts val="840"/>
              </a:spcBef>
            </a:pPr>
            <a:r>
              <a:rPr lang="en-US" b="1" sz="1600">
                <a:latin typeface="Times New Roman"/>
              </a:rPr>
              <a:t>Each row/column intersection contains </a:t>
            </a:r>
            <a:r>
              <a:rPr lang="en-US" b="1" i="1" sz="1600">
                <a:latin typeface="Times New Roman"/>
              </a:rPr>
              <a:t>only one</a:t>
            </a:r>
            <a:r>
              <a:rPr lang="en-US" b="1" sz="1600">
                <a:latin typeface="Times New Roman"/>
              </a:rPr>
              <a:t> of an entity’s attribute values</a:t>
            </a:r>
          </a:p>
        </p:txBody>
      </p:sp>
      <p:graphicFrame>
        <p:nvGraphicFramePr>
          <p:cNvPr id="13" name=""/>
          <p:cNvGraphicFramePr>
            <a:graphicFrameLocks noGrp="1"/>
          </p:cNvGraphicFramePr>
          <p:nvPr/>
        </p:nvGraphicFramePr>
        <p:xfrm>
          <a:off x="228600" y="3505200"/>
          <a:ext cx="6705600" cy="1524000"/>
        </p:xfrm>
        <a:graphic>
          <a:graphicData uri="http://schemas.openxmlformats.org/drawingml/2006/table">
            <a:tbl>
              <a:tblPr/>
              <a:tblGrid>
                <a:gridCol w="237744"/>
                <a:gridCol w="701040"/>
                <a:gridCol w="847344"/>
                <a:gridCol w="871728"/>
                <a:gridCol w="871728"/>
                <a:gridCol w="2289048"/>
                <a:gridCol w="886968"/>
              </a:tblGrid>
              <a:tr h="231648">
                <a:tc>
                  <a:txBody>
                    <a:bodyPr lIns="0" tIns="0" rIns="0" bIns="0">
                      <a:noAutofit/>
                    </a:bodyPr>
                    <a:p>
                      <a:endParaRPr sz="1100"/>
                    </a:p>
                  </a:txBody>
                  <a:tcPr marL="0" marR="0" marT="0" marB="0">
                    <a:solidFill>
                      <a:srgbClr val="B0B0B0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algn="r" indent="0"/>
                      <a:r>
                        <a:rPr lang="en-US" sz="1050" spc="-50">
                          <a:latin typeface="Lucida Sans Unicode"/>
                        </a:rPr>
                        <a:t>EMPJ1UM</a:t>
                      </a:r>
                    </a:p>
                  </a:txBody>
                  <a:tcPr marL="0" marR="0" marT="0" marB="0" anchor="b">
                    <a:solidFill>
                      <a:srgbClr val="B0B0B0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1050" spc="-50">
                          <a:latin typeface="Lucida Sans Unicode"/>
                        </a:rPr>
                        <a:t>EMP_LNAME</a:t>
                      </a:r>
                    </a:p>
                  </a:txBody>
                  <a:tcPr marL="0" marR="0" marT="0" marB="0" anchor="b">
                    <a:solidFill>
                      <a:srgbClr val="B0B0B0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1050" spc="-50">
                          <a:latin typeface="Lucida Sans Unicode"/>
                        </a:rPr>
                        <a:t>EMP_FNAME</a:t>
                      </a:r>
                    </a:p>
                  </a:txBody>
                  <a:tcPr marL="0" marR="0" marT="0" marB="0" anchor="b">
                    <a:solidFill>
                      <a:srgbClr val="B0B0B0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1050" spc="-50">
                          <a:latin typeface="Lucida Sans Unicode"/>
                        </a:rPr>
                        <a:t>EMPJNITIAL</a:t>
                      </a:r>
                    </a:p>
                  </a:txBody>
                  <a:tcPr marL="0" marR="0" marT="0" marB="0" anchor="b">
                    <a:solidFill>
                      <a:srgbClr val="B0B0B0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algn="ctr" indent="0"/>
                      <a:r>
                        <a:rPr lang="en-US" sz="1050" spc="-50">
                          <a:latin typeface="Lucida Sans Unicode"/>
                        </a:rPr>
                        <a:t>EMP_ADDRESS</a:t>
                      </a:r>
                    </a:p>
                  </a:txBody>
                  <a:tcPr marL="0" marR="0" marT="0" marB="0" anchor="b">
                    <a:solidFill>
                      <a:srgbClr val="B0B0B0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1050" spc="-50">
                          <a:latin typeface="Lucida Sans Unicode"/>
                        </a:rPr>
                        <a:t>EMP_PHONE</a:t>
                      </a:r>
                    </a:p>
                  </a:txBody>
                  <a:tcPr marL="0" marR="0" marT="0" marB="0" anchor="b">
                    <a:solidFill>
                      <a:srgbClr val="B0B0B0"/>
                    </a:solidFill>
                  </a:tcPr>
                </a:tc>
              </a:tr>
              <a:tr h="210312">
                <a:tc>
                  <a:txBody>
                    <a:bodyPr lIns="0" tIns="0" rIns="0" bIns="0">
                      <a:noAutofit/>
                    </a:bodyPr>
                    <a:p>
                      <a:pPr marL="88900" indent="0"/>
                      <a:r>
                        <a:rPr lang="en-US" sz="850" spc="-50">
                          <a:latin typeface="Lucida Sans Unicode"/>
                        </a:rPr>
                        <a:t>►</a:t>
                      </a:r>
                    </a:p>
                  </a:txBody>
                  <a:tcPr marL="0" marR="0" marT="0" marB="0" anchor="b">
                    <a:solidFill>
                      <a:srgbClr val="B0B0B0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algn="r" indent="0"/>
                      <a:r>
                        <a:rPr lang="en-US" sz="1800" spc="-150">
                          <a:latin typeface="Impact"/>
                        </a:rPr>
                        <a:t>jjjH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850" spc="-50">
                          <a:latin typeface="Lucida Sans Unicode"/>
                        </a:rPr>
                        <a:t>Graham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850" spc="-50">
                          <a:latin typeface="Lucida Sans Unicode"/>
                        </a:rPr>
                        <a:t>Georgette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850" spc="-50">
                          <a:latin typeface="Lucida Sans Unicode"/>
                        </a:rPr>
                        <a:t>E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850" spc="-50">
                          <a:latin typeface="Lucida Sans Unicode"/>
                        </a:rPr>
                        <a:t>1234 Trident Lane, Eaton, MA12345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850" spc="-50">
                          <a:latin typeface="Lucida Sans Unicode"/>
                        </a:rPr>
                        <a:t>234-234-6789</a:t>
                      </a:r>
                    </a:p>
                  </a:txBody>
                  <a:tcPr marL="0" marR="0" marT="0" marB="0" anchor="b"/>
                </a:tc>
              </a:tr>
              <a:tr h="213360">
                <a:tc>
                  <a:txBody>
                    <a:bodyPr lIns="0" tIns="0" rIns="0" bIns="0">
                      <a:noAutofit/>
                    </a:bodyPr>
                    <a:p>
                      <a:endParaRPr sz="1100"/>
                    </a:p>
                  </a:txBody>
                  <a:tcPr marL="0" marR="0" marT="0" marB="0">
                    <a:solidFill>
                      <a:srgbClr val="B0B0B0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algn="r" indent="0"/>
                      <a:r>
                        <a:rPr lang="en-US" sz="850" spc="-50">
                          <a:latin typeface="Lucida Sans Unicode"/>
                        </a:rPr>
                        <a:t>506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850" spc="-50">
                          <a:latin typeface="Lucida Sans Unicode"/>
                        </a:rPr>
                        <a:t>Smith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850" spc="-50">
                          <a:latin typeface="Lucida Sans Unicode"/>
                        </a:rPr>
                        <a:t>Alex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endParaRPr sz="1100"/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850" spc="-50">
                          <a:latin typeface="Lucida Sans Unicode"/>
                        </a:rPr>
                        <a:t>4321 Hill Drive, Dalton, GA 23456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850" spc="-50">
                          <a:latin typeface="Lucida Sans Unicode"/>
                        </a:rPr>
                        <a:t>123-456-7890</a:t>
                      </a:r>
                    </a:p>
                  </a:txBody>
                  <a:tcPr marL="0" marR="0" marT="0" marB="0" anchor="b"/>
                </a:tc>
              </a:tr>
              <a:tr h="213360">
                <a:tc>
                  <a:txBody>
                    <a:bodyPr lIns="0" tIns="0" rIns="0" bIns="0">
                      <a:noAutofit/>
                    </a:bodyPr>
                    <a:p>
                      <a:endParaRPr sz="1100"/>
                    </a:p>
                  </a:txBody>
                  <a:tcPr marL="0" marR="0" marT="0" marB="0">
                    <a:solidFill>
                      <a:srgbClr val="B0B0B0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algn="r" indent="0"/>
                      <a:r>
                        <a:rPr lang="en-US" sz="850" spc="-50">
                          <a:latin typeface="Lucida Sans Unicode"/>
                        </a:rPr>
                        <a:t>507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850" spc="-50">
                          <a:latin typeface="Lucida Sans Unicode"/>
                        </a:rPr>
                        <a:t>Thieu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850" spc="-50">
                          <a:latin typeface="Lucida Sans Unicode"/>
                        </a:rPr>
                        <a:t>Robert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850" spc="-50">
                          <a:latin typeface="Lucida Sans Unicode"/>
                        </a:rPr>
                        <a:t>E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850" spc="-50">
                          <a:latin typeface="Lucida Sans Unicode"/>
                        </a:rPr>
                        <a:t>5678 Crescent Lane, Dalton, GA 23456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850" spc="-50">
                          <a:latin typeface="Lucida Sans Unicode"/>
                        </a:rPr>
                        <a:t>123-457-1123</a:t>
                      </a:r>
                    </a:p>
                  </a:txBody>
                  <a:tcPr marL="0" marR="0" marT="0" marB="0" anchor="b"/>
                </a:tc>
              </a:tr>
              <a:tr h="210312">
                <a:tc>
                  <a:txBody>
                    <a:bodyPr lIns="0" tIns="0" rIns="0" bIns="0">
                      <a:noAutofit/>
                    </a:bodyPr>
                    <a:p>
                      <a:endParaRPr sz="1000"/>
                    </a:p>
                  </a:txBody>
                  <a:tcPr marL="0" marR="0" marT="0" marB="0">
                    <a:solidFill>
                      <a:srgbClr val="B0B0B0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algn="r" indent="0"/>
                      <a:r>
                        <a:rPr lang="en-US" sz="850" spc="-50">
                          <a:latin typeface="Lucida Sans Unicode"/>
                        </a:rPr>
                        <a:t>510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850" spc="-50">
                          <a:latin typeface="Lucida Sans Unicode"/>
                        </a:rPr>
                        <a:t>Chen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850" spc="-50">
                          <a:latin typeface="Lucida Sans Unicode"/>
                        </a:rPr>
                        <a:t>Alice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850" spc="-50">
                          <a:latin typeface="Lucida Sans Unicode"/>
                        </a:rPr>
                        <a:t>L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850" spc="-50">
                          <a:latin typeface="Lucida Sans Unicode"/>
                        </a:rPr>
                        <a:t>3456 Lake Drive, Nashville, TN 37654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850" spc="-50">
                          <a:latin typeface="Lucida Sans Unicode"/>
                        </a:rPr>
                        <a:t>456-333-9876</a:t>
                      </a:r>
                    </a:p>
                  </a:txBody>
                  <a:tcPr marL="0" marR="0" marT="0" marB="0" anchor="b"/>
                </a:tc>
              </a:tr>
              <a:tr h="213360">
                <a:tc>
                  <a:txBody>
                    <a:bodyPr lIns="0" tIns="0" rIns="0" bIns="0">
                      <a:noAutofit/>
                    </a:bodyPr>
                    <a:p>
                      <a:endParaRPr sz="1100"/>
                    </a:p>
                  </a:txBody>
                  <a:tcPr marL="0" marR="0" marT="0" marB="0">
                    <a:solidFill>
                      <a:srgbClr val="B0B0B0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algn="r" indent="0"/>
                      <a:r>
                        <a:rPr lang="en-US" sz="850" spc="-50">
                          <a:latin typeface="Lucida Sans Unicode"/>
                        </a:rPr>
                        <a:t>512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850" spc="-50">
                          <a:latin typeface="Lucida Sans Unicode"/>
                        </a:rPr>
                        <a:t>Alazar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850" spc="-50">
                          <a:latin typeface="Lucida Sans Unicode"/>
                        </a:rPr>
                        <a:t>George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850" spc="-50">
                          <a:latin typeface="Lucida Sans Unicode"/>
                        </a:rPr>
                        <a:t>D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850" spc="-50">
                          <a:latin typeface="Lucida Sans Unicode"/>
                        </a:rPr>
                        <a:t>2345 Oak Drive, Nashville, TN 33123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850" spc="-50">
                          <a:latin typeface="Lucida Sans Unicode"/>
                        </a:rPr>
                        <a:t>456-456-7654</a:t>
                      </a:r>
                    </a:p>
                  </a:txBody>
                  <a:tcPr marL="0" marR="0" marT="0" marB="0" anchor="b"/>
                </a:tc>
              </a:tr>
              <a:tr h="231648">
                <a:tc>
                  <a:txBody>
                    <a:bodyPr lIns="0" tIns="0" rIns="0" bIns="0">
                      <a:noAutofit/>
                    </a:bodyPr>
                    <a:p>
                      <a:pPr marL="88900" indent="0"/>
                      <a:r>
                        <a:rPr lang="en-US" sz="850" spc="-50">
                          <a:latin typeface="Lucida Sans Unicode"/>
                        </a:rPr>
                        <a:t>*</a:t>
                      </a:r>
                    </a:p>
                  </a:txBody>
                  <a:tcPr marL="0" marR="0" marT="0" marB="0">
                    <a:solidFill>
                      <a:srgbClr val="B0B0B0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algn="r" indent="0"/>
                      <a:r>
                        <a:rPr lang="en-US" sz="850" spc="-50">
                          <a:latin typeface="Lucida Sans Unicode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endParaRPr sz="1100"/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endParaRPr sz="1100"/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endParaRPr sz="1100"/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endParaRPr sz="1100"/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endParaRPr sz="1100"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4" name=""/>
          <p:cNvSpPr/>
          <p:nvPr/>
        </p:nvSpPr>
        <p:spPr>
          <a:xfrm>
            <a:off x="941832" y="5391912"/>
            <a:ext cx="5273040" cy="64008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r" indent="0">
              <a:lnSpc>
                <a:spcPts val="2856"/>
              </a:lnSpc>
            </a:pPr>
            <a:r>
              <a:rPr lang="en-US" b="1" sz="2400">
                <a:latin typeface="Times New Roman"/>
              </a:rPr>
              <a:t>The Primary Key (PK) is a unique entity identifier. If you know the PK value, you </a:t>
            </a:r>
          </a:p>
        </p:txBody>
      </p:sp>
      <p:sp>
        <p:nvSpPr>
          <p:cNvPr id="15" name=""/>
          <p:cNvSpPr/>
          <p:nvPr/>
        </p:nvSpPr>
        <p:spPr>
          <a:xfrm>
            <a:off x="2276856" y="6123432"/>
            <a:ext cx="3919728" cy="213360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algn="r" indent="0">
              <a:lnSpc>
                <a:spcPts val="2856"/>
              </a:lnSpc>
            </a:pPr>
            <a:r>
              <a:rPr lang="en-US" b="1" sz="2400">
                <a:latin typeface="Times New Roman"/>
              </a:rPr>
              <a:t>all of its row’s attribute values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426720" y="512064"/>
            <a:ext cx="4404360" cy="819912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381000" y="1981200"/>
            <a:ext cx="6705600" cy="1524000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PictId2"/>
          <a:stretch>
            <a:fillRect/>
          </a:stretch>
        </p:blipFill>
        <p:spPr>
          <a:xfrm>
            <a:off x="0" y="5785104"/>
            <a:ext cx="4139184" cy="1072896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457200" y="1691640"/>
            <a:ext cx="1746504" cy="198120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sz="1800">
                <a:latin typeface="Times New Roman"/>
              </a:rPr>
              <a:t>EMPLOYEE table</a:t>
            </a:r>
          </a:p>
        </p:txBody>
      </p:sp>
      <p:sp>
        <p:nvSpPr>
          <p:cNvPr id="6" name=""/>
          <p:cNvSpPr/>
          <p:nvPr/>
        </p:nvSpPr>
        <p:spPr>
          <a:xfrm>
            <a:off x="1143000" y="3621024"/>
            <a:ext cx="6233160" cy="1039368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>
              <a:lnSpc>
                <a:spcPts val="2880"/>
              </a:lnSpc>
            </a:pPr>
            <a:r>
              <a:rPr lang="en-US" b="1" sz="2400">
                <a:latin typeface="Times New Roman"/>
              </a:rPr>
              <a:t>A table exhibits </a:t>
            </a:r>
            <a:r>
              <a:rPr lang="en-US" b="1" sz="2400">
                <a:solidFill>
                  <a:srgbClr val="DA1F28"/>
                </a:solidFill>
                <a:latin typeface="Times New Roman"/>
              </a:rPr>
              <a:t>entity integrity </a:t>
            </a:r>
            <a:r>
              <a:rPr lang="en-US" b="1" sz="2400">
                <a:latin typeface="Times New Roman"/>
              </a:rPr>
              <a:t>when all of its Primary Key (PK) values </a:t>
            </a:r>
            <a:r>
              <a:rPr lang="en-US" b="1" i="1" sz="2400">
                <a:latin typeface="Times New Roman"/>
              </a:rPr>
              <a:t>uniquely</a:t>
            </a:r>
            <a:r>
              <a:rPr lang="en-US" b="1" sz="2400">
                <a:latin typeface="Times New Roman"/>
              </a:rPr>
              <a:t> identify each table row (record.)</a:t>
            </a:r>
          </a:p>
        </p:txBody>
      </p:sp>
      <p:sp>
        <p:nvSpPr>
          <p:cNvPr id="7" name=""/>
          <p:cNvSpPr/>
          <p:nvPr/>
        </p:nvSpPr>
        <p:spPr>
          <a:xfrm>
            <a:off x="2209800" y="4809744"/>
            <a:ext cx="3465576" cy="423672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just" indent="0">
              <a:spcAft>
                <a:spcPts val="420"/>
              </a:spcAft>
            </a:pPr>
            <a:r>
              <a:rPr lang="en-US" b="1" sz="1600">
                <a:latin typeface="Times New Roman"/>
              </a:rPr>
              <a:t>1.    A PK cannot contain duplicate values</a:t>
            </a:r>
          </a:p>
          <a:p>
            <a:pPr algn="just" indent="0">
              <a:spcAft>
                <a:spcPts val="1050"/>
              </a:spcAft>
            </a:pPr>
            <a:r>
              <a:rPr lang="en-US" b="1" sz="1600">
                <a:latin typeface="Times New Roman"/>
              </a:rPr>
              <a:t>2.    A PK cannot contains nulls</a:t>
            </a:r>
          </a:p>
        </p:txBody>
      </p:sp>
      <p:sp>
        <p:nvSpPr>
          <p:cNvPr id="8" name=""/>
          <p:cNvSpPr/>
          <p:nvPr/>
        </p:nvSpPr>
        <p:spPr>
          <a:xfrm>
            <a:off x="621792" y="5443728"/>
            <a:ext cx="6848856" cy="481584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just" indent="0">
              <a:lnSpc>
                <a:spcPts val="2160"/>
              </a:lnSpc>
            </a:pPr>
            <a:r>
              <a:rPr lang="en-US" sz="1800">
                <a:latin typeface="Times New Roman"/>
              </a:rPr>
              <a:t>Note: A null indicates the </a:t>
            </a:r>
            <a:r>
              <a:rPr lang="en-US" b="1" i="1" sz="1800">
                <a:latin typeface="Times New Roman"/>
              </a:rPr>
              <a:t>absence</a:t>
            </a:r>
            <a:r>
              <a:rPr lang="en-US" sz="1800">
                <a:latin typeface="Times New Roman"/>
              </a:rPr>
              <a:t> of a value; it is </a:t>
            </a:r>
            <a:r>
              <a:rPr lang="en-US" b="1" i="1" sz="1800">
                <a:latin typeface="Times New Roman"/>
              </a:rPr>
              <a:t>not</a:t>
            </a:r>
            <a:r>
              <a:rPr lang="en-US" sz="1800">
                <a:latin typeface="Times New Roman"/>
              </a:rPr>
              <a:t> a blank. (You create a null when you tap the ENTER key without first making an entry. A blank </a:t>
            </a:r>
          </a:p>
        </p:txBody>
      </p:sp>
      <p:sp>
        <p:nvSpPr>
          <p:cNvPr id="9" name=""/>
          <p:cNvSpPr/>
          <p:nvPr/>
        </p:nvSpPr>
        <p:spPr>
          <a:xfrm>
            <a:off x="1551432" y="5992368"/>
            <a:ext cx="5285232" cy="207264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algn="just" indent="0">
              <a:lnSpc>
                <a:spcPts val="2160"/>
              </a:lnSpc>
            </a:pPr>
            <a:r>
              <a:rPr lang="en-US" sz="1800">
                <a:latin typeface="Times New Roman"/>
              </a:rPr>
              <a:t>when you tap the space bar and then tap the ENTER key.)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0" y="5334000"/>
            <a:ext cx="5870448" cy="1524000"/>
          </a:xfrm>
          <a:prstGeom prst="rect">
            <a:avLst/>
          </a:prstGeom>
        </p:spPr>
      </p:pic>
      <p:sp>
        <p:nvSpPr>
          <p:cNvPr id="3" name=""/>
          <p:cNvSpPr/>
          <p:nvPr/>
        </p:nvSpPr>
        <p:spPr>
          <a:xfrm>
            <a:off x="914400" y="377952"/>
            <a:ext cx="6623304" cy="2273808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>
              <a:lnSpc>
                <a:spcPts val="3912"/>
              </a:lnSpc>
              <a:spcAft>
                <a:spcPts val="840"/>
              </a:spcAft>
            </a:pPr>
            <a:r>
              <a:rPr lang="en-US" sz="4100" spc="-50">
                <a:solidFill>
                  <a:srgbClr val="424242"/>
                </a:solidFill>
                <a:latin typeface="Lucida Sans Unicode"/>
              </a:rPr>
              <a:t>Foreign keys (FK) and Referential Integrity</a:t>
            </a:r>
          </a:p>
          <a:p>
            <a:pPr indent="0">
              <a:lnSpc>
                <a:spcPts val="2400"/>
              </a:lnSpc>
              <a:spcAft>
                <a:spcPts val="1470"/>
              </a:spcAft>
            </a:pPr>
            <a:r>
              <a:rPr lang="en-US" b="1" sz="1900">
                <a:latin typeface="Times New Roman"/>
              </a:rPr>
              <a:t>A </a:t>
            </a:r>
            <a:r>
              <a:rPr lang="en-US" b="1" sz="1900">
                <a:solidFill>
                  <a:srgbClr val="DA1F28"/>
                </a:solidFill>
                <a:latin typeface="Times New Roman"/>
              </a:rPr>
              <a:t>Foreign Key </a:t>
            </a:r>
            <a:r>
              <a:rPr lang="en-US" b="1" sz="1900">
                <a:latin typeface="Times New Roman"/>
              </a:rPr>
              <a:t>(</a:t>
            </a:r>
            <a:r>
              <a:rPr lang="en-US" b="1" sz="1900">
                <a:solidFill>
                  <a:srgbClr val="DA1F28"/>
                </a:solidFill>
                <a:latin typeface="Times New Roman"/>
              </a:rPr>
              <a:t>FK</a:t>
            </a:r>
            <a:r>
              <a:rPr lang="en-US" b="1" sz="1900">
                <a:latin typeface="Times New Roman"/>
              </a:rPr>
              <a:t>) is an attribute located in one table that “points to” a Primary Key (PK) in a related table. The use of FKs allows you relate one table to another.</a:t>
            </a:r>
          </a:p>
        </p:txBody>
      </p:sp>
      <p:sp>
        <p:nvSpPr>
          <p:cNvPr id="4" name=""/>
          <p:cNvSpPr/>
          <p:nvPr/>
        </p:nvSpPr>
        <p:spPr>
          <a:xfrm>
            <a:off x="920496" y="2996184"/>
            <a:ext cx="7043928" cy="569976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>
              <a:lnSpc>
                <a:spcPts val="2424"/>
              </a:lnSpc>
              <a:spcBef>
                <a:spcPts val="1470"/>
              </a:spcBef>
              <a:spcAft>
                <a:spcPts val="1470"/>
              </a:spcAft>
            </a:pPr>
            <a:r>
              <a:rPr lang="en-US" b="1" sz="1900">
                <a:latin typeface="Times New Roman"/>
              </a:rPr>
              <a:t>To maintain </a:t>
            </a:r>
            <a:r>
              <a:rPr lang="en-US" b="1" sz="1900">
                <a:solidFill>
                  <a:srgbClr val="DA1F28"/>
                </a:solidFill>
                <a:latin typeface="Times New Roman"/>
              </a:rPr>
              <a:t>referential integrity</a:t>
            </a:r>
            <a:r>
              <a:rPr lang="en-US" b="1" sz="1900">
                <a:latin typeface="Times New Roman"/>
              </a:rPr>
              <a:t>, a foreign key (FK) must reference an </a:t>
            </a:r>
            <a:r>
              <a:rPr lang="en-US" b="1" i="1" sz="1900">
                <a:latin typeface="Times New Roman"/>
              </a:rPr>
              <a:t>existing</a:t>
            </a:r>
            <a:r>
              <a:rPr lang="en-US" b="1" sz="1900">
                <a:latin typeface="Times New Roman"/>
              </a:rPr>
              <a:t> PK value in a </a:t>
            </a:r>
            <a:r>
              <a:rPr lang="en-US" b="1" i="1" sz="1900">
                <a:latin typeface="Times New Roman"/>
              </a:rPr>
              <a:t>related</a:t>
            </a:r>
            <a:r>
              <a:rPr lang="en-US" b="1" sz="1900">
                <a:latin typeface="Times New Roman"/>
              </a:rPr>
              <a:t> table or it may be null.</a:t>
            </a:r>
          </a:p>
        </p:txBody>
      </p:sp>
      <p:sp>
        <p:nvSpPr>
          <p:cNvPr id="5" name=""/>
          <p:cNvSpPr/>
          <p:nvPr/>
        </p:nvSpPr>
        <p:spPr>
          <a:xfrm>
            <a:off x="1347216" y="3822192"/>
            <a:ext cx="1450848" cy="170688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b="1" sz="1600">
                <a:latin typeface="Times New Roman"/>
              </a:rPr>
              <a:t>INVOICE table</a:t>
            </a:r>
          </a:p>
        </p:txBody>
      </p:sp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1371600" y="4038600"/>
          <a:ext cx="6629400" cy="990600"/>
        </p:xfrm>
        <a:graphic>
          <a:graphicData uri="http://schemas.openxmlformats.org/drawingml/2006/table">
            <a:tbl>
              <a:tblPr/>
              <a:tblGrid>
                <a:gridCol w="213360"/>
                <a:gridCol w="566928"/>
                <a:gridCol w="1301496"/>
                <a:gridCol w="612648"/>
                <a:gridCol w="929640"/>
                <a:gridCol w="536448"/>
                <a:gridCol w="676656"/>
                <a:gridCol w="850392"/>
                <a:gridCol w="941832"/>
              </a:tblGrid>
              <a:tr h="207264">
                <a:tc>
                  <a:txBody>
                    <a:bodyPr lIns="0" tIns="0" rIns="0" bIns="0">
                      <a:noAutofit/>
                    </a:bodyPr>
                    <a:p>
                      <a:endParaRPr sz="1000"/>
                    </a:p>
                  </a:txBody>
                  <a:tcPr marL="0" marR="0" marT="0" marB="0">
                    <a:solidFill>
                      <a:srgbClr val="B0B0B0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algn="r" indent="0"/>
                      <a:r>
                        <a:rPr lang="en-US" b="1" sz="950">
                          <a:latin typeface="Calibri"/>
                        </a:rPr>
                        <a:t>IHVHUM</a:t>
                      </a:r>
                    </a:p>
                  </a:txBody>
                  <a:tcPr marL="0" marR="0" marT="0" marB="0" anchor="b">
                    <a:solidFill>
                      <a:srgbClr val="B0B0B0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algn="ctr" indent="0"/>
                      <a:r>
                        <a:rPr lang="en-US" b="1" sz="950">
                          <a:latin typeface="Calibri"/>
                        </a:rPr>
                        <a:t>INV_DATE</a:t>
                      </a:r>
                    </a:p>
                  </a:txBody>
                  <a:tcPr marL="0" marR="0" marT="0" marB="0" anchor="b">
                    <a:solidFill>
                      <a:srgbClr val="B0B0B0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algn="r" indent="0"/>
                      <a:r>
                        <a:rPr lang="en-US" b="1" sz="950">
                          <a:latin typeface="Calibri"/>
                        </a:rPr>
                        <a:t>CUS_NUM</a:t>
                      </a:r>
                    </a:p>
                  </a:txBody>
                  <a:tcPr marL="0" marR="0" marT="0" marB="0" anchor="b">
                    <a:solidFill>
                      <a:srgbClr val="B0B0B0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b="1" sz="950">
                          <a:latin typeface="Calibri"/>
                        </a:rPr>
                        <a:t>INV_SUBTOTAL</a:t>
                      </a:r>
                    </a:p>
                  </a:txBody>
                  <a:tcPr marL="0" marR="0" marT="0" marB="0" anchor="b">
                    <a:solidFill>
                      <a:srgbClr val="B0B0B0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b="1" sz="950">
                          <a:latin typeface="Calibri"/>
                        </a:rPr>
                        <a:t>INV_T AX</a:t>
                      </a:r>
                    </a:p>
                  </a:txBody>
                  <a:tcPr marL="0" marR="0" marT="0" marB="0" anchor="b">
                    <a:solidFill>
                      <a:srgbClr val="B0B0B0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b="1" sz="950">
                          <a:latin typeface="Calibri"/>
                        </a:rPr>
                        <a:t>INV_TOTAL</a:t>
                      </a:r>
                    </a:p>
                  </a:txBody>
                  <a:tcPr marL="0" marR="0" marT="0" marB="0" anchor="b">
                    <a:solidFill>
                      <a:srgbClr val="B0B0B0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b="1" sz="950">
                          <a:latin typeface="Calibri"/>
                        </a:rPr>
                        <a:t>INV_PAYMENT</a:t>
                      </a:r>
                    </a:p>
                  </a:txBody>
                  <a:tcPr marL="0" marR="0" marT="0" marB="0" anchor="b">
                    <a:solidFill>
                      <a:srgbClr val="B0B0B0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algn="r" marR="101600" indent="0"/>
                      <a:r>
                        <a:rPr lang="en-US" b="1" sz="950">
                          <a:latin typeface="Calibri"/>
                        </a:rPr>
                        <a:t>IHV_BALAHCE</a:t>
                      </a:r>
                    </a:p>
                  </a:txBody>
                  <a:tcPr marL="0" marR="0" marT="0" marB="0" anchor="b">
                    <a:solidFill>
                      <a:srgbClr val="B0B0B0"/>
                    </a:solidFill>
                  </a:tcPr>
                </a:tc>
              </a:tr>
              <a:tr h="195072">
                <a:tc>
                  <a:txBody>
                    <a:bodyPr lIns="0" tIns="0" rIns="0" bIns="0">
                      <a:noAutofit/>
                    </a:bodyPr>
                    <a:p>
                      <a:endParaRPr sz="1000"/>
                    </a:p>
                  </a:txBody>
                  <a:tcPr marL="0" marR="0" marT="0" marB="0">
                    <a:solidFill>
                      <a:srgbClr val="B0B0B0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algn="r" indent="0"/>
                      <a:r>
                        <a:rPr lang="en-US" sz="750">
                          <a:solidFill>
                            <a:srgbClr val="FFFFFF"/>
                          </a:solidFill>
                          <a:latin typeface="Lucida Sans Unicode"/>
                        </a:rPr>
                        <a:t>■ 00541</a:t>
                      </a:r>
                    </a:p>
                  </a:txBody>
                  <a:tcPr marL="0" marR="0" marT="0" marB="0" anchor="b">
                    <a:solidFill>
                      <a:srgbClr val="000000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algn="r" indent="0"/>
                      <a:r>
                        <a:rPr lang="en-US" sz="750">
                          <a:latin typeface="Lucida Sans Unicode"/>
                        </a:rPr>
                        <a:t>Friday, June 11,1999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algn="r" indent="0"/>
                      <a:r>
                        <a:rPr lang="en-US" sz="750">
                          <a:latin typeface="Lucida Sans Unicode"/>
                        </a:rPr>
                        <a:t>112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algn="r" marR="88900" indent="0"/>
                      <a:r>
                        <a:rPr lang="en-US" sz="750">
                          <a:latin typeface="Lucida Sans Unicode"/>
                        </a:rPr>
                        <a:t>$86.90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marL="177800" indent="0"/>
                      <a:r>
                        <a:rPr lang="en-US" sz="750">
                          <a:latin typeface="Lucida Sans Unicode"/>
                        </a:rPr>
                        <a:t>$6.95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algn="r" indent="0"/>
                      <a:r>
                        <a:rPr lang="en-US" sz="750">
                          <a:latin typeface="Lucida Sans Unicode"/>
                        </a:rPr>
                        <a:t>$93.85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algn="r" indent="0"/>
                      <a:r>
                        <a:rPr lang="en-US" sz="750">
                          <a:latin typeface="Lucida Sans Unicode"/>
                        </a:rPr>
                        <a:t>$93.85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algn="r" marR="101600" indent="0"/>
                      <a:r>
                        <a:rPr lang="en-US" sz="750">
                          <a:latin typeface="Lucida Sans Unicode"/>
                        </a:rPr>
                        <a:t>$0.00</a:t>
                      </a:r>
                    </a:p>
                  </a:txBody>
                  <a:tcPr marL="0" marR="0" marT="0" marB="0" anchor="b"/>
                </a:tc>
              </a:tr>
              <a:tr h="188976">
                <a:tc>
                  <a:txBody>
                    <a:bodyPr lIns="0" tIns="0" rIns="0" bIns="0">
                      <a:noAutofit/>
                    </a:bodyPr>
                    <a:p>
                      <a:endParaRPr sz="900"/>
                    </a:p>
                  </a:txBody>
                  <a:tcPr marL="0" marR="0" marT="0" marB="0">
                    <a:solidFill>
                      <a:srgbClr val="B0B0B0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algn="r" indent="0"/>
                      <a:r>
                        <a:rPr lang="en-US" sz="750">
                          <a:latin typeface="Lucida Sans Unicode"/>
                        </a:rPr>
                        <a:t>100542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algn="r" indent="0"/>
                      <a:r>
                        <a:rPr lang="en-US" sz="750">
                          <a:latin typeface="Lucida Sans Unicode"/>
                        </a:rPr>
                        <a:t>Friday, June 11,1999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algn="r" indent="0"/>
                      <a:r>
                        <a:rPr lang="en-US" sz="750">
                          <a:latin typeface="Lucida Sans Unicode"/>
                        </a:rPr>
                        <a:t>122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algn="r" marR="88900" indent="0"/>
                      <a:r>
                        <a:rPr lang="en-US" sz="750">
                          <a:latin typeface="Lucida Sans Unicode"/>
                        </a:rPr>
                        <a:t>$24.95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marL="177800" indent="0"/>
                      <a:r>
                        <a:rPr lang="en-US" sz="750">
                          <a:latin typeface="Lucida Sans Unicode"/>
                        </a:rPr>
                        <a:t>$2.00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algn="r" indent="0"/>
                      <a:r>
                        <a:rPr lang="en-US" sz="750">
                          <a:latin typeface="Lucida Sans Unicode"/>
                        </a:rPr>
                        <a:t>$26.95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algn="r" indent="0"/>
                      <a:r>
                        <a:rPr lang="en-US" sz="750">
                          <a:latin typeface="Lucida Sans Unicode"/>
                        </a:rPr>
                        <a:t>$26.95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algn="r" marR="101600" indent="0"/>
                      <a:r>
                        <a:rPr lang="en-US" sz="750">
                          <a:latin typeface="Lucida Sans Unicode"/>
                        </a:rPr>
                        <a:t>$0.00</a:t>
                      </a:r>
                    </a:p>
                  </a:txBody>
                  <a:tcPr marL="0" marR="0" marT="0" marB="0" anchor="b"/>
                </a:tc>
              </a:tr>
              <a:tr h="188976">
                <a:tc>
                  <a:txBody>
                    <a:bodyPr lIns="0" tIns="0" rIns="0" bIns="0">
                      <a:noAutofit/>
                    </a:bodyPr>
                    <a:p>
                      <a:endParaRPr sz="900"/>
                    </a:p>
                  </a:txBody>
                  <a:tcPr marL="0" marR="0" marT="0" marB="0">
                    <a:solidFill>
                      <a:srgbClr val="B0B0B0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algn="r" indent="0"/>
                      <a:r>
                        <a:rPr lang="en-US" sz="750">
                          <a:latin typeface="Lucida Sans Unicode"/>
                        </a:rPr>
                        <a:t>100543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algn="r" indent="0"/>
                      <a:r>
                        <a:rPr lang="en-US" sz="750">
                          <a:latin typeface="Lucida Sans Unicode"/>
                        </a:rPr>
                        <a:t>Saturday, June 12,1999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algn="r" indent="0"/>
                      <a:r>
                        <a:rPr lang="en-US" sz="750">
                          <a:latin typeface="Lucida Sans Unicode"/>
                        </a:rPr>
                        <a:t>112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algn="r" marR="88900" indent="0"/>
                      <a:r>
                        <a:rPr lang="en-US" sz="750">
                          <a:latin typeface="Lucida Sans Unicode"/>
                        </a:rPr>
                        <a:t>$91.15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marL="177800" indent="0"/>
                      <a:r>
                        <a:rPr lang="en-US" sz="750">
                          <a:latin typeface="Lucida Sans Unicode"/>
                        </a:rPr>
                        <a:t>$7.29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algn="r" indent="0"/>
                      <a:r>
                        <a:rPr lang="en-US" sz="750">
                          <a:latin typeface="Lucida Sans Unicode"/>
                        </a:rPr>
                        <a:t>$98.44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algn="r" indent="0"/>
                      <a:r>
                        <a:rPr lang="en-US" sz="750">
                          <a:latin typeface="Lucida Sans Unicode"/>
                        </a:rPr>
                        <a:t>$98.44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algn="r" marR="101600" indent="0"/>
                      <a:r>
                        <a:rPr lang="en-US" sz="750">
                          <a:latin typeface="Lucida Sans Unicode"/>
                        </a:rPr>
                        <a:t>$0.00</a:t>
                      </a:r>
                    </a:p>
                  </a:txBody>
                  <a:tcPr marL="0" marR="0" marT="0" marB="0" anchor="b"/>
                </a:tc>
              </a:tr>
              <a:tr h="210312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1600">
                          <a:latin typeface="Times New Roman"/>
                        </a:rPr>
                        <a:t>IT</a:t>
                      </a:r>
                    </a:p>
                  </a:txBody>
                  <a:tcPr marL="0" marR="0" marT="0" marB="0">
                    <a:solidFill>
                      <a:srgbClr val="B0B0B0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algn="r" indent="0"/>
                      <a:r>
                        <a:rPr lang="en-US" sz="750">
                          <a:latin typeface="Lucida Sans Unicode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endParaRPr sz="1000"/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algn="r" indent="0"/>
                      <a:r>
                        <a:rPr lang="en-US" sz="750">
                          <a:latin typeface="Lucida Sans Unicode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algn="r" marR="88900" indent="0"/>
                      <a:r>
                        <a:rPr lang="en-US" sz="750">
                          <a:latin typeface="Lucida Sans Unicode"/>
                        </a:rPr>
                        <a:t>$0.00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177800" indent="0"/>
                      <a:r>
                        <a:rPr lang="en-US" sz="750">
                          <a:latin typeface="Lucida Sans Unicode"/>
                        </a:rPr>
                        <a:t>$0.00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algn="r" indent="0"/>
                      <a:r>
                        <a:rPr lang="en-US" sz="750">
                          <a:latin typeface="Lucida Sans Unicode"/>
                        </a:rPr>
                        <a:t>$0.00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algn="r" indent="0"/>
                      <a:r>
                        <a:rPr lang="en-US" sz="750">
                          <a:latin typeface="Lucida Sans Unicode"/>
                        </a:rPr>
                        <a:t>$0.00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algn="r" marR="101600" indent="0"/>
                      <a:r>
                        <a:rPr lang="en-US" sz="750">
                          <a:latin typeface="Lucida Sans Unicode"/>
                        </a:rPr>
                        <a:t>$0.00</a:t>
                      </a: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7" name=""/>
          <p:cNvSpPr/>
          <p:nvPr/>
        </p:nvSpPr>
        <p:spPr>
          <a:xfrm>
            <a:off x="1347216" y="5108448"/>
            <a:ext cx="1060704" cy="182880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b="1" sz="1600">
                <a:latin typeface="Times New Roman"/>
              </a:rPr>
              <a:t>LINE table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198120" y="359664"/>
            <a:ext cx="5029200" cy="847344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0" y="5779008"/>
            <a:ext cx="5443728" cy="1078992"/>
          </a:xfrm>
          <a:prstGeom prst="rect">
            <a:avLst/>
          </a:prstGeom>
        </p:spPr>
      </p:pic>
      <p:sp>
        <p:nvSpPr>
          <p:cNvPr id="4" name=""/>
          <p:cNvSpPr/>
          <p:nvPr/>
        </p:nvSpPr>
        <p:spPr>
          <a:xfrm>
            <a:off x="432816" y="1734312"/>
            <a:ext cx="7970520" cy="4017264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marL="291084" indent="-266700">
              <a:lnSpc>
                <a:spcPts val="3240"/>
              </a:lnSpc>
              <a:spcBef>
                <a:spcPts val="2730"/>
              </a:spcBef>
            </a:pPr>
            <a:r>
              <a:rPr lang="en-US" sz="2600">
                <a:solidFill>
                  <a:srgbClr val="2DA2BF"/>
                </a:solidFill>
                <a:latin typeface="Lucida Sans Unicode"/>
              </a:rPr>
              <a:t>► </a:t>
            </a:r>
            <a:r>
              <a:rPr lang="en-US" sz="2600">
                <a:latin typeface="Lucida Sans Unicode"/>
              </a:rPr>
              <a:t>Each table row/column intersection contains a single attribute value for a single entity.</a:t>
            </a:r>
          </a:p>
          <a:p>
            <a:pPr algn="just" marL="291084" indent="0">
              <a:lnSpc>
                <a:spcPts val="3240"/>
              </a:lnSpc>
            </a:pPr>
            <a:r>
              <a:rPr lang="en-US" sz="2100" spc="-50">
                <a:solidFill>
                  <a:srgbClr val="2DA2BF"/>
                </a:solidFill>
                <a:latin typeface="Lucida Sans Unicode"/>
              </a:rPr>
              <a:t>◦    </a:t>
            </a:r>
            <a:r>
              <a:rPr lang="en-US" sz="2100" spc="-50">
                <a:latin typeface="Lucida Sans Unicode"/>
              </a:rPr>
              <a:t>Ideally, attributes are </a:t>
            </a:r>
            <a:r>
              <a:rPr lang="en-US" sz="2100" spc="-50">
                <a:solidFill>
                  <a:srgbClr val="DA1F28"/>
                </a:solidFill>
                <a:latin typeface="Lucida Sans Unicode"/>
              </a:rPr>
              <a:t>simple </a:t>
            </a:r>
            <a:r>
              <a:rPr lang="en-US" sz="2100" spc="-50">
                <a:latin typeface="Lucida Sans Unicode"/>
              </a:rPr>
              <a:t>and </a:t>
            </a:r>
            <a:r>
              <a:rPr lang="en-US" sz="2100" spc="-50">
                <a:solidFill>
                  <a:srgbClr val="DA1F28"/>
                </a:solidFill>
                <a:latin typeface="Lucida Sans Unicode"/>
              </a:rPr>
              <a:t>single-valued</a:t>
            </a:r>
            <a:r>
              <a:rPr lang="en-US" sz="2100" spc="-50">
                <a:latin typeface="Lucida Sans Unicode"/>
              </a:rPr>
              <a:t>.</a:t>
            </a:r>
          </a:p>
          <a:p>
            <a:pPr algn="just" marL="291084" indent="0">
              <a:spcAft>
                <a:spcPts val="630"/>
              </a:spcAft>
            </a:pPr>
            <a:r>
              <a:rPr lang="en-US" sz="2100" spc="-50">
                <a:solidFill>
                  <a:srgbClr val="2DA2BF"/>
                </a:solidFill>
                <a:latin typeface="Lucida Sans Unicode"/>
              </a:rPr>
              <a:t>◦    </a:t>
            </a:r>
            <a:r>
              <a:rPr lang="en-US" sz="2100" spc="-50">
                <a:solidFill>
                  <a:srgbClr val="DA1F28"/>
                </a:solidFill>
                <a:latin typeface="Lucida Sans Unicode"/>
              </a:rPr>
              <a:t>Single-valued composite attributes </a:t>
            </a:r>
            <a:r>
              <a:rPr lang="en-US" sz="2100" spc="-50">
                <a:latin typeface="Lucida Sans Unicode"/>
              </a:rPr>
              <a:t>are acceptable</a:t>
            </a:r>
          </a:p>
          <a:p>
            <a:pPr marL="760984" indent="-215900">
              <a:lnSpc>
                <a:spcPts val="2544"/>
              </a:lnSpc>
            </a:pPr>
            <a:r>
              <a:rPr lang="en-US" sz="2100" spc="-50">
                <a:solidFill>
                  <a:srgbClr val="DA1F28"/>
                </a:solidFill>
                <a:latin typeface="Lucida Sans Unicode"/>
              </a:rPr>
              <a:t>*    </a:t>
            </a:r>
            <a:r>
              <a:rPr lang="en-US" sz="2100" spc="-50">
                <a:latin typeface="Lucida Sans Unicode"/>
              </a:rPr>
              <a:t>but composite attributes may make queries more complex and may impose reporting limitations.</a:t>
            </a:r>
          </a:p>
          <a:p>
            <a:pPr marL="545084" indent="-254000">
              <a:lnSpc>
                <a:spcPts val="2688"/>
              </a:lnSpc>
            </a:pPr>
            <a:r>
              <a:rPr lang="en-US" sz="2100" spc="-50">
                <a:solidFill>
                  <a:srgbClr val="2DA2BF"/>
                </a:solidFill>
                <a:latin typeface="Lucida Sans Unicode"/>
              </a:rPr>
              <a:t>◦    </a:t>
            </a:r>
            <a:r>
              <a:rPr lang="en-US" sz="2100" spc="-50">
                <a:solidFill>
                  <a:srgbClr val="DA1F28"/>
                </a:solidFill>
                <a:latin typeface="Lucida Sans Unicode"/>
              </a:rPr>
              <a:t>Multi-valued attributes</a:t>
            </a:r>
            <a:r>
              <a:rPr lang="en-US" sz="2100" spc="-50">
                <a:latin typeface="Lucida Sans Unicode"/>
              </a:rPr>
              <a:t>, either simple or composite, may ...</a:t>
            </a:r>
          </a:p>
          <a:p>
            <a:pPr algn="just" marL="545084" indent="0">
              <a:spcAft>
                <a:spcPts val="630"/>
              </a:spcAft>
            </a:pPr>
            <a:r>
              <a:rPr lang="en-US" sz="2100" spc="-50">
                <a:solidFill>
                  <a:srgbClr val="DA1F28"/>
                </a:solidFill>
                <a:latin typeface="Lucida Sans Unicode"/>
              </a:rPr>
              <a:t>*    </a:t>
            </a:r>
            <a:r>
              <a:rPr lang="en-US" sz="2100" spc="-50">
                <a:latin typeface="Lucida Sans Unicode"/>
              </a:rPr>
              <a:t>create structural problems</a:t>
            </a:r>
          </a:p>
          <a:p>
            <a:pPr marL="760984" indent="-215900">
              <a:lnSpc>
                <a:spcPts val="2544"/>
              </a:lnSpc>
            </a:pPr>
            <a:r>
              <a:rPr lang="en-US" sz="2100" spc="-50">
                <a:solidFill>
                  <a:srgbClr val="DA1F28"/>
                </a:solidFill>
                <a:latin typeface="Lucida Sans Unicode"/>
              </a:rPr>
              <a:t>*    </a:t>
            </a:r>
            <a:r>
              <a:rPr lang="en-US" sz="2100" spc="-50">
                <a:latin typeface="Lucida Sans Unicode"/>
              </a:rPr>
              <a:t>make queries more complex and may impose reporting limitations.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core.xml><?xml version="1.0" encoding="utf-8"?>
<cp:coreProperties xmlns:cp="http://schemas.openxmlformats.org/package/2006/metadata/core-properties" xmlns:dc="http://purl.org/dc/elements/1.1/">
  <dc:title>Tables and Their Components</dc:title>
  <dc:subject/>
  <dc:creator>Peter Rob</dc:creator>
  <cp:keywords/>
</cp:coreProperties>
</file>