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media1.WAV" ContentType="audio/x-wav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400" r:id="rId3"/>
    <p:sldId id="399" r:id="rId4"/>
    <p:sldId id="258" r:id="rId5"/>
    <p:sldId id="261" r:id="rId6"/>
    <p:sldId id="374" r:id="rId7"/>
    <p:sldId id="357" r:id="rId8"/>
    <p:sldId id="377" r:id="rId9"/>
    <p:sldId id="375" r:id="rId10"/>
    <p:sldId id="378" r:id="rId11"/>
    <p:sldId id="376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52" r:id="rId33"/>
    <p:sldId id="353" r:id="rId34"/>
    <p:sldId id="354" r:id="rId35"/>
    <p:sldId id="355" r:id="rId36"/>
    <p:sldId id="356" r:id="rId37"/>
    <p:sldId id="40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02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E9B1CC-08BF-47CC-B71A-8D9C32E27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9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9D39F-1C20-49D7-9B86-6B16F5C2D3AD}" type="slidenum">
              <a:rPr lang="en-US"/>
              <a:pPr/>
              <a:t>1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2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3C0A5-EB11-4AE4-88B1-27B672466E8A}" type="slidenum">
              <a:rPr lang="en-US"/>
              <a:pPr/>
              <a:t>12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F14B2-A354-4B20-8D18-06D1E783B263}" type="slidenum">
              <a:rPr lang="en-US"/>
              <a:pPr/>
              <a:t>13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4E95D-C63F-42AE-9AA4-1B78954A3EA6}" type="slidenum">
              <a:rPr lang="en-US"/>
              <a:pPr/>
              <a:t>14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99A53-CAFC-4518-A8BE-C4DCD3534064}" type="slidenum">
              <a:rPr lang="en-US"/>
              <a:pPr/>
              <a:t>15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AC528-CD25-4E02-A9E9-BA7ED7007FCF}" type="slidenum">
              <a:rPr lang="en-US"/>
              <a:pPr/>
              <a:t>16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49058-9C20-461A-BA17-60D208623652}" type="slidenum">
              <a:rPr lang="en-US"/>
              <a:pPr/>
              <a:t>17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80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6E3A7-4E57-4932-862B-F4669A623516}" type="slidenum">
              <a:rPr lang="en-US"/>
              <a:pPr/>
              <a:t>18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EB4A8-8B94-4C98-A29A-CA9C9CC368A9}" type="slidenum">
              <a:rPr lang="en-US"/>
              <a:pPr/>
              <a:t>19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3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65493-CF19-48F1-B9DF-CCB31E696AC8}" type="slidenum">
              <a:rPr lang="en-US"/>
              <a:pPr/>
              <a:t>20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7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244E5-731E-46C3-A6B6-E2206F8AABE3}" type="slidenum">
              <a:rPr lang="en-US"/>
              <a:pPr/>
              <a:t>21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086B7-B17F-44B8-81AB-05D431E6A6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6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F02DE-AC69-40AB-81EA-5D8FE9E26E30}" type="slidenum">
              <a:rPr lang="en-US"/>
              <a:pPr/>
              <a:t>22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6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6549-30C5-497A-8414-797AC4F25F38}" type="slidenum">
              <a:rPr lang="en-US"/>
              <a:pPr/>
              <a:t>23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9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996E8-41C3-41F8-B499-47A9538DF543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6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938BC-96A2-4BF2-9EFA-2F72AA9C083D}" type="slidenum">
              <a:rPr lang="en-US"/>
              <a:pPr/>
              <a:t>25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18333-864A-45C4-A598-81604AD4AE71}" type="slidenum">
              <a:rPr lang="en-US"/>
              <a:pPr/>
              <a:t>26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1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0DCD4-FA07-4E3E-9925-E66E8A419C97}" type="slidenum">
              <a:rPr lang="en-US"/>
              <a:pPr/>
              <a:t>27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6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D63E8-BE3E-486E-8091-BFDCBDAD669B}" type="slidenum">
              <a:rPr lang="en-US"/>
              <a:pPr/>
              <a:t>28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1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DE622-D390-453B-B179-BAA7CBE8638F}" type="slidenum">
              <a:rPr lang="en-US"/>
              <a:pPr/>
              <a:t>29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3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16349-8F8F-4941-9408-9B6E59E6CE31}" type="slidenum">
              <a:rPr lang="en-US"/>
              <a:pPr/>
              <a:t>30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1058C-1F97-42C7-A996-7265580E3198}" type="slidenum">
              <a:rPr lang="en-US"/>
              <a:pPr/>
              <a:t>31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9897-9405-41B8-9646-6ACC09858350}" type="slidenum">
              <a:rPr lang="en-US"/>
              <a:pPr/>
              <a:t>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EC6A6-E0B3-4858-92D2-3C3C05E96966}" type="slidenum">
              <a:rPr lang="en-US"/>
              <a:pPr/>
              <a:t>32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05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0789D-5641-4FC3-A84C-DE2C1EC05084}" type="slidenum">
              <a:rPr lang="en-US"/>
              <a:pPr/>
              <a:t>33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3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40377-3D10-4948-9421-BB00C1379647}" type="slidenum">
              <a:rPr lang="en-US"/>
              <a:pPr/>
              <a:t>34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B6645-06DC-430D-8392-8486FE0E0359}" type="slidenum">
              <a:rPr lang="en-US"/>
              <a:pPr/>
              <a:t>35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9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EE948-6E87-4580-8AC8-CFB69533B814}" type="slidenum">
              <a:rPr lang="en-US"/>
              <a:pPr/>
              <a:t>36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83A3F-F400-476E-A18E-01989ED43DF4}" type="slidenum">
              <a:rPr lang="en-US"/>
              <a:pPr/>
              <a:t>6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4AD22-73E8-42E4-8771-90D5A3372CE8}" type="slidenum">
              <a:rPr lang="en-US"/>
              <a:pPr/>
              <a:t>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A80FD-566A-4896-B106-604240718B64}" type="slidenum">
              <a:rPr lang="en-US"/>
              <a:pPr/>
              <a:t>8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6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AC19D-E57E-4981-B3D4-9CADB89E9428}" type="slidenum">
              <a:rPr lang="en-US"/>
              <a:pPr/>
              <a:t>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CA1E6-30E5-4243-9BF9-87D5F8CC206D}" type="slidenum">
              <a:rPr lang="en-US"/>
              <a:pPr/>
              <a:t>10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797FC-322C-4869-A16B-98DE055312F3}" type="slidenum">
              <a:rPr lang="en-US"/>
              <a:pPr/>
              <a:t>11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0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E1434-A01A-4758-A508-DFCACA71BC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B2BFE-2056-48CE-8FDC-86A940CC79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ABB5-B4B3-41A6-BD0F-0800125544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C37736-9025-47FA-9174-FFC69E2563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7B7B-E743-4403-A977-E697E09F33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15C9E-BE4B-4A6D-ACB9-EF964CE3EF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4942B-9C8E-4CB0-A48A-86BB26B170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96F1C-D618-4F22-A567-AF92678FDD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00EC-F5A9-4A89-92C6-731EC235A7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D286E-D482-4DE5-9E9C-2692FEC674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0163C-E4C1-4367-B1DA-E979779564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4941-E8FE-400B-B805-96AA08E73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75436" y="5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5F6EF4-3A37-477D-86C3-C453814005C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user/TheJtrent238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slide" Target="slide32.xml"/><Relationship Id="rId12" Type="http://schemas.openxmlformats.org/officeDocument/2006/relationships/slide" Target="slide3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36.xml"/><Relationship Id="rId5" Type="http://schemas.openxmlformats.org/officeDocument/2006/relationships/image" Target="../media/image6.wmf"/><Relationship Id="rId10" Type="http://schemas.openxmlformats.org/officeDocument/2006/relationships/audio" Target="../media/audio1.wav"/><Relationship Id="rId4" Type="http://schemas.openxmlformats.org/officeDocument/2006/relationships/slide" Target="slide34.xml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slide" Target="slide34.xml"/><Relationship Id="rId12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7.emf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audio" Target="../media/audio1.wav"/><Relationship Id="rId9" Type="http://schemas.openxmlformats.org/officeDocument/2006/relationships/slide" Target="slide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pl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67856" y="2572143"/>
            <a:ext cx="74558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algebraic expressions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1"/>
            <a:ext cx="5334000" cy="32624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04935" y="3403077"/>
            <a:ext cx="6571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By: Trent Patterson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5946" y="4045952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(jtrent238)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960594"/>
            <a:ext cx="861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outube.com/thejtrent238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5250" y="336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89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64900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6490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64902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4903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0803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thirty-two divided by a number y</a:t>
            </a:r>
          </a:p>
        </p:txBody>
      </p:sp>
      <p:sp>
        <p:nvSpPr>
          <p:cNvPr id="46080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05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07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y</a:t>
            </a:r>
            <a:r>
              <a:rPr lang="en-US" b="1" dirty="0"/>
              <a:t> </a:t>
            </a:r>
            <a:r>
              <a:rPr lang="en-US" b="1" dirty="0" smtClean="0"/>
              <a:t>÷32</a:t>
            </a:r>
            <a:endParaRPr lang="en-US" dirty="0"/>
          </a:p>
        </p:txBody>
      </p:sp>
      <p:sp>
        <p:nvSpPr>
          <p:cNvPr id="460808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32+y</a:t>
            </a:r>
            <a:endParaRPr lang="en-US" dirty="0"/>
          </a:p>
        </p:txBody>
      </p:sp>
      <p:sp>
        <p:nvSpPr>
          <p:cNvPr id="460809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9 </a:t>
            </a:r>
            <a:r>
              <a:rPr lang="en-US" b="1" dirty="0"/>
              <a:t>·</a:t>
            </a:r>
            <a:r>
              <a:rPr lang="en-US" dirty="0"/>
              <a:t> n</a:t>
            </a:r>
          </a:p>
        </p:txBody>
      </p:sp>
      <p:sp>
        <p:nvSpPr>
          <p:cNvPr id="460810" name="WordArt 10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60813" name="AutoShape 1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006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32 </a:t>
            </a:r>
            <a:r>
              <a:rPr lang="en-US" b="1" dirty="0"/>
              <a:t>÷</a:t>
            </a:r>
            <a:r>
              <a:rPr lang="en-US" dirty="0"/>
              <a:t> y</a:t>
            </a:r>
          </a:p>
        </p:txBody>
      </p:sp>
      <p:sp>
        <p:nvSpPr>
          <p:cNvPr id="460811" name="WordArt 11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60812" name="WordArt 12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60814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60815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4.</a:t>
            </a:r>
          </a:p>
        </p:txBody>
      </p:sp>
      <p:pic>
        <p:nvPicPr>
          <p:cNvPr id="460816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17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0818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20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66948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6694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66950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6951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8995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seven less than a number t</a:t>
            </a:r>
          </a:p>
        </p:txBody>
      </p:sp>
      <p:sp>
        <p:nvSpPr>
          <p:cNvPr id="46899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997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999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7 + t</a:t>
            </a:r>
            <a:endParaRPr lang="en-US" dirty="0"/>
          </a:p>
        </p:txBody>
      </p:sp>
      <p:sp>
        <p:nvSpPr>
          <p:cNvPr id="469000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14 - p</a:t>
            </a:r>
          </a:p>
        </p:txBody>
      </p:sp>
      <p:sp>
        <p:nvSpPr>
          <p:cNvPr id="469001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7 - t</a:t>
            </a:r>
            <a:endParaRPr lang="en-US" dirty="0"/>
          </a:p>
        </p:txBody>
      </p:sp>
      <p:sp>
        <p:nvSpPr>
          <p:cNvPr id="469003" name="AutoShape 1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06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t - 7</a:t>
            </a:r>
          </a:p>
        </p:txBody>
      </p:sp>
      <p:sp>
        <p:nvSpPr>
          <p:cNvPr id="469002" name="WordArt 10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69004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69005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69006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69007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4.</a:t>
            </a:r>
          </a:p>
        </p:txBody>
      </p:sp>
      <p:pic>
        <p:nvPicPr>
          <p:cNvPr id="469008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9009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9010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1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71044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71045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71046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1047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3091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Three times a number, increased by seventeen</a:t>
            </a:r>
          </a:p>
        </p:txBody>
      </p:sp>
      <p:sp>
        <p:nvSpPr>
          <p:cNvPr id="47309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093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095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3(a + 17)</a:t>
            </a:r>
          </a:p>
        </p:txBody>
      </p:sp>
      <p:sp>
        <p:nvSpPr>
          <p:cNvPr id="473096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(17 + 3)a</a:t>
            </a:r>
          </a:p>
        </p:txBody>
      </p:sp>
      <p:sp>
        <p:nvSpPr>
          <p:cNvPr id="473097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</a:t>
            </a:r>
            <a:r>
              <a:rPr lang="en-US" dirty="0" smtClean="0"/>
              <a:t>3 + a </a:t>
            </a:r>
            <a:r>
              <a:rPr lang="en-US" dirty="0"/>
              <a:t>+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3098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44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3a + 17</a:t>
            </a:r>
          </a:p>
        </p:txBody>
      </p:sp>
      <p:sp>
        <p:nvSpPr>
          <p:cNvPr id="473099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73100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73101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73102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73103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5.</a:t>
            </a:r>
          </a:p>
        </p:txBody>
      </p:sp>
      <p:pic>
        <p:nvPicPr>
          <p:cNvPr id="473104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3105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3106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5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75140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7514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75142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5143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7187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Fifteen less than twice a number</a:t>
            </a:r>
            <a:endParaRPr lang="en-US" dirty="0"/>
          </a:p>
        </p:txBody>
      </p:sp>
      <p:sp>
        <p:nvSpPr>
          <p:cNvPr id="4771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189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191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None of the above</a:t>
            </a:r>
          </a:p>
        </p:txBody>
      </p:sp>
      <p:sp>
        <p:nvSpPr>
          <p:cNvPr id="477192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2x + 15</a:t>
            </a:r>
          </a:p>
        </p:txBody>
      </p:sp>
      <p:sp>
        <p:nvSpPr>
          <p:cNvPr id="477193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15 - 2x</a:t>
            </a:r>
          </a:p>
        </p:txBody>
      </p:sp>
      <p:sp>
        <p:nvSpPr>
          <p:cNvPr id="477194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2x - 15</a:t>
            </a:r>
          </a:p>
        </p:txBody>
      </p:sp>
      <p:sp>
        <p:nvSpPr>
          <p:cNvPr id="477195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77196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77197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77198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77199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6.</a:t>
            </a:r>
          </a:p>
        </p:txBody>
      </p:sp>
      <p:pic>
        <p:nvPicPr>
          <p:cNvPr id="477200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201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7202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79236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7923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79238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9239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1283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Thirty divided by seven times a number</a:t>
            </a:r>
            <a:endParaRPr lang="en-US" dirty="0"/>
          </a:p>
        </p:txBody>
      </p:sp>
      <p:sp>
        <p:nvSpPr>
          <p:cNvPr id="48128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7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30(7n)</a:t>
            </a:r>
          </a:p>
        </p:txBody>
      </p:sp>
      <p:sp>
        <p:nvSpPr>
          <p:cNvPr id="481288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9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006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30 + 7n</a:t>
            </a:r>
          </a:p>
        </p:txBody>
      </p:sp>
      <p:sp>
        <p:nvSpPr>
          <p:cNvPr id="481290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382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None of the above</a:t>
            </a:r>
          </a:p>
        </p:txBody>
      </p:sp>
      <p:sp>
        <p:nvSpPr>
          <p:cNvPr id="481291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81292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81293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81294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81295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7.</a:t>
            </a:r>
          </a:p>
        </p:txBody>
      </p:sp>
      <p:pic>
        <p:nvPicPr>
          <p:cNvPr id="481296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97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1298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pic>
        <p:nvPicPr>
          <p:cNvPr id="1026" name="Picture 2" descr="http://www.mathgoodies.com/lessons/vol7/images/exp_exercise4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85" y="4876800"/>
            <a:ext cx="25781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16">
            <a:hlinkClick r:id="rId13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kg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60680" y="304800"/>
            <a:ext cx="8584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Welcom</a:t>
            </a:r>
            <a:r>
              <a:rPr lang="en-US" sz="40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 to algebraic </a:t>
            </a:r>
            <a:r>
              <a:rPr lang="en-US" sz="4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expressions</a:t>
            </a:r>
          </a:p>
          <a:p>
            <a:pPr algn="ctr"/>
            <a:r>
              <a:rPr lang="en-US" sz="40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Who Wants To be A Millionaire</a:t>
            </a:r>
            <a:endParaRPr lang="en-US" sz="40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2514600"/>
            <a:ext cx="51443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Click                          For help </a:t>
            </a:r>
            <a:endParaRPr lang="en-US" sz="2800" b="1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AutoShape 16">
            <a:hlinkClick r:id="rId3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3810000" y="251460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ction Button: Custom 9">
            <a:hlinkClick r:id="rId5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7049357" y="5867400"/>
            <a:ext cx="1561243" cy="762000"/>
          </a:xfrm>
          <a:prstGeom prst="actionButtonBlank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5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83332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8333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83334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3335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5379" name="AutoShape 3"/>
          <p:cNvSpPr>
            <a:spLocks noChangeArrowheads="1"/>
          </p:cNvSpPr>
          <p:nvPr/>
        </p:nvSpPr>
        <p:spPr bwMode="auto">
          <a:xfrm>
            <a:off x="457200" y="2286000"/>
            <a:ext cx="82296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ctr"/>
            <a:r>
              <a:rPr lang="en-US" b="1" dirty="0" smtClean="0"/>
              <a:t>	Jenny </a:t>
            </a:r>
            <a:r>
              <a:rPr lang="en-US" b="1" dirty="0"/>
              <a:t>earns $30 a day working part time at a supermarket. Write </a:t>
            </a:r>
            <a:r>
              <a:rPr lang="en-US" b="1" dirty="0" smtClean="0"/>
              <a:t>	an </a:t>
            </a:r>
            <a:r>
              <a:rPr lang="en-US" b="1" dirty="0"/>
              <a:t>algebraic expression to represent the amount of money she will earn in d days.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8538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381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383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0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None of the above</a:t>
            </a:r>
          </a:p>
        </p:txBody>
      </p:sp>
      <p:sp>
        <p:nvSpPr>
          <p:cNvPr id="485384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30 + d</a:t>
            </a:r>
          </a:p>
        </p:txBody>
      </p:sp>
      <p:sp>
        <p:nvSpPr>
          <p:cNvPr id="485385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386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006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30d</a:t>
            </a:r>
          </a:p>
        </p:txBody>
      </p:sp>
      <p:sp>
        <p:nvSpPr>
          <p:cNvPr id="485387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85388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85389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85390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85391" name="WordArt 15"/>
          <p:cNvSpPr>
            <a:spLocks noChangeArrowheads="1" noChangeShapeType="1" noTextEdit="1"/>
          </p:cNvSpPr>
          <p:nvPr/>
        </p:nvSpPr>
        <p:spPr bwMode="auto">
          <a:xfrm>
            <a:off x="838200" y="242824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3333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8.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85392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93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5394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pic>
        <p:nvPicPr>
          <p:cNvPr id="2050" name="Picture 2" descr="http://www.mathgoodies.com/lessons/vol7/images/exp_exercise5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3848326"/>
            <a:ext cx="252413" cy="4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16">
            <a:hlinkClick r:id="rId13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7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87428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8742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87430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7431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9475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The product of nine and a number, decreased by six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8947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7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9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6(9 - m)</a:t>
            </a:r>
            <a:br>
              <a:rPr lang="en-US" dirty="0"/>
            </a:br>
            <a:endParaRPr lang="en-US" dirty="0"/>
          </a:p>
        </p:txBody>
      </p:sp>
      <p:sp>
        <p:nvSpPr>
          <p:cNvPr id="489480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None of the above</a:t>
            </a:r>
          </a:p>
        </p:txBody>
      </p:sp>
      <p:sp>
        <p:nvSpPr>
          <p:cNvPr id="489481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9(m - 6)</a:t>
            </a:r>
          </a:p>
        </p:txBody>
      </p:sp>
      <p:sp>
        <p:nvSpPr>
          <p:cNvPr id="489482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44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 9m - 6</a:t>
            </a:r>
            <a:br>
              <a:rPr lang="en-US" dirty="0"/>
            </a:br>
            <a:endParaRPr lang="en-US" dirty="0"/>
          </a:p>
        </p:txBody>
      </p:sp>
      <p:sp>
        <p:nvSpPr>
          <p:cNvPr id="489483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89484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89485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89486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89487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9.</a:t>
            </a:r>
          </a:p>
        </p:txBody>
      </p:sp>
      <p:pic>
        <p:nvPicPr>
          <p:cNvPr id="489488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9489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9490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20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91524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91525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91526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1527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7650" y="2349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3571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Half of a number is twenty.</a:t>
            </a:r>
          </a:p>
        </p:txBody>
      </p:sp>
      <p:sp>
        <p:nvSpPr>
          <p:cNvPr id="49357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3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5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</a:t>
            </a:r>
            <a:r>
              <a:rPr lang="en-US" dirty="0" smtClean="0"/>
              <a:t>20 + ½ • x </a:t>
            </a:r>
            <a:endParaRPr lang="en-US" dirty="0"/>
          </a:p>
        </p:txBody>
      </p:sp>
      <p:sp>
        <p:nvSpPr>
          <p:cNvPr id="493576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x = 2x +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93577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20 </a:t>
            </a:r>
            <a:r>
              <a:rPr lang="en-US" dirty="0"/>
              <a:t>= 3x</a:t>
            </a:r>
          </a:p>
        </p:txBody>
      </p:sp>
      <p:sp>
        <p:nvSpPr>
          <p:cNvPr id="493578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006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x × ½ = 20 </a:t>
            </a:r>
          </a:p>
        </p:txBody>
      </p:sp>
      <p:sp>
        <p:nvSpPr>
          <p:cNvPr id="493579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93580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93581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93582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93583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</a:t>
            </a:r>
          </a:p>
        </p:txBody>
      </p:sp>
      <p:pic>
        <p:nvPicPr>
          <p:cNvPr id="493584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3585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3586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61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95620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9562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95622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5623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three times the total of a number and five</a:t>
            </a:r>
          </a:p>
        </p:txBody>
      </p:sp>
      <p:sp>
        <p:nvSpPr>
          <p:cNvPr id="49766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69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71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3(x + </a:t>
            </a:r>
            <a:r>
              <a:rPr lang="en-US" dirty="0" smtClean="0"/>
              <a:t>x)</a:t>
            </a:r>
            <a:endParaRPr lang="en-US" dirty="0"/>
          </a:p>
        </p:txBody>
      </p:sp>
      <p:sp>
        <p:nvSpPr>
          <p:cNvPr id="497672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419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3(x + </a:t>
            </a:r>
            <a:r>
              <a:rPr lang="en-US" dirty="0" smtClean="0"/>
              <a:t>0)</a:t>
            </a:r>
            <a:endParaRPr lang="en-US" dirty="0"/>
          </a:p>
        </p:txBody>
      </p:sp>
      <p:sp>
        <p:nvSpPr>
          <p:cNvPr id="497673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3(x + </a:t>
            </a:r>
            <a:r>
              <a:rPr lang="en-US" dirty="0" smtClean="0"/>
              <a:t>x)</a:t>
            </a:r>
            <a:endParaRPr lang="en-US" dirty="0"/>
          </a:p>
        </p:txBody>
      </p:sp>
      <p:sp>
        <p:nvSpPr>
          <p:cNvPr id="497674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44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3(x + 5)</a:t>
            </a:r>
          </a:p>
        </p:txBody>
      </p:sp>
      <p:sp>
        <p:nvSpPr>
          <p:cNvPr id="497675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97676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97677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97678" name="WordArt 14"/>
          <p:cNvSpPr>
            <a:spLocks noChangeArrowheads="1" noChangeShapeType="1" noTextEdit="1"/>
          </p:cNvSpPr>
          <p:nvPr/>
        </p:nvSpPr>
        <p:spPr bwMode="auto">
          <a:xfrm>
            <a:off x="4750753" y="486156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97679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11.</a:t>
            </a:r>
          </a:p>
        </p:txBody>
      </p:sp>
      <p:pic>
        <p:nvPicPr>
          <p:cNvPr id="497680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7681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7682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9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99716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9971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99718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9719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eighty less than a number</a:t>
            </a:r>
          </a:p>
        </p:txBody>
      </p:sp>
      <p:sp>
        <p:nvSpPr>
          <p:cNvPr id="5017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65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67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80 - x</a:t>
            </a:r>
            <a:endParaRPr lang="en-US" dirty="0"/>
          </a:p>
        </p:txBody>
      </p:sp>
      <p:sp>
        <p:nvSpPr>
          <p:cNvPr id="501768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x + 80</a:t>
            </a:r>
            <a:endParaRPr lang="en-US" dirty="0"/>
          </a:p>
        </p:txBody>
      </p:sp>
      <p:sp>
        <p:nvSpPr>
          <p:cNvPr id="501769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6482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80 + x</a:t>
            </a:r>
            <a:endParaRPr lang="en-US" dirty="0"/>
          </a:p>
        </p:txBody>
      </p:sp>
      <p:sp>
        <p:nvSpPr>
          <p:cNvPr id="501770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x – 80</a:t>
            </a:r>
          </a:p>
        </p:txBody>
      </p:sp>
      <p:sp>
        <p:nvSpPr>
          <p:cNvPr id="501771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501772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501773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501774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501775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</a:t>
            </a:r>
          </a:p>
        </p:txBody>
      </p:sp>
      <p:pic>
        <p:nvPicPr>
          <p:cNvPr id="501776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77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501778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Words and Phrases for:</a:t>
            </a:r>
          </a:p>
        </p:txBody>
      </p:sp>
      <p:pic>
        <p:nvPicPr>
          <p:cNvPr id="5" name="Content Placeholder 4" descr="PowerPoi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pic>
        <p:nvPicPr>
          <p:cNvPr id="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41" y="1981200"/>
            <a:ext cx="5743718" cy="3276600"/>
          </a:xfrm>
          <a:prstGeom prst="rect">
            <a:avLst/>
          </a:prstGeom>
        </p:spPr>
      </p:pic>
      <p:sp>
        <p:nvSpPr>
          <p:cNvPr id="7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5250" y="7620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9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0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503812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50381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1000000</a:t>
            </a:r>
          </a:p>
        </p:txBody>
      </p:sp>
      <p:sp>
        <p:nvSpPr>
          <p:cNvPr id="503814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503815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the quotient of a number and four</a:t>
            </a:r>
          </a:p>
        </p:txBody>
      </p:sp>
      <p:sp>
        <p:nvSpPr>
          <p:cNvPr id="50586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861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863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4x </a:t>
            </a:r>
            <a:r>
              <a:rPr lang="en-US" dirty="0"/>
              <a:t>÷ 4</a:t>
            </a:r>
          </a:p>
        </p:txBody>
      </p:sp>
      <p:sp>
        <p:nvSpPr>
          <p:cNvPr id="505864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4 </a:t>
            </a:r>
            <a:r>
              <a:rPr lang="en-US" dirty="0"/>
              <a:t>÷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05865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x ÷ </a:t>
            </a:r>
            <a:r>
              <a:rPr lang="en-US" dirty="0" smtClean="0"/>
              <a:t>4x</a:t>
            </a:r>
            <a:endParaRPr lang="en-US" dirty="0"/>
          </a:p>
        </p:txBody>
      </p:sp>
      <p:sp>
        <p:nvSpPr>
          <p:cNvPr id="505866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x ÷ 4</a:t>
            </a:r>
          </a:p>
        </p:txBody>
      </p:sp>
      <p:sp>
        <p:nvSpPr>
          <p:cNvPr id="505867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505868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505869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505870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505871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</a:t>
            </a:r>
          </a:p>
        </p:txBody>
      </p:sp>
      <p:pic>
        <p:nvPicPr>
          <p:cNvPr id="505872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5873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505874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448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Split cash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4485" name="WordArt 5"/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553200" cy="55626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Split cash</a:t>
            </a:r>
          </a:p>
        </p:txBody>
      </p:sp>
      <p:pic>
        <p:nvPicPr>
          <p:cNvPr id="404486" name="Picture 6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876800"/>
            <a:ext cx="1779588" cy="1787525"/>
          </a:xfrm>
          <a:prstGeom prst="rect">
            <a:avLst/>
          </a:prstGeom>
          <a:noFill/>
        </p:spPr>
      </p:pic>
      <p:pic>
        <p:nvPicPr>
          <p:cNvPr id="404487" name="Picture 7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04800"/>
            <a:ext cx="1779588" cy="1787525"/>
          </a:xfrm>
          <a:prstGeom prst="rect">
            <a:avLst/>
          </a:prstGeom>
          <a:noFill/>
        </p:spPr>
      </p:pic>
      <p:pic>
        <p:nvPicPr>
          <p:cNvPr id="404488" name="Picture 8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33400"/>
            <a:ext cx="1779588" cy="1787525"/>
          </a:xfrm>
          <a:prstGeom prst="rect">
            <a:avLst/>
          </a:prstGeom>
          <a:noFill/>
        </p:spPr>
      </p:pic>
      <p:sp>
        <p:nvSpPr>
          <p:cNvPr id="404489" name="AutoShape 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653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50/50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533" name="WordArt 5"/>
          <p:cNvSpPr>
            <a:spLocks noChangeArrowheads="1" noChangeShapeType="1" noTextEdit="1"/>
          </p:cNvSpPr>
          <p:nvPr/>
        </p:nvSpPr>
        <p:spPr bwMode="auto">
          <a:xfrm>
            <a:off x="2133600" y="1905000"/>
            <a:ext cx="4786313" cy="2841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50/50</a:t>
            </a:r>
          </a:p>
        </p:txBody>
      </p:sp>
      <p:pic>
        <p:nvPicPr>
          <p:cNvPr id="406534" name="Picture 6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76800"/>
            <a:ext cx="1779588" cy="1787525"/>
          </a:xfrm>
          <a:prstGeom prst="rect">
            <a:avLst/>
          </a:prstGeom>
          <a:noFill/>
        </p:spPr>
      </p:pic>
      <p:pic>
        <p:nvPicPr>
          <p:cNvPr id="406535" name="Picture 7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800600"/>
            <a:ext cx="1779588" cy="1787525"/>
          </a:xfrm>
          <a:prstGeom prst="rect">
            <a:avLst/>
          </a:prstGeom>
          <a:noFill/>
        </p:spPr>
      </p:pic>
      <p:pic>
        <p:nvPicPr>
          <p:cNvPr id="406536" name="Picture 8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28600"/>
            <a:ext cx="1779588" cy="1787525"/>
          </a:xfrm>
          <a:prstGeom prst="rect">
            <a:avLst/>
          </a:prstGeom>
          <a:noFill/>
        </p:spPr>
      </p:pic>
      <p:pic>
        <p:nvPicPr>
          <p:cNvPr id="406537" name="Picture 9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779588" cy="1787525"/>
          </a:xfrm>
          <a:prstGeom prst="rect">
            <a:avLst/>
          </a:prstGeom>
          <a:noFill/>
        </p:spPr>
      </p:pic>
      <p:sp>
        <p:nvSpPr>
          <p:cNvPr id="406538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 descr="bkgn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857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Phone a friend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581" name="WordArt 5"/>
          <p:cNvSpPr>
            <a:spLocks noChangeArrowheads="1" noChangeShapeType="1" noTextEdit="1"/>
          </p:cNvSpPr>
          <p:nvPr/>
        </p:nvSpPr>
        <p:spPr bwMode="auto">
          <a:xfrm>
            <a:off x="609600" y="1295400"/>
            <a:ext cx="8305800" cy="3429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Phone A Friend</a:t>
            </a:r>
          </a:p>
        </p:txBody>
      </p:sp>
      <p:pic>
        <p:nvPicPr>
          <p:cNvPr id="408582" name="Picture 6" descr="toutPho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4953000"/>
            <a:ext cx="1162050" cy="1695450"/>
          </a:xfrm>
          <a:prstGeom prst="rect">
            <a:avLst/>
          </a:prstGeom>
          <a:noFill/>
        </p:spPr>
      </p:pic>
      <p:pic>
        <p:nvPicPr>
          <p:cNvPr id="408583" name="Picture 7" descr="toutPho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28600"/>
            <a:ext cx="1162050" cy="1695450"/>
          </a:xfrm>
          <a:prstGeom prst="rect">
            <a:avLst/>
          </a:prstGeom>
          <a:noFill/>
        </p:spPr>
      </p:pic>
      <p:pic>
        <p:nvPicPr>
          <p:cNvPr id="408584" name="Picture 8" descr="toutPho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228600"/>
            <a:ext cx="1162050" cy="1695450"/>
          </a:xfrm>
          <a:prstGeom prst="rect">
            <a:avLst/>
          </a:prstGeom>
          <a:noFill/>
        </p:spPr>
      </p:pic>
      <p:pic>
        <p:nvPicPr>
          <p:cNvPr id="408585" name="Picture 9" descr="toutPho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4953000"/>
            <a:ext cx="1162050" cy="1695450"/>
          </a:xfrm>
          <a:prstGeom prst="rect">
            <a:avLst/>
          </a:prstGeom>
          <a:noFill/>
        </p:spPr>
      </p:pic>
      <p:pic>
        <p:nvPicPr>
          <p:cNvPr id="408586" name="Picture 10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86800" y="152400"/>
            <a:ext cx="304800" cy="304800"/>
          </a:xfrm>
          <a:prstGeom prst="rect">
            <a:avLst/>
          </a:prstGeom>
          <a:noFill/>
        </p:spPr>
      </p:pic>
      <p:sp>
        <p:nvSpPr>
          <p:cNvPr id="408587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1" fill="hold"/>
                                        <p:tgtEl>
                                          <p:spTgt spid="4085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8586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627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Sorry Try Again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0629" name="WordArt 5"/>
          <p:cNvSpPr>
            <a:spLocks noChangeArrowheads="1" noChangeShapeType="1" noTextEdit="1"/>
          </p:cNvSpPr>
          <p:nvPr/>
        </p:nvSpPr>
        <p:spPr bwMode="auto">
          <a:xfrm>
            <a:off x="381000" y="0"/>
            <a:ext cx="8534400" cy="662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Sorry Try Again</a:t>
            </a:r>
          </a:p>
        </p:txBody>
      </p:sp>
      <p:sp>
        <p:nvSpPr>
          <p:cNvPr id="410630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7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Super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2677" name="WordArt 5"/>
          <p:cNvSpPr>
            <a:spLocks noChangeArrowheads="1" noChangeShapeType="1" noTextEdit="1"/>
          </p:cNvSpPr>
          <p:nvPr/>
        </p:nvSpPr>
        <p:spPr bwMode="auto">
          <a:xfrm>
            <a:off x="762000" y="228600"/>
            <a:ext cx="7543800" cy="624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Super</a:t>
            </a:r>
          </a:p>
        </p:txBody>
      </p:sp>
      <p:sp>
        <p:nvSpPr>
          <p:cNvPr id="412678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kg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3" y="2256560"/>
            <a:ext cx="4856104" cy="21343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7772400" cy="1542908"/>
          </a:xfrm>
          <a:prstGeom prst="rect">
            <a:avLst/>
          </a:prstGeom>
        </p:spPr>
      </p:pic>
      <p:pic>
        <p:nvPicPr>
          <p:cNvPr id="7" name="Picture 6" descr="Screen Clipping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270894"/>
            <a:ext cx="3505200" cy="25871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52400" y="4873549"/>
            <a:ext cx="5638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Go To My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!!!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24400" y="5522112"/>
            <a:ext cx="838200" cy="457200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0800" h="38100" prst="riblet"/>
            </a:sp3d>
          </a:bodyPr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0" name="Rectangle 9">
            <a:hlinkClick r:id="rId5"/>
          </p:cNvPr>
          <p:cNvSpPr/>
          <p:nvPr/>
        </p:nvSpPr>
        <p:spPr>
          <a:xfrm rot="19736582">
            <a:off x="5555094" y="5094936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Click Here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2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7178" name="Picture 10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7177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6629400" y="1600200"/>
            <a:ext cx="1828800" cy="4525963"/>
          </a:xfrm>
        </p:spPr>
        <p:txBody>
          <a:bodyPr/>
          <a:lstStyle/>
          <a:p>
            <a:r>
              <a:rPr lang="en-US" sz="2000" u="sng">
                <a:solidFill>
                  <a:srgbClr val="FFFF00"/>
                </a:solidFill>
              </a:rPr>
              <a:t>100</a:t>
            </a:r>
          </a:p>
          <a:p>
            <a:r>
              <a:rPr lang="en-US" sz="2000" u="sng">
                <a:solidFill>
                  <a:srgbClr val="0066FF"/>
                </a:solidFill>
              </a:rPr>
              <a:t>200</a:t>
            </a:r>
          </a:p>
          <a:p>
            <a:r>
              <a:rPr lang="en-US" sz="2000" u="sng">
                <a:solidFill>
                  <a:srgbClr val="0066FF"/>
                </a:solidFill>
              </a:rPr>
              <a:t>300</a:t>
            </a:r>
          </a:p>
          <a:p>
            <a:r>
              <a:rPr lang="en-US" sz="2000" u="sng">
                <a:solidFill>
                  <a:srgbClr val="0066FF"/>
                </a:solidFill>
              </a:rPr>
              <a:t>400</a:t>
            </a:r>
          </a:p>
          <a:p>
            <a:r>
              <a:rPr lang="en-US" sz="2000" u="sng">
                <a:solidFill>
                  <a:srgbClr val="0066FF"/>
                </a:solidFill>
              </a:rPr>
              <a:t>500</a:t>
            </a:r>
          </a:p>
          <a:p>
            <a:r>
              <a:rPr lang="en-US" sz="2000" u="sng">
                <a:solidFill>
                  <a:srgbClr val="0066FF"/>
                </a:solidFill>
              </a:rPr>
              <a:t>1000</a:t>
            </a:r>
          </a:p>
          <a:p>
            <a:r>
              <a:rPr lang="en-US" sz="2000" u="sng">
                <a:solidFill>
                  <a:srgbClr val="0066FF"/>
                </a:solidFill>
              </a:rPr>
              <a:t>1500</a:t>
            </a:r>
          </a:p>
          <a:p>
            <a:r>
              <a:rPr lang="en-US" sz="2000" u="sng">
                <a:solidFill>
                  <a:srgbClr val="0066FF"/>
                </a:solidFill>
              </a:rPr>
              <a:t>2000</a:t>
            </a:r>
          </a:p>
          <a:p>
            <a:r>
              <a:rPr lang="en-US" sz="2000" u="sng">
                <a:solidFill>
                  <a:srgbClr val="0066FF"/>
                </a:solidFill>
              </a:rPr>
              <a:t>2500</a:t>
            </a:r>
          </a:p>
          <a:p>
            <a:r>
              <a:rPr lang="en-US" sz="2000" u="sng">
                <a:solidFill>
                  <a:srgbClr val="0066FF"/>
                </a:solidFill>
              </a:rPr>
              <a:t>3000</a:t>
            </a:r>
          </a:p>
          <a:p>
            <a:r>
              <a:rPr lang="en-US" sz="2000" u="sng">
                <a:solidFill>
                  <a:srgbClr val="0066FF"/>
                </a:solidFill>
              </a:rPr>
              <a:t>5000</a:t>
            </a:r>
          </a:p>
          <a:p>
            <a:r>
              <a:rPr lang="en-US" sz="2000" u="sng">
                <a:solidFill>
                  <a:srgbClr val="0066FF"/>
                </a:solidFill>
              </a:rPr>
              <a:t>100000</a:t>
            </a:r>
          </a:p>
          <a:p>
            <a:r>
              <a:rPr lang="en-US" sz="2000" u="sng">
                <a:solidFill>
                  <a:srgbClr val="0066FF"/>
                </a:solidFill>
              </a:rPr>
              <a:t>150000</a:t>
            </a:r>
          </a:p>
          <a:p>
            <a:r>
              <a:rPr lang="en-US" sz="20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7194" name="WordArt 2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7196" name="Picture 28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17093" name="Picture 5" descr="j0332268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7150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098" name="WordArt 10">
            <a:hlinkClick r:id="rId6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316413" y="59436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217099" name="Picture 11" descr="AUDI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6019800"/>
            <a:ext cx="1104900" cy="533400"/>
          </a:xfrm>
          <a:prstGeom prst="rect">
            <a:avLst/>
          </a:prstGeom>
          <a:noFill/>
        </p:spPr>
      </p:pic>
      <p:sp>
        <p:nvSpPr>
          <p:cNvPr id="217102" name="AutoShape 14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	x more than a number than 10</a:t>
            </a:r>
            <a:endParaRPr lang="en-US" dirty="0"/>
          </a:p>
        </p:txBody>
      </p:sp>
      <p:sp>
        <p:nvSpPr>
          <p:cNvPr id="217103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304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</a:t>
            </a:r>
          </a:p>
        </p:txBody>
      </p:sp>
      <p:sp>
        <p:nvSpPr>
          <p:cNvPr id="217104" name="AutoShape 16">
            <a:hlinkClick r:id="rId9" action="ppaction://hlinksldjump" highlightClick="1">
              <a:snd r:embed="rId10" name="click.wav"/>
            </a:hlinkClick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5" name="AutoShape 17">
            <a:hlinkClick r:id="" action="ppaction://hlinkshowjump?jump=nextslide" highlightClick="1">
              <a:snd r:embed="rId10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7" name="AutoShape 19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10+x</a:t>
            </a:r>
            <a:endParaRPr lang="en-US" dirty="0"/>
          </a:p>
        </p:txBody>
      </p:sp>
      <p:sp>
        <p:nvSpPr>
          <p:cNvPr id="217108" name="AutoShape 20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x•10</a:t>
            </a:r>
            <a:endParaRPr lang="en-US" dirty="0"/>
          </a:p>
        </p:txBody>
      </p:sp>
      <p:sp>
        <p:nvSpPr>
          <p:cNvPr id="217109" name="AutoShap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44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10•x</a:t>
            </a:r>
            <a:endParaRPr lang="en-US" dirty="0"/>
          </a:p>
        </p:txBody>
      </p:sp>
      <p:sp>
        <p:nvSpPr>
          <p:cNvPr id="217110" name="AutoShape 22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8768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x+10</a:t>
            </a:r>
            <a:endParaRPr lang="en-US" dirty="0"/>
          </a:p>
        </p:txBody>
      </p:sp>
      <p:sp>
        <p:nvSpPr>
          <p:cNvPr id="217111" name="WordArt 23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217112" name="WordArt 24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217113" name="WordArt 25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217114" name="WordArt 26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18" name="AutoShape 16">
            <a:hlinkClick r:id="rId9" action="ppaction://hlinksldjump" highlightClick="1">
              <a:snd r:embed="rId10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56708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5670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56711" name="WordArt 7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56712" name="Picture 8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21895" name="AutoShape 7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/>
              <a:t>the sum of nine and eight</a:t>
            </a:r>
          </a:p>
        </p:txBody>
      </p:sp>
      <p:sp>
        <p:nvSpPr>
          <p:cNvPr id="421897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AutoShape 10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AutoShape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9-8</a:t>
            </a:r>
            <a:endParaRPr lang="en-US" dirty="0"/>
          </a:p>
        </p:txBody>
      </p:sp>
      <p:sp>
        <p:nvSpPr>
          <p:cNvPr id="421901" name="AutoShape 1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9530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9•8</a:t>
            </a:r>
            <a:endParaRPr lang="en-US" dirty="0"/>
          </a:p>
        </p:txBody>
      </p:sp>
      <p:sp>
        <p:nvSpPr>
          <p:cNvPr id="421902" name="AutoShape 1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9/8</a:t>
            </a:r>
            <a:endParaRPr lang="en-US" dirty="0"/>
          </a:p>
        </p:txBody>
      </p:sp>
      <p:sp>
        <p:nvSpPr>
          <p:cNvPr id="421904" name="WordArt 16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21905" name="WordArt 17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21906" name="WordArt 18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21910" name="AutoShape 2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9+8</a:t>
            </a:r>
            <a:endParaRPr lang="en-US" dirty="0"/>
          </a:p>
        </p:txBody>
      </p:sp>
      <p:sp>
        <p:nvSpPr>
          <p:cNvPr id="421907" name="WordArt 19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21909" name="WordArt 21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2.</a:t>
            </a:r>
          </a:p>
        </p:txBody>
      </p:sp>
      <p:pic>
        <p:nvPicPr>
          <p:cNvPr id="421911" name="Picture 23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1912" name="WordArt 24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21913" name="Picture 25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21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62852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6285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62854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2855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75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58755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</a:t>
            </a:r>
            <a:r>
              <a:rPr lang="en-US" dirty="0" smtClean="0"/>
              <a:t>twenty </a:t>
            </a:r>
            <a:r>
              <a:rPr lang="en-US" dirty="0"/>
              <a:t>less than a number </a:t>
            </a:r>
            <a:r>
              <a:rPr lang="en-US" dirty="0" smtClean="0"/>
              <a:t>t plus one</a:t>
            </a:r>
            <a:endParaRPr lang="en-US" dirty="0"/>
          </a:p>
          <a:p>
            <a:endParaRPr lang="en-US" dirty="0"/>
          </a:p>
        </p:txBody>
      </p:sp>
      <p:sp>
        <p:nvSpPr>
          <p:cNvPr id="4587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57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59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</a:t>
            </a:r>
            <a:r>
              <a:rPr lang="en-US" dirty="0" smtClean="0"/>
              <a:t>1 + 20 – t</a:t>
            </a:r>
            <a:endParaRPr lang="en-US" dirty="0"/>
          </a:p>
          <a:p>
            <a:endParaRPr lang="en-US" dirty="0"/>
          </a:p>
        </p:txBody>
      </p:sp>
      <p:sp>
        <p:nvSpPr>
          <p:cNvPr id="458760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9530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t – 20 </a:t>
            </a:r>
            <a:r>
              <a:rPr lang="en-US" dirty="0" smtClean="0"/>
              <a:t>- </a:t>
            </a:r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458761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006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t </a:t>
            </a:r>
            <a:r>
              <a:rPr lang="en-US" dirty="0" smtClean="0"/>
              <a:t>+ </a:t>
            </a:r>
            <a:r>
              <a:rPr lang="en-US" dirty="0"/>
              <a:t>20 + 1</a:t>
            </a:r>
          </a:p>
          <a:p>
            <a:endParaRPr lang="en-US" dirty="0"/>
          </a:p>
        </p:txBody>
      </p:sp>
      <p:sp>
        <p:nvSpPr>
          <p:cNvPr id="458762" name="WordArt 10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58763" name="WordArt 11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58765" name="AutoShape 1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t </a:t>
            </a:r>
            <a:r>
              <a:rPr lang="en-US" dirty="0" smtClean="0"/>
              <a:t>– 20 + 1</a:t>
            </a:r>
            <a:endParaRPr lang="en-US" dirty="0"/>
          </a:p>
          <a:p>
            <a:endParaRPr lang="en-US" dirty="0"/>
          </a:p>
        </p:txBody>
      </p:sp>
      <p:sp>
        <p:nvSpPr>
          <p:cNvPr id="458764" name="WordArt 12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58766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58767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3.</a:t>
            </a:r>
          </a:p>
        </p:txBody>
      </p:sp>
      <p:pic>
        <p:nvPicPr>
          <p:cNvPr id="458768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8769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58770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AutoShape 16">
            <a:hlinkClick r:id="rId12" action="ppaction://hlinksldjump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8128000" y="5976620"/>
            <a:ext cx="762000" cy="609600"/>
          </a:xfrm>
          <a:prstGeom prst="actionButtonHelp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GROPP">
  <a:themeElements>
    <a:clrScheme name="BACKGROP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GRO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CKGROP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Who Wants To Be A Millionaire Template</Template>
  <TotalTime>79</TotalTime>
  <Words>637</Words>
  <Application>Microsoft Office PowerPoint</Application>
  <PresentationFormat>On-screen Show (4:3)</PresentationFormat>
  <Paragraphs>468</Paragraphs>
  <Slides>37</Slides>
  <Notes>34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Impact</vt:lpstr>
      <vt:lpstr>Times New Roman</vt:lpstr>
      <vt:lpstr>BACKGROPP</vt:lpstr>
      <vt:lpstr>PowerPoint Presentation</vt:lpstr>
      <vt:lpstr>PowerPoint Presentation</vt:lpstr>
      <vt:lpstr>Common Words and Phrases for: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Split cash</vt:lpstr>
      <vt:lpstr>50/50</vt:lpstr>
      <vt:lpstr>Phone a friend</vt:lpstr>
      <vt:lpstr>Sorry Try Again</vt:lpstr>
      <vt:lpstr>Super</vt:lpstr>
      <vt:lpstr>PowerPoint Presentation</vt:lpstr>
    </vt:vector>
  </TitlesOfParts>
  <Company>ASD2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Patterson</dc:creator>
  <cp:lastModifiedBy>Trent Patterson</cp:lastModifiedBy>
  <cp:revision>23</cp:revision>
  <dcterms:created xsi:type="dcterms:W3CDTF">2014-08-29T11:54:11Z</dcterms:created>
  <dcterms:modified xsi:type="dcterms:W3CDTF">2014-09-03T12:26:59Z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