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400" r:id="rId3"/>
    <p:sldId id="258" r:id="rId4"/>
    <p:sldId id="261" r:id="rId5"/>
    <p:sldId id="374" r:id="rId6"/>
    <p:sldId id="357" r:id="rId7"/>
    <p:sldId id="377" r:id="rId8"/>
    <p:sldId id="375" r:id="rId9"/>
    <p:sldId id="378" r:id="rId10"/>
    <p:sldId id="376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52" r:id="rId32"/>
    <p:sldId id="353" r:id="rId33"/>
    <p:sldId id="354" r:id="rId34"/>
    <p:sldId id="355" r:id="rId35"/>
    <p:sldId id="356" r:id="rId36"/>
    <p:sldId id="39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6" autoAdjust="0"/>
    <p:restoredTop sz="94660"/>
  </p:normalViewPr>
  <p:slideViewPr>
    <p:cSldViewPr>
      <p:cViewPr varScale="1">
        <p:scale>
          <a:sx n="89" d="100"/>
          <a:sy n="89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E9B1CC-08BF-47CC-B71A-8D9C32E27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4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9D39F-1C20-49D7-9B86-6B16F5C2D3AD}" type="slidenum">
              <a:rPr lang="en-US"/>
              <a:pPr/>
              <a:t>1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797FC-322C-4869-A16B-98DE055312F3}" type="slidenum">
              <a:rPr lang="en-US"/>
              <a:pPr/>
              <a:t>10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3C0A5-EB11-4AE4-88B1-27B672466E8A}" type="slidenum">
              <a:rPr lang="en-US"/>
              <a:pPr/>
              <a:t>11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F14B2-A354-4B20-8D18-06D1E783B263}" type="slidenum">
              <a:rPr lang="en-US"/>
              <a:pPr/>
              <a:t>12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4E95D-C63F-42AE-9AA4-1B78954A3EA6}" type="slidenum">
              <a:rPr lang="en-US"/>
              <a:pPr/>
              <a:t>13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99A53-CAFC-4518-A8BE-C4DCD3534064}" type="slidenum">
              <a:rPr lang="en-US"/>
              <a:pPr/>
              <a:t>14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AC528-CD25-4E02-A9E9-BA7ED7007FCF}" type="slidenum">
              <a:rPr lang="en-US"/>
              <a:pPr/>
              <a:t>15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49058-9C20-461A-BA17-60D208623652}" type="slidenum">
              <a:rPr lang="en-US"/>
              <a:pPr/>
              <a:t>16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6E3A7-4E57-4932-862B-F4669A623516}" type="slidenum">
              <a:rPr lang="en-US"/>
              <a:pPr/>
              <a:t>17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EB4A8-8B94-4C98-A29A-CA9C9CC368A9}" type="slidenum">
              <a:rPr lang="en-US"/>
              <a:pPr/>
              <a:t>18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65493-CF19-48F1-B9DF-CCB31E696AC8}" type="slidenum">
              <a:rPr lang="en-US"/>
              <a:pPr/>
              <a:t>19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9D39F-1C20-49D7-9B86-6B16F5C2D3AD}" type="slidenum">
              <a:rPr lang="en-US"/>
              <a:pPr/>
              <a:t>2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2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244E5-731E-46C3-A6B6-E2206F8AABE3}" type="slidenum">
              <a:rPr lang="en-US"/>
              <a:pPr/>
              <a:t>20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F02DE-AC69-40AB-81EA-5D8FE9E26E30}" type="slidenum">
              <a:rPr lang="en-US"/>
              <a:pPr/>
              <a:t>21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6549-30C5-497A-8414-797AC4F25F38}" type="slidenum">
              <a:rPr lang="en-US"/>
              <a:pPr/>
              <a:t>22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996E8-41C3-41F8-B499-47A9538DF543}" type="slidenum">
              <a:rPr lang="en-US"/>
              <a:pPr/>
              <a:t>23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938BC-96A2-4BF2-9EFA-2F72AA9C083D}" type="slidenum">
              <a:rPr lang="en-US"/>
              <a:pPr/>
              <a:t>24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18333-864A-45C4-A598-81604AD4AE71}" type="slidenum">
              <a:rPr lang="en-US"/>
              <a:pPr/>
              <a:t>25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0DCD4-FA07-4E3E-9925-E66E8A419C97}" type="slidenum">
              <a:rPr lang="en-US"/>
              <a:pPr/>
              <a:t>26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D63E8-BE3E-486E-8091-BFDCBDAD669B}" type="slidenum">
              <a:rPr lang="en-US"/>
              <a:pPr/>
              <a:t>27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DE622-D390-453B-B179-BAA7CBE8638F}" type="slidenum">
              <a:rPr lang="en-US"/>
              <a:pPr/>
              <a:t>28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16349-8F8F-4941-9408-9B6E59E6CE31}" type="slidenum">
              <a:rPr lang="en-US"/>
              <a:pPr/>
              <a:t>29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086B7-B17F-44B8-81AB-05D431E6A679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1058C-1F97-42C7-A996-7265580E3198}" type="slidenum">
              <a:rPr lang="en-US"/>
              <a:pPr/>
              <a:t>30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EC6A6-E0B3-4858-92D2-3C3C05E96966}" type="slidenum">
              <a:rPr lang="en-US"/>
              <a:pPr/>
              <a:t>31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0789D-5641-4FC3-A84C-DE2C1EC05084}" type="slidenum">
              <a:rPr lang="en-US"/>
              <a:pPr/>
              <a:t>32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40377-3D10-4948-9421-BB00C1379647}" type="slidenum">
              <a:rPr lang="en-US"/>
              <a:pPr/>
              <a:t>33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B6645-06DC-430D-8392-8486FE0E0359}" type="slidenum">
              <a:rPr lang="en-US"/>
              <a:pPr/>
              <a:t>34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EE948-6E87-4580-8AC8-CFB69533B814}" type="slidenum">
              <a:rPr lang="en-US"/>
              <a:pPr/>
              <a:t>35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9897-9405-41B8-9646-6ACC09858350}" type="slidenum">
              <a:rPr lang="en-US"/>
              <a:pPr/>
              <a:t>4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83A3F-F400-476E-A18E-01989ED43DF4}" type="slidenum">
              <a:rPr lang="en-US"/>
              <a:pPr/>
              <a:t>5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4AD22-73E8-42E4-8771-90D5A3372CE8}" type="slidenum">
              <a:rPr lang="en-US"/>
              <a:pPr/>
              <a:t>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A80FD-566A-4896-B106-604240718B64}" type="slidenum">
              <a:rPr lang="en-US"/>
              <a:pPr/>
              <a:t>7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AC19D-E57E-4981-B3D4-9CADB89E9428}" type="slidenum">
              <a:rPr lang="en-US"/>
              <a:pPr/>
              <a:t>8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CA1E6-30E5-4243-9BF9-87D5F8CC206D}" type="slidenum">
              <a:rPr lang="en-US"/>
              <a:pPr/>
              <a:t>9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E1434-A01A-4758-A508-DFCACA71BC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B2BFE-2056-48CE-8FDC-86A940CC79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ABB5-B4B3-41A6-BD0F-0800125544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C37736-9025-47FA-9174-FFC69E2563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7B7B-E743-4403-A977-E697E09F33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15C9E-BE4B-4A6D-ACB9-EF964CE3EF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4942B-9C8E-4CB0-A48A-86BB26B170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96F1C-D618-4F22-A567-AF92678FD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00EC-F5A9-4A89-92C6-731EC235A7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D286E-D482-4DE5-9E9C-2692FEC67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0163C-E4C1-4367-B1DA-E97977956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4941-E8FE-400B-B805-96AA08E73C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5F6EF4-3A37-477D-86C3-C453814005C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.png"/><Relationship Id="rId7" Type="http://schemas.openxmlformats.org/officeDocument/2006/relationships/slide" Target="slide3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image" Target="../media/image5.emf"/><Relationship Id="rId5" Type="http://schemas.openxmlformats.org/officeDocument/2006/relationships/slide" Target="slide34.xml"/><Relationship Id="rId10" Type="http://schemas.openxmlformats.org/officeDocument/2006/relationships/slide" Target="slide31.xml"/><Relationship Id="rId4" Type="http://schemas.openxmlformats.org/officeDocument/2006/relationships/audio" Target="../media/audio1.wav"/><Relationship Id="rId9" Type="http://schemas.openxmlformats.org/officeDocument/2006/relationships/slide" Target="slide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1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.png"/><Relationship Id="rId7" Type="http://schemas.openxmlformats.org/officeDocument/2006/relationships/slide" Target="slide3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image" Target="../media/image5.emf"/><Relationship Id="rId5" Type="http://schemas.openxmlformats.org/officeDocument/2006/relationships/slide" Target="slide34.xml"/><Relationship Id="rId10" Type="http://schemas.openxmlformats.org/officeDocument/2006/relationships/slide" Target="slide31.xml"/><Relationship Id="rId4" Type="http://schemas.openxmlformats.org/officeDocument/2006/relationships/audio" Target="../media/audio1.wav"/><Relationship Id="rId9" Type="http://schemas.openxmlformats.org/officeDocument/2006/relationships/slide" Target="slide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14.x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.png"/><Relationship Id="rId7" Type="http://schemas.openxmlformats.org/officeDocument/2006/relationships/slide" Target="slide3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image" Target="../media/image5.emf"/><Relationship Id="rId5" Type="http://schemas.openxmlformats.org/officeDocument/2006/relationships/slide" Target="slide34.xml"/><Relationship Id="rId10" Type="http://schemas.openxmlformats.org/officeDocument/2006/relationships/slide" Target="slide31.xml"/><Relationship Id="rId4" Type="http://schemas.openxmlformats.org/officeDocument/2006/relationships/audio" Target="../media/audio1.wav"/><Relationship Id="rId9" Type="http://schemas.openxmlformats.org/officeDocument/2006/relationships/slide" Target="slide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16.x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.png"/><Relationship Id="rId7" Type="http://schemas.openxmlformats.org/officeDocument/2006/relationships/slide" Target="slide33.xml"/><Relationship Id="rId12" Type="http://schemas.openxmlformats.org/officeDocument/2006/relationships/image" Target="../media/image1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image" Target="../media/image5.emf"/><Relationship Id="rId5" Type="http://schemas.openxmlformats.org/officeDocument/2006/relationships/slide" Target="slide34.xml"/><Relationship Id="rId10" Type="http://schemas.openxmlformats.org/officeDocument/2006/relationships/slide" Target="slide31.xml"/><Relationship Id="rId4" Type="http://schemas.openxmlformats.org/officeDocument/2006/relationships/audio" Target="../media/audio1.wav"/><Relationship Id="rId9" Type="http://schemas.openxmlformats.org/officeDocument/2006/relationships/slide" Target="slide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18.x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.png"/><Relationship Id="rId7" Type="http://schemas.openxmlformats.org/officeDocument/2006/relationships/slide" Target="slide3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image" Target="../media/image5.emf"/><Relationship Id="rId5" Type="http://schemas.openxmlformats.org/officeDocument/2006/relationships/slide" Target="slide34.xml"/><Relationship Id="rId10" Type="http://schemas.openxmlformats.org/officeDocument/2006/relationships/slide" Target="slide31.xml"/><Relationship Id="rId4" Type="http://schemas.openxmlformats.org/officeDocument/2006/relationships/audio" Target="../media/audio1.wav"/><Relationship Id="rId9" Type="http://schemas.openxmlformats.org/officeDocument/2006/relationships/slide" Target="slide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20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slide" Target="slide3.xml"/><Relationship Id="rId4" Type="http://schemas.openxmlformats.org/officeDocument/2006/relationships/image" Target="../media/image2.tm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slide" Target="slide32.xml"/><Relationship Id="rId12" Type="http://schemas.openxmlformats.org/officeDocument/2006/relationships/slide" Target="slide3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12.png"/><Relationship Id="rId5" Type="http://schemas.openxmlformats.org/officeDocument/2006/relationships/slide" Target="slide33.xml"/><Relationship Id="rId15" Type="http://schemas.openxmlformats.org/officeDocument/2006/relationships/image" Target="../media/image15.jpeg"/><Relationship Id="rId10" Type="http://schemas.openxmlformats.org/officeDocument/2006/relationships/slide" Target="slide35.xml"/><Relationship Id="rId4" Type="http://schemas.openxmlformats.org/officeDocument/2006/relationships/audio" Target="../media/audio1.wav"/><Relationship Id="rId9" Type="http://schemas.openxmlformats.org/officeDocument/2006/relationships/image" Target="../media/image5.emf"/><Relationship Id="rId1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22.x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image" Target="../media/image17.jpeg"/><Relationship Id="rId3" Type="http://schemas.openxmlformats.org/officeDocument/2006/relationships/image" Target="../media/image3.png"/><Relationship Id="rId7" Type="http://schemas.openxmlformats.org/officeDocument/2006/relationships/slide" Target="slide32.xml"/><Relationship Id="rId12" Type="http://schemas.openxmlformats.org/officeDocument/2006/relationships/slide" Target="slide3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16.jpeg"/><Relationship Id="rId5" Type="http://schemas.openxmlformats.org/officeDocument/2006/relationships/slide" Target="slide33.xml"/><Relationship Id="rId15" Type="http://schemas.openxmlformats.org/officeDocument/2006/relationships/image" Target="../media/image19.jpeg"/><Relationship Id="rId10" Type="http://schemas.openxmlformats.org/officeDocument/2006/relationships/slide" Target="slide35.xml"/><Relationship Id="rId4" Type="http://schemas.openxmlformats.org/officeDocument/2006/relationships/audio" Target="../media/audio1.wav"/><Relationship Id="rId9" Type="http://schemas.openxmlformats.org/officeDocument/2006/relationships/image" Target="../media/image5.emf"/><Relationship Id="rId1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24.x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4.wmf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35.xml"/><Relationship Id="rId5" Type="http://schemas.openxmlformats.org/officeDocument/2006/relationships/slide" Target="slide34.xml"/><Relationship Id="rId10" Type="http://schemas.openxmlformats.org/officeDocument/2006/relationships/image" Target="../media/image5.emf"/><Relationship Id="rId4" Type="http://schemas.openxmlformats.org/officeDocument/2006/relationships/audio" Target="../media/audio1.wav"/><Relationship Id="rId9" Type="http://schemas.openxmlformats.org/officeDocument/2006/relationships/slide" Target="slide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26.x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.png"/><Relationship Id="rId7" Type="http://schemas.openxmlformats.org/officeDocument/2006/relationships/slide" Target="slide3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image" Target="../media/image5.emf"/><Relationship Id="rId5" Type="http://schemas.openxmlformats.org/officeDocument/2006/relationships/slide" Target="slide34.xml"/><Relationship Id="rId10" Type="http://schemas.openxmlformats.org/officeDocument/2006/relationships/slide" Target="slide31.xml"/><Relationship Id="rId4" Type="http://schemas.openxmlformats.org/officeDocument/2006/relationships/audio" Target="../media/audio1.wav"/><Relationship Id="rId9" Type="http://schemas.openxmlformats.org/officeDocument/2006/relationships/slide" Target="slide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28.x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.png"/><Relationship Id="rId7" Type="http://schemas.openxmlformats.org/officeDocument/2006/relationships/slide" Target="slide33.xml"/><Relationship Id="rId12" Type="http://schemas.openxmlformats.org/officeDocument/2006/relationships/image" Target="../media/image22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image" Target="../media/image5.emf"/><Relationship Id="rId5" Type="http://schemas.openxmlformats.org/officeDocument/2006/relationships/slide" Target="slide34.xml"/><Relationship Id="rId10" Type="http://schemas.openxmlformats.org/officeDocument/2006/relationships/slide" Target="slide31.xml"/><Relationship Id="rId4" Type="http://schemas.openxmlformats.org/officeDocument/2006/relationships/audio" Target="../media/audio1.wav"/><Relationship Id="rId9" Type="http://schemas.openxmlformats.org/officeDocument/2006/relationships/slide" Target="slide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30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4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.png"/><Relationship Id="rId7" Type="http://schemas.openxmlformats.org/officeDocument/2006/relationships/slide" Target="slide33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11" Type="http://schemas.openxmlformats.org/officeDocument/2006/relationships/image" Target="../media/image5.emf"/><Relationship Id="rId5" Type="http://schemas.openxmlformats.org/officeDocument/2006/relationships/slide" Target="slide34.xml"/><Relationship Id="rId10" Type="http://schemas.openxmlformats.org/officeDocument/2006/relationships/slide" Target="slide31.xml"/><Relationship Id="rId4" Type="http://schemas.openxmlformats.org/officeDocument/2006/relationships/audio" Target="../media/audio1.wav"/><Relationship Id="rId9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2.wav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www.youtube.com/user/TheJtrent238" TargetMode="Externa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35.xml"/><Relationship Id="rId3" Type="http://schemas.openxmlformats.org/officeDocument/2006/relationships/image" Target="../media/image3.png"/><Relationship Id="rId7" Type="http://schemas.openxmlformats.org/officeDocument/2006/relationships/slide" Target="slide31.xml"/><Relationship Id="rId12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11" Type="http://schemas.openxmlformats.org/officeDocument/2006/relationships/image" Target="../media/image6.tmp"/><Relationship Id="rId5" Type="http://schemas.openxmlformats.org/officeDocument/2006/relationships/image" Target="../media/image4.wmf"/><Relationship Id="rId10" Type="http://schemas.openxmlformats.org/officeDocument/2006/relationships/slide" Target="slide34.xml"/><Relationship Id="rId4" Type="http://schemas.openxmlformats.org/officeDocument/2006/relationships/slide" Target="slide33.xml"/><Relationship Id="rId9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6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9.tmp"/><Relationship Id="rId3" Type="http://schemas.openxmlformats.org/officeDocument/2006/relationships/image" Target="../media/image3.png"/><Relationship Id="rId7" Type="http://schemas.openxmlformats.org/officeDocument/2006/relationships/image" Target="../media/image4.wmf"/><Relationship Id="rId12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35.xml"/><Relationship Id="rId5" Type="http://schemas.openxmlformats.org/officeDocument/2006/relationships/slide" Target="slide34.xml"/><Relationship Id="rId10" Type="http://schemas.openxmlformats.org/officeDocument/2006/relationships/image" Target="../media/image5.emf"/><Relationship Id="rId4" Type="http://schemas.openxmlformats.org/officeDocument/2006/relationships/audio" Target="../media/audio1.wav"/><Relationship Id="rId9" Type="http://schemas.openxmlformats.org/officeDocument/2006/relationships/slide" Target="slide31.xml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8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3.png"/><Relationship Id="rId7" Type="http://schemas.openxmlformats.org/officeDocument/2006/relationships/slide" Target="slide3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11" Type="http://schemas.openxmlformats.org/officeDocument/2006/relationships/image" Target="../media/image5.emf"/><Relationship Id="rId5" Type="http://schemas.openxmlformats.org/officeDocument/2006/relationships/slide" Target="slide34.xml"/><Relationship Id="rId10" Type="http://schemas.openxmlformats.org/officeDocument/2006/relationships/slide" Target="slide31.xml"/><Relationship Id="rId4" Type="http://schemas.openxmlformats.org/officeDocument/2006/relationships/audio" Target="../media/audio1.wav"/><Relationship Id="rId9" Type="http://schemas.openxmlformats.org/officeDocument/2006/relationships/slide" Target="slide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slide" Target="slide10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pla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0"/>
            <a:ext cx="9144000" cy="68516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0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0803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A sample of copper has a volume of 23.4 cm</a:t>
            </a:r>
            <a:r>
              <a:rPr lang="en-US" baseline="30000" dirty="0"/>
              <a:t>3</a:t>
            </a:r>
            <a:r>
              <a:rPr lang="en-US" dirty="0"/>
              <a:t> and a </a:t>
            </a:r>
          </a:p>
          <a:p>
            <a:r>
              <a:rPr lang="en-US" dirty="0" smtClean="0"/>
              <a:t>	mass </a:t>
            </a:r>
            <a:r>
              <a:rPr lang="en-US" dirty="0"/>
              <a:t>of 208 g.  What is the density of copper?</a:t>
            </a:r>
          </a:p>
          <a:p>
            <a:endParaRPr lang="en-US" dirty="0"/>
          </a:p>
        </p:txBody>
      </p:sp>
      <p:sp>
        <p:nvSpPr>
          <p:cNvPr id="46080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05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06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ID:B</a:t>
            </a:r>
          </a:p>
        </p:txBody>
      </p:sp>
      <p:sp>
        <p:nvSpPr>
          <p:cNvPr id="460807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d = 8.89 </a:t>
            </a:r>
            <a:r>
              <a:rPr lang="en-US" dirty="0" smtClean="0"/>
              <a:t>g</a:t>
            </a:r>
            <a:r>
              <a:rPr lang="en-US" baseline="30000" dirty="0" smtClean="0"/>
              <a:t>3</a:t>
            </a:r>
            <a:endParaRPr lang="en-US" dirty="0"/>
          </a:p>
        </p:txBody>
      </p:sp>
      <p:sp>
        <p:nvSpPr>
          <p:cNvPr id="460808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d = 8.89 </a:t>
            </a:r>
            <a:r>
              <a:rPr lang="en-US" dirty="0" smtClean="0"/>
              <a:t>g/cm</a:t>
            </a:r>
            <a:endParaRPr lang="en-US" dirty="0"/>
          </a:p>
        </p:txBody>
      </p:sp>
      <p:sp>
        <p:nvSpPr>
          <p:cNvPr id="460809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d = 8.89 </a:t>
            </a:r>
            <a:r>
              <a:rPr lang="en-US" dirty="0" smtClean="0"/>
              <a:t>cm</a:t>
            </a:r>
            <a:r>
              <a:rPr lang="en-US" baseline="30000" dirty="0" smtClean="0"/>
              <a:t>3</a:t>
            </a:r>
            <a:endParaRPr lang="en-US" dirty="0"/>
          </a:p>
        </p:txBody>
      </p:sp>
      <p:sp>
        <p:nvSpPr>
          <p:cNvPr id="460810" name="WordArt 10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60813" name="AutoShape 1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006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d = 8.89 g/cm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460811" name="WordArt 11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60812" name="WordArt 12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60814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60815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4.</a:t>
            </a:r>
          </a:p>
        </p:txBody>
      </p:sp>
      <p:pic>
        <p:nvPicPr>
          <p:cNvPr id="460816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17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0818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0" name="Action Button: Custom 19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66948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6694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500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66950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6951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8995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If 10.0 cm</a:t>
            </a:r>
            <a:r>
              <a:rPr lang="en-US" baseline="30000" dirty="0"/>
              <a:t>3</a:t>
            </a:r>
            <a:r>
              <a:rPr lang="en-US" dirty="0"/>
              <a:t> of ice has a mass of 9.17 g, what is the density of ice?</a:t>
            </a:r>
          </a:p>
          <a:p>
            <a:endParaRPr lang="en-US" dirty="0"/>
          </a:p>
        </p:txBody>
      </p:sp>
      <p:sp>
        <p:nvSpPr>
          <p:cNvPr id="46899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997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ID:A</a:t>
            </a:r>
          </a:p>
        </p:txBody>
      </p:sp>
      <p:sp>
        <p:nvSpPr>
          <p:cNvPr id="468999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d = 0.917 </a:t>
            </a:r>
            <a:r>
              <a:rPr lang="en-US" dirty="0" smtClean="0"/>
              <a:t>g</a:t>
            </a:r>
            <a:r>
              <a:rPr lang="en-US" baseline="30000" dirty="0" smtClean="0"/>
              <a:t>3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69000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d = 0.917 </a:t>
            </a:r>
            <a:r>
              <a:rPr lang="en-US" dirty="0" smtClean="0"/>
              <a:t>cm</a:t>
            </a:r>
            <a:r>
              <a:rPr lang="en-US" baseline="30000" dirty="0" smtClean="0"/>
              <a:t>3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69001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d = 0.917 </a:t>
            </a:r>
            <a:r>
              <a:rPr lang="en-US" dirty="0" smtClean="0"/>
              <a:t>g/cm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69003" name="AutoShape 1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06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d = 0.917 g/cm</a:t>
            </a:r>
            <a:r>
              <a:rPr lang="en-US" baseline="30000" dirty="0"/>
              <a:t>3</a:t>
            </a:r>
          </a:p>
          <a:p>
            <a:endParaRPr lang="en-US" dirty="0"/>
          </a:p>
        </p:txBody>
      </p:sp>
      <p:sp>
        <p:nvSpPr>
          <p:cNvPr id="469002" name="WordArt 10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69004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69005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69006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69007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469008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9009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9010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0" name="Action Button: Custom 19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4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1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71044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71045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1000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71046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1047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3091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If the density of liquid water is 1.0 g/cm</a:t>
            </a:r>
            <a:r>
              <a:rPr lang="en-US" baseline="30000" dirty="0"/>
              <a:t>3</a:t>
            </a:r>
            <a:r>
              <a:rPr lang="en-US" dirty="0"/>
              <a:t>, would the ice sink or float?</a:t>
            </a:r>
          </a:p>
          <a:p>
            <a:pPr algn="ctr"/>
            <a:endParaRPr lang="en-US" dirty="0"/>
          </a:p>
        </p:txBody>
      </p:sp>
      <p:sp>
        <p:nvSpPr>
          <p:cNvPr id="47309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093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ID:C</a:t>
            </a:r>
          </a:p>
        </p:txBody>
      </p:sp>
      <p:sp>
        <p:nvSpPr>
          <p:cNvPr id="473095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SINK!!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73098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0600" y="37719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FLOAT!!</a:t>
            </a:r>
          </a:p>
          <a:p>
            <a:endParaRPr lang="en-US" dirty="0"/>
          </a:p>
        </p:txBody>
      </p:sp>
      <p:sp>
        <p:nvSpPr>
          <p:cNvPr id="473099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73100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73103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6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473104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3105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3106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0" name="Action Button: Custom 19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5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75140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7514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1500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75142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5143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7187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lvl="1" algn="ctr"/>
            <a:r>
              <a:rPr lang="en-US" dirty="0"/>
              <a:t>If the particles are closely packed, then the density </a:t>
            </a:r>
            <a:r>
              <a:rPr lang="en-US" dirty="0" smtClean="0"/>
              <a:t>is _____.</a:t>
            </a:r>
            <a:endParaRPr lang="en-US" dirty="0"/>
          </a:p>
        </p:txBody>
      </p:sp>
      <p:sp>
        <p:nvSpPr>
          <p:cNvPr id="4771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189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ID:D</a:t>
            </a:r>
          </a:p>
        </p:txBody>
      </p:sp>
      <p:sp>
        <p:nvSpPr>
          <p:cNvPr id="477191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 low</a:t>
            </a:r>
            <a:endParaRPr lang="en-US" dirty="0"/>
          </a:p>
        </p:txBody>
      </p:sp>
      <p:sp>
        <p:nvSpPr>
          <p:cNvPr id="477194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5975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 high</a:t>
            </a:r>
            <a:endParaRPr lang="en-US" dirty="0"/>
          </a:p>
        </p:txBody>
      </p:sp>
      <p:sp>
        <p:nvSpPr>
          <p:cNvPr id="477195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77196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77199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7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477200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150" y="560943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201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7202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99" b="28018"/>
          <a:stretch/>
        </p:blipFill>
        <p:spPr>
          <a:xfrm>
            <a:off x="2705100" y="4592448"/>
            <a:ext cx="3733799" cy="97015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1" name="Action Button: Custom 20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79236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79237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2000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79238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79239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1283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Density can be calculated </a:t>
            </a:r>
            <a:r>
              <a:rPr lang="en-US" dirty="0" smtClean="0"/>
              <a:t>using</a:t>
            </a:r>
            <a:endParaRPr lang="en-US" dirty="0"/>
          </a:p>
        </p:txBody>
      </p:sp>
      <p:sp>
        <p:nvSpPr>
          <p:cNvPr id="48128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5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ID:A</a:t>
            </a:r>
          </a:p>
        </p:txBody>
      </p:sp>
      <p:sp>
        <p:nvSpPr>
          <p:cNvPr id="481287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d=v/m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81288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d=</a:t>
            </a:r>
            <a:r>
              <a:rPr lang="en-US" dirty="0" err="1" smtClean="0">
                <a:solidFill>
                  <a:srgbClr val="FF0000"/>
                </a:solidFill>
              </a:rPr>
              <a:t>m•v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81289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006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d=</a:t>
            </a:r>
            <a:r>
              <a:rPr lang="en-US" dirty="0" err="1" smtClean="0">
                <a:solidFill>
                  <a:srgbClr val="FF0000"/>
                </a:solidFill>
              </a:rPr>
              <a:t>m+v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81290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382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d=m/v</a:t>
            </a:r>
          </a:p>
          <a:p>
            <a:endParaRPr lang="en-US" dirty="0"/>
          </a:p>
        </p:txBody>
      </p:sp>
      <p:sp>
        <p:nvSpPr>
          <p:cNvPr id="481291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81292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81293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81294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81295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8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481296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97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1298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97650" y="2349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1" name="Action Button: Custom 20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3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83332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8333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2500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83334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3335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pla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0"/>
            <a:ext cx="9144000" cy="68516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364722" y="2572143"/>
            <a:ext cx="2262158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 prst="artDeco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Matter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1"/>
            <a:ext cx="5334000" cy="32624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04935" y="3403077"/>
            <a:ext cx="6571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By: Trent Patterson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5946" y="4045952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(jtrent238)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960594"/>
            <a:ext cx="861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outube.com/thejtrent238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5250" y="3360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8" name="Action Button: Custom 7">
            <a:hlinkClick r:id="rId5" action="ppaction://hlinksldjump" highlightClick="1">
              <a:snd r:embed="rId6" name="click.wav"/>
            </a:hlinkClick>
          </p:cNvPr>
          <p:cNvSpPr/>
          <p:nvPr/>
        </p:nvSpPr>
        <p:spPr>
          <a:xfrm>
            <a:off x="7198659" y="5498951"/>
            <a:ext cx="1676400" cy="474194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2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7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5379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Which of these is a </a:t>
            </a:r>
            <a:r>
              <a:rPr lang="en-US" dirty="0">
                <a:solidFill>
                  <a:srgbClr val="FF0000"/>
                </a:solidFill>
              </a:rPr>
              <a:t>HOMOGENEOUS </a:t>
            </a:r>
            <a:r>
              <a:rPr lang="en-US" dirty="0"/>
              <a:t>mixture</a:t>
            </a:r>
            <a:endParaRPr lang="en-US" dirty="0"/>
          </a:p>
        </p:txBody>
      </p:sp>
      <p:sp>
        <p:nvSpPr>
          <p:cNvPr id="48538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381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ID:B</a:t>
            </a:r>
          </a:p>
        </p:txBody>
      </p:sp>
      <p:sp>
        <p:nvSpPr>
          <p:cNvPr id="485391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9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485392" name="Picture 16" descr="j0332268">
            <a:hlinkClick r:id="rId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7050" y="5642768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93" name="WordArt 17">
            <a:hlinkClick r:id="rId7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5394" name="Picture 18" descr="AUDI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4800600" y="3581400"/>
            <a:ext cx="3200400" cy="1066800"/>
            <a:chOff x="4800600" y="3581400"/>
            <a:chExt cx="3200400" cy="1066800"/>
          </a:xfrm>
        </p:grpSpPr>
        <p:sp>
          <p:nvSpPr>
            <p:cNvPr id="485386" name="AutoShape 10">
              <a:hlinkClick r:id="rId1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800600" y="38100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8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5029200" y="3886200"/>
              <a:ext cx="328613" cy="320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B.</a:t>
              </a:r>
            </a:p>
          </p:txBody>
        </p:sp>
        <p:pic>
          <p:nvPicPr>
            <p:cNvPr id="1027" name="Picture 3" descr="C:\Users\bhpstu\AppData\Local\Microsoft\Windows\Temporary Internet Files\Content.IE5\EO7IYJDS\MC900441752[1]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066800" y="3699162"/>
            <a:ext cx="3200400" cy="831273"/>
            <a:chOff x="1066800" y="3699162"/>
            <a:chExt cx="3200400" cy="831273"/>
          </a:xfrm>
        </p:grpSpPr>
        <p:sp>
          <p:nvSpPr>
            <p:cNvPr id="485385" name="AutoShape 9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066800" y="37338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87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066800" y="3886200"/>
              <a:ext cx="328613" cy="3810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A.</a:t>
              </a:r>
            </a:p>
          </p:txBody>
        </p:sp>
        <p:pic>
          <p:nvPicPr>
            <p:cNvPr id="1028" name="Picture 4" descr="C:\Users\bhpstu\AppData\Local\Microsoft\Windows\Temporary Internet Files\Content.IE5\1OFO7YBH\MP900408855[1].jp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73"/>
            <a:stretch/>
          </p:blipFill>
          <p:spPr bwMode="auto">
            <a:xfrm>
              <a:off x="2019300" y="3699162"/>
              <a:ext cx="1143000" cy="83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990600" y="4655941"/>
            <a:ext cx="3200400" cy="914400"/>
            <a:chOff x="990600" y="4655941"/>
            <a:chExt cx="3200400" cy="914400"/>
          </a:xfrm>
        </p:grpSpPr>
        <p:sp>
          <p:nvSpPr>
            <p:cNvPr id="485384" name="AutoShape 8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990600" y="48006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89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066800" y="4876800"/>
              <a:ext cx="328613" cy="396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C.</a:t>
              </a:r>
            </a:p>
          </p:txBody>
        </p:sp>
        <p:pic>
          <p:nvPicPr>
            <p:cNvPr id="1029" name="Picture 5" descr="C:\Users\bhpstu\AppData\Local\Microsoft\Windows\Temporary Internet Files\Content.IE5\KM9LY8KP\MP900431722[1].jp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4655941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800600" y="4679805"/>
            <a:ext cx="3200400" cy="971019"/>
            <a:chOff x="4800600" y="4679805"/>
            <a:chExt cx="3200400" cy="971019"/>
          </a:xfrm>
        </p:grpSpPr>
        <p:sp>
          <p:nvSpPr>
            <p:cNvPr id="485383" name="AutoShape 7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800600" y="48006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39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5029200" y="4800600"/>
              <a:ext cx="328613" cy="4730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D.</a:t>
              </a:r>
            </a:p>
          </p:txBody>
        </p:sp>
        <p:pic>
          <p:nvPicPr>
            <p:cNvPr id="1030" name="Picture 6" descr="C:\Users\bhpstu\AppData\Local\Microsoft\Windows\Temporary Internet Files\Content.IE5\95Y5IXVT\MP900314327[1].jp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885" y="4679805"/>
              <a:ext cx="799472" cy="971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9" name="Action Button: Custom 28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2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7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87428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8742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3000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87430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7431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9475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Which of thes</a:t>
            </a:r>
            <a:r>
              <a:rPr lang="en-US" dirty="0" smtClean="0"/>
              <a:t>e are a </a:t>
            </a:r>
            <a:r>
              <a:rPr lang="en-US" dirty="0">
                <a:solidFill>
                  <a:srgbClr val="FF0000"/>
                </a:solidFill>
              </a:rPr>
              <a:t>HETEROGENEOUS </a:t>
            </a:r>
            <a:r>
              <a:rPr lang="en-US" dirty="0" smtClean="0"/>
              <a:t>mixture?</a:t>
            </a:r>
            <a:endParaRPr lang="en-US" dirty="0"/>
          </a:p>
        </p:txBody>
      </p:sp>
      <p:sp>
        <p:nvSpPr>
          <p:cNvPr id="48947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77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78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ID:C</a:t>
            </a:r>
          </a:p>
        </p:txBody>
      </p:sp>
      <p:sp>
        <p:nvSpPr>
          <p:cNvPr id="489487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10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489488" name="Picture 16" descr="j0332268">
            <a:hlinkClick r:id="rId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9489" name="WordArt 17">
            <a:hlinkClick r:id="rId7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89490" name="Picture 18" descr="AUDI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914400" y="4774602"/>
            <a:ext cx="3200400" cy="748110"/>
            <a:chOff x="914400" y="4774602"/>
            <a:chExt cx="3200400" cy="748110"/>
          </a:xfrm>
        </p:grpSpPr>
        <p:sp>
          <p:nvSpPr>
            <p:cNvPr id="489482" name="AutoShape 10">
              <a:hlinkClick r:id="rId1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48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066800" y="4876800"/>
              <a:ext cx="328613" cy="396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C.</a:t>
              </a:r>
            </a:p>
          </p:txBody>
        </p:sp>
        <p:pic>
          <p:nvPicPr>
            <p:cNvPr id="2050" name="Picture 2" descr="http://t1.gstatic.com/images?q=tbn:ANd9GcRLnH2dcPVGjVJYn9j-BMtlHZjNNx9hFFLkhlVIk6lcOLDpBkxLUg:o.quizlet.com/r8kYe.E06jRDFqzNojpLvQ_m.jp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1" y="4774602"/>
              <a:ext cx="990600" cy="748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724400" y="3562510"/>
            <a:ext cx="3200400" cy="1028380"/>
            <a:chOff x="4724400" y="3562510"/>
            <a:chExt cx="3200400" cy="1028380"/>
          </a:xfrm>
        </p:grpSpPr>
        <p:sp>
          <p:nvSpPr>
            <p:cNvPr id="489479" name="AutoShape 7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724400" y="38100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48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5029200" y="3886200"/>
              <a:ext cx="328613" cy="320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B.</a:t>
              </a:r>
            </a:p>
          </p:txBody>
        </p:sp>
        <p:pic>
          <p:nvPicPr>
            <p:cNvPr id="2052" name="Picture 4" descr="http://t3.gstatic.com/images?q=tbn:ANd9GcRThOLlbMI0fKvYySTR7G-HVHSXDiJnxeRkuog5M6Abmt-1_9Pq:o.quizlet.com/3j6viDtaeoZoim4pRTHKLQ_m.jp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1797" y="3562510"/>
              <a:ext cx="599888" cy="10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066800" y="3657600"/>
            <a:ext cx="3200400" cy="866206"/>
            <a:chOff x="1066800" y="3657600"/>
            <a:chExt cx="3200400" cy="866206"/>
          </a:xfrm>
        </p:grpSpPr>
        <p:sp>
          <p:nvSpPr>
            <p:cNvPr id="489481" name="AutoShape 9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066800" y="37338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48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066800" y="3886200"/>
              <a:ext cx="328613" cy="3810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A.</a:t>
              </a:r>
            </a:p>
          </p:txBody>
        </p:sp>
        <p:pic>
          <p:nvPicPr>
            <p:cNvPr id="2054" name="Picture 6" descr="http://t3.gstatic.com/images?q=tbn:ANd9GcQXFsgpcMNohoFo2t4UF5bEZipr8AP_2Q7CFkDbGgG4S0mdG6fdPA:https://chemistry11mrstandring.wikispaces.com/file/view/1016802_f260.jpg/149069895/1016802_f260.jp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002" y="3657600"/>
              <a:ext cx="589148" cy="866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876800" y="4664670"/>
            <a:ext cx="3200400" cy="858042"/>
            <a:chOff x="4876800" y="4664670"/>
            <a:chExt cx="3200400" cy="858042"/>
          </a:xfrm>
        </p:grpSpPr>
        <p:sp>
          <p:nvSpPr>
            <p:cNvPr id="489480" name="AutoShape 8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876800" y="47244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48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5029200" y="4800600"/>
              <a:ext cx="328613" cy="4730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D.</a:t>
              </a:r>
            </a:p>
          </p:txBody>
        </p:sp>
        <p:pic>
          <p:nvPicPr>
            <p:cNvPr id="2056" name="Picture 8" descr="http://t3.gstatic.com/images?q=tbn:ANd9GcSPvKhvY0hs2S56QrXSdId5V5Gmc4VitP5ZsLLMpzOA4ZeiqLDLXg:www.adaicon.com/sites/default/files/articles/201302/2701-weeks-poll-should-we-get-rid-penny-heres-pros-and-cons..jpe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9" t="12014" r="9998" b="11864"/>
            <a:stretch/>
          </p:blipFill>
          <p:spPr bwMode="auto">
            <a:xfrm>
              <a:off x="5962650" y="4664670"/>
              <a:ext cx="1162050" cy="858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26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8" name="Action Button: Custom 27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91524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91525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5000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91526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1527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3571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Which one is a </a:t>
            </a:r>
            <a:r>
              <a:rPr lang="en-US" dirty="0">
                <a:solidFill>
                  <a:srgbClr val="FF0000"/>
                </a:solidFill>
              </a:rPr>
              <a:t>PURE </a:t>
            </a:r>
            <a:r>
              <a:rPr lang="en-US" dirty="0" smtClean="0">
                <a:solidFill>
                  <a:srgbClr val="FF0000"/>
                </a:solidFill>
              </a:rPr>
              <a:t>SUBSTANCE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9357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3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ID:B</a:t>
            </a:r>
          </a:p>
        </p:txBody>
      </p:sp>
      <p:sp>
        <p:nvSpPr>
          <p:cNvPr id="493576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7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579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93581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93583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11.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493584" name="Picture 16" descr="j0332268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3585" name="WordArt 17">
            <a:hlinkClick r:id="rId8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3586" name="Picture 18" descr="AUDI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4876800" y="4724400"/>
            <a:ext cx="3200400" cy="609600"/>
            <a:chOff x="4876800" y="4724400"/>
            <a:chExt cx="3200400" cy="609600"/>
          </a:xfrm>
        </p:grpSpPr>
        <p:sp>
          <p:nvSpPr>
            <p:cNvPr id="493575" name="AutoShape 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876800" y="47244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8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5029200" y="4800600"/>
              <a:ext cx="328613" cy="4730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D.</a:t>
              </a:r>
            </a:p>
          </p:txBody>
        </p:sp>
        <p:pic>
          <p:nvPicPr>
            <p:cNvPr id="3074" name="Picture 2" descr="http://t0.gstatic.com/images?q=tbn:ANd9GcShPT0jkTckUOjyaT3uGSADUtiKxZFEcCcl6p2-2S3X_2oUy11uAg:www.thegoldbuyingguide.com/wp-content/uploads/2014/08/gold-arrayed.jp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50" y="4800600"/>
              <a:ext cx="1047750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800600" y="3581400"/>
            <a:ext cx="3200400" cy="1066800"/>
            <a:chOff x="4800600" y="3581400"/>
            <a:chExt cx="3200400" cy="1066800"/>
          </a:xfrm>
        </p:grpSpPr>
        <p:sp>
          <p:nvSpPr>
            <p:cNvPr id="493578" name="AutoShape 10">
              <a:hlinkClick r:id="rId1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800600" y="38100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8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5029200" y="3886200"/>
              <a:ext cx="328613" cy="320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B.</a:t>
              </a:r>
            </a:p>
          </p:txBody>
        </p:sp>
        <p:pic>
          <p:nvPicPr>
            <p:cNvPr id="3075" name="Picture 3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3581400"/>
              <a:ext cx="106680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Rectangle 26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8" name="Action Button: Custom 27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61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95620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9562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100000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95622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5623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7667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Which is a example of the </a:t>
            </a:r>
            <a:r>
              <a:rPr lang="en-US" dirty="0">
                <a:solidFill>
                  <a:srgbClr val="FF0000"/>
                </a:solidFill>
              </a:rPr>
              <a:t>kinetic </a:t>
            </a:r>
            <a:r>
              <a:rPr lang="en-US" dirty="0" smtClean="0">
                <a:solidFill>
                  <a:srgbClr val="FF0000"/>
                </a:solidFill>
              </a:rPr>
              <a:t>theory?</a:t>
            </a:r>
            <a:endParaRPr lang="en-US" dirty="0"/>
          </a:p>
        </p:txBody>
      </p:sp>
      <p:sp>
        <p:nvSpPr>
          <p:cNvPr id="49766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669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ID:C</a:t>
            </a:r>
          </a:p>
        </p:txBody>
      </p:sp>
      <p:sp>
        <p:nvSpPr>
          <p:cNvPr id="497671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When </a:t>
            </a:r>
            <a:r>
              <a:rPr lang="en-US" sz="1200" dirty="0"/>
              <a:t>making iced tea, it’s </a:t>
            </a:r>
          </a:p>
          <a:p>
            <a:r>
              <a:rPr lang="en-US" sz="1200" dirty="0" smtClean="0"/>
              <a:t>	easier </a:t>
            </a:r>
            <a:r>
              <a:rPr lang="en-US" sz="1200" dirty="0"/>
              <a:t>to dissolve sugar </a:t>
            </a:r>
            <a:endParaRPr lang="en-US" sz="1200" dirty="0" smtClean="0"/>
          </a:p>
          <a:p>
            <a:r>
              <a:rPr lang="en-US" sz="1200" dirty="0" smtClean="0"/>
              <a:t>	in </a:t>
            </a:r>
            <a:r>
              <a:rPr lang="en-US" sz="1200" dirty="0"/>
              <a:t>the hot liquid than cold.</a:t>
            </a:r>
          </a:p>
          <a:p>
            <a:endParaRPr lang="en-US" dirty="0"/>
          </a:p>
        </p:txBody>
      </p:sp>
      <p:sp>
        <p:nvSpPr>
          <p:cNvPr id="497672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63613" y="4766272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     </a:t>
            </a:r>
            <a:r>
              <a:rPr lang="en-US" sz="1200" dirty="0" smtClean="0"/>
              <a:t>If </a:t>
            </a:r>
            <a:r>
              <a:rPr lang="en-US" sz="1200" dirty="0"/>
              <a:t>you put a chocolate bar in your </a:t>
            </a:r>
            <a:r>
              <a:rPr lang="en-US" sz="1200" dirty="0" smtClean="0"/>
              <a:t>pocket,</a:t>
            </a:r>
          </a:p>
          <a:p>
            <a:r>
              <a:rPr lang="en-US" sz="1200" dirty="0" smtClean="0"/>
              <a:t>	 </a:t>
            </a:r>
            <a:r>
              <a:rPr lang="en-US" sz="1200" dirty="0"/>
              <a:t>it will melt.</a:t>
            </a:r>
          </a:p>
          <a:p>
            <a:endParaRPr lang="en-US" sz="1200" dirty="0"/>
          </a:p>
        </p:txBody>
      </p:sp>
      <p:sp>
        <p:nvSpPr>
          <p:cNvPr id="497673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Kids </a:t>
            </a:r>
            <a:r>
              <a:rPr lang="en-US" sz="1400" dirty="0"/>
              <a:t>always smell the </a:t>
            </a:r>
            <a:endParaRPr lang="en-US" sz="1400" dirty="0" smtClean="0"/>
          </a:p>
          <a:p>
            <a:r>
              <a:rPr lang="en-US" sz="1400" dirty="0" smtClean="0"/>
              <a:t>cookies </a:t>
            </a:r>
            <a:r>
              <a:rPr lang="en-US" sz="1400" dirty="0"/>
              <a:t>baking from </a:t>
            </a:r>
            <a:r>
              <a:rPr lang="en-US" sz="1400" dirty="0" smtClean="0"/>
              <a:t>across </a:t>
            </a:r>
            <a:r>
              <a:rPr lang="en-US" sz="1400" dirty="0"/>
              <a:t>the house.</a:t>
            </a:r>
          </a:p>
          <a:p>
            <a:endParaRPr lang="en-US" dirty="0"/>
          </a:p>
        </p:txBody>
      </p:sp>
      <p:sp>
        <p:nvSpPr>
          <p:cNvPr id="497674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749949" y="4731627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</a:t>
            </a:r>
            <a:r>
              <a:rPr lang="en-US" dirty="0" smtClean="0"/>
              <a:t>all of the above</a:t>
            </a:r>
            <a:endParaRPr lang="en-US" dirty="0"/>
          </a:p>
        </p:txBody>
      </p:sp>
      <p:sp>
        <p:nvSpPr>
          <p:cNvPr id="497675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97676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97677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97678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97679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497680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7681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7682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368040" y="38176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97650" y="2349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2" name="Action Button: Custom 21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99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99716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99717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150000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99718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99719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647700" y="2979761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What is this heating curve for?</a:t>
            </a:r>
            <a:endParaRPr lang="en-US" dirty="0"/>
          </a:p>
        </p:txBody>
      </p:sp>
      <p:sp>
        <p:nvSpPr>
          <p:cNvPr id="5017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65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66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ID:A</a:t>
            </a:r>
          </a:p>
        </p:txBody>
      </p:sp>
      <p:sp>
        <p:nvSpPr>
          <p:cNvPr id="501767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686300" y="4503761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alcohol</a:t>
            </a:r>
            <a:endParaRPr lang="en-US" dirty="0"/>
          </a:p>
        </p:txBody>
      </p:sp>
      <p:sp>
        <p:nvSpPr>
          <p:cNvPr id="501768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52500" y="5494361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Coffee</a:t>
            </a:r>
            <a:endParaRPr lang="en-US" dirty="0"/>
          </a:p>
        </p:txBody>
      </p:sp>
      <p:sp>
        <p:nvSpPr>
          <p:cNvPr id="501769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610100" y="5418161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Tea</a:t>
            </a:r>
            <a:endParaRPr lang="en-US" dirty="0"/>
          </a:p>
        </p:txBody>
      </p:sp>
      <p:sp>
        <p:nvSpPr>
          <p:cNvPr id="501770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76300" y="4503761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Water</a:t>
            </a:r>
            <a:endParaRPr lang="en-US" dirty="0"/>
          </a:p>
        </p:txBody>
      </p:sp>
      <p:sp>
        <p:nvSpPr>
          <p:cNvPr id="501771" name="WordArt 11"/>
          <p:cNvSpPr>
            <a:spLocks noChangeArrowheads="1" noChangeShapeType="1" noTextEdit="1"/>
          </p:cNvSpPr>
          <p:nvPr/>
        </p:nvSpPr>
        <p:spPr bwMode="auto">
          <a:xfrm>
            <a:off x="1028700" y="4579961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501772" name="WordArt 12"/>
          <p:cNvSpPr>
            <a:spLocks noChangeArrowheads="1" noChangeShapeType="1" noTextEdit="1"/>
          </p:cNvSpPr>
          <p:nvPr/>
        </p:nvSpPr>
        <p:spPr bwMode="auto">
          <a:xfrm>
            <a:off x="4991100" y="4579961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501773" name="WordArt 13"/>
          <p:cNvSpPr>
            <a:spLocks noChangeArrowheads="1" noChangeShapeType="1" noTextEdit="1"/>
          </p:cNvSpPr>
          <p:nvPr/>
        </p:nvSpPr>
        <p:spPr bwMode="auto">
          <a:xfrm>
            <a:off x="1028700" y="5570561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501774" name="WordArt 14"/>
          <p:cNvSpPr>
            <a:spLocks noChangeArrowheads="1" noChangeShapeType="1" noTextEdit="1"/>
          </p:cNvSpPr>
          <p:nvPr/>
        </p:nvSpPr>
        <p:spPr bwMode="auto">
          <a:xfrm>
            <a:off x="4991100" y="5494361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501775" name="WordArt 15"/>
          <p:cNvSpPr>
            <a:spLocks noChangeArrowheads="1" noChangeShapeType="1" noTextEdit="1"/>
          </p:cNvSpPr>
          <p:nvPr/>
        </p:nvSpPr>
        <p:spPr bwMode="auto">
          <a:xfrm>
            <a:off x="952500" y="3132161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13.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501776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9153" y="6153715"/>
            <a:ext cx="566791" cy="64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77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381967" y="6256387"/>
            <a:ext cx="414750" cy="402616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501778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37753" y="6301956"/>
            <a:ext cx="719866" cy="347522"/>
          </a:xfrm>
          <a:prstGeom prst="rect">
            <a:avLst/>
          </a:prstGeom>
          <a:noFill/>
        </p:spPr>
      </p:pic>
      <p:pic>
        <p:nvPicPr>
          <p:cNvPr id="19" name="Content Placeholder 3" descr="Screen Clippi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" t="1291" r="29854" b="39350"/>
          <a:stretch/>
        </p:blipFill>
        <p:spPr bwMode="auto">
          <a:xfrm>
            <a:off x="1643907" y="120162"/>
            <a:ext cx="4566393" cy="299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1" name="Action Button: Custom 20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81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0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503812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50381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1000000</a:t>
            </a:r>
            <a:endParaRPr lang="en-US" sz="2400" u="sng" dirty="0">
              <a:solidFill>
                <a:srgbClr val="FFFF00"/>
              </a:solidFill>
            </a:endParaRPr>
          </a:p>
        </p:txBody>
      </p:sp>
      <p:sp>
        <p:nvSpPr>
          <p:cNvPr id="503814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503815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7178" name="Picture 10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7177" name="Rectangle 9"/>
          <p:cNvSpPr>
            <a:spLocks noGrp="1" noChangeArrowheads="1"/>
          </p:cNvSpPr>
          <p:nvPr>
            <p:ph type="body" sz="half" idx="3"/>
          </p:nvPr>
        </p:nvSpPr>
        <p:spPr>
          <a:xfrm>
            <a:off x="6629400" y="1600200"/>
            <a:ext cx="1828800" cy="4525963"/>
          </a:xfrm>
        </p:spPr>
        <p:txBody>
          <a:bodyPr/>
          <a:lstStyle/>
          <a:p>
            <a:r>
              <a:rPr lang="en-US" sz="2000" u="sng" dirty="0">
                <a:solidFill>
                  <a:srgbClr val="FFFF00"/>
                </a:solidFill>
                <a:hlinkClick r:id="rId5" action="ppaction://hlinksldjump"/>
              </a:rPr>
              <a:t>100</a:t>
            </a:r>
            <a:endParaRPr lang="en-US" sz="2000" u="sng" dirty="0">
              <a:solidFill>
                <a:srgbClr val="FFFF00"/>
              </a:solidFill>
            </a:endParaRPr>
          </a:p>
          <a:p>
            <a:r>
              <a:rPr lang="en-US" sz="2000" u="sng" dirty="0">
                <a:solidFill>
                  <a:srgbClr val="0066FF"/>
                </a:solidFill>
              </a:rPr>
              <a:t>200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300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400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500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1000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1500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2000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2500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3000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5000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100000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150000</a:t>
            </a:r>
          </a:p>
          <a:p>
            <a:r>
              <a:rPr lang="en-US" sz="20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7194" name="WordArt 2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7196" name="Picture 28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5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What is this a heating curv</a:t>
            </a:r>
            <a:r>
              <a:rPr lang="en-US" dirty="0" smtClean="0"/>
              <a:t>e of?</a:t>
            </a:r>
            <a:endParaRPr lang="en-US" dirty="0"/>
          </a:p>
        </p:txBody>
      </p:sp>
      <p:sp>
        <p:nvSpPr>
          <p:cNvPr id="50586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861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ID:D</a:t>
            </a:r>
          </a:p>
        </p:txBody>
      </p:sp>
      <p:sp>
        <p:nvSpPr>
          <p:cNvPr id="505863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mercury</a:t>
            </a:r>
            <a:endParaRPr lang="en-US" dirty="0"/>
          </a:p>
        </p:txBody>
      </p:sp>
      <p:sp>
        <p:nvSpPr>
          <p:cNvPr id="505864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bromine</a:t>
            </a:r>
            <a:endParaRPr lang="en-US" dirty="0"/>
          </a:p>
        </p:txBody>
      </p:sp>
      <p:sp>
        <p:nvSpPr>
          <p:cNvPr id="505865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37338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water</a:t>
            </a:r>
            <a:endParaRPr lang="en-US" dirty="0"/>
          </a:p>
        </p:txBody>
      </p:sp>
      <p:sp>
        <p:nvSpPr>
          <p:cNvPr id="505866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8768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acetone</a:t>
            </a:r>
            <a:endParaRPr lang="en-US" dirty="0"/>
          </a:p>
        </p:txBody>
      </p:sp>
      <p:sp>
        <p:nvSpPr>
          <p:cNvPr id="505867" name="WordArt 11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505868" name="WordArt 12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505869" name="WordArt 13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505870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505871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14.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505872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5873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505874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30" y="451879"/>
            <a:ext cx="3426176" cy="213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4483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Split cash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4485" name="WordArt 5"/>
          <p:cNvSpPr>
            <a:spLocks noChangeArrowheads="1" noChangeShapeType="1" noTextEdit="1"/>
          </p:cNvSpPr>
          <p:nvPr/>
        </p:nvSpPr>
        <p:spPr bwMode="auto">
          <a:xfrm>
            <a:off x="1447800" y="381000"/>
            <a:ext cx="6553200" cy="55626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Split cash</a:t>
            </a:r>
          </a:p>
        </p:txBody>
      </p:sp>
      <p:pic>
        <p:nvPicPr>
          <p:cNvPr id="404486" name="Picture 6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876800"/>
            <a:ext cx="1779588" cy="1787525"/>
          </a:xfrm>
          <a:prstGeom prst="rect">
            <a:avLst/>
          </a:prstGeom>
          <a:noFill/>
        </p:spPr>
      </p:pic>
      <p:pic>
        <p:nvPicPr>
          <p:cNvPr id="404487" name="Picture 7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04800"/>
            <a:ext cx="1779588" cy="1787525"/>
          </a:xfrm>
          <a:prstGeom prst="rect">
            <a:avLst/>
          </a:prstGeom>
          <a:noFill/>
        </p:spPr>
      </p:pic>
      <p:pic>
        <p:nvPicPr>
          <p:cNvPr id="404488" name="Picture 8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33400"/>
            <a:ext cx="1779588" cy="1787525"/>
          </a:xfrm>
          <a:prstGeom prst="rect">
            <a:avLst/>
          </a:prstGeom>
          <a:noFill/>
        </p:spPr>
      </p:pic>
      <p:sp>
        <p:nvSpPr>
          <p:cNvPr id="404489" name="AutoShape 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653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50/50</a:t>
            </a:r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533" name="WordArt 5"/>
          <p:cNvSpPr>
            <a:spLocks noChangeArrowheads="1" noChangeShapeType="1" noTextEdit="1"/>
          </p:cNvSpPr>
          <p:nvPr/>
        </p:nvSpPr>
        <p:spPr bwMode="auto">
          <a:xfrm>
            <a:off x="2133600" y="1905000"/>
            <a:ext cx="4786313" cy="2841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50/50</a:t>
            </a:r>
          </a:p>
        </p:txBody>
      </p:sp>
      <p:pic>
        <p:nvPicPr>
          <p:cNvPr id="406534" name="Picture 6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76800"/>
            <a:ext cx="1779588" cy="1787525"/>
          </a:xfrm>
          <a:prstGeom prst="rect">
            <a:avLst/>
          </a:prstGeom>
          <a:noFill/>
        </p:spPr>
      </p:pic>
      <p:pic>
        <p:nvPicPr>
          <p:cNvPr id="406535" name="Picture 7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800600"/>
            <a:ext cx="1779588" cy="1787525"/>
          </a:xfrm>
          <a:prstGeom prst="rect">
            <a:avLst/>
          </a:prstGeom>
          <a:noFill/>
        </p:spPr>
      </p:pic>
      <p:pic>
        <p:nvPicPr>
          <p:cNvPr id="406536" name="Picture 8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28600"/>
            <a:ext cx="1779588" cy="1787525"/>
          </a:xfrm>
          <a:prstGeom prst="rect">
            <a:avLst/>
          </a:prstGeom>
          <a:noFill/>
        </p:spPr>
      </p:pic>
      <p:pic>
        <p:nvPicPr>
          <p:cNvPr id="406537" name="Picture 9" descr="j022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1779588" cy="1787525"/>
          </a:xfrm>
          <a:prstGeom prst="rect">
            <a:avLst/>
          </a:prstGeom>
          <a:noFill/>
        </p:spPr>
      </p:pic>
      <p:sp>
        <p:nvSpPr>
          <p:cNvPr id="406538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45250" y="11668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78" name="Picture 2" descr="bkg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857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Phone a friend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8581" name="WordArt 5"/>
          <p:cNvSpPr>
            <a:spLocks noChangeArrowheads="1" noChangeShapeType="1" noTextEdit="1"/>
          </p:cNvSpPr>
          <p:nvPr/>
        </p:nvSpPr>
        <p:spPr bwMode="auto">
          <a:xfrm>
            <a:off x="609600" y="1295400"/>
            <a:ext cx="8305800" cy="3429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Phone A Friend</a:t>
            </a:r>
          </a:p>
        </p:txBody>
      </p:sp>
      <p:pic>
        <p:nvPicPr>
          <p:cNvPr id="408582" name="Picture 6" descr="toutPho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953000"/>
            <a:ext cx="1162050" cy="1695450"/>
          </a:xfrm>
          <a:prstGeom prst="rect">
            <a:avLst/>
          </a:prstGeom>
          <a:noFill/>
        </p:spPr>
      </p:pic>
      <p:pic>
        <p:nvPicPr>
          <p:cNvPr id="408583" name="Picture 7" descr="toutPho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228600"/>
            <a:ext cx="1162050" cy="1695450"/>
          </a:xfrm>
          <a:prstGeom prst="rect">
            <a:avLst/>
          </a:prstGeom>
          <a:noFill/>
        </p:spPr>
      </p:pic>
      <p:pic>
        <p:nvPicPr>
          <p:cNvPr id="408584" name="Picture 8" descr="toutPho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28600"/>
            <a:ext cx="1162050" cy="1695450"/>
          </a:xfrm>
          <a:prstGeom prst="rect">
            <a:avLst/>
          </a:prstGeom>
          <a:noFill/>
        </p:spPr>
      </p:pic>
      <p:pic>
        <p:nvPicPr>
          <p:cNvPr id="408585" name="Picture 9" descr="toutPho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953000"/>
            <a:ext cx="1162050" cy="1695450"/>
          </a:xfrm>
          <a:prstGeom prst="rect">
            <a:avLst/>
          </a:prstGeom>
          <a:noFill/>
        </p:spPr>
      </p:pic>
      <p:pic>
        <p:nvPicPr>
          <p:cNvPr id="408586" name="Picture 10">
            <a:hlinkClick r:id="" action="ppaction://media"/>
          </p:cNvPr>
          <p:cNvPicPr>
            <a:picLocks noRot="1" noChangeAspect="1" noChangeArrowheads="1"/>
          </p:cNvPicPr>
          <p:nvPr>
            <a:wavAudioFile r:embed="rId1" name="ELPHRG01.wav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6800" y="152400"/>
            <a:ext cx="304800" cy="304800"/>
          </a:xfrm>
          <a:prstGeom prst="rect">
            <a:avLst/>
          </a:prstGeom>
          <a:noFill/>
        </p:spPr>
      </p:pic>
      <p:sp>
        <p:nvSpPr>
          <p:cNvPr id="408587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1" fill="hold"/>
                                        <p:tgtEl>
                                          <p:spTgt spid="4085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8586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0627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Sorry Try Again</a:t>
            </a:r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0629" name="WordArt 5"/>
          <p:cNvSpPr>
            <a:spLocks noChangeArrowheads="1" noChangeShapeType="1" noTextEdit="1"/>
          </p:cNvSpPr>
          <p:nvPr/>
        </p:nvSpPr>
        <p:spPr bwMode="auto">
          <a:xfrm>
            <a:off x="381000" y="0"/>
            <a:ext cx="8534400" cy="662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Sorry Try Again</a:t>
            </a:r>
          </a:p>
        </p:txBody>
      </p:sp>
      <p:sp>
        <p:nvSpPr>
          <p:cNvPr id="410630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7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26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/>
              <a:t>Super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2677" name="WordArt 5"/>
          <p:cNvSpPr>
            <a:spLocks noChangeArrowheads="1" noChangeShapeType="1" noTextEdit="1"/>
          </p:cNvSpPr>
          <p:nvPr/>
        </p:nvSpPr>
        <p:spPr bwMode="auto">
          <a:xfrm>
            <a:off x="762000" y="228600"/>
            <a:ext cx="7543800" cy="624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Super</a:t>
            </a:r>
          </a:p>
        </p:txBody>
      </p:sp>
      <p:sp>
        <p:nvSpPr>
          <p:cNvPr id="412678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990600" cy="9144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kg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3" y="2256560"/>
            <a:ext cx="4856104" cy="21343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7772400" cy="1542908"/>
          </a:xfrm>
          <a:prstGeom prst="rect">
            <a:avLst/>
          </a:prstGeom>
        </p:spPr>
      </p:pic>
      <p:pic>
        <p:nvPicPr>
          <p:cNvPr id="7" name="Picture 6" descr="Screen Clipping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270894"/>
            <a:ext cx="3505200" cy="25871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52400" y="4873549"/>
            <a:ext cx="5638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Go To My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!!!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24400" y="5522112"/>
            <a:ext cx="838200" cy="457200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0800" h="38100" prst="riblet"/>
            </a:sp3d>
          </a:bodyPr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0" name="Rectangle 9">
            <a:hlinkClick r:id="rId5"/>
          </p:cNvPr>
          <p:cNvSpPr/>
          <p:nvPr/>
        </p:nvSpPr>
        <p:spPr>
          <a:xfrm rot="19736582">
            <a:off x="5555094" y="5094936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Click Here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  <p:extLst>
      <p:ext uri="{BB962C8B-B14F-4D97-AF65-F5344CB8AC3E}">
        <p14:creationId xmlns:p14="http://schemas.microsoft.com/office/powerpoint/2010/main" val="128398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17093" name="Picture 5" descr="j0332268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7150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098" name="WordArt 10">
            <a:hlinkClick r:id="rId6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316413" y="59436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217099" name="Picture 11" descr="AUDI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6019800"/>
            <a:ext cx="1104900" cy="533400"/>
          </a:xfrm>
          <a:prstGeom prst="rect">
            <a:avLst/>
          </a:prstGeom>
          <a:noFill/>
        </p:spPr>
      </p:pic>
      <p:sp>
        <p:nvSpPr>
          <p:cNvPr id="217102" name="AutoShape 14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Which of these are particles of a solid?</a:t>
            </a:r>
            <a:endParaRPr lang="en-US" dirty="0"/>
          </a:p>
        </p:txBody>
      </p:sp>
      <p:sp>
        <p:nvSpPr>
          <p:cNvPr id="217103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304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1.</a:t>
            </a:r>
          </a:p>
        </p:txBody>
      </p:sp>
      <p:sp>
        <p:nvSpPr>
          <p:cNvPr id="217104" name="AutoShape 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5" name="AutoShape 17">
            <a:hlinkClick r:id="" action="ppaction://hlinkshowjump?jump=nextslide" highlightClick="1">
              <a:snd r:embed="rId9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6" name="Text Box 18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ID:A</a:t>
            </a:r>
          </a:p>
        </p:txBody>
      </p:sp>
      <p:sp>
        <p:nvSpPr>
          <p:cNvPr id="217108" name="AutoShape 20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8768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</a:t>
            </a:r>
            <a:r>
              <a:rPr lang="en-US" dirty="0" smtClean="0"/>
              <a:t>None of the above</a:t>
            </a:r>
            <a:endParaRPr lang="en-US" dirty="0"/>
          </a:p>
        </p:txBody>
      </p:sp>
      <p:sp>
        <p:nvSpPr>
          <p:cNvPr id="217114" name="WordArt 26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10866" y="3678986"/>
            <a:ext cx="3200400" cy="871627"/>
            <a:chOff x="4910866" y="3678986"/>
            <a:chExt cx="3200400" cy="871627"/>
          </a:xfrm>
        </p:grpSpPr>
        <p:grpSp>
          <p:nvGrpSpPr>
            <p:cNvPr id="3" name="Group 2"/>
            <p:cNvGrpSpPr/>
            <p:nvPr/>
          </p:nvGrpSpPr>
          <p:grpSpPr>
            <a:xfrm>
              <a:off x="4910866" y="3678986"/>
              <a:ext cx="3200400" cy="871627"/>
              <a:chOff x="5595769" y="3679750"/>
              <a:chExt cx="3200400" cy="871627"/>
            </a:xfrm>
          </p:grpSpPr>
          <p:sp>
            <p:nvSpPr>
              <p:cNvPr id="217110" name="AutoShape 22">
                <a:hlinkClick r:id="rId10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5595769" y="3771900"/>
                <a:ext cx="3200400" cy="609600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" name="Picture 1" descr="Screen Clipping">
                <a:hlinkClick r:id="rId10" action="ppaction://hlinksldjump"/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2231" y="3679750"/>
                <a:ext cx="839344" cy="871627"/>
              </a:xfrm>
              <a:prstGeom prst="rect">
                <a:avLst/>
              </a:prstGeom>
            </p:spPr>
          </p:pic>
        </p:grpSp>
        <p:sp>
          <p:nvSpPr>
            <p:cNvPr id="217112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5029200" y="3886200"/>
              <a:ext cx="328613" cy="320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B.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4400" y="4800600"/>
            <a:ext cx="3200400" cy="609600"/>
            <a:chOff x="914400" y="4800600"/>
            <a:chExt cx="3200400" cy="609600"/>
          </a:xfrm>
        </p:grpSpPr>
        <p:sp>
          <p:nvSpPr>
            <p:cNvPr id="217109" name="AutoShape 21">
              <a:hlinkClick r:id="rId1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3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1066800" y="4876800"/>
              <a:ext cx="328613" cy="396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C.</a:t>
              </a:r>
            </a:p>
          </p:txBody>
        </p:sp>
        <p:pic>
          <p:nvPicPr>
            <p:cNvPr id="5" name="Picture 4" descr="Matter ppt - Microsoft PowerPoint">
              <a:hlinkClick r:id="rId10" action="ppaction://hlinksldjump"/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18" t="52419" r="45000" b="37659"/>
            <a:stretch/>
          </p:blipFill>
          <p:spPr>
            <a:xfrm>
              <a:off x="2057400" y="4876800"/>
              <a:ext cx="812202" cy="49651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14400" y="3810000"/>
            <a:ext cx="3200400" cy="609600"/>
            <a:chOff x="914400" y="3810000"/>
            <a:chExt cx="3200400" cy="609600"/>
          </a:xfrm>
        </p:grpSpPr>
        <p:sp>
          <p:nvSpPr>
            <p:cNvPr id="217107" name="AutoShape 19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914400" y="38100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066800" y="3886200"/>
              <a:ext cx="328613" cy="3810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A.</a:t>
              </a:r>
            </a:p>
          </p:txBody>
        </p:sp>
        <p:pic>
          <p:nvPicPr>
            <p:cNvPr id="8" name="Picture 7" descr="Matter ppt - Microsoft PowerPoint">
              <a:hlinkClick r:id="rId13" action="ppaction://hlinksldjump"/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2" t="30205" r="20000" b="59136"/>
            <a:stretch/>
          </p:blipFill>
          <p:spPr>
            <a:xfrm>
              <a:off x="2168226" y="3847336"/>
              <a:ext cx="590550" cy="533400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10" name="Action Button: Custom 9">
            <a:hlinkClick r:id="" action="ppaction://hlinkshowjump?jump=nextslide" highlightClick="1">
              <a:snd r:embed="rId9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6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56708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5670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200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56711" name="WordArt 7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56712" name="Picture 8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21895" name="AutoShape 7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	Which is a chemical change?</a:t>
            </a:r>
            <a:endParaRPr lang="en-US" dirty="0"/>
          </a:p>
        </p:txBody>
      </p:sp>
      <p:sp>
        <p:nvSpPr>
          <p:cNvPr id="421897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AutoShape 10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Text Box 11"/>
          <p:cNvSpPr txBox="1">
            <a:spLocks noChangeArrowheads="1"/>
          </p:cNvSpPr>
          <p:nvPr/>
        </p:nvSpPr>
        <p:spPr bwMode="auto">
          <a:xfrm>
            <a:off x="1524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ID:D</a:t>
            </a:r>
          </a:p>
        </p:txBody>
      </p:sp>
      <p:sp>
        <p:nvSpPr>
          <p:cNvPr id="421900" name="AutoShape 1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WordArt 16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21909" name="WordArt 21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2.</a:t>
            </a:r>
          </a:p>
        </p:txBody>
      </p:sp>
      <p:pic>
        <p:nvPicPr>
          <p:cNvPr id="421911" name="Picture 23" descr="j0332268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1912" name="WordArt 24">
            <a:hlinkClick r:id="rId8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21913" name="Picture 25" descr="AUDI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4876800" y="4620687"/>
            <a:ext cx="3200400" cy="941913"/>
            <a:chOff x="4876800" y="4620687"/>
            <a:chExt cx="3200400" cy="941913"/>
          </a:xfrm>
        </p:grpSpPr>
        <p:sp>
          <p:nvSpPr>
            <p:cNvPr id="421910" name="AutoShape 22">
              <a:hlinkClick r:id="rId1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876800" y="47244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7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029200" y="4800600"/>
              <a:ext cx="328613" cy="4730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D.</a:t>
              </a:r>
            </a:p>
          </p:txBody>
        </p:sp>
        <p:pic>
          <p:nvPicPr>
            <p:cNvPr id="19" name="Picture 18" descr="Screen Clipping">
              <a:hlinkClick r:id="rId11" action="ppaction://hlinksldjump"/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53" t="23271" r="52694" b="34418"/>
            <a:stretch/>
          </p:blipFill>
          <p:spPr>
            <a:xfrm>
              <a:off x="6102051" y="4620687"/>
              <a:ext cx="902298" cy="941913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14400" y="4649583"/>
            <a:ext cx="3200400" cy="884120"/>
            <a:chOff x="914400" y="4649583"/>
            <a:chExt cx="3200400" cy="884120"/>
          </a:xfrm>
        </p:grpSpPr>
        <p:sp>
          <p:nvSpPr>
            <p:cNvPr id="421902" name="AutoShape 14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914400" y="48006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6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1066800" y="4876800"/>
              <a:ext cx="328613" cy="396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C.</a:t>
              </a:r>
            </a:p>
          </p:txBody>
        </p:sp>
        <p:pic>
          <p:nvPicPr>
            <p:cNvPr id="21" name="Picture 20" descr="Screen Clipping">
              <a:hlinkClick r:id="rId5" action="ppaction://hlinksldjump"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31" t="32417" r="3297" b="9231"/>
            <a:stretch/>
          </p:blipFill>
          <p:spPr>
            <a:xfrm>
              <a:off x="2133975" y="4649583"/>
              <a:ext cx="1143000" cy="884120"/>
            </a:xfrm>
            <a:prstGeom prst="rect">
              <a:avLst/>
            </a:prstGeom>
          </p:spPr>
        </p:pic>
      </p:grpSp>
      <p:pic>
        <p:nvPicPr>
          <p:cNvPr id="23" name="Picture 22" descr="Screen Clipping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32418" r="67034" b="3085"/>
          <a:stretch/>
        </p:blipFill>
        <p:spPr>
          <a:xfrm>
            <a:off x="2153025" y="3735784"/>
            <a:ext cx="1104900" cy="7580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953000" y="3698006"/>
            <a:ext cx="3200400" cy="867376"/>
            <a:chOff x="4953000" y="3698006"/>
            <a:chExt cx="3200400" cy="867376"/>
          </a:xfrm>
        </p:grpSpPr>
        <p:sp>
          <p:nvSpPr>
            <p:cNvPr id="421901" name="AutoShape 13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953000" y="3810000"/>
              <a:ext cx="3200400" cy="6096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5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029200" y="3886200"/>
              <a:ext cx="328613" cy="320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B.</a:t>
              </a:r>
            </a:p>
          </p:txBody>
        </p:sp>
        <p:pic>
          <p:nvPicPr>
            <p:cNvPr id="24" name="Picture 23" descr="Screen Clipping">
              <a:hlinkClick r:id="rId5" action="ppaction://hlinksldjump"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01" t="42818" r="32967" b="3085"/>
            <a:stretch/>
          </p:blipFill>
          <p:spPr>
            <a:xfrm>
              <a:off x="5842942" y="3698006"/>
              <a:ext cx="1420515" cy="867376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8" name="Action Button: Custom 27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62852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6285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300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400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62854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2855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754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58755" name="AutoShape 3"/>
          <p:cNvSpPr>
            <a:spLocks noChangeArrowheads="1"/>
          </p:cNvSpPr>
          <p:nvPr/>
        </p:nvSpPr>
        <p:spPr bwMode="auto">
          <a:xfrm>
            <a:off x="685800" y="2286000"/>
            <a:ext cx="8001000" cy="1371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Calculate the density of a rock that has a mass of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454 </a:t>
            </a:r>
            <a:r>
              <a:rPr lang="en-US" dirty="0"/>
              <a:t>g and a volume of 100.0 cm</a:t>
            </a:r>
            <a:r>
              <a:rPr lang="en-US" baseline="30000" dirty="0"/>
              <a:t>3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5875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228600"/>
            <a:ext cx="762000" cy="609600"/>
          </a:xfrm>
          <a:prstGeom prst="actionButtonHelp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57" name="AutoShape 5">
            <a:hlinkClick r:id="" action="ppaction://hlinkshowjump?jump=nextslide" highlightClick="1">
              <a:snd r:embed="rId4" name="click.wav"/>
            </a:hlinkClick>
          </p:cNvPr>
          <p:cNvSpPr>
            <a:spLocks noChangeArrowheads="1"/>
          </p:cNvSpPr>
          <p:nvPr/>
        </p:nvSpPr>
        <p:spPr bwMode="auto">
          <a:xfrm>
            <a:off x="7315200" y="228600"/>
            <a:ext cx="762000" cy="60960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759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d = </a:t>
            </a:r>
            <a:r>
              <a:rPr lang="en-US" dirty="0" smtClean="0"/>
              <a:t>0.454 g/cm</a:t>
            </a:r>
            <a:endParaRPr lang="en-US" dirty="0"/>
          </a:p>
        </p:txBody>
      </p:sp>
      <p:sp>
        <p:nvSpPr>
          <p:cNvPr id="458760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953000" y="38100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d = 0.454 </a:t>
            </a:r>
            <a:r>
              <a:rPr lang="en-US" dirty="0" smtClean="0"/>
              <a:t>g</a:t>
            </a:r>
            <a:r>
              <a:rPr lang="en-US" baseline="30000" dirty="0" smtClean="0"/>
              <a:t>3</a:t>
            </a:r>
            <a:endParaRPr lang="en-US" dirty="0"/>
          </a:p>
        </p:txBody>
      </p:sp>
      <p:sp>
        <p:nvSpPr>
          <p:cNvPr id="458761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800600" y="47244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d = 0.454 </a:t>
            </a:r>
            <a:r>
              <a:rPr lang="en-US" dirty="0" smtClean="0"/>
              <a:t>cm</a:t>
            </a:r>
            <a:r>
              <a:rPr lang="en-US" baseline="30000" dirty="0" smtClean="0"/>
              <a:t>3</a:t>
            </a:r>
            <a:endParaRPr lang="en-US" dirty="0"/>
          </a:p>
        </p:txBody>
      </p:sp>
      <p:sp>
        <p:nvSpPr>
          <p:cNvPr id="458762" name="WordArt 10"/>
          <p:cNvSpPr>
            <a:spLocks noChangeArrowheads="1" noChangeShapeType="1" noTextEdit="1"/>
          </p:cNvSpPr>
          <p:nvPr/>
        </p:nvSpPr>
        <p:spPr bwMode="auto">
          <a:xfrm>
            <a:off x="1066800" y="3886200"/>
            <a:ext cx="328613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A.</a:t>
            </a:r>
          </a:p>
        </p:txBody>
      </p:sp>
      <p:sp>
        <p:nvSpPr>
          <p:cNvPr id="458763" name="WordArt 11"/>
          <p:cNvSpPr>
            <a:spLocks noChangeArrowheads="1" noChangeShapeType="1" noTextEdit="1"/>
          </p:cNvSpPr>
          <p:nvPr/>
        </p:nvSpPr>
        <p:spPr bwMode="auto">
          <a:xfrm>
            <a:off x="5029200" y="3886200"/>
            <a:ext cx="328613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B.</a:t>
            </a:r>
          </a:p>
        </p:txBody>
      </p:sp>
      <p:sp>
        <p:nvSpPr>
          <p:cNvPr id="458765" name="AutoShape 1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90600" y="4800600"/>
            <a:ext cx="32004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	 d = 0.454 g/cm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458764" name="WordArt 12"/>
          <p:cNvSpPr>
            <a:spLocks noChangeArrowheads="1" noChangeShapeType="1" noTextEdit="1"/>
          </p:cNvSpPr>
          <p:nvPr/>
        </p:nvSpPr>
        <p:spPr bwMode="auto">
          <a:xfrm>
            <a:off x="1066800" y="4876800"/>
            <a:ext cx="328613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C.</a:t>
            </a:r>
          </a:p>
        </p:txBody>
      </p:sp>
      <p:sp>
        <p:nvSpPr>
          <p:cNvPr id="458766" name="WordArt 14"/>
          <p:cNvSpPr>
            <a:spLocks noChangeArrowheads="1" noChangeShapeType="1" noTextEdit="1"/>
          </p:cNvSpPr>
          <p:nvPr/>
        </p:nvSpPr>
        <p:spPr bwMode="auto">
          <a:xfrm>
            <a:off x="5029200" y="4800600"/>
            <a:ext cx="328613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D.</a:t>
            </a:r>
          </a:p>
        </p:txBody>
      </p:sp>
      <p:sp>
        <p:nvSpPr>
          <p:cNvPr id="458767" name="WordArt 15"/>
          <p:cNvSpPr>
            <a:spLocks noChangeArrowheads="1" noChangeShapeType="1" noTextEdit="1"/>
          </p:cNvSpPr>
          <p:nvPr/>
        </p:nvSpPr>
        <p:spPr bwMode="auto">
          <a:xfrm>
            <a:off x="990600" y="24384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3.</a:t>
            </a:r>
          </a:p>
        </p:txBody>
      </p:sp>
      <p:pic>
        <p:nvPicPr>
          <p:cNvPr id="458768" name="Picture 16" descr="j0332268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5562600"/>
            <a:ext cx="8699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8769" name="WordArt 17">
            <a:hlinkClick r:id="rId9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4164013" y="5791200"/>
            <a:ext cx="636587" cy="619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58770" name="Picture 18" descr="AUDI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9800" y="5867400"/>
            <a:ext cx="1104900" cy="533400"/>
          </a:xfrm>
          <a:prstGeom prst="rect">
            <a:avLst/>
          </a:prstGeom>
          <a:noFill/>
        </p:spPr>
      </p:pic>
      <p:sp>
        <p:nvSpPr>
          <p:cNvPr id="458771" name="Text Box 19"/>
          <p:cNvSpPr txBox="1">
            <a:spLocks noChangeArrowheads="1"/>
          </p:cNvSpPr>
          <p:nvPr/>
        </p:nvSpPr>
        <p:spPr bwMode="auto">
          <a:xfrm>
            <a:off x="228600" y="152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ID:C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  <p:sp>
        <p:nvSpPr>
          <p:cNvPr id="20" name="Action Button: Custom 19">
            <a:hlinkClick r:id="" action="ppaction://hlinkshowjump?jump=nextslide" highlightClick="1">
              <a:snd r:embed="rId4" name="click.wav"/>
            </a:hlinkClick>
          </p:cNvPr>
          <p:cNvSpPr/>
          <p:nvPr/>
        </p:nvSpPr>
        <p:spPr>
          <a:xfrm>
            <a:off x="7594002" y="6019800"/>
            <a:ext cx="1371600" cy="609599"/>
          </a:xfrm>
          <a:prstGeom prst="actionButtonBlank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Question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898" name="Picture 2" descr="bkg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64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Who Wants To Be a Millionaire</a:t>
            </a:r>
          </a:p>
        </p:txBody>
      </p:sp>
      <p:pic>
        <p:nvPicPr>
          <p:cNvPr id="464900" name="Picture 4" descr="j0332268">
            <a:hlinkClick r:id="" action="ppaction://noaction" highlightClick="1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76400" y="1789113"/>
            <a:ext cx="1600200" cy="1808162"/>
          </a:xfrm>
          <a:ln/>
        </p:spPr>
      </p:pic>
      <p:sp>
        <p:nvSpPr>
          <p:cNvPr id="46490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324600" y="1676400"/>
            <a:ext cx="1828800" cy="2468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100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200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</a:rPr>
              <a:t>300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FFFF00"/>
                </a:solidFill>
                <a:hlinkClick r:id="rId5" action="ppaction://hlinksldjump"/>
              </a:rPr>
              <a:t>400</a:t>
            </a:r>
            <a:endParaRPr lang="en-US" sz="2400" u="sng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2500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3000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5000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150000</a:t>
            </a:r>
          </a:p>
          <a:p>
            <a:pPr>
              <a:lnSpc>
                <a:spcPct val="80000"/>
              </a:lnSpc>
            </a:pPr>
            <a:r>
              <a:rPr lang="en-US" sz="2400" u="sng" dirty="0">
                <a:solidFill>
                  <a:srgbClr val="0066FF"/>
                </a:solidFill>
              </a:rPr>
              <a:t>1000000</a:t>
            </a:r>
          </a:p>
        </p:txBody>
      </p:sp>
      <p:sp>
        <p:nvSpPr>
          <p:cNvPr id="464902" name="WordArt 6"/>
          <p:cNvSpPr>
            <a:spLocks noChangeArrowheads="1" noChangeShapeType="1" noTextEdit="1"/>
          </p:cNvSpPr>
          <p:nvPr/>
        </p:nvSpPr>
        <p:spPr bwMode="auto">
          <a:xfrm>
            <a:off x="1905000" y="5105400"/>
            <a:ext cx="117157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50/50</a:t>
            </a:r>
          </a:p>
        </p:txBody>
      </p:sp>
      <p:pic>
        <p:nvPicPr>
          <p:cNvPr id="464903" name="Picture 7" descr="AUDI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676400" y="3886200"/>
            <a:ext cx="1676400" cy="809625"/>
          </a:xfrm>
          <a:noFill/>
          <a:ln/>
        </p:spPr>
      </p:pic>
      <p:sp>
        <p:nvSpPr>
          <p:cNvPr id="8" name="Rectangle 7"/>
          <p:cNvSpPr/>
          <p:nvPr/>
        </p:nvSpPr>
        <p:spPr>
          <a:xfrm>
            <a:off x="2945250" y="82547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youtube.com/thejtrent238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o Wants To Be A Millionaire Template">
  <a:themeElements>
    <a:clrScheme name="BACKGROP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GRO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CKGROP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GROP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GROP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Who Wants To Be A Millionaire Template</Template>
  <TotalTime>83</TotalTime>
  <Words>692</Words>
  <Application>Microsoft Office PowerPoint</Application>
  <PresentationFormat>On-screen Show (4:3)</PresentationFormat>
  <Paragraphs>475</Paragraphs>
  <Slides>36</Slides>
  <Notes>35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Who Wants To Be A Millionaire Template</vt:lpstr>
      <vt:lpstr>PowerPoint Presentation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Who Wants To Be a Millionaire</vt:lpstr>
      <vt:lpstr>PowerPoint Presentation</vt:lpstr>
      <vt:lpstr>Split cash</vt:lpstr>
      <vt:lpstr>50/50</vt:lpstr>
      <vt:lpstr>Phone a friend</vt:lpstr>
      <vt:lpstr>Sorry Try Again</vt:lpstr>
      <vt:lpstr>Super</vt:lpstr>
      <vt:lpstr>PowerPoint Presentation</vt:lpstr>
    </vt:vector>
  </TitlesOfParts>
  <Company>Anderson School District 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Patterson</dc:creator>
  <cp:lastModifiedBy>BHPSTU </cp:lastModifiedBy>
  <cp:revision>30</cp:revision>
  <dcterms:created xsi:type="dcterms:W3CDTF">2014-09-18T13:58:43Z</dcterms:created>
  <dcterms:modified xsi:type="dcterms:W3CDTF">2014-09-18T15:21:44Z</dcterms:modified>
</cp:coreProperties>
</file>