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3"/>
  </p:notesMasterIdLst>
  <p:handoutMasterIdLst>
    <p:handoutMasterId r:id="rId4"/>
  </p:handoutMasterIdLst>
  <p:sldIdLst>
    <p:sldId id="4039" r:id="rId2"/>
  </p:sldIdLst>
  <p:sldSz cx="9144000" cy="6858000" type="screen4x3"/>
  <p:notesSz cx="6761163" cy="99425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  <p:cmAuthor id="2" name="T Y" initials="TY" lastIdx="2" clrIdx="1"/>
  <p:cmAuthor id="3" name="pc" initials="p" lastIdx="2" clrIdx="2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44546A"/>
    <a:srgbClr val="768395"/>
    <a:srgbClr val="CFD5EA"/>
    <a:srgbClr val="A50021"/>
    <a:srgbClr val="FFFFFF"/>
    <a:srgbClr val="ED7D31"/>
    <a:srgbClr val="FF9900"/>
    <a:srgbClr val="F47B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63" autoAdjust="0"/>
    <p:restoredTop sz="93963" autoAdjust="0"/>
  </p:normalViewPr>
  <p:slideViewPr>
    <p:cSldViewPr snapToGrid="0">
      <p:cViewPr varScale="1">
        <p:scale>
          <a:sx n="108" d="100"/>
          <a:sy n="108" d="100"/>
        </p:scale>
        <p:origin x="1872" y="84"/>
      </p:cViewPr>
      <p:guideLst>
        <p:guide orient="horz" pos="2160"/>
        <p:guide pos="2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8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761" y="1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406C5-E38C-499D-AE41-5BC770053D50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3664"/>
            <a:ext cx="2929837" cy="498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761" y="9443664"/>
            <a:ext cx="2929837" cy="498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4A5B6-3986-485A-A051-4B2F02857B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151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1" y="1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414D8-9D4E-490C-8D9D-BD70467C098F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1241425"/>
            <a:ext cx="4475163" cy="3357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84833"/>
            <a:ext cx="5408930" cy="391486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4"/>
            <a:ext cx="2929837" cy="498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1" y="9443664"/>
            <a:ext cx="2929837" cy="498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FE35B-09A0-47EC-B7BE-C0FA46A62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551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95BE-2889-4D06-9F7C-D730EB5AF089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FCE0-EF14-4610-81E0-46037267F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171813"/>
      </p:ext>
    </p:extLst>
  </p:cSld>
  <p:clrMapOvr>
    <a:masterClrMapping/>
  </p:clrMapOvr>
  <p:transition spd="med">
    <p:pull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95BE-2889-4D06-9F7C-D730EB5AF089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FCE0-EF14-4610-81E0-46037267F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228448"/>
      </p:ext>
    </p:extLst>
  </p:cSld>
  <p:clrMapOvr>
    <a:masterClrMapping/>
  </p:clrMapOvr>
  <p:transition spd="med">
    <p:pull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95BE-2889-4D06-9F7C-D730EB5AF089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FCE0-EF14-4610-81E0-46037267F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411168"/>
      </p:ext>
    </p:extLst>
  </p:cSld>
  <p:clrMapOvr>
    <a:masterClrMapping/>
  </p:clrMapOvr>
  <p:transition spd="med">
    <p:pull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51145"/>
            <a:ext cx="78867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73423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95BE-2889-4D06-9F7C-D730EB5AF089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FCE0-EF14-4610-81E0-46037267F89F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980591"/>
      </p:ext>
    </p:extLst>
  </p:cSld>
  <p:clrMapOvr>
    <a:masterClrMapping/>
  </p:clrMapOvr>
  <p:transition spd="med">
    <p:pull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95BE-2889-4D06-9F7C-D730EB5AF089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FCE0-EF14-4610-81E0-46037267F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385336"/>
      </p:ext>
    </p:extLst>
  </p:cSld>
  <p:clrMapOvr>
    <a:masterClrMapping/>
  </p:clrMapOvr>
  <p:transition spd="med">
    <p:pull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95BE-2889-4D06-9F7C-D730EB5AF089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FCE0-EF14-4610-81E0-46037267F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115557"/>
      </p:ext>
    </p:extLst>
  </p:cSld>
  <p:clrMapOvr>
    <a:masterClrMapping/>
  </p:clrMapOvr>
  <p:transition spd="med">
    <p:pull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95BE-2889-4D06-9F7C-D730EB5AF089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FCE0-EF14-4610-81E0-46037267F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329707"/>
      </p:ext>
    </p:extLst>
  </p:cSld>
  <p:clrMapOvr>
    <a:masterClrMapping/>
  </p:clrMapOvr>
  <p:transition spd="med">
    <p:pull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1986067-0A8D-4EBE-88BF-5B88796604BF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0" y="4606520"/>
            <a:ext cx="2955586" cy="2252152"/>
          </a:xfrm>
          <a:prstGeom prst="rect">
            <a:avLst/>
          </a:prstGeom>
          <a:blipFill dpi="0" rotWithShape="1">
            <a:blip r:embed="rId2"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  <a14:imgEffect>
                        <a14:sharpenSoften amount="50000"/>
                      </a14:imgEffect>
                      <a14:imgEffect>
                        <a14:brightnessContrast bright="40000" contrast="20000"/>
                      </a14:imgEffect>
                    </a14:imgLayer>
                  </a14:imgProps>
                </a:ext>
              </a:extLst>
            </a:blip>
            <a:srcRect/>
            <a:stretch>
              <a:fillRect l="-16221" t="-17143" r="913" b="-38429"/>
            </a:stretch>
          </a:blipFill>
          <a:ln w="12700" cap="flat" cmpd="sng" algn="ctr">
            <a:noFill/>
            <a:prstDash val="solid"/>
            <a:miter lim="800000"/>
            <a:headEnd/>
            <a:tailEnd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5600" tIns="25600" rIns="25600" bIns="25600" rtlCol="0" anchor="t" anchorCtr="0">
            <a:sp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双波形 6">
            <a:extLst>
              <a:ext uri="{FF2B5EF4-FFF2-40B4-BE49-F238E27FC236}">
                <a16:creationId xmlns:a16="http://schemas.microsoft.com/office/drawing/2014/main" id="{A3BE0B5A-1395-493F-B897-34DE4DDD6D86}"/>
              </a:ext>
            </a:extLst>
          </p:cNvPr>
          <p:cNvSpPr/>
          <p:nvPr userDrawn="1"/>
        </p:nvSpPr>
        <p:spPr bwMode="auto">
          <a:xfrm>
            <a:off x="-84841" y="6703538"/>
            <a:ext cx="9228841" cy="762491"/>
          </a:xfrm>
          <a:prstGeom prst="doubleWave">
            <a:avLst/>
          </a:prstGeom>
          <a:solidFill>
            <a:srgbClr val="A5002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25600" tIns="25600" rIns="25600" bIns="25600" rtlCol="0" anchor="t" anchorCtr="0">
            <a:sp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949741"/>
      </p:ext>
    </p:extLst>
  </p:cSld>
  <p:clrMapOvr>
    <a:masterClrMapping/>
  </p:clrMapOvr>
  <p:transition spd="med">
    <p:pull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D9B80C4-3DCF-4FF2-BB10-5E9D180BCC5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0" y="4606520"/>
            <a:ext cx="2955586" cy="2252152"/>
          </a:xfrm>
          <a:prstGeom prst="rect">
            <a:avLst/>
          </a:prstGeom>
          <a:blipFill dpi="0" rotWithShape="1">
            <a:blip r:embed="rId2"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  <a14:imgEffect>
                        <a14:sharpenSoften amount="50000"/>
                      </a14:imgEffect>
                      <a14:imgEffect>
                        <a14:brightnessContrast bright="40000" contrast="20000"/>
                      </a14:imgEffect>
                    </a14:imgLayer>
                  </a14:imgProps>
                </a:ext>
              </a:extLst>
            </a:blip>
            <a:srcRect/>
            <a:stretch>
              <a:fillRect l="-16221" t="-17143" r="913" b="-38429"/>
            </a:stretch>
          </a:blipFill>
          <a:ln w="12700" cap="flat" cmpd="sng" algn="ctr">
            <a:noFill/>
            <a:prstDash val="solid"/>
            <a:miter lim="800000"/>
            <a:headEnd/>
            <a:tailEnd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5600" tIns="25600" rIns="25600" bIns="25600" rtlCol="0" anchor="t" anchorCtr="0">
            <a:sp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双波形 5">
            <a:extLst>
              <a:ext uri="{FF2B5EF4-FFF2-40B4-BE49-F238E27FC236}">
                <a16:creationId xmlns:a16="http://schemas.microsoft.com/office/drawing/2014/main" id="{2233C342-C874-4C00-99A4-07755988B401}"/>
              </a:ext>
            </a:extLst>
          </p:cNvPr>
          <p:cNvSpPr/>
          <p:nvPr userDrawn="1"/>
        </p:nvSpPr>
        <p:spPr bwMode="auto">
          <a:xfrm>
            <a:off x="-84841" y="6615615"/>
            <a:ext cx="9228841" cy="762491"/>
          </a:xfrm>
          <a:prstGeom prst="doubleWave">
            <a:avLst/>
          </a:prstGeom>
          <a:solidFill>
            <a:srgbClr val="A5002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25600" tIns="25600" rIns="25600" bIns="25600" rtlCol="0" anchor="t" anchorCtr="0">
            <a:sp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419972"/>
      </p:ext>
    </p:extLst>
  </p:cSld>
  <p:clrMapOvr>
    <a:masterClrMapping/>
  </p:clrMapOvr>
  <p:transition spd="med">
    <p:pull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95BE-2889-4D06-9F7C-D730EB5AF089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FCE0-EF14-4610-81E0-46037267F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025840"/>
      </p:ext>
    </p:extLst>
  </p:cSld>
  <p:clrMapOvr>
    <a:masterClrMapping/>
  </p:clrMapOvr>
  <p:transition spd="med">
    <p:pull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95BE-2889-4D06-9F7C-D730EB5AF089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FCE0-EF14-4610-81E0-46037267F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587900"/>
      </p:ext>
    </p:extLst>
  </p:cSld>
  <p:clrMapOvr>
    <a:masterClrMapping/>
  </p:clrMapOvr>
  <p:transition spd="med">
    <p:pull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736661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43497-D1BF-4A18-BD80-595B3BC34206}" type="datetime5">
              <a:rPr lang="zh-CN" altLang="en-US" smtClean="0"/>
              <a:pPr/>
              <a:t>2020/9/14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西安电子科技大学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西安电子科技大学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30E48F2-19CD-4D6B-8B6B-04CFCEADF7AB}"/>
              </a:ext>
            </a:extLst>
          </p:cNvPr>
          <p:cNvSpPr/>
          <p:nvPr/>
        </p:nvSpPr>
        <p:spPr>
          <a:xfrm>
            <a:off x="2555414" y="-1661"/>
            <a:ext cx="6588586" cy="652312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013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392C8D-F18A-4A76-B706-AAA8E89DA7FD}"/>
              </a:ext>
            </a:extLst>
          </p:cNvPr>
          <p:cNvSpPr/>
          <p:nvPr/>
        </p:nvSpPr>
        <p:spPr>
          <a:xfrm flipV="1">
            <a:off x="2555415" y="642789"/>
            <a:ext cx="6588586" cy="1571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013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FA2FB1F-D37E-4281-B594-025B8A036A7D}"/>
              </a:ext>
            </a:extLst>
          </p:cNvPr>
          <p:cNvGrpSpPr/>
          <p:nvPr/>
        </p:nvGrpSpPr>
        <p:grpSpPr>
          <a:xfrm>
            <a:off x="0" y="0"/>
            <a:ext cx="338747" cy="786406"/>
            <a:chOff x="0" y="12176"/>
            <a:chExt cx="870" cy="3558"/>
          </a:xfrm>
          <a:solidFill>
            <a:srgbClr val="A50021"/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FE16CD2-1C4D-4AD2-B892-D262106AFD96}"/>
                </a:ext>
              </a:extLst>
            </p:cNvPr>
            <p:cNvSpPr/>
            <p:nvPr/>
          </p:nvSpPr>
          <p:spPr>
            <a:xfrm>
              <a:off x="0" y="12176"/>
              <a:ext cx="870" cy="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013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7731C1F-4C9C-4358-8C04-56232F4169F7}"/>
                </a:ext>
              </a:extLst>
            </p:cNvPr>
            <p:cNvSpPr/>
            <p:nvPr/>
          </p:nvSpPr>
          <p:spPr>
            <a:xfrm>
              <a:off x="0" y="12972"/>
              <a:ext cx="870" cy="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013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A301919-DD6D-4018-9965-2ACD3CE00598}"/>
                </a:ext>
              </a:extLst>
            </p:cNvPr>
            <p:cNvSpPr/>
            <p:nvPr/>
          </p:nvSpPr>
          <p:spPr>
            <a:xfrm>
              <a:off x="0" y="13768"/>
              <a:ext cx="870" cy="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013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CF0B883-0920-4715-8E09-965ACA423E21}"/>
                </a:ext>
              </a:extLst>
            </p:cNvPr>
            <p:cNvSpPr/>
            <p:nvPr/>
          </p:nvSpPr>
          <p:spPr>
            <a:xfrm>
              <a:off x="0" y="14564"/>
              <a:ext cx="870" cy="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013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798E99F-7A72-4397-87ED-6D22AF32C12D}"/>
                </a:ext>
              </a:extLst>
            </p:cNvPr>
            <p:cNvSpPr/>
            <p:nvPr/>
          </p:nvSpPr>
          <p:spPr>
            <a:xfrm>
              <a:off x="0" y="15360"/>
              <a:ext cx="870" cy="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013"/>
            </a:p>
          </p:txBody>
        </p:sp>
      </p:grpSp>
      <p:pic>
        <p:nvPicPr>
          <p:cNvPr id="15" name="图片 14" descr="西电VIS系统整合-转曲0141">
            <a:extLst>
              <a:ext uri="{FF2B5EF4-FFF2-40B4-BE49-F238E27FC236}">
                <a16:creationId xmlns:a16="http://schemas.microsoft.com/office/drawing/2014/main" id="{1917ED30-B1A0-4DD6-8A25-020E3BDB394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53" y="137160"/>
            <a:ext cx="1913584" cy="550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526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ransition spd="med">
    <p:pull dir="u"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485828"/>
              </p:ext>
            </p:extLst>
          </p:nvPr>
        </p:nvGraphicFramePr>
        <p:xfrm>
          <a:off x="2222501" y="0"/>
          <a:ext cx="6761368" cy="675793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24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3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6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2215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序号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课程内容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学时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教学方式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7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98120" algn="l"/>
                          <a:tab pos="398145" algn="l"/>
                        </a:tabLst>
                      </a:pPr>
                      <a:r>
                        <a:rPr lang="zh-CN" sz="1400" b="0" kern="100" dirty="0">
                          <a:solidFill>
                            <a:srgbClr val="0000FF"/>
                          </a:solidFill>
                          <a:effectLst/>
                        </a:rPr>
                        <a:t>计算历史、现状、发展趋势与前沿技术概述</a:t>
                      </a:r>
                      <a:endParaRPr lang="zh-CN" sz="1400" b="0" kern="100" dirty="0">
                        <a:solidFill>
                          <a:srgbClr val="0000FF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rgbClr val="0000FF"/>
                          </a:solidFill>
                          <a:effectLst/>
                        </a:rPr>
                        <a:t>2</a:t>
                      </a:r>
                      <a:endParaRPr lang="zh-CN" sz="1400" b="0" kern="100" dirty="0">
                        <a:solidFill>
                          <a:srgbClr val="0000FF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rgbClr val="0000FF"/>
                          </a:solidFill>
                          <a:effectLst/>
                        </a:rPr>
                        <a:t>线上</a:t>
                      </a:r>
                      <a:endParaRPr lang="zh-CN" sz="1400" b="0" kern="100" dirty="0">
                        <a:solidFill>
                          <a:srgbClr val="0000FF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215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198120" algn="l"/>
                          <a:tab pos="398145" algn="l"/>
                        </a:tabLst>
                      </a:pPr>
                      <a:r>
                        <a:rPr lang="zh-CN" sz="1400" kern="100" dirty="0">
                          <a:effectLst/>
                        </a:rPr>
                        <a:t>计算机体系结构及其编码方式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2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讲授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215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198120" algn="l"/>
                          <a:tab pos="398145" algn="l"/>
                        </a:tabLst>
                      </a:pPr>
                      <a:r>
                        <a:rPr lang="zh-CN" sz="1400" kern="100" dirty="0">
                          <a:effectLst/>
                        </a:rPr>
                        <a:t>计算机组成与软件系统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2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讲授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77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sz="1400" b="1" kern="1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  <a:tabLst>
                          <a:tab pos="198120" algn="l"/>
                          <a:tab pos="398145" algn="l"/>
                        </a:tabLst>
                      </a:pPr>
                      <a:r>
                        <a:rPr lang="zh-CN" sz="1400" b="0" kern="1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计算机应用</a:t>
                      </a: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sz="1400" b="0" kern="10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线上</a:t>
                      </a:r>
                    </a:p>
                  </a:txBody>
                  <a:tcPr marL="53089" marR="53089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21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sz="1400" b="1" kern="1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198120" algn="l"/>
                          <a:tab pos="398145" algn="l"/>
                        </a:tabLst>
                      </a:pPr>
                      <a:r>
                        <a:rPr lang="zh-CN" sz="1400" kern="100" dirty="0">
                          <a:solidFill>
                            <a:srgbClr val="0000FF"/>
                          </a:solidFill>
                          <a:effectLst/>
                        </a:rPr>
                        <a:t>计算机应用实践</a:t>
                      </a:r>
                      <a:endParaRPr lang="zh-CN" sz="1400" kern="100" dirty="0">
                        <a:solidFill>
                          <a:srgbClr val="0000FF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FF"/>
                          </a:solidFill>
                          <a:effectLst/>
                        </a:rPr>
                        <a:t>2</a:t>
                      </a:r>
                      <a:endParaRPr lang="zh-CN" sz="1400" kern="100" dirty="0">
                        <a:solidFill>
                          <a:srgbClr val="0000FF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zh-CN" sz="1400" b="0" kern="1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（线上）上机</a:t>
                      </a:r>
                      <a:endParaRPr lang="zh-CN" altLang="zh-CN" sz="1400" b="0" kern="100" dirty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89" marR="53089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77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  <a:tabLst>
                          <a:tab pos="198120" algn="l"/>
                          <a:tab pos="398145" algn="l"/>
                        </a:tabLst>
                      </a:pP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  <a:tabLst>
                          <a:tab pos="198120" algn="l"/>
                          <a:tab pos="398145" algn="l"/>
                        </a:tabLst>
                      </a:pP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程序设计概述</a:t>
                      </a: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  <a:tabLst>
                          <a:tab pos="198120" algn="l"/>
                          <a:tab pos="398145" algn="l"/>
                        </a:tabLs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98120" algn="l"/>
                          <a:tab pos="398145" algn="l"/>
                        </a:tabLst>
                        <a:defRPr/>
                      </a:pPr>
                      <a:r>
                        <a:rPr lang="zh-CN" altLang="zh-CN" sz="1400" kern="100" dirty="0" smtClean="0">
                          <a:effectLst/>
                        </a:rPr>
                        <a:t>讲授</a:t>
                      </a:r>
                      <a:endParaRPr lang="zh-CN" sz="1400" b="0" kern="100" dirty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89" marR="53089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7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7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b="0" kern="1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数据对象与计算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sz="1400" b="0" kern="100" dirty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b="0" kern="1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线上</a:t>
                      </a:r>
                    </a:p>
                  </a:txBody>
                  <a:tcPr marL="53089" marR="53089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7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8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zh-CN" sz="1400" kern="100" dirty="0" smtClean="0">
                          <a:effectLst/>
                        </a:rPr>
                        <a:t>数据对象与计算</a:t>
                      </a:r>
                      <a:endParaRPr lang="zh-CN" sz="1400" b="0" kern="100" dirty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 smtClean="0">
                          <a:effectLst/>
                        </a:rPr>
                        <a:t>讲授</a:t>
                      </a:r>
                      <a:endParaRPr lang="zh-CN" sz="1400" b="0" kern="100" dirty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89" marR="53089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215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9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198120" algn="l"/>
                          <a:tab pos="398145" algn="l"/>
                        </a:tabLst>
                      </a:pPr>
                      <a:r>
                        <a:rPr lang="zh-CN" sz="1400" kern="100" dirty="0">
                          <a:solidFill>
                            <a:srgbClr val="0000FF"/>
                          </a:solidFill>
                          <a:effectLst/>
                        </a:rPr>
                        <a:t>实验一：开发环境、机试平台及基本程序结构</a:t>
                      </a:r>
                      <a:endParaRPr lang="zh-CN" sz="1400" kern="100" dirty="0">
                        <a:solidFill>
                          <a:srgbClr val="0000FF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FF"/>
                          </a:solidFill>
                          <a:effectLst/>
                        </a:rPr>
                        <a:t>2</a:t>
                      </a:r>
                      <a:endParaRPr lang="zh-CN" sz="1400" kern="100" dirty="0">
                        <a:solidFill>
                          <a:srgbClr val="0000FF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zh-CN" sz="1400" b="0" kern="1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（线上）上机</a:t>
                      </a:r>
                      <a:endParaRPr lang="zh-CN" altLang="zh-CN" sz="1400" b="0" kern="100" dirty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89" marR="53089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783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实验二：基本数据类型和计算，格式化输入输出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上机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97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11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基本程序控制结构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4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讲授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97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12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习题课</a:t>
                      </a:r>
                      <a:r>
                        <a:rPr lang="en-US" sz="1400" kern="100">
                          <a:effectLst/>
                        </a:rPr>
                        <a:t>1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实践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0716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13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indent="40132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实验三：程序流程控制</a:t>
                      </a: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sz="1400" b="0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b="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上机</a:t>
                      </a:r>
                      <a:endParaRPr lang="zh-CN" sz="1400" b="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89" marR="53089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590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14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0" kern="1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单元测试</a:t>
                      </a:r>
                      <a:r>
                        <a:rPr lang="en-US" altLang="zh-CN" sz="1400" b="0" kern="1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sz="1400" b="0" kern="1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sz="1400" b="0" kern="10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b="0" kern="1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上机</a:t>
                      </a:r>
                      <a:endParaRPr lang="zh-CN" sz="1400" b="0" kern="1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89" marR="53089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97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15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函数与模块化编程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讲授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97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16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变量的作用域与生命周期</a:t>
                      </a: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sz="1400" b="0" kern="10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线上</a:t>
                      </a:r>
                    </a:p>
                  </a:txBody>
                  <a:tcPr marL="53089" marR="53089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9760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17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实验四：函数及其使用</a:t>
                      </a: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sz="1400" b="0" kern="10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（线上</a:t>
                      </a:r>
                      <a:r>
                        <a:rPr lang="zh-CN" sz="1400" b="0" kern="1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）上机</a:t>
                      </a:r>
                      <a:endParaRPr lang="zh-CN" sz="1400" b="0" kern="100" dirty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89" marR="53089" marT="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97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18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数组与字符串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讲授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22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19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习题课</a:t>
                      </a:r>
                      <a:r>
                        <a:rPr lang="en-US" sz="1400" kern="100" dirty="0">
                          <a:effectLst/>
                        </a:rPr>
                        <a:t>2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实践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62215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20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实验五：数组及其使用</a:t>
                      </a: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上机</a:t>
                      </a:r>
                    </a:p>
                  </a:txBody>
                  <a:tcPr marL="53089" marR="53089" marT="0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97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21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 smtClean="0">
                          <a:effectLst/>
                        </a:rPr>
                        <a:t>指针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讲授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097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22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动态存储管理函数及应用</a:t>
                      </a: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sz="1400" b="0" kern="10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线上</a:t>
                      </a:r>
                    </a:p>
                  </a:txBody>
                  <a:tcPr marL="53089" marR="53089" marT="0" marB="0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097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23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实验六：综合实验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上机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89" marR="53089" marT="0" marB="0" anchor="ctr"/>
                </a:tc>
                <a:extLst>
                  <a:ext uri="{0D108BD9-81ED-4DB2-BD59-A6C34878D82A}">
                    <a16:rowId xmlns:a16="http://schemas.microsoft.com/office/drawing/2014/main" val="3658906199"/>
                  </a:ext>
                </a:extLst>
              </a:tr>
              <a:tr h="209772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24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结构体与复杂数据表示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讲授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62215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25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40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实验</a:t>
                      </a:r>
                      <a:r>
                        <a:rPr lang="zh-CN" altLang="en-US" sz="140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七</a:t>
                      </a:r>
                      <a:r>
                        <a:rPr lang="zh-CN" sz="140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结构体及其应用</a:t>
                      </a: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上机</a:t>
                      </a:r>
                    </a:p>
                  </a:txBody>
                  <a:tcPr marL="53089" marR="53089" marT="0" marB="0" anchor="ctr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62215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26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0" kern="1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单元测试</a:t>
                      </a:r>
                      <a:r>
                        <a:rPr lang="en-US" altLang="zh-CN" sz="1400" b="0" kern="1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sz="1400" b="0" kern="1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sz="1400" b="0" kern="1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0" kern="1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上机</a:t>
                      </a:r>
                      <a:endParaRPr lang="zh-CN" sz="1400" b="0" kern="1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89" marR="53089" marT="0" marB="0" anchor="ctr"/>
                </a:tc>
                <a:extLst>
                  <a:ext uri="{0D108BD9-81ED-4DB2-BD59-A6C34878D82A}">
                    <a16:rowId xmlns:a16="http://schemas.microsoft.com/office/drawing/2014/main" val="3758885063"/>
                  </a:ext>
                </a:extLst>
              </a:tr>
            </a:tbl>
          </a:graphicData>
        </a:graphic>
      </p:graphicFrame>
      <p:sp>
        <p:nvSpPr>
          <p:cNvPr id="3" name="文本框 9">
            <a:extLst>
              <a:ext uri="{FF2B5EF4-FFF2-40B4-BE49-F238E27FC236}">
                <a16:creationId xmlns:a16="http://schemas.microsoft.com/office/drawing/2014/main" id="{9A673809-75CE-4CCF-AB6F-3E7FD72AAC99}"/>
              </a:ext>
            </a:extLst>
          </p:cNvPr>
          <p:cNvSpPr txBox="1"/>
          <p:nvPr/>
        </p:nvSpPr>
        <p:spPr>
          <a:xfrm>
            <a:off x="444500" y="1141933"/>
            <a:ext cx="16861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线上学习：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学时</a:t>
            </a:r>
            <a:endParaRPr lang="en-US" altLang="zh-CN" sz="20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线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上上机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学时</a:t>
            </a:r>
            <a:endParaRPr lang="en-US" altLang="zh-CN" sz="20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线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下学时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28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次课）</a:t>
            </a:r>
            <a:endParaRPr lang="en-US" altLang="zh-CN" sz="20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实践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en-US" altLang="zh-CN" sz="20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7625619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​​">
  <a:themeElements>
    <a:clrScheme name="自定义 2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BC3649"/>
      </a:accent1>
      <a:accent2>
        <a:srgbClr val="6A868F"/>
      </a:accent2>
      <a:accent3>
        <a:srgbClr val="31778D"/>
      </a:accent3>
      <a:accent4>
        <a:srgbClr val="D6C88B"/>
      </a:accent4>
      <a:accent5>
        <a:srgbClr val="D66E49"/>
      </a:accent5>
      <a:accent6>
        <a:srgbClr val="649EB2"/>
      </a:accent6>
      <a:hlink>
        <a:srgbClr val="BC3649"/>
      </a:hlink>
      <a:folHlink>
        <a:srgbClr val="BFBFBF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A50021"/>
        </a:solidFill>
        <a:ln w="9525">
          <a:solidFill>
            <a:schemeClr val="bg1"/>
          </a:solidFill>
          <a:miter lim="800000"/>
          <a:headEnd/>
          <a:tailEnd/>
        </a:ln>
        <a:effectLst/>
      </a:spPr>
      <a:bodyPr wrap="square" lIns="25600" tIns="25600" rIns="25600" bIns="25600" anchor="t" anchorCtr="0">
        <a:spAutoFit/>
      </a:bodyPr>
      <a:lstStyle>
        <a:defPPr algn="ctr">
          <a:lnSpc>
            <a:spcPct val="150000"/>
          </a:lnSpc>
          <a:spcBef>
            <a:spcPts val="0"/>
          </a:spcBef>
          <a:buNone/>
          <a:defRPr sz="3600" dirty="0">
            <a:solidFill>
              <a:schemeClr val="bg1"/>
            </a:solidFill>
            <a:latin typeface="黑体" panose="02010609060101010101" pitchFamily="49" charset="-122"/>
            <a:ea typeface="黑体" panose="02010609060101010101" pitchFamily="49" charset="-122"/>
            <a:cs typeface="Arial" panose="020B0604020202020204" pitchFamily="34" charset="0"/>
            <a:sym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5766</TotalTime>
  <Words>246</Words>
  <Application>Microsoft Office PowerPoint</Application>
  <PresentationFormat>全屏显示(4:3)</PresentationFormat>
  <Paragraphs>119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黑体</vt:lpstr>
      <vt:lpstr>宋体</vt:lpstr>
      <vt:lpstr>微软雅黑</vt:lpstr>
      <vt:lpstr>Arial</vt:lpstr>
      <vt:lpstr>Times New Roman</vt:lpstr>
      <vt:lpstr>1_Office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韩桑木</dc:creator>
  <cp:lastModifiedBy>Think</cp:lastModifiedBy>
  <cp:revision>652</cp:revision>
  <cp:lastPrinted>2019-03-29T01:10:18Z</cp:lastPrinted>
  <dcterms:created xsi:type="dcterms:W3CDTF">2019-03-06T13:04:23Z</dcterms:created>
  <dcterms:modified xsi:type="dcterms:W3CDTF">2020-09-14T10:15:36Z</dcterms:modified>
</cp:coreProperties>
</file>