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9" r:id="rId1"/>
  </p:sldMasterIdLst>
  <p:sldIdLst>
    <p:sldId id="256" r:id="rId2"/>
    <p:sldId id="261" r:id="rId3"/>
    <p:sldId id="262" r:id="rId4"/>
    <p:sldId id="263" r:id="rId5"/>
    <p:sldId id="266" r:id="rId6"/>
    <p:sldId id="264" r:id="rId7"/>
    <p:sldId id="267" r:id="rId8"/>
  </p:sldIdLst>
  <p:sldSz cx="12192000" cy="6858000"/>
  <p:notesSz cx="6858000" cy="9144000"/>
  <p:embeddedFontLst>
    <p:embeddedFont>
      <p:font typeface="等线" panose="02010600030101010101" pitchFamily="2" charset="-122"/>
      <p:regular r:id="rId9"/>
      <p:bold r:id="rId10"/>
    </p:embeddedFont>
    <p:embeddedFont>
      <p:font typeface="等线 Light" panose="02010600030101010101" pitchFamily="2" charset="-122"/>
      <p:regular r:id="rId11"/>
    </p:embeddedFont>
    <p:embeddedFont>
      <p:font typeface="方正综艺简体" panose="03000509000000000000" pitchFamily="65" charset="-122"/>
      <p:regular r:id="rId12"/>
    </p:embeddedFont>
    <p:embeddedFont>
      <p:font typeface="华文楷体" panose="02010600040101010101" pitchFamily="2" charset="-122"/>
      <p:regular r:id="rId1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EA9"/>
    <a:srgbClr val="E8EEF8"/>
    <a:srgbClr val="C5D3ED"/>
    <a:srgbClr val="96B0DE"/>
    <a:srgbClr val="5982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4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1D9F2-4A2A-4820-D3F2-043E71A44C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B4E2A7-FD5B-8AF0-603F-3B84B215D0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88E7DF-34EA-B4B8-2944-613C48E842A1}"/>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7747EE46-5BFC-B87B-FAA7-4A60E2CFDD7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EAAC57D-1B45-5075-701A-F23307D372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05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45306-2193-E672-423C-FF12E88496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A7E0F9-DBD8-A0D4-F946-6E428B23CD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876418-9158-183D-27E4-E3E69234BB4F}"/>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7ADB14B6-9591-6EFC-340F-8B22CEA6262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2054DC0B-7274-DF92-5490-87948FF682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6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30F281-2B49-495A-D29F-8C15466C91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0BD03C-BBDB-14D3-A113-3FB8943D2D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8B8A16-F54B-717A-D562-5644597E837B}"/>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00B169DB-43B8-143C-496F-5F5EEBDF153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32262D56-A339-5521-36A5-66002D93834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207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C0A5-5C3F-AB12-180A-6D53139373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E4B511-C5CA-7050-2F36-A304341AB89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ADFED1-75BD-3586-737A-0EAAB251D0EA}"/>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5ED6DC89-61D4-5860-F05B-C0C55537C10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20068A3-F486-59D6-C0B7-EC419439E6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53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810BF-1F1F-3225-219F-2BA6574269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80C651-8AD6-608D-6A2A-DED9C4A25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861317-3F48-B7F1-6CC7-F89068A47FF5}"/>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30241FB4-CD33-F991-5653-63C052DA8E5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2929CEF-8818-5FF0-0BB0-7304750583C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03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28DC5-8FF8-8FF6-C7FE-8354F8A01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4ABBC4-A709-16F9-F274-1ACAAC120F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3B0F8AE-151D-7A7B-1A74-4E9DD12EC0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824B97-E9DA-5753-31CF-E1494E483F1F}"/>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6" name="页脚占位符 5">
            <a:extLst>
              <a:ext uri="{FF2B5EF4-FFF2-40B4-BE49-F238E27FC236}">
                <a16:creationId xmlns:a16="http://schemas.microsoft.com/office/drawing/2014/main" id="{F34E9EDB-ACBD-C860-6804-4E7B69813440}"/>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DC039907-9467-7085-2368-BFCB1B2AFE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445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4DBD7-B80F-F076-0F83-04E005D224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9AEE4B-9444-34E4-9CA8-A76D9DB2B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ED1D80-B592-4048-DC8F-70938A8B05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66B6F8-0E5D-597A-6D91-2B0E1EB0E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6B1F1A-F503-86B6-EB04-03FE23F665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463BA5-7FB9-4E8A-1903-168FA409771F}"/>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8" name="页脚占位符 7">
            <a:extLst>
              <a:ext uri="{FF2B5EF4-FFF2-40B4-BE49-F238E27FC236}">
                <a16:creationId xmlns:a16="http://schemas.microsoft.com/office/drawing/2014/main" id="{10B76A1F-4755-5590-1434-E1CD1861D8EB}"/>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3577B2F9-0C37-EC0B-D862-73C3E4FB3C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5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EB942-DC9A-4CB6-7E13-188AE4B5CC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36CABD-DE45-EA5E-C76E-F41D8E5F8B9F}"/>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4" name="页脚占位符 3">
            <a:extLst>
              <a:ext uri="{FF2B5EF4-FFF2-40B4-BE49-F238E27FC236}">
                <a16:creationId xmlns:a16="http://schemas.microsoft.com/office/drawing/2014/main" id="{116B89A5-F7F1-0CB4-5884-E01A31824F80}"/>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CCA3BAE4-BED8-7222-B334-A882E07CD6A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26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511566-3651-4F2B-05CB-87F49CF33CD4}"/>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3" name="页脚占位符 2">
            <a:extLst>
              <a:ext uri="{FF2B5EF4-FFF2-40B4-BE49-F238E27FC236}">
                <a16:creationId xmlns:a16="http://schemas.microsoft.com/office/drawing/2014/main" id="{140BD712-BBEB-ED5E-73B4-C2ABDEA58527}"/>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CEB0353D-BCB6-92CE-9502-96AE51B623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70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2D2FB-F819-1432-98EA-EC522A9B5F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BC9B47-EC0A-BE65-A298-69C307083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155827-7299-9011-C95A-95CD63E50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31B721-EE41-7E9C-D508-3173A2AD9E63}"/>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6" name="页脚占位符 5">
            <a:extLst>
              <a:ext uri="{FF2B5EF4-FFF2-40B4-BE49-F238E27FC236}">
                <a16:creationId xmlns:a16="http://schemas.microsoft.com/office/drawing/2014/main" id="{D2FFB657-4789-22BF-8482-7BE5850AB9A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7AAA5FA7-CED4-CC69-0F29-BE21DB9B4A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838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30248-3FE1-DBC7-3152-2D9536C1AF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35F7D4-6DD1-E78C-62AA-C394F56B3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9B4774-41B5-4CC5-53C1-D5C23046D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028CD6-1F00-9ADD-4AE4-A62E231C2BEB}"/>
              </a:ext>
            </a:extLst>
          </p:cNvPr>
          <p:cNvSpPr>
            <a:spLocks noGrp="1"/>
          </p:cNvSpPr>
          <p:nvPr>
            <p:ph type="dt" sz="half" idx="10"/>
          </p:nvPr>
        </p:nvSpPr>
        <p:spPr/>
        <p:txBody>
          <a:bodyPr/>
          <a:lstStyle/>
          <a:p>
            <a:fld id="{B61BEF0D-F0BB-DE4B-95CE-6DB70DBA9567}" type="datetimeFigureOut">
              <a:rPr lang="en-US" smtClean="0"/>
              <a:pPr/>
              <a:t>11/19/2022</a:t>
            </a:fld>
            <a:endParaRPr lang="en-US" dirty="0"/>
          </a:p>
        </p:txBody>
      </p:sp>
      <p:sp>
        <p:nvSpPr>
          <p:cNvPr id="6" name="页脚占位符 5">
            <a:extLst>
              <a:ext uri="{FF2B5EF4-FFF2-40B4-BE49-F238E27FC236}">
                <a16:creationId xmlns:a16="http://schemas.microsoft.com/office/drawing/2014/main" id="{3DDAD319-DAE9-B690-5208-22F4A0FD60A2}"/>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BF80525A-D734-E86D-3484-60021DA25C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29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D69F69-3332-7F30-7BA4-9DB759668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570E5B-D858-D3E9-C822-F959151B7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00B947-4A40-BDE8-A202-7D3C641A9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11/19/2022</a:t>
            </a:fld>
            <a:endParaRPr lang="en-US" dirty="0"/>
          </a:p>
        </p:txBody>
      </p:sp>
      <p:sp>
        <p:nvSpPr>
          <p:cNvPr id="5" name="页脚占位符 4">
            <a:extLst>
              <a:ext uri="{FF2B5EF4-FFF2-40B4-BE49-F238E27FC236}">
                <a16:creationId xmlns:a16="http://schemas.microsoft.com/office/drawing/2014/main" id="{4B8F46CE-3213-7887-5888-76CDB3608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B57B084E-835E-9ED4-18A8-42C8F2DC7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4598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tcoder.jp/" TargetMode="External"/><Relationship Id="rId3" Type="http://schemas.microsoft.com/office/2007/relationships/hdphoto" Target="../media/hdphoto1.wdp"/><Relationship Id="rId7" Type="http://schemas.openxmlformats.org/officeDocument/2006/relationships/hyperlink" Target="https://codeforces.co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luogu.com.cn/"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51F38CD-24F6-63F9-D82A-2705B7FE5B16}"/>
              </a:ext>
            </a:extLst>
          </p:cNvPr>
          <p:cNvGrpSpPr/>
          <p:nvPr/>
        </p:nvGrpSpPr>
        <p:grpSpPr>
          <a:xfrm>
            <a:off x="-1" y="3805973"/>
            <a:ext cx="5898599" cy="3052027"/>
            <a:chOff x="5250045" y="1368236"/>
            <a:chExt cx="4766791" cy="2466412"/>
          </a:xfrm>
        </p:grpSpPr>
        <p:pic>
          <p:nvPicPr>
            <p:cNvPr id="14" name="Picture 2">
              <a:extLst>
                <a:ext uri="{FF2B5EF4-FFF2-40B4-BE49-F238E27FC236}">
                  <a16:creationId xmlns:a16="http://schemas.microsoft.com/office/drawing/2014/main" id="{8696DA24-64DF-9D9F-AE4A-839CFE1C9668}"/>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l="36661" t="1" b="58444"/>
            <a:stretch/>
          </p:blipFill>
          <p:spPr bwMode="auto">
            <a:xfrm>
              <a:off x="5250045" y="1761749"/>
              <a:ext cx="3566063" cy="2072899"/>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6A3840BB-6483-8EA6-6779-2D51ACDCCBA6}"/>
                </a:ext>
              </a:extLst>
            </p:cNvPr>
            <p:cNvSpPr/>
            <p:nvPr/>
          </p:nvSpPr>
          <p:spPr>
            <a:xfrm>
              <a:off x="5250046" y="1368236"/>
              <a:ext cx="4766790" cy="24664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a:extLst>
              <a:ext uri="{FF2B5EF4-FFF2-40B4-BE49-F238E27FC236}">
                <a16:creationId xmlns:a16="http://schemas.microsoft.com/office/drawing/2014/main" id="{F045E798-AE26-7C1E-546D-EB61DF0C7996}"/>
              </a:ext>
            </a:extLst>
          </p:cNvPr>
          <p:cNvGrpSpPr/>
          <p:nvPr/>
        </p:nvGrpSpPr>
        <p:grpSpPr>
          <a:xfrm>
            <a:off x="5273195" y="794872"/>
            <a:ext cx="6918806" cy="6659653"/>
            <a:chOff x="2175164" y="1368236"/>
            <a:chExt cx="5591243" cy="5381816"/>
          </a:xfrm>
        </p:grpSpPr>
        <p:pic>
          <p:nvPicPr>
            <p:cNvPr id="11" name="Picture 2">
              <a:extLst>
                <a:ext uri="{FF2B5EF4-FFF2-40B4-BE49-F238E27FC236}">
                  <a16:creationId xmlns:a16="http://schemas.microsoft.com/office/drawing/2014/main" id="{272FF6B7-69DD-BC00-DA2B-5E4F135EB3FE}"/>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a:stretch/>
          </p:blipFill>
          <p:spPr bwMode="auto">
            <a:xfrm>
              <a:off x="3185969" y="1761748"/>
              <a:ext cx="4580437" cy="498830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BE8D2955-4632-5F28-0DA5-928C2B3C594F}"/>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8AB35215-78D5-5E6B-92B5-2E26156ACA0E}"/>
              </a:ext>
            </a:extLst>
          </p:cNvPr>
          <p:cNvSpPr>
            <a:spLocks noGrp="1"/>
          </p:cNvSpPr>
          <p:nvPr>
            <p:ph type="ctrTitle"/>
          </p:nvPr>
        </p:nvSpPr>
        <p:spPr>
          <a:xfrm>
            <a:off x="3517152" y="2670794"/>
            <a:ext cx="5157696" cy="943048"/>
          </a:xfrm>
        </p:spPr>
        <p:txBody>
          <a:bodyPr>
            <a:normAutofit/>
          </a:bodyPr>
          <a:lstStyle/>
          <a:p>
            <a:r>
              <a:rPr lang="zh-CN" altLang="en-US" dirty="0">
                <a:latin typeface="方正综艺简体" panose="03000509000000000000" pitchFamily="65" charset="-122"/>
                <a:ea typeface="方正综艺简体" panose="03000509000000000000" pitchFamily="65" charset="-122"/>
              </a:rPr>
              <a:t>我的竞赛之旅</a:t>
            </a:r>
          </a:p>
        </p:txBody>
      </p:sp>
      <p:sp>
        <p:nvSpPr>
          <p:cNvPr id="3" name="副标题 2">
            <a:extLst>
              <a:ext uri="{FF2B5EF4-FFF2-40B4-BE49-F238E27FC236}">
                <a16:creationId xmlns:a16="http://schemas.microsoft.com/office/drawing/2014/main" id="{9EA5530F-BF36-F1D0-5CDF-6AD243F63E7F}"/>
              </a:ext>
            </a:extLst>
          </p:cNvPr>
          <p:cNvSpPr>
            <a:spLocks noGrp="1"/>
          </p:cNvSpPr>
          <p:nvPr>
            <p:ph type="subTitle" idx="1"/>
          </p:nvPr>
        </p:nvSpPr>
        <p:spPr>
          <a:xfrm>
            <a:off x="3098800" y="4026319"/>
            <a:ext cx="5994400" cy="1463445"/>
          </a:xfrm>
        </p:spPr>
        <p:txBody>
          <a:bodyPr>
            <a:normAutofit/>
          </a:bodyPr>
          <a:lstStyle/>
          <a:p>
            <a:r>
              <a:rPr lang="en-US" altLang="zh-CN" dirty="0"/>
              <a:t>2020</a:t>
            </a:r>
            <a:r>
              <a:rPr lang="zh-CN" altLang="en-US" dirty="0"/>
              <a:t>级</a:t>
            </a:r>
            <a:endParaRPr lang="en-US" altLang="zh-CN" dirty="0"/>
          </a:p>
          <a:p>
            <a:r>
              <a:rPr lang="zh-CN" altLang="en-US" dirty="0"/>
              <a:t>陶天乐</a:t>
            </a:r>
            <a:endParaRPr lang="en-US" altLang="zh-CN" dirty="0"/>
          </a:p>
          <a:p>
            <a:r>
              <a:rPr lang="zh-CN" altLang="en-US" dirty="0"/>
              <a:t>计算机科学与技术专业</a:t>
            </a:r>
            <a:endParaRPr lang="en-US" altLang="zh-CN" dirty="0"/>
          </a:p>
        </p:txBody>
      </p:sp>
      <p:sp>
        <p:nvSpPr>
          <p:cNvPr id="4" name="矩形 3">
            <a:extLst>
              <a:ext uri="{FF2B5EF4-FFF2-40B4-BE49-F238E27FC236}">
                <a16:creationId xmlns:a16="http://schemas.microsoft.com/office/drawing/2014/main" id="{C1BB6B43-8CF6-48C7-2CB3-2411BF3F1042}"/>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0D4D183-3F4F-3006-4AFC-B832EFE7FD69}"/>
              </a:ext>
            </a:extLst>
          </p:cNvPr>
          <p:cNvSpPr/>
          <p:nvPr/>
        </p:nvSpPr>
        <p:spPr>
          <a:xfrm>
            <a:off x="0" y="683374"/>
            <a:ext cx="12192000" cy="111498"/>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20C5B16-7555-023B-F7A1-FDF6D2749EE0}"/>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29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374635AB-683F-962E-71A3-6BAAFA0D8E43}"/>
              </a:ext>
            </a:extLst>
          </p:cNvPr>
          <p:cNvGrpSpPr/>
          <p:nvPr/>
        </p:nvGrpSpPr>
        <p:grpSpPr>
          <a:xfrm>
            <a:off x="5273195" y="794872"/>
            <a:ext cx="6918806" cy="6063130"/>
            <a:chOff x="2175164" y="1368236"/>
            <a:chExt cx="5591243" cy="4899752"/>
          </a:xfrm>
        </p:grpSpPr>
        <p:pic>
          <p:nvPicPr>
            <p:cNvPr id="31" name="Picture 2">
              <a:extLst>
                <a:ext uri="{FF2B5EF4-FFF2-40B4-BE49-F238E27FC236}">
                  <a16:creationId xmlns:a16="http://schemas.microsoft.com/office/drawing/2014/main" id="{102F03BB-4474-63DB-E305-9D826312449C}"/>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a:extLst>
                <a:ext uri="{FF2B5EF4-FFF2-40B4-BE49-F238E27FC236}">
                  <a16:creationId xmlns:a16="http://schemas.microsoft.com/office/drawing/2014/main" id="{F87D7947-8EFF-5CAE-4FB7-9E311FD62F0E}"/>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9620A4AF-EC28-2E0A-D915-873C86F6E2E4}"/>
              </a:ext>
            </a:extLst>
          </p:cNvPr>
          <p:cNvSpPr>
            <a:spLocks noGrp="1"/>
          </p:cNvSpPr>
          <p:nvPr>
            <p:ph type="title"/>
          </p:nvPr>
        </p:nvSpPr>
        <p:spPr>
          <a:xfrm>
            <a:off x="179570" y="515390"/>
            <a:ext cx="8534400" cy="1507067"/>
          </a:xfrm>
        </p:spPr>
        <p:txBody>
          <a:bodyPr/>
          <a:lstStyle/>
          <a:p>
            <a:r>
              <a:rPr lang="zh-CN" altLang="en-US" dirty="0">
                <a:latin typeface="方正综艺简体" panose="03000509000000000000" pitchFamily="65" charset="-122"/>
                <a:ea typeface="方正综艺简体" panose="03000509000000000000" pitchFamily="65" charset="-122"/>
              </a:rPr>
              <a:t>竞赛经历</a:t>
            </a:r>
          </a:p>
        </p:txBody>
      </p:sp>
      <p:sp>
        <p:nvSpPr>
          <p:cNvPr id="4" name="文本框 3">
            <a:extLst>
              <a:ext uri="{FF2B5EF4-FFF2-40B4-BE49-F238E27FC236}">
                <a16:creationId xmlns:a16="http://schemas.microsoft.com/office/drawing/2014/main" id="{9FA48E61-726B-C2FA-B3EC-7C32BCBECE22}"/>
              </a:ext>
            </a:extLst>
          </p:cNvPr>
          <p:cNvSpPr txBox="1"/>
          <p:nvPr/>
        </p:nvSpPr>
        <p:spPr>
          <a:xfrm>
            <a:off x="3594968" y="1708164"/>
            <a:ext cx="7109639" cy="4247317"/>
          </a:xfrm>
          <a:prstGeom prst="rect">
            <a:avLst/>
          </a:prstGeom>
          <a:noFill/>
        </p:spPr>
        <p:txBody>
          <a:bodyPr wrap="none" rtlCol="0">
            <a:spAutoFit/>
          </a:bodyPr>
          <a:lstStyle/>
          <a:p>
            <a:r>
              <a:rPr lang="zh-CN" altLang="en-US" b="1" dirty="0"/>
              <a:t>第一次接触：</a:t>
            </a:r>
            <a:r>
              <a:rPr lang="zh-CN" altLang="en-US" dirty="0"/>
              <a:t>新生赛网络赛</a:t>
            </a:r>
            <a:r>
              <a:rPr lang="en-US" altLang="zh-CN" dirty="0"/>
              <a:t>+</a:t>
            </a:r>
            <a:r>
              <a:rPr lang="zh-CN" altLang="en-US" dirty="0"/>
              <a:t>现场赛</a:t>
            </a:r>
            <a:endParaRPr lang="en-US" altLang="zh-CN" dirty="0"/>
          </a:p>
          <a:p>
            <a:endParaRPr lang="en-US" altLang="zh-CN" dirty="0"/>
          </a:p>
          <a:p>
            <a:r>
              <a:rPr lang="zh-CN" altLang="en-US" b="1" dirty="0"/>
              <a:t>第一次提升：</a:t>
            </a:r>
            <a:r>
              <a:rPr lang="zh-CN" altLang="en-US" dirty="0"/>
              <a:t>自行学习基础知识点、编程语言（个人为主）</a:t>
            </a:r>
            <a:endParaRPr lang="en-US" altLang="zh-CN" dirty="0"/>
          </a:p>
          <a:p>
            <a:endParaRPr lang="en-US" altLang="zh-CN" dirty="0"/>
          </a:p>
          <a:p>
            <a:r>
              <a:rPr lang="zh-CN" altLang="en-US" b="1" dirty="0"/>
              <a:t>校队选拔：</a:t>
            </a:r>
            <a:r>
              <a:rPr lang="zh-CN" altLang="en-US" dirty="0"/>
              <a:t>校赛网络赛</a:t>
            </a:r>
            <a:r>
              <a:rPr lang="en-US" altLang="zh-CN" dirty="0"/>
              <a:t>+</a:t>
            </a:r>
            <a:r>
              <a:rPr lang="zh-CN" altLang="en-US" dirty="0"/>
              <a:t>现场赛</a:t>
            </a:r>
            <a:endParaRPr lang="en-US" altLang="zh-CN" dirty="0"/>
          </a:p>
          <a:p>
            <a:endParaRPr lang="en-US" altLang="zh-CN" b="1" dirty="0"/>
          </a:p>
          <a:p>
            <a:r>
              <a:rPr lang="zh-CN" altLang="en-US" b="1" dirty="0"/>
              <a:t>组队</a:t>
            </a:r>
            <a:r>
              <a:rPr lang="en-US" altLang="zh-CN" b="1" dirty="0"/>
              <a:t>+</a:t>
            </a:r>
            <a:r>
              <a:rPr lang="zh-CN" altLang="en-US" b="1" dirty="0"/>
              <a:t>第二次提升：</a:t>
            </a:r>
            <a:r>
              <a:rPr lang="zh-CN" altLang="en-US" dirty="0"/>
              <a:t>校队暑期集训（团队为主）</a:t>
            </a:r>
            <a:endParaRPr lang="en-US" altLang="zh-CN" dirty="0"/>
          </a:p>
          <a:p>
            <a:endParaRPr lang="en-US" altLang="zh-CN" dirty="0"/>
          </a:p>
          <a:p>
            <a:r>
              <a:rPr lang="zh-CN" altLang="en-US" b="1" dirty="0"/>
              <a:t>第一年正式赛：</a:t>
            </a:r>
            <a:r>
              <a:rPr lang="zh-CN" altLang="en-US" dirty="0"/>
              <a:t>陕西省赛</a:t>
            </a:r>
            <a:r>
              <a:rPr lang="en-US" altLang="zh-CN" dirty="0"/>
              <a:t>+ICPC/CCPC</a:t>
            </a:r>
            <a:r>
              <a:rPr lang="zh-CN" altLang="en-US" dirty="0"/>
              <a:t>网络赛</a:t>
            </a:r>
            <a:r>
              <a:rPr lang="en-US" altLang="zh-CN" dirty="0"/>
              <a:t>+</a:t>
            </a:r>
            <a:r>
              <a:rPr lang="zh-CN" altLang="en-US" dirty="0"/>
              <a:t>区域赛</a:t>
            </a:r>
            <a:endParaRPr lang="en-US" altLang="zh-CN" dirty="0"/>
          </a:p>
          <a:p>
            <a:endParaRPr lang="en-US" altLang="zh-CN" dirty="0"/>
          </a:p>
          <a:p>
            <a:r>
              <a:rPr lang="zh-CN" altLang="en-US" b="1" dirty="0"/>
              <a:t>第三次提升：</a:t>
            </a:r>
            <a:r>
              <a:rPr lang="zh-CN" altLang="en-US" dirty="0"/>
              <a:t>大二下至暑期前（个人为主）（参加校赛、天梯赛等）</a:t>
            </a:r>
            <a:endParaRPr lang="en-US" altLang="zh-CN" dirty="0"/>
          </a:p>
          <a:p>
            <a:endParaRPr lang="en-US" altLang="zh-CN" dirty="0"/>
          </a:p>
          <a:p>
            <a:r>
              <a:rPr lang="zh-CN" altLang="en-US" b="1" dirty="0"/>
              <a:t>第四次提升：</a:t>
            </a:r>
            <a:r>
              <a:rPr lang="zh-CN" altLang="en-US" dirty="0"/>
              <a:t>大二暑假校队暑期集训至大三开学前</a:t>
            </a:r>
            <a:endParaRPr lang="en-US" altLang="zh-CN" dirty="0"/>
          </a:p>
          <a:p>
            <a:endParaRPr lang="en-US" altLang="zh-CN" dirty="0"/>
          </a:p>
          <a:p>
            <a:r>
              <a:rPr lang="zh-CN" altLang="en-US" b="1" dirty="0"/>
              <a:t>第二年正式赛：</a:t>
            </a:r>
            <a:r>
              <a:rPr lang="zh-CN" altLang="en-US" dirty="0"/>
              <a:t>陕西省赛</a:t>
            </a:r>
            <a:r>
              <a:rPr lang="en-US" altLang="zh-CN" dirty="0"/>
              <a:t>+ICPC/CCPC</a:t>
            </a:r>
            <a:r>
              <a:rPr lang="zh-CN" altLang="en-US" dirty="0"/>
              <a:t>网络赛</a:t>
            </a:r>
            <a:r>
              <a:rPr lang="en-US" altLang="zh-CN" dirty="0"/>
              <a:t>+</a:t>
            </a:r>
            <a:r>
              <a:rPr lang="zh-CN" altLang="en-US" dirty="0"/>
              <a:t>区域赛</a:t>
            </a:r>
            <a:endParaRPr lang="en-US" altLang="zh-CN" dirty="0"/>
          </a:p>
        </p:txBody>
      </p:sp>
      <p:sp>
        <p:nvSpPr>
          <p:cNvPr id="5" name="文本框 4">
            <a:extLst>
              <a:ext uri="{FF2B5EF4-FFF2-40B4-BE49-F238E27FC236}">
                <a16:creationId xmlns:a16="http://schemas.microsoft.com/office/drawing/2014/main" id="{84190321-A2C9-3CA4-E88E-01A758486F63}"/>
              </a:ext>
            </a:extLst>
          </p:cNvPr>
          <p:cNvSpPr txBox="1"/>
          <p:nvPr/>
        </p:nvSpPr>
        <p:spPr>
          <a:xfrm>
            <a:off x="515057" y="1708164"/>
            <a:ext cx="2390398" cy="4247317"/>
          </a:xfrm>
          <a:prstGeom prst="rect">
            <a:avLst/>
          </a:prstGeom>
          <a:noFill/>
        </p:spPr>
        <p:txBody>
          <a:bodyPr wrap="none" rtlCol="0">
            <a:spAutoFit/>
          </a:bodyPr>
          <a:lstStyle/>
          <a:p>
            <a:pPr algn="r"/>
            <a:r>
              <a:rPr lang="zh-CN" altLang="en-US" dirty="0"/>
              <a:t>大一上</a:t>
            </a:r>
            <a:r>
              <a:rPr lang="en-US" altLang="zh-CN" dirty="0"/>
              <a:t>11-12</a:t>
            </a:r>
            <a:r>
              <a:rPr lang="zh-CN" altLang="en-US" dirty="0"/>
              <a:t>月份</a:t>
            </a:r>
            <a:endParaRPr lang="en-US" altLang="zh-CN" dirty="0"/>
          </a:p>
          <a:p>
            <a:pPr algn="r"/>
            <a:endParaRPr lang="en-US" altLang="zh-CN" dirty="0"/>
          </a:p>
          <a:p>
            <a:pPr algn="r"/>
            <a:r>
              <a:rPr lang="en-US" altLang="zh-CN" dirty="0"/>
              <a:t>1</a:t>
            </a:r>
            <a:r>
              <a:rPr lang="zh-CN" altLang="en-US" dirty="0"/>
              <a:t>月份至大二下</a:t>
            </a:r>
            <a:r>
              <a:rPr lang="en-US" altLang="zh-CN" dirty="0"/>
              <a:t>5</a:t>
            </a:r>
            <a:r>
              <a:rPr lang="zh-CN" altLang="en-US" dirty="0"/>
              <a:t>月份</a:t>
            </a:r>
            <a:endParaRPr lang="en-US" altLang="zh-CN" dirty="0"/>
          </a:p>
          <a:p>
            <a:pPr algn="r"/>
            <a:endParaRPr lang="en-US" altLang="zh-CN" dirty="0"/>
          </a:p>
          <a:p>
            <a:pPr algn="r"/>
            <a:r>
              <a:rPr lang="zh-CN" altLang="en-US" dirty="0"/>
              <a:t>大一下</a:t>
            </a:r>
            <a:r>
              <a:rPr lang="en-US" altLang="zh-CN" dirty="0"/>
              <a:t>5</a:t>
            </a:r>
            <a:r>
              <a:rPr lang="zh-CN" altLang="en-US" dirty="0"/>
              <a:t>月份</a:t>
            </a:r>
            <a:endParaRPr lang="en-US" altLang="zh-CN" dirty="0"/>
          </a:p>
          <a:p>
            <a:pPr algn="r"/>
            <a:endParaRPr lang="en-US" altLang="zh-CN" dirty="0"/>
          </a:p>
          <a:p>
            <a:pPr algn="r"/>
            <a:r>
              <a:rPr lang="zh-CN" altLang="en-US" dirty="0"/>
              <a:t>大一暑假</a:t>
            </a:r>
            <a:r>
              <a:rPr lang="en-US" altLang="zh-CN" dirty="0"/>
              <a:t>7-9</a:t>
            </a:r>
            <a:r>
              <a:rPr lang="zh-CN" altLang="en-US" dirty="0"/>
              <a:t>月份</a:t>
            </a:r>
            <a:endParaRPr lang="en-US" altLang="zh-CN" dirty="0"/>
          </a:p>
          <a:p>
            <a:pPr algn="r"/>
            <a:endParaRPr lang="en-US" altLang="zh-CN" dirty="0"/>
          </a:p>
          <a:p>
            <a:pPr algn="r"/>
            <a:r>
              <a:rPr lang="zh-CN" altLang="en-US" dirty="0"/>
              <a:t>大二上</a:t>
            </a:r>
            <a:r>
              <a:rPr lang="en-US" altLang="zh-CN" dirty="0"/>
              <a:t>10-12</a:t>
            </a:r>
            <a:r>
              <a:rPr lang="zh-CN" altLang="en-US" dirty="0"/>
              <a:t>月份</a:t>
            </a:r>
            <a:endParaRPr lang="en-US" altLang="zh-CN" dirty="0"/>
          </a:p>
          <a:p>
            <a:pPr algn="r"/>
            <a:endParaRPr lang="en-US" altLang="zh-CN" dirty="0"/>
          </a:p>
          <a:p>
            <a:pPr algn="r"/>
            <a:r>
              <a:rPr lang="en-US" altLang="zh-CN" dirty="0"/>
              <a:t>1</a:t>
            </a:r>
            <a:r>
              <a:rPr lang="zh-CN" altLang="en-US" dirty="0"/>
              <a:t>月份至大二下暑假前</a:t>
            </a:r>
            <a:endParaRPr lang="en-US" altLang="zh-CN" dirty="0"/>
          </a:p>
          <a:p>
            <a:pPr algn="r"/>
            <a:endParaRPr lang="en-US" altLang="zh-CN" dirty="0"/>
          </a:p>
          <a:p>
            <a:pPr algn="r"/>
            <a:r>
              <a:rPr lang="zh-CN" altLang="en-US" dirty="0"/>
              <a:t>大二暑假</a:t>
            </a:r>
            <a:r>
              <a:rPr lang="en-US" altLang="zh-CN" dirty="0"/>
              <a:t>7-9</a:t>
            </a:r>
            <a:r>
              <a:rPr lang="zh-CN" altLang="en-US" dirty="0"/>
              <a:t>月份</a:t>
            </a:r>
            <a:endParaRPr lang="en-US" altLang="zh-CN" dirty="0"/>
          </a:p>
          <a:p>
            <a:pPr algn="r"/>
            <a:endParaRPr lang="en-US" altLang="zh-CN" dirty="0"/>
          </a:p>
          <a:p>
            <a:pPr algn="r"/>
            <a:r>
              <a:rPr lang="zh-CN" altLang="en-US" dirty="0"/>
              <a:t>大三上</a:t>
            </a:r>
            <a:r>
              <a:rPr lang="en-US" altLang="zh-CN" dirty="0"/>
              <a:t>10-12</a:t>
            </a:r>
            <a:r>
              <a:rPr lang="zh-CN" altLang="en-US" dirty="0"/>
              <a:t>月份</a:t>
            </a:r>
          </a:p>
        </p:txBody>
      </p:sp>
      <p:grpSp>
        <p:nvGrpSpPr>
          <p:cNvPr id="26" name="组合 25">
            <a:extLst>
              <a:ext uri="{FF2B5EF4-FFF2-40B4-BE49-F238E27FC236}">
                <a16:creationId xmlns:a16="http://schemas.microsoft.com/office/drawing/2014/main" id="{37FA73A3-B3C1-22E1-9B39-AC6673594177}"/>
              </a:ext>
            </a:extLst>
          </p:cNvPr>
          <p:cNvGrpSpPr/>
          <p:nvPr/>
        </p:nvGrpSpPr>
        <p:grpSpPr>
          <a:xfrm>
            <a:off x="0" y="198347"/>
            <a:ext cx="12192000" cy="6551705"/>
            <a:chOff x="0" y="198347"/>
            <a:chExt cx="12192000" cy="6551705"/>
          </a:xfrm>
        </p:grpSpPr>
        <p:sp>
          <p:nvSpPr>
            <p:cNvPr id="3" name="矩形 2">
              <a:extLst>
                <a:ext uri="{FF2B5EF4-FFF2-40B4-BE49-F238E27FC236}">
                  <a16:creationId xmlns:a16="http://schemas.microsoft.com/office/drawing/2014/main" id="{8313D987-05D4-E5FF-E9D0-93E37CE57FD0}"/>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5B3D3C4-D146-F9B7-85EE-BB9A3423A099}"/>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D57FCF9-A178-BB53-CF95-480056250F50}"/>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箭头: 右 8">
            <a:extLst>
              <a:ext uri="{FF2B5EF4-FFF2-40B4-BE49-F238E27FC236}">
                <a16:creationId xmlns:a16="http://schemas.microsoft.com/office/drawing/2014/main" id="{0A0BBE2D-2F5A-3768-76D8-002CFB336469}"/>
              </a:ext>
            </a:extLst>
          </p:cNvPr>
          <p:cNvSpPr/>
          <p:nvPr/>
        </p:nvSpPr>
        <p:spPr>
          <a:xfrm rot="5400000">
            <a:off x="1036148" y="3814480"/>
            <a:ext cx="4409587" cy="361274"/>
          </a:xfrm>
          <a:prstGeom prst="rightArrow">
            <a:avLst/>
          </a:prstGeom>
          <a:solidFill>
            <a:srgbClr val="598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A58F772-ED25-E3FA-DE2C-F96A22542E22}"/>
              </a:ext>
            </a:extLst>
          </p:cNvPr>
          <p:cNvSpPr/>
          <p:nvPr/>
        </p:nvSpPr>
        <p:spPr>
          <a:xfrm>
            <a:off x="3108729" y="1713542"/>
            <a:ext cx="264422" cy="264422"/>
          </a:xfrm>
          <a:prstGeom prst="ellipse">
            <a:avLst/>
          </a:prstGeom>
          <a:solidFill>
            <a:srgbClr val="96B0D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7806C5C-B356-5116-42AD-F2C62DB1C14D}"/>
              </a:ext>
            </a:extLst>
          </p:cNvPr>
          <p:cNvSpPr/>
          <p:nvPr/>
        </p:nvSpPr>
        <p:spPr>
          <a:xfrm>
            <a:off x="3093857" y="3964724"/>
            <a:ext cx="264422" cy="264422"/>
          </a:xfrm>
          <a:prstGeom prst="ellipse">
            <a:avLst/>
          </a:prstGeom>
          <a:solidFill>
            <a:srgbClr val="96B0D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27FC0C1C-D7D0-6F12-4E1B-0F8919EC883A}"/>
              </a:ext>
            </a:extLst>
          </p:cNvPr>
          <p:cNvSpPr/>
          <p:nvPr/>
        </p:nvSpPr>
        <p:spPr>
          <a:xfrm>
            <a:off x="3108729" y="5606669"/>
            <a:ext cx="264422" cy="264422"/>
          </a:xfrm>
          <a:prstGeom prst="ellipse">
            <a:avLst/>
          </a:prstGeom>
          <a:solidFill>
            <a:srgbClr val="96B0D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378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365A2C6B-BE59-8D19-757D-006D62968FEE}"/>
              </a:ext>
            </a:extLst>
          </p:cNvPr>
          <p:cNvGrpSpPr/>
          <p:nvPr/>
        </p:nvGrpSpPr>
        <p:grpSpPr>
          <a:xfrm>
            <a:off x="5273195" y="794872"/>
            <a:ext cx="6918806" cy="6063130"/>
            <a:chOff x="2175164" y="1368236"/>
            <a:chExt cx="5591243" cy="4899752"/>
          </a:xfrm>
        </p:grpSpPr>
        <p:pic>
          <p:nvPicPr>
            <p:cNvPr id="17" name="Picture 2">
              <a:extLst>
                <a:ext uri="{FF2B5EF4-FFF2-40B4-BE49-F238E27FC236}">
                  <a16:creationId xmlns:a16="http://schemas.microsoft.com/office/drawing/2014/main" id="{2F96D90F-831E-3768-74B5-6A6E856D7F4C}"/>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B2A9A154-5EEA-4C8D-0344-E543AE293563}"/>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圆角 9">
            <a:extLst>
              <a:ext uri="{FF2B5EF4-FFF2-40B4-BE49-F238E27FC236}">
                <a16:creationId xmlns:a16="http://schemas.microsoft.com/office/drawing/2014/main" id="{8FA60374-E64A-CCCA-B2BD-F8D229109CAC}"/>
              </a:ext>
            </a:extLst>
          </p:cNvPr>
          <p:cNvSpPr/>
          <p:nvPr/>
        </p:nvSpPr>
        <p:spPr>
          <a:xfrm>
            <a:off x="5825102" y="1908782"/>
            <a:ext cx="4876800" cy="3979400"/>
          </a:xfrm>
          <a:prstGeom prst="roundRect">
            <a:avLst/>
          </a:prstGeom>
          <a:solidFill>
            <a:srgbClr val="E8EEF8"/>
          </a:solidFill>
          <a:ln w="38100">
            <a:solidFill>
              <a:srgbClr val="355EA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F073DE64-C09C-7C35-895E-9AB6215339CB}"/>
              </a:ext>
            </a:extLst>
          </p:cNvPr>
          <p:cNvSpPr/>
          <p:nvPr/>
        </p:nvSpPr>
        <p:spPr>
          <a:xfrm>
            <a:off x="432047" y="1908782"/>
            <a:ext cx="4876800" cy="3979400"/>
          </a:xfrm>
          <a:prstGeom prst="roundRect">
            <a:avLst/>
          </a:prstGeom>
          <a:solidFill>
            <a:srgbClr val="E8EEF8"/>
          </a:solidFill>
          <a:ln w="38100">
            <a:solidFill>
              <a:srgbClr val="355EA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89846E6-F734-0C98-E7F3-039AC74B80E4}"/>
              </a:ext>
            </a:extLst>
          </p:cNvPr>
          <p:cNvSpPr>
            <a:spLocks noGrp="1"/>
          </p:cNvSpPr>
          <p:nvPr>
            <p:ph type="title"/>
          </p:nvPr>
        </p:nvSpPr>
        <p:spPr>
          <a:xfrm>
            <a:off x="357554" y="598294"/>
            <a:ext cx="8534400" cy="1507067"/>
          </a:xfrm>
        </p:spPr>
        <p:txBody>
          <a:bodyPr>
            <a:normAutofit/>
          </a:bodyPr>
          <a:lstStyle/>
          <a:p>
            <a:r>
              <a:rPr lang="zh-CN" altLang="en-US" dirty="0">
                <a:latin typeface="方正综艺简体" panose="03000509000000000000" pitchFamily="65" charset="-122"/>
                <a:ea typeface="方正综艺简体" panose="03000509000000000000" pitchFamily="65" charset="-122"/>
              </a:rPr>
              <a:t>竞赛获奖、收获</a:t>
            </a:r>
          </a:p>
        </p:txBody>
      </p:sp>
      <p:sp>
        <p:nvSpPr>
          <p:cNvPr id="4" name="文本框 3">
            <a:extLst>
              <a:ext uri="{FF2B5EF4-FFF2-40B4-BE49-F238E27FC236}">
                <a16:creationId xmlns:a16="http://schemas.microsoft.com/office/drawing/2014/main" id="{4DD5B967-4B39-13FC-406C-9731B826BCB4}"/>
              </a:ext>
            </a:extLst>
          </p:cNvPr>
          <p:cNvSpPr txBox="1"/>
          <p:nvPr/>
        </p:nvSpPr>
        <p:spPr>
          <a:xfrm>
            <a:off x="801416" y="2560630"/>
            <a:ext cx="2704587" cy="2815451"/>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000" dirty="0"/>
              <a:t>新生赛二等奖</a:t>
            </a:r>
            <a:endParaRPr lang="en-US" altLang="zh-CN" sz="2000" dirty="0"/>
          </a:p>
          <a:p>
            <a:pPr marL="342900" indent="-342900">
              <a:lnSpc>
                <a:spcPct val="150000"/>
              </a:lnSpc>
              <a:buFont typeface="Arial" panose="020B0604020202020204" pitchFamily="34" charset="0"/>
              <a:buChar char="•"/>
            </a:pPr>
            <a:r>
              <a:rPr lang="zh-CN" altLang="en-US" sz="2000" dirty="0"/>
              <a:t>校赛亚军</a:t>
            </a:r>
            <a:endParaRPr lang="en-US" altLang="zh-CN" sz="2000" dirty="0"/>
          </a:p>
          <a:p>
            <a:pPr marL="342900" indent="-342900">
              <a:lnSpc>
                <a:spcPct val="150000"/>
              </a:lnSpc>
              <a:buFont typeface="Arial" panose="020B0604020202020204" pitchFamily="34" charset="0"/>
              <a:buChar char="•"/>
            </a:pPr>
            <a:r>
              <a:rPr lang="en-US" altLang="zh-CN" sz="2000" dirty="0"/>
              <a:t>CCCC</a:t>
            </a:r>
            <a:r>
              <a:rPr lang="zh-CN" altLang="en-US" sz="2000" dirty="0"/>
              <a:t>天梯赛三等奖</a:t>
            </a:r>
            <a:endParaRPr lang="en-US" altLang="zh-CN" sz="2000" dirty="0"/>
          </a:p>
          <a:p>
            <a:pPr marL="342900" indent="-342900">
              <a:lnSpc>
                <a:spcPct val="150000"/>
              </a:lnSpc>
              <a:buFont typeface="Arial" panose="020B0604020202020204" pitchFamily="34" charset="0"/>
              <a:buChar char="•"/>
            </a:pPr>
            <a:r>
              <a:rPr lang="en-US" altLang="zh-CN" sz="2000" dirty="0"/>
              <a:t>ICPC</a:t>
            </a:r>
            <a:r>
              <a:rPr lang="zh-CN" altLang="en-US" sz="2000" dirty="0"/>
              <a:t>陕西省赛金奖</a:t>
            </a:r>
            <a:endParaRPr lang="en-US" altLang="zh-CN" sz="2000" dirty="0"/>
          </a:p>
          <a:p>
            <a:pPr marL="342900" indent="-342900">
              <a:lnSpc>
                <a:spcPct val="150000"/>
              </a:lnSpc>
              <a:buFont typeface="Arial" panose="020B0604020202020204" pitchFamily="34" charset="0"/>
              <a:buChar char="•"/>
            </a:pPr>
            <a:r>
              <a:rPr lang="en-US" altLang="zh-CN" sz="2000" dirty="0"/>
              <a:t>CCPC</a:t>
            </a:r>
            <a:r>
              <a:rPr lang="zh-CN" altLang="en-US" sz="2000" dirty="0"/>
              <a:t>区域赛铜奖</a:t>
            </a:r>
            <a:endParaRPr lang="en-US" altLang="zh-CN" sz="2000" dirty="0"/>
          </a:p>
          <a:p>
            <a:pPr marL="342900" indent="-342900">
              <a:lnSpc>
                <a:spcPct val="150000"/>
              </a:lnSpc>
              <a:buFont typeface="Arial" panose="020B0604020202020204" pitchFamily="34" charset="0"/>
              <a:buChar char="•"/>
            </a:pPr>
            <a:r>
              <a:rPr lang="en-US" altLang="zh-CN" sz="2000" dirty="0"/>
              <a:t>ICPC</a:t>
            </a:r>
            <a:r>
              <a:rPr lang="zh-CN" altLang="en-US" sz="2000" dirty="0"/>
              <a:t>区域赛银奖</a:t>
            </a:r>
          </a:p>
        </p:txBody>
      </p:sp>
      <p:sp>
        <p:nvSpPr>
          <p:cNvPr id="5" name="文本框 4">
            <a:extLst>
              <a:ext uri="{FF2B5EF4-FFF2-40B4-BE49-F238E27FC236}">
                <a16:creationId xmlns:a16="http://schemas.microsoft.com/office/drawing/2014/main" id="{5CB9BDE8-9698-2D96-E042-CC9099754DFA}"/>
              </a:ext>
            </a:extLst>
          </p:cNvPr>
          <p:cNvSpPr txBox="1"/>
          <p:nvPr/>
        </p:nvSpPr>
        <p:spPr>
          <a:xfrm>
            <a:off x="6313302" y="2455001"/>
            <a:ext cx="3550972" cy="327711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000" dirty="0"/>
              <a:t>很多算法知识</a:t>
            </a:r>
            <a:endParaRPr lang="en-US" altLang="zh-CN" sz="2000" dirty="0"/>
          </a:p>
          <a:p>
            <a:pPr marL="285750" indent="-285750">
              <a:lnSpc>
                <a:spcPct val="150000"/>
              </a:lnSpc>
              <a:buFont typeface="Arial" panose="020B0604020202020204" pitchFamily="34" charset="0"/>
              <a:buChar char="•"/>
            </a:pPr>
            <a:r>
              <a:rPr lang="zh-CN" altLang="en-US" sz="2000" dirty="0"/>
              <a:t>思维能力的提高</a:t>
            </a:r>
            <a:endParaRPr lang="en-US" altLang="zh-CN" sz="2000" dirty="0"/>
          </a:p>
          <a:p>
            <a:pPr marL="285750" indent="-285750">
              <a:lnSpc>
                <a:spcPct val="150000"/>
              </a:lnSpc>
              <a:buFont typeface="Arial" panose="020B0604020202020204" pitchFamily="34" charset="0"/>
              <a:buChar char="•"/>
            </a:pPr>
            <a:r>
              <a:rPr lang="zh-CN" altLang="en-US" sz="2000" dirty="0"/>
              <a:t>比赛奖金、奖品</a:t>
            </a:r>
            <a:endParaRPr lang="en-US" altLang="zh-CN" sz="2000" dirty="0"/>
          </a:p>
          <a:p>
            <a:pPr marL="285750" indent="-285750">
              <a:lnSpc>
                <a:spcPct val="150000"/>
              </a:lnSpc>
              <a:buFont typeface="Arial" panose="020B0604020202020204" pitchFamily="34" charset="0"/>
              <a:buChar char="•"/>
            </a:pPr>
            <a:r>
              <a:rPr lang="zh-CN" altLang="en-US" sz="2000" dirty="0"/>
              <a:t>线下旅游（需要疫情允许）</a:t>
            </a:r>
            <a:endParaRPr lang="en-US" altLang="zh-CN" sz="2000" dirty="0"/>
          </a:p>
          <a:p>
            <a:pPr marL="285750" indent="-285750">
              <a:lnSpc>
                <a:spcPct val="150000"/>
              </a:lnSpc>
              <a:buFont typeface="Arial" panose="020B0604020202020204" pitchFamily="34" charset="0"/>
              <a:buChar char="•"/>
            </a:pPr>
            <a:r>
              <a:rPr lang="zh-CN" altLang="en-US" sz="2000" dirty="0"/>
              <a:t>综测加分</a:t>
            </a:r>
            <a:endParaRPr lang="en-US" altLang="zh-CN" sz="2000" dirty="0"/>
          </a:p>
          <a:p>
            <a:pPr marL="285750" indent="-285750">
              <a:lnSpc>
                <a:spcPct val="150000"/>
              </a:lnSpc>
              <a:buFont typeface="Arial" panose="020B0604020202020204" pitchFamily="34" charset="0"/>
              <a:buChar char="•"/>
            </a:pPr>
            <a:r>
              <a:rPr lang="zh-CN" altLang="en-US" sz="2000" dirty="0"/>
              <a:t>奖学金</a:t>
            </a:r>
            <a:endParaRPr lang="en-US" altLang="zh-CN" sz="2000" dirty="0"/>
          </a:p>
          <a:p>
            <a:pPr marL="285750" indent="-285750">
              <a:lnSpc>
                <a:spcPct val="150000"/>
              </a:lnSpc>
              <a:buFont typeface="Arial" panose="020B0604020202020204" pitchFamily="34" charset="0"/>
              <a:buChar char="•"/>
            </a:pPr>
            <a:r>
              <a:rPr lang="en-US" altLang="zh-CN" sz="2000" dirty="0"/>
              <a:t>…</a:t>
            </a:r>
          </a:p>
        </p:txBody>
      </p:sp>
      <p:grpSp>
        <p:nvGrpSpPr>
          <p:cNvPr id="3" name="组合 2">
            <a:extLst>
              <a:ext uri="{FF2B5EF4-FFF2-40B4-BE49-F238E27FC236}">
                <a16:creationId xmlns:a16="http://schemas.microsoft.com/office/drawing/2014/main" id="{ED779211-59F0-969D-8B18-507AE85505B7}"/>
              </a:ext>
            </a:extLst>
          </p:cNvPr>
          <p:cNvGrpSpPr/>
          <p:nvPr/>
        </p:nvGrpSpPr>
        <p:grpSpPr>
          <a:xfrm>
            <a:off x="0" y="198347"/>
            <a:ext cx="12192000" cy="6551705"/>
            <a:chOff x="0" y="198347"/>
            <a:chExt cx="12192000" cy="6551705"/>
          </a:xfrm>
        </p:grpSpPr>
        <p:sp>
          <p:nvSpPr>
            <p:cNvPr id="6" name="矩形 5">
              <a:extLst>
                <a:ext uri="{FF2B5EF4-FFF2-40B4-BE49-F238E27FC236}">
                  <a16:creationId xmlns:a16="http://schemas.microsoft.com/office/drawing/2014/main" id="{46D6DC08-1711-BC67-91AF-444EB1210884}"/>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3A9A8EB-95A7-70B5-937D-BE2BE94B588D}"/>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8071562-8C28-9CE3-96F9-A883ABDA4680}"/>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0D4912A6-C368-1E48-4780-0E01759F8B09}"/>
              </a:ext>
            </a:extLst>
          </p:cNvPr>
          <p:cNvSpPr txBox="1"/>
          <p:nvPr/>
        </p:nvSpPr>
        <p:spPr>
          <a:xfrm>
            <a:off x="1926208" y="1973250"/>
            <a:ext cx="1620957" cy="523220"/>
          </a:xfrm>
          <a:prstGeom prst="rect">
            <a:avLst/>
          </a:prstGeom>
          <a:noFill/>
        </p:spPr>
        <p:txBody>
          <a:bodyPr wrap="none" rtlCol="0">
            <a:spAutoFit/>
          </a:bodyPr>
          <a:lstStyle/>
          <a:p>
            <a:r>
              <a:rPr lang="zh-CN" altLang="en-US" sz="2800" dirty="0">
                <a:solidFill>
                  <a:srgbClr val="355EA9"/>
                </a:solidFill>
                <a:latin typeface="方正综艺简体" panose="03000509000000000000" pitchFamily="65" charset="-122"/>
                <a:ea typeface="方正综艺简体" panose="03000509000000000000" pitchFamily="65" charset="-122"/>
                <a:cs typeface="+mj-cs"/>
              </a:rPr>
              <a:t>竞赛奖项</a:t>
            </a:r>
          </a:p>
        </p:txBody>
      </p:sp>
      <p:sp>
        <p:nvSpPr>
          <p:cNvPr id="12" name="文本框 11">
            <a:extLst>
              <a:ext uri="{FF2B5EF4-FFF2-40B4-BE49-F238E27FC236}">
                <a16:creationId xmlns:a16="http://schemas.microsoft.com/office/drawing/2014/main" id="{40283C28-0892-9E99-DEF5-914AC39FD823}"/>
              </a:ext>
            </a:extLst>
          </p:cNvPr>
          <p:cNvSpPr txBox="1"/>
          <p:nvPr/>
        </p:nvSpPr>
        <p:spPr>
          <a:xfrm>
            <a:off x="7453023" y="1959489"/>
            <a:ext cx="1620957" cy="523220"/>
          </a:xfrm>
          <a:prstGeom prst="rect">
            <a:avLst/>
          </a:prstGeom>
          <a:noFill/>
        </p:spPr>
        <p:txBody>
          <a:bodyPr wrap="none" rtlCol="0">
            <a:spAutoFit/>
          </a:bodyPr>
          <a:lstStyle/>
          <a:p>
            <a:r>
              <a:rPr lang="zh-CN" altLang="en-US" sz="2800" dirty="0">
                <a:solidFill>
                  <a:srgbClr val="355EA9"/>
                </a:solidFill>
                <a:latin typeface="方正综艺简体" panose="03000509000000000000" pitchFamily="65" charset="-122"/>
                <a:ea typeface="方正综艺简体" panose="03000509000000000000" pitchFamily="65" charset="-122"/>
                <a:cs typeface="+mj-cs"/>
              </a:rPr>
              <a:t>其他收获</a:t>
            </a:r>
          </a:p>
        </p:txBody>
      </p:sp>
    </p:spTree>
    <p:extLst>
      <p:ext uri="{BB962C8B-B14F-4D97-AF65-F5344CB8AC3E}">
        <p14:creationId xmlns:p14="http://schemas.microsoft.com/office/powerpoint/2010/main" val="237216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49805558-8EF3-647B-DFFF-26B4B04AE43E}"/>
              </a:ext>
            </a:extLst>
          </p:cNvPr>
          <p:cNvGrpSpPr/>
          <p:nvPr/>
        </p:nvGrpSpPr>
        <p:grpSpPr>
          <a:xfrm>
            <a:off x="5273195" y="794872"/>
            <a:ext cx="6918806" cy="6063130"/>
            <a:chOff x="2175164" y="1368236"/>
            <a:chExt cx="5591243" cy="4899752"/>
          </a:xfrm>
        </p:grpSpPr>
        <p:pic>
          <p:nvPicPr>
            <p:cNvPr id="17" name="Picture 2">
              <a:extLst>
                <a:ext uri="{FF2B5EF4-FFF2-40B4-BE49-F238E27FC236}">
                  <a16:creationId xmlns:a16="http://schemas.microsoft.com/office/drawing/2014/main" id="{5122E9BB-7A8D-A1A7-DB7D-4EC87A31C0BF}"/>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BDDCBAD0-1F6B-423A-B36E-CEDB9121072E}"/>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9166F581-4853-1FFC-BE78-2BB408017822}"/>
              </a:ext>
            </a:extLst>
          </p:cNvPr>
          <p:cNvSpPr>
            <a:spLocks noGrp="1"/>
          </p:cNvSpPr>
          <p:nvPr>
            <p:ph type="title"/>
          </p:nvPr>
        </p:nvSpPr>
        <p:spPr>
          <a:xfrm>
            <a:off x="366944" y="793865"/>
            <a:ext cx="8534400" cy="948560"/>
          </a:xfrm>
        </p:spPr>
        <p:txBody>
          <a:bodyPr>
            <a:normAutofit/>
          </a:bodyPr>
          <a:lstStyle/>
          <a:p>
            <a:r>
              <a:rPr lang="zh-CN" altLang="en-US" dirty="0">
                <a:latin typeface="方正综艺简体" panose="03000509000000000000" pitchFamily="65" charset="-122"/>
                <a:ea typeface="方正综艺简体" panose="03000509000000000000" pitchFamily="65" charset="-122"/>
              </a:rPr>
              <a:t>训练方法</a:t>
            </a:r>
          </a:p>
        </p:txBody>
      </p:sp>
      <p:sp>
        <p:nvSpPr>
          <p:cNvPr id="3" name="文本框 2">
            <a:extLst>
              <a:ext uri="{FF2B5EF4-FFF2-40B4-BE49-F238E27FC236}">
                <a16:creationId xmlns:a16="http://schemas.microsoft.com/office/drawing/2014/main" id="{07ED2732-9025-5B14-0EBE-B5477D4A379B}"/>
              </a:ext>
            </a:extLst>
          </p:cNvPr>
          <p:cNvSpPr txBox="1"/>
          <p:nvPr/>
        </p:nvSpPr>
        <p:spPr>
          <a:xfrm>
            <a:off x="366944" y="1620832"/>
            <a:ext cx="7562609" cy="2850909"/>
          </a:xfrm>
          <a:prstGeom prst="rect">
            <a:avLst/>
          </a:prstGeom>
          <a:noFill/>
        </p:spPr>
        <p:txBody>
          <a:bodyPr wrap="square" rtlCol="0">
            <a:spAutoFit/>
          </a:bodyPr>
          <a:lstStyle/>
          <a:p>
            <a:r>
              <a:rPr lang="zh-CN" altLang="en-US" sz="2000" dirty="0">
                <a:solidFill>
                  <a:srgbClr val="355EA9"/>
                </a:solidFill>
                <a:latin typeface="方正综艺简体" panose="03000509000000000000" pitchFamily="65" charset="-122"/>
                <a:ea typeface="方正综艺简体" panose="03000509000000000000" pitchFamily="65" charset="-122"/>
                <a:cs typeface="+mj-cs"/>
              </a:rPr>
              <a:t>个人训练</a:t>
            </a:r>
            <a:endParaRPr lang="en-US" altLang="zh-CN" sz="2000" dirty="0">
              <a:solidFill>
                <a:srgbClr val="355EA9"/>
              </a:solidFill>
              <a:latin typeface="方正综艺简体" panose="03000509000000000000" pitchFamily="65" charset="-122"/>
              <a:ea typeface="方正综艺简体" panose="03000509000000000000" pitchFamily="65" charset="-122"/>
              <a:cs typeface="+mj-cs"/>
            </a:endParaRPr>
          </a:p>
          <a:p>
            <a:pPr marL="285750" indent="-285750">
              <a:lnSpc>
                <a:spcPct val="150000"/>
              </a:lnSpc>
              <a:buFont typeface="Arial" panose="020B0604020202020204" pitchFamily="34" charset="0"/>
              <a:buChar char="•"/>
            </a:pPr>
            <a:r>
              <a:rPr lang="zh-CN" altLang="en-US" dirty="0"/>
              <a:t>一开始入门时主要是自己看书</a:t>
            </a:r>
            <a:r>
              <a:rPr lang="en-US" altLang="zh-CN" dirty="0"/>
              <a:t>/</a:t>
            </a:r>
            <a:r>
              <a:rPr lang="zh-CN" altLang="en-US" dirty="0"/>
              <a:t>听课学习基础知识，熟悉到一定程度之后就可以开始系统的训练（学</a:t>
            </a:r>
            <a:r>
              <a:rPr lang="en-US" altLang="zh-CN" dirty="0"/>
              <a:t>+</a:t>
            </a:r>
            <a:r>
              <a:rPr lang="zh-CN" altLang="en-US" dirty="0"/>
              <a:t>练）。</a:t>
            </a:r>
            <a:endParaRPr lang="en-US" altLang="zh-CN" dirty="0"/>
          </a:p>
          <a:p>
            <a:pPr marL="285750" indent="-285750">
              <a:lnSpc>
                <a:spcPct val="150000"/>
              </a:lnSpc>
              <a:buFont typeface="Arial" panose="020B0604020202020204" pitchFamily="34" charset="0"/>
              <a:buChar char="•"/>
            </a:pPr>
            <a:r>
              <a:rPr lang="zh-CN" altLang="en-US" dirty="0"/>
              <a:t>每次新学到知识点，需要在</a:t>
            </a:r>
            <a:r>
              <a:rPr lang="en-US" altLang="zh-CN" dirty="0"/>
              <a:t>OJ</a:t>
            </a:r>
            <a:r>
              <a:rPr lang="zh-CN" altLang="en-US" dirty="0"/>
              <a:t>（在线评测系统）上刷题练习进行巩固，很多时候不是知识点不会，而是不知道如何应用。</a:t>
            </a:r>
            <a:endParaRPr lang="en-US" altLang="zh-CN" dirty="0"/>
          </a:p>
          <a:p>
            <a:pPr marL="285750" indent="-285750">
              <a:lnSpc>
                <a:spcPct val="150000"/>
              </a:lnSpc>
              <a:buFont typeface="Arial" panose="020B0604020202020204" pitchFamily="34" charset="0"/>
              <a:buChar char="•"/>
            </a:pPr>
            <a:r>
              <a:rPr lang="zh-CN" altLang="en-US" dirty="0"/>
              <a:t>当把算法基础打好后就可以开始参加一些网站上举办的比赛来检验自己的成果，同时也是进一步的提高自己的水平。</a:t>
            </a:r>
            <a:endParaRPr lang="en-US" altLang="zh-CN" dirty="0"/>
          </a:p>
        </p:txBody>
      </p:sp>
      <p:pic>
        <p:nvPicPr>
          <p:cNvPr id="5" name="图片 4">
            <a:extLst>
              <a:ext uri="{FF2B5EF4-FFF2-40B4-BE49-F238E27FC236}">
                <a16:creationId xmlns:a16="http://schemas.microsoft.com/office/drawing/2014/main" id="{17F988A2-BC09-B997-2A47-A9169ED8C4C9}"/>
              </a:ext>
            </a:extLst>
          </p:cNvPr>
          <p:cNvPicPr>
            <a:picLocks noChangeAspect="1"/>
          </p:cNvPicPr>
          <p:nvPr/>
        </p:nvPicPr>
        <p:blipFill>
          <a:blip r:embed="rId4"/>
          <a:stretch>
            <a:fillRect/>
          </a:stretch>
        </p:blipFill>
        <p:spPr>
          <a:xfrm>
            <a:off x="10192996" y="1073878"/>
            <a:ext cx="1811649" cy="2719473"/>
          </a:xfrm>
          <a:prstGeom prst="rect">
            <a:avLst/>
          </a:prstGeom>
        </p:spPr>
      </p:pic>
      <p:pic>
        <p:nvPicPr>
          <p:cNvPr id="7" name="图片 6">
            <a:extLst>
              <a:ext uri="{FF2B5EF4-FFF2-40B4-BE49-F238E27FC236}">
                <a16:creationId xmlns:a16="http://schemas.microsoft.com/office/drawing/2014/main" id="{7304242E-35A2-59B5-0AAD-6560F3853F0A}"/>
              </a:ext>
            </a:extLst>
          </p:cNvPr>
          <p:cNvPicPr>
            <a:picLocks noChangeAspect="1"/>
          </p:cNvPicPr>
          <p:nvPr/>
        </p:nvPicPr>
        <p:blipFill>
          <a:blip r:embed="rId5"/>
          <a:stretch>
            <a:fillRect/>
          </a:stretch>
        </p:blipFill>
        <p:spPr>
          <a:xfrm>
            <a:off x="8018400" y="1073879"/>
            <a:ext cx="2085749" cy="2664278"/>
          </a:xfrm>
          <a:prstGeom prst="rect">
            <a:avLst/>
          </a:prstGeom>
        </p:spPr>
      </p:pic>
      <p:sp>
        <p:nvSpPr>
          <p:cNvPr id="8" name="文本框 7">
            <a:extLst>
              <a:ext uri="{FF2B5EF4-FFF2-40B4-BE49-F238E27FC236}">
                <a16:creationId xmlns:a16="http://schemas.microsoft.com/office/drawing/2014/main" id="{CB07AFB7-6306-138B-DD6C-D8E656743486}"/>
              </a:ext>
            </a:extLst>
          </p:cNvPr>
          <p:cNvSpPr txBox="1"/>
          <p:nvPr/>
        </p:nvSpPr>
        <p:spPr>
          <a:xfrm>
            <a:off x="8901344" y="3811582"/>
            <a:ext cx="2262158" cy="369332"/>
          </a:xfrm>
          <a:prstGeom prst="rect">
            <a:avLst/>
          </a:prstGeom>
          <a:noFill/>
        </p:spPr>
        <p:txBody>
          <a:bodyPr wrap="none" rtlCol="0">
            <a:spAutoFit/>
          </a:bodyPr>
          <a:lstStyle/>
          <a:p>
            <a:r>
              <a:rPr lang="zh-CN" altLang="en-US" dirty="0">
                <a:solidFill>
                  <a:schemeClr val="tx1">
                    <a:lumMod val="50000"/>
                    <a:lumOff val="50000"/>
                  </a:schemeClr>
                </a:solidFill>
                <a:latin typeface="华文楷体" panose="02010600040101010101" pitchFamily="2" charset="-122"/>
                <a:ea typeface="华文楷体" panose="02010600040101010101" pitchFamily="2" charset="-122"/>
              </a:rPr>
              <a:t>我初学时看的两本书</a:t>
            </a:r>
          </a:p>
        </p:txBody>
      </p:sp>
      <p:grpSp>
        <p:nvGrpSpPr>
          <p:cNvPr id="4" name="组合 3">
            <a:extLst>
              <a:ext uri="{FF2B5EF4-FFF2-40B4-BE49-F238E27FC236}">
                <a16:creationId xmlns:a16="http://schemas.microsoft.com/office/drawing/2014/main" id="{B086E7B7-1E03-C84C-20AB-E16C50FAF350}"/>
              </a:ext>
            </a:extLst>
          </p:cNvPr>
          <p:cNvGrpSpPr/>
          <p:nvPr/>
        </p:nvGrpSpPr>
        <p:grpSpPr>
          <a:xfrm>
            <a:off x="0" y="198347"/>
            <a:ext cx="12192000" cy="6551705"/>
            <a:chOff x="0" y="198347"/>
            <a:chExt cx="12192000" cy="6551705"/>
          </a:xfrm>
        </p:grpSpPr>
        <p:sp>
          <p:nvSpPr>
            <p:cNvPr id="6" name="矩形 5">
              <a:extLst>
                <a:ext uri="{FF2B5EF4-FFF2-40B4-BE49-F238E27FC236}">
                  <a16:creationId xmlns:a16="http://schemas.microsoft.com/office/drawing/2014/main" id="{2AEFBCBA-7984-C8E1-6A4B-E9DFB64E94E7}"/>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B121067-B533-A328-D57A-B022B50FC772}"/>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8FFA56D-3319-61B1-4DB3-CE159A1CDA49}"/>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E3116D57-B5F1-8C4B-A39D-2D3959783F80}"/>
              </a:ext>
            </a:extLst>
          </p:cNvPr>
          <p:cNvSpPr txBox="1"/>
          <p:nvPr/>
        </p:nvSpPr>
        <p:spPr>
          <a:xfrm>
            <a:off x="366944" y="4564117"/>
            <a:ext cx="11149444" cy="1754326"/>
          </a:xfrm>
          <a:prstGeom prst="rect">
            <a:avLst/>
          </a:prstGeom>
          <a:noFill/>
        </p:spPr>
        <p:txBody>
          <a:bodyPr wrap="square">
            <a:spAutoFit/>
          </a:bodyPr>
          <a:lstStyle/>
          <a:p>
            <a:pPr marL="285750" indent="-285750">
              <a:buFont typeface="Arial" panose="020B0604020202020204" pitchFamily="34" charset="0"/>
              <a:buChar char="•"/>
            </a:pPr>
            <a:r>
              <a:rPr lang="zh-CN" altLang="en-US" b="1" dirty="0"/>
              <a:t>书籍：</a:t>
            </a:r>
            <a:r>
              <a:rPr lang="en-US" altLang="zh-CN" dirty="0"/>
              <a:t>《</a:t>
            </a:r>
            <a:r>
              <a:rPr lang="zh-CN" altLang="en-US" dirty="0"/>
              <a:t>挑战程序设计竞赛</a:t>
            </a:r>
            <a:r>
              <a:rPr lang="en-US" altLang="zh-CN" dirty="0"/>
              <a:t>》</a:t>
            </a:r>
            <a:r>
              <a:rPr lang="zh-CN" altLang="en-US" dirty="0"/>
              <a:t>、</a:t>
            </a:r>
            <a:r>
              <a:rPr lang="en-US" altLang="zh-CN" dirty="0"/>
              <a:t>《</a:t>
            </a:r>
            <a:r>
              <a:rPr lang="zh-CN" altLang="en-US" dirty="0"/>
              <a:t>算法竞赛入门经典</a:t>
            </a:r>
            <a:r>
              <a:rPr lang="en-US" altLang="zh-CN" dirty="0"/>
              <a:t>》…</a:t>
            </a:r>
          </a:p>
          <a:p>
            <a:endParaRPr lang="en-US" altLang="zh-CN" dirty="0"/>
          </a:p>
          <a:p>
            <a:pPr marL="285750" indent="-285750">
              <a:buFont typeface="Arial" panose="020B0604020202020204" pitchFamily="34" charset="0"/>
              <a:buChar char="•"/>
            </a:pPr>
            <a:r>
              <a:rPr lang="en-US" altLang="zh-CN" b="1" dirty="0"/>
              <a:t>OJ</a:t>
            </a:r>
            <a:r>
              <a:rPr lang="zh-CN" altLang="en-US" b="1" dirty="0"/>
              <a:t>：</a:t>
            </a:r>
            <a:endParaRPr lang="en-US" altLang="zh-CN" b="1" dirty="0"/>
          </a:p>
          <a:p>
            <a:r>
              <a:rPr lang="zh-CN" altLang="en-US" dirty="0"/>
              <a:t>洛谷（入门）  </a:t>
            </a:r>
            <a:r>
              <a:rPr lang="en-US" altLang="zh-CN" dirty="0">
                <a:hlinkClick r:id="rId6">
                  <a:extLst>
                    <a:ext uri="{A12FA001-AC4F-418D-AE19-62706E023703}">
                      <ahyp:hlinkClr xmlns:ahyp="http://schemas.microsoft.com/office/drawing/2018/hyperlinkcolor" val="tx"/>
                    </a:ext>
                  </a:extLst>
                </a:hlinkClick>
              </a:rPr>
              <a:t>https://www.luogu.com.cn/</a:t>
            </a:r>
            <a:r>
              <a:rPr lang="en-US" altLang="zh-CN" dirty="0"/>
              <a:t>  </a:t>
            </a:r>
            <a:r>
              <a:rPr lang="zh-CN" altLang="en-US" dirty="0"/>
              <a:t>、牛客竞赛 </a:t>
            </a:r>
            <a:r>
              <a:rPr lang="en-US" altLang="zh-CN" dirty="0"/>
              <a:t>https://ac.nowcoder.com/</a:t>
            </a:r>
          </a:p>
          <a:p>
            <a:r>
              <a:rPr lang="en-US" altLang="zh-CN" dirty="0" err="1"/>
              <a:t>Codeforces</a:t>
            </a:r>
            <a:r>
              <a:rPr lang="zh-CN" altLang="en-US" dirty="0"/>
              <a:t>（进阶）</a:t>
            </a:r>
            <a:r>
              <a:rPr lang="en-US" altLang="zh-CN" dirty="0"/>
              <a:t> </a:t>
            </a:r>
            <a:r>
              <a:rPr lang="en-US" altLang="zh-CN" dirty="0">
                <a:hlinkClick r:id="rId7">
                  <a:extLst>
                    <a:ext uri="{A12FA001-AC4F-418D-AE19-62706E023703}">
                      <ahyp:hlinkClr xmlns:ahyp="http://schemas.microsoft.com/office/drawing/2018/hyperlinkcolor" val="tx"/>
                    </a:ext>
                  </a:extLst>
                </a:hlinkClick>
              </a:rPr>
              <a:t>https://codeforces.com/</a:t>
            </a:r>
            <a:r>
              <a:rPr lang="en-US" altLang="zh-CN" dirty="0"/>
              <a:t> </a:t>
            </a:r>
            <a:r>
              <a:rPr lang="zh-CN" altLang="en-US" dirty="0"/>
              <a:t>、 </a:t>
            </a:r>
            <a:r>
              <a:rPr lang="en-US" altLang="zh-CN" dirty="0" err="1"/>
              <a:t>Atcoder</a:t>
            </a:r>
            <a:r>
              <a:rPr lang="zh-CN" altLang="en-US" dirty="0"/>
              <a:t> </a:t>
            </a:r>
            <a:r>
              <a:rPr lang="en-US" altLang="zh-CN" dirty="0">
                <a:hlinkClick r:id="rId8">
                  <a:extLst>
                    <a:ext uri="{A12FA001-AC4F-418D-AE19-62706E023703}">
                      <ahyp:hlinkClr xmlns:ahyp="http://schemas.microsoft.com/office/drawing/2018/hyperlinkcolor" val="tx"/>
                    </a:ext>
                  </a:extLst>
                </a:hlinkClick>
              </a:rPr>
              <a:t>https://atcoder.jp/</a:t>
            </a:r>
            <a:endParaRPr lang="en-US" altLang="zh-CN" dirty="0"/>
          </a:p>
          <a:p>
            <a:r>
              <a:rPr lang="en-US" altLang="zh-CN" dirty="0"/>
              <a:t>…</a:t>
            </a:r>
          </a:p>
        </p:txBody>
      </p:sp>
    </p:spTree>
    <p:extLst>
      <p:ext uri="{BB962C8B-B14F-4D97-AF65-F5344CB8AC3E}">
        <p14:creationId xmlns:p14="http://schemas.microsoft.com/office/powerpoint/2010/main" val="195006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37369216-1F22-C166-2123-CC5EF4566E6D}"/>
              </a:ext>
            </a:extLst>
          </p:cNvPr>
          <p:cNvGrpSpPr/>
          <p:nvPr/>
        </p:nvGrpSpPr>
        <p:grpSpPr>
          <a:xfrm>
            <a:off x="5273195" y="794872"/>
            <a:ext cx="6918806" cy="6063130"/>
            <a:chOff x="2175164" y="1368236"/>
            <a:chExt cx="5591243" cy="4899752"/>
          </a:xfrm>
        </p:grpSpPr>
        <p:pic>
          <p:nvPicPr>
            <p:cNvPr id="12" name="Picture 2">
              <a:extLst>
                <a:ext uri="{FF2B5EF4-FFF2-40B4-BE49-F238E27FC236}">
                  <a16:creationId xmlns:a16="http://schemas.microsoft.com/office/drawing/2014/main" id="{BB4C5EDA-9DBE-3AB1-3C87-AC93F3448E14}"/>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72F84E23-E516-F710-1FDD-2A0907EB69ED}"/>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9166F581-4853-1FFC-BE78-2BB408017822}"/>
              </a:ext>
            </a:extLst>
          </p:cNvPr>
          <p:cNvSpPr>
            <a:spLocks noGrp="1"/>
          </p:cNvSpPr>
          <p:nvPr>
            <p:ph type="title"/>
          </p:nvPr>
        </p:nvSpPr>
        <p:spPr>
          <a:xfrm>
            <a:off x="329172" y="816904"/>
            <a:ext cx="8534400" cy="913923"/>
          </a:xfrm>
        </p:spPr>
        <p:txBody>
          <a:bodyPr>
            <a:normAutofit/>
          </a:bodyPr>
          <a:lstStyle/>
          <a:p>
            <a:r>
              <a:rPr lang="zh-CN" altLang="en-US" dirty="0">
                <a:latin typeface="方正综艺简体" panose="03000509000000000000" pitchFamily="65" charset="-122"/>
                <a:ea typeface="方正综艺简体" panose="03000509000000000000" pitchFamily="65" charset="-122"/>
              </a:rPr>
              <a:t>训练方法</a:t>
            </a:r>
          </a:p>
        </p:txBody>
      </p:sp>
      <p:sp>
        <p:nvSpPr>
          <p:cNvPr id="3" name="文本框 2">
            <a:extLst>
              <a:ext uri="{FF2B5EF4-FFF2-40B4-BE49-F238E27FC236}">
                <a16:creationId xmlns:a16="http://schemas.microsoft.com/office/drawing/2014/main" id="{07ED2732-9025-5B14-0EBE-B5477D4A379B}"/>
              </a:ext>
            </a:extLst>
          </p:cNvPr>
          <p:cNvSpPr txBox="1"/>
          <p:nvPr/>
        </p:nvSpPr>
        <p:spPr>
          <a:xfrm>
            <a:off x="384901" y="1730827"/>
            <a:ext cx="8263801" cy="3970318"/>
          </a:xfrm>
          <a:prstGeom prst="rect">
            <a:avLst/>
          </a:prstGeom>
          <a:noFill/>
        </p:spPr>
        <p:txBody>
          <a:bodyPr wrap="none" rtlCol="0">
            <a:spAutoFit/>
          </a:bodyPr>
          <a:lstStyle/>
          <a:p>
            <a:r>
              <a:rPr lang="zh-CN" altLang="en-US" sz="2000" dirty="0">
                <a:solidFill>
                  <a:srgbClr val="355EA9"/>
                </a:solidFill>
                <a:latin typeface="方正综艺简体" panose="03000509000000000000" pitchFamily="65" charset="-122"/>
                <a:ea typeface="方正综艺简体" panose="03000509000000000000" pitchFamily="65" charset="-122"/>
                <a:cs typeface="+mj-cs"/>
              </a:rPr>
              <a:t>团队训练</a:t>
            </a:r>
            <a:endParaRPr lang="en-US" altLang="zh-CN" sz="2000" dirty="0">
              <a:solidFill>
                <a:srgbClr val="355EA9"/>
              </a:solidFill>
              <a:latin typeface="方正综艺简体" panose="03000509000000000000" pitchFamily="65" charset="-122"/>
              <a:ea typeface="方正综艺简体" panose="03000509000000000000" pitchFamily="65" charset="-122"/>
              <a:cs typeface="+mj-cs"/>
            </a:endParaRPr>
          </a:p>
          <a:p>
            <a:endParaRPr lang="en-US" altLang="zh-CN" dirty="0"/>
          </a:p>
          <a:p>
            <a:r>
              <a:rPr lang="zh-CN" altLang="en-US" dirty="0"/>
              <a:t>由于</a:t>
            </a:r>
            <a:r>
              <a:rPr lang="en-US" altLang="zh-CN" dirty="0"/>
              <a:t>ICPC/CCPC</a:t>
            </a:r>
            <a:r>
              <a:rPr lang="zh-CN" altLang="en-US" dirty="0"/>
              <a:t>的区域赛是三人一队参赛的，所以如果想要参加区域赛就需</a:t>
            </a:r>
            <a:endParaRPr lang="en-US" altLang="zh-CN" dirty="0"/>
          </a:p>
          <a:p>
            <a:r>
              <a:rPr lang="zh-CN" altLang="en-US" dirty="0"/>
              <a:t>要找队友组队。</a:t>
            </a:r>
            <a:endParaRPr lang="en-US" altLang="zh-CN" dirty="0"/>
          </a:p>
          <a:p>
            <a:endParaRPr lang="en-US" altLang="zh-CN" dirty="0"/>
          </a:p>
          <a:p>
            <a:r>
              <a:rPr lang="zh-CN" altLang="en-US" dirty="0"/>
              <a:t>组队后的团队训练是很有必要的，如果一个队伍队员之间不能进行合理的沟通，</a:t>
            </a:r>
            <a:endParaRPr lang="en-US" altLang="zh-CN" dirty="0"/>
          </a:p>
          <a:p>
            <a:r>
              <a:rPr lang="zh-CN" altLang="en-US" dirty="0"/>
              <a:t>是很有可能出现“</a:t>
            </a:r>
            <a:r>
              <a:rPr lang="en-US" altLang="zh-CN" dirty="0"/>
              <a:t>3 &lt; 1</a:t>
            </a:r>
            <a:r>
              <a:rPr lang="zh-CN" altLang="en-US" dirty="0"/>
              <a:t>”的现象的。</a:t>
            </a:r>
            <a:endParaRPr lang="en-US" altLang="zh-CN" dirty="0"/>
          </a:p>
          <a:p>
            <a:endParaRPr lang="en-US" altLang="zh-CN" dirty="0"/>
          </a:p>
          <a:p>
            <a:r>
              <a:rPr lang="zh-CN" altLang="en-US" dirty="0"/>
              <a:t>由于程序设计竞赛知识体系非常庞大，一个人掌握全部知识点是不太现实的。</a:t>
            </a:r>
            <a:endParaRPr lang="en-US" altLang="zh-CN" dirty="0"/>
          </a:p>
          <a:p>
            <a:r>
              <a:rPr lang="zh-CN" altLang="en-US" dirty="0"/>
              <a:t>所以在组队后，队员间要尽早对知识点进行分配，哪个人主要负责哪些方向</a:t>
            </a:r>
            <a:endParaRPr lang="en-US" altLang="zh-CN" dirty="0"/>
          </a:p>
          <a:p>
            <a:r>
              <a:rPr lang="zh-CN" altLang="en-US" dirty="0"/>
              <a:t>（比如数据结构、图论、数论、计算几何等等）。</a:t>
            </a:r>
            <a:endParaRPr lang="en-US" altLang="zh-CN" dirty="0"/>
          </a:p>
          <a:p>
            <a:endParaRPr lang="en-US" altLang="zh-CN" dirty="0"/>
          </a:p>
          <a:p>
            <a:r>
              <a:rPr lang="zh-CN" altLang="en-US" dirty="0"/>
              <a:t>团队成型后训练主要以一起打模拟比赛为主，培养队友之间的默契，一起努力</a:t>
            </a:r>
            <a:endParaRPr lang="en-US" altLang="zh-CN" dirty="0"/>
          </a:p>
          <a:p>
            <a:r>
              <a:rPr lang="zh-CN" altLang="en-US" dirty="0"/>
              <a:t>提高水平。</a:t>
            </a:r>
            <a:endParaRPr lang="en-US" altLang="zh-CN" dirty="0"/>
          </a:p>
        </p:txBody>
      </p:sp>
      <p:grpSp>
        <p:nvGrpSpPr>
          <p:cNvPr id="4" name="组合 3">
            <a:extLst>
              <a:ext uri="{FF2B5EF4-FFF2-40B4-BE49-F238E27FC236}">
                <a16:creationId xmlns:a16="http://schemas.microsoft.com/office/drawing/2014/main" id="{B78CB51E-77BC-CD72-DE64-FF714C987C64}"/>
              </a:ext>
            </a:extLst>
          </p:cNvPr>
          <p:cNvGrpSpPr/>
          <p:nvPr/>
        </p:nvGrpSpPr>
        <p:grpSpPr>
          <a:xfrm>
            <a:off x="0" y="198347"/>
            <a:ext cx="12192000" cy="6551705"/>
            <a:chOff x="0" y="198347"/>
            <a:chExt cx="12192000" cy="6551705"/>
          </a:xfrm>
        </p:grpSpPr>
        <p:sp>
          <p:nvSpPr>
            <p:cNvPr id="5" name="矩形 4">
              <a:extLst>
                <a:ext uri="{FF2B5EF4-FFF2-40B4-BE49-F238E27FC236}">
                  <a16:creationId xmlns:a16="http://schemas.microsoft.com/office/drawing/2014/main" id="{B1679443-A4C5-F1E6-A1D0-33EA18560080}"/>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1F508B1-9C6F-F39A-F994-BE317BBEF978}"/>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B79C862-156A-6886-59F8-0F09B98267AE}"/>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407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E288D5E-C98D-9FCD-2FF7-10D866A6398C}"/>
              </a:ext>
            </a:extLst>
          </p:cNvPr>
          <p:cNvGrpSpPr/>
          <p:nvPr/>
        </p:nvGrpSpPr>
        <p:grpSpPr>
          <a:xfrm>
            <a:off x="5273195" y="794872"/>
            <a:ext cx="6918806" cy="6063130"/>
            <a:chOff x="2175164" y="1368236"/>
            <a:chExt cx="5591243" cy="4899752"/>
          </a:xfrm>
        </p:grpSpPr>
        <p:pic>
          <p:nvPicPr>
            <p:cNvPr id="9" name="Picture 2">
              <a:extLst>
                <a:ext uri="{FF2B5EF4-FFF2-40B4-BE49-F238E27FC236}">
                  <a16:creationId xmlns:a16="http://schemas.microsoft.com/office/drawing/2014/main" id="{0911FF3E-465B-14C5-11BD-8733B9775EE7}"/>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7B36B33A-263E-DF60-E408-1358825AE5A5}"/>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06107CD7-9115-AF7A-2389-81AC425557FD}"/>
              </a:ext>
            </a:extLst>
          </p:cNvPr>
          <p:cNvSpPr>
            <a:spLocks noGrp="1"/>
          </p:cNvSpPr>
          <p:nvPr>
            <p:ph type="title"/>
          </p:nvPr>
        </p:nvSpPr>
        <p:spPr>
          <a:xfrm>
            <a:off x="321371" y="850288"/>
            <a:ext cx="8534400" cy="804163"/>
          </a:xfrm>
        </p:spPr>
        <p:txBody>
          <a:bodyPr>
            <a:normAutofit/>
          </a:bodyPr>
          <a:lstStyle/>
          <a:p>
            <a:r>
              <a:rPr lang="zh-CN" altLang="en-US" dirty="0">
                <a:latin typeface="方正综艺简体" panose="03000509000000000000" pitchFamily="65" charset="-122"/>
                <a:ea typeface="方正综艺简体" panose="03000509000000000000" pitchFamily="65" charset="-122"/>
              </a:rPr>
              <a:t>训练时间</a:t>
            </a:r>
          </a:p>
        </p:txBody>
      </p:sp>
      <p:sp>
        <p:nvSpPr>
          <p:cNvPr id="4" name="文本框 3">
            <a:extLst>
              <a:ext uri="{FF2B5EF4-FFF2-40B4-BE49-F238E27FC236}">
                <a16:creationId xmlns:a16="http://schemas.microsoft.com/office/drawing/2014/main" id="{F3487D12-C7DE-CE36-13FC-CCC5C47F0F42}"/>
              </a:ext>
            </a:extLst>
          </p:cNvPr>
          <p:cNvSpPr txBox="1"/>
          <p:nvPr/>
        </p:nvSpPr>
        <p:spPr>
          <a:xfrm>
            <a:off x="321371" y="1742743"/>
            <a:ext cx="8746429"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竞赛的训练时间主要由课余空闲时间和寒暑假组成。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在校时尽量把握住空闲时间，尤其是在大一，课程压力还比较小的时候，可以多分配一些时间在竞赛学习上。</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如果有意加入校队参加区域赛，一定要好好利用暑假，暑期集训可以说是实力提升最多的时候，也是一个团队在一起打比赛最密集的时候，对于一个队伍来说是很好的磨练机会。</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寒假主要是个人训练，训练方法大致相同，尽量能保持每天都有一定的训练量。</a:t>
            </a:r>
            <a:endParaRPr lang="en-US" altLang="zh-CN" dirty="0"/>
          </a:p>
        </p:txBody>
      </p:sp>
      <p:grpSp>
        <p:nvGrpSpPr>
          <p:cNvPr id="3" name="组合 2">
            <a:extLst>
              <a:ext uri="{FF2B5EF4-FFF2-40B4-BE49-F238E27FC236}">
                <a16:creationId xmlns:a16="http://schemas.microsoft.com/office/drawing/2014/main" id="{685F2B2B-575E-6729-FCC1-3697B4B4F5EC}"/>
              </a:ext>
            </a:extLst>
          </p:cNvPr>
          <p:cNvGrpSpPr/>
          <p:nvPr/>
        </p:nvGrpSpPr>
        <p:grpSpPr>
          <a:xfrm>
            <a:off x="0" y="198347"/>
            <a:ext cx="12192000" cy="6551705"/>
            <a:chOff x="0" y="198347"/>
            <a:chExt cx="12192000" cy="6551705"/>
          </a:xfrm>
        </p:grpSpPr>
        <p:sp>
          <p:nvSpPr>
            <p:cNvPr id="5" name="矩形 4">
              <a:extLst>
                <a:ext uri="{FF2B5EF4-FFF2-40B4-BE49-F238E27FC236}">
                  <a16:creationId xmlns:a16="http://schemas.microsoft.com/office/drawing/2014/main" id="{188336E4-A4D1-830F-01F3-E79BDAA9FA33}"/>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C14C97-2D8F-7F81-163E-2C6612ADDA2A}"/>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6CEAA57-D053-6BA1-A8D4-1252043478B0}"/>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4677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15E6E91-593A-0732-28EE-8D932E6C3804}"/>
              </a:ext>
            </a:extLst>
          </p:cNvPr>
          <p:cNvGrpSpPr/>
          <p:nvPr/>
        </p:nvGrpSpPr>
        <p:grpSpPr>
          <a:xfrm>
            <a:off x="5273195" y="794872"/>
            <a:ext cx="6918806" cy="6063130"/>
            <a:chOff x="2175164" y="1368236"/>
            <a:chExt cx="5591243" cy="4899752"/>
          </a:xfrm>
        </p:grpSpPr>
        <p:pic>
          <p:nvPicPr>
            <p:cNvPr id="9" name="Picture 2">
              <a:extLst>
                <a:ext uri="{FF2B5EF4-FFF2-40B4-BE49-F238E27FC236}">
                  <a16:creationId xmlns:a16="http://schemas.microsoft.com/office/drawing/2014/main" id="{0E79BF68-918C-11D4-EAC6-7B41D0F6BFE8}"/>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2032" b="98871" l="2600" r="95400">
                          <a14:foregroundMark x1="62600" y1="26637" x2="62600" y2="26637"/>
                          <a14:foregroundMark x1="74000" y1="14673" x2="74000" y2="14673"/>
                          <a14:foregroundMark x1="7200" y1="6095" x2="7200" y2="6095"/>
                          <a14:foregroundMark x1="2800" y1="2032" x2="2800" y2="2032"/>
                          <a14:foregroundMark x1="72600" y1="50564" x2="72600" y2="50564"/>
                          <a14:foregroundMark x1="95400" y1="14898" x2="95400" y2="14898"/>
                          <a14:backgroundMark x1="86800" y1="57788" x2="86800" y2="57788"/>
                          <a14:backgroundMark x1="84400" y1="58014" x2="84400" y2="58014"/>
                          <a14:backgroundMark x1="84600" y1="52822" x2="77600" y2="65914"/>
                          <a14:backgroundMark x1="77600" y1="65914" x2="70600" y2="72460"/>
                          <a14:backgroundMark x1="70600" y1="72460" x2="65600" y2="85327"/>
                          <a14:backgroundMark x1="65600" y1="85327" x2="65600" y2="95260"/>
                          <a14:backgroundMark x1="65600" y1="95260" x2="75400" y2="98646"/>
                          <a14:backgroundMark x1="75400" y1="98646" x2="89600" y2="93228"/>
                          <a14:backgroundMark x1="89600" y1="93228" x2="97000" y2="74718"/>
                          <a14:backgroundMark x1="97000" y1="74718" x2="91400" y2="55982"/>
                          <a14:backgroundMark x1="91400" y1="55982" x2="83600" y2="52822"/>
                          <a14:backgroundMark x1="83800" y1="54628" x2="90000" y2="70655"/>
                          <a14:backgroundMark x1="90000" y1="70655" x2="88400" y2="81490"/>
                          <a14:backgroundMark x1="88400" y1="81490" x2="79800" y2="95034"/>
                          <a14:backgroundMark x1="79800" y1="95034" x2="73600" y2="99097"/>
                        </a14:backgroundRemoval>
                      </a14:imgEffect>
                    </a14:imgLayer>
                  </a14:imgProps>
                </a:ext>
                <a:ext uri="{28A0092B-C50C-407E-A947-70E740481C1C}">
                  <a14:useLocalDpi xmlns:a14="http://schemas.microsoft.com/office/drawing/2010/main" val="0"/>
                </a:ext>
              </a:extLst>
            </a:blip>
            <a:srcRect r="18645" b="9664"/>
            <a:stretch/>
          </p:blipFill>
          <p:spPr bwMode="auto">
            <a:xfrm>
              <a:off x="3185969" y="1761749"/>
              <a:ext cx="4580437" cy="450623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AA8BC418-365C-6955-6DBB-1957C271864D}"/>
                </a:ext>
              </a:extLst>
            </p:cNvPr>
            <p:cNvSpPr/>
            <p:nvPr/>
          </p:nvSpPr>
          <p:spPr>
            <a:xfrm>
              <a:off x="2175164" y="1368236"/>
              <a:ext cx="5591243" cy="466898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9F257E04-81AD-BA06-5355-3EA00853A9B0}"/>
              </a:ext>
            </a:extLst>
          </p:cNvPr>
          <p:cNvSpPr>
            <a:spLocks noGrp="1"/>
          </p:cNvSpPr>
          <p:nvPr>
            <p:ph type="title"/>
          </p:nvPr>
        </p:nvSpPr>
        <p:spPr>
          <a:xfrm>
            <a:off x="4543450" y="2618879"/>
            <a:ext cx="3105100" cy="1507067"/>
          </a:xfrm>
        </p:spPr>
        <p:txBody>
          <a:bodyPr>
            <a:normAutofit/>
          </a:bodyPr>
          <a:lstStyle/>
          <a:p>
            <a:r>
              <a:rPr lang="en-US" altLang="zh-CN" sz="5400" dirty="0">
                <a:latin typeface="方正综艺简体" panose="03000509000000000000" pitchFamily="65" charset="-122"/>
                <a:ea typeface="方正综艺简体" panose="03000509000000000000" pitchFamily="65" charset="-122"/>
              </a:rPr>
              <a:t>Thanks</a:t>
            </a:r>
            <a:r>
              <a:rPr lang="zh-CN" altLang="en-US" sz="5400" dirty="0">
                <a:latin typeface="方正综艺简体" panose="03000509000000000000" pitchFamily="65" charset="-122"/>
                <a:ea typeface="方正综艺简体" panose="03000509000000000000" pitchFamily="65" charset="-122"/>
              </a:rPr>
              <a:t>！</a:t>
            </a:r>
          </a:p>
        </p:txBody>
      </p:sp>
      <p:sp>
        <p:nvSpPr>
          <p:cNvPr id="4" name="文本框 3">
            <a:extLst>
              <a:ext uri="{FF2B5EF4-FFF2-40B4-BE49-F238E27FC236}">
                <a16:creationId xmlns:a16="http://schemas.microsoft.com/office/drawing/2014/main" id="{5B14C51C-DFA6-5BE5-4D5E-82FE01DB8E91}"/>
              </a:ext>
            </a:extLst>
          </p:cNvPr>
          <p:cNvSpPr txBox="1"/>
          <p:nvPr/>
        </p:nvSpPr>
        <p:spPr>
          <a:xfrm>
            <a:off x="6459648" y="5528295"/>
            <a:ext cx="5628443" cy="646331"/>
          </a:xfrm>
          <a:prstGeom prst="rect">
            <a:avLst/>
          </a:prstGeom>
          <a:noFill/>
        </p:spPr>
        <p:txBody>
          <a:bodyPr wrap="square" rtlCol="0">
            <a:spAutoFit/>
          </a:bodyPr>
          <a:lstStyle/>
          <a:p>
            <a:pPr algn="r"/>
            <a:r>
              <a:rPr lang="en-US" altLang="zh-CN" dirty="0"/>
              <a:t>QQ</a:t>
            </a:r>
            <a:r>
              <a:rPr lang="zh-CN" altLang="en-US" dirty="0"/>
              <a:t>： </a:t>
            </a:r>
            <a:r>
              <a:rPr lang="en-US" altLang="zh-CN" dirty="0"/>
              <a:t>1341553107</a:t>
            </a:r>
          </a:p>
          <a:p>
            <a:pPr algn="r"/>
            <a:r>
              <a:rPr lang="zh-CN" altLang="en-US" dirty="0"/>
              <a:t>如果对竞赛感兴趣或者有什么疑问，欢迎大家来找我</a:t>
            </a:r>
          </a:p>
        </p:txBody>
      </p:sp>
      <p:grpSp>
        <p:nvGrpSpPr>
          <p:cNvPr id="3" name="组合 2">
            <a:extLst>
              <a:ext uri="{FF2B5EF4-FFF2-40B4-BE49-F238E27FC236}">
                <a16:creationId xmlns:a16="http://schemas.microsoft.com/office/drawing/2014/main" id="{066A3039-3901-DFC8-265F-F4845033C844}"/>
              </a:ext>
            </a:extLst>
          </p:cNvPr>
          <p:cNvGrpSpPr/>
          <p:nvPr/>
        </p:nvGrpSpPr>
        <p:grpSpPr>
          <a:xfrm>
            <a:off x="0" y="198347"/>
            <a:ext cx="12192000" cy="6551705"/>
            <a:chOff x="0" y="198347"/>
            <a:chExt cx="12192000" cy="6551705"/>
          </a:xfrm>
        </p:grpSpPr>
        <p:sp>
          <p:nvSpPr>
            <p:cNvPr id="5" name="矩形 4">
              <a:extLst>
                <a:ext uri="{FF2B5EF4-FFF2-40B4-BE49-F238E27FC236}">
                  <a16:creationId xmlns:a16="http://schemas.microsoft.com/office/drawing/2014/main" id="{EF81570E-3469-EBC3-EA90-46BE24867E98}"/>
                </a:ext>
              </a:extLst>
            </p:cNvPr>
            <p:cNvSpPr/>
            <p:nvPr/>
          </p:nvSpPr>
          <p:spPr>
            <a:xfrm>
              <a:off x="0" y="198347"/>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3DD2544-259F-A3C4-0D66-15696B39D559}"/>
                </a:ext>
              </a:extLst>
            </p:cNvPr>
            <p:cNvSpPr/>
            <p:nvPr/>
          </p:nvSpPr>
          <p:spPr>
            <a:xfrm>
              <a:off x="0" y="683374"/>
              <a:ext cx="12192000" cy="111498"/>
            </a:xfrm>
            <a:prstGeom prst="rect">
              <a:avLst/>
            </a:prstGeom>
            <a:solidFill>
              <a:srgbClr val="96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54A2394-D95E-5A9D-4B8A-7CFA236ABAF7}"/>
                </a:ext>
              </a:extLst>
            </p:cNvPr>
            <p:cNvSpPr/>
            <p:nvPr/>
          </p:nvSpPr>
          <p:spPr>
            <a:xfrm>
              <a:off x="0" y="6357100"/>
              <a:ext cx="12192000" cy="392952"/>
            </a:xfrm>
            <a:prstGeom prst="rect">
              <a:avLst/>
            </a:prstGeom>
            <a:solidFill>
              <a:srgbClr val="355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677676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TotalTime>
  <Words>689</Words>
  <Application>Microsoft Office PowerPoint</Application>
  <PresentationFormat>宽屏</PresentationFormat>
  <Paragraphs>89</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华文楷体</vt:lpstr>
      <vt:lpstr>Arial</vt:lpstr>
      <vt:lpstr>方正综艺简体</vt:lpstr>
      <vt:lpstr>等线 Light</vt:lpstr>
      <vt:lpstr>Office 主题​​</vt:lpstr>
      <vt:lpstr>我的竞赛之旅</vt:lpstr>
      <vt:lpstr>竞赛经历</vt:lpstr>
      <vt:lpstr>竞赛获奖、收获</vt:lpstr>
      <vt:lpstr>训练方法</vt:lpstr>
      <vt:lpstr>训练方法</vt:lpstr>
      <vt:lpstr>训练时间</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我的竞赛之旅</dc:title>
  <dc:creator>天乐 陶</dc:creator>
  <cp:lastModifiedBy>3236281762@qq.com</cp:lastModifiedBy>
  <cp:revision>4</cp:revision>
  <dcterms:created xsi:type="dcterms:W3CDTF">2022-11-18T05:04:24Z</dcterms:created>
  <dcterms:modified xsi:type="dcterms:W3CDTF">2022-11-19T01:50:04Z</dcterms:modified>
</cp:coreProperties>
</file>