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78" r:id="rId2"/>
    <p:sldId id="279" r:id="rId3"/>
    <p:sldId id="2007577307" r:id="rId4"/>
    <p:sldId id="2007577372" r:id="rId5"/>
    <p:sldId id="2007577373" r:id="rId6"/>
    <p:sldId id="2007577374" r:id="rId7"/>
    <p:sldId id="2007577375" r:id="rId8"/>
    <p:sldId id="2007577376" r:id="rId9"/>
    <p:sldId id="2007577377" r:id="rId10"/>
    <p:sldId id="2007577378" r:id="rId11"/>
    <p:sldId id="2007577379" r:id="rId12"/>
    <p:sldId id="2007577380" r:id="rId13"/>
    <p:sldId id="2007577381" r:id="rId14"/>
    <p:sldId id="2007577382" r:id="rId15"/>
    <p:sldId id="2007577383" r:id="rId16"/>
    <p:sldId id="2007577384" r:id="rId17"/>
    <p:sldId id="2007577385" r:id="rId18"/>
    <p:sldId id="2007577386" r:id="rId19"/>
    <p:sldId id="2007577387" r:id="rId20"/>
    <p:sldId id="2007577388" r:id="rId21"/>
    <p:sldId id="2007577389" r:id="rId22"/>
    <p:sldId id="2007577390" r:id="rId23"/>
    <p:sldId id="2007577391" r:id="rId24"/>
    <p:sldId id="2007577392" r:id="rId25"/>
    <p:sldId id="2007577393" r:id="rId26"/>
    <p:sldId id="2007577394" r:id="rId27"/>
    <p:sldId id="2007577395" r:id="rId28"/>
    <p:sldId id="2007577396" r:id="rId29"/>
    <p:sldId id="2007577397" r:id="rId30"/>
    <p:sldId id="2007577398" r:id="rId31"/>
    <p:sldId id="2007577399" r:id="rId32"/>
    <p:sldId id="2007577400" r:id="rId33"/>
    <p:sldId id="2007577401" r:id="rId34"/>
    <p:sldId id="2007577402" r:id="rId35"/>
    <p:sldId id="2007577403" r:id="rId36"/>
    <p:sldId id="2007577404" r:id="rId37"/>
    <p:sldId id="2007577405" r:id="rId38"/>
    <p:sldId id="2007577406" r:id="rId39"/>
    <p:sldId id="2007577407" r:id="rId40"/>
    <p:sldId id="2007577408" r:id="rId41"/>
    <p:sldId id="2007577409" r:id="rId42"/>
    <p:sldId id="2007577410" r:id="rId43"/>
    <p:sldId id="2007577411" r:id="rId44"/>
    <p:sldId id="2007577412" r:id="rId45"/>
    <p:sldId id="2007577415" r:id="rId46"/>
    <p:sldId id="2007577413" r:id="rId47"/>
    <p:sldId id="2007577414" r:id="rId48"/>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D66E49"/>
    <a:srgbClr val="BD374A"/>
    <a:srgbClr val="9F0000"/>
    <a:srgbClr val="FED317"/>
    <a:srgbClr val="4276AA"/>
    <a:srgbClr val="CACCCA"/>
    <a:srgbClr val="E1BF01"/>
    <a:srgbClr val="BC2B45"/>
    <a:srgbClr val="6A86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76682" autoAdjust="0"/>
  </p:normalViewPr>
  <p:slideViewPr>
    <p:cSldViewPr snapToGrid="0">
      <p:cViewPr varScale="1">
        <p:scale>
          <a:sx n="88" d="100"/>
          <a:sy n="88" d="100"/>
        </p:scale>
        <p:origin x="54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A8D595C6-6C49-41FA-8DE2-F2F7A912BA0C}" type="datetimeFigureOut">
              <a:rPr lang="zh-CN" altLang="en-US" smtClean="0"/>
              <a:t>2022/10/5</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DF498882-B6DA-4410-B919-C32584C6E6AF}" type="slidenum">
              <a:rPr lang="zh-CN" altLang="en-US" smtClean="0"/>
              <a:t>‹#›</a:t>
            </a:fld>
            <a:endParaRPr lang="zh-CN" altLang="en-US"/>
          </a:p>
        </p:txBody>
      </p:sp>
    </p:spTree>
    <p:extLst>
      <p:ext uri="{BB962C8B-B14F-4D97-AF65-F5344CB8AC3E}">
        <p14:creationId xmlns:p14="http://schemas.microsoft.com/office/powerpoint/2010/main" val="4169011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67B58FB6-3EEB-4D3D-A07C-7C8A033C1EA0}" type="datetimeFigureOut">
              <a:rPr lang="zh-CN" altLang="en-US" smtClean="0"/>
              <a:t>2022/10/5</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48E96F6F-117D-45C1-932D-C1A75452E2E7}" type="slidenum">
              <a:rPr lang="zh-CN" altLang="en-US" smtClean="0"/>
              <a:t>‹#›</a:t>
            </a:fld>
            <a:endParaRPr lang="zh-CN" altLang="en-US"/>
          </a:p>
        </p:txBody>
      </p:sp>
    </p:spTree>
    <p:extLst>
      <p:ext uri="{BB962C8B-B14F-4D97-AF65-F5344CB8AC3E}">
        <p14:creationId xmlns:p14="http://schemas.microsoft.com/office/powerpoint/2010/main" val="27898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baike.baidu.com/item/%E7%90%86%E5%8F%91%E5%B8%88%E6%82%96%E8%AE%BA"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baike.baidu.com/item/%E5%BD%93%E4%B8%94%E4%BB%85%E5%BD%93"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65CF4-6670-4085-9111-C4BCF1A04DF6}" type="slidenum">
              <a:rPr lang="zh-CN" altLang="en-US" smtClean="0"/>
              <a:t>1</a:t>
            </a:fld>
            <a:endParaRPr lang="zh-CN" altLang="en-US"/>
          </a:p>
        </p:txBody>
      </p:sp>
    </p:spTree>
    <p:extLst>
      <p:ext uri="{BB962C8B-B14F-4D97-AF65-F5344CB8AC3E}">
        <p14:creationId xmlns:p14="http://schemas.microsoft.com/office/powerpoint/2010/main" val="360573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11</a:t>
            </a:fld>
            <a:endParaRPr lang="zh-CN" altLang="en-US"/>
          </a:p>
        </p:txBody>
      </p:sp>
    </p:spTree>
    <p:extLst>
      <p:ext uri="{BB962C8B-B14F-4D97-AF65-F5344CB8AC3E}">
        <p14:creationId xmlns:p14="http://schemas.microsoft.com/office/powerpoint/2010/main" val="3159627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12</a:t>
            </a:fld>
            <a:endParaRPr lang="zh-CN" altLang="en-US"/>
          </a:p>
        </p:txBody>
      </p:sp>
    </p:spTree>
    <p:extLst>
      <p:ext uri="{BB962C8B-B14F-4D97-AF65-F5344CB8AC3E}">
        <p14:creationId xmlns:p14="http://schemas.microsoft.com/office/powerpoint/2010/main" val="2467857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13</a:t>
            </a:fld>
            <a:endParaRPr lang="zh-CN" altLang="en-US"/>
          </a:p>
        </p:txBody>
      </p:sp>
    </p:spTree>
    <p:extLst>
      <p:ext uri="{BB962C8B-B14F-4D97-AF65-F5344CB8AC3E}">
        <p14:creationId xmlns:p14="http://schemas.microsoft.com/office/powerpoint/2010/main" val="1722743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14</a:t>
            </a:fld>
            <a:endParaRPr lang="zh-CN" altLang="en-US"/>
          </a:p>
        </p:txBody>
      </p:sp>
    </p:spTree>
    <p:extLst>
      <p:ext uri="{BB962C8B-B14F-4D97-AF65-F5344CB8AC3E}">
        <p14:creationId xmlns:p14="http://schemas.microsoft.com/office/powerpoint/2010/main" val="2693116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090" indent="-171090">
              <a:buFont typeface="Arial" panose="020B0604020202020204" pitchFamily="34" charset="0"/>
              <a:buChar char="•"/>
            </a:pPr>
            <a:r>
              <a:rPr lang="zh-CN" altLang="en-US" dirty="0" smtClean="0"/>
              <a:t>所以用二进制只需要</a:t>
            </a:r>
            <a:r>
              <a:rPr lang="en-US" altLang="zh-CN" dirty="0" smtClean="0"/>
              <a:t>2</a:t>
            </a:r>
            <a:r>
              <a:rPr lang="zh-CN" altLang="en-US" dirty="0" smtClean="0"/>
              <a:t>个符号，只有一个符号无法区分</a:t>
            </a:r>
            <a:endParaRPr lang="en-US" altLang="zh-CN" dirty="0" smtClean="0"/>
          </a:p>
          <a:p>
            <a:pPr marL="171090" indent="-171090">
              <a:buFont typeface="Arial" panose="020B0604020202020204" pitchFamily="34" charset="0"/>
              <a:buChar char="•"/>
            </a:pPr>
            <a:r>
              <a:rPr lang="zh-CN" altLang="en-US" dirty="0" smtClean="0"/>
              <a:t>初始状态不同，即使输入相同，结果也可能不同（根据状态和输入决定指令）</a:t>
            </a:r>
            <a:endParaRPr lang="en-US" altLang="zh-CN" dirty="0" smtClean="0"/>
          </a:p>
          <a:p>
            <a:pPr marL="171090" indent="-171090">
              <a:buFont typeface="Arial" panose="020B0604020202020204" pitchFamily="34" charset="0"/>
              <a:buChar char="•"/>
            </a:pPr>
            <a:r>
              <a:rPr lang="zh-CN" altLang="en-US" dirty="0" smtClean="0"/>
              <a:t>根据状态和输入决定选择哪条指令执行，因此并非顺序执行，这里就要用到逻辑运算，当状态为</a:t>
            </a:r>
            <a:r>
              <a:rPr lang="en-US" altLang="zh-CN" dirty="0" smtClean="0"/>
              <a:t>X</a:t>
            </a:r>
            <a:r>
              <a:rPr lang="zh-CN" altLang="en-US" dirty="0" smtClean="0"/>
              <a:t>且输入为</a:t>
            </a:r>
            <a:r>
              <a:rPr lang="en-US" altLang="zh-CN" dirty="0" smtClean="0"/>
              <a:t>Y</a:t>
            </a:r>
            <a:r>
              <a:rPr lang="zh-CN" altLang="en-US" dirty="0" smtClean="0"/>
              <a:t>时</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15</a:t>
            </a:fld>
            <a:endParaRPr lang="zh-CN" altLang="en-US"/>
          </a:p>
        </p:txBody>
      </p:sp>
    </p:spTree>
    <p:extLst>
      <p:ext uri="{BB962C8B-B14F-4D97-AF65-F5344CB8AC3E}">
        <p14:creationId xmlns:p14="http://schemas.microsoft.com/office/powerpoint/2010/main" val="1084237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通用图灵机核心在于程序也在存储带上，先加载程序，再根据程序执行，这是现代计算机的基本模式，也是冯体系的思想</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16</a:t>
            </a:fld>
            <a:endParaRPr lang="zh-CN" altLang="en-US"/>
          </a:p>
        </p:txBody>
      </p:sp>
    </p:spTree>
    <p:extLst>
      <p:ext uri="{BB962C8B-B14F-4D97-AF65-F5344CB8AC3E}">
        <p14:creationId xmlns:p14="http://schemas.microsoft.com/office/powerpoint/2010/main" val="135008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图灵机没有带来计算机的发明，但现在的计算机都是基于图灵机实现的</a:t>
            </a:r>
            <a:endParaRPr lang="en-US" altLang="zh-CN" dirty="0" smtClean="0"/>
          </a:p>
          <a:p>
            <a:r>
              <a:rPr lang="zh-CN" altLang="zh-CN" dirty="0" smtClean="0"/>
              <a:t>图灵指出：</a:t>
            </a:r>
            <a:r>
              <a:rPr lang="zh-CN" altLang="zh-CN" b="1" dirty="0" smtClean="0">
                <a:solidFill>
                  <a:srgbClr val="C00000"/>
                </a:solidFill>
              </a:rPr>
              <a:t>凡是能用算法解决的问题，也一定能用图灵机解决；凡是图灵机解决不了的问题，任何算法也解决不了</a:t>
            </a:r>
            <a:endParaRPr lang="en-US" altLang="zh-CN" b="1" dirty="0" smtClean="0">
              <a:solidFill>
                <a:srgbClr val="C00000"/>
              </a:solidFill>
            </a:endParaRPr>
          </a:p>
          <a:p>
            <a:r>
              <a:rPr lang="zh-CN" altLang="en-US" b="1" dirty="0" smtClean="0">
                <a:solidFill>
                  <a:srgbClr val="C00000"/>
                </a:solidFill>
              </a:rPr>
              <a:t>引出可计算性问题</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C00000"/>
                </a:solidFill>
              </a:rPr>
              <a:t>图灵停机问题</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17</a:t>
            </a:fld>
            <a:endParaRPr lang="zh-CN" altLang="en-US"/>
          </a:p>
        </p:txBody>
      </p:sp>
    </p:spTree>
    <p:extLst>
      <p:ext uri="{BB962C8B-B14F-4D97-AF65-F5344CB8AC3E}">
        <p14:creationId xmlns:p14="http://schemas.microsoft.com/office/powerpoint/2010/main" val="416204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18</a:t>
            </a:fld>
            <a:endParaRPr lang="zh-CN" altLang="en-US"/>
          </a:p>
        </p:txBody>
      </p:sp>
    </p:spTree>
    <p:extLst>
      <p:ext uri="{BB962C8B-B14F-4D97-AF65-F5344CB8AC3E}">
        <p14:creationId xmlns:p14="http://schemas.microsoft.com/office/powerpoint/2010/main" val="2993908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19</a:t>
            </a:fld>
            <a:endParaRPr lang="zh-CN" altLang="en-US"/>
          </a:p>
        </p:txBody>
      </p:sp>
    </p:spTree>
    <p:extLst>
      <p:ext uri="{BB962C8B-B14F-4D97-AF65-F5344CB8AC3E}">
        <p14:creationId xmlns:p14="http://schemas.microsoft.com/office/powerpoint/2010/main" val="3993289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因此，和函数是直观可计算函数</a:t>
            </a:r>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20</a:t>
            </a:fld>
            <a:endParaRPr lang="zh-CN" altLang="en-US"/>
          </a:p>
        </p:txBody>
      </p:sp>
    </p:spTree>
    <p:extLst>
      <p:ext uri="{BB962C8B-B14F-4D97-AF65-F5344CB8AC3E}">
        <p14:creationId xmlns:p14="http://schemas.microsoft.com/office/powerpoint/2010/main" val="152109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图灵在一篇论文</a:t>
            </a:r>
            <a:r>
              <a:rPr lang="en-US" altLang="zh-CN" dirty="0" smtClean="0"/>
              <a:t>《</a:t>
            </a:r>
            <a:r>
              <a:rPr lang="zh-CN" altLang="en-US" dirty="0" smtClean="0"/>
              <a:t>论数字计算在决断难题中的应用</a:t>
            </a:r>
            <a:r>
              <a:rPr lang="en-US" altLang="zh-CN" dirty="0" smtClean="0"/>
              <a:t>》</a:t>
            </a:r>
            <a:r>
              <a:rPr lang="zh-CN" altLang="en-US" dirty="0" smtClean="0"/>
              <a:t>（</a:t>
            </a:r>
            <a:r>
              <a:rPr lang="en-US" altLang="zh-CN" dirty="0" smtClean="0"/>
              <a:t>On Computable Numbers, with an Application to the </a:t>
            </a:r>
            <a:r>
              <a:rPr lang="en-US" altLang="zh-CN" dirty="0" err="1" smtClean="0"/>
              <a:t>Entscheidungs</a:t>
            </a:r>
            <a:r>
              <a:rPr lang="en-US" altLang="zh-CN" dirty="0" smtClean="0"/>
              <a:t> problem</a:t>
            </a:r>
            <a:r>
              <a:rPr lang="zh-CN" altLang="en-US" dirty="0" smtClean="0"/>
              <a:t>）中首次提出图灵机</a:t>
            </a:r>
            <a:endParaRPr lang="en-US" altLang="zh-CN" dirty="0" smtClean="0"/>
          </a:p>
          <a:p>
            <a:endParaRPr lang="en-US" altLang="zh-CN" dirty="0" smtClean="0"/>
          </a:p>
          <a:p>
            <a:r>
              <a:rPr lang="zh-CN" altLang="en-US" dirty="0" smtClean="0"/>
              <a:t>一种抽象计算模型，即将人们使用纸笔进行数学运算的过程进行抽象，由一个虚拟的机器替代人们进行数学运算</a:t>
            </a:r>
            <a:endParaRPr lang="en-US" altLang="zh-CN" dirty="0" smtClean="0"/>
          </a:p>
          <a:p>
            <a:endParaRPr lang="en-US" altLang="zh-CN" dirty="0" smtClean="0"/>
          </a:p>
          <a:p>
            <a:r>
              <a:rPr lang="zh-CN" altLang="en-US" dirty="0" smtClean="0"/>
              <a:t>图灵测试是判定机器是否具有智能的条件</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a:t>
            </a:fld>
            <a:endParaRPr lang="zh-CN" altLang="en-US"/>
          </a:p>
        </p:txBody>
      </p:sp>
    </p:spTree>
    <p:extLst>
      <p:ext uri="{BB962C8B-B14F-4D97-AF65-F5344CB8AC3E}">
        <p14:creationId xmlns:p14="http://schemas.microsoft.com/office/powerpoint/2010/main" val="2373878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1" i="0" u="none" strike="noStrike" kern="1200" dirty="0" smtClean="0">
                <a:solidFill>
                  <a:srgbClr val="000066"/>
                </a:solidFill>
                <a:effectLst/>
                <a:latin typeface="Tahoma" pitchFamily="34" charset="0"/>
                <a:ea typeface="+mn-ea"/>
                <a:cs typeface="+mn-cs"/>
                <a:hlinkClick r:id="rId3"/>
              </a:rPr>
              <a:t>图灵停机问题的证明可以参考链接，为了理解给出一个相似悖论</a:t>
            </a:r>
            <a:endParaRPr kumimoji="1" lang="en-US" altLang="zh-CN" sz="1200" b="1" i="0" u="none" strike="noStrike" kern="1200" dirty="0" smtClean="0">
              <a:solidFill>
                <a:srgbClr val="000066"/>
              </a:solidFill>
              <a:effectLst/>
              <a:latin typeface="Tahoma" pitchFamily="34" charset="0"/>
              <a:ea typeface="+mn-ea"/>
              <a:cs typeface="+mn-cs"/>
              <a:hlinkClick r:id="rId3"/>
            </a:endParaRPr>
          </a:p>
          <a:p>
            <a:r>
              <a:rPr kumimoji="1" lang="zh-CN" altLang="en-US" sz="1200" b="1" i="0" u="none" strike="noStrike" kern="1200" dirty="0" smtClean="0">
                <a:solidFill>
                  <a:schemeClr val="tx1"/>
                </a:solidFill>
                <a:effectLst/>
                <a:latin typeface="Tahoma" pitchFamily="34" charset="0"/>
                <a:ea typeface="+mn-ea"/>
                <a:cs typeface="+mn-cs"/>
                <a:hlinkClick r:id="rId3"/>
              </a:rPr>
              <a:t>理发师悖论</a:t>
            </a:r>
            <a:r>
              <a:rPr kumimoji="1" lang="zh-CN" altLang="en-US" sz="1200" b="0" i="0" kern="1200" dirty="0" smtClean="0">
                <a:solidFill>
                  <a:schemeClr val="tx1"/>
                </a:solidFill>
                <a:effectLst/>
                <a:latin typeface="Tahoma" pitchFamily="34" charset="0"/>
                <a:ea typeface="+mn-ea"/>
                <a:cs typeface="+mn-cs"/>
              </a:rPr>
              <a:t>：村子里有个理发师，这个理发师有条原则是，对于村里所有人，</a:t>
            </a:r>
            <a:r>
              <a:rPr kumimoji="1" lang="zh-CN" altLang="en-US" sz="1200" b="0" i="0" u="none" strike="noStrike" kern="1200" dirty="0" smtClean="0">
                <a:solidFill>
                  <a:schemeClr val="tx1"/>
                </a:solidFill>
                <a:effectLst/>
                <a:latin typeface="Tahoma" pitchFamily="34" charset="0"/>
                <a:ea typeface="+mn-ea"/>
                <a:cs typeface="+mn-cs"/>
                <a:hlinkClick r:id="rId4"/>
              </a:rPr>
              <a:t>当且仅当</a:t>
            </a:r>
            <a:r>
              <a:rPr kumimoji="1" lang="zh-CN" altLang="en-US" sz="1200" b="0" i="0" kern="1200" dirty="0" smtClean="0">
                <a:solidFill>
                  <a:schemeClr val="tx1"/>
                </a:solidFill>
                <a:effectLst/>
                <a:latin typeface="Tahoma" pitchFamily="34" charset="0"/>
                <a:ea typeface="+mn-ea"/>
                <a:cs typeface="+mn-cs"/>
              </a:rPr>
              <a:t>这个人不自己理发，理发师就给这个人理发。如果这个人自己理发，理发师就不给这个人理发。无法回答的问题是，理发师给自己理发么？</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21</a:t>
            </a:fld>
            <a:endParaRPr lang="zh-CN" altLang="en-US"/>
          </a:p>
        </p:txBody>
      </p:sp>
    </p:spTree>
    <p:extLst>
      <p:ext uri="{BB962C8B-B14F-4D97-AF65-F5344CB8AC3E}">
        <p14:creationId xmlns:p14="http://schemas.microsoft.com/office/powerpoint/2010/main" val="146903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汉诺塔是递归问题，递归问题是理论可计算问题</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22</a:t>
            </a:fld>
            <a:endParaRPr lang="zh-CN" altLang="en-US"/>
          </a:p>
        </p:txBody>
      </p:sp>
    </p:spTree>
    <p:extLst>
      <p:ext uri="{BB962C8B-B14F-4D97-AF65-F5344CB8AC3E}">
        <p14:creationId xmlns:p14="http://schemas.microsoft.com/office/powerpoint/2010/main" val="2921938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此时指令会增多，程序会长很多，确定指令自然要花更多时间</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23</a:t>
            </a:fld>
            <a:endParaRPr lang="zh-CN" altLang="en-US"/>
          </a:p>
        </p:txBody>
      </p:sp>
    </p:spTree>
    <p:extLst>
      <p:ext uri="{BB962C8B-B14F-4D97-AF65-F5344CB8AC3E}">
        <p14:creationId xmlns:p14="http://schemas.microsoft.com/office/powerpoint/2010/main" val="4278981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汉诺塔是递归问题，递归问题是理论可计算问题</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24</a:t>
            </a:fld>
            <a:endParaRPr lang="zh-CN" altLang="en-US"/>
          </a:p>
        </p:txBody>
      </p:sp>
    </p:spTree>
    <p:extLst>
      <p:ext uri="{BB962C8B-B14F-4D97-AF65-F5344CB8AC3E}">
        <p14:creationId xmlns:p14="http://schemas.microsoft.com/office/powerpoint/2010/main" val="1188926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判断读入的字符是不是</a:t>
            </a:r>
            <a:r>
              <a:rPr lang="en-US" altLang="zh-CN" dirty="0" smtClean="0"/>
              <a:t>1</a:t>
            </a:r>
            <a:r>
              <a:rPr lang="zh-CN" altLang="en-US" dirty="0" smtClean="0"/>
              <a:t>，只有两种可能，真或假</a:t>
            </a:r>
            <a:endParaRPr lang="en-US" altLang="zh-CN" dirty="0" smtClean="0"/>
          </a:p>
          <a:p>
            <a:r>
              <a:rPr lang="zh-CN" altLang="en-US" dirty="0" smtClean="0"/>
              <a:t>真假判断，是</a:t>
            </a:r>
            <a:r>
              <a:rPr lang="en-US" altLang="zh-CN" dirty="0" smtClean="0"/>
              <a:t>1</a:t>
            </a:r>
            <a:r>
              <a:rPr lang="zh-CN" altLang="en-US" dirty="0" smtClean="0"/>
              <a:t>否则是</a:t>
            </a:r>
            <a:r>
              <a:rPr lang="en-US" altLang="zh-CN" dirty="0" smtClean="0"/>
              <a:t>0</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25</a:t>
            </a:fld>
            <a:endParaRPr lang="zh-CN" altLang="en-US"/>
          </a:p>
        </p:txBody>
      </p:sp>
    </p:spTree>
    <p:extLst>
      <p:ext uri="{BB962C8B-B14F-4D97-AF65-F5344CB8AC3E}">
        <p14:creationId xmlns:p14="http://schemas.microsoft.com/office/powerpoint/2010/main" val="2194187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逻辑器件，与门，非门，与非门</a:t>
            </a:r>
            <a:endParaRPr lang="en-US" altLang="zh-CN" dirty="0" smtClean="0"/>
          </a:p>
          <a:p>
            <a:r>
              <a:rPr lang="zh-CN" altLang="en-US" dirty="0" smtClean="0"/>
              <a:t>长线表示</a:t>
            </a:r>
            <a:r>
              <a:rPr lang="en-US" altLang="zh-CN" dirty="0" smtClean="0"/>
              <a:t>1</a:t>
            </a:r>
            <a:r>
              <a:rPr lang="zh-CN" altLang="en-US" dirty="0" smtClean="0"/>
              <a:t>，双短线表示</a:t>
            </a:r>
            <a:r>
              <a:rPr lang="en-US" altLang="zh-CN" dirty="0" smtClean="0"/>
              <a:t>0</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26</a:t>
            </a:fld>
            <a:endParaRPr lang="zh-CN" altLang="en-US"/>
          </a:p>
        </p:txBody>
      </p:sp>
    </p:spTree>
    <p:extLst>
      <p:ext uri="{BB962C8B-B14F-4D97-AF65-F5344CB8AC3E}">
        <p14:creationId xmlns:p14="http://schemas.microsoft.com/office/powerpoint/2010/main" val="3616680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C00000"/>
                </a:solidFill>
              </a:rPr>
              <a:t>预先规定数据的表示单位，</a:t>
            </a:r>
            <a:r>
              <a:rPr lang="zh-CN" altLang="en-US" dirty="0" smtClean="0"/>
              <a:t>其实就是定长数据</a:t>
            </a:r>
            <a:endParaRPr lang="en-US" altLang="zh-CN" dirty="0" smtClean="0"/>
          </a:p>
          <a:p>
            <a:r>
              <a:rPr lang="zh-CN" altLang="en-US" dirty="0" smtClean="0"/>
              <a:t>例如假定数据长度是</a:t>
            </a:r>
            <a:r>
              <a:rPr lang="en-US" altLang="zh-CN" dirty="0" smtClean="0"/>
              <a:t>8</a:t>
            </a:r>
            <a:r>
              <a:rPr lang="zh-CN" altLang="en-US" dirty="0" smtClean="0"/>
              <a:t>位，只需要读够</a:t>
            </a:r>
            <a:r>
              <a:rPr lang="en-US" altLang="zh-CN" dirty="0" smtClean="0"/>
              <a:t>8</a:t>
            </a:r>
            <a:r>
              <a:rPr lang="zh-CN" altLang="en-US" dirty="0" smtClean="0"/>
              <a:t>位数，就认为一个数据输入结束，不需要边界符号</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27</a:t>
            </a:fld>
            <a:endParaRPr lang="zh-CN" altLang="en-US"/>
          </a:p>
        </p:txBody>
      </p:sp>
    </p:spTree>
    <p:extLst>
      <p:ext uri="{BB962C8B-B14F-4D97-AF65-F5344CB8AC3E}">
        <p14:creationId xmlns:p14="http://schemas.microsoft.com/office/powerpoint/2010/main" val="1672082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28</a:t>
            </a:fld>
            <a:endParaRPr lang="zh-CN" altLang="en-US"/>
          </a:p>
        </p:txBody>
      </p:sp>
    </p:spTree>
    <p:extLst>
      <p:ext uri="{BB962C8B-B14F-4D97-AF65-F5344CB8AC3E}">
        <p14:creationId xmlns:p14="http://schemas.microsoft.com/office/powerpoint/2010/main" val="3994327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29</a:t>
            </a:fld>
            <a:endParaRPr lang="zh-CN" altLang="en-US"/>
          </a:p>
        </p:txBody>
      </p:sp>
    </p:spTree>
    <p:extLst>
      <p:ext uri="{BB962C8B-B14F-4D97-AF65-F5344CB8AC3E}">
        <p14:creationId xmlns:p14="http://schemas.microsoft.com/office/powerpoint/2010/main" val="1359255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30</a:t>
            </a:fld>
            <a:endParaRPr lang="zh-CN" altLang="en-US"/>
          </a:p>
        </p:txBody>
      </p:sp>
    </p:spTree>
    <p:extLst>
      <p:ext uri="{BB962C8B-B14F-4D97-AF65-F5344CB8AC3E}">
        <p14:creationId xmlns:p14="http://schemas.microsoft.com/office/powerpoint/2010/main" val="52437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存储带是输入</a:t>
            </a:r>
            <a:r>
              <a:rPr lang="en-US" altLang="zh-CN" dirty="0" smtClean="0"/>
              <a:t>/</a:t>
            </a:r>
            <a:r>
              <a:rPr lang="zh-CN" altLang="en-US" dirty="0" smtClean="0"/>
              <a:t>输出介质</a:t>
            </a:r>
            <a:endParaRPr lang="en-US" altLang="zh-CN" dirty="0" smtClean="0"/>
          </a:p>
          <a:p>
            <a:r>
              <a:rPr lang="zh-CN" altLang="en-US" dirty="0" smtClean="0"/>
              <a:t>字母表类似于程序设计里的字符集</a:t>
            </a:r>
            <a:endParaRPr lang="en-US" altLang="zh-CN" dirty="0" smtClean="0"/>
          </a:p>
          <a:p>
            <a:r>
              <a:rPr lang="zh-CN" altLang="en-US" dirty="0" smtClean="0"/>
              <a:t>控制器存放程序和状态，根据挡前状态和输入值计算输出值，动作和新的状态，其实就是一个查表过程</a:t>
            </a:r>
            <a:endParaRPr lang="en-US" altLang="zh-CN" dirty="0" smtClean="0"/>
          </a:p>
          <a:p>
            <a:r>
              <a:rPr lang="zh-CN" altLang="en-US" dirty="0" smtClean="0"/>
              <a:t>读写头负责输入</a:t>
            </a:r>
            <a:r>
              <a:rPr lang="en-US" altLang="zh-CN" dirty="0" smtClean="0"/>
              <a:t>/</a:t>
            </a:r>
            <a:r>
              <a:rPr lang="zh-CN" altLang="en-US" dirty="0" smtClean="0"/>
              <a:t>输出的具体工作</a:t>
            </a:r>
            <a:endParaRPr lang="en-US" altLang="zh-CN"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a:t>
            </a:fld>
            <a:endParaRPr lang="zh-CN" altLang="en-US"/>
          </a:p>
        </p:txBody>
      </p:sp>
    </p:spTree>
    <p:extLst>
      <p:ext uri="{BB962C8B-B14F-4D97-AF65-F5344CB8AC3E}">
        <p14:creationId xmlns:p14="http://schemas.microsoft.com/office/powerpoint/2010/main" val="197269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ahoma" pitchFamily="34" charset="0"/>
                <a:ea typeface="+mn-ea"/>
                <a:cs typeface="+mn-cs"/>
              </a:rPr>
              <a:t>这里的小数是指小于</a:t>
            </a:r>
            <a:r>
              <a:rPr kumimoji="1" lang="en-US" altLang="zh-CN" sz="1200" b="0" i="0" kern="1200" dirty="0" smtClean="0">
                <a:solidFill>
                  <a:schemeClr val="tx1"/>
                </a:solidFill>
                <a:effectLst/>
                <a:latin typeface="Tahoma" pitchFamily="34" charset="0"/>
                <a:ea typeface="+mn-ea"/>
                <a:cs typeface="+mn-cs"/>
              </a:rPr>
              <a:t>1</a:t>
            </a:r>
            <a:r>
              <a:rPr kumimoji="1" lang="zh-CN" altLang="en-US" sz="1200" b="0" i="0" kern="1200" dirty="0" smtClean="0">
                <a:solidFill>
                  <a:schemeClr val="tx1"/>
                </a:solidFill>
                <a:effectLst/>
                <a:latin typeface="Tahoma" pitchFamily="34" charset="0"/>
                <a:ea typeface="+mn-ea"/>
                <a:cs typeface="+mn-cs"/>
              </a:rPr>
              <a:t>的小数，大于</a:t>
            </a:r>
            <a:r>
              <a:rPr kumimoji="1" lang="en-US" altLang="zh-CN" sz="1200" b="0" i="0" kern="1200" dirty="0" smtClean="0">
                <a:solidFill>
                  <a:schemeClr val="tx1"/>
                </a:solidFill>
                <a:effectLst/>
                <a:latin typeface="Tahoma" pitchFamily="34" charset="0"/>
                <a:ea typeface="+mn-ea"/>
                <a:cs typeface="+mn-cs"/>
              </a:rPr>
              <a:t>1</a:t>
            </a:r>
            <a:r>
              <a:rPr kumimoji="1" lang="zh-CN" altLang="en-US" sz="1200" b="0" i="0" kern="1200" dirty="0" smtClean="0">
                <a:solidFill>
                  <a:schemeClr val="tx1"/>
                </a:solidFill>
                <a:effectLst/>
                <a:latin typeface="Tahoma" pitchFamily="34" charset="0"/>
                <a:ea typeface="+mn-ea"/>
                <a:cs typeface="+mn-cs"/>
              </a:rPr>
              <a:t>的小数分成位数和指数两个部分表示</a:t>
            </a:r>
            <a:endParaRPr kumimoji="1" lang="en-US" altLang="zh-CN" sz="1200" b="0" i="0" kern="1200" dirty="0" smtClean="0">
              <a:solidFill>
                <a:schemeClr val="tx1"/>
              </a:solidFill>
              <a:effectLst/>
              <a:latin typeface="Tahoma" pitchFamily="34" charset="0"/>
              <a:ea typeface="+mn-ea"/>
              <a:cs typeface="+mn-cs"/>
            </a:endParaRPr>
          </a:p>
          <a:p>
            <a:r>
              <a:rPr kumimoji="1" lang="zh-CN" altLang="en-US" sz="1200" b="0" i="0" kern="1200" dirty="0" smtClean="0">
                <a:solidFill>
                  <a:schemeClr val="tx1"/>
                </a:solidFill>
                <a:effectLst/>
                <a:latin typeface="Tahoma" pitchFamily="34" charset="0"/>
                <a:ea typeface="+mn-ea"/>
                <a:cs typeface="+mn-cs"/>
              </a:rPr>
              <a:t>十进制小数转换成二进制小数可能无限长 ，但计算机位数有限，因此会产生截断误差 </a:t>
            </a:r>
            <a:endParaRPr kumimoji="1" lang="en-US" altLang="zh-CN" sz="1200" b="0" i="0" kern="1200" dirty="0" smtClean="0">
              <a:solidFill>
                <a:schemeClr val="tx1"/>
              </a:solidFill>
              <a:effectLst/>
              <a:latin typeface="Tahoma" pitchFamily="34" charset="0"/>
              <a:ea typeface="+mn-ea"/>
              <a:cs typeface="+mn-cs"/>
            </a:endParaRPr>
          </a:p>
          <a:p>
            <a:r>
              <a:rPr kumimoji="1" lang="en-US" altLang="zh-CN" sz="1200" b="0" i="0" kern="1200" dirty="0" smtClean="0">
                <a:solidFill>
                  <a:schemeClr val="tx1"/>
                </a:solidFill>
                <a:effectLst/>
                <a:latin typeface="Tahoma" pitchFamily="34" charset="0"/>
                <a:ea typeface="+mn-ea"/>
                <a:cs typeface="+mn-cs"/>
              </a:rPr>
              <a:t>0.7=</a:t>
            </a:r>
            <a:r>
              <a:rPr kumimoji="1" lang="zh-CN" altLang="en-US" sz="1200" b="0" i="0" kern="1200" dirty="0" smtClean="0">
                <a:solidFill>
                  <a:schemeClr val="tx1"/>
                </a:solidFill>
                <a:effectLst/>
                <a:latin typeface="Tahoma" pitchFamily="34" charset="0"/>
                <a:ea typeface="+mn-ea"/>
                <a:cs typeface="+mn-cs"/>
              </a:rPr>
              <a:t>（</a:t>
            </a:r>
            <a:r>
              <a:rPr kumimoji="1" lang="en-US" altLang="zh-CN" sz="1200" b="0" i="0" kern="1200" dirty="0" smtClean="0">
                <a:solidFill>
                  <a:schemeClr val="tx1"/>
                </a:solidFill>
                <a:effectLst/>
                <a:latin typeface="Tahoma" pitchFamily="34" charset="0"/>
                <a:ea typeface="+mn-ea"/>
                <a:cs typeface="+mn-cs"/>
              </a:rPr>
              <a:t>0.1 0110 0110...</a:t>
            </a:r>
            <a:r>
              <a:rPr kumimoji="1" lang="zh-CN" altLang="en-US" sz="1200" b="0" i="0" kern="1200" dirty="0" smtClean="0">
                <a:solidFill>
                  <a:schemeClr val="tx1"/>
                </a:solidFill>
                <a:effectLst/>
                <a:latin typeface="Tahoma" pitchFamily="34" charset="0"/>
                <a:ea typeface="+mn-ea"/>
                <a:cs typeface="+mn-cs"/>
              </a:rPr>
              <a:t>）</a:t>
            </a:r>
            <a:r>
              <a:rPr kumimoji="1" lang="en-US" altLang="zh-CN" sz="1200" b="0" i="0" kern="1200" dirty="0" smtClean="0">
                <a:solidFill>
                  <a:schemeClr val="tx1"/>
                </a:solidFill>
                <a:effectLst/>
                <a:latin typeface="Tahoma" pitchFamily="34" charset="0"/>
                <a:ea typeface="+mn-ea"/>
                <a:cs typeface="+mn-cs"/>
              </a:rPr>
              <a:t>B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0.7*2=1.4========</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1 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0.4*2=0.8========</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0 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0.8*2=1.6========</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1 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0.6*2=1.2========</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1 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0.2*2=0.4========</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0</a:t>
            </a:r>
            <a:r>
              <a:rPr kumimoji="1" lang="zh-CN" altLang="en-US" sz="1200" b="0" i="0" kern="1200" dirty="0" smtClean="0">
                <a:solidFill>
                  <a:schemeClr val="tx1"/>
                </a:solidFill>
                <a:effectLst/>
                <a:latin typeface="Tahoma" pitchFamily="34" charset="0"/>
                <a:ea typeface="+mn-ea"/>
                <a:cs typeface="+mn-cs"/>
              </a:rPr>
              <a:t>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0.4*2=0.8========</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0 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0.8*2=1.6========</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1 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0.6*2=1.2========</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1 </a:t>
            </a:r>
            <a:r>
              <a:rPr lang="zh-CN" altLang="en-US" dirty="0" smtClean="0"/>
              <a:t/>
            </a:r>
            <a:br>
              <a:rPr lang="zh-CN" altLang="en-US" dirty="0" smtClean="0"/>
            </a:br>
            <a:r>
              <a:rPr kumimoji="1" lang="zh-CN" altLang="en-US" sz="1200" b="0" i="0" kern="1200" dirty="0" smtClean="0">
                <a:solidFill>
                  <a:schemeClr val="tx1"/>
                </a:solidFill>
                <a:effectLst/>
                <a:latin typeface="Tahoma" pitchFamily="34" charset="0"/>
                <a:ea typeface="+mn-ea"/>
                <a:cs typeface="+mn-cs"/>
              </a:rPr>
              <a:t>　　</a:t>
            </a:r>
            <a:r>
              <a:rPr kumimoji="1" lang="en-US" altLang="zh-CN" sz="1200" b="0" i="0" kern="1200" dirty="0" smtClean="0">
                <a:solidFill>
                  <a:schemeClr val="tx1"/>
                </a:solidFill>
                <a:effectLst/>
                <a:latin typeface="Tahoma" pitchFamily="34" charset="0"/>
                <a:ea typeface="+mn-ea"/>
                <a:cs typeface="+mn-cs"/>
              </a:rPr>
              <a:t>0.2*2=0.4========</a:t>
            </a:r>
            <a:r>
              <a:rPr kumimoji="1" lang="zh-CN" altLang="en-US" sz="1200" b="0" i="0" kern="1200" dirty="0" smtClean="0">
                <a:solidFill>
                  <a:schemeClr val="tx1"/>
                </a:solidFill>
                <a:effectLst/>
                <a:latin typeface="Tahoma" pitchFamily="34" charset="0"/>
                <a:ea typeface="+mn-ea"/>
                <a:cs typeface="+mn-cs"/>
              </a:rPr>
              <a:t>取出整数部分</a:t>
            </a:r>
            <a:r>
              <a:rPr kumimoji="1" lang="en-US" altLang="zh-CN" sz="1200" b="0" i="0" kern="1200" dirty="0" smtClean="0">
                <a:solidFill>
                  <a:schemeClr val="tx1"/>
                </a:solidFill>
                <a:effectLst/>
                <a:latin typeface="Tahoma" pitchFamily="34" charset="0"/>
                <a:ea typeface="+mn-ea"/>
                <a:cs typeface="+mn-cs"/>
              </a:rPr>
              <a:t>0</a:t>
            </a:r>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31</a:t>
            </a:fld>
            <a:endParaRPr lang="zh-CN" altLang="en-US"/>
          </a:p>
        </p:txBody>
      </p:sp>
    </p:spTree>
    <p:extLst>
      <p:ext uri="{BB962C8B-B14F-4D97-AF65-F5344CB8AC3E}">
        <p14:creationId xmlns:p14="http://schemas.microsoft.com/office/powerpoint/2010/main" val="640733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32</a:t>
            </a:fld>
            <a:endParaRPr lang="zh-CN" altLang="en-US"/>
          </a:p>
        </p:txBody>
      </p:sp>
    </p:spTree>
    <p:extLst>
      <p:ext uri="{BB962C8B-B14F-4D97-AF65-F5344CB8AC3E}">
        <p14:creationId xmlns:p14="http://schemas.microsoft.com/office/powerpoint/2010/main" val="1448152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33</a:t>
            </a:fld>
            <a:endParaRPr lang="zh-CN" altLang="en-US"/>
          </a:p>
        </p:txBody>
      </p:sp>
    </p:spTree>
    <p:extLst>
      <p:ext uri="{BB962C8B-B14F-4D97-AF65-F5344CB8AC3E}">
        <p14:creationId xmlns:p14="http://schemas.microsoft.com/office/powerpoint/2010/main" val="376047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移位运算在运算单元中有专门的指令，不需要转换成乘法，因此速度较快</a:t>
            </a:r>
            <a:endParaRPr lang="en-US" altLang="zh-CN" dirty="0" smtClean="0"/>
          </a:p>
          <a:p>
            <a:r>
              <a:rPr lang="zh-CN" altLang="en-US" dirty="0" smtClean="0"/>
              <a:t>乘</a:t>
            </a:r>
            <a:r>
              <a:rPr lang="en-US" altLang="zh-CN" dirty="0" smtClean="0"/>
              <a:t>4</a:t>
            </a:r>
            <a:r>
              <a:rPr lang="zh-CN" altLang="en-US" dirty="0" smtClean="0"/>
              <a:t>相当于左移两位，除</a:t>
            </a:r>
            <a:r>
              <a:rPr lang="en-US" altLang="zh-CN" dirty="0" smtClean="0"/>
              <a:t>4</a:t>
            </a:r>
            <a:r>
              <a:rPr lang="zh-CN" altLang="en-US" dirty="0" smtClean="0"/>
              <a:t>相当于右移两位</a:t>
            </a:r>
            <a:endParaRPr lang="en-US" altLang="zh-CN" dirty="0" smtClean="0"/>
          </a:p>
          <a:p>
            <a:r>
              <a:rPr lang="zh-CN" altLang="en-US" dirty="0" smtClean="0"/>
              <a:t>这里的小数并不是真实表示方法</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34</a:t>
            </a:fld>
            <a:endParaRPr lang="zh-CN" altLang="en-US"/>
          </a:p>
        </p:txBody>
      </p:sp>
    </p:spTree>
    <p:extLst>
      <p:ext uri="{BB962C8B-B14F-4D97-AF65-F5344CB8AC3E}">
        <p14:creationId xmlns:p14="http://schemas.microsoft.com/office/powerpoint/2010/main" val="854360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35</a:t>
            </a:fld>
            <a:endParaRPr lang="zh-CN" altLang="en-US"/>
          </a:p>
        </p:txBody>
      </p:sp>
    </p:spTree>
    <p:extLst>
      <p:ext uri="{BB962C8B-B14F-4D97-AF65-F5344CB8AC3E}">
        <p14:creationId xmlns:p14="http://schemas.microsoft.com/office/powerpoint/2010/main" val="2134180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码长导致表示范围受限</a:t>
            </a:r>
            <a:endParaRPr lang="en-US" altLang="zh-CN" dirty="0" smtClean="0"/>
          </a:p>
          <a:p>
            <a:r>
              <a:rPr lang="zh-CN" altLang="en-US" dirty="0" smtClean="0"/>
              <a:t>由于使用了一个符号位，所以表示范围会减少</a:t>
            </a:r>
            <a:endParaRPr lang="en-US" altLang="zh-CN" dirty="0" smtClean="0"/>
          </a:p>
          <a:p>
            <a:endParaRPr lang="en-US" altLang="zh-CN" dirty="0" smtClean="0"/>
          </a:p>
          <a:p>
            <a:r>
              <a:rPr lang="zh-CN" altLang="en-US" dirty="0" smtClean="0">
                <a:solidFill>
                  <a:srgbClr val="C00000"/>
                </a:solidFill>
              </a:rPr>
              <a:t>不同表示方法的差别在于负数的数值位的表示不同</a:t>
            </a:r>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36</a:t>
            </a:fld>
            <a:endParaRPr lang="zh-CN" altLang="en-US"/>
          </a:p>
        </p:txBody>
      </p:sp>
    </p:spTree>
    <p:extLst>
      <p:ext uri="{BB962C8B-B14F-4D97-AF65-F5344CB8AC3E}">
        <p14:creationId xmlns:p14="http://schemas.microsoft.com/office/powerpoint/2010/main" val="2460218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补</a:t>
            </a:r>
            <a:r>
              <a:rPr lang="en-US" altLang="zh-CN" dirty="0" smtClean="0"/>
              <a:t>0</a:t>
            </a:r>
            <a:r>
              <a:rPr lang="zh-CN" altLang="en-US" dirty="0" smtClean="0"/>
              <a:t>是为了使数字长度和码长一致</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37</a:t>
            </a:fld>
            <a:endParaRPr lang="zh-CN" altLang="en-US"/>
          </a:p>
        </p:txBody>
      </p:sp>
    </p:spTree>
    <p:extLst>
      <p:ext uri="{BB962C8B-B14F-4D97-AF65-F5344CB8AC3E}">
        <p14:creationId xmlns:p14="http://schemas.microsoft.com/office/powerpoint/2010/main" val="62384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38</a:t>
            </a:fld>
            <a:endParaRPr lang="zh-CN" altLang="en-US"/>
          </a:p>
        </p:txBody>
      </p:sp>
    </p:spTree>
    <p:extLst>
      <p:ext uri="{BB962C8B-B14F-4D97-AF65-F5344CB8AC3E}">
        <p14:creationId xmlns:p14="http://schemas.microsoft.com/office/powerpoint/2010/main" val="2982443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39</a:t>
            </a:fld>
            <a:endParaRPr lang="zh-CN" altLang="en-US"/>
          </a:p>
        </p:txBody>
      </p:sp>
    </p:spTree>
    <p:extLst>
      <p:ext uri="{BB962C8B-B14F-4D97-AF65-F5344CB8AC3E}">
        <p14:creationId xmlns:p14="http://schemas.microsoft.com/office/powerpoint/2010/main" val="4521159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现实生活中，钟表就是一个典型的补码示例</a:t>
            </a:r>
            <a:endParaRPr lang="en-US" altLang="zh-CN" dirty="0" smtClean="0"/>
          </a:p>
          <a:p>
            <a:r>
              <a:rPr lang="zh-CN" altLang="en-US" dirty="0" smtClean="0"/>
              <a:t>当后面两个数之和等于最大数时，加和减结果相同，利用了溢出（越过</a:t>
            </a:r>
            <a:r>
              <a:rPr lang="en-US" altLang="zh-CN" dirty="0" smtClean="0"/>
              <a:t>12</a:t>
            </a:r>
            <a:r>
              <a:rPr lang="zh-CN" altLang="en-US" dirty="0" smtClean="0"/>
              <a:t>点界限）的概念</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40</a:t>
            </a:fld>
            <a:endParaRPr lang="zh-CN" altLang="en-US"/>
          </a:p>
        </p:txBody>
      </p:sp>
    </p:spTree>
    <p:extLst>
      <p:ext uri="{BB962C8B-B14F-4D97-AF65-F5344CB8AC3E}">
        <p14:creationId xmlns:p14="http://schemas.microsoft.com/office/powerpoint/2010/main" val="166464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举个简单的例子</a:t>
            </a:r>
            <a:endParaRPr lang="en-US" altLang="zh-CN" dirty="0" smtClean="0"/>
          </a:p>
          <a:p>
            <a:r>
              <a:rPr lang="zh-CN" altLang="en-US" dirty="0" smtClean="0"/>
              <a:t>一个人当前状态是饥饿，输入是盘子中装的面包，程序指令根据状态和输入执行动作吃，输出是盘子变空，然后人的状态变成饱</a:t>
            </a:r>
            <a:endParaRPr lang="en-US" altLang="zh-CN" dirty="0" smtClean="0"/>
          </a:p>
          <a:p>
            <a:endParaRPr lang="en-US" altLang="zh-CN" dirty="0" smtClean="0"/>
          </a:p>
          <a:p>
            <a:r>
              <a:rPr lang="zh-CN" altLang="en-US" dirty="0" smtClean="0"/>
              <a:t>其实人脑也可以看做图灵机</a:t>
            </a:r>
            <a:endParaRPr lang="en-US" altLang="zh-CN" dirty="0" smtClean="0"/>
          </a:p>
          <a:p>
            <a:endParaRPr lang="en-US" altLang="zh-CN" dirty="0" smtClean="0"/>
          </a:p>
          <a:p>
            <a:r>
              <a:rPr lang="zh-CN" altLang="en-US" dirty="0" smtClean="0"/>
              <a:t>图灵机正确执行的最重要条件是程序</a:t>
            </a:r>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5</a:t>
            </a:fld>
            <a:endParaRPr lang="zh-CN" altLang="en-US"/>
          </a:p>
        </p:txBody>
      </p:sp>
    </p:spTree>
    <p:extLst>
      <p:ext uri="{BB962C8B-B14F-4D97-AF65-F5344CB8AC3E}">
        <p14:creationId xmlns:p14="http://schemas.microsoft.com/office/powerpoint/2010/main" val="2339571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红色部分由于码长限制被舍弃，相当于</a:t>
            </a:r>
            <a:r>
              <a:rPr lang="en-US" altLang="zh-CN" dirty="0" err="1" smtClean="0"/>
              <a:t>b+c</a:t>
            </a:r>
            <a:r>
              <a:rPr lang="zh-CN" altLang="en-US" dirty="0" smtClean="0"/>
              <a:t>等于</a:t>
            </a:r>
            <a:r>
              <a:rPr lang="en-US" altLang="zh-CN" dirty="0" smtClean="0"/>
              <a:t>0</a:t>
            </a:r>
            <a:r>
              <a:rPr lang="zh-CN" altLang="en-US" dirty="0" smtClean="0"/>
              <a:t>，也就是</a:t>
            </a:r>
            <a:r>
              <a:rPr lang="en-US" altLang="zh-CN" dirty="0" smtClean="0"/>
              <a:t>-b</a:t>
            </a:r>
            <a:r>
              <a:rPr lang="zh-CN" altLang="en-US" dirty="0" smtClean="0"/>
              <a:t>的补码等于</a:t>
            </a:r>
            <a:r>
              <a:rPr lang="en-US" altLang="zh-CN" dirty="0" smtClean="0"/>
              <a:t>c</a:t>
            </a:r>
          </a:p>
          <a:p>
            <a:r>
              <a:rPr lang="zh-CN" altLang="en-US" dirty="0" smtClean="0"/>
              <a:t>利用了溢出的思想</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或者用</a:t>
            </a:r>
            <a:r>
              <a:rPr lang="en-US" altLang="zh-CN" dirty="0" smtClean="0"/>
              <a:t>100000000 - 00011010</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41</a:t>
            </a:fld>
            <a:endParaRPr lang="zh-CN" altLang="en-US"/>
          </a:p>
        </p:txBody>
      </p:sp>
    </p:spTree>
    <p:extLst>
      <p:ext uri="{BB962C8B-B14F-4D97-AF65-F5344CB8AC3E}">
        <p14:creationId xmlns:p14="http://schemas.microsoft.com/office/powerpoint/2010/main" val="2764732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42</a:t>
            </a:fld>
            <a:endParaRPr lang="zh-CN" altLang="en-US"/>
          </a:p>
        </p:txBody>
      </p:sp>
    </p:spTree>
    <p:extLst>
      <p:ext uri="{BB962C8B-B14F-4D97-AF65-F5344CB8AC3E}">
        <p14:creationId xmlns:p14="http://schemas.microsoft.com/office/powerpoint/2010/main" val="3982215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43</a:t>
            </a:fld>
            <a:endParaRPr lang="zh-CN" altLang="en-US"/>
          </a:p>
        </p:txBody>
      </p:sp>
    </p:spTree>
    <p:extLst>
      <p:ext uri="{BB962C8B-B14F-4D97-AF65-F5344CB8AC3E}">
        <p14:creationId xmlns:p14="http://schemas.microsoft.com/office/powerpoint/2010/main" val="4122798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2^7=128</a:t>
            </a:r>
          </a:p>
          <a:p>
            <a:r>
              <a:rPr lang="en-US" altLang="zh-CN" dirty="0" smtClean="0"/>
              <a:t>2^8=256</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44</a:t>
            </a:fld>
            <a:endParaRPr lang="zh-CN" altLang="en-US"/>
          </a:p>
        </p:txBody>
      </p:sp>
    </p:spTree>
    <p:extLst>
      <p:ext uri="{BB962C8B-B14F-4D97-AF65-F5344CB8AC3E}">
        <p14:creationId xmlns:p14="http://schemas.microsoft.com/office/powerpoint/2010/main" val="10634701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2^7=128</a:t>
            </a:r>
          </a:p>
          <a:p>
            <a:r>
              <a:rPr lang="en-US" altLang="zh-CN" dirty="0" smtClean="0"/>
              <a:t>2^8=256</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45</a:t>
            </a:fld>
            <a:endParaRPr lang="zh-CN" altLang="en-US"/>
          </a:p>
        </p:txBody>
      </p:sp>
    </p:spTree>
    <p:extLst>
      <p:ext uri="{BB962C8B-B14F-4D97-AF65-F5344CB8AC3E}">
        <p14:creationId xmlns:p14="http://schemas.microsoft.com/office/powerpoint/2010/main" val="3588123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46</a:t>
            </a:fld>
            <a:endParaRPr lang="zh-CN" altLang="en-US"/>
          </a:p>
        </p:txBody>
      </p:sp>
    </p:spTree>
    <p:extLst>
      <p:ext uri="{BB962C8B-B14F-4D97-AF65-F5344CB8AC3E}">
        <p14:creationId xmlns:p14="http://schemas.microsoft.com/office/powerpoint/2010/main" val="2403348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0" i="0" kern="1200" dirty="0" smtClean="0">
                <a:solidFill>
                  <a:schemeClr val="tx1"/>
                </a:solidFill>
                <a:effectLst/>
                <a:latin typeface="Tahoma" pitchFamily="34" charset="0"/>
                <a:ea typeface="+mn-ea"/>
                <a:cs typeface="+mn-cs"/>
              </a:rPr>
              <a:t>目前汉字的总数已经超过了</a:t>
            </a:r>
            <a:r>
              <a:rPr kumimoji="1" lang="en-US" altLang="zh-CN" sz="1200" b="0" i="0" kern="1200" dirty="0" smtClean="0">
                <a:solidFill>
                  <a:schemeClr val="tx1"/>
                </a:solidFill>
                <a:effectLst/>
                <a:latin typeface="Tahoma" pitchFamily="34" charset="0"/>
                <a:ea typeface="+mn-ea"/>
                <a:cs typeface="+mn-cs"/>
              </a:rPr>
              <a:t>8</a:t>
            </a:r>
            <a:r>
              <a:rPr kumimoji="1" lang="zh-CN" altLang="en-US" sz="1200" b="0" i="0" kern="1200" dirty="0" smtClean="0">
                <a:solidFill>
                  <a:schemeClr val="tx1"/>
                </a:solidFill>
                <a:effectLst/>
                <a:latin typeface="Tahoma" pitchFamily="34" charset="0"/>
                <a:ea typeface="+mn-ea"/>
                <a:cs typeface="+mn-cs"/>
              </a:rPr>
              <a:t>万，而常用的只有</a:t>
            </a:r>
            <a:r>
              <a:rPr kumimoji="1" lang="en-US" altLang="zh-CN" sz="1200" b="0" i="0" kern="1200" dirty="0" smtClean="0">
                <a:solidFill>
                  <a:schemeClr val="tx1"/>
                </a:solidFill>
                <a:effectLst/>
                <a:latin typeface="Tahoma" pitchFamily="34" charset="0"/>
                <a:ea typeface="+mn-ea"/>
                <a:cs typeface="+mn-cs"/>
              </a:rPr>
              <a:t>3500</a:t>
            </a:r>
            <a:r>
              <a:rPr kumimoji="1" lang="zh-CN" altLang="en-US" sz="1200" b="0" i="0" kern="1200" dirty="0" smtClean="0">
                <a:solidFill>
                  <a:schemeClr val="tx1"/>
                </a:solidFill>
                <a:effectLst/>
                <a:latin typeface="Tahoma" pitchFamily="34" charset="0"/>
                <a:ea typeface="+mn-ea"/>
                <a:cs typeface="+mn-cs"/>
              </a:rPr>
              <a:t>字，两个字节其实也表示不了所有汉字</a:t>
            </a:r>
            <a:r>
              <a:rPr kumimoji="1" lang="en-US" altLang="zh-CN" sz="1200" b="0" i="0" kern="1200" dirty="0" smtClean="0">
                <a:solidFill>
                  <a:schemeClr val="tx1"/>
                </a:solidFill>
                <a:effectLst/>
                <a:latin typeface="Tahoma" pitchFamily="34" charset="0"/>
                <a:ea typeface="+mn-ea"/>
                <a:cs typeface="+mn-cs"/>
              </a:rPr>
              <a:t>(2^16=65536)</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47</a:t>
            </a:fld>
            <a:endParaRPr lang="zh-CN" altLang="en-US"/>
          </a:p>
        </p:txBody>
      </p:sp>
    </p:spTree>
    <p:extLst>
      <p:ext uri="{BB962C8B-B14F-4D97-AF65-F5344CB8AC3E}">
        <p14:creationId xmlns:p14="http://schemas.microsoft.com/office/powerpoint/2010/main" val="532515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图灵机的核心是控制程序，不同的控制程序完成不同的任务</a:t>
            </a:r>
            <a:endParaRPr lang="en-US" altLang="zh-CN" dirty="0" smtClean="0"/>
          </a:p>
          <a:p>
            <a:r>
              <a:rPr lang="zh-CN" altLang="en-US" dirty="0" smtClean="0"/>
              <a:t>读写头运动空间受限，通常让纸带运动</a:t>
            </a:r>
            <a:endParaRPr lang="en-US" altLang="zh-CN" dirty="0" smtClean="0"/>
          </a:p>
          <a:p>
            <a:endParaRPr lang="en-US" altLang="zh-CN" dirty="0" smtClean="0"/>
          </a:p>
          <a:p>
            <a:r>
              <a:rPr lang="zh-CN" altLang="en-US" dirty="0" smtClean="0"/>
              <a:t>这条指令只是一个示例，没有具体含义</a:t>
            </a:r>
            <a:endParaRPr lang="en-US" altLang="zh-CN" dirty="0" smtClean="0"/>
          </a:p>
          <a:p>
            <a:r>
              <a:rPr lang="zh-CN" altLang="en-US" dirty="0" smtClean="0"/>
              <a:t>下面通过专用图灵机来解释图灵机运算过程</a:t>
            </a:r>
          </a:p>
          <a:p>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6</a:t>
            </a:fld>
            <a:endParaRPr lang="zh-CN" altLang="en-US"/>
          </a:p>
        </p:txBody>
      </p:sp>
    </p:spTree>
    <p:extLst>
      <p:ext uri="{BB962C8B-B14F-4D97-AF65-F5344CB8AC3E}">
        <p14:creationId xmlns:p14="http://schemas.microsoft.com/office/powerpoint/2010/main" val="2367201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典型的虫子问题并不好理解，这里用一个更符合计算的例子来说明图灵机运算过程</a:t>
            </a:r>
            <a:endParaRPr lang="en-US" altLang="zh-CN" dirty="0" smtClean="0"/>
          </a:p>
          <a:p>
            <a:endParaRPr lang="en-US" altLang="zh-CN" dirty="0" smtClean="0"/>
          </a:p>
          <a:p>
            <a:r>
              <a:rPr lang="zh-CN" altLang="en-US" dirty="0" smtClean="0"/>
              <a:t>专用是因为这个图灵机只能做</a:t>
            </a:r>
            <a:r>
              <a:rPr lang="en-US" altLang="zh-CN" dirty="0" smtClean="0"/>
              <a:t>x+1</a:t>
            </a:r>
            <a:r>
              <a:rPr lang="zh-CN" altLang="en-US" dirty="0" smtClean="0"/>
              <a:t>这一件事情</a:t>
            </a:r>
            <a:endParaRPr lang="en-US" altLang="zh-CN" dirty="0" smtClean="0"/>
          </a:p>
          <a:p>
            <a:r>
              <a:rPr lang="zh-CN" altLang="en-US" dirty="0" smtClean="0"/>
              <a:t>但可以根据输入算出不同的结果</a:t>
            </a:r>
            <a:endParaRPr lang="en-US" altLang="zh-CN" dirty="0" smtClean="0"/>
          </a:p>
          <a:p>
            <a:r>
              <a:rPr lang="zh-CN" altLang="en-US" dirty="0" smtClean="0"/>
              <a:t>注意</a:t>
            </a:r>
            <a:r>
              <a:rPr lang="en-US" altLang="zh-CN" dirty="0" smtClean="0"/>
              <a:t>x</a:t>
            </a:r>
            <a:r>
              <a:rPr lang="zh-CN" altLang="en-US" dirty="0" smtClean="0"/>
              <a:t>是二进制数</a:t>
            </a:r>
            <a:endParaRPr lang="en-US" altLang="zh-CN" dirty="0" smtClean="0"/>
          </a:p>
          <a:p>
            <a:r>
              <a:rPr lang="en-US" altLang="zh-CN" dirty="0" smtClean="0"/>
              <a:t>101+1=110</a:t>
            </a:r>
          </a:p>
          <a:p>
            <a:endParaRPr lang="en-US" altLang="zh-CN"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7</a:t>
            </a:fld>
            <a:endParaRPr lang="zh-CN" altLang="en-US"/>
          </a:p>
        </p:txBody>
      </p:sp>
    </p:spTree>
    <p:extLst>
      <p:ext uri="{BB962C8B-B14F-4D97-AF65-F5344CB8AC3E}">
        <p14:creationId xmlns:p14="http://schemas.microsoft.com/office/powerpoint/2010/main" val="421990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t>
            </a:r>
            <a:r>
              <a:rPr lang="zh-CN" altLang="en-US" dirty="0" smtClean="0"/>
              <a:t>表示存储带，这里的左移右移是指存储带左移右移，并不是读写头（读写头固定）</a:t>
            </a:r>
            <a:endParaRPr lang="en-US" altLang="zh-CN" dirty="0" smtClean="0"/>
          </a:p>
          <a:p>
            <a:endParaRPr lang="en-US" altLang="zh-CN" dirty="0" smtClean="0"/>
          </a:p>
          <a:p>
            <a:r>
              <a:rPr lang="zh-CN" altLang="en-US" dirty="0" smtClean="0"/>
              <a:t>实际上当</a:t>
            </a:r>
            <a:r>
              <a:rPr lang="en-US" altLang="zh-CN" dirty="0" smtClean="0"/>
              <a:t>x=101</a:t>
            </a:r>
            <a:r>
              <a:rPr lang="zh-CN" altLang="en-US" dirty="0" smtClean="0"/>
              <a:t>时，只会用到其中部分指令，但为了实现</a:t>
            </a:r>
            <a:r>
              <a:rPr lang="en-US" altLang="zh-CN" dirty="0" smtClean="0"/>
              <a:t>x+1</a:t>
            </a:r>
            <a:r>
              <a:rPr lang="zh-CN" altLang="en-US" dirty="0" smtClean="0"/>
              <a:t>的功能需要完整指令集</a:t>
            </a:r>
            <a:endParaRPr lang="en-US" altLang="zh-CN" dirty="0" smtClean="0"/>
          </a:p>
          <a:p>
            <a:endParaRPr lang="en-US" altLang="zh-CN" dirty="0" smtClean="0"/>
          </a:p>
          <a:p>
            <a:r>
              <a:rPr lang="zh-CN" altLang="en-US" dirty="0" smtClean="0"/>
              <a:t>可以用别的数字验证指令集是否完备</a:t>
            </a:r>
          </a:p>
          <a:p>
            <a:endParaRPr lang="en-US" altLang="zh-CN" dirty="0" smtClean="0"/>
          </a:p>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8</a:t>
            </a:fld>
            <a:endParaRPr lang="zh-CN" altLang="en-US"/>
          </a:p>
        </p:txBody>
      </p:sp>
    </p:spTree>
    <p:extLst>
      <p:ext uri="{BB962C8B-B14F-4D97-AF65-F5344CB8AC3E}">
        <p14:creationId xmlns:p14="http://schemas.microsoft.com/office/powerpoint/2010/main" val="271691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9</a:t>
            </a:fld>
            <a:endParaRPr lang="zh-CN" altLang="en-US"/>
          </a:p>
        </p:txBody>
      </p:sp>
    </p:spTree>
    <p:extLst>
      <p:ext uri="{BB962C8B-B14F-4D97-AF65-F5344CB8AC3E}">
        <p14:creationId xmlns:p14="http://schemas.microsoft.com/office/powerpoint/2010/main" val="58335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96F6F-117D-45C1-932D-C1A75452E2E7}" type="slidenum">
              <a:rPr lang="zh-CN" altLang="en-US" smtClean="0"/>
              <a:t>10</a:t>
            </a:fld>
            <a:endParaRPr lang="zh-CN" altLang="en-US"/>
          </a:p>
        </p:txBody>
      </p:sp>
    </p:spTree>
    <p:extLst>
      <p:ext uri="{BB962C8B-B14F-4D97-AF65-F5344CB8AC3E}">
        <p14:creationId xmlns:p14="http://schemas.microsoft.com/office/powerpoint/2010/main" val="906555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版式1">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6E1961D-A93F-49E0-B94D-42364F3FE89C}"/>
              </a:ext>
            </a:extLst>
          </p:cNvPr>
          <p:cNvSpPr/>
          <p:nvPr userDrawn="1"/>
        </p:nvSpPr>
        <p:spPr>
          <a:xfrm>
            <a:off x="0" y="-1"/>
            <a:ext cx="12180888" cy="378142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10A3DD4-44C4-458F-AC12-B51F5A3C5DF8}"/>
              </a:ext>
            </a:extLst>
          </p:cNvPr>
          <p:cNvSpPr/>
          <p:nvPr userDrawn="1"/>
        </p:nvSpPr>
        <p:spPr>
          <a:xfrm>
            <a:off x="0" y="3429000"/>
            <a:ext cx="12192000" cy="3429000"/>
          </a:xfrm>
          <a:prstGeom prst="rect">
            <a:avLst/>
          </a:prstGeom>
          <a:solidFill>
            <a:srgbClr val="BD3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7B1B675-6399-4556-A30C-573EECB56176}"/>
              </a:ext>
            </a:extLst>
          </p:cNvPr>
          <p:cNvSpPr/>
          <p:nvPr userDrawn="1"/>
        </p:nvSpPr>
        <p:spPr>
          <a:xfrm>
            <a:off x="740814" y="860166"/>
            <a:ext cx="10637344" cy="4812362"/>
          </a:xfrm>
          <a:prstGeom prst="rect">
            <a:avLst/>
          </a:prstGeom>
          <a:solidFill>
            <a:schemeClr val="bg1"/>
          </a:solidFill>
          <a:ln>
            <a:noFill/>
          </a:ln>
          <a:effectLst>
            <a:outerShdw blurRad="406400" sx="102000" sy="102000" algn="ctr" rotWithShape="0">
              <a:schemeClr val="tx2">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a:extLst>
              <a:ext uri="{FF2B5EF4-FFF2-40B4-BE49-F238E27FC236}">
                <a16:creationId xmlns:a16="http://schemas.microsoft.com/office/drawing/2014/main" id="{FDCBC9A0-720A-43D1-B3B5-32C497C053FB}"/>
              </a:ext>
            </a:extLst>
          </p:cNvPr>
          <p:cNvCxnSpPr/>
          <p:nvPr userDrawn="1"/>
        </p:nvCxnSpPr>
        <p:spPr>
          <a:xfrm>
            <a:off x="6528987" y="6416675"/>
            <a:ext cx="4570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AC81F5C3-C8EC-48E3-9024-F0698DEC945E}"/>
              </a:ext>
            </a:extLst>
          </p:cNvPr>
          <p:cNvCxnSpPr/>
          <p:nvPr userDrawn="1"/>
        </p:nvCxnSpPr>
        <p:spPr>
          <a:xfrm>
            <a:off x="1019175" y="6416675"/>
            <a:ext cx="4570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76F46283-26F5-4F01-AB5D-08202946AD3F}"/>
              </a:ext>
            </a:extLst>
          </p:cNvPr>
          <p:cNvSpPr/>
          <p:nvPr userDrawn="1"/>
        </p:nvSpPr>
        <p:spPr>
          <a:xfrm>
            <a:off x="740814" y="814447"/>
            <a:ext cx="10637344" cy="45719"/>
          </a:xfrm>
          <a:prstGeom prst="rect">
            <a:avLst/>
          </a:prstGeom>
          <a:solidFill>
            <a:srgbClr val="BD3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3" name="图片 62">
            <a:extLst>
              <a:ext uri="{FF2B5EF4-FFF2-40B4-BE49-F238E27FC236}">
                <a16:creationId xmlns:a16="http://schemas.microsoft.com/office/drawing/2014/main" id="{67B37343-FB29-496D-9A2E-1626050B85A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014117" y="2553629"/>
            <a:ext cx="4364041" cy="3112812"/>
          </a:xfrm>
          <a:prstGeom prst="rect">
            <a:avLst/>
          </a:prstGeom>
        </p:spPr>
      </p:pic>
      <p:pic>
        <p:nvPicPr>
          <p:cNvPr id="64" name="图片 63">
            <a:extLst>
              <a:ext uri="{FF2B5EF4-FFF2-40B4-BE49-F238E27FC236}">
                <a16:creationId xmlns:a16="http://schemas.microsoft.com/office/drawing/2014/main" id="{C68CFA62-3717-411D-AAFD-3B810D66ABA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733357" y="6091245"/>
            <a:ext cx="652258" cy="650860"/>
          </a:xfrm>
          <a:prstGeom prst="rect">
            <a:avLst/>
          </a:prstGeom>
        </p:spPr>
      </p:pic>
      <p:sp>
        <p:nvSpPr>
          <p:cNvPr id="65" name="文本框 64">
            <a:extLst>
              <a:ext uri="{FF2B5EF4-FFF2-40B4-BE49-F238E27FC236}">
                <a16:creationId xmlns:a16="http://schemas.microsoft.com/office/drawing/2014/main" id="{1541189C-3C0D-4D9D-AF87-06A59E48A47C}"/>
              </a:ext>
            </a:extLst>
          </p:cNvPr>
          <p:cNvSpPr txBox="1"/>
          <p:nvPr userDrawn="1"/>
        </p:nvSpPr>
        <p:spPr>
          <a:xfrm>
            <a:off x="850421" y="6470980"/>
            <a:ext cx="1587261" cy="161583"/>
          </a:xfrm>
          <a:prstGeom prst="rect">
            <a:avLst/>
          </a:prstGeom>
          <a:noFill/>
        </p:spPr>
        <p:txBody>
          <a:bodyPr wrap="square" lIns="0" tIns="0" rIns="0" bIns="0">
            <a:spAutoFit/>
          </a:bodyPr>
          <a:lstStyle/>
          <a:p>
            <a:pPr algn="ctr"/>
            <a:r>
              <a:rPr lang="zh-CN" altLang="en-US" sz="1050" b="0" i="0" dirty="0">
                <a:solidFill>
                  <a:schemeClr val="bg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B" panose="00020600040101010101" pitchFamily="18" charset="-122"/>
              </a:rPr>
              <a:t>厚德  求真  砺学  笃行</a:t>
            </a:r>
            <a:endParaRPr lang="zh-CN" altLang="en-US" sz="105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阿里巴巴普惠体 B" panose="00020600040101010101" pitchFamily="18" charset="-122"/>
            </a:endParaRPr>
          </a:p>
        </p:txBody>
      </p:sp>
      <p:pic>
        <p:nvPicPr>
          <p:cNvPr id="71" name="图片 70">
            <a:extLst>
              <a:ext uri="{FF2B5EF4-FFF2-40B4-BE49-F238E27FC236}">
                <a16:creationId xmlns:a16="http://schemas.microsoft.com/office/drawing/2014/main" id="{F7CE494D-1441-445C-92BD-5BA0E483B8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837812" y="6107765"/>
            <a:ext cx="1199719" cy="224505"/>
          </a:xfrm>
          <a:prstGeom prst="rect">
            <a:avLst/>
          </a:prstGeom>
        </p:spPr>
      </p:pic>
      <p:pic>
        <p:nvPicPr>
          <p:cNvPr id="73" name="图片 72">
            <a:extLst>
              <a:ext uri="{FF2B5EF4-FFF2-40B4-BE49-F238E27FC236}">
                <a16:creationId xmlns:a16="http://schemas.microsoft.com/office/drawing/2014/main" id="{AB799D12-A3BB-469C-B73A-501549C50867}"/>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9775546" y="6501081"/>
            <a:ext cx="1324253" cy="79152"/>
          </a:xfrm>
          <a:prstGeom prst="rect">
            <a:avLst/>
          </a:prstGeom>
        </p:spPr>
      </p:pic>
    </p:spTree>
    <p:extLst>
      <p:ext uri="{BB962C8B-B14F-4D97-AF65-F5344CB8AC3E}">
        <p14:creationId xmlns:p14="http://schemas.microsoft.com/office/powerpoint/2010/main" val="3967850429"/>
      </p:ext>
    </p:extLst>
  </p:cSld>
  <p:clrMapOvr>
    <a:masterClrMapping/>
  </p:clrMapOvr>
  <p:extLst>
    <p:ext uri="{DCECCB84-F9BA-43D5-87BE-67443E8EF086}">
      <p15:sldGuideLst xmlns:p15="http://schemas.microsoft.com/office/powerpoint/2012/main">
        <p15:guide id="1" orient="horz" pos="2160">
          <p15:clr>
            <a:srgbClr val="FBAE40"/>
          </p15:clr>
        </p15:guide>
        <p15:guide id="2">
          <p15:clr>
            <a:srgbClr val="FBAE40"/>
          </p15:clr>
        </p15:guide>
        <p15:guide id="3" pos="3840">
          <p15:clr>
            <a:srgbClr val="FBAE40"/>
          </p15:clr>
        </p15:guide>
        <p15:guide id="4" pos="7673">
          <p15:clr>
            <a:srgbClr val="FBAE40"/>
          </p15:clr>
        </p15:guide>
        <p15:guide id="5" orient="horz" pos="3475">
          <p15:clr>
            <a:srgbClr val="FBAE40"/>
          </p15:clr>
        </p15:guide>
        <p15:guide id="6" orient="horz" pos="4042">
          <p15:clr>
            <a:srgbClr val="FBAE40"/>
          </p15:clr>
        </p15:guide>
        <p15:guide id="7" orient="horz" pos="4201">
          <p15:clr>
            <a:srgbClr val="FBAE40"/>
          </p15:clr>
        </p15:guide>
        <p15:guide id="8" orient="horz" pos="119">
          <p15:clr>
            <a:srgbClr val="FBAE40"/>
          </p15:clr>
        </p15:guide>
        <p15:guide id="9" pos="121">
          <p15:clr>
            <a:srgbClr val="FBAE40"/>
          </p15:clr>
        </p15:guide>
        <p15:guide id="10" pos="7559">
          <p15:clr>
            <a:srgbClr val="FBAE40"/>
          </p15:clr>
        </p15:guide>
        <p15:guide id="11" orient="horz" pos="3906">
          <p15:clr>
            <a:srgbClr val="FBAE40"/>
          </p15:clr>
        </p15:guide>
        <p15:guide id="12" orient="horz" pos="391">
          <p15:clr>
            <a:srgbClr val="FBAE40"/>
          </p15:clr>
        </p15:guide>
        <p15:guide id="13" orient="horz" pos="300">
          <p15:clr>
            <a:srgbClr val="FBAE40"/>
          </p15:clr>
        </p15:guide>
        <p15:guide id="14" pos="642">
          <p15:clr>
            <a:srgbClr val="FBAE40"/>
          </p15:clr>
        </p15:guide>
        <p15:guide id="15" pos="6992">
          <p15:clr>
            <a:srgbClr val="FBAE40"/>
          </p15:clr>
        </p15:guide>
        <p15:guide id="16" pos="2729">
          <p15:clr>
            <a:srgbClr val="FBAE40"/>
          </p15:clr>
        </p15:guide>
        <p15:guide id="17" orient="horz" pos="79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93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多图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00C93F-BB2A-4296-8D97-761BE2E91628}"/>
              </a:ext>
            </a:extLst>
          </p:cNvPr>
          <p:cNvPicPr>
            <a:picLocks noChangeAspect="1"/>
          </p:cNvPicPr>
          <p:nvPr userDrawn="1"/>
        </p:nvPicPr>
        <p:blipFill>
          <a:blip r:embed="rId2"/>
          <a:stretch>
            <a:fillRect/>
          </a:stretch>
        </p:blipFill>
        <p:spPr>
          <a:xfrm>
            <a:off x="0" y="1"/>
            <a:ext cx="12192000" cy="6857999"/>
          </a:xfrm>
          <a:prstGeom prst="rect">
            <a:avLst/>
          </a:prstGeom>
          <a:pattFill prst="wdUpDiag">
            <a:fgClr>
              <a:srgbClr val="F7F7F7"/>
            </a:fgClr>
            <a:bgClr>
              <a:schemeClr val="bg1"/>
            </a:bgClr>
          </a:pattFill>
        </p:spPr>
      </p:pic>
      <p:pic>
        <p:nvPicPr>
          <p:cNvPr id="24" name="图片 23">
            <a:extLst>
              <a:ext uri="{FF2B5EF4-FFF2-40B4-BE49-F238E27FC236}">
                <a16:creationId xmlns:a16="http://schemas.microsoft.com/office/drawing/2014/main" id="{5A05CD38-2616-4F7F-8191-D0C4676A49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65673" y="203264"/>
            <a:ext cx="2063501" cy="554903"/>
          </a:xfrm>
          <a:prstGeom prst="rect">
            <a:avLst/>
          </a:prstGeom>
        </p:spPr>
      </p:pic>
      <p:grpSp>
        <p:nvGrpSpPr>
          <p:cNvPr id="28" name="组合 27">
            <a:extLst>
              <a:ext uri="{FF2B5EF4-FFF2-40B4-BE49-F238E27FC236}">
                <a16:creationId xmlns:a16="http://schemas.microsoft.com/office/drawing/2014/main" id="{6B865A07-C38E-4CDC-9513-B56D4DC01673}"/>
              </a:ext>
            </a:extLst>
          </p:cNvPr>
          <p:cNvGrpSpPr/>
          <p:nvPr userDrawn="1"/>
        </p:nvGrpSpPr>
        <p:grpSpPr>
          <a:xfrm>
            <a:off x="453506" y="310633"/>
            <a:ext cx="280323" cy="340164"/>
            <a:chOff x="401106" y="322923"/>
            <a:chExt cx="192401" cy="272434"/>
          </a:xfrm>
        </p:grpSpPr>
        <p:sp>
          <p:nvSpPr>
            <p:cNvPr id="29" name="矩形: 圆角 28">
              <a:extLst>
                <a:ext uri="{FF2B5EF4-FFF2-40B4-BE49-F238E27FC236}">
                  <a16:creationId xmlns:a16="http://schemas.microsoft.com/office/drawing/2014/main" id="{FBA9BC55-FAAE-402C-B2D3-F22C02714A39}"/>
                </a:ext>
              </a:extLst>
            </p:cNvPr>
            <p:cNvSpPr/>
            <p:nvPr userDrawn="1"/>
          </p:nvSpPr>
          <p:spPr>
            <a:xfrm>
              <a:off x="401106" y="322923"/>
              <a:ext cx="31379" cy="272434"/>
            </a:xfrm>
            <a:prstGeom prst="roundRect">
              <a:avLst>
                <a:gd name="adj" fmla="val 42104"/>
              </a:avLst>
            </a:prstGeom>
            <a:solidFill>
              <a:srgbClr val="BD3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圆角 29">
              <a:extLst>
                <a:ext uri="{FF2B5EF4-FFF2-40B4-BE49-F238E27FC236}">
                  <a16:creationId xmlns:a16="http://schemas.microsoft.com/office/drawing/2014/main" id="{AC2F1BFB-3AC0-4227-9207-891B3C01EB3A}"/>
                </a:ext>
              </a:extLst>
            </p:cNvPr>
            <p:cNvSpPr/>
            <p:nvPr userDrawn="1"/>
          </p:nvSpPr>
          <p:spPr>
            <a:xfrm>
              <a:off x="485420" y="451087"/>
              <a:ext cx="31379" cy="144270"/>
            </a:xfrm>
            <a:prstGeom prst="roundRect">
              <a:avLst>
                <a:gd name="adj" fmla="val 50000"/>
              </a:avLst>
            </a:prstGeom>
            <a:solidFill>
              <a:srgbClr val="BD374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endParaRPr>
            </a:p>
          </p:txBody>
        </p:sp>
        <p:sp>
          <p:nvSpPr>
            <p:cNvPr id="31" name="矩形: 圆角 30">
              <a:extLst>
                <a:ext uri="{FF2B5EF4-FFF2-40B4-BE49-F238E27FC236}">
                  <a16:creationId xmlns:a16="http://schemas.microsoft.com/office/drawing/2014/main" id="{97651061-45F6-48E5-B310-89A259A7079B}"/>
                </a:ext>
              </a:extLst>
            </p:cNvPr>
            <p:cNvSpPr/>
            <p:nvPr userDrawn="1"/>
          </p:nvSpPr>
          <p:spPr>
            <a:xfrm>
              <a:off x="561713" y="382329"/>
              <a:ext cx="31794" cy="213028"/>
            </a:xfrm>
            <a:prstGeom prst="roundRect">
              <a:avLst>
                <a:gd name="adj" fmla="val 50000"/>
              </a:avLst>
            </a:prstGeom>
            <a:solidFill>
              <a:srgbClr val="BD3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238097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EE775-6B14-4A45-9488-6EAB59B42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0F3B99-4CF3-491F-9511-893EB3EF6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4017FE-E1A8-4737-AD56-975224EE7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047FE-CC29-4114-8FCD-30B326D60057}" type="datetimeFigureOut">
              <a:rPr lang="zh-CN" altLang="en-US" smtClean="0"/>
              <a:t>2022/10/5</a:t>
            </a:fld>
            <a:endParaRPr lang="zh-CN" altLang="en-US"/>
          </a:p>
        </p:txBody>
      </p:sp>
      <p:sp>
        <p:nvSpPr>
          <p:cNvPr id="5" name="页脚占位符 4">
            <a:extLst>
              <a:ext uri="{FF2B5EF4-FFF2-40B4-BE49-F238E27FC236}">
                <a16:creationId xmlns:a16="http://schemas.microsoft.com/office/drawing/2014/main" id="{8D0B38FF-65C2-432E-B959-4E3F95C2A9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E0FACA-CAA5-4B8C-94D3-5FCDB5D07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EE67E-B640-4EBC-84D0-D73F94547C7E}" type="slidenum">
              <a:rPr lang="zh-CN" altLang="en-US" smtClean="0"/>
              <a:t>‹#›</a:t>
            </a:fld>
            <a:endParaRPr lang="zh-CN" altLang="en-US"/>
          </a:p>
        </p:txBody>
      </p:sp>
    </p:spTree>
    <p:extLst>
      <p:ext uri="{BB962C8B-B14F-4D97-AF65-F5344CB8AC3E}">
        <p14:creationId xmlns:p14="http://schemas.microsoft.com/office/powerpoint/2010/main" val="1936605079"/>
      </p:ext>
    </p:extLst>
  </p:cSld>
  <p:clrMap bg1="lt1" tx1="dk1" bg2="lt2" tx2="dk2" accent1="accent1" accent2="accent2" accent3="accent3" accent4="accent4" accent5="accent5" accent6="accent6" hlink="hlink" folHlink="folHlink"/>
  <p:sldLayoutIdLst>
    <p:sldLayoutId id="2147483660" r:id="rId1"/>
    <p:sldLayoutId id="2147483672"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7BD51287-6F3F-40F3-8DD6-C447EDEDDDFB}"/>
              </a:ext>
            </a:extLst>
          </p:cNvPr>
          <p:cNvSpPr/>
          <p:nvPr/>
        </p:nvSpPr>
        <p:spPr>
          <a:xfrm>
            <a:off x="1175858" y="4762120"/>
            <a:ext cx="3960362" cy="400110"/>
          </a:xfrm>
          <a:prstGeom prst="rect">
            <a:avLst/>
          </a:prstGeom>
        </p:spPr>
        <p:txBody>
          <a:bodyPr wrap="square">
            <a:spAutoFit/>
          </a:bodyPr>
          <a:lstStyle/>
          <a:p>
            <a:pPr marL="0" indent="0" algn="ctr">
              <a:buNone/>
            </a:pPr>
            <a:r>
              <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2022-09</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 name="文本占位符 4">
            <a:extLst>
              <a:ext uri="{FF2B5EF4-FFF2-40B4-BE49-F238E27FC236}">
                <a16:creationId xmlns:a16="http://schemas.microsoft.com/office/drawing/2014/main" id="{633A654F-0C79-4819-A8C3-5DE483083B87}"/>
              </a:ext>
            </a:extLst>
          </p:cNvPr>
          <p:cNvSpPr>
            <a:spLocks noGrp="1"/>
          </p:cNvSpPr>
          <p:nvPr>
            <p:ph type="body" sz="quarter" idx="4294967295"/>
          </p:nvPr>
        </p:nvSpPr>
        <p:spPr>
          <a:xfrm>
            <a:off x="822959" y="1977958"/>
            <a:ext cx="10415847" cy="983795"/>
          </a:xfrm>
        </p:spPr>
        <p:txBody>
          <a:bodyPr>
            <a:noAutofit/>
          </a:bodyPr>
          <a:lstStyle/>
          <a:p>
            <a:pPr marL="0" lvl="0" indent="0" algn="ctr">
              <a:buNone/>
            </a:pPr>
            <a:r>
              <a:rPr lang="zh-CN" altLang="en-US" sz="4000" b="1" spc="400" dirty="0" smtClean="0">
                <a:solidFill>
                  <a:srgbClr val="BD374A"/>
                </a:solidFill>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rPr>
              <a:t>计算机导论与程序设计</a:t>
            </a:r>
            <a:endParaRPr lang="zh-CN" altLang="en-US" sz="4000" b="1" spc="400" dirty="0">
              <a:solidFill>
                <a:srgbClr val="BD374A"/>
              </a:solidFill>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endParaRPr>
          </a:p>
        </p:txBody>
      </p:sp>
      <p:grpSp>
        <p:nvGrpSpPr>
          <p:cNvPr id="4" name="组合 3">
            <a:extLst>
              <a:ext uri="{FF2B5EF4-FFF2-40B4-BE49-F238E27FC236}">
                <a16:creationId xmlns:a16="http://schemas.microsoft.com/office/drawing/2014/main" id="{14A0E449-799D-4C4F-99F6-395A4E492ED4}"/>
              </a:ext>
            </a:extLst>
          </p:cNvPr>
          <p:cNvGrpSpPr/>
          <p:nvPr/>
        </p:nvGrpSpPr>
        <p:grpSpPr>
          <a:xfrm>
            <a:off x="1236105" y="3429009"/>
            <a:ext cx="4026007" cy="641188"/>
            <a:chOff x="1236106" y="3774801"/>
            <a:chExt cx="3391554" cy="430761"/>
          </a:xfrm>
        </p:grpSpPr>
        <p:sp>
          <p:nvSpPr>
            <p:cNvPr id="15" name="矩形: 圆角 14">
              <a:extLst>
                <a:ext uri="{FF2B5EF4-FFF2-40B4-BE49-F238E27FC236}">
                  <a16:creationId xmlns:a16="http://schemas.microsoft.com/office/drawing/2014/main" id="{FEE061BF-8C9D-4480-B880-547DC0D918D4}"/>
                </a:ext>
              </a:extLst>
            </p:cNvPr>
            <p:cNvSpPr/>
            <p:nvPr/>
          </p:nvSpPr>
          <p:spPr>
            <a:xfrm>
              <a:off x="1236106" y="3774801"/>
              <a:ext cx="3391554" cy="430761"/>
            </a:xfrm>
            <a:prstGeom prst="roundRect">
              <a:avLst>
                <a:gd name="adj" fmla="val 50000"/>
              </a:avLst>
            </a:prstGeom>
            <a:solidFill>
              <a:srgbClr val="BD37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a:extLst>
                <a:ext uri="{FF2B5EF4-FFF2-40B4-BE49-F238E27FC236}">
                  <a16:creationId xmlns:a16="http://schemas.microsoft.com/office/drawing/2014/main" id="{0574B388-BF0A-490D-8D07-6A287ED4EDA3}"/>
                </a:ext>
              </a:extLst>
            </p:cNvPr>
            <p:cNvSpPr/>
            <p:nvPr/>
          </p:nvSpPr>
          <p:spPr>
            <a:xfrm>
              <a:off x="1236106" y="3866119"/>
              <a:ext cx="3234748" cy="268801"/>
            </a:xfrm>
            <a:prstGeom prst="rect">
              <a:avLst/>
            </a:prstGeom>
          </p:spPr>
          <p:txBody>
            <a:bodyPr wrap="square">
              <a:spAutoFit/>
            </a:bodyPr>
            <a:lstStyle/>
            <a:p>
              <a:pPr algn="ct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 </a:t>
              </a:r>
              <a:r>
                <a:rPr lang="zh-CN" altLang="en-US" sz="2000" smtClean="0">
                  <a:solidFill>
                    <a:schemeClr val="bg1"/>
                  </a:solidFill>
                  <a:latin typeface="Arial" panose="020B0604020202020204" pitchFamily="34" charset="0"/>
                  <a:ea typeface="微软雅黑" panose="020B0503020204020204" pitchFamily="34" charset="-122"/>
                  <a:sym typeface="Arial" panose="020B0604020202020204" pitchFamily="34" charset="0"/>
                </a:rPr>
                <a:t>图灵机与信息编码</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02157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graphicFrame>
        <p:nvGraphicFramePr>
          <p:cNvPr id="11" name="表格 10"/>
          <p:cNvGraphicFramePr>
            <a:graphicFrameLocks noGrp="1"/>
          </p:cNvGraphicFramePr>
          <p:nvPr>
            <p:extLst/>
          </p:nvPr>
        </p:nvGraphicFramePr>
        <p:xfrm>
          <a:off x="1108990" y="2815259"/>
          <a:ext cx="6356402" cy="3566160"/>
        </p:xfrm>
        <a:graphic>
          <a:graphicData uri="http://schemas.openxmlformats.org/drawingml/2006/table">
            <a:tbl>
              <a:tblPr firstRow="1" firstCol="1" bandRow="1"/>
              <a:tblGrid>
                <a:gridCol w="606890">
                  <a:extLst>
                    <a:ext uri="{9D8B030D-6E8A-4147-A177-3AD203B41FA5}">
                      <a16:colId xmlns:a16="http://schemas.microsoft.com/office/drawing/2014/main" val="20000"/>
                    </a:ext>
                  </a:extLst>
                </a:gridCol>
                <a:gridCol w="1124349">
                  <a:extLst>
                    <a:ext uri="{9D8B030D-6E8A-4147-A177-3AD203B41FA5}">
                      <a16:colId xmlns:a16="http://schemas.microsoft.com/office/drawing/2014/main" val="20001"/>
                    </a:ext>
                  </a:extLst>
                </a:gridCol>
                <a:gridCol w="1127032">
                  <a:extLst>
                    <a:ext uri="{9D8B030D-6E8A-4147-A177-3AD203B41FA5}">
                      <a16:colId xmlns:a16="http://schemas.microsoft.com/office/drawing/2014/main" val="20002"/>
                    </a:ext>
                  </a:extLst>
                </a:gridCol>
                <a:gridCol w="1031359">
                  <a:extLst>
                    <a:ext uri="{9D8B030D-6E8A-4147-A177-3AD203B41FA5}">
                      <a16:colId xmlns:a16="http://schemas.microsoft.com/office/drawing/2014/main" val="20003"/>
                    </a:ext>
                  </a:extLst>
                </a:gridCol>
                <a:gridCol w="1201479">
                  <a:extLst>
                    <a:ext uri="{9D8B030D-6E8A-4147-A177-3AD203B41FA5}">
                      <a16:colId xmlns:a16="http://schemas.microsoft.com/office/drawing/2014/main" val="20004"/>
                    </a:ext>
                  </a:extLst>
                </a:gridCol>
                <a:gridCol w="1265293">
                  <a:extLst>
                    <a:ext uri="{9D8B030D-6E8A-4147-A177-3AD203B41FA5}">
                      <a16:colId xmlns:a16="http://schemas.microsoft.com/office/drawing/2014/main" val="20005"/>
                    </a:ext>
                  </a:extLst>
                </a:gridCol>
              </a:tblGrid>
              <a:tr h="270511">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当前状态</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当前值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新值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移动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新状态</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初始</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停机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停机</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2" name="矩形 11"/>
          <p:cNvSpPr/>
          <p:nvPr/>
        </p:nvSpPr>
        <p:spPr>
          <a:xfrm>
            <a:off x="8673506" y="2177720"/>
            <a:ext cx="2376264" cy="1738548"/>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当前状态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：启动</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noProof="0" dirty="0">
                <a:solidFill>
                  <a:prstClr val="white"/>
                </a:solidFill>
                <a:latin typeface="微软雅黑" panose="020B0503020204020204" pitchFamily="34" charset="-122"/>
                <a:ea typeface="微软雅黑" panose="020B0503020204020204" pitchFamily="34" charset="-122"/>
              </a:rPr>
              <a:t>M</a:t>
            </a:r>
            <a:r>
              <a:rPr lang="zh-CN" altLang="en-US" sz="2000" b="1" kern="0" noProof="0" dirty="0">
                <a:solidFill>
                  <a:prstClr val="white"/>
                </a:solidFill>
                <a:latin typeface="微软雅黑" panose="020B0503020204020204" pitchFamily="34" charset="-122"/>
                <a:ea typeface="微软雅黑" panose="020B0503020204020204" pitchFamily="34" charset="-122"/>
              </a:rPr>
              <a:t>当前值：*</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执行指令：</a:t>
            </a:r>
            <a:r>
              <a:rPr lang="en-US" altLang="zh-CN" sz="2000" b="1" kern="0" dirty="0" smtClean="0">
                <a:solidFill>
                  <a:prstClr val="white"/>
                </a:solidFill>
                <a:latin typeface="微软雅黑" panose="020B0503020204020204" pitchFamily="34" charset="-122"/>
                <a:ea typeface="微软雅黑" panose="020B0503020204020204" pitchFamily="34" charset="-122"/>
              </a:rPr>
              <a:t>1</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133326" y="1541081"/>
            <a:ext cx="1316567" cy="709795"/>
            <a:chOff x="2685902" y="1155150"/>
            <a:chExt cx="1316567" cy="709795"/>
          </a:xfrm>
        </p:grpSpPr>
        <p:sp>
          <p:nvSpPr>
            <p:cNvPr id="14" name="Line 14"/>
            <p:cNvSpPr>
              <a:spLocks noChangeShapeType="1"/>
            </p:cNvSpPr>
            <p:nvPr/>
          </p:nvSpPr>
          <p:spPr bwMode="auto">
            <a:xfrm>
              <a:off x="3325134" y="1563320"/>
              <a:ext cx="0" cy="301625"/>
            </a:xfrm>
            <a:prstGeom prst="line">
              <a:avLst/>
            </a:prstGeom>
            <a:noFill/>
            <a:ln w="2857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3"/>
            <p:cNvSpPr txBox="1">
              <a:spLocks noChangeArrowheads="1"/>
            </p:cNvSpPr>
            <p:nvPr/>
          </p:nvSpPr>
          <p:spPr bwMode="auto">
            <a:xfrm>
              <a:off x="2685902" y="1155150"/>
              <a:ext cx="1316567" cy="4064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1" hangingPunct="1">
                <a:spcBef>
                  <a:spcPct val="50000"/>
                </a:spcBef>
              </a:pPr>
              <a:r>
                <a:rPr lang="zh-CN" altLang="en-US" sz="2400" b="1" dirty="0">
                  <a:latin typeface="黑体" panose="02010609060101010101" pitchFamily="49" charset="-122"/>
                  <a:ea typeface="黑体" panose="02010609060101010101" pitchFamily="49" charset="-122"/>
                </a:rPr>
                <a:t>读写头</a:t>
              </a:r>
            </a:p>
          </p:txBody>
        </p:sp>
      </p:grpSp>
      <p:graphicFrame>
        <p:nvGraphicFramePr>
          <p:cNvPr id="16" name="表格 15"/>
          <p:cNvGraphicFramePr>
            <a:graphicFrameLocks noGrp="1"/>
          </p:cNvGraphicFramePr>
          <p:nvPr>
            <p:extLst/>
          </p:nvPr>
        </p:nvGraphicFramePr>
        <p:xfrm>
          <a:off x="1613046" y="2250876"/>
          <a:ext cx="5040560" cy="370840"/>
        </p:xfrm>
        <a:graphic>
          <a:graphicData uri="http://schemas.openxmlformats.org/drawingml/2006/table">
            <a:tbl>
              <a:tblPr firstRow="1" bandRow="1">
                <a:tableStyleId>{5C22544A-7EE6-4342-B048-85BDC9FD1C3A}</a:tableStyleId>
              </a:tblPr>
              <a:tblGrid>
                <a:gridCol w="733747">
                  <a:extLst>
                    <a:ext uri="{9D8B030D-6E8A-4147-A177-3AD203B41FA5}">
                      <a16:colId xmlns:a16="http://schemas.microsoft.com/office/drawing/2014/main" val="20000"/>
                    </a:ext>
                  </a:extLst>
                </a:gridCol>
                <a:gridCol w="733747">
                  <a:extLst>
                    <a:ext uri="{9D8B030D-6E8A-4147-A177-3AD203B41FA5}">
                      <a16:colId xmlns:a16="http://schemas.microsoft.com/office/drawing/2014/main" val="20001"/>
                    </a:ext>
                  </a:extLst>
                </a:gridCol>
                <a:gridCol w="733747">
                  <a:extLst>
                    <a:ext uri="{9D8B030D-6E8A-4147-A177-3AD203B41FA5}">
                      <a16:colId xmlns:a16="http://schemas.microsoft.com/office/drawing/2014/main" val="20002"/>
                    </a:ext>
                  </a:extLst>
                </a:gridCol>
                <a:gridCol w="733747">
                  <a:extLst>
                    <a:ext uri="{9D8B030D-6E8A-4147-A177-3AD203B41FA5}">
                      <a16:colId xmlns:a16="http://schemas.microsoft.com/office/drawing/2014/main" val="20003"/>
                    </a:ext>
                  </a:extLst>
                </a:gridCol>
                <a:gridCol w="733747">
                  <a:extLst>
                    <a:ext uri="{9D8B030D-6E8A-4147-A177-3AD203B41FA5}">
                      <a16:colId xmlns:a16="http://schemas.microsoft.com/office/drawing/2014/main" val="20004"/>
                    </a:ext>
                  </a:extLst>
                </a:gridCol>
                <a:gridCol w="733747">
                  <a:extLst>
                    <a:ext uri="{9D8B030D-6E8A-4147-A177-3AD203B41FA5}">
                      <a16:colId xmlns:a16="http://schemas.microsoft.com/office/drawing/2014/main" val="20005"/>
                    </a:ext>
                  </a:extLst>
                </a:gridCol>
                <a:gridCol w="638078">
                  <a:extLst>
                    <a:ext uri="{9D8B030D-6E8A-4147-A177-3AD203B41FA5}">
                      <a16:colId xmlns:a16="http://schemas.microsoft.com/office/drawing/2014/main" val="20006"/>
                    </a:ext>
                  </a:extLst>
                </a:gridCol>
              </a:tblGrid>
              <a:tr h="370840">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rgbClr val="0000FF"/>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bwMode="auto">
          <a:xfrm>
            <a:off x="1108990" y="3365470"/>
            <a:ext cx="6336704" cy="288032"/>
          </a:xfrm>
          <a:prstGeom prst="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矩形 17"/>
          <p:cNvSpPr/>
          <p:nvPr/>
        </p:nvSpPr>
        <p:spPr>
          <a:xfrm>
            <a:off x="8673506" y="4598339"/>
            <a:ext cx="2376264" cy="1675474"/>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新</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加法</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dirty="0">
                <a:solidFill>
                  <a:prstClr val="white"/>
                </a:solidFill>
                <a:latin typeface="微软雅黑" panose="020B0503020204020204" pitchFamily="34" charset="-122"/>
                <a:ea typeface="微软雅黑" panose="020B0503020204020204" pitchFamily="34" charset="-122"/>
              </a:rPr>
              <a:t>M</a:t>
            </a:r>
            <a:r>
              <a:rPr lang="zh-CN" altLang="en-US" sz="2000" b="1" kern="0" dirty="0">
                <a:solidFill>
                  <a:prstClr val="white"/>
                </a:solidFill>
                <a:latin typeface="微软雅黑" panose="020B0503020204020204" pitchFamily="34" charset="-122"/>
                <a:ea typeface="微软雅黑" panose="020B0503020204020204" pitchFamily="34" charset="-122"/>
              </a:rPr>
              <a:t>新值：*</a:t>
            </a:r>
            <a:endParaRPr lang="en-US" altLang="zh-CN" sz="2000" b="1" kern="0" dirty="0">
              <a:solidFill>
                <a:prstClr val="white"/>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移动</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：右移</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下箭头 18"/>
          <p:cNvSpPr/>
          <p:nvPr/>
        </p:nvSpPr>
        <p:spPr bwMode="auto">
          <a:xfrm>
            <a:off x="9682202" y="4060284"/>
            <a:ext cx="288032" cy="432048"/>
          </a:xfrm>
          <a:prstGeom prst="downArrow">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1624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graphicFrame>
        <p:nvGraphicFramePr>
          <p:cNvPr id="11" name="表格 10"/>
          <p:cNvGraphicFramePr>
            <a:graphicFrameLocks noGrp="1"/>
          </p:cNvGraphicFramePr>
          <p:nvPr>
            <p:extLst/>
          </p:nvPr>
        </p:nvGraphicFramePr>
        <p:xfrm>
          <a:off x="1108990" y="2815259"/>
          <a:ext cx="6356402" cy="3566160"/>
        </p:xfrm>
        <a:graphic>
          <a:graphicData uri="http://schemas.openxmlformats.org/drawingml/2006/table">
            <a:tbl>
              <a:tblPr firstRow="1" firstCol="1" bandRow="1"/>
              <a:tblGrid>
                <a:gridCol w="606890">
                  <a:extLst>
                    <a:ext uri="{9D8B030D-6E8A-4147-A177-3AD203B41FA5}">
                      <a16:colId xmlns:a16="http://schemas.microsoft.com/office/drawing/2014/main" val="20000"/>
                    </a:ext>
                  </a:extLst>
                </a:gridCol>
                <a:gridCol w="1124349">
                  <a:extLst>
                    <a:ext uri="{9D8B030D-6E8A-4147-A177-3AD203B41FA5}">
                      <a16:colId xmlns:a16="http://schemas.microsoft.com/office/drawing/2014/main" val="20001"/>
                    </a:ext>
                  </a:extLst>
                </a:gridCol>
                <a:gridCol w="1127032">
                  <a:extLst>
                    <a:ext uri="{9D8B030D-6E8A-4147-A177-3AD203B41FA5}">
                      <a16:colId xmlns:a16="http://schemas.microsoft.com/office/drawing/2014/main" val="20002"/>
                    </a:ext>
                  </a:extLst>
                </a:gridCol>
                <a:gridCol w="1031359">
                  <a:extLst>
                    <a:ext uri="{9D8B030D-6E8A-4147-A177-3AD203B41FA5}">
                      <a16:colId xmlns:a16="http://schemas.microsoft.com/office/drawing/2014/main" val="20003"/>
                    </a:ext>
                  </a:extLst>
                </a:gridCol>
                <a:gridCol w="1201479">
                  <a:extLst>
                    <a:ext uri="{9D8B030D-6E8A-4147-A177-3AD203B41FA5}">
                      <a16:colId xmlns:a16="http://schemas.microsoft.com/office/drawing/2014/main" val="20004"/>
                    </a:ext>
                  </a:extLst>
                </a:gridCol>
                <a:gridCol w="1265293">
                  <a:extLst>
                    <a:ext uri="{9D8B030D-6E8A-4147-A177-3AD203B41FA5}">
                      <a16:colId xmlns:a16="http://schemas.microsoft.com/office/drawing/2014/main" val="20005"/>
                    </a:ext>
                  </a:extLst>
                </a:gridCol>
              </a:tblGrid>
              <a:tr h="270511">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当前状态</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当前值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新值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移动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新状态</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初始</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停机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停机</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2" name="矩形 11"/>
          <p:cNvSpPr/>
          <p:nvPr/>
        </p:nvSpPr>
        <p:spPr>
          <a:xfrm>
            <a:off x="8673506" y="2177720"/>
            <a:ext cx="2376264" cy="1738548"/>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当前状态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：加法</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noProof="0" dirty="0">
                <a:solidFill>
                  <a:prstClr val="white"/>
                </a:solidFill>
                <a:latin typeface="微软雅黑" panose="020B0503020204020204" pitchFamily="34" charset="-122"/>
                <a:ea typeface="微软雅黑" panose="020B0503020204020204" pitchFamily="34" charset="-122"/>
              </a:rPr>
              <a:t>M</a:t>
            </a:r>
            <a:r>
              <a:rPr lang="zh-CN" altLang="en-US" sz="2000" b="1" kern="0" noProof="0" dirty="0">
                <a:solidFill>
                  <a:prstClr val="white"/>
                </a:solidFill>
                <a:latin typeface="微软雅黑" panose="020B0503020204020204" pitchFamily="34" charset="-122"/>
                <a:ea typeface="微软雅黑" panose="020B0503020204020204" pitchFamily="34" charset="-122"/>
              </a:rPr>
              <a:t>当前值</a:t>
            </a:r>
            <a:r>
              <a:rPr lang="zh-CN" altLang="en-US" sz="2000" b="1" kern="0" noProof="0" dirty="0" smtClean="0">
                <a:solidFill>
                  <a:prstClr val="white"/>
                </a:solidFill>
                <a:latin typeface="微软雅黑" panose="020B0503020204020204" pitchFamily="34" charset="-122"/>
                <a:ea typeface="微软雅黑" panose="020B0503020204020204" pitchFamily="34" charset="-122"/>
              </a:rPr>
              <a:t>：</a:t>
            </a:r>
            <a:r>
              <a:rPr lang="en-US" altLang="zh-CN" sz="2000" b="1" kern="0" noProof="0" dirty="0" smtClean="0">
                <a:solidFill>
                  <a:prstClr val="white"/>
                </a:solidFill>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执行指令：</a:t>
            </a:r>
            <a:r>
              <a:rPr lang="en-US" altLang="zh-CN" sz="2000" b="1" kern="0" dirty="0" smtClean="0">
                <a:solidFill>
                  <a:prstClr val="white"/>
                </a:solidFill>
                <a:latin typeface="微软雅黑" panose="020B0503020204020204" pitchFamily="34" charset="-122"/>
                <a:ea typeface="微软雅黑" panose="020B0503020204020204" pitchFamily="34" charset="-122"/>
              </a:rPr>
              <a:t>3</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371327" y="1541081"/>
            <a:ext cx="1316567" cy="709795"/>
            <a:chOff x="2685902" y="1155150"/>
            <a:chExt cx="1316567" cy="709795"/>
          </a:xfrm>
        </p:grpSpPr>
        <p:sp>
          <p:nvSpPr>
            <p:cNvPr id="14" name="Line 14"/>
            <p:cNvSpPr>
              <a:spLocks noChangeShapeType="1"/>
            </p:cNvSpPr>
            <p:nvPr/>
          </p:nvSpPr>
          <p:spPr bwMode="auto">
            <a:xfrm>
              <a:off x="3325134" y="1563320"/>
              <a:ext cx="0" cy="301625"/>
            </a:xfrm>
            <a:prstGeom prst="line">
              <a:avLst/>
            </a:prstGeom>
            <a:noFill/>
            <a:ln w="2857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3"/>
            <p:cNvSpPr txBox="1">
              <a:spLocks noChangeArrowheads="1"/>
            </p:cNvSpPr>
            <p:nvPr/>
          </p:nvSpPr>
          <p:spPr bwMode="auto">
            <a:xfrm>
              <a:off x="2685902" y="1155150"/>
              <a:ext cx="1316567" cy="4064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1" hangingPunct="1">
                <a:spcBef>
                  <a:spcPct val="50000"/>
                </a:spcBef>
              </a:pPr>
              <a:r>
                <a:rPr lang="zh-CN" altLang="en-US" sz="2400" b="1" dirty="0">
                  <a:latin typeface="黑体" panose="02010609060101010101" pitchFamily="49" charset="-122"/>
                  <a:ea typeface="黑体" panose="02010609060101010101" pitchFamily="49" charset="-122"/>
                </a:rPr>
                <a:t>读写头</a:t>
              </a:r>
            </a:p>
          </p:txBody>
        </p:sp>
      </p:grpSp>
      <p:graphicFrame>
        <p:nvGraphicFramePr>
          <p:cNvPr id="16" name="表格 15"/>
          <p:cNvGraphicFramePr>
            <a:graphicFrameLocks noGrp="1"/>
          </p:cNvGraphicFramePr>
          <p:nvPr>
            <p:extLst>
              <p:ext uri="{D42A27DB-BD31-4B8C-83A1-F6EECF244321}">
                <p14:modId xmlns:p14="http://schemas.microsoft.com/office/powerpoint/2010/main" val="4044043998"/>
              </p:ext>
            </p:extLst>
          </p:nvPr>
        </p:nvGraphicFramePr>
        <p:xfrm>
          <a:off x="1613046" y="2250876"/>
          <a:ext cx="5040560" cy="370840"/>
        </p:xfrm>
        <a:graphic>
          <a:graphicData uri="http://schemas.openxmlformats.org/drawingml/2006/table">
            <a:tbl>
              <a:tblPr firstRow="1" bandRow="1">
                <a:tableStyleId>{5C22544A-7EE6-4342-B048-85BDC9FD1C3A}</a:tableStyleId>
              </a:tblPr>
              <a:tblGrid>
                <a:gridCol w="733747">
                  <a:extLst>
                    <a:ext uri="{9D8B030D-6E8A-4147-A177-3AD203B41FA5}">
                      <a16:colId xmlns:a16="http://schemas.microsoft.com/office/drawing/2014/main" val="20000"/>
                    </a:ext>
                  </a:extLst>
                </a:gridCol>
                <a:gridCol w="733747">
                  <a:extLst>
                    <a:ext uri="{9D8B030D-6E8A-4147-A177-3AD203B41FA5}">
                      <a16:colId xmlns:a16="http://schemas.microsoft.com/office/drawing/2014/main" val="20001"/>
                    </a:ext>
                  </a:extLst>
                </a:gridCol>
                <a:gridCol w="733747">
                  <a:extLst>
                    <a:ext uri="{9D8B030D-6E8A-4147-A177-3AD203B41FA5}">
                      <a16:colId xmlns:a16="http://schemas.microsoft.com/office/drawing/2014/main" val="20002"/>
                    </a:ext>
                  </a:extLst>
                </a:gridCol>
                <a:gridCol w="733747">
                  <a:extLst>
                    <a:ext uri="{9D8B030D-6E8A-4147-A177-3AD203B41FA5}">
                      <a16:colId xmlns:a16="http://schemas.microsoft.com/office/drawing/2014/main" val="20003"/>
                    </a:ext>
                  </a:extLst>
                </a:gridCol>
                <a:gridCol w="733747">
                  <a:extLst>
                    <a:ext uri="{9D8B030D-6E8A-4147-A177-3AD203B41FA5}">
                      <a16:colId xmlns:a16="http://schemas.microsoft.com/office/drawing/2014/main" val="20004"/>
                    </a:ext>
                  </a:extLst>
                </a:gridCol>
                <a:gridCol w="733747">
                  <a:extLst>
                    <a:ext uri="{9D8B030D-6E8A-4147-A177-3AD203B41FA5}">
                      <a16:colId xmlns:a16="http://schemas.microsoft.com/office/drawing/2014/main" val="20005"/>
                    </a:ext>
                  </a:extLst>
                </a:gridCol>
                <a:gridCol w="638078">
                  <a:extLst>
                    <a:ext uri="{9D8B030D-6E8A-4147-A177-3AD203B41FA5}">
                      <a16:colId xmlns:a16="http://schemas.microsoft.com/office/drawing/2014/main" val="20006"/>
                    </a:ext>
                  </a:extLst>
                </a:gridCol>
              </a:tblGrid>
              <a:tr h="370840">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rgbClr val="0066FF"/>
                          </a:solidFill>
                        </a:rPr>
                        <a:t>1</a:t>
                      </a:r>
                      <a:endParaRPr lang="zh-CN" altLang="en-US" dirty="0">
                        <a:solidFill>
                          <a:srgbClr val="00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rgbClr val="0000FF"/>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bwMode="auto">
          <a:xfrm>
            <a:off x="1128688" y="3907167"/>
            <a:ext cx="6336704" cy="288032"/>
          </a:xfrm>
          <a:prstGeom prst="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矩形 17"/>
          <p:cNvSpPr/>
          <p:nvPr/>
        </p:nvSpPr>
        <p:spPr>
          <a:xfrm>
            <a:off x="8673506" y="4598339"/>
            <a:ext cx="2376264" cy="1675474"/>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新</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sz="2000" b="1" kern="0" dirty="0">
                <a:solidFill>
                  <a:srgbClr val="FF0000"/>
                </a:solidFill>
                <a:latin typeface="微软雅黑" panose="020B0503020204020204" pitchFamily="34" charset="-122"/>
                <a:ea typeface="微软雅黑" panose="020B0503020204020204" pitchFamily="34" charset="-122"/>
              </a:rPr>
              <a:t>进位</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dirty="0">
                <a:solidFill>
                  <a:prstClr val="white"/>
                </a:solidFill>
                <a:latin typeface="微软雅黑" panose="020B0503020204020204" pitchFamily="34" charset="-122"/>
                <a:ea typeface="微软雅黑" panose="020B0503020204020204" pitchFamily="34" charset="-122"/>
              </a:rPr>
              <a:t>M</a:t>
            </a:r>
            <a:r>
              <a:rPr lang="zh-CN" altLang="en-US" sz="2000" b="1" kern="0" dirty="0">
                <a:solidFill>
                  <a:prstClr val="white"/>
                </a:solidFill>
                <a:latin typeface="微软雅黑" panose="020B0503020204020204" pitchFamily="34" charset="-122"/>
                <a:ea typeface="微软雅黑" panose="020B0503020204020204" pitchFamily="34" charset="-122"/>
              </a:rPr>
              <a:t>新值</a:t>
            </a:r>
            <a:r>
              <a:rPr lang="zh-CN" altLang="en-US" sz="2000" b="1" kern="0" dirty="0" smtClean="0">
                <a:solidFill>
                  <a:prstClr val="white"/>
                </a:solidFill>
                <a:latin typeface="微软雅黑" panose="020B0503020204020204" pitchFamily="34" charset="-122"/>
                <a:ea typeface="微软雅黑" panose="020B0503020204020204" pitchFamily="34" charset="-122"/>
              </a:rPr>
              <a:t>：</a:t>
            </a:r>
            <a:r>
              <a:rPr lang="en-US" altLang="zh-CN" sz="2000" b="1" kern="0" dirty="0" smtClean="0">
                <a:solidFill>
                  <a:prstClr val="white"/>
                </a:solidFill>
                <a:latin typeface="微软雅黑" panose="020B0503020204020204" pitchFamily="34" charset="-122"/>
                <a:ea typeface="微软雅黑" panose="020B0503020204020204" pitchFamily="34" charset="-122"/>
              </a:rPr>
              <a:t>0</a:t>
            </a:r>
            <a:endParaRPr lang="en-US" altLang="zh-CN" sz="2000" b="1" kern="0" dirty="0">
              <a:solidFill>
                <a:prstClr val="white"/>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移动</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：右移</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下箭头 18"/>
          <p:cNvSpPr/>
          <p:nvPr/>
        </p:nvSpPr>
        <p:spPr bwMode="auto">
          <a:xfrm>
            <a:off x="9682202" y="4060284"/>
            <a:ext cx="288032" cy="432048"/>
          </a:xfrm>
          <a:prstGeom prst="downArrow">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4568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graphicFrame>
        <p:nvGraphicFramePr>
          <p:cNvPr id="11" name="表格 10"/>
          <p:cNvGraphicFramePr>
            <a:graphicFrameLocks noGrp="1"/>
          </p:cNvGraphicFramePr>
          <p:nvPr>
            <p:extLst/>
          </p:nvPr>
        </p:nvGraphicFramePr>
        <p:xfrm>
          <a:off x="1108990" y="2815259"/>
          <a:ext cx="6356402" cy="3566160"/>
        </p:xfrm>
        <a:graphic>
          <a:graphicData uri="http://schemas.openxmlformats.org/drawingml/2006/table">
            <a:tbl>
              <a:tblPr firstRow="1" firstCol="1" bandRow="1"/>
              <a:tblGrid>
                <a:gridCol w="606890">
                  <a:extLst>
                    <a:ext uri="{9D8B030D-6E8A-4147-A177-3AD203B41FA5}">
                      <a16:colId xmlns:a16="http://schemas.microsoft.com/office/drawing/2014/main" val="20000"/>
                    </a:ext>
                  </a:extLst>
                </a:gridCol>
                <a:gridCol w="1124349">
                  <a:extLst>
                    <a:ext uri="{9D8B030D-6E8A-4147-A177-3AD203B41FA5}">
                      <a16:colId xmlns:a16="http://schemas.microsoft.com/office/drawing/2014/main" val="20001"/>
                    </a:ext>
                  </a:extLst>
                </a:gridCol>
                <a:gridCol w="1127032">
                  <a:extLst>
                    <a:ext uri="{9D8B030D-6E8A-4147-A177-3AD203B41FA5}">
                      <a16:colId xmlns:a16="http://schemas.microsoft.com/office/drawing/2014/main" val="20002"/>
                    </a:ext>
                  </a:extLst>
                </a:gridCol>
                <a:gridCol w="1031359">
                  <a:extLst>
                    <a:ext uri="{9D8B030D-6E8A-4147-A177-3AD203B41FA5}">
                      <a16:colId xmlns:a16="http://schemas.microsoft.com/office/drawing/2014/main" val="20003"/>
                    </a:ext>
                  </a:extLst>
                </a:gridCol>
                <a:gridCol w="1201479">
                  <a:extLst>
                    <a:ext uri="{9D8B030D-6E8A-4147-A177-3AD203B41FA5}">
                      <a16:colId xmlns:a16="http://schemas.microsoft.com/office/drawing/2014/main" val="20004"/>
                    </a:ext>
                  </a:extLst>
                </a:gridCol>
                <a:gridCol w="1265293">
                  <a:extLst>
                    <a:ext uri="{9D8B030D-6E8A-4147-A177-3AD203B41FA5}">
                      <a16:colId xmlns:a16="http://schemas.microsoft.com/office/drawing/2014/main" val="20005"/>
                    </a:ext>
                  </a:extLst>
                </a:gridCol>
              </a:tblGrid>
              <a:tr h="270511">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当前状态</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当前值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新值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移动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新状态</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初始</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停机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停机</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2" name="矩形 11"/>
          <p:cNvSpPr/>
          <p:nvPr/>
        </p:nvSpPr>
        <p:spPr>
          <a:xfrm>
            <a:off x="8673506" y="2177720"/>
            <a:ext cx="2376264" cy="1738548"/>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当前状态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：进位</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noProof="0" dirty="0">
                <a:solidFill>
                  <a:prstClr val="white"/>
                </a:solidFill>
                <a:latin typeface="微软雅黑" panose="020B0503020204020204" pitchFamily="34" charset="-122"/>
                <a:ea typeface="微软雅黑" panose="020B0503020204020204" pitchFamily="34" charset="-122"/>
              </a:rPr>
              <a:t>M</a:t>
            </a:r>
            <a:r>
              <a:rPr lang="zh-CN" altLang="en-US" sz="2000" b="1" kern="0" noProof="0" dirty="0">
                <a:solidFill>
                  <a:prstClr val="white"/>
                </a:solidFill>
                <a:latin typeface="微软雅黑" panose="020B0503020204020204" pitchFamily="34" charset="-122"/>
                <a:ea typeface="微软雅黑" panose="020B0503020204020204" pitchFamily="34" charset="-122"/>
              </a:rPr>
              <a:t>当前值</a:t>
            </a:r>
            <a:r>
              <a:rPr lang="zh-CN" altLang="en-US" sz="2000" b="1" kern="0" noProof="0" dirty="0" smtClean="0">
                <a:solidFill>
                  <a:prstClr val="white"/>
                </a:solidFill>
                <a:latin typeface="微软雅黑" panose="020B0503020204020204" pitchFamily="34" charset="-122"/>
                <a:ea typeface="微软雅黑" panose="020B0503020204020204" pitchFamily="34" charset="-122"/>
              </a:rPr>
              <a:t>：</a:t>
            </a:r>
            <a:r>
              <a:rPr lang="en-US" altLang="zh-CN" sz="2000" b="1" kern="0" noProof="0" dirty="0" smtClean="0">
                <a:solidFill>
                  <a:prstClr val="white"/>
                </a:solidFill>
                <a:latin typeface="微软雅黑" panose="020B0503020204020204" pitchFamily="34" charset="-122"/>
                <a:ea typeface="微软雅黑" panose="020B0503020204020204" pitchFamily="34" charset="-122"/>
              </a:rPr>
              <a:t>0</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执行指令：</a:t>
            </a:r>
            <a:r>
              <a:rPr lang="en-US" altLang="zh-CN" sz="2000" b="1" kern="0" dirty="0" smtClean="0">
                <a:solidFill>
                  <a:prstClr val="white"/>
                </a:solidFill>
                <a:latin typeface="微软雅黑" panose="020B0503020204020204" pitchFamily="34" charset="-122"/>
                <a:ea typeface="微软雅黑" panose="020B0503020204020204" pitchFamily="34" charset="-122"/>
              </a:rPr>
              <a:t>5</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750840" y="1541081"/>
            <a:ext cx="1316567" cy="709795"/>
            <a:chOff x="2685902" y="1155150"/>
            <a:chExt cx="1316567" cy="709795"/>
          </a:xfrm>
        </p:grpSpPr>
        <p:sp>
          <p:nvSpPr>
            <p:cNvPr id="14" name="Line 14"/>
            <p:cNvSpPr>
              <a:spLocks noChangeShapeType="1"/>
            </p:cNvSpPr>
            <p:nvPr/>
          </p:nvSpPr>
          <p:spPr bwMode="auto">
            <a:xfrm>
              <a:off x="3325134" y="1563320"/>
              <a:ext cx="0" cy="301625"/>
            </a:xfrm>
            <a:prstGeom prst="line">
              <a:avLst/>
            </a:prstGeom>
            <a:noFill/>
            <a:ln w="2857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3"/>
            <p:cNvSpPr txBox="1">
              <a:spLocks noChangeArrowheads="1"/>
            </p:cNvSpPr>
            <p:nvPr/>
          </p:nvSpPr>
          <p:spPr bwMode="auto">
            <a:xfrm>
              <a:off x="2685902" y="1155150"/>
              <a:ext cx="1316567" cy="4064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1" hangingPunct="1">
                <a:spcBef>
                  <a:spcPct val="50000"/>
                </a:spcBef>
              </a:pPr>
              <a:r>
                <a:rPr lang="zh-CN" altLang="en-US" sz="2400" b="1" dirty="0">
                  <a:latin typeface="黑体" panose="02010609060101010101" pitchFamily="49" charset="-122"/>
                  <a:ea typeface="黑体" panose="02010609060101010101" pitchFamily="49" charset="-122"/>
                </a:rPr>
                <a:t>读写头</a:t>
              </a:r>
            </a:p>
          </p:txBody>
        </p:sp>
      </p:grpSp>
      <p:graphicFrame>
        <p:nvGraphicFramePr>
          <p:cNvPr id="16" name="表格 15"/>
          <p:cNvGraphicFramePr>
            <a:graphicFrameLocks noGrp="1"/>
          </p:cNvGraphicFramePr>
          <p:nvPr>
            <p:extLst>
              <p:ext uri="{D42A27DB-BD31-4B8C-83A1-F6EECF244321}">
                <p14:modId xmlns:p14="http://schemas.microsoft.com/office/powerpoint/2010/main" val="4276556383"/>
              </p:ext>
            </p:extLst>
          </p:nvPr>
        </p:nvGraphicFramePr>
        <p:xfrm>
          <a:off x="1613046" y="2250876"/>
          <a:ext cx="5040560" cy="370840"/>
        </p:xfrm>
        <a:graphic>
          <a:graphicData uri="http://schemas.openxmlformats.org/drawingml/2006/table">
            <a:tbl>
              <a:tblPr firstRow="1" bandRow="1">
                <a:tableStyleId>{5C22544A-7EE6-4342-B048-85BDC9FD1C3A}</a:tableStyleId>
              </a:tblPr>
              <a:tblGrid>
                <a:gridCol w="733747">
                  <a:extLst>
                    <a:ext uri="{9D8B030D-6E8A-4147-A177-3AD203B41FA5}">
                      <a16:colId xmlns:a16="http://schemas.microsoft.com/office/drawing/2014/main" val="20000"/>
                    </a:ext>
                  </a:extLst>
                </a:gridCol>
                <a:gridCol w="733747">
                  <a:extLst>
                    <a:ext uri="{9D8B030D-6E8A-4147-A177-3AD203B41FA5}">
                      <a16:colId xmlns:a16="http://schemas.microsoft.com/office/drawing/2014/main" val="20001"/>
                    </a:ext>
                  </a:extLst>
                </a:gridCol>
                <a:gridCol w="733747">
                  <a:extLst>
                    <a:ext uri="{9D8B030D-6E8A-4147-A177-3AD203B41FA5}">
                      <a16:colId xmlns:a16="http://schemas.microsoft.com/office/drawing/2014/main" val="20002"/>
                    </a:ext>
                  </a:extLst>
                </a:gridCol>
                <a:gridCol w="733747">
                  <a:extLst>
                    <a:ext uri="{9D8B030D-6E8A-4147-A177-3AD203B41FA5}">
                      <a16:colId xmlns:a16="http://schemas.microsoft.com/office/drawing/2014/main" val="20003"/>
                    </a:ext>
                  </a:extLst>
                </a:gridCol>
                <a:gridCol w="733747">
                  <a:extLst>
                    <a:ext uri="{9D8B030D-6E8A-4147-A177-3AD203B41FA5}">
                      <a16:colId xmlns:a16="http://schemas.microsoft.com/office/drawing/2014/main" val="20004"/>
                    </a:ext>
                  </a:extLst>
                </a:gridCol>
                <a:gridCol w="733747">
                  <a:extLst>
                    <a:ext uri="{9D8B030D-6E8A-4147-A177-3AD203B41FA5}">
                      <a16:colId xmlns:a16="http://schemas.microsoft.com/office/drawing/2014/main" val="20005"/>
                    </a:ext>
                  </a:extLst>
                </a:gridCol>
                <a:gridCol w="638078">
                  <a:extLst>
                    <a:ext uri="{9D8B030D-6E8A-4147-A177-3AD203B41FA5}">
                      <a16:colId xmlns:a16="http://schemas.microsoft.com/office/drawing/2014/main" val="20006"/>
                    </a:ext>
                  </a:extLst>
                </a:gridCol>
              </a:tblGrid>
              <a:tr h="370840">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rgbClr val="0066FF"/>
                          </a:solidFill>
                        </a:rPr>
                        <a:t>0</a:t>
                      </a:r>
                      <a:endParaRPr lang="zh-CN" altLang="en-US" dirty="0">
                        <a:solidFill>
                          <a:srgbClr val="00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bwMode="auto">
          <a:xfrm>
            <a:off x="1128688" y="4451459"/>
            <a:ext cx="6336704" cy="288032"/>
          </a:xfrm>
          <a:prstGeom prst="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矩形 17"/>
          <p:cNvSpPr/>
          <p:nvPr/>
        </p:nvSpPr>
        <p:spPr>
          <a:xfrm>
            <a:off x="8673506" y="4598339"/>
            <a:ext cx="2376264" cy="1675474"/>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新</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sz="2000" b="1" kern="0" dirty="0" smtClean="0">
                <a:solidFill>
                  <a:srgbClr val="FF0000"/>
                </a:solidFill>
                <a:latin typeface="微软雅黑" panose="020B0503020204020204" pitchFamily="34" charset="-122"/>
                <a:ea typeface="微软雅黑" panose="020B0503020204020204" pitchFamily="34" charset="-122"/>
              </a:rPr>
              <a:t>返回</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dirty="0">
                <a:solidFill>
                  <a:prstClr val="white"/>
                </a:solidFill>
                <a:latin typeface="微软雅黑" panose="020B0503020204020204" pitchFamily="34" charset="-122"/>
                <a:ea typeface="微软雅黑" panose="020B0503020204020204" pitchFamily="34" charset="-122"/>
              </a:rPr>
              <a:t>M</a:t>
            </a:r>
            <a:r>
              <a:rPr lang="zh-CN" altLang="en-US" sz="2000" b="1" kern="0" dirty="0">
                <a:solidFill>
                  <a:prstClr val="white"/>
                </a:solidFill>
                <a:latin typeface="微软雅黑" panose="020B0503020204020204" pitchFamily="34" charset="-122"/>
                <a:ea typeface="微软雅黑" panose="020B0503020204020204" pitchFamily="34" charset="-122"/>
              </a:rPr>
              <a:t>新值</a:t>
            </a:r>
            <a:r>
              <a:rPr lang="zh-CN" altLang="en-US" sz="2000" b="1" kern="0" dirty="0" smtClean="0">
                <a:solidFill>
                  <a:prstClr val="white"/>
                </a:solidFill>
                <a:latin typeface="微软雅黑" panose="020B0503020204020204" pitchFamily="34" charset="-122"/>
                <a:ea typeface="微软雅黑" panose="020B0503020204020204" pitchFamily="34" charset="-122"/>
              </a:rPr>
              <a:t>：</a:t>
            </a:r>
            <a:r>
              <a:rPr lang="en-US" altLang="zh-CN" sz="2000" b="1" kern="0" dirty="0" smtClean="0">
                <a:solidFill>
                  <a:prstClr val="white"/>
                </a:solidFill>
                <a:latin typeface="微软雅黑" panose="020B0503020204020204" pitchFamily="34" charset="-122"/>
                <a:ea typeface="微软雅黑" panose="020B0503020204020204" pitchFamily="34" charset="-122"/>
              </a:rPr>
              <a:t>1</a:t>
            </a:r>
            <a:endParaRPr lang="en-US" altLang="zh-CN" sz="2000" b="1" kern="0" dirty="0">
              <a:solidFill>
                <a:prstClr val="white"/>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移动</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：左移</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下箭头 18"/>
          <p:cNvSpPr/>
          <p:nvPr/>
        </p:nvSpPr>
        <p:spPr bwMode="auto">
          <a:xfrm>
            <a:off x="9682202" y="4060284"/>
            <a:ext cx="288032" cy="432048"/>
          </a:xfrm>
          <a:prstGeom prst="downArrow">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8273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graphicFrame>
        <p:nvGraphicFramePr>
          <p:cNvPr id="11" name="表格 10"/>
          <p:cNvGraphicFramePr>
            <a:graphicFrameLocks noGrp="1"/>
          </p:cNvGraphicFramePr>
          <p:nvPr>
            <p:extLst/>
          </p:nvPr>
        </p:nvGraphicFramePr>
        <p:xfrm>
          <a:off x="1108990" y="2815259"/>
          <a:ext cx="6356402" cy="3566160"/>
        </p:xfrm>
        <a:graphic>
          <a:graphicData uri="http://schemas.openxmlformats.org/drawingml/2006/table">
            <a:tbl>
              <a:tblPr firstRow="1" firstCol="1" bandRow="1"/>
              <a:tblGrid>
                <a:gridCol w="606890">
                  <a:extLst>
                    <a:ext uri="{9D8B030D-6E8A-4147-A177-3AD203B41FA5}">
                      <a16:colId xmlns:a16="http://schemas.microsoft.com/office/drawing/2014/main" val="20000"/>
                    </a:ext>
                  </a:extLst>
                </a:gridCol>
                <a:gridCol w="1124349">
                  <a:extLst>
                    <a:ext uri="{9D8B030D-6E8A-4147-A177-3AD203B41FA5}">
                      <a16:colId xmlns:a16="http://schemas.microsoft.com/office/drawing/2014/main" val="20001"/>
                    </a:ext>
                  </a:extLst>
                </a:gridCol>
                <a:gridCol w="1127032">
                  <a:extLst>
                    <a:ext uri="{9D8B030D-6E8A-4147-A177-3AD203B41FA5}">
                      <a16:colId xmlns:a16="http://schemas.microsoft.com/office/drawing/2014/main" val="20002"/>
                    </a:ext>
                  </a:extLst>
                </a:gridCol>
                <a:gridCol w="1031359">
                  <a:extLst>
                    <a:ext uri="{9D8B030D-6E8A-4147-A177-3AD203B41FA5}">
                      <a16:colId xmlns:a16="http://schemas.microsoft.com/office/drawing/2014/main" val="20003"/>
                    </a:ext>
                  </a:extLst>
                </a:gridCol>
                <a:gridCol w="1201479">
                  <a:extLst>
                    <a:ext uri="{9D8B030D-6E8A-4147-A177-3AD203B41FA5}">
                      <a16:colId xmlns:a16="http://schemas.microsoft.com/office/drawing/2014/main" val="20004"/>
                    </a:ext>
                  </a:extLst>
                </a:gridCol>
                <a:gridCol w="1265293">
                  <a:extLst>
                    <a:ext uri="{9D8B030D-6E8A-4147-A177-3AD203B41FA5}">
                      <a16:colId xmlns:a16="http://schemas.microsoft.com/office/drawing/2014/main" val="20005"/>
                    </a:ext>
                  </a:extLst>
                </a:gridCol>
              </a:tblGrid>
              <a:tr h="270511">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当前状态</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当前值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新值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移动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新状态</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初始</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停机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停机</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2" name="矩形 11"/>
          <p:cNvSpPr/>
          <p:nvPr/>
        </p:nvSpPr>
        <p:spPr>
          <a:xfrm>
            <a:off x="8673506" y="2177720"/>
            <a:ext cx="2376264" cy="1738548"/>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当前状态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：返回</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noProof="0" dirty="0">
                <a:solidFill>
                  <a:prstClr val="white"/>
                </a:solidFill>
                <a:latin typeface="微软雅黑" panose="020B0503020204020204" pitchFamily="34" charset="-122"/>
                <a:ea typeface="微软雅黑" panose="020B0503020204020204" pitchFamily="34" charset="-122"/>
              </a:rPr>
              <a:t>M</a:t>
            </a:r>
            <a:r>
              <a:rPr lang="zh-CN" altLang="en-US" sz="2000" b="1" kern="0" noProof="0" dirty="0">
                <a:solidFill>
                  <a:prstClr val="white"/>
                </a:solidFill>
                <a:latin typeface="微软雅黑" panose="020B0503020204020204" pitchFamily="34" charset="-122"/>
                <a:ea typeface="微软雅黑" panose="020B0503020204020204" pitchFamily="34" charset="-122"/>
              </a:rPr>
              <a:t>当前值</a:t>
            </a:r>
            <a:r>
              <a:rPr lang="zh-CN" altLang="en-US" sz="2000" b="1" kern="0" noProof="0" dirty="0" smtClean="0">
                <a:solidFill>
                  <a:prstClr val="white"/>
                </a:solidFill>
                <a:latin typeface="微软雅黑" panose="020B0503020204020204" pitchFamily="34" charset="-122"/>
                <a:ea typeface="微软雅黑" panose="020B0503020204020204" pitchFamily="34" charset="-122"/>
              </a:rPr>
              <a:t>：</a:t>
            </a:r>
            <a:r>
              <a:rPr lang="en-US" altLang="zh-CN" sz="2000" b="1" kern="0" noProof="0" dirty="0" smtClean="0">
                <a:solidFill>
                  <a:prstClr val="white"/>
                </a:solidFill>
                <a:latin typeface="微软雅黑" panose="020B0503020204020204" pitchFamily="34" charset="-122"/>
                <a:ea typeface="微软雅黑" panose="020B0503020204020204" pitchFamily="34" charset="-122"/>
              </a:rPr>
              <a:t>0</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执行指令：</a:t>
            </a:r>
            <a:r>
              <a:rPr lang="en-US" altLang="zh-CN" sz="2000" b="1" kern="0" dirty="0" smtClean="0">
                <a:solidFill>
                  <a:prstClr val="white"/>
                </a:solidFill>
                <a:latin typeface="微软雅黑" panose="020B0503020204020204" pitchFamily="34" charset="-122"/>
                <a:ea typeface="微软雅黑" panose="020B0503020204020204" pitchFamily="34" charset="-122"/>
              </a:rPr>
              <a:t>10</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403982" y="1541081"/>
            <a:ext cx="1316567" cy="709795"/>
            <a:chOff x="2685902" y="1155150"/>
            <a:chExt cx="1316567" cy="709795"/>
          </a:xfrm>
        </p:grpSpPr>
        <p:sp>
          <p:nvSpPr>
            <p:cNvPr id="14" name="Line 14"/>
            <p:cNvSpPr>
              <a:spLocks noChangeShapeType="1"/>
            </p:cNvSpPr>
            <p:nvPr/>
          </p:nvSpPr>
          <p:spPr bwMode="auto">
            <a:xfrm>
              <a:off x="3325134" y="1563320"/>
              <a:ext cx="0" cy="301625"/>
            </a:xfrm>
            <a:prstGeom prst="line">
              <a:avLst/>
            </a:prstGeom>
            <a:noFill/>
            <a:ln w="2857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3"/>
            <p:cNvSpPr txBox="1">
              <a:spLocks noChangeArrowheads="1"/>
            </p:cNvSpPr>
            <p:nvPr/>
          </p:nvSpPr>
          <p:spPr bwMode="auto">
            <a:xfrm>
              <a:off x="2685902" y="1155150"/>
              <a:ext cx="1316567" cy="4064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1" hangingPunct="1">
                <a:spcBef>
                  <a:spcPct val="50000"/>
                </a:spcBef>
              </a:pPr>
              <a:r>
                <a:rPr lang="zh-CN" altLang="en-US" sz="2400" b="1" dirty="0">
                  <a:latin typeface="黑体" panose="02010609060101010101" pitchFamily="49" charset="-122"/>
                  <a:ea typeface="黑体" panose="02010609060101010101" pitchFamily="49" charset="-122"/>
                </a:rPr>
                <a:t>读写头</a:t>
              </a:r>
            </a:p>
          </p:txBody>
        </p:sp>
      </p:grpSp>
      <p:graphicFrame>
        <p:nvGraphicFramePr>
          <p:cNvPr id="16" name="表格 15"/>
          <p:cNvGraphicFramePr>
            <a:graphicFrameLocks noGrp="1"/>
          </p:cNvGraphicFramePr>
          <p:nvPr>
            <p:extLst>
              <p:ext uri="{D42A27DB-BD31-4B8C-83A1-F6EECF244321}">
                <p14:modId xmlns:p14="http://schemas.microsoft.com/office/powerpoint/2010/main" val="965363078"/>
              </p:ext>
            </p:extLst>
          </p:nvPr>
        </p:nvGraphicFramePr>
        <p:xfrm>
          <a:off x="1613046" y="2250876"/>
          <a:ext cx="5040560" cy="370840"/>
        </p:xfrm>
        <a:graphic>
          <a:graphicData uri="http://schemas.openxmlformats.org/drawingml/2006/table">
            <a:tbl>
              <a:tblPr firstRow="1" bandRow="1">
                <a:tableStyleId>{5C22544A-7EE6-4342-B048-85BDC9FD1C3A}</a:tableStyleId>
              </a:tblPr>
              <a:tblGrid>
                <a:gridCol w="733747">
                  <a:extLst>
                    <a:ext uri="{9D8B030D-6E8A-4147-A177-3AD203B41FA5}">
                      <a16:colId xmlns:a16="http://schemas.microsoft.com/office/drawing/2014/main" val="20000"/>
                    </a:ext>
                  </a:extLst>
                </a:gridCol>
                <a:gridCol w="733747">
                  <a:extLst>
                    <a:ext uri="{9D8B030D-6E8A-4147-A177-3AD203B41FA5}">
                      <a16:colId xmlns:a16="http://schemas.microsoft.com/office/drawing/2014/main" val="20001"/>
                    </a:ext>
                  </a:extLst>
                </a:gridCol>
                <a:gridCol w="733747">
                  <a:extLst>
                    <a:ext uri="{9D8B030D-6E8A-4147-A177-3AD203B41FA5}">
                      <a16:colId xmlns:a16="http://schemas.microsoft.com/office/drawing/2014/main" val="20002"/>
                    </a:ext>
                  </a:extLst>
                </a:gridCol>
                <a:gridCol w="733747">
                  <a:extLst>
                    <a:ext uri="{9D8B030D-6E8A-4147-A177-3AD203B41FA5}">
                      <a16:colId xmlns:a16="http://schemas.microsoft.com/office/drawing/2014/main" val="20003"/>
                    </a:ext>
                  </a:extLst>
                </a:gridCol>
                <a:gridCol w="733747">
                  <a:extLst>
                    <a:ext uri="{9D8B030D-6E8A-4147-A177-3AD203B41FA5}">
                      <a16:colId xmlns:a16="http://schemas.microsoft.com/office/drawing/2014/main" val="20004"/>
                    </a:ext>
                  </a:extLst>
                </a:gridCol>
                <a:gridCol w="733747">
                  <a:extLst>
                    <a:ext uri="{9D8B030D-6E8A-4147-A177-3AD203B41FA5}">
                      <a16:colId xmlns:a16="http://schemas.microsoft.com/office/drawing/2014/main" val="20005"/>
                    </a:ext>
                  </a:extLst>
                </a:gridCol>
                <a:gridCol w="638078">
                  <a:extLst>
                    <a:ext uri="{9D8B030D-6E8A-4147-A177-3AD203B41FA5}">
                      <a16:colId xmlns:a16="http://schemas.microsoft.com/office/drawing/2014/main" val="20006"/>
                    </a:ext>
                  </a:extLst>
                </a:gridCol>
              </a:tblGrid>
              <a:tr h="370840">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0066FF"/>
                          </a:solidFill>
                        </a:rPr>
                        <a:t>0</a:t>
                      </a:r>
                      <a:endParaRPr lang="zh-CN" altLang="en-US" dirty="0">
                        <a:solidFill>
                          <a:srgbClr val="0066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bwMode="auto">
          <a:xfrm>
            <a:off x="1083368" y="5823060"/>
            <a:ext cx="6336704" cy="288032"/>
          </a:xfrm>
          <a:prstGeom prst="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矩形 17"/>
          <p:cNvSpPr/>
          <p:nvPr/>
        </p:nvSpPr>
        <p:spPr>
          <a:xfrm>
            <a:off x="8673506" y="4598339"/>
            <a:ext cx="2376264" cy="1675474"/>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新</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sz="2000" b="1" kern="0" dirty="0" smtClean="0">
                <a:solidFill>
                  <a:srgbClr val="FF0000"/>
                </a:solidFill>
                <a:latin typeface="微软雅黑" panose="020B0503020204020204" pitchFamily="34" charset="-122"/>
                <a:ea typeface="微软雅黑" panose="020B0503020204020204" pitchFamily="34" charset="-122"/>
              </a:rPr>
              <a:t>返回</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dirty="0">
                <a:solidFill>
                  <a:prstClr val="white"/>
                </a:solidFill>
                <a:latin typeface="微软雅黑" panose="020B0503020204020204" pitchFamily="34" charset="-122"/>
                <a:ea typeface="微软雅黑" panose="020B0503020204020204" pitchFamily="34" charset="-122"/>
              </a:rPr>
              <a:t>M</a:t>
            </a:r>
            <a:r>
              <a:rPr lang="zh-CN" altLang="en-US" sz="2000" b="1" kern="0" dirty="0">
                <a:solidFill>
                  <a:prstClr val="white"/>
                </a:solidFill>
                <a:latin typeface="微软雅黑" panose="020B0503020204020204" pitchFamily="34" charset="-122"/>
                <a:ea typeface="微软雅黑" panose="020B0503020204020204" pitchFamily="34" charset="-122"/>
              </a:rPr>
              <a:t>新值</a:t>
            </a:r>
            <a:r>
              <a:rPr lang="zh-CN" altLang="en-US" sz="2000" b="1" kern="0" dirty="0" smtClean="0">
                <a:solidFill>
                  <a:prstClr val="white"/>
                </a:solidFill>
                <a:latin typeface="微软雅黑" panose="020B0503020204020204" pitchFamily="34" charset="-122"/>
                <a:ea typeface="微软雅黑" panose="020B0503020204020204" pitchFamily="34" charset="-122"/>
              </a:rPr>
              <a:t>：</a:t>
            </a:r>
            <a:r>
              <a:rPr lang="en-US" altLang="zh-CN" sz="2000" b="1" kern="0" dirty="0" smtClean="0">
                <a:solidFill>
                  <a:prstClr val="white"/>
                </a:solidFill>
                <a:latin typeface="微软雅黑" panose="020B0503020204020204" pitchFamily="34" charset="-122"/>
                <a:ea typeface="微软雅黑" panose="020B0503020204020204" pitchFamily="34" charset="-122"/>
              </a:rPr>
              <a:t>0</a:t>
            </a:r>
            <a:endParaRPr lang="en-US" altLang="zh-CN" sz="2000" b="1" kern="0" dirty="0">
              <a:solidFill>
                <a:prstClr val="white"/>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移动</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：左移</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下箭头 18"/>
          <p:cNvSpPr/>
          <p:nvPr/>
        </p:nvSpPr>
        <p:spPr bwMode="auto">
          <a:xfrm>
            <a:off x="9682202" y="4060284"/>
            <a:ext cx="288032" cy="432048"/>
          </a:xfrm>
          <a:prstGeom prst="downArrow">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6243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graphicFrame>
        <p:nvGraphicFramePr>
          <p:cNvPr id="11" name="表格 10"/>
          <p:cNvGraphicFramePr>
            <a:graphicFrameLocks noGrp="1"/>
          </p:cNvGraphicFramePr>
          <p:nvPr>
            <p:extLst/>
          </p:nvPr>
        </p:nvGraphicFramePr>
        <p:xfrm>
          <a:off x="1108990" y="2815259"/>
          <a:ext cx="6356402" cy="3566160"/>
        </p:xfrm>
        <a:graphic>
          <a:graphicData uri="http://schemas.openxmlformats.org/drawingml/2006/table">
            <a:tbl>
              <a:tblPr firstRow="1" firstCol="1" bandRow="1"/>
              <a:tblGrid>
                <a:gridCol w="606890">
                  <a:extLst>
                    <a:ext uri="{9D8B030D-6E8A-4147-A177-3AD203B41FA5}">
                      <a16:colId xmlns:a16="http://schemas.microsoft.com/office/drawing/2014/main" val="20000"/>
                    </a:ext>
                  </a:extLst>
                </a:gridCol>
                <a:gridCol w="1124349">
                  <a:extLst>
                    <a:ext uri="{9D8B030D-6E8A-4147-A177-3AD203B41FA5}">
                      <a16:colId xmlns:a16="http://schemas.microsoft.com/office/drawing/2014/main" val="20001"/>
                    </a:ext>
                  </a:extLst>
                </a:gridCol>
                <a:gridCol w="1127032">
                  <a:extLst>
                    <a:ext uri="{9D8B030D-6E8A-4147-A177-3AD203B41FA5}">
                      <a16:colId xmlns:a16="http://schemas.microsoft.com/office/drawing/2014/main" val="20002"/>
                    </a:ext>
                  </a:extLst>
                </a:gridCol>
                <a:gridCol w="1031359">
                  <a:extLst>
                    <a:ext uri="{9D8B030D-6E8A-4147-A177-3AD203B41FA5}">
                      <a16:colId xmlns:a16="http://schemas.microsoft.com/office/drawing/2014/main" val="20003"/>
                    </a:ext>
                  </a:extLst>
                </a:gridCol>
                <a:gridCol w="1201479">
                  <a:extLst>
                    <a:ext uri="{9D8B030D-6E8A-4147-A177-3AD203B41FA5}">
                      <a16:colId xmlns:a16="http://schemas.microsoft.com/office/drawing/2014/main" val="20004"/>
                    </a:ext>
                  </a:extLst>
                </a:gridCol>
                <a:gridCol w="1265293">
                  <a:extLst>
                    <a:ext uri="{9D8B030D-6E8A-4147-A177-3AD203B41FA5}">
                      <a16:colId xmlns:a16="http://schemas.microsoft.com/office/drawing/2014/main" val="20005"/>
                    </a:ext>
                  </a:extLst>
                </a:gridCol>
              </a:tblGrid>
              <a:tr h="270511">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当前状态</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当前值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新值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移动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新状态</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初始</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停机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停机</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2" name="矩形 11"/>
          <p:cNvSpPr/>
          <p:nvPr/>
        </p:nvSpPr>
        <p:spPr>
          <a:xfrm>
            <a:off x="8673506" y="2177720"/>
            <a:ext cx="2376264" cy="1738548"/>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当前状态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：返回</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noProof="0" dirty="0">
                <a:solidFill>
                  <a:prstClr val="white"/>
                </a:solidFill>
                <a:latin typeface="微软雅黑" panose="020B0503020204020204" pitchFamily="34" charset="-122"/>
                <a:ea typeface="微软雅黑" panose="020B0503020204020204" pitchFamily="34" charset="-122"/>
              </a:rPr>
              <a:t>M</a:t>
            </a:r>
            <a:r>
              <a:rPr lang="zh-CN" altLang="en-US" sz="2000" b="1" kern="0" noProof="0" dirty="0">
                <a:solidFill>
                  <a:prstClr val="white"/>
                </a:solidFill>
                <a:latin typeface="微软雅黑" panose="020B0503020204020204" pitchFamily="34" charset="-122"/>
                <a:ea typeface="微软雅黑" panose="020B0503020204020204" pitchFamily="34" charset="-122"/>
              </a:rPr>
              <a:t>当前值</a:t>
            </a:r>
            <a:r>
              <a:rPr lang="zh-CN" altLang="en-US" sz="2000" b="1" kern="0" noProof="0" dirty="0" smtClean="0">
                <a:solidFill>
                  <a:prstClr val="white"/>
                </a:solidFill>
                <a:latin typeface="微软雅黑" panose="020B0503020204020204" pitchFamily="34" charset="-122"/>
                <a:ea typeface="微软雅黑" panose="020B0503020204020204" pitchFamily="34" charset="-122"/>
              </a:rPr>
              <a:t>：</a:t>
            </a:r>
            <a:r>
              <a:rPr lang="en-US" altLang="zh-CN" sz="2000" b="1" kern="0" dirty="0">
                <a:solidFill>
                  <a:prstClr val="white"/>
                </a:solidFill>
                <a:latin typeface="微软雅黑" panose="020B0503020204020204" pitchFamily="34" charset="-122"/>
                <a:ea typeface="微软雅黑" panose="020B0503020204020204" pitchFamily="34" charset="-122"/>
              </a:rPr>
              <a:t>*</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执行指令：</a:t>
            </a:r>
            <a:r>
              <a:rPr lang="en-US" altLang="zh-CN" sz="2000" b="1" kern="0" dirty="0" smtClean="0">
                <a:solidFill>
                  <a:prstClr val="white"/>
                </a:solidFill>
                <a:latin typeface="微软雅黑" panose="020B0503020204020204" pitchFamily="34" charset="-122"/>
                <a:ea typeface="微软雅黑" panose="020B0503020204020204" pitchFamily="34" charset="-122"/>
              </a:rPr>
              <a:t>11</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068012" y="1541081"/>
            <a:ext cx="1316567" cy="709795"/>
            <a:chOff x="2685902" y="1155150"/>
            <a:chExt cx="1316567" cy="709795"/>
          </a:xfrm>
        </p:grpSpPr>
        <p:sp>
          <p:nvSpPr>
            <p:cNvPr id="14" name="Line 14"/>
            <p:cNvSpPr>
              <a:spLocks noChangeShapeType="1"/>
            </p:cNvSpPr>
            <p:nvPr/>
          </p:nvSpPr>
          <p:spPr bwMode="auto">
            <a:xfrm>
              <a:off x="3325134" y="1563320"/>
              <a:ext cx="0" cy="301625"/>
            </a:xfrm>
            <a:prstGeom prst="line">
              <a:avLst/>
            </a:prstGeom>
            <a:noFill/>
            <a:ln w="2857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3"/>
            <p:cNvSpPr txBox="1">
              <a:spLocks noChangeArrowheads="1"/>
            </p:cNvSpPr>
            <p:nvPr/>
          </p:nvSpPr>
          <p:spPr bwMode="auto">
            <a:xfrm>
              <a:off x="2685902" y="1155150"/>
              <a:ext cx="1316567" cy="4064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1" hangingPunct="1">
                <a:spcBef>
                  <a:spcPct val="50000"/>
                </a:spcBef>
              </a:pPr>
              <a:r>
                <a:rPr lang="zh-CN" altLang="en-US" sz="2400" b="1" dirty="0">
                  <a:latin typeface="黑体" panose="02010609060101010101" pitchFamily="49" charset="-122"/>
                  <a:ea typeface="黑体" panose="02010609060101010101" pitchFamily="49" charset="-122"/>
                </a:rPr>
                <a:t>读写头</a:t>
              </a:r>
            </a:p>
          </p:txBody>
        </p:sp>
      </p:grpSp>
      <p:graphicFrame>
        <p:nvGraphicFramePr>
          <p:cNvPr id="16" name="表格 15"/>
          <p:cNvGraphicFramePr>
            <a:graphicFrameLocks noGrp="1"/>
          </p:cNvGraphicFramePr>
          <p:nvPr>
            <p:extLst>
              <p:ext uri="{D42A27DB-BD31-4B8C-83A1-F6EECF244321}">
                <p14:modId xmlns:p14="http://schemas.microsoft.com/office/powerpoint/2010/main" val="2770382798"/>
              </p:ext>
            </p:extLst>
          </p:nvPr>
        </p:nvGraphicFramePr>
        <p:xfrm>
          <a:off x="1613046" y="2250876"/>
          <a:ext cx="5040560" cy="370840"/>
        </p:xfrm>
        <a:graphic>
          <a:graphicData uri="http://schemas.openxmlformats.org/drawingml/2006/table">
            <a:tbl>
              <a:tblPr firstRow="1" bandRow="1">
                <a:tableStyleId>{5C22544A-7EE6-4342-B048-85BDC9FD1C3A}</a:tableStyleId>
              </a:tblPr>
              <a:tblGrid>
                <a:gridCol w="733747">
                  <a:extLst>
                    <a:ext uri="{9D8B030D-6E8A-4147-A177-3AD203B41FA5}">
                      <a16:colId xmlns:a16="http://schemas.microsoft.com/office/drawing/2014/main" val="20000"/>
                    </a:ext>
                  </a:extLst>
                </a:gridCol>
                <a:gridCol w="733747">
                  <a:extLst>
                    <a:ext uri="{9D8B030D-6E8A-4147-A177-3AD203B41FA5}">
                      <a16:colId xmlns:a16="http://schemas.microsoft.com/office/drawing/2014/main" val="20001"/>
                    </a:ext>
                  </a:extLst>
                </a:gridCol>
                <a:gridCol w="733747">
                  <a:extLst>
                    <a:ext uri="{9D8B030D-6E8A-4147-A177-3AD203B41FA5}">
                      <a16:colId xmlns:a16="http://schemas.microsoft.com/office/drawing/2014/main" val="20002"/>
                    </a:ext>
                  </a:extLst>
                </a:gridCol>
                <a:gridCol w="733747">
                  <a:extLst>
                    <a:ext uri="{9D8B030D-6E8A-4147-A177-3AD203B41FA5}">
                      <a16:colId xmlns:a16="http://schemas.microsoft.com/office/drawing/2014/main" val="20003"/>
                    </a:ext>
                  </a:extLst>
                </a:gridCol>
                <a:gridCol w="733747">
                  <a:extLst>
                    <a:ext uri="{9D8B030D-6E8A-4147-A177-3AD203B41FA5}">
                      <a16:colId xmlns:a16="http://schemas.microsoft.com/office/drawing/2014/main" val="20004"/>
                    </a:ext>
                  </a:extLst>
                </a:gridCol>
                <a:gridCol w="733747">
                  <a:extLst>
                    <a:ext uri="{9D8B030D-6E8A-4147-A177-3AD203B41FA5}">
                      <a16:colId xmlns:a16="http://schemas.microsoft.com/office/drawing/2014/main" val="20005"/>
                    </a:ext>
                  </a:extLst>
                </a:gridCol>
                <a:gridCol w="638078">
                  <a:extLst>
                    <a:ext uri="{9D8B030D-6E8A-4147-A177-3AD203B41FA5}">
                      <a16:colId xmlns:a16="http://schemas.microsoft.com/office/drawing/2014/main" val="20006"/>
                    </a:ext>
                  </a:extLst>
                </a:gridCol>
              </a:tblGrid>
              <a:tr h="370840">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rgbClr val="0000FF"/>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bwMode="auto">
          <a:xfrm>
            <a:off x="1091833" y="6084317"/>
            <a:ext cx="6336704" cy="288032"/>
          </a:xfrm>
          <a:prstGeom prst="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矩形 17"/>
          <p:cNvSpPr/>
          <p:nvPr/>
        </p:nvSpPr>
        <p:spPr>
          <a:xfrm>
            <a:off x="8673506" y="4598339"/>
            <a:ext cx="2376264" cy="1675474"/>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新</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状态</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停机</a:t>
            </a:r>
            <a:endParaRPr kumimoji="0" lang="en-US" altLang="zh-CN"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dirty="0">
                <a:solidFill>
                  <a:prstClr val="white"/>
                </a:solidFill>
                <a:latin typeface="微软雅黑" panose="020B0503020204020204" pitchFamily="34" charset="-122"/>
                <a:ea typeface="微软雅黑" panose="020B0503020204020204" pitchFamily="34" charset="-122"/>
              </a:rPr>
              <a:t>M</a:t>
            </a:r>
            <a:r>
              <a:rPr lang="zh-CN" altLang="en-US" sz="2000" b="1" kern="0" dirty="0">
                <a:solidFill>
                  <a:prstClr val="white"/>
                </a:solidFill>
                <a:latin typeface="微软雅黑" panose="020B0503020204020204" pitchFamily="34" charset="-122"/>
                <a:ea typeface="微软雅黑" panose="020B0503020204020204" pitchFamily="34" charset="-122"/>
              </a:rPr>
              <a:t>新值</a:t>
            </a:r>
            <a:r>
              <a:rPr lang="zh-CN" altLang="en-US" sz="2000" b="1" kern="0" dirty="0" smtClean="0">
                <a:solidFill>
                  <a:prstClr val="white"/>
                </a:solidFill>
                <a:latin typeface="微软雅黑" panose="020B0503020204020204" pitchFamily="34" charset="-122"/>
                <a:ea typeface="微软雅黑" panose="020B0503020204020204" pitchFamily="34" charset="-122"/>
              </a:rPr>
              <a:t>：</a:t>
            </a:r>
            <a:r>
              <a:rPr lang="en-US" altLang="zh-CN" sz="2000" b="1" kern="0" dirty="0" smtClean="0">
                <a:solidFill>
                  <a:prstClr val="white"/>
                </a:solidFill>
                <a:latin typeface="微软雅黑" panose="020B0503020204020204" pitchFamily="34" charset="-122"/>
                <a:ea typeface="微软雅黑" panose="020B0503020204020204" pitchFamily="34" charset="-122"/>
              </a:rPr>
              <a:t>*</a:t>
            </a:r>
            <a:endParaRPr lang="en-US" altLang="zh-CN" sz="2000" b="1" kern="0" dirty="0">
              <a:solidFill>
                <a:prstClr val="white"/>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移动</a:t>
            </a: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：不动</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下箭头 18"/>
          <p:cNvSpPr/>
          <p:nvPr/>
        </p:nvSpPr>
        <p:spPr bwMode="auto">
          <a:xfrm>
            <a:off x="9682202" y="4060284"/>
            <a:ext cx="288032" cy="432048"/>
          </a:xfrm>
          <a:prstGeom prst="downArrow">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4841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04094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图灵机的特点</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07200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图灵机由有限符号构成，符号越多，用机器表示的困难越大。</a:t>
            </a:r>
          </a:p>
          <a:p>
            <a:pPr>
              <a:lnSpc>
                <a:spcPct val="150000"/>
              </a:lnSpc>
            </a:pPr>
            <a:r>
              <a:rPr lang="zh-CN" altLang="en-US" sz="2400" dirty="0">
                <a:latin typeface="微软雅黑" panose="020B0503020204020204" pitchFamily="34" charset="-122"/>
                <a:ea typeface="微软雅黑" panose="020B0503020204020204" pitchFamily="34" charset="-122"/>
              </a:rPr>
              <a:t>图灵机可对任意符号序列进行计算，具有数学函数</a:t>
            </a:r>
            <a:r>
              <a:rPr lang="en-US" altLang="zh-CN" sz="2400" dirty="0">
                <a:latin typeface="微软雅黑" panose="020B0503020204020204" pitchFamily="34" charset="-122"/>
                <a:ea typeface="微软雅黑" panose="020B0503020204020204" pitchFamily="34" charset="-122"/>
              </a:rPr>
              <a:t>f(x) </a:t>
            </a:r>
            <a:r>
              <a:rPr lang="zh-CN" altLang="en-US" sz="2400" dirty="0">
                <a:latin typeface="微软雅黑" panose="020B0503020204020204" pitchFamily="34" charset="-122"/>
                <a:ea typeface="微软雅黑" panose="020B0503020204020204" pitchFamily="34" charset="-122"/>
              </a:rPr>
              <a:t>的计算能力。</a:t>
            </a:r>
          </a:p>
          <a:p>
            <a:pPr>
              <a:lnSpc>
                <a:spcPct val="150000"/>
              </a:lnSpc>
            </a:pPr>
            <a:r>
              <a:rPr lang="zh-CN" altLang="en-US" sz="2400" dirty="0">
                <a:latin typeface="微软雅黑" panose="020B0503020204020204" pitchFamily="34" charset="-122"/>
                <a:ea typeface="微软雅黑" panose="020B0503020204020204" pitchFamily="34" charset="-122"/>
              </a:rPr>
              <a:t>图灵机的初始状态不同时，计算结果就可能不同。</a:t>
            </a:r>
          </a:p>
          <a:p>
            <a:pPr>
              <a:lnSpc>
                <a:spcPct val="150000"/>
              </a:lnSpc>
            </a:pPr>
            <a:r>
              <a:rPr lang="zh-CN" altLang="en-US" sz="2400" dirty="0">
                <a:latin typeface="微软雅黑" panose="020B0503020204020204" pitchFamily="34" charset="-122"/>
                <a:ea typeface="微软雅黑" panose="020B0503020204020204" pitchFamily="34" charset="-122"/>
              </a:rPr>
              <a:t>图灵机中，程序并非顺序执行。</a:t>
            </a:r>
          </a:p>
          <a:p>
            <a:pPr lvl="1">
              <a:lnSpc>
                <a:spcPct val="150000"/>
              </a:lnSpc>
            </a:pPr>
            <a:r>
              <a:rPr lang="zh-CN" altLang="en-US" sz="2000" dirty="0">
                <a:latin typeface="微软雅黑" panose="020B0503020204020204" pitchFamily="34" charset="-122"/>
                <a:ea typeface="微软雅黑" panose="020B0503020204020204" pitchFamily="34" charset="-122"/>
              </a:rPr>
              <a:t>示例中执行的指令序列是：</a:t>
            </a:r>
            <a:r>
              <a:rPr lang="en-US" altLang="zh-CN" sz="2000" dirty="0">
                <a:latin typeface="微软雅黑" panose="020B0503020204020204" pitchFamily="34" charset="-122"/>
                <a:ea typeface="微软雅黑" panose="020B0503020204020204" pitchFamily="34" charset="-122"/>
              </a:rPr>
              <a:t>0,1,3,5,10,11</a:t>
            </a:r>
          </a:p>
          <a:p>
            <a:pPr>
              <a:lnSpc>
                <a:spcPct val="170000"/>
              </a:lnSpc>
            </a:pPr>
            <a:endParaRPr lang="zh-CN" altLang="en-US" sz="2400" dirty="0">
              <a:latin typeface="微软雅黑" panose="020B0503020204020204" pitchFamily="34" charset="-122"/>
              <a:ea typeface="微软雅黑" panose="020B0503020204020204" pitchFamily="34" charset="-122"/>
            </a:endParaRPr>
          </a:p>
        </p:txBody>
      </p:sp>
      <p:sp>
        <p:nvSpPr>
          <p:cNvPr id="10" name="云形 9"/>
          <p:cNvSpPr/>
          <p:nvPr/>
        </p:nvSpPr>
        <p:spPr bwMode="auto">
          <a:xfrm>
            <a:off x="3673258" y="4819161"/>
            <a:ext cx="5502898" cy="1483668"/>
          </a:xfrm>
          <a:prstGeom prst="cloud">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zh-CN" altLang="en-US" sz="1600" b="1" dirty="0" smtClean="0">
                <a:latin typeface="微软雅黑" panose="020B0503020204020204" pitchFamily="34" charset="-122"/>
                <a:ea typeface="微软雅黑" panose="020B0503020204020204" pitchFamily="34" charset="-122"/>
              </a:rPr>
              <a:t>思考验证：</a:t>
            </a:r>
            <a:endParaRPr lang="en-US" altLang="zh-CN" sz="1600" b="1"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1600" b="1" dirty="0" smtClean="0">
                <a:latin typeface="微软雅黑" panose="020B0503020204020204" pitchFamily="34" charset="-122"/>
                <a:ea typeface="微软雅黑" panose="020B0503020204020204" pitchFamily="34" charset="-122"/>
              </a:rPr>
              <a:t>初始状态如果是加法状态，计算结果如何？</a:t>
            </a:r>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2. x=111</a:t>
            </a:r>
            <a:r>
              <a:rPr lang="zh-CN" altLang="zh-CN" sz="1600" b="1" dirty="0">
                <a:latin typeface="微软雅黑" panose="020B0503020204020204" pitchFamily="34" charset="-122"/>
                <a:ea typeface="微软雅黑" panose="020B0503020204020204" pitchFamily="34" charset="-122"/>
              </a:rPr>
              <a:t>时的运算过程</a:t>
            </a:r>
            <a:r>
              <a:rPr lang="zh-CN" altLang="zh-CN" sz="1600" b="1" dirty="0" smtClean="0">
                <a:latin typeface="微软雅黑" panose="020B0503020204020204" pitchFamily="34" charset="-122"/>
                <a:ea typeface="微软雅黑" panose="020B0503020204020204" pitchFamily="34" charset="-122"/>
              </a:rPr>
              <a:t>，用</a:t>
            </a:r>
            <a:r>
              <a:rPr lang="zh-CN" altLang="zh-CN" sz="1600" b="1" dirty="0">
                <a:latin typeface="微软雅黑" panose="020B0503020204020204" pitchFamily="34" charset="-122"/>
                <a:ea typeface="微软雅黑" panose="020B0503020204020204" pitchFamily="34" charset="-122"/>
              </a:rPr>
              <a:t>到了哪些指令？</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289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587842"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专用图灵机与通用图灵机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07200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专用图灵机：</a:t>
            </a:r>
          </a:p>
          <a:p>
            <a:pPr lvl="1">
              <a:lnSpc>
                <a:spcPct val="150000"/>
              </a:lnSpc>
            </a:pPr>
            <a:r>
              <a:rPr lang="zh-CN" altLang="en-US" sz="2000" dirty="0">
                <a:latin typeface="微软雅黑" panose="020B0503020204020204" pitchFamily="34" charset="-122"/>
                <a:ea typeface="微软雅黑" panose="020B0503020204020204" pitchFamily="34" charset="-122"/>
              </a:rPr>
              <a:t>由于控制器中的程序是固定的，那么只能完成规定的计算（输入可以多样化）。</a:t>
            </a:r>
          </a:p>
          <a:p>
            <a:pPr>
              <a:lnSpc>
                <a:spcPct val="150000"/>
              </a:lnSpc>
            </a:pPr>
            <a:r>
              <a:rPr lang="zh-CN" altLang="en-US" sz="2400" dirty="0">
                <a:latin typeface="微软雅黑" panose="020B0503020204020204" pitchFamily="34" charset="-122"/>
                <a:ea typeface="微软雅黑" panose="020B0503020204020204" pitchFamily="34" charset="-122"/>
              </a:rPr>
              <a:t>通用图灵机：</a:t>
            </a:r>
          </a:p>
          <a:p>
            <a:pPr lvl="1">
              <a:lnSpc>
                <a:spcPct val="150000"/>
              </a:lnSpc>
            </a:pPr>
            <a:r>
              <a:rPr lang="zh-CN" altLang="en-US" sz="2000" dirty="0">
                <a:latin typeface="微软雅黑" panose="020B0503020204020204" pitchFamily="34" charset="-122"/>
                <a:ea typeface="微软雅黑" panose="020B0503020204020204" pitchFamily="34" charset="-122"/>
              </a:rPr>
              <a:t>如果把程序放在存储带上，而控制器中的程序能够将存储带上的指令逐条读进来，再按照要求进行计算，具有这种能力的图灵机称为通用图灵机。</a:t>
            </a:r>
          </a:p>
          <a:p>
            <a:pPr>
              <a:lnSpc>
                <a:spcPct val="17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2445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04094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图灵机的意义</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07200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图灵机是一种思维模型，它是一个理想的计算模型。</a:t>
            </a:r>
          </a:p>
          <a:p>
            <a:pPr>
              <a:lnSpc>
                <a:spcPct val="150000"/>
              </a:lnSpc>
            </a:pPr>
            <a:r>
              <a:rPr lang="zh-CN" altLang="en-US" sz="2400" dirty="0">
                <a:latin typeface="微软雅黑" panose="020B0503020204020204" pitchFamily="34" charset="-122"/>
                <a:ea typeface="微软雅黑" panose="020B0503020204020204" pitchFamily="34" charset="-122"/>
              </a:rPr>
              <a:t>图灵机本身并没有直接带来计算机的发明</a:t>
            </a:r>
          </a:p>
          <a:p>
            <a:pPr>
              <a:lnSpc>
                <a:spcPct val="150000"/>
              </a:lnSpc>
            </a:pPr>
            <a:r>
              <a:rPr lang="zh-CN" altLang="en-US" sz="2400" dirty="0">
                <a:latin typeface="微软雅黑" panose="020B0503020204020204" pitchFamily="34" charset="-122"/>
                <a:ea typeface="微软雅黑" panose="020B0503020204020204" pitchFamily="34" charset="-122"/>
              </a:rPr>
              <a:t>图灵机中，程序与数据混合在一起，由控制器控制</a:t>
            </a:r>
            <a:r>
              <a:rPr lang="zh-CN" altLang="en-US" sz="2400" dirty="0" smtClean="0">
                <a:latin typeface="微软雅黑" panose="020B0503020204020204" pitchFamily="34" charset="-122"/>
                <a:ea typeface="微软雅黑" panose="020B0503020204020204" pitchFamily="34" charset="-122"/>
              </a:rPr>
              <a:t>执行</a:t>
            </a:r>
            <a:endParaRPr lang="zh-CN" altLang="en-US" sz="2400" dirty="0">
              <a:latin typeface="微软雅黑" panose="020B0503020204020204" pitchFamily="34" charset="-122"/>
              <a:ea typeface="微软雅黑" panose="020B0503020204020204" pitchFamily="34" charset="-122"/>
            </a:endParaRPr>
          </a:p>
        </p:txBody>
      </p:sp>
      <p:sp>
        <p:nvSpPr>
          <p:cNvPr id="9" name="TextBox 4"/>
          <p:cNvSpPr txBox="1"/>
          <p:nvPr/>
        </p:nvSpPr>
        <p:spPr>
          <a:xfrm>
            <a:off x="1643312" y="3675180"/>
            <a:ext cx="7848872" cy="1800493"/>
          </a:xfrm>
          <a:prstGeom prst="rect">
            <a:avLst/>
          </a:prstGeom>
          <a:noFill/>
        </p:spPr>
        <p:txBody>
          <a:bodyPr wrap="square" rtlCol="0">
            <a:spAutoFit/>
          </a:bodyPr>
          <a:lstStyle/>
          <a:p>
            <a:pPr>
              <a:lnSpc>
                <a:spcPct val="150000"/>
              </a:lnSpc>
            </a:pPr>
            <a:r>
              <a:rPr lang="zh-CN" altLang="en-US" b="1" dirty="0">
                <a:solidFill>
                  <a:srgbClr val="000066"/>
                </a:solidFill>
                <a:latin typeface="楷体" panose="02010609060101010101" pitchFamily="49" charset="-122"/>
                <a:ea typeface="楷体" panose="02010609060101010101" pitchFamily="49" charset="-122"/>
              </a:rPr>
              <a:t>图灵机解题方法：问题能不能解决，在于能否找到一个解题算法，然后根据算法编制程序在图灵机上运行。如果图灵机能在有限步骤内</a:t>
            </a:r>
            <a:r>
              <a:rPr lang="zh-CN" altLang="en-US" sz="2000" b="1" dirty="0">
                <a:solidFill>
                  <a:srgbClr val="000066"/>
                </a:solidFill>
                <a:latin typeface="楷体" panose="02010609060101010101" pitchFamily="49" charset="-122"/>
                <a:ea typeface="楷体" panose="02010609060101010101" pitchFamily="49" charset="-122"/>
              </a:rPr>
              <a:t>停机</a:t>
            </a:r>
            <a:r>
              <a:rPr lang="zh-CN" altLang="en-US" b="1" dirty="0">
                <a:solidFill>
                  <a:srgbClr val="000066"/>
                </a:solidFill>
                <a:latin typeface="楷体" panose="02010609060101010101" pitchFamily="49" charset="-122"/>
                <a:ea typeface="楷体" panose="02010609060101010101" pitchFamily="49" charset="-122"/>
              </a:rPr>
              <a:t>，则这个问题能够解决；如果找不到这样的算法，或者这个算法在图灵机上运行时不能停机，则这个问题无法用计算机解决。</a:t>
            </a:r>
          </a:p>
        </p:txBody>
      </p:sp>
    </p:spTree>
    <p:extLst>
      <p:ext uri="{BB962C8B-B14F-4D97-AF65-F5344CB8AC3E}">
        <p14:creationId xmlns:p14="http://schemas.microsoft.com/office/powerpoint/2010/main" val="4202548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02 </a:t>
            </a:r>
            <a:r>
              <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可计算性</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04094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可计算性定义</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什么可计算？什么不可计算？关键是要给出“可计算性”的精确定义。</a:t>
            </a:r>
          </a:p>
          <a:p>
            <a:pPr>
              <a:lnSpc>
                <a:spcPct val="150000"/>
              </a:lnSpc>
            </a:pPr>
            <a:r>
              <a:rPr lang="zh-CN" altLang="en-US" sz="2400" dirty="0">
                <a:latin typeface="微软雅黑" panose="020B0503020204020204" pitchFamily="34" charset="-122"/>
                <a:ea typeface="微软雅黑" panose="020B0503020204020204" pitchFamily="34" charset="-122"/>
              </a:rPr>
              <a:t>可通过定义“直观可计算函数”来理解“可计算性”。</a:t>
            </a:r>
          </a:p>
          <a:p>
            <a:pPr lvl="1">
              <a:lnSpc>
                <a:spcPct val="150000"/>
              </a:lnSpc>
            </a:pPr>
            <a:r>
              <a:rPr lang="zh-CN" altLang="en-US" sz="2000" dirty="0">
                <a:latin typeface="微软雅黑" panose="020B0503020204020204" pitchFamily="34" charset="-122"/>
                <a:ea typeface="微软雅黑" panose="020B0503020204020204" pitchFamily="34" charset="-122"/>
              </a:rPr>
              <a:t>凡是可以从某些初始符号串开始，在有限步骤内得到计算结果的函数都是直观可计算函数。</a:t>
            </a:r>
          </a:p>
          <a:p>
            <a:pPr lvl="1">
              <a:lnSpc>
                <a:spcPct val="150000"/>
              </a:lnSpc>
            </a:pPr>
            <a:r>
              <a:rPr lang="en-US" altLang="zh-CN" sz="2000" dirty="0">
                <a:latin typeface="微软雅黑" panose="020B0503020204020204" pitchFamily="34" charset="-122"/>
                <a:ea typeface="微软雅黑" panose="020B0503020204020204" pitchFamily="34" charset="-122"/>
              </a:rPr>
              <a:t>1936</a:t>
            </a:r>
            <a:r>
              <a:rPr lang="zh-CN" altLang="en-US" sz="2000" dirty="0">
                <a:latin typeface="微软雅黑" panose="020B0503020204020204" pitchFamily="34" charset="-122"/>
                <a:ea typeface="微软雅黑" panose="020B0503020204020204" pitchFamily="34" charset="-122"/>
              </a:rPr>
              <a:t>年，哥德尔、丘奇等人定义了递归函数。</a:t>
            </a:r>
          </a:p>
          <a:p>
            <a:pPr lvl="1">
              <a:lnSpc>
                <a:spcPct val="150000"/>
              </a:lnSpc>
            </a:pPr>
            <a:r>
              <a:rPr lang="zh-CN" altLang="en-US" sz="2000" dirty="0">
                <a:latin typeface="微软雅黑" panose="020B0503020204020204" pitchFamily="34" charset="-122"/>
                <a:ea typeface="微软雅黑" panose="020B0503020204020204" pitchFamily="34" charset="-122"/>
              </a:rPr>
              <a:t>丘奇论题指出：</a:t>
            </a:r>
            <a:r>
              <a:rPr lang="zh-CN" altLang="en-US" sz="2000" b="1" dirty="0">
                <a:solidFill>
                  <a:srgbClr val="C00000"/>
                </a:solidFill>
                <a:latin typeface="微软雅黑" panose="020B0503020204020204" pitchFamily="34" charset="-122"/>
                <a:ea typeface="微软雅黑" panose="020B0503020204020204" pitchFamily="34" charset="-122"/>
              </a:rPr>
              <a:t>一切直观可计算函数都是递归函数</a:t>
            </a:r>
            <a:r>
              <a:rPr lang="zh-CN" altLang="en-US" sz="2000" dirty="0">
                <a:latin typeface="微软雅黑" panose="020B0503020204020204" pitchFamily="34" charset="-122"/>
                <a:ea typeface="微软雅黑" panose="020B0503020204020204" pitchFamily="34" charset="-122"/>
              </a:rPr>
              <a:t>。</a:t>
            </a:r>
          </a:p>
          <a:p>
            <a:pPr lvl="1">
              <a:lnSpc>
                <a:spcPct val="150000"/>
              </a:lnSpc>
            </a:pPr>
            <a:r>
              <a:rPr lang="zh-CN" altLang="en-US" sz="2000" dirty="0">
                <a:latin typeface="微软雅黑" panose="020B0503020204020204" pitchFamily="34" charset="-122"/>
                <a:ea typeface="微软雅黑" panose="020B0503020204020204" pitchFamily="34" charset="-122"/>
              </a:rPr>
              <a:t>图灵认为：图灵机可计算函数与直观可计算函数相同</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5974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02 </a:t>
            </a:r>
            <a:r>
              <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可计算性</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04094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可计算性定义</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原始递归函数：自变量值和函数值都是自然数的函数，称为数论函数。</a:t>
            </a:r>
          </a:p>
          <a:p>
            <a:pPr>
              <a:lnSpc>
                <a:spcPct val="150000"/>
              </a:lnSpc>
            </a:pPr>
            <a:r>
              <a:rPr lang="zh-CN" altLang="en-US" sz="2400" dirty="0">
                <a:latin typeface="微软雅黑" panose="020B0503020204020204" pitchFamily="34" charset="-122"/>
                <a:ea typeface="微软雅黑" panose="020B0503020204020204" pitchFamily="34" charset="-122"/>
              </a:rPr>
              <a:t>定义：少量直观可计算的函数为原始递归函数：</a:t>
            </a: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	</a:t>
            </a:r>
            <a:r>
              <a:rPr lang="zh-CN" altLang="en-US" sz="2400" dirty="0" smtClean="0">
                <a:solidFill>
                  <a:srgbClr val="C00000"/>
                </a:solidFill>
                <a:latin typeface="微软雅黑" panose="020B0503020204020204" pitchFamily="34" charset="-122"/>
                <a:ea typeface="微软雅黑" panose="020B0503020204020204" pitchFamily="34" charset="-122"/>
              </a:rPr>
              <a:t>函数值恒等于</a:t>
            </a:r>
            <a:r>
              <a:rPr lang="en-US" altLang="zh-CN" sz="2400" dirty="0" smtClean="0">
                <a:solidFill>
                  <a:srgbClr val="C00000"/>
                </a:solidFill>
                <a:latin typeface="微软雅黑" panose="020B0503020204020204" pitchFamily="34" charset="-122"/>
                <a:ea typeface="微软雅黑" panose="020B0503020204020204" pitchFamily="34" charset="-122"/>
              </a:rPr>
              <a:t>0</a:t>
            </a:r>
            <a:r>
              <a:rPr lang="zh-CN" altLang="en-US" sz="2400" dirty="0" smtClean="0">
                <a:solidFill>
                  <a:srgbClr val="C00000"/>
                </a:solidFill>
                <a:latin typeface="微软雅黑" panose="020B0503020204020204" pitchFamily="34" charset="-122"/>
                <a:ea typeface="微软雅黑" panose="020B0503020204020204" pitchFamily="34" charset="-122"/>
              </a:rPr>
              <a:t>的零函数</a:t>
            </a:r>
            <a:r>
              <a:rPr lang="en-US" altLang="zh-CN" sz="2400" dirty="0" smtClean="0">
                <a:solidFill>
                  <a:srgbClr val="C00000"/>
                </a:solidFill>
                <a:latin typeface="微软雅黑" panose="020B0503020204020204" pitchFamily="34" charset="-122"/>
                <a:ea typeface="微软雅黑" panose="020B0503020204020204" pitchFamily="34" charset="-122"/>
              </a:rPr>
              <a:t>C</a:t>
            </a:r>
            <a:r>
              <a:rPr lang="en-US" altLang="zh-CN" sz="2400" baseline="-25000" dirty="0" smtClean="0">
                <a:solidFill>
                  <a:srgbClr val="C00000"/>
                </a:solidFill>
                <a:latin typeface="微软雅黑" panose="020B0503020204020204" pitchFamily="34" charset="-122"/>
                <a:ea typeface="微软雅黑" panose="020B0503020204020204" pitchFamily="34" charset="-122"/>
              </a:rPr>
              <a:t>0</a:t>
            </a:r>
          </a:p>
          <a:p>
            <a:pPr marL="0" indent="0">
              <a:lnSpc>
                <a:spcPct val="150000"/>
              </a:lnSpc>
              <a:buNone/>
            </a:pPr>
            <a:r>
              <a:rPr lang="en-US" altLang="zh-CN" sz="2400" dirty="0" smtClean="0">
                <a:solidFill>
                  <a:srgbClr val="C00000"/>
                </a:solidFill>
                <a:latin typeface="微软雅黑" panose="020B0503020204020204" pitchFamily="34" charset="-122"/>
                <a:ea typeface="微软雅黑" panose="020B0503020204020204" pitchFamily="34" charset="-122"/>
              </a:rPr>
              <a:t>	</a:t>
            </a:r>
            <a:r>
              <a:rPr lang="zh-CN" altLang="en-US" sz="2400" dirty="0" smtClean="0">
                <a:solidFill>
                  <a:srgbClr val="C00000"/>
                </a:solidFill>
                <a:latin typeface="微软雅黑" panose="020B0503020204020204" pitchFamily="34" charset="-122"/>
                <a:ea typeface="微软雅黑" panose="020B0503020204020204" pitchFamily="34" charset="-122"/>
              </a:rPr>
              <a:t>函数值等于自变量加</a:t>
            </a:r>
            <a:r>
              <a:rPr lang="en-US" altLang="zh-CN" sz="2400" dirty="0" smtClean="0">
                <a:solidFill>
                  <a:srgbClr val="C00000"/>
                </a:solidFill>
                <a:latin typeface="微软雅黑" panose="020B0503020204020204" pitchFamily="34" charset="-122"/>
                <a:ea typeface="微软雅黑" panose="020B0503020204020204" pitchFamily="34" charset="-122"/>
              </a:rPr>
              <a:t>1</a:t>
            </a:r>
            <a:r>
              <a:rPr lang="zh-CN" altLang="en-US" sz="2400" dirty="0" smtClean="0">
                <a:solidFill>
                  <a:srgbClr val="C00000"/>
                </a:solidFill>
                <a:latin typeface="微软雅黑" panose="020B0503020204020204" pitchFamily="34" charset="-122"/>
                <a:ea typeface="微软雅黑" panose="020B0503020204020204" pitchFamily="34" charset="-122"/>
              </a:rPr>
              <a:t>的后继函数</a:t>
            </a:r>
            <a:r>
              <a:rPr lang="en-US" altLang="zh-CN" sz="2400" dirty="0" smtClean="0">
                <a:solidFill>
                  <a:srgbClr val="C00000"/>
                </a:solidFill>
                <a:latin typeface="微软雅黑" panose="020B0503020204020204" pitchFamily="34" charset="-122"/>
                <a:ea typeface="微软雅黑" panose="020B0503020204020204" pitchFamily="34" charset="-122"/>
              </a:rPr>
              <a:t>S</a:t>
            </a:r>
          </a:p>
          <a:p>
            <a:pPr marL="0" indent="0">
              <a:lnSpc>
                <a:spcPct val="150000"/>
              </a:lnSpc>
              <a:buNone/>
            </a:pPr>
            <a:r>
              <a:rPr lang="en-US" altLang="zh-CN" sz="2400" dirty="0" smtClean="0">
                <a:solidFill>
                  <a:srgbClr val="C00000"/>
                </a:solidFill>
                <a:latin typeface="微软雅黑" panose="020B0503020204020204" pitchFamily="34" charset="-122"/>
                <a:ea typeface="微软雅黑" panose="020B0503020204020204" pitchFamily="34" charset="-122"/>
              </a:rPr>
              <a:t>	</a:t>
            </a:r>
            <a:r>
              <a:rPr lang="zh-CN" altLang="en-US" sz="2400" dirty="0" smtClean="0">
                <a:solidFill>
                  <a:srgbClr val="C00000"/>
                </a:solidFill>
                <a:latin typeface="微软雅黑" panose="020B0503020204020204" pitchFamily="34" charset="-122"/>
                <a:ea typeface="微软雅黑" panose="020B0503020204020204" pitchFamily="34" charset="-122"/>
              </a:rPr>
              <a:t>函数值等于第</a:t>
            </a:r>
            <a:r>
              <a:rPr lang="en-US" altLang="zh-CN" sz="2400" dirty="0" err="1" smtClean="0">
                <a:solidFill>
                  <a:srgbClr val="C00000"/>
                </a:solidFill>
                <a:latin typeface="微软雅黑" panose="020B0503020204020204" pitchFamily="34" charset="-122"/>
                <a:ea typeface="微软雅黑" panose="020B0503020204020204" pitchFamily="34" charset="-122"/>
              </a:rPr>
              <a:t>i</a:t>
            </a:r>
            <a:r>
              <a:rPr lang="zh-CN" altLang="en-US" sz="2400" dirty="0" smtClean="0">
                <a:solidFill>
                  <a:srgbClr val="C00000"/>
                </a:solidFill>
                <a:latin typeface="微软雅黑" panose="020B0503020204020204" pitchFamily="34" charset="-122"/>
                <a:ea typeface="微软雅黑" panose="020B0503020204020204" pitchFamily="34" charset="-122"/>
              </a:rPr>
              <a:t>个自变量值的</a:t>
            </a:r>
            <a:r>
              <a:rPr lang="en-US" altLang="zh-CN" sz="2400" dirty="0" smtClean="0">
                <a:solidFill>
                  <a:srgbClr val="C00000"/>
                </a:solidFill>
                <a:latin typeface="微软雅黑" panose="020B0503020204020204" pitchFamily="34" charset="-122"/>
                <a:ea typeface="微软雅黑" panose="020B0503020204020204" pitchFamily="34" charset="-122"/>
              </a:rPr>
              <a:t>n</a:t>
            </a:r>
            <a:r>
              <a:rPr lang="zh-CN" altLang="en-US" sz="2400" dirty="0" smtClean="0">
                <a:solidFill>
                  <a:srgbClr val="C00000"/>
                </a:solidFill>
                <a:latin typeface="微软雅黑" panose="020B0503020204020204" pitchFamily="34" charset="-122"/>
                <a:ea typeface="微软雅黑" panose="020B0503020204020204" pitchFamily="34" charset="-122"/>
              </a:rPr>
              <a:t>元投影函数</a:t>
            </a:r>
            <a:r>
              <a:rPr lang="en-US" altLang="zh-CN" sz="2400" dirty="0" smtClean="0">
                <a:solidFill>
                  <a:srgbClr val="C00000"/>
                </a:solidFill>
                <a:latin typeface="微软雅黑" panose="020B0503020204020204" pitchFamily="34" charset="-122"/>
                <a:ea typeface="微软雅黑" panose="020B0503020204020204" pitchFamily="34" charset="-122"/>
              </a:rPr>
              <a:t>P</a:t>
            </a:r>
            <a:r>
              <a:rPr lang="en-US" altLang="zh-CN" sz="2400" baseline="-25000" dirty="0" smtClean="0">
                <a:solidFill>
                  <a:srgbClr val="C00000"/>
                </a:solidFill>
                <a:latin typeface="微软雅黑" panose="020B0503020204020204" pitchFamily="34" charset="-122"/>
                <a:ea typeface="微软雅黑" panose="020B0503020204020204" pitchFamily="34" charset="-122"/>
              </a:rPr>
              <a:t>i</a:t>
            </a:r>
            <a:r>
              <a:rPr lang="en-US" altLang="zh-CN" sz="2400" baseline="30000" dirty="0" smtClean="0">
                <a:solidFill>
                  <a:srgbClr val="C00000"/>
                </a:solidFill>
                <a:latin typeface="微软雅黑" panose="020B0503020204020204" pitchFamily="34" charset="-122"/>
                <a:ea typeface="微软雅黑" panose="020B0503020204020204" pitchFamily="34" charset="-122"/>
              </a:rPr>
              <a:t>(n)</a:t>
            </a:r>
          </a:p>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原始递归函数的合成仍是原始递归函数，可以由已知原始递归函数简单递归地计算出函数值的函数仍是原始递归函数</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3553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346ED1E-F1C0-48AE-856A-DBFDFE54EB41}"/>
              </a:ext>
            </a:extLst>
          </p:cNvPr>
          <p:cNvSpPr txBox="1"/>
          <p:nvPr/>
        </p:nvSpPr>
        <p:spPr>
          <a:xfrm>
            <a:off x="1514139" y="586285"/>
            <a:ext cx="22787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rPr>
              <a:t>目  录</a:t>
            </a:r>
            <a:endParaRPr kumimoji="0" lang="en-US" altLang="zh-CN" sz="5400" b="1"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endParaRPr>
          </a:p>
        </p:txBody>
      </p:sp>
      <p:sp>
        <p:nvSpPr>
          <p:cNvPr id="3" name="文本框 2">
            <a:extLst>
              <a:ext uri="{FF2B5EF4-FFF2-40B4-BE49-F238E27FC236}">
                <a16:creationId xmlns:a16="http://schemas.microsoft.com/office/drawing/2014/main" id="{D0E44E1C-6DEB-4697-AD06-D30E85E1B0B3}"/>
              </a:ext>
            </a:extLst>
          </p:cNvPr>
          <p:cNvSpPr txBox="1"/>
          <p:nvPr/>
        </p:nvSpPr>
        <p:spPr>
          <a:xfrm>
            <a:off x="9939706" y="3934832"/>
            <a:ext cx="1507144" cy="1135054"/>
          </a:xfrm>
          <a:prstGeom prst="rect">
            <a:avLst/>
          </a:prstGeom>
          <a:noFill/>
        </p:spPr>
        <p:txBody>
          <a:bodyPr wrap="none" rtlCol="0">
            <a:spAutoFit/>
          </a:bodyPr>
          <a:lstStyle/>
          <a:p>
            <a:pPr lvl="0">
              <a:lnSpc>
                <a:spcPct val="150000"/>
              </a:lnSpc>
            </a:pPr>
            <a:r>
              <a:rPr lang="zh-CN" altLang="en-US" sz="2400" dirty="0">
                <a:solidFill>
                  <a:srgbClr val="FFFFFF"/>
                </a:solidFill>
                <a:latin typeface="Arial" panose="020B0604020202020204" pitchFamily="34" charset="0"/>
                <a:ea typeface="微软雅黑" panose="020B0503020204020204" pitchFamily="34" charset="-122"/>
                <a:sym typeface="Arial" panose="020B0604020202020204" pitchFamily="34" charset="0"/>
              </a:rPr>
              <a:t>崇尚学术 </a:t>
            </a:r>
            <a:endParaRPr lang="en-US" altLang="zh-CN" sz="2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lvl="0">
              <a:lnSpc>
                <a:spcPct val="150000"/>
              </a:lnSpc>
            </a:pPr>
            <a:r>
              <a:rPr lang="zh-CN" altLang="en-US" sz="2400" dirty="0">
                <a:solidFill>
                  <a:srgbClr val="FFFFFF"/>
                </a:solidFill>
                <a:latin typeface="Arial" panose="020B0604020202020204" pitchFamily="34" charset="0"/>
                <a:ea typeface="微软雅黑" panose="020B0503020204020204" pitchFamily="34" charset="-122"/>
                <a:sym typeface="Arial" panose="020B0604020202020204" pitchFamily="34" charset="0"/>
              </a:rPr>
              <a:t>追求卓越</a:t>
            </a:r>
            <a:endPar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5A0775DC-DE12-431F-A512-6EB1D24B8FEF}"/>
              </a:ext>
            </a:extLst>
          </p:cNvPr>
          <p:cNvSpPr txBox="1"/>
          <p:nvPr/>
        </p:nvSpPr>
        <p:spPr>
          <a:xfrm>
            <a:off x="406101" y="6242116"/>
            <a:ext cx="2558976" cy="377411"/>
          </a:xfrm>
          <a:prstGeom prst="rect">
            <a:avLst/>
          </a:prstGeom>
          <a:noFill/>
        </p:spPr>
        <p:txBody>
          <a:bodyPr wrap="square" rtlCol="0">
            <a:spAutoFit/>
          </a:bodyPr>
          <a:lstStyle/>
          <a:p>
            <a:pPr lvl="0" algn="dist">
              <a:lnSpc>
                <a:spcPct val="150000"/>
              </a:lnSpc>
            </a:pPr>
            <a:r>
              <a:rPr lang="zh-CN" altLang="en-US" sz="1400" dirty="0">
                <a:solidFill>
                  <a:srgbClr val="BD374A"/>
                </a:solidFill>
                <a:latin typeface="Arial" panose="020B0604020202020204" pitchFamily="34" charset="0"/>
                <a:ea typeface="微软雅黑" panose="020B0503020204020204" pitchFamily="34" charset="-122"/>
                <a:sym typeface="Arial" panose="020B0604020202020204" pitchFamily="34" charset="0"/>
              </a:rPr>
              <a:t>厚德 求真 砺学 笃行</a:t>
            </a:r>
            <a:endParaRPr kumimoji="0" lang="zh-CN" altLang="en-US" sz="1400" b="0"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
            <a:extLst>
              <a:ext uri="{FF2B5EF4-FFF2-40B4-BE49-F238E27FC236}">
                <a16:creationId xmlns:a16="http://schemas.microsoft.com/office/drawing/2014/main" id="{60BB3C92-D644-4D42-95B1-2A2A57FA3843}"/>
              </a:ext>
            </a:extLst>
          </p:cNvPr>
          <p:cNvGrpSpPr/>
          <p:nvPr/>
        </p:nvGrpSpPr>
        <p:grpSpPr>
          <a:xfrm>
            <a:off x="1681989" y="2208743"/>
            <a:ext cx="4735901" cy="677108"/>
            <a:chOff x="6474039" y="1478704"/>
            <a:chExt cx="3715818" cy="566159"/>
          </a:xfrm>
        </p:grpSpPr>
        <p:sp>
          <p:nvSpPr>
            <p:cNvPr id="6" name="文本占位符 2">
              <a:extLst>
                <a:ext uri="{FF2B5EF4-FFF2-40B4-BE49-F238E27FC236}">
                  <a16:creationId xmlns:a16="http://schemas.microsoft.com/office/drawing/2014/main" id="{439D4EFB-1EB6-4CEE-B0E3-025A448DC859}"/>
                </a:ext>
              </a:extLst>
            </p:cNvPr>
            <p:cNvSpPr txBox="1">
              <a:spLocks/>
            </p:cNvSpPr>
            <p:nvPr/>
          </p:nvSpPr>
          <p:spPr>
            <a:xfrm>
              <a:off x="7628437" y="1543970"/>
              <a:ext cx="2561420" cy="370380"/>
            </a:xfrm>
            <a:prstGeom prst="rect">
              <a:avLst/>
            </a:prstGeom>
          </p:spPr>
          <p:txBody>
            <a:bodyPr lIns="0" tIns="0" rIns="0" bIns="0" anchor="ctr" anchorCtr="0">
              <a:noAutofit/>
            </a:bodyPr>
            <a:lstStyle>
              <a:lvl1pPr marL="0" indent="0" algn="l" defTabSz="914400" rtl="0" eaLnBrk="1" latinLnBrk="0" hangingPunct="1">
                <a:spcBef>
                  <a:spcPct val="20000"/>
                </a:spcBef>
                <a:buFont typeface="Arial" pitchFamily="34" charset="0"/>
                <a:buNone/>
                <a:defRPr sz="2400" kern="1200">
                  <a:solidFill>
                    <a:schemeClr val="tx1">
                      <a:lumMod val="65000"/>
                      <a:lumOff val="35000"/>
                    </a:schemeClr>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阿里巴巴普惠体 Heavy" panose="00020600040101010101" pitchFamily="18"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阿里巴巴普惠体 Heavy" panose="00020600040101010101" pitchFamily="18"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4000" kern="0" dirty="0" smtClean="0">
                  <a:solidFill>
                    <a:schemeClr val="tx1">
                      <a:lumMod val="75000"/>
                      <a:lumOff val="25000"/>
                    </a:schemeClr>
                  </a:solidFill>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rPr>
                <a:t>图灵机</a:t>
              </a:r>
              <a:endParaRPr lang="zh-CN" altLang="en-US" sz="4000" kern="0" dirty="0">
                <a:solidFill>
                  <a:schemeClr val="tx1">
                    <a:lumMod val="75000"/>
                    <a:lumOff val="25000"/>
                  </a:schemeClr>
                </a:solidFill>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endParaRPr>
            </a:p>
          </p:txBody>
        </p:sp>
        <p:sp>
          <p:nvSpPr>
            <p:cNvPr id="7" name="文本占位符 2">
              <a:extLst>
                <a:ext uri="{FF2B5EF4-FFF2-40B4-BE49-F238E27FC236}">
                  <a16:creationId xmlns:a16="http://schemas.microsoft.com/office/drawing/2014/main" id="{5F19F06E-7F42-4251-8CF4-F7DDD7CD9678}"/>
                </a:ext>
              </a:extLst>
            </p:cNvPr>
            <p:cNvSpPr txBox="1">
              <a:spLocks/>
            </p:cNvSpPr>
            <p:nvPr/>
          </p:nvSpPr>
          <p:spPr>
            <a:xfrm>
              <a:off x="6474039" y="1478704"/>
              <a:ext cx="586352" cy="566159"/>
            </a:xfrm>
            <a:prstGeom prst="rect">
              <a:avLst/>
            </a:prstGeom>
          </p:spPr>
          <p:txBody>
            <a:bodyPr wrap="square" lIns="0" tIns="0" rIns="0" bIns="0" anchor="ctr" anchorCtr="0">
              <a:spAutoFit/>
            </a:bodyPr>
            <a:lstStyle>
              <a:lvl1pPr marL="0" indent="0" algn="l" defTabSz="914400" rtl="0" eaLnBrk="1" latinLnBrk="0" hangingPunct="1">
                <a:spcBef>
                  <a:spcPct val="20000"/>
                </a:spcBef>
                <a:buFont typeface="Arial" pitchFamily="34" charset="0"/>
                <a:buNone/>
                <a:defRPr sz="2400" kern="1200">
                  <a:solidFill>
                    <a:schemeClr val="tx1">
                      <a:lumMod val="65000"/>
                      <a:lumOff val="35000"/>
                    </a:schemeClr>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阿里巴巴普惠体 Heavy" panose="00020600040101010101" pitchFamily="18"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阿里巴巴普惠体 Heavy" panose="00020600040101010101" pitchFamily="18"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4400" b="0"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kumimoji="0" lang="zh-CN" altLang="en-US" sz="4400" b="0"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8" name="直接连接符 7">
              <a:extLst>
                <a:ext uri="{FF2B5EF4-FFF2-40B4-BE49-F238E27FC236}">
                  <a16:creationId xmlns:a16="http://schemas.microsoft.com/office/drawing/2014/main" id="{BAD72384-E9F0-41B7-8B64-A80BDA419C5A}"/>
                </a:ext>
              </a:extLst>
            </p:cNvPr>
            <p:cNvCxnSpPr>
              <a:cxnSpLocks/>
            </p:cNvCxnSpPr>
            <p:nvPr/>
          </p:nvCxnSpPr>
          <p:spPr>
            <a:xfrm>
              <a:off x="7265788" y="1484784"/>
              <a:ext cx="0" cy="486000"/>
            </a:xfrm>
            <a:prstGeom prst="line">
              <a:avLst/>
            </a:prstGeom>
            <a:noFill/>
            <a:ln w="12700" cap="flat" cmpd="sng" algn="ctr">
              <a:solidFill>
                <a:srgbClr val="C00000"/>
              </a:solidFill>
              <a:prstDash val="solid"/>
              <a:miter lim="800000"/>
            </a:ln>
            <a:effectLst/>
          </p:spPr>
        </p:cxnSp>
      </p:grpSp>
      <p:pic>
        <p:nvPicPr>
          <p:cNvPr id="9" name="图片 8">
            <a:extLst>
              <a:ext uri="{FF2B5EF4-FFF2-40B4-BE49-F238E27FC236}">
                <a16:creationId xmlns:a16="http://schemas.microsoft.com/office/drawing/2014/main" id="{0C70B3B3-4658-4E8D-8F45-A28C94A63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343" y="1094238"/>
            <a:ext cx="2085036" cy="2080572"/>
          </a:xfrm>
          <a:prstGeom prst="rect">
            <a:avLst/>
          </a:prstGeom>
        </p:spPr>
      </p:pic>
      <p:grpSp>
        <p:nvGrpSpPr>
          <p:cNvPr id="14" name="组合 13">
            <a:extLst>
              <a:ext uri="{FF2B5EF4-FFF2-40B4-BE49-F238E27FC236}">
                <a16:creationId xmlns:a16="http://schemas.microsoft.com/office/drawing/2014/main" id="{A604C9AD-965D-4AA7-A8CC-92F0012F0B87}"/>
              </a:ext>
            </a:extLst>
          </p:cNvPr>
          <p:cNvGrpSpPr/>
          <p:nvPr/>
        </p:nvGrpSpPr>
        <p:grpSpPr>
          <a:xfrm>
            <a:off x="1681989" y="3491737"/>
            <a:ext cx="5130327" cy="677108"/>
            <a:chOff x="6474039" y="1478704"/>
            <a:chExt cx="3591378" cy="566158"/>
          </a:xfrm>
        </p:grpSpPr>
        <p:sp>
          <p:nvSpPr>
            <p:cNvPr id="15" name="文本占位符 2">
              <a:extLst>
                <a:ext uri="{FF2B5EF4-FFF2-40B4-BE49-F238E27FC236}">
                  <a16:creationId xmlns:a16="http://schemas.microsoft.com/office/drawing/2014/main" id="{44747817-C226-47D3-A416-96249F117FA2}"/>
                </a:ext>
              </a:extLst>
            </p:cNvPr>
            <p:cNvSpPr txBox="1">
              <a:spLocks/>
            </p:cNvSpPr>
            <p:nvPr/>
          </p:nvSpPr>
          <p:spPr>
            <a:xfrm>
              <a:off x="7503997" y="1552750"/>
              <a:ext cx="2561420" cy="370380"/>
            </a:xfrm>
            <a:prstGeom prst="rect">
              <a:avLst/>
            </a:prstGeom>
          </p:spPr>
          <p:txBody>
            <a:bodyPr lIns="0" tIns="0" rIns="0" bIns="0" anchor="ctr" anchorCtr="0">
              <a:noAutofit/>
            </a:bodyPr>
            <a:lstStyle>
              <a:lvl1pPr marL="0" indent="0" algn="l" defTabSz="914400" rtl="0" eaLnBrk="1" latinLnBrk="0" hangingPunct="1">
                <a:spcBef>
                  <a:spcPct val="20000"/>
                </a:spcBef>
                <a:buFont typeface="Arial" pitchFamily="34" charset="0"/>
                <a:buNone/>
                <a:defRPr sz="2400" kern="1200">
                  <a:solidFill>
                    <a:schemeClr val="tx1">
                      <a:lumMod val="65000"/>
                      <a:lumOff val="35000"/>
                    </a:schemeClr>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阿里巴巴普惠体 Heavy" panose="00020600040101010101" pitchFamily="18"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阿里巴巴普惠体 Heavy" panose="00020600040101010101" pitchFamily="18"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zh-CN" altLang="en-US" sz="4000" kern="0" dirty="0" smtClean="0">
                  <a:solidFill>
                    <a:schemeClr val="tx1">
                      <a:lumMod val="75000"/>
                      <a:lumOff val="25000"/>
                    </a:schemeClr>
                  </a:solidFill>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rPr>
                <a:t>可计算性</a:t>
              </a:r>
              <a:endParaRPr kumimoji="0" lang="zh-CN" altLang="en-US" sz="4000" b="0"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endParaRPr>
            </a:p>
          </p:txBody>
        </p:sp>
        <p:sp>
          <p:nvSpPr>
            <p:cNvPr id="16" name="文本占位符 2">
              <a:extLst>
                <a:ext uri="{FF2B5EF4-FFF2-40B4-BE49-F238E27FC236}">
                  <a16:creationId xmlns:a16="http://schemas.microsoft.com/office/drawing/2014/main" id="{97E41F51-8B15-4F3D-91D7-AE7E494C5E02}"/>
                </a:ext>
              </a:extLst>
            </p:cNvPr>
            <p:cNvSpPr txBox="1">
              <a:spLocks/>
            </p:cNvSpPr>
            <p:nvPr/>
          </p:nvSpPr>
          <p:spPr>
            <a:xfrm>
              <a:off x="6474039" y="1478704"/>
              <a:ext cx="586352" cy="566158"/>
            </a:xfrm>
            <a:prstGeom prst="rect">
              <a:avLst/>
            </a:prstGeom>
          </p:spPr>
          <p:txBody>
            <a:bodyPr wrap="square" lIns="0" tIns="0" rIns="0" bIns="0" anchor="ctr" anchorCtr="0">
              <a:spAutoFit/>
            </a:bodyPr>
            <a:lstStyle>
              <a:lvl1pPr marL="0" indent="0" algn="l" defTabSz="914400" rtl="0" eaLnBrk="1" latinLnBrk="0" hangingPunct="1">
                <a:spcBef>
                  <a:spcPct val="20000"/>
                </a:spcBef>
                <a:buFont typeface="Arial" pitchFamily="34" charset="0"/>
                <a:buNone/>
                <a:defRPr sz="2400" kern="1200">
                  <a:solidFill>
                    <a:schemeClr val="tx1">
                      <a:lumMod val="65000"/>
                      <a:lumOff val="35000"/>
                    </a:schemeClr>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阿里巴巴普惠体 Heavy" panose="00020600040101010101" pitchFamily="18"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阿里巴巴普惠体 Heavy" panose="00020600040101010101" pitchFamily="18"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4400" b="0"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kumimoji="0" lang="zh-CN" altLang="en-US" sz="4400" b="0"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17" name="直接连接符 16">
              <a:extLst>
                <a:ext uri="{FF2B5EF4-FFF2-40B4-BE49-F238E27FC236}">
                  <a16:creationId xmlns:a16="http://schemas.microsoft.com/office/drawing/2014/main" id="{8BD1BED7-A3CF-4780-9098-D5A279C6D207}"/>
                </a:ext>
              </a:extLst>
            </p:cNvPr>
            <p:cNvCxnSpPr>
              <a:cxnSpLocks/>
            </p:cNvCxnSpPr>
            <p:nvPr/>
          </p:nvCxnSpPr>
          <p:spPr>
            <a:xfrm>
              <a:off x="7180438" y="1484784"/>
              <a:ext cx="0" cy="486000"/>
            </a:xfrm>
            <a:prstGeom prst="line">
              <a:avLst/>
            </a:prstGeom>
            <a:noFill/>
            <a:ln w="12700" cap="flat" cmpd="sng" algn="ctr">
              <a:solidFill>
                <a:srgbClr val="C00000"/>
              </a:solidFill>
              <a:prstDash val="solid"/>
              <a:miter lim="800000"/>
            </a:ln>
            <a:effectLst/>
          </p:spPr>
        </p:cxnSp>
      </p:grpSp>
      <p:sp>
        <p:nvSpPr>
          <p:cNvPr id="18" name="矩形 17">
            <a:extLst>
              <a:ext uri="{FF2B5EF4-FFF2-40B4-BE49-F238E27FC236}">
                <a16:creationId xmlns:a16="http://schemas.microsoft.com/office/drawing/2014/main" id="{4705A98F-0760-48A5-B032-C92478C62725}"/>
              </a:ext>
            </a:extLst>
          </p:cNvPr>
          <p:cNvSpPr/>
          <p:nvPr/>
        </p:nvSpPr>
        <p:spPr>
          <a:xfrm>
            <a:off x="9056917" y="0"/>
            <a:ext cx="3135083" cy="6858000"/>
          </a:xfrm>
          <a:prstGeom prst="rect">
            <a:avLst/>
          </a:prstGeom>
          <a:gradFill flip="none" rotWithShape="1">
            <a:gsLst>
              <a:gs pos="57000">
                <a:srgbClr val="BD374A">
                  <a:alpha val="95000"/>
                </a:srgbClr>
              </a:gs>
              <a:gs pos="0">
                <a:srgbClr val="BD374A">
                  <a:alpha val="80000"/>
                </a:srgbClr>
              </a:gs>
              <a:gs pos="100000">
                <a:srgbClr val="BD374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a:extLst>
              <a:ext uri="{FF2B5EF4-FFF2-40B4-BE49-F238E27FC236}">
                <a16:creationId xmlns:a16="http://schemas.microsoft.com/office/drawing/2014/main" id="{0B62A829-F91A-4F2D-8CA7-D18FAC2D4ED7}"/>
              </a:ext>
            </a:extLst>
          </p:cNvPr>
          <p:cNvSpPr txBox="1"/>
          <p:nvPr/>
        </p:nvSpPr>
        <p:spPr>
          <a:xfrm>
            <a:off x="10092106" y="4087232"/>
            <a:ext cx="1507144" cy="1135054"/>
          </a:xfrm>
          <a:prstGeom prst="rect">
            <a:avLst/>
          </a:prstGeom>
          <a:noFill/>
        </p:spPr>
        <p:txBody>
          <a:bodyPr wrap="none" rtlCol="0">
            <a:spAutoFit/>
          </a:bodyPr>
          <a:lstStyle/>
          <a:p>
            <a:pPr lvl="0">
              <a:lnSpc>
                <a:spcPct val="150000"/>
              </a:lnSpc>
            </a:pPr>
            <a:r>
              <a:rPr lang="zh-CN" altLang="en-US" sz="2400" dirty="0">
                <a:solidFill>
                  <a:srgbClr val="FFFFFF"/>
                </a:solidFill>
                <a:latin typeface="Arial" panose="020B0604020202020204" pitchFamily="34" charset="0"/>
                <a:ea typeface="微软雅黑" panose="020B0503020204020204" pitchFamily="34" charset="-122"/>
                <a:sym typeface="Arial" panose="020B0604020202020204" pitchFamily="34" charset="0"/>
              </a:rPr>
              <a:t>崇尚学术 </a:t>
            </a:r>
            <a:endParaRPr lang="en-US" altLang="zh-CN" sz="2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lvl="0">
              <a:lnSpc>
                <a:spcPct val="150000"/>
              </a:lnSpc>
            </a:pPr>
            <a:r>
              <a:rPr lang="zh-CN" altLang="en-US" sz="2400" dirty="0">
                <a:solidFill>
                  <a:srgbClr val="FFFFFF"/>
                </a:solidFill>
                <a:latin typeface="Arial" panose="020B0604020202020204" pitchFamily="34" charset="0"/>
                <a:ea typeface="微软雅黑" panose="020B0503020204020204" pitchFamily="34" charset="-122"/>
                <a:sym typeface="Arial" panose="020B0604020202020204" pitchFamily="34" charset="0"/>
              </a:rPr>
              <a:t>追求卓越</a:t>
            </a:r>
            <a:endPar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a:extLst>
              <a:ext uri="{FF2B5EF4-FFF2-40B4-BE49-F238E27FC236}">
                <a16:creationId xmlns:a16="http://schemas.microsoft.com/office/drawing/2014/main" id="{F2C1DB3C-5CED-40E0-861C-A1614230E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743" y="1246638"/>
            <a:ext cx="2085036" cy="2080572"/>
          </a:xfrm>
          <a:prstGeom prst="rect">
            <a:avLst/>
          </a:prstGeom>
        </p:spPr>
      </p:pic>
      <p:grpSp>
        <p:nvGrpSpPr>
          <p:cNvPr id="19" name="组合 18">
            <a:extLst>
              <a:ext uri="{FF2B5EF4-FFF2-40B4-BE49-F238E27FC236}">
                <a16:creationId xmlns:a16="http://schemas.microsoft.com/office/drawing/2014/main" id="{A604C9AD-965D-4AA7-A8CC-92F0012F0B87}"/>
              </a:ext>
            </a:extLst>
          </p:cNvPr>
          <p:cNvGrpSpPr/>
          <p:nvPr/>
        </p:nvGrpSpPr>
        <p:grpSpPr>
          <a:xfrm>
            <a:off x="1681989" y="4774730"/>
            <a:ext cx="5820246" cy="677108"/>
            <a:chOff x="6474039" y="1478704"/>
            <a:chExt cx="4566608" cy="566158"/>
          </a:xfrm>
        </p:grpSpPr>
        <p:sp>
          <p:nvSpPr>
            <p:cNvPr id="22" name="文本占位符 2">
              <a:extLst>
                <a:ext uri="{FF2B5EF4-FFF2-40B4-BE49-F238E27FC236}">
                  <a16:creationId xmlns:a16="http://schemas.microsoft.com/office/drawing/2014/main" id="{44747817-C226-47D3-A416-96249F117FA2}"/>
                </a:ext>
              </a:extLst>
            </p:cNvPr>
            <p:cNvSpPr txBox="1">
              <a:spLocks/>
            </p:cNvSpPr>
            <p:nvPr/>
          </p:nvSpPr>
          <p:spPr>
            <a:xfrm>
              <a:off x="7628437" y="1543970"/>
              <a:ext cx="3412210" cy="370380"/>
            </a:xfrm>
            <a:prstGeom prst="rect">
              <a:avLst/>
            </a:prstGeom>
          </p:spPr>
          <p:txBody>
            <a:bodyPr lIns="0" tIns="0" rIns="0" bIns="0" anchor="ctr" anchorCtr="0">
              <a:noAutofit/>
            </a:bodyPr>
            <a:lstStyle>
              <a:lvl1pPr marL="0" indent="0" algn="l" defTabSz="914400" rtl="0" eaLnBrk="1" latinLnBrk="0" hangingPunct="1">
                <a:spcBef>
                  <a:spcPct val="20000"/>
                </a:spcBef>
                <a:buFont typeface="Arial" pitchFamily="34" charset="0"/>
                <a:buNone/>
                <a:defRPr sz="2400" kern="1200">
                  <a:solidFill>
                    <a:schemeClr val="tx1">
                      <a:lumMod val="65000"/>
                      <a:lumOff val="35000"/>
                    </a:schemeClr>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阿里巴巴普惠体 Heavy" panose="00020600040101010101" pitchFamily="18"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阿里巴巴普惠体 Heavy" panose="00020600040101010101" pitchFamily="18"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4000" b="0" i="0" u="none" strike="noStrike" kern="0" cap="none" spc="0" normalizeH="0" baseline="0" noProof="0" dirty="0" smtClean="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rPr>
                <a:t>信息编码</a:t>
              </a:r>
              <a:endParaRPr kumimoji="0" lang="zh-CN" altLang="en-US" sz="4000" b="0"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微软雅黑" panose="020B0503020204020204" pitchFamily="34" charset="-122"/>
                <a:cs typeface="阿里巴巴普惠体 Heavy" panose="00020600040101010101" pitchFamily="18" charset="-122"/>
                <a:sym typeface="Arial" panose="020B0604020202020204" pitchFamily="34" charset="0"/>
              </a:endParaRPr>
            </a:p>
          </p:txBody>
        </p:sp>
        <p:sp>
          <p:nvSpPr>
            <p:cNvPr id="23" name="文本占位符 2">
              <a:extLst>
                <a:ext uri="{FF2B5EF4-FFF2-40B4-BE49-F238E27FC236}">
                  <a16:creationId xmlns:a16="http://schemas.microsoft.com/office/drawing/2014/main" id="{97E41F51-8B15-4F3D-91D7-AE7E494C5E02}"/>
                </a:ext>
              </a:extLst>
            </p:cNvPr>
            <p:cNvSpPr txBox="1">
              <a:spLocks/>
            </p:cNvSpPr>
            <p:nvPr/>
          </p:nvSpPr>
          <p:spPr>
            <a:xfrm>
              <a:off x="6474039" y="1478704"/>
              <a:ext cx="586352" cy="566158"/>
            </a:xfrm>
            <a:prstGeom prst="rect">
              <a:avLst/>
            </a:prstGeom>
          </p:spPr>
          <p:txBody>
            <a:bodyPr wrap="square" lIns="0" tIns="0" rIns="0" bIns="0" anchor="ctr" anchorCtr="0">
              <a:spAutoFit/>
            </a:bodyPr>
            <a:lstStyle>
              <a:lvl1pPr marL="0" indent="0" algn="l" defTabSz="914400" rtl="0" eaLnBrk="1" latinLnBrk="0" hangingPunct="1">
                <a:spcBef>
                  <a:spcPct val="20000"/>
                </a:spcBef>
                <a:buFont typeface="Arial" pitchFamily="34" charset="0"/>
                <a:buNone/>
                <a:defRPr sz="2400" kern="1200">
                  <a:solidFill>
                    <a:schemeClr val="tx1">
                      <a:lumMod val="65000"/>
                      <a:lumOff val="35000"/>
                    </a:schemeClr>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阿里巴巴普惠体 Heavy" panose="00020600040101010101" pitchFamily="18" charset="-122"/>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阿里巴巴普惠体 Heavy" panose="00020600040101010101" pitchFamily="18" charset="-122"/>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阿里巴巴普惠体 Heavy" panose="00020600040101010101" pitchFamily="18" charset="-122"/>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4400" b="0"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kumimoji="0" lang="zh-CN" altLang="en-US" sz="4400" b="0" i="0" u="none" strike="noStrike" kern="1200" cap="none" spc="0" normalizeH="0" baseline="0" noProof="0" dirty="0">
                <a:ln>
                  <a:noFill/>
                </a:ln>
                <a:solidFill>
                  <a:srgbClr val="BD374A"/>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24" name="直接连接符 23">
              <a:extLst>
                <a:ext uri="{FF2B5EF4-FFF2-40B4-BE49-F238E27FC236}">
                  <a16:creationId xmlns:a16="http://schemas.microsoft.com/office/drawing/2014/main" id="{8BD1BED7-A3CF-4780-9098-D5A279C6D207}"/>
                </a:ext>
              </a:extLst>
            </p:cNvPr>
            <p:cNvCxnSpPr>
              <a:cxnSpLocks/>
            </p:cNvCxnSpPr>
            <p:nvPr/>
          </p:nvCxnSpPr>
          <p:spPr>
            <a:xfrm>
              <a:off x="7265788" y="1484784"/>
              <a:ext cx="0" cy="486000"/>
            </a:xfrm>
            <a:prstGeom prst="line">
              <a:avLst/>
            </a:prstGeom>
            <a:noFill/>
            <a:ln w="12700" cap="flat" cmpd="sng" algn="ctr">
              <a:solidFill>
                <a:srgbClr val="C00000"/>
              </a:solidFill>
              <a:prstDash val="solid"/>
              <a:miter lim="800000"/>
            </a:ln>
            <a:effectLst/>
          </p:spPr>
        </p:cxnSp>
      </p:grpSp>
    </p:spTree>
    <p:extLst>
      <p:ext uri="{BB962C8B-B14F-4D97-AF65-F5344CB8AC3E}">
        <p14:creationId xmlns:p14="http://schemas.microsoft.com/office/powerpoint/2010/main" val="179676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02 </a:t>
            </a:r>
            <a:r>
              <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可计算性</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04094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可计算性定义</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0"/>
              </a:spcAft>
              <a:buNone/>
            </a:pPr>
            <a:r>
              <a:rPr lang="zh-CN" altLang="zh-CN" sz="2400" b="1" kern="100" dirty="0">
                <a:ea typeface="仿宋" panose="02010609060101010101" pitchFamily="49" charset="-122"/>
                <a:cs typeface="Times New Roman" panose="02020603050405020304" pitchFamily="18" charset="0"/>
              </a:rPr>
              <a:t>例如：和函数</a:t>
            </a:r>
            <a:r>
              <a:rPr lang="en-US" altLang="zh-CN" sz="2400" b="1" kern="100" dirty="0">
                <a:ea typeface="仿宋" panose="02010609060101010101" pitchFamily="49" charset="-122"/>
                <a:cs typeface="Times New Roman" panose="02020603050405020304" pitchFamily="18" charset="0"/>
              </a:rPr>
              <a:t>f(x , y)=x + y</a:t>
            </a:r>
            <a:r>
              <a:rPr lang="zh-CN" altLang="zh-CN" sz="2400" b="1" kern="100" dirty="0">
                <a:ea typeface="仿宋" panose="02010609060101010101" pitchFamily="49" charset="-122"/>
                <a:cs typeface="Times New Roman" panose="02020603050405020304" pitchFamily="18" charset="0"/>
              </a:rPr>
              <a:t>可以由原始递归函数</a:t>
            </a:r>
            <a:r>
              <a:rPr lang="en-US" altLang="zh-CN" sz="2400" b="1" kern="100" dirty="0">
                <a:ea typeface="仿宋" panose="02010609060101010101" pitchFamily="49" charset="-122"/>
                <a:cs typeface="Times New Roman" panose="02020603050405020304" pitchFamily="18" charset="0"/>
              </a:rPr>
              <a:t>P</a:t>
            </a:r>
            <a:r>
              <a:rPr lang="en-US" altLang="zh-CN" sz="2400" b="1" kern="100" baseline="-25000" dirty="0">
                <a:ea typeface="仿宋" panose="02010609060101010101" pitchFamily="49" charset="-122"/>
                <a:cs typeface="Times New Roman" panose="02020603050405020304" pitchFamily="18" charset="0"/>
              </a:rPr>
              <a:t>1</a:t>
            </a:r>
            <a:r>
              <a:rPr lang="en-US" altLang="zh-CN" sz="2400" b="1" kern="100" baseline="30000" dirty="0">
                <a:ea typeface="仿宋" panose="02010609060101010101" pitchFamily="49" charset="-122"/>
                <a:cs typeface="Times New Roman" panose="02020603050405020304" pitchFamily="18" charset="0"/>
              </a:rPr>
              <a:t>(1)</a:t>
            </a:r>
            <a:r>
              <a:rPr lang="zh-CN" altLang="zh-CN" sz="2400" b="1" kern="100" dirty="0">
                <a:ea typeface="仿宋" panose="02010609060101010101" pitchFamily="49" charset="-122"/>
                <a:cs typeface="Times New Roman" panose="02020603050405020304" pitchFamily="18" charset="0"/>
              </a:rPr>
              <a:t>和</a:t>
            </a:r>
            <a:r>
              <a:rPr lang="en-US" altLang="zh-CN" sz="2400" b="1" kern="100" dirty="0">
                <a:ea typeface="仿宋" panose="02010609060101010101" pitchFamily="49" charset="-122"/>
                <a:cs typeface="Times New Roman" panose="02020603050405020304" pitchFamily="18" charset="0"/>
              </a:rPr>
              <a:t>S</a:t>
            </a:r>
            <a:r>
              <a:rPr lang="zh-CN" altLang="zh-CN" sz="2400" b="1" kern="100" dirty="0">
                <a:ea typeface="仿宋" panose="02010609060101010101" pitchFamily="49" charset="-122"/>
                <a:cs typeface="Times New Roman" panose="02020603050405020304" pitchFamily="18" charset="0"/>
              </a:rPr>
              <a:t>递归计算</a:t>
            </a:r>
            <a:endParaRPr lang="zh-CN" altLang="zh-CN" sz="2400" b="1" kern="100" dirty="0">
              <a:cs typeface="Times New Roman" panose="02020603050405020304" pitchFamily="18" charset="0"/>
            </a:endParaRPr>
          </a:p>
          <a:p>
            <a:pPr indent="0" algn="just">
              <a:lnSpc>
                <a:spcPct val="150000"/>
              </a:lnSpc>
              <a:spcAft>
                <a:spcPts val="0"/>
              </a:spcAft>
              <a:buNone/>
            </a:pPr>
            <a:r>
              <a:rPr lang="en-US" altLang="zh-CN" sz="2400" b="1" kern="100" dirty="0">
                <a:cs typeface="Times New Roman" panose="02020603050405020304" pitchFamily="18" charset="0"/>
              </a:rPr>
              <a:t>f(x,0)= P</a:t>
            </a:r>
            <a:r>
              <a:rPr lang="en-US" altLang="zh-CN" sz="2400" b="1" kern="100" baseline="-25000" dirty="0">
                <a:cs typeface="Times New Roman" panose="02020603050405020304" pitchFamily="18" charset="0"/>
              </a:rPr>
              <a:t>1</a:t>
            </a:r>
            <a:r>
              <a:rPr lang="en-US" altLang="zh-CN" sz="2400" b="1" kern="100" baseline="30000" dirty="0">
                <a:cs typeface="Times New Roman" panose="02020603050405020304" pitchFamily="18" charset="0"/>
              </a:rPr>
              <a:t>(1)</a:t>
            </a:r>
            <a:r>
              <a:rPr lang="en-US" altLang="zh-CN" sz="2400" b="1" kern="100" dirty="0">
                <a:cs typeface="Times New Roman" panose="02020603050405020304" pitchFamily="18" charset="0"/>
              </a:rPr>
              <a:t>(x)</a:t>
            </a:r>
            <a:endParaRPr lang="zh-CN" altLang="zh-CN" sz="2400" b="1" kern="100" dirty="0">
              <a:cs typeface="Times New Roman" panose="02020603050405020304" pitchFamily="18" charset="0"/>
            </a:endParaRPr>
          </a:p>
          <a:p>
            <a:pPr indent="0" algn="just">
              <a:lnSpc>
                <a:spcPct val="150000"/>
              </a:lnSpc>
              <a:spcAft>
                <a:spcPts val="0"/>
              </a:spcAft>
              <a:buNone/>
            </a:pPr>
            <a:r>
              <a:rPr lang="en-US" altLang="zh-CN" sz="2400" b="1" kern="100" dirty="0">
                <a:cs typeface="Times New Roman" panose="02020603050405020304" pitchFamily="18" charset="0"/>
              </a:rPr>
              <a:t>f(x</a:t>
            </a:r>
            <a:r>
              <a:rPr lang="en-US" altLang="zh-CN" sz="2400" b="1" kern="100" dirty="0" smtClean="0">
                <a:cs typeface="Times New Roman" panose="02020603050405020304" pitchFamily="18" charset="0"/>
              </a:rPr>
              <a:t>, S(y</a:t>
            </a:r>
            <a:r>
              <a:rPr lang="en-US" altLang="zh-CN" sz="2400" b="1" kern="100" dirty="0">
                <a:cs typeface="Times New Roman" panose="02020603050405020304" pitchFamily="18" charset="0"/>
              </a:rPr>
              <a:t>))=</a:t>
            </a:r>
            <a:r>
              <a:rPr lang="en-US" altLang="zh-CN" sz="2400" b="1" kern="100" dirty="0" smtClean="0">
                <a:cs typeface="Times New Roman" panose="02020603050405020304" pitchFamily="18" charset="0"/>
              </a:rPr>
              <a:t>S(f(x, y-1))</a:t>
            </a:r>
            <a:endParaRPr lang="zh-CN" altLang="zh-CN" sz="2400" b="1" kern="100" dirty="0">
              <a:cs typeface="Times New Roman" panose="02020603050405020304" pitchFamily="18" charset="0"/>
            </a:endParaRPr>
          </a:p>
          <a:p>
            <a:pPr marL="0" indent="0" algn="just">
              <a:lnSpc>
                <a:spcPct val="150000"/>
              </a:lnSpc>
              <a:spcAft>
                <a:spcPts val="0"/>
              </a:spcAft>
              <a:buNone/>
            </a:pPr>
            <a:r>
              <a:rPr lang="zh-CN" altLang="zh-CN" sz="2400" b="1" kern="100" dirty="0">
                <a:ea typeface="仿宋" panose="02010609060101010101" pitchFamily="49" charset="-122"/>
                <a:cs typeface="Times New Roman" panose="02020603050405020304" pitchFamily="18" charset="0"/>
              </a:rPr>
              <a:t>求</a:t>
            </a:r>
            <a:r>
              <a:rPr lang="en-US" altLang="zh-CN" sz="2400" b="1" kern="100" dirty="0">
                <a:ea typeface="仿宋" panose="02010609060101010101" pitchFamily="49" charset="-122"/>
                <a:cs typeface="Times New Roman" panose="02020603050405020304" pitchFamily="18" charset="0"/>
              </a:rPr>
              <a:t> f(4,2)</a:t>
            </a:r>
            <a:endParaRPr lang="zh-CN" altLang="zh-CN" sz="2400" b="1" kern="100" dirty="0">
              <a:cs typeface="Times New Roman" panose="02020603050405020304" pitchFamily="18" charset="0"/>
            </a:endParaRPr>
          </a:p>
          <a:p>
            <a:pPr marL="0" indent="0" algn="just">
              <a:lnSpc>
                <a:spcPct val="150000"/>
              </a:lnSpc>
              <a:spcAft>
                <a:spcPts val="0"/>
              </a:spcAft>
              <a:buNone/>
            </a:pPr>
            <a:r>
              <a:rPr lang="en-US" altLang="zh-CN" sz="2400" b="1" kern="100" dirty="0">
                <a:cs typeface="Times New Roman" panose="02020603050405020304" pitchFamily="18" charset="0"/>
              </a:rPr>
              <a:t>	f(4,0) =  P</a:t>
            </a:r>
            <a:r>
              <a:rPr lang="en-US" altLang="zh-CN" sz="2400" b="1" kern="100" baseline="-25000" dirty="0">
                <a:cs typeface="Times New Roman" panose="02020603050405020304" pitchFamily="18" charset="0"/>
              </a:rPr>
              <a:t>1</a:t>
            </a:r>
            <a:r>
              <a:rPr lang="en-US" altLang="zh-CN" sz="2400" b="1" kern="100" baseline="30000" dirty="0">
                <a:cs typeface="Times New Roman" panose="02020603050405020304" pitchFamily="18" charset="0"/>
              </a:rPr>
              <a:t>(1)</a:t>
            </a:r>
            <a:r>
              <a:rPr lang="en-US" altLang="zh-CN" sz="2400" b="1" kern="100" dirty="0">
                <a:cs typeface="Times New Roman" panose="02020603050405020304" pitchFamily="18" charset="0"/>
              </a:rPr>
              <a:t>(4) = 4</a:t>
            </a:r>
            <a:endParaRPr lang="zh-CN" altLang="zh-CN" sz="2400" b="1" kern="100" dirty="0">
              <a:cs typeface="Times New Roman" panose="02020603050405020304" pitchFamily="18" charset="0"/>
            </a:endParaRPr>
          </a:p>
          <a:p>
            <a:pPr indent="0" algn="just">
              <a:lnSpc>
                <a:spcPct val="150000"/>
              </a:lnSpc>
              <a:spcAft>
                <a:spcPts val="0"/>
              </a:spcAft>
              <a:buNone/>
            </a:pPr>
            <a:r>
              <a:rPr lang="en-US" altLang="zh-CN" sz="2400" b="1" kern="100" dirty="0">
                <a:cs typeface="Times New Roman" panose="02020603050405020304" pitchFamily="18" charset="0"/>
              </a:rPr>
              <a:t>	f(4,1) = S( f(4,0) ) = S(4) = 5</a:t>
            </a:r>
            <a:r>
              <a:rPr lang="en-US" altLang="zh-CN" sz="2400" b="1" kern="100" dirty="0">
                <a:ea typeface="仿宋" panose="02010609060101010101" pitchFamily="49" charset="-122"/>
                <a:cs typeface="Times New Roman" panose="02020603050405020304" pitchFamily="18" charset="0"/>
              </a:rPr>
              <a:t>	</a:t>
            </a:r>
          </a:p>
          <a:p>
            <a:pPr indent="0" algn="just">
              <a:lnSpc>
                <a:spcPct val="150000"/>
              </a:lnSpc>
              <a:spcAft>
                <a:spcPts val="0"/>
              </a:spcAft>
              <a:buNone/>
            </a:pPr>
            <a:r>
              <a:rPr lang="en-US" altLang="zh-CN" sz="2400" b="1" kern="100" dirty="0">
                <a:ea typeface="仿宋" panose="02010609060101010101" pitchFamily="49" charset="-122"/>
                <a:cs typeface="Times New Roman" panose="02020603050405020304" pitchFamily="18" charset="0"/>
              </a:rPr>
              <a:t>	f(4,2) = S( f(4,1) ) = S(5) = 6</a:t>
            </a:r>
            <a:endParaRPr lang="zh-CN" altLang="zh-CN" sz="2400" b="1" kern="100" dirty="0">
              <a:cs typeface="Times New Roman" panose="02020603050405020304" pitchFamily="18" charset="0"/>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49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02 </a:t>
            </a:r>
            <a:r>
              <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可计算性</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不可计算的问题的类型</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一类是</a:t>
            </a:r>
            <a:r>
              <a:rPr lang="zh-CN" altLang="en-US" sz="2400" dirty="0">
                <a:solidFill>
                  <a:srgbClr val="C00000"/>
                </a:solidFill>
                <a:latin typeface="微软雅黑" panose="020B0503020204020204" pitchFamily="34" charset="-122"/>
                <a:ea typeface="微软雅黑" panose="020B0503020204020204" pitchFamily="34" charset="-122"/>
              </a:rPr>
              <a:t>理论意义上</a:t>
            </a:r>
            <a:r>
              <a:rPr lang="zh-CN" altLang="en-US" sz="2400" dirty="0">
                <a:latin typeface="微软雅黑" panose="020B0503020204020204" pitchFamily="34" charset="-122"/>
                <a:ea typeface="微软雅黑" panose="020B0503020204020204" pitchFamily="34" charset="-122"/>
              </a:rPr>
              <a:t>的不可计算问题。</a:t>
            </a:r>
          </a:p>
          <a:p>
            <a:pPr lvl="1">
              <a:lnSpc>
                <a:spcPct val="150000"/>
              </a:lnSpc>
            </a:pPr>
            <a:r>
              <a:rPr lang="zh-CN" altLang="en-US" sz="2000" dirty="0">
                <a:latin typeface="微软雅黑" panose="020B0503020204020204" pitchFamily="34" charset="-122"/>
                <a:ea typeface="微软雅黑" panose="020B0503020204020204" pitchFamily="34" charset="-122"/>
              </a:rPr>
              <a:t>具体问题有：</a:t>
            </a:r>
            <a:r>
              <a:rPr lang="zh-CN" altLang="en-US" sz="2000" b="1" dirty="0">
                <a:solidFill>
                  <a:srgbClr val="C00000"/>
                </a:solidFill>
                <a:latin typeface="微软雅黑" panose="020B0503020204020204" pitchFamily="34" charset="-122"/>
                <a:ea typeface="微软雅黑" panose="020B0503020204020204" pitchFamily="34" charset="-122"/>
              </a:rPr>
              <a:t>图灵停机问题</a:t>
            </a:r>
            <a:r>
              <a:rPr lang="zh-CN" altLang="en-US" sz="2000" dirty="0">
                <a:latin typeface="微软雅黑" panose="020B0503020204020204" pitchFamily="34" charset="-122"/>
                <a:ea typeface="微软雅黑" panose="020B0503020204020204" pitchFamily="34" charset="-122"/>
              </a:rPr>
              <a:t>、丢番图方程整数解问题、零函数判定问题等，这些问题都是计算机的理论限制。</a:t>
            </a:r>
          </a:p>
          <a:p>
            <a:pPr>
              <a:lnSpc>
                <a:spcPct val="150000"/>
              </a:lnSpc>
            </a:pPr>
            <a:r>
              <a:rPr lang="zh-CN" altLang="en-US" sz="2400" dirty="0">
                <a:latin typeface="微软雅黑" panose="020B0503020204020204" pitchFamily="34" charset="-122"/>
                <a:ea typeface="微软雅黑" panose="020B0503020204020204" pitchFamily="34" charset="-122"/>
              </a:rPr>
              <a:t>图灵停机问题</a:t>
            </a:r>
          </a:p>
          <a:p>
            <a:pPr lvl="1">
              <a:lnSpc>
                <a:spcPct val="150000"/>
              </a:lnSpc>
            </a:pPr>
            <a:r>
              <a:rPr lang="zh-CN" altLang="en-US" sz="2000" dirty="0">
                <a:latin typeface="微软雅黑" panose="020B0503020204020204" pitchFamily="34" charset="-122"/>
                <a:ea typeface="微软雅黑" panose="020B0503020204020204" pitchFamily="34" charset="-122"/>
              </a:rPr>
              <a:t>对任意图灵机和输入，是否存在一个算法，用于判定图灵机在接收初始输入后可达到停机状态。若能找到这种算法，停机问题可解；否则不可解。</a:t>
            </a:r>
          </a:p>
          <a:p>
            <a:pPr lvl="1">
              <a:lnSpc>
                <a:spcPct val="150000"/>
              </a:lnSpc>
            </a:pPr>
            <a:r>
              <a:rPr lang="zh-CN" altLang="en-US" sz="2000" dirty="0">
                <a:latin typeface="微软雅黑" panose="020B0503020204020204" pitchFamily="34" charset="-122"/>
                <a:ea typeface="微软雅黑" panose="020B0503020204020204" pitchFamily="34" charset="-122"/>
              </a:rPr>
              <a:t>图灵在</a:t>
            </a:r>
            <a:r>
              <a:rPr lang="en-US" altLang="zh-CN" sz="2000" dirty="0">
                <a:latin typeface="微软雅黑" panose="020B0503020204020204" pitchFamily="34" charset="-122"/>
                <a:ea typeface="微软雅黑" panose="020B0503020204020204" pitchFamily="34" charset="-122"/>
              </a:rPr>
              <a:t>1936</a:t>
            </a:r>
            <a:r>
              <a:rPr lang="zh-CN" altLang="en-US" sz="2000" dirty="0">
                <a:latin typeface="微软雅黑" panose="020B0503020204020204" pitchFamily="34" charset="-122"/>
                <a:ea typeface="微软雅黑" panose="020B0503020204020204" pitchFamily="34" charset="-122"/>
              </a:rPr>
              <a:t>年证明：一个可以解决停机问题的通用算法是不存在的</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smtClean="0">
                <a:latin typeface="微软雅黑" panose="020B0503020204020204" pitchFamily="34" charset="-122"/>
                <a:ea typeface="微软雅黑" panose="020B0503020204020204" pitchFamily="34" charset="-122"/>
              </a:rPr>
              <a:t>参考：</a:t>
            </a:r>
            <a:r>
              <a:rPr lang="en-US" altLang="zh-CN" sz="2000" dirty="0">
                <a:solidFill>
                  <a:srgbClr val="000066"/>
                </a:solidFill>
              </a:rPr>
              <a:t>https://</a:t>
            </a:r>
            <a:r>
              <a:rPr lang="en-US" altLang="zh-CN" sz="2000" dirty="0" smtClean="0">
                <a:solidFill>
                  <a:srgbClr val="000066"/>
                </a:solidFill>
              </a:rPr>
              <a:t>blog.csdn.net/Zyj061/article/details/69938933</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301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02 </a:t>
            </a:r>
            <a:r>
              <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可计算性</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不可计算的问题的类型</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smtClean="0">
                <a:latin typeface="微软雅黑" panose="020B0503020204020204" pitchFamily="34" charset="-122"/>
                <a:ea typeface="微软雅黑" panose="020B0503020204020204" pitchFamily="34" charset="-122"/>
              </a:rPr>
              <a:t>第二</a:t>
            </a:r>
            <a:r>
              <a:rPr lang="zh-CN" altLang="en-US" sz="2400" dirty="0">
                <a:latin typeface="微软雅黑" panose="020B0503020204020204" pitchFamily="34" charset="-122"/>
                <a:ea typeface="微软雅黑" panose="020B0503020204020204" pitchFamily="34" charset="-122"/>
              </a:rPr>
              <a:t>类是</a:t>
            </a:r>
            <a:r>
              <a:rPr lang="zh-CN" altLang="en-US" sz="2400" dirty="0">
                <a:solidFill>
                  <a:srgbClr val="C00000"/>
                </a:solidFill>
                <a:latin typeface="微软雅黑" panose="020B0503020204020204" pitchFamily="34" charset="-122"/>
                <a:ea typeface="微软雅黑" panose="020B0503020204020204" pitchFamily="34" charset="-122"/>
              </a:rPr>
              <a:t>现实意义</a:t>
            </a:r>
            <a:r>
              <a:rPr lang="zh-CN" altLang="en-US" sz="2400" dirty="0">
                <a:latin typeface="微软雅黑" panose="020B0503020204020204" pitchFamily="34" charset="-122"/>
                <a:ea typeface="微软雅黑" panose="020B0503020204020204" pitchFamily="34" charset="-122"/>
              </a:rPr>
              <a:t>上难以计算的问题。</a:t>
            </a:r>
          </a:p>
          <a:p>
            <a:pPr lvl="1">
              <a:lnSpc>
                <a:spcPct val="150000"/>
              </a:lnSpc>
            </a:pPr>
            <a:r>
              <a:rPr lang="zh-CN" altLang="en-US" sz="2000" dirty="0">
                <a:latin typeface="微软雅黑" panose="020B0503020204020204" pitchFamily="34" charset="-122"/>
                <a:ea typeface="微软雅黑" panose="020B0503020204020204" pitchFamily="34" charset="-122"/>
              </a:rPr>
              <a:t>由于计算机的</a:t>
            </a:r>
            <a:r>
              <a:rPr lang="zh-CN" altLang="en-US" sz="2000" b="1" dirty="0">
                <a:solidFill>
                  <a:srgbClr val="C00000"/>
                </a:solidFill>
                <a:latin typeface="微软雅黑" panose="020B0503020204020204" pitchFamily="34" charset="-122"/>
                <a:ea typeface="微软雅黑" panose="020B0503020204020204" pitchFamily="34" charset="-122"/>
              </a:rPr>
              <a:t>速度</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存储空间</a:t>
            </a:r>
            <a:r>
              <a:rPr lang="zh-CN" altLang="en-US" sz="2000" dirty="0">
                <a:latin typeface="微软雅黑" panose="020B0503020204020204" pitchFamily="34" charset="-122"/>
                <a:ea typeface="微软雅黑" panose="020B0503020204020204" pitchFamily="34" charset="-122"/>
              </a:rPr>
              <a:t>是有限的，尽管问题在理论上是可计算的，但如果计算它的时间长达几百年，那么这个问题实际上还是无法计算的。</a:t>
            </a:r>
          </a:p>
          <a:p>
            <a:pPr lvl="1">
              <a:lnSpc>
                <a:spcPct val="150000"/>
              </a:lnSpc>
            </a:pPr>
            <a:r>
              <a:rPr lang="zh-CN" altLang="en-US" sz="2000" dirty="0">
                <a:latin typeface="微软雅黑" panose="020B0503020204020204" pitchFamily="34" charset="-122"/>
                <a:ea typeface="微软雅黑" panose="020B0503020204020204" pitchFamily="34" charset="-122"/>
              </a:rPr>
              <a:t>如“汉诺塔问题”，“密码破解问题”等。</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198732" y="3756728"/>
            <a:ext cx="4424027" cy="2855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5"/>
          <p:cNvSpPr txBox="1"/>
          <p:nvPr/>
        </p:nvSpPr>
        <p:spPr>
          <a:xfrm>
            <a:off x="1224539" y="3772375"/>
            <a:ext cx="4398219" cy="2862322"/>
          </a:xfrm>
          <a:prstGeom prst="rect">
            <a:avLst/>
          </a:prstGeom>
          <a:solidFill>
            <a:schemeClr val="bg1"/>
          </a:solidFill>
        </p:spPr>
        <p:txBody>
          <a:bodyPr wrap="square" rtlCol="0">
            <a:spAutoFit/>
          </a:bodyPr>
          <a:lstStyle/>
          <a:p>
            <a:pPr marL="342900" indent="-342900" algn="just">
              <a:spcAft>
                <a:spcPts val="0"/>
              </a:spcAft>
              <a:buFont typeface="Arial" panose="020B0604020202020204" pitchFamily="34" charset="0"/>
              <a:buChar char="•"/>
            </a:pPr>
            <a:r>
              <a:rPr lang="en-US" altLang="zh-CN" sz="2000" b="1" kern="0" dirty="0">
                <a:solidFill>
                  <a:srgbClr val="000066"/>
                </a:solidFill>
                <a:latin typeface="楷体" panose="02010609060101010101" pitchFamily="49" charset="-122"/>
                <a:ea typeface="楷体" panose="02010609060101010101" pitchFamily="49" charset="-122"/>
              </a:rPr>
              <a:t>3</a:t>
            </a:r>
            <a:r>
              <a:rPr lang="zh-CN" altLang="zh-CN" sz="2000" b="1" kern="0" dirty="0">
                <a:solidFill>
                  <a:srgbClr val="000066"/>
                </a:solidFill>
                <a:latin typeface="楷体" panose="02010609060101010101" pitchFamily="49" charset="-122"/>
                <a:ea typeface="楷体" panose="02010609060101010101" pitchFamily="49" charset="-122"/>
              </a:rPr>
              <a:t>个盘子的搬移次数为：</a:t>
            </a:r>
            <a:r>
              <a:rPr lang="en-US" altLang="zh-CN" sz="2000" b="1" kern="0" dirty="0">
                <a:solidFill>
                  <a:srgbClr val="000066"/>
                </a:solidFill>
                <a:latin typeface="楷体" panose="02010609060101010101" pitchFamily="49" charset="-122"/>
                <a:ea typeface="楷体" panose="02010609060101010101" pitchFamily="49" charset="-122"/>
              </a:rPr>
              <a:t>2</a:t>
            </a:r>
            <a:r>
              <a:rPr lang="en-US" altLang="zh-CN" sz="2000" b="1" kern="0" baseline="30000" dirty="0">
                <a:solidFill>
                  <a:srgbClr val="000066"/>
                </a:solidFill>
                <a:latin typeface="楷体" panose="02010609060101010101" pitchFamily="49" charset="-122"/>
                <a:ea typeface="楷体" panose="02010609060101010101" pitchFamily="49" charset="-122"/>
              </a:rPr>
              <a:t>3</a:t>
            </a:r>
            <a:r>
              <a:rPr lang="en-US" altLang="zh-CN" sz="2000" b="1" kern="0" dirty="0">
                <a:solidFill>
                  <a:srgbClr val="000066"/>
                </a:solidFill>
                <a:latin typeface="楷体" panose="02010609060101010101" pitchFamily="49" charset="-122"/>
                <a:ea typeface="楷体" panose="02010609060101010101" pitchFamily="49" charset="-122"/>
              </a:rPr>
              <a:t>-1=7</a:t>
            </a:r>
          </a:p>
          <a:p>
            <a:pPr marL="342900" indent="-342900" algn="just">
              <a:spcAft>
                <a:spcPts val="0"/>
              </a:spcAft>
              <a:buFont typeface="Arial" panose="020B0604020202020204" pitchFamily="34" charset="0"/>
              <a:buChar char="•"/>
            </a:pPr>
            <a:endParaRPr lang="en-US" altLang="zh-CN" sz="2000" b="1" kern="0" dirty="0">
              <a:solidFill>
                <a:srgbClr val="000066"/>
              </a:solidFill>
              <a:latin typeface="楷体" panose="02010609060101010101" pitchFamily="49" charset="-122"/>
              <a:ea typeface="楷体" panose="02010609060101010101" pitchFamily="49" charset="-122"/>
            </a:endParaRPr>
          </a:p>
          <a:p>
            <a:pPr marL="342900" indent="-342900" algn="just">
              <a:spcAft>
                <a:spcPts val="0"/>
              </a:spcAft>
              <a:buFont typeface="Arial" panose="020B0604020202020204" pitchFamily="34" charset="0"/>
              <a:buChar char="•"/>
            </a:pPr>
            <a:r>
              <a:rPr lang="en-US" altLang="zh-CN" sz="2000" b="1" kern="0" dirty="0">
                <a:solidFill>
                  <a:srgbClr val="000066"/>
                </a:solidFill>
                <a:latin typeface="楷体" panose="02010609060101010101" pitchFamily="49" charset="-122"/>
                <a:ea typeface="楷体" panose="02010609060101010101" pitchFamily="49" charset="-122"/>
              </a:rPr>
              <a:t>64</a:t>
            </a:r>
            <a:r>
              <a:rPr lang="zh-CN" altLang="zh-CN" sz="2000" b="1" kern="0" dirty="0">
                <a:solidFill>
                  <a:srgbClr val="000066"/>
                </a:solidFill>
                <a:latin typeface="楷体" panose="02010609060101010101" pitchFamily="49" charset="-122"/>
                <a:ea typeface="楷体" panose="02010609060101010101" pitchFamily="49" charset="-122"/>
              </a:rPr>
              <a:t>个盘子时，移动盘子次数为：</a:t>
            </a:r>
            <a:r>
              <a:rPr lang="en-US" altLang="zh-CN" sz="2000" b="1" kern="0" dirty="0">
                <a:solidFill>
                  <a:srgbClr val="000066"/>
                </a:solidFill>
                <a:latin typeface="楷体" panose="02010609060101010101" pitchFamily="49" charset="-122"/>
                <a:ea typeface="楷体" panose="02010609060101010101" pitchFamily="49" charset="-122"/>
              </a:rPr>
              <a:t>2</a:t>
            </a:r>
            <a:r>
              <a:rPr lang="en-US" altLang="zh-CN" sz="2000" b="1" kern="0" baseline="30000" dirty="0">
                <a:solidFill>
                  <a:srgbClr val="000066"/>
                </a:solidFill>
                <a:latin typeface="楷体" panose="02010609060101010101" pitchFamily="49" charset="-122"/>
                <a:ea typeface="楷体" panose="02010609060101010101" pitchFamily="49" charset="-122"/>
              </a:rPr>
              <a:t>64</a:t>
            </a:r>
            <a:r>
              <a:rPr lang="en-US" altLang="zh-CN" sz="2000" b="1" kern="0" dirty="0">
                <a:solidFill>
                  <a:srgbClr val="000066"/>
                </a:solidFill>
                <a:latin typeface="楷体" panose="02010609060101010101" pitchFamily="49" charset="-122"/>
                <a:ea typeface="楷体" panose="02010609060101010101" pitchFamily="49" charset="-122"/>
              </a:rPr>
              <a:t>-1=18446744073709551615</a:t>
            </a:r>
          </a:p>
          <a:p>
            <a:pPr marL="342900" indent="-342900" algn="just">
              <a:spcAft>
                <a:spcPts val="0"/>
              </a:spcAft>
              <a:buFont typeface="Arial" panose="020B0604020202020204" pitchFamily="34" charset="0"/>
              <a:buChar char="•"/>
            </a:pPr>
            <a:endParaRPr lang="en-US" altLang="zh-CN" sz="2000" b="1" kern="0" dirty="0">
              <a:solidFill>
                <a:srgbClr val="000066"/>
              </a:solidFill>
              <a:latin typeface="楷体" panose="02010609060101010101" pitchFamily="49" charset="-122"/>
              <a:ea typeface="楷体" panose="02010609060101010101" pitchFamily="49" charset="-122"/>
            </a:endParaRPr>
          </a:p>
          <a:p>
            <a:pPr marL="342900" indent="-342900" algn="just">
              <a:spcAft>
                <a:spcPts val="0"/>
              </a:spcAft>
              <a:buFont typeface="Arial" panose="020B0604020202020204" pitchFamily="34" charset="0"/>
              <a:buChar char="•"/>
            </a:pPr>
            <a:r>
              <a:rPr lang="zh-CN" altLang="zh-CN" sz="2000" b="1" kern="0" dirty="0">
                <a:solidFill>
                  <a:srgbClr val="000066"/>
                </a:solidFill>
                <a:latin typeface="楷体" panose="02010609060101010101" pitchFamily="49" charset="-122"/>
                <a:ea typeface="楷体" panose="02010609060101010101" pitchFamily="49" charset="-122"/>
              </a:rPr>
              <a:t>假设移动一次盘子需要</a:t>
            </a:r>
            <a:r>
              <a:rPr lang="en-US" altLang="zh-CN" sz="2000" b="1" kern="0" dirty="0">
                <a:solidFill>
                  <a:srgbClr val="000066"/>
                </a:solidFill>
                <a:latin typeface="楷体" panose="02010609060101010101" pitchFamily="49" charset="-122"/>
                <a:ea typeface="楷体" panose="02010609060101010101" pitchFamily="49" charset="-122"/>
              </a:rPr>
              <a:t>1</a:t>
            </a:r>
            <a:r>
              <a:rPr lang="zh-CN" altLang="zh-CN" sz="2000" b="1" kern="0" dirty="0">
                <a:solidFill>
                  <a:srgbClr val="000066"/>
                </a:solidFill>
                <a:latin typeface="楷体" panose="02010609060101010101" pitchFamily="49" charset="-122"/>
                <a:ea typeface="楷体" panose="02010609060101010101" pitchFamily="49" charset="-122"/>
              </a:rPr>
              <a:t>秒钟，不停来回搬动，需要大约</a:t>
            </a:r>
            <a:r>
              <a:rPr lang="en-US" altLang="zh-CN" sz="2000" b="1" kern="0" dirty="0">
                <a:solidFill>
                  <a:srgbClr val="C00000"/>
                </a:solidFill>
                <a:latin typeface="楷体" panose="02010609060101010101" pitchFamily="49" charset="-122"/>
                <a:ea typeface="楷体" panose="02010609060101010101" pitchFamily="49" charset="-122"/>
              </a:rPr>
              <a:t>5849</a:t>
            </a:r>
            <a:r>
              <a:rPr lang="zh-CN" altLang="zh-CN" sz="2000" b="1" kern="0" dirty="0">
                <a:solidFill>
                  <a:srgbClr val="C00000"/>
                </a:solidFill>
                <a:latin typeface="楷体" panose="02010609060101010101" pitchFamily="49" charset="-122"/>
                <a:ea typeface="楷体" panose="02010609060101010101" pitchFamily="49" charset="-122"/>
              </a:rPr>
              <a:t>亿年</a:t>
            </a:r>
            <a:r>
              <a:rPr lang="zh-CN" altLang="zh-CN" sz="2000" b="1" kern="0" dirty="0">
                <a:solidFill>
                  <a:srgbClr val="000066"/>
                </a:solidFill>
                <a:latin typeface="楷体" panose="02010609060101010101" pitchFamily="49" charset="-122"/>
                <a:ea typeface="楷体" panose="02010609060101010101" pitchFamily="49" charset="-122"/>
              </a:rPr>
              <a:t>的时间。</a:t>
            </a:r>
            <a:r>
              <a:rPr lang="en-US" altLang="zh-CN" sz="2000" b="1" dirty="0">
                <a:solidFill>
                  <a:srgbClr val="000066"/>
                </a:solidFill>
                <a:latin typeface="楷体" panose="02010609060101010101" pitchFamily="49" charset="-122"/>
                <a:ea typeface="楷体" panose="02010609060101010101" pitchFamily="49" charset="-122"/>
              </a:rPr>
              <a:t>       </a:t>
            </a:r>
            <a:endParaRPr lang="zh-CN" altLang="zh-CN" sz="2000" b="1" dirty="0">
              <a:solidFill>
                <a:srgbClr val="000066"/>
              </a:solidFill>
              <a:latin typeface="楷体" panose="02010609060101010101" pitchFamily="49" charset="-122"/>
              <a:ea typeface="楷体" panose="02010609060101010101" pitchFamily="49" charset="-122"/>
            </a:endParaRPr>
          </a:p>
          <a:p>
            <a:endParaRPr lang="zh-CN" altLang="en-US" sz="2000" b="1" dirty="0">
              <a:solidFill>
                <a:srgbClr val="000066"/>
              </a:solidFill>
              <a:latin typeface="楷体" panose="02010609060101010101" pitchFamily="49" charset="-122"/>
              <a:ea typeface="楷体" panose="02010609060101010101" pitchFamily="49" charset="-122"/>
            </a:endParaRPr>
          </a:p>
        </p:txBody>
      </p:sp>
      <p:sp>
        <p:nvSpPr>
          <p:cNvPr id="2" name="矩形 1"/>
          <p:cNvSpPr/>
          <p:nvPr/>
        </p:nvSpPr>
        <p:spPr>
          <a:xfrm>
            <a:off x="5924815" y="3670915"/>
            <a:ext cx="6096000" cy="2616101"/>
          </a:xfrm>
          <a:prstGeom prst="rect">
            <a:avLst/>
          </a:prstGeom>
        </p:spPr>
        <p:txBody>
          <a:bodyPr>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密码组合爆炸问题</a:t>
            </a:r>
            <a:endParaRPr lang="en-US" altLang="zh-CN" sz="20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十个数字，用</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位密码，有：</a:t>
            </a:r>
            <a:r>
              <a:rPr lang="en-US" altLang="zh-CN" dirty="0">
                <a:latin typeface="微软雅黑" panose="020B0503020204020204" pitchFamily="34" charset="-122"/>
                <a:ea typeface="微软雅黑" panose="020B0503020204020204" pitchFamily="34" charset="-122"/>
              </a:rPr>
              <a:t>10</a:t>
            </a:r>
            <a:r>
              <a:rPr lang="en-US" altLang="zh-CN" baseline="30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=1 000,000</a:t>
            </a:r>
            <a:r>
              <a:rPr lang="zh-CN" altLang="en-US" dirty="0">
                <a:latin typeface="微软雅黑" panose="020B0503020204020204" pitchFamily="34" charset="-122"/>
                <a:ea typeface="微软雅黑" panose="020B0503020204020204" pitchFamily="34" charset="-122"/>
              </a:rPr>
              <a:t>种密码组合；</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十个数字和</a:t>
            </a:r>
            <a:r>
              <a:rPr lang="en-US" altLang="zh-CN" dirty="0">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个字母，</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位密码有：（</a:t>
            </a:r>
            <a:r>
              <a:rPr lang="en-US" altLang="zh-CN" dirty="0">
                <a:latin typeface="微软雅黑" panose="020B0503020204020204" pitchFamily="34" charset="-122"/>
                <a:ea typeface="微软雅黑" panose="020B0503020204020204" pitchFamily="34" charset="-122"/>
              </a:rPr>
              <a:t>10+26</a:t>
            </a:r>
            <a:r>
              <a:rPr lang="zh-CN" altLang="en-US" dirty="0">
                <a:latin typeface="微软雅黑" panose="020B0503020204020204" pitchFamily="34" charset="-122"/>
                <a:ea typeface="微软雅黑" panose="020B0503020204020204" pitchFamily="34" charset="-122"/>
              </a:rPr>
              <a:t>）</a:t>
            </a:r>
            <a:r>
              <a:rPr lang="en-US" altLang="zh-CN" baseline="30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=2 176,782,336</a:t>
            </a:r>
            <a:r>
              <a:rPr lang="zh-CN" altLang="en-US" dirty="0">
                <a:latin typeface="微软雅黑" panose="020B0503020204020204" pitchFamily="34" charset="-122"/>
                <a:ea typeface="微软雅黑" panose="020B0503020204020204" pitchFamily="34" charset="-122"/>
              </a:rPr>
              <a:t>种组合；</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如果不断增加密码的位数，计算机将遇到“组合爆炸”问题。</a:t>
            </a: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对于指数级的“组合爆炸”问题，计算机无法进行处理。</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901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96908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图灵机的进一步分析</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图灵机由有限符号构成，符号越多，用机器表示的困难越大。</a:t>
            </a:r>
          </a:p>
          <a:p>
            <a:pPr>
              <a:lnSpc>
                <a:spcPct val="150000"/>
              </a:lnSpc>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f(x)=(x+1)</a:t>
            </a:r>
            <a:r>
              <a:rPr lang="zh-CN" altLang="en-US" sz="2400" dirty="0">
                <a:latin typeface="微软雅黑" panose="020B0503020204020204" pitchFamily="34" charset="-122"/>
                <a:ea typeface="微软雅黑" panose="020B0503020204020204" pitchFamily="34" charset="-122"/>
              </a:rPr>
              <a:t>的例子中我们输入的是二进制数，只有</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、*三种字母，如果是十进制数会如何？</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202323193"/>
              </p:ext>
            </p:extLst>
          </p:nvPr>
        </p:nvGraphicFramePr>
        <p:xfrm>
          <a:off x="980863" y="3918103"/>
          <a:ext cx="4032448" cy="2060772"/>
        </p:xfrm>
        <a:graphic>
          <a:graphicData uri="http://schemas.openxmlformats.org/drawingml/2006/table">
            <a:tbl>
              <a:tblPr firstRow="1" firstCol="1" bandRow="1">
                <a:tableStyleId>{5C22544A-7EE6-4342-B048-85BDC9FD1C3A}</a:tableStyleId>
              </a:tblPr>
              <a:tblGrid>
                <a:gridCol w="499890">
                  <a:extLst>
                    <a:ext uri="{9D8B030D-6E8A-4147-A177-3AD203B41FA5}">
                      <a16:colId xmlns:a16="http://schemas.microsoft.com/office/drawing/2014/main" val="20000"/>
                    </a:ext>
                  </a:extLst>
                </a:gridCol>
                <a:gridCol w="837966">
                  <a:extLst>
                    <a:ext uri="{9D8B030D-6E8A-4147-A177-3AD203B41FA5}">
                      <a16:colId xmlns:a16="http://schemas.microsoft.com/office/drawing/2014/main" val="20001"/>
                    </a:ext>
                  </a:extLst>
                </a:gridCol>
                <a:gridCol w="619156">
                  <a:extLst>
                    <a:ext uri="{9D8B030D-6E8A-4147-A177-3AD203B41FA5}">
                      <a16:colId xmlns:a16="http://schemas.microsoft.com/office/drawing/2014/main" val="20002"/>
                    </a:ext>
                  </a:extLst>
                </a:gridCol>
                <a:gridCol w="619156">
                  <a:extLst>
                    <a:ext uri="{9D8B030D-6E8A-4147-A177-3AD203B41FA5}">
                      <a16:colId xmlns:a16="http://schemas.microsoft.com/office/drawing/2014/main" val="20003"/>
                    </a:ext>
                  </a:extLst>
                </a:gridCol>
                <a:gridCol w="728140">
                  <a:extLst>
                    <a:ext uri="{9D8B030D-6E8A-4147-A177-3AD203B41FA5}">
                      <a16:colId xmlns:a16="http://schemas.microsoft.com/office/drawing/2014/main" val="20004"/>
                    </a:ext>
                  </a:extLst>
                </a:gridCol>
                <a:gridCol w="728140">
                  <a:extLst>
                    <a:ext uri="{9D8B030D-6E8A-4147-A177-3AD203B41FA5}">
                      <a16:colId xmlns:a16="http://schemas.microsoft.com/office/drawing/2014/main" val="20005"/>
                    </a:ext>
                  </a:extLst>
                </a:gridCol>
              </a:tblGrid>
              <a:tr h="588792">
                <a:tc>
                  <a:txBody>
                    <a:bodyPr/>
                    <a:lstStyle/>
                    <a:p>
                      <a:pPr algn="ctr">
                        <a:spcAft>
                          <a:spcPts val="0"/>
                        </a:spcAft>
                      </a:pPr>
                      <a:r>
                        <a:rPr lang="zh-CN" altLang="en-US" sz="1800" kern="100" dirty="0">
                          <a:solidFill>
                            <a:srgbClr val="FFFF00"/>
                          </a:solidFill>
                          <a:effectLst/>
                          <a:latin typeface="微软雅黑" panose="020B0503020204020204" pitchFamily="34" charset="-122"/>
                          <a:ea typeface="微软雅黑" panose="020B0503020204020204" pitchFamily="34" charset="-122"/>
                        </a:rPr>
                        <a:t>编号</a:t>
                      </a:r>
                      <a:endParaRPr lang="zh-CN" sz="1800" kern="100" dirty="0">
                        <a:solidFill>
                          <a:srgbClr val="FFFF00"/>
                        </a:solidFill>
                        <a:effectLst/>
                        <a:latin typeface="微软雅黑" panose="020B0503020204020204" pitchFamily="34" charset="-122"/>
                        <a:ea typeface="微软雅黑" panose="020B0503020204020204" pitchFamily="34" charset="-122"/>
                      </a:endParaRPr>
                    </a:p>
                  </a:txBody>
                  <a:tcPr marL="68580" marR="68580" marT="0" marB="0" anchor="ctr">
                    <a:solidFill>
                      <a:srgbClr val="003399"/>
                    </a:solidFill>
                  </a:tcPr>
                </a:tc>
                <a:tc gridSpan="5">
                  <a:txBody>
                    <a:bodyPr/>
                    <a:lstStyle/>
                    <a:p>
                      <a:pPr algn="ctr">
                        <a:spcAft>
                          <a:spcPts val="0"/>
                        </a:spcAft>
                      </a:pPr>
                      <a:r>
                        <a:rPr lang="zh-CN" altLang="en-US" sz="1800" kern="100" dirty="0">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rgbClr val="003399"/>
                    </a:solidFill>
                  </a:tcPr>
                </a:tc>
                <a:tc hMerge="1">
                  <a:txBody>
                    <a:bodyPr/>
                    <a:lstStyle/>
                    <a:p>
                      <a:endParaRPr lang="zh-CN" altLang="en-US"/>
                    </a:p>
                  </a:txBody>
                  <a:tcPr/>
                </a:tc>
                <a:tc hMerge="1">
                  <a:txBody>
                    <a:bodyPr/>
                    <a:lstStyle/>
                    <a:p>
                      <a:pPr algn="ctr">
                        <a:spcAft>
                          <a:spcPts val="0"/>
                        </a:spcAft>
                      </a:pPr>
                      <a:endParaRPr lang="zh-CN" sz="1800" kern="100" dirty="0">
                        <a:solidFill>
                          <a:srgbClr val="FFFF00"/>
                        </a:solidFill>
                        <a:effectLst/>
                        <a:latin typeface="微软雅黑" panose="020B0503020204020204" pitchFamily="34" charset="-122"/>
                        <a:ea typeface="微软雅黑" panose="020B0503020204020204" pitchFamily="34" charset="-122"/>
                      </a:endParaRPr>
                    </a:p>
                  </a:txBody>
                  <a:tcPr marL="68580" marR="68580" marT="0" marB="0" anchor="ctr">
                    <a:solidFill>
                      <a:srgbClr val="003399"/>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gridSpan="5">
                  <a:txBody>
                    <a:bodyPr/>
                    <a:lstStyle/>
                    <a:p>
                      <a:pPr algn="ctr">
                        <a:spcAft>
                          <a:spcPts val="0"/>
                        </a:spcAft>
                      </a:pPr>
                      <a:r>
                        <a:rPr lang="en-US" altLang="zh-CN"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1"/>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gridSpan="5">
                  <a:txBody>
                    <a:bodyPr/>
                    <a:lstStyle/>
                    <a:p>
                      <a:pPr algn="ctr">
                        <a:spcAft>
                          <a:spcPts val="0"/>
                        </a:spcAft>
                      </a:pPr>
                      <a:r>
                        <a:rPr lang="en-US" altLang="zh-CN"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2"/>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0</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1</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返回</a:t>
                      </a:r>
                    </a:p>
                  </a:txBody>
                  <a:tcPr marL="68580" marR="68580" marT="0" marB="0" anchor="ctr"/>
                </a:tc>
                <a:extLst>
                  <a:ext uri="{0D108BD9-81ED-4DB2-BD59-A6C34878D82A}">
                    <a16:rowId xmlns:a16="http://schemas.microsoft.com/office/drawing/2014/main" val="10003"/>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右移</a:t>
                      </a: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进位</a:t>
                      </a:r>
                    </a:p>
                  </a:txBody>
                  <a:tcPr marL="68580" marR="68580" marT="0" marB="0" anchor="ctr"/>
                </a:tc>
                <a:extLst>
                  <a:ext uri="{0D108BD9-81ED-4DB2-BD59-A6C34878D82A}">
                    <a16:rowId xmlns:a16="http://schemas.microsoft.com/office/drawing/2014/main" val="10004"/>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gridSpan="5">
                  <a:txBody>
                    <a:bodyPr/>
                    <a:lstStyle/>
                    <a:p>
                      <a:pPr algn="ctr">
                        <a:spcAft>
                          <a:spcPts val="0"/>
                        </a:spcAft>
                      </a:pPr>
                      <a:r>
                        <a:rPr lang="en-US" altLang="zh-CN"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005031295"/>
              </p:ext>
            </p:extLst>
          </p:nvPr>
        </p:nvGraphicFramePr>
        <p:xfrm>
          <a:off x="5869427" y="3795183"/>
          <a:ext cx="4205404" cy="2355168"/>
        </p:xfrm>
        <a:graphic>
          <a:graphicData uri="http://schemas.openxmlformats.org/drawingml/2006/table">
            <a:tbl>
              <a:tblPr firstRow="1" firstCol="1" bandRow="1">
                <a:tableStyleId>{5C22544A-7EE6-4342-B048-85BDC9FD1C3A}</a:tableStyleId>
              </a:tblPr>
              <a:tblGrid>
                <a:gridCol w="499890">
                  <a:extLst>
                    <a:ext uri="{9D8B030D-6E8A-4147-A177-3AD203B41FA5}">
                      <a16:colId xmlns:a16="http://schemas.microsoft.com/office/drawing/2014/main" val="20000"/>
                    </a:ext>
                  </a:extLst>
                </a:gridCol>
                <a:gridCol w="837966">
                  <a:extLst>
                    <a:ext uri="{9D8B030D-6E8A-4147-A177-3AD203B41FA5}">
                      <a16:colId xmlns:a16="http://schemas.microsoft.com/office/drawing/2014/main" val="20001"/>
                    </a:ext>
                  </a:extLst>
                </a:gridCol>
                <a:gridCol w="669037">
                  <a:extLst>
                    <a:ext uri="{9D8B030D-6E8A-4147-A177-3AD203B41FA5}">
                      <a16:colId xmlns:a16="http://schemas.microsoft.com/office/drawing/2014/main" val="20002"/>
                    </a:ext>
                  </a:extLst>
                </a:gridCol>
                <a:gridCol w="619156">
                  <a:extLst>
                    <a:ext uri="{9D8B030D-6E8A-4147-A177-3AD203B41FA5}">
                      <a16:colId xmlns:a16="http://schemas.microsoft.com/office/drawing/2014/main" val="20003"/>
                    </a:ext>
                  </a:extLst>
                </a:gridCol>
                <a:gridCol w="778863">
                  <a:extLst>
                    <a:ext uri="{9D8B030D-6E8A-4147-A177-3AD203B41FA5}">
                      <a16:colId xmlns:a16="http://schemas.microsoft.com/office/drawing/2014/main" val="20004"/>
                    </a:ext>
                  </a:extLst>
                </a:gridCol>
                <a:gridCol w="800492">
                  <a:extLst>
                    <a:ext uri="{9D8B030D-6E8A-4147-A177-3AD203B41FA5}">
                      <a16:colId xmlns:a16="http://schemas.microsoft.com/office/drawing/2014/main" val="20005"/>
                    </a:ext>
                  </a:extLst>
                </a:gridCol>
              </a:tblGrid>
              <a:tr h="588792">
                <a:tc>
                  <a:txBody>
                    <a:bodyPr/>
                    <a:lstStyle/>
                    <a:p>
                      <a:pPr algn="ctr">
                        <a:spcAft>
                          <a:spcPts val="0"/>
                        </a:spcAft>
                      </a:pPr>
                      <a:r>
                        <a:rPr lang="zh-CN" altLang="en-US" sz="1800" kern="100" dirty="0">
                          <a:solidFill>
                            <a:srgbClr val="FFFF00"/>
                          </a:solidFill>
                          <a:effectLst/>
                          <a:latin typeface="微软雅黑" panose="020B0503020204020204" pitchFamily="34" charset="-122"/>
                          <a:ea typeface="微软雅黑" panose="020B0503020204020204" pitchFamily="34" charset="-122"/>
                        </a:rPr>
                        <a:t>编号</a:t>
                      </a:r>
                      <a:endParaRPr lang="zh-CN" sz="1800" kern="100" dirty="0">
                        <a:solidFill>
                          <a:srgbClr val="FFFF00"/>
                        </a:solidFill>
                        <a:effectLst/>
                        <a:latin typeface="微软雅黑" panose="020B0503020204020204" pitchFamily="34" charset="-122"/>
                        <a:ea typeface="微软雅黑" panose="020B0503020204020204" pitchFamily="34" charset="-122"/>
                      </a:endParaRPr>
                    </a:p>
                  </a:txBody>
                  <a:tcPr marL="68580" marR="68580" marT="0" marB="0" anchor="ctr">
                    <a:solidFill>
                      <a:srgbClr val="003399"/>
                    </a:solidFill>
                  </a:tcPr>
                </a:tc>
                <a:tc gridSpan="5">
                  <a:txBody>
                    <a:bodyPr/>
                    <a:lstStyle/>
                    <a:p>
                      <a:pPr algn="ctr">
                        <a:spcAft>
                          <a:spcPts val="0"/>
                        </a:spcAft>
                      </a:pPr>
                      <a:r>
                        <a:rPr lang="zh-CN" altLang="en-US" sz="1800" kern="100" dirty="0">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rgbClr val="003399"/>
                    </a:solidFill>
                  </a:tcPr>
                </a:tc>
                <a:tc hMerge="1">
                  <a:txBody>
                    <a:bodyPr/>
                    <a:lstStyle/>
                    <a:p>
                      <a:endParaRPr lang="zh-CN" altLang="en-US"/>
                    </a:p>
                  </a:txBody>
                  <a:tcPr/>
                </a:tc>
                <a:tc hMerge="1">
                  <a:txBody>
                    <a:bodyPr/>
                    <a:lstStyle/>
                    <a:p>
                      <a:pPr algn="ctr">
                        <a:spcAft>
                          <a:spcPts val="0"/>
                        </a:spcAft>
                      </a:pPr>
                      <a:endParaRPr lang="zh-CN" sz="1800" kern="100" dirty="0">
                        <a:solidFill>
                          <a:srgbClr val="FFFF00"/>
                        </a:solidFill>
                        <a:effectLst/>
                        <a:latin typeface="微软雅黑" panose="020B0503020204020204" pitchFamily="34" charset="-122"/>
                        <a:ea typeface="微软雅黑" panose="020B0503020204020204" pitchFamily="34" charset="-122"/>
                      </a:endParaRPr>
                    </a:p>
                  </a:txBody>
                  <a:tcPr marL="68580" marR="68580" marT="0" marB="0" anchor="ctr">
                    <a:solidFill>
                      <a:srgbClr val="003399"/>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gridSpan="5">
                  <a:txBody>
                    <a:bodyPr/>
                    <a:lstStyle/>
                    <a:p>
                      <a:pPr algn="ctr">
                        <a:spcAft>
                          <a:spcPts val="0"/>
                        </a:spcAft>
                      </a:pPr>
                      <a:r>
                        <a:rPr lang="en-US" altLang="zh-CN"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1"/>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0</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1</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返回</a:t>
                      </a:r>
                    </a:p>
                  </a:txBody>
                  <a:tcPr marL="68580" marR="68580" marT="0" marB="0" anchor="ctr"/>
                </a:tc>
                <a:extLst>
                  <a:ext uri="{0D108BD9-81ED-4DB2-BD59-A6C34878D82A}">
                    <a16:rowId xmlns:a16="http://schemas.microsoft.com/office/drawing/2014/main" val="10002"/>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spcAft>
                          <a:spcPts val="0"/>
                        </a:spcAft>
                      </a:pPr>
                      <a:r>
                        <a:rPr lang="en-US" sz="1800" kern="100">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800" kern="100" dirty="0" smtClean="0">
                          <a:effectLst/>
                          <a:latin typeface="微软雅黑" panose="020B0503020204020204" pitchFamily="34" charset="-122"/>
                          <a:ea typeface="微软雅黑" panose="020B0503020204020204" pitchFamily="34" charset="-122"/>
                        </a:rPr>
                        <a:t>2</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左</a:t>
                      </a:r>
                      <a:r>
                        <a:rPr lang="zh-CN" sz="1800" kern="100" dirty="0" smtClean="0">
                          <a:effectLst/>
                          <a:latin typeface="微软雅黑" panose="020B0503020204020204" pitchFamily="34" charset="-122"/>
                          <a:ea typeface="微软雅黑" panose="020B0503020204020204" pitchFamily="34" charset="-122"/>
                        </a:rPr>
                        <a:t>移</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返回</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3"/>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2</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800" kern="100" dirty="0" smtClean="0">
                          <a:effectLst/>
                          <a:latin typeface="微软雅黑" panose="020B0503020204020204" pitchFamily="34" charset="-122"/>
                          <a:ea typeface="微软雅黑" panose="020B0503020204020204" pitchFamily="34" charset="-122"/>
                        </a:rPr>
                        <a:t>3</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左移</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返回</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4"/>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gridSpan="5">
                  <a:txBody>
                    <a:bodyPr/>
                    <a:lstStyle/>
                    <a:p>
                      <a:pPr algn="ctr">
                        <a:spcAft>
                          <a:spcPts val="0"/>
                        </a:spcAft>
                      </a:pPr>
                      <a:r>
                        <a:rPr lang="en-US" altLang="zh-CN" sz="1800" kern="10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5"/>
                  </a:ext>
                </a:extLst>
              </a:tr>
              <a:tr h="294396">
                <a:tc>
                  <a:txBody>
                    <a:bodyPr/>
                    <a:lstStyle/>
                    <a:p>
                      <a:pPr algn="ctr">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marL="0" algn="ctr" defTabSz="914400" rtl="0" eaLnBrk="1" latinLnBrk="0" hangingPunct="1">
                        <a:spcAft>
                          <a:spcPts val="0"/>
                        </a:spcAft>
                      </a:pPr>
                      <a:r>
                        <a:rPr lang="en-US" altLang="zh-CN" sz="1800" kern="100" dirty="0">
                          <a:solidFill>
                            <a:schemeClr val="dk1"/>
                          </a:solidFill>
                          <a:effectLst/>
                          <a:latin typeface="微软雅黑" panose="020B0503020204020204" pitchFamily="34" charset="-122"/>
                          <a:ea typeface="微软雅黑" panose="020B0503020204020204" pitchFamily="34" charset="-122"/>
                          <a:cs typeface="+mn-cs"/>
                        </a:rPr>
                        <a:t>9</a:t>
                      </a:r>
                      <a:endParaRPr lang="zh-CN" altLang="en-US" sz="18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en-US" altLang="zh-CN" sz="1800" kern="100" dirty="0" smtClean="0">
                          <a:solidFill>
                            <a:schemeClr val="dk1"/>
                          </a:solidFill>
                          <a:effectLst/>
                          <a:latin typeface="微软雅黑" panose="020B0503020204020204" pitchFamily="34" charset="-122"/>
                          <a:ea typeface="微软雅黑" panose="020B0503020204020204" pitchFamily="34" charset="-122"/>
                          <a:cs typeface="+mn-cs"/>
                        </a:rPr>
                        <a:t>0</a:t>
                      </a:r>
                      <a:endParaRPr lang="zh-CN" altLang="en-US" sz="1800"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pPr>
                      <a:r>
                        <a:rPr lang="zh-CN" altLang="zh-CN" sz="1800" kern="100" dirty="0" smtClean="0">
                          <a:effectLst/>
                          <a:latin typeface="微软雅黑" panose="020B0503020204020204" pitchFamily="34" charset="-122"/>
                          <a:ea typeface="微软雅黑" panose="020B0503020204020204" pitchFamily="34" charset="-122"/>
                        </a:rPr>
                        <a:t>右移</a:t>
                      </a:r>
                      <a:endParaRPr lang="zh-CN" alt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altLang="zh-CN" sz="1800" kern="100" dirty="0" smtClean="0">
                          <a:effectLst/>
                          <a:latin typeface="微软雅黑" panose="020B0503020204020204" pitchFamily="34" charset="-122"/>
                          <a:ea typeface="微软雅黑" panose="020B0503020204020204" pitchFamily="34" charset="-122"/>
                        </a:rPr>
                        <a:t>进位</a:t>
                      </a:r>
                      <a:endParaRPr lang="zh-CN" altLang="zh-CN" sz="18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13" name="右箭头 12"/>
          <p:cNvSpPr/>
          <p:nvPr/>
        </p:nvSpPr>
        <p:spPr bwMode="auto">
          <a:xfrm>
            <a:off x="5320544" y="5290046"/>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3" name="矩形 2"/>
          <p:cNvSpPr/>
          <p:nvPr/>
        </p:nvSpPr>
        <p:spPr>
          <a:xfrm>
            <a:off x="980863" y="5142239"/>
            <a:ext cx="4026566" cy="5836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863545" y="4680943"/>
            <a:ext cx="4211286" cy="1469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593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58784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怎样</a:t>
            </a:r>
            <a:r>
              <a:rPr lang="zh-CN" altLang="en-US" sz="2400" b="1" dirty="0" smtClean="0">
                <a:solidFill>
                  <a:srgbClr val="C00000"/>
                </a:solidFill>
                <a:latin typeface="黑体" panose="02010609060101010101" pitchFamily="49" charset="-122"/>
                <a:ea typeface="黑体" panose="02010609060101010101" pitchFamily="49" charset="-122"/>
              </a:rPr>
              <a:t>表示纸带上的符号？</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字母表中的符号越多，用电子器件表示的困难一般就越大，精确性越低。</a:t>
            </a:r>
          </a:p>
          <a:p>
            <a:pPr>
              <a:lnSpc>
                <a:spcPct val="150000"/>
              </a:lnSpc>
            </a:pPr>
            <a:r>
              <a:rPr lang="zh-CN" altLang="en-US" sz="2400" dirty="0">
                <a:latin typeface="微软雅黑" panose="020B0503020204020204" pitchFamily="34" charset="-122"/>
                <a:ea typeface="微软雅黑" panose="020B0503020204020204" pitchFamily="34" charset="-122"/>
              </a:rPr>
              <a:t>一个电子器件的状态越多，可靠运行的困难通常就越大。</a:t>
            </a:r>
          </a:p>
          <a:p>
            <a:pPr>
              <a:lnSpc>
                <a:spcPct val="150000"/>
              </a:lnSpc>
            </a:pPr>
            <a:r>
              <a:rPr lang="zh-CN" altLang="en-US" sz="2400" dirty="0">
                <a:latin typeface="微软雅黑" panose="020B0503020204020204" pitchFamily="34" charset="-122"/>
                <a:ea typeface="微软雅黑" panose="020B0503020204020204" pitchFamily="34" charset="-122"/>
              </a:rPr>
              <a:t>与两个状态的电子元件相比（</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电平），有三个状态的电子元件在制造上比较困难，可靠性也比较低。</a:t>
            </a:r>
            <a:endParaRPr lang="zh-CN" altLang="en-US" sz="2400" dirty="0">
              <a:latin typeface="微软雅黑" panose="020B0503020204020204" pitchFamily="34" charset="-122"/>
              <a:ea typeface="微软雅黑" panose="020B0503020204020204" pitchFamily="34" charset="-122"/>
            </a:endParaRPr>
          </a:p>
        </p:txBody>
      </p:sp>
      <p:sp>
        <p:nvSpPr>
          <p:cNvPr id="15" name="TextBox 4"/>
          <p:cNvSpPr txBox="1"/>
          <p:nvPr/>
        </p:nvSpPr>
        <p:spPr>
          <a:xfrm>
            <a:off x="2019147" y="4520044"/>
            <a:ext cx="7473521" cy="523220"/>
          </a:xfrm>
          <a:prstGeom prst="rect">
            <a:avLst/>
          </a:prstGeom>
          <a:noFill/>
        </p:spPr>
        <p:txBody>
          <a:bodyPr wrap="none" rtlCol="0">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 </a:t>
            </a:r>
            <a:r>
              <a:rPr lang="zh-CN" altLang="en-US" sz="2800" b="1" dirty="0">
                <a:solidFill>
                  <a:srgbClr val="C00000"/>
                </a:solidFill>
                <a:latin typeface="微软雅黑" panose="020B0503020204020204" pitchFamily="34" charset="-122"/>
                <a:ea typeface="微软雅黑" panose="020B0503020204020204" pitchFamily="34" charset="-122"/>
              </a:rPr>
              <a:t>采用二进制使电子器件制造计算机成为可能！</a:t>
            </a:r>
          </a:p>
        </p:txBody>
      </p:sp>
    </p:spTree>
    <p:extLst>
      <p:ext uri="{BB962C8B-B14F-4D97-AF65-F5344CB8AC3E}">
        <p14:creationId xmlns:p14="http://schemas.microsoft.com/office/powerpoint/2010/main" val="71266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587842"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图灵机控制器如何实现</a:t>
            </a:r>
            <a:r>
              <a:rPr lang="zh-CN" altLang="en-US" sz="2400" b="1" dirty="0" smtClean="0">
                <a:solidFill>
                  <a:srgbClr val="C00000"/>
                </a:solidFill>
                <a:latin typeface="黑体" panose="02010609060101010101" pitchFamily="49" charset="-122"/>
                <a:ea typeface="黑体" panose="02010609060101010101" pitchFamily="49" charset="-122"/>
              </a:rPr>
              <a:t>？</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制作控制器的基本要求</a:t>
            </a:r>
          </a:p>
          <a:p>
            <a:pPr lvl="1">
              <a:lnSpc>
                <a:spcPct val="150000"/>
              </a:lnSpc>
            </a:pPr>
            <a:r>
              <a:rPr lang="zh-CN" altLang="en-US" sz="2000" dirty="0">
                <a:latin typeface="微软雅黑" panose="020B0503020204020204" pitchFamily="34" charset="-122"/>
                <a:ea typeface="微软雅黑" panose="020B0503020204020204" pitchFamily="34" charset="-122"/>
              </a:rPr>
              <a:t>控制器必须有逻辑运算能力。例如要执行的指令</a:t>
            </a:r>
            <a:r>
              <a:rPr lang="zh-CN" altLang="en-US"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q    1    1    R    q’</a:t>
            </a:r>
          </a:p>
          <a:p>
            <a:pPr lvl="1">
              <a:lnSpc>
                <a:spcPct val="150000"/>
              </a:lnSpc>
            </a:pPr>
            <a:r>
              <a:rPr lang="zh-CN" altLang="en-US" sz="2000" dirty="0">
                <a:latin typeface="微软雅黑" panose="020B0503020204020204" pitchFamily="34" charset="-122"/>
                <a:ea typeface="微软雅黑" panose="020B0503020204020204" pitchFamily="34" charset="-122"/>
              </a:rPr>
              <a:t>控制器要作出的逻辑判断是：</a:t>
            </a:r>
          </a:p>
          <a:p>
            <a:pPr lvl="2">
              <a:lnSpc>
                <a:spcPct val="150000"/>
              </a:lnSpc>
            </a:pPr>
            <a:r>
              <a:rPr lang="zh-CN" altLang="en-US" sz="1600" dirty="0">
                <a:latin typeface="微软雅黑" panose="020B0503020204020204" pitchFamily="34" charset="-122"/>
                <a:ea typeface="微软雅黑" panose="020B0503020204020204" pitchFamily="34" charset="-122"/>
              </a:rPr>
              <a:t>如果当前机器状态是</a:t>
            </a:r>
            <a:r>
              <a:rPr lang="en-US" altLang="zh-CN" sz="1600" dirty="0">
                <a:latin typeface="微软雅黑" panose="020B0503020204020204" pitchFamily="34" charset="-122"/>
                <a:ea typeface="微软雅黑" panose="020B0503020204020204" pitchFamily="34" charset="-122"/>
              </a:rPr>
              <a:t>q</a:t>
            </a:r>
            <a:r>
              <a:rPr lang="zh-CN" altLang="en-US" sz="1600" dirty="0">
                <a:latin typeface="微软雅黑" panose="020B0503020204020204" pitchFamily="34" charset="-122"/>
                <a:ea typeface="微软雅黑" panose="020B0503020204020204" pitchFamily="34" charset="-122"/>
              </a:rPr>
              <a:t>，</a:t>
            </a:r>
            <a:r>
              <a:rPr lang="zh-CN" altLang="en-US" sz="1600" dirty="0">
                <a:solidFill>
                  <a:srgbClr val="C00000"/>
                </a:solidFill>
                <a:latin typeface="微软雅黑" panose="020B0503020204020204" pitchFamily="34" charset="-122"/>
                <a:ea typeface="微软雅黑" panose="020B0503020204020204" pitchFamily="34" charset="-122"/>
              </a:rPr>
              <a:t>并且</a:t>
            </a:r>
            <a:r>
              <a:rPr lang="zh-CN" altLang="en-US" sz="1600" dirty="0">
                <a:latin typeface="微软雅黑" panose="020B0503020204020204" pitchFamily="34" charset="-122"/>
                <a:ea typeface="微软雅黑" panose="020B0503020204020204" pitchFamily="34" charset="-122"/>
              </a:rPr>
              <a:t>读入的符号是</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，则 </a:t>
            </a:r>
            <a:r>
              <a:rPr lang="en-US" altLang="zh-CN" sz="1600" dirty="0">
                <a:latin typeface="微软雅黑" panose="020B0503020204020204" pitchFamily="34" charset="-122"/>
                <a:ea typeface="微软雅黑" panose="020B0503020204020204" pitchFamily="34" charset="-122"/>
              </a:rPr>
              <a:t>… </a:t>
            </a:r>
          </a:p>
          <a:p>
            <a:pPr>
              <a:lnSpc>
                <a:spcPct val="150000"/>
              </a:lnSpc>
            </a:pPr>
            <a:r>
              <a:rPr lang="zh-CN" altLang="en-US" sz="2400" dirty="0">
                <a:latin typeface="微软雅黑" panose="020B0503020204020204" pitchFamily="34" charset="-122"/>
                <a:ea typeface="微软雅黑" panose="020B0503020204020204" pitchFamily="34" charset="-122"/>
              </a:rPr>
              <a:t>用机器来实现控制器，必须要考虑怎样实现逻辑判断</a:t>
            </a:r>
          </a:p>
          <a:p>
            <a:pPr lvl="1">
              <a:lnSpc>
                <a:spcPct val="150000"/>
              </a:lnSpc>
            </a:pPr>
            <a:r>
              <a:rPr lang="zh-CN" altLang="en-US" sz="2000" dirty="0">
                <a:latin typeface="微软雅黑" panose="020B0503020204020204" pitchFamily="34" charset="-122"/>
                <a:ea typeface="微软雅黑" panose="020B0503020204020204" pitchFamily="34" charset="-122"/>
              </a:rPr>
              <a:t>对于通用图灵机，程序要放在带上。还要考虑采用字母表中的符号来表示程序，而且这样的表示应当易于控制器来处理和判断（也就是：解释）。</a:t>
            </a:r>
          </a:p>
          <a:p>
            <a:pPr>
              <a:lnSpc>
                <a:spcPct val="150000"/>
              </a:lnSpc>
            </a:pPr>
            <a:r>
              <a:rPr lang="zh-CN" altLang="en-US" sz="2400" dirty="0">
                <a:latin typeface="微软雅黑" panose="020B0503020204020204" pitchFamily="34" charset="-122"/>
                <a:ea typeface="微软雅黑" panose="020B0503020204020204" pitchFamily="34" charset="-122"/>
              </a:rPr>
              <a:t>“真、假”（</a:t>
            </a:r>
            <a:r>
              <a:rPr lang="en-US" altLang="zh-CN" sz="2400" dirty="0">
                <a:latin typeface="微软雅黑" panose="020B0503020204020204" pitchFamily="34" charset="-122"/>
                <a:ea typeface="微软雅黑" panose="020B0503020204020204" pitchFamily="34" charset="-122"/>
              </a:rPr>
              <a:t>true / false</a:t>
            </a:r>
            <a:r>
              <a:rPr lang="zh-CN" altLang="en-US" sz="2400" dirty="0">
                <a:latin typeface="微软雅黑" panose="020B0503020204020204" pitchFamily="34" charset="-122"/>
                <a:ea typeface="微软雅黑" panose="020B0503020204020204" pitchFamily="34" charset="-122"/>
              </a:rPr>
              <a:t>）判断就是最基本的逻辑判断。</a:t>
            </a:r>
          </a:p>
        </p:txBody>
      </p:sp>
    </p:spTree>
    <p:extLst>
      <p:ext uri="{BB962C8B-B14F-4D97-AF65-F5344CB8AC3E}">
        <p14:creationId xmlns:p14="http://schemas.microsoft.com/office/powerpoint/2010/main" val="2620937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1731564"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二进制由来</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综合以上考虑，计算机是用两个符号</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来</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smtClean="0">
                <a:latin typeface="微软雅黑" panose="020B0503020204020204" pitchFamily="34" charset="-122"/>
                <a:ea typeface="微软雅黑" panose="020B0503020204020204" pitchFamily="34" charset="-122"/>
              </a:rPr>
              <a:t>表示数据，表示</a:t>
            </a:r>
            <a:r>
              <a:rPr lang="zh-CN" altLang="en-US" sz="2000" dirty="0">
                <a:latin typeface="微软雅黑" panose="020B0503020204020204" pitchFamily="34" charset="-122"/>
                <a:ea typeface="微软雅黑" panose="020B0503020204020204" pitchFamily="34" charset="-122"/>
              </a:rPr>
              <a:t>程序</a:t>
            </a:r>
          </a:p>
          <a:p>
            <a:pPr lvl="1">
              <a:lnSpc>
                <a:spcPct val="150000"/>
              </a:lnSpc>
            </a:pPr>
            <a:r>
              <a:rPr lang="zh-CN" altLang="en-US" sz="2000" dirty="0">
                <a:latin typeface="微软雅黑" panose="020B0503020204020204" pitchFamily="34" charset="-122"/>
                <a:ea typeface="微软雅黑" panose="020B0503020204020204" pitchFamily="34" charset="-122"/>
              </a:rPr>
              <a:t>按照以此为基础的“布尔代数”（或“二值逻辑”），来设计和制造计算机中的大多数零件（元器件）</a:t>
            </a:r>
          </a:p>
          <a:p>
            <a:pPr>
              <a:lnSpc>
                <a:spcPct val="150000"/>
              </a:lnSpc>
            </a:pPr>
            <a:r>
              <a:rPr lang="zh-CN" altLang="en-US" sz="2400" dirty="0">
                <a:latin typeface="微软雅黑" panose="020B0503020204020204" pitchFamily="34" charset="-122"/>
                <a:ea typeface="微软雅黑" panose="020B0503020204020204" pitchFamily="34" charset="-122"/>
              </a:rPr>
              <a:t>这种表示方法叫二进制表示</a:t>
            </a:r>
          </a:p>
          <a:p>
            <a:pPr lvl="1">
              <a:lnSpc>
                <a:spcPct val="150000"/>
              </a:lnSpc>
            </a:pPr>
            <a:r>
              <a:rPr lang="zh-CN" altLang="en-US" sz="2000" dirty="0">
                <a:latin typeface="微软雅黑" panose="020B0503020204020204" pitchFamily="34" charset="-122"/>
                <a:ea typeface="微软雅黑" panose="020B0503020204020204" pitchFamily="34" charset="-122"/>
              </a:rPr>
              <a:t>最早的二进制来自我国的周易</a:t>
            </a:r>
          </a:p>
        </p:txBody>
      </p:sp>
      <p:grpSp>
        <p:nvGrpSpPr>
          <p:cNvPr id="9" name="组合 8"/>
          <p:cNvGrpSpPr/>
          <p:nvPr/>
        </p:nvGrpSpPr>
        <p:grpSpPr>
          <a:xfrm>
            <a:off x="6861174" y="3707748"/>
            <a:ext cx="2533581" cy="2591163"/>
            <a:chOff x="5826039" y="4041068"/>
            <a:chExt cx="2533581" cy="2591163"/>
          </a:xfrm>
        </p:grpSpPr>
        <p:sp>
          <p:nvSpPr>
            <p:cNvPr id="10" name="Oval 6"/>
            <p:cNvSpPr>
              <a:spLocks noChangeAspect="1" noChangeArrowheads="1"/>
            </p:cNvSpPr>
            <p:nvPr/>
          </p:nvSpPr>
          <p:spPr bwMode="auto">
            <a:xfrm>
              <a:off x="5826039" y="4041068"/>
              <a:ext cx="2533581" cy="2591163"/>
            </a:xfrm>
            <a:prstGeom prst="ellipse">
              <a:avLst/>
            </a:pr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just" eaLnBrk="1" hangingPunct="1">
                <a:lnSpc>
                  <a:spcPct val="120000"/>
                </a:lnSpc>
                <a:spcBef>
                  <a:spcPct val="10000"/>
                </a:spcBef>
                <a:buClr>
                  <a:srgbClr val="800000"/>
                </a:buClr>
                <a:buSzPct val="75000"/>
                <a:buFont typeface="Wingdings" panose="05000000000000000000" pitchFamily="2" charset="2"/>
                <a:buChar char="¨"/>
                <a:defRPr/>
              </a:pPr>
              <a:endParaRPr lang="zh-CN" altLang="en-US" sz="2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Line 7"/>
            <p:cNvSpPr>
              <a:spLocks noChangeShapeType="1"/>
            </p:cNvSpPr>
            <p:nvPr/>
          </p:nvSpPr>
          <p:spPr bwMode="auto">
            <a:xfrm>
              <a:off x="6882157" y="4257092"/>
              <a:ext cx="475253"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Line 8"/>
            <p:cNvSpPr>
              <a:spLocks noChangeShapeType="1"/>
            </p:cNvSpPr>
            <p:nvPr/>
          </p:nvSpPr>
          <p:spPr bwMode="auto">
            <a:xfrm>
              <a:off x="6882157" y="4365104"/>
              <a:ext cx="475253"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Line 9"/>
            <p:cNvSpPr>
              <a:spLocks noChangeShapeType="1"/>
            </p:cNvSpPr>
            <p:nvPr/>
          </p:nvSpPr>
          <p:spPr bwMode="auto">
            <a:xfrm>
              <a:off x="6882157" y="4473116"/>
              <a:ext cx="475253"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a:off x="6882157" y="6201308"/>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Line 11"/>
            <p:cNvSpPr>
              <a:spLocks noChangeShapeType="1"/>
            </p:cNvSpPr>
            <p:nvPr/>
          </p:nvSpPr>
          <p:spPr bwMode="auto">
            <a:xfrm>
              <a:off x="7168188" y="6201308"/>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Line 12"/>
            <p:cNvSpPr>
              <a:spLocks noChangeShapeType="1"/>
            </p:cNvSpPr>
            <p:nvPr/>
          </p:nvSpPr>
          <p:spPr bwMode="auto">
            <a:xfrm>
              <a:off x="6882157" y="6309320"/>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Line 13"/>
            <p:cNvSpPr>
              <a:spLocks noChangeShapeType="1"/>
            </p:cNvSpPr>
            <p:nvPr/>
          </p:nvSpPr>
          <p:spPr bwMode="auto">
            <a:xfrm>
              <a:off x="7168188" y="6309320"/>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Line 14"/>
            <p:cNvSpPr>
              <a:spLocks noChangeShapeType="1"/>
            </p:cNvSpPr>
            <p:nvPr/>
          </p:nvSpPr>
          <p:spPr bwMode="auto">
            <a:xfrm>
              <a:off x="6882157" y="6417332"/>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Line 15"/>
            <p:cNvSpPr>
              <a:spLocks noChangeShapeType="1"/>
            </p:cNvSpPr>
            <p:nvPr/>
          </p:nvSpPr>
          <p:spPr bwMode="auto">
            <a:xfrm>
              <a:off x="7168188" y="6417332"/>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rot="16200000">
              <a:off x="5847042" y="5310209"/>
              <a:ext cx="48605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a:off x="6058265" y="5310209"/>
              <a:ext cx="48605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Line 18"/>
            <p:cNvSpPr>
              <a:spLocks noChangeShapeType="1"/>
            </p:cNvSpPr>
            <p:nvPr/>
          </p:nvSpPr>
          <p:spPr bwMode="auto">
            <a:xfrm rot="16200000">
              <a:off x="6098920" y="5456475"/>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rot="16200000">
              <a:off x="6098920" y="5163943"/>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rot="16200000">
              <a:off x="7800859" y="5310209"/>
              <a:ext cx="48605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rot="16200000">
              <a:off x="8052737" y="5456475"/>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rot="16200000">
              <a:off x="8052737" y="5163943"/>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rot="16200000">
              <a:off x="7841513" y="5456475"/>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Line 24"/>
            <p:cNvSpPr>
              <a:spLocks noChangeShapeType="1"/>
            </p:cNvSpPr>
            <p:nvPr/>
          </p:nvSpPr>
          <p:spPr bwMode="auto">
            <a:xfrm rot="16200000">
              <a:off x="7841513" y="5163943"/>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5"/>
            <p:cNvSpPr>
              <a:spLocks noChangeShapeType="1"/>
            </p:cNvSpPr>
            <p:nvPr/>
          </p:nvSpPr>
          <p:spPr bwMode="auto">
            <a:xfrm rot="18900000">
              <a:off x="6169277" y="4657637"/>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6"/>
            <p:cNvSpPr>
              <a:spLocks noChangeShapeType="1"/>
            </p:cNvSpPr>
            <p:nvPr/>
          </p:nvSpPr>
          <p:spPr bwMode="auto">
            <a:xfrm rot="18900000">
              <a:off x="6371700" y="4450614"/>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Line 27"/>
            <p:cNvSpPr>
              <a:spLocks noChangeShapeType="1"/>
            </p:cNvSpPr>
            <p:nvPr/>
          </p:nvSpPr>
          <p:spPr bwMode="auto">
            <a:xfrm rot="18900000">
              <a:off x="7513627" y="6032539"/>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rot="18900000">
              <a:off x="7714949" y="5825516"/>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p:cNvSpPr>
              <a:spLocks noChangeShapeType="1"/>
            </p:cNvSpPr>
            <p:nvPr/>
          </p:nvSpPr>
          <p:spPr bwMode="auto">
            <a:xfrm rot="18900000">
              <a:off x="7587335" y="6107923"/>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p:cNvSpPr>
              <a:spLocks noChangeShapeType="1"/>
            </p:cNvSpPr>
            <p:nvPr/>
          </p:nvSpPr>
          <p:spPr bwMode="auto">
            <a:xfrm rot="18900000">
              <a:off x="7789757" y="5902025"/>
              <a:ext cx="189221"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p:cNvSpPr>
              <a:spLocks noChangeShapeType="1"/>
            </p:cNvSpPr>
            <p:nvPr/>
          </p:nvSpPr>
          <p:spPr bwMode="auto">
            <a:xfrm rot="18900000">
              <a:off x="6202281" y="4630634"/>
              <a:ext cx="475253"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Line 32"/>
            <p:cNvSpPr>
              <a:spLocks noChangeShapeType="1"/>
            </p:cNvSpPr>
            <p:nvPr/>
          </p:nvSpPr>
          <p:spPr bwMode="auto">
            <a:xfrm rot="18900000">
              <a:off x="6275989" y="4706017"/>
              <a:ext cx="475253"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Line 33"/>
            <p:cNvSpPr>
              <a:spLocks noChangeShapeType="1"/>
            </p:cNvSpPr>
            <p:nvPr/>
          </p:nvSpPr>
          <p:spPr bwMode="auto">
            <a:xfrm rot="18900000">
              <a:off x="7620339" y="6080920"/>
              <a:ext cx="475253"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4"/>
            <p:cNvSpPr>
              <a:spLocks noChangeShapeType="1"/>
            </p:cNvSpPr>
            <p:nvPr/>
          </p:nvSpPr>
          <p:spPr bwMode="auto">
            <a:xfrm rot="13500000">
              <a:off x="6332146" y="6184431"/>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Line 35"/>
            <p:cNvSpPr>
              <a:spLocks noChangeShapeType="1"/>
            </p:cNvSpPr>
            <p:nvPr/>
          </p:nvSpPr>
          <p:spPr bwMode="auto">
            <a:xfrm rot="13500000">
              <a:off x="6129723" y="5977408"/>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rot="13500000">
              <a:off x="6406954" y="6107923"/>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rot="13500000">
              <a:off x="6204531" y="5902025"/>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4" name="Line 38"/>
            <p:cNvSpPr>
              <a:spLocks noChangeShapeType="1"/>
            </p:cNvSpPr>
            <p:nvPr/>
          </p:nvSpPr>
          <p:spPr bwMode="auto">
            <a:xfrm rot="13500000">
              <a:off x="7676495" y="4809528"/>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Line 39"/>
            <p:cNvSpPr>
              <a:spLocks noChangeShapeType="1"/>
            </p:cNvSpPr>
            <p:nvPr/>
          </p:nvSpPr>
          <p:spPr bwMode="auto">
            <a:xfrm rot="13500000">
              <a:off x="7474072" y="4603631"/>
              <a:ext cx="193522"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6" name="Line 40"/>
            <p:cNvSpPr>
              <a:spLocks noChangeShapeType="1"/>
            </p:cNvSpPr>
            <p:nvPr/>
          </p:nvSpPr>
          <p:spPr bwMode="auto">
            <a:xfrm rot="13500000">
              <a:off x="6233185" y="5929028"/>
              <a:ext cx="48605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7" name="Line 41"/>
            <p:cNvSpPr>
              <a:spLocks noChangeShapeType="1"/>
            </p:cNvSpPr>
            <p:nvPr/>
          </p:nvSpPr>
          <p:spPr bwMode="auto">
            <a:xfrm rot="13500000">
              <a:off x="7577534" y="4554125"/>
              <a:ext cx="48605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8" name="Line 42"/>
            <p:cNvSpPr>
              <a:spLocks noChangeShapeType="1"/>
            </p:cNvSpPr>
            <p:nvPr/>
          </p:nvSpPr>
          <p:spPr bwMode="auto">
            <a:xfrm rot="13500000">
              <a:off x="7502726" y="4630634"/>
              <a:ext cx="486054"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9" name="Text Box 43"/>
            <p:cNvSpPr txBox="1">
              <a:spLocks noChangeArrowheads="1"/>
            </p:cNvSpPr>
            <p:nvPr/>
          </p:nvSpPr>
          <p:spPr bwMode="auto">
            <a:xfrm>
              <a:off x="6875264" y="447311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乾</a:t>
              </a:r>
            </a:p>
          </p:txBody>
        </p:sp>
        <p:sp>
          <p:nvSpPr>
            <p:cNvPr id="50" name="Text Box 44"/>
            <p:cNvSpPr txBox="1">
              <a:spLocks noChangeArrowheads="1"/>
            </p:cNvSpPr>
            <p:nvPr/>
          </p:nvSpPr>
          <p:spPr bwMode="auto">
            <a:xfrm>
              <a:off x="6875264" y="5815393"/>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坤</a:t>
              </a:r>
            </a:p>
          </p:txBody>
        </p:sp>
        <p:sp>
          <p:nvSpPr>
            <p:cNvPr id="51" name="Text Box 45"/>
            <p:cNvSpPr txBox="1">
              <a:spLocks noChangeArrowheads="1"/>
            </p:cNvSpPr>
            <p:nvPr/>
          </p:nvSpPr>
          <p:spPr bwMode="auto">
            <a:xfrm>
              <a:off x="7362618" y="5606120"/>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艮</a:t>
              </a:r>
            </a:p>
          </p:txBody>
        </p:sp>
        <p:sp>
          <p:nvSpPr>
            <p:cNvPr id="52" name="Text Box 46"/>
            <p:cNvSpPr txBox="1">
              <a:spLocks noChangeArrowheads="1"/>
            </p:cNvSpPr>
            <p:nvPr/>
          </p:nvSpPr>
          <p:spPr bwMode="auto">
            <a:xfrm>
              <a:off x="7523336" y="5095313"/>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坎</a:t>
              </a:r>
            </a:p>
          </p:txBody>
        </p:sp>
        <p:sp>
          <p:nvSpPr>
            <p:cNvPr id="53" name="Text Box 47"/>
            <p:cNvSpPr txBox="1">
              <a:spLocks noChangeArrowheads="1"/>
            </p:cNvSpPr>
            <p:nvPr/>
          </p:nvSpPr>
          <p:spPr bwMode="auto">
            <a:xfrm>
              <a:off x="6300192" y="5095313"/>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离</a:t>
              </a:r>
            </a:p>
          </p:txBody>
        </p:sp>
        <p:sp>
          <p:nvSpPr>
            <p:cNvPr id="54" name="Text Box 48"/>
            <p:cNvSpPr txBox="1">
              <a:spLocks noChangeArrowheads="1"/>
            </p:cNvSpPr>
            <p:nvPr/>
          </p:nvSpPr>
          <p:spPr bwMode="auto">
            <a:xfrm>
              <a:off x="6443216" y="559936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震</a:t>
              </a:r>
            </a:p>
          </p:txBody>
        </p:sp>
        <p:sp>
          <p:nvSpPr>
            <p:cNvPr id="55" name="Text Box 49"/>
            <p:cNvSpPr txBox="1">
              <a:spLocks noChangeArrowheads="1"/>
            </p:cNvSpPr>
            <p:nvPr/>
          </p:nvSpPr>
          <p:spPr bwMode="auto">
            <a:xfrm>
              <a:off x="6458610" y="4689140"/>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兑</a:t>
              </a:r>
            </a:p>
          </p:txBody>
        </p:sp>
        <p:sp>
          <p:nvSpPr>
            <p:cNvPr id="56" name="Text Box 50"/>
            <p:cNvSpPr txBox="1">
              <a:spLocks noChangeArrowheads="1"/>
            </p:cNvSpPr>
            <p:nvPr/>
          </p:nvSpPr>
          <p:spPr bwMode="auto">
            <a:xfrm>
              <a:off x="7307312" y="4663265"/>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楷体_GB2312" pitchFamily="49"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楷体_GB2312" pitchFamily="49"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楷体_GB2312" pitchFamily="49"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0"/>
                </a:spcBef>
                <a:buClrTx/>
                <a:buFontTx/>
                <a:buNone/>
                <a:defRPr/>
              </a:pPr>
              <a:r>
                <a:rPr lang="zh-CN" altLang="en-US" sz="20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巽</a:t>
              </a:r>
              <a:endParaRPr lang="zh-CN" altLang="en-US" sz="18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aphicFrame>
        <p:nvGraphicFramePr>
          <p:cNvPr id="57" name="表格 56"/>
          <p:cNvGraphicFramePr>
            <a:graphicFrameLocks noGrp="1"/>
          </p:cNvGraphicFramePr>
          <p:nvPr>
            <p:extLst>
              <p:ext uri="{D42A27DB-BD31-4B8C-83A1-F6EECF244321}">
                <p14:modId xmlns:p14="http://schemas.microsoft.com/office/powerpoint/2010/main" val="395949614"/>
              </p:ext>
            </p:extLst>
          </p:nvPr>
        </p:nvGraphicFramePr>
        <p:xfrm>
          <a:off x="1357671" y="4839839"/>
          <a:ext cx="4954596" cy="1584960"/>
        </p:xfrm>
        <a:graphic>
          <a:graphicData uri="http://schemas.openxmlformats.org/drawingml/2006/table">
            <a:tbl>
              <a:tblPr bandRow="1">
                <a:tableStyleId>{5C22544A-7EE6-4342-B048-85BDC9FD1C3A}</a:tableStyleId>
              </a:tblPr>
              <a:tblGrid>
                <a:gridCol w="1238649">
                  <a:extLst>
                    <a:ext uri="{9D8B030D-6E8A-4147-A177-3AD203B41FA5}">
                      <a16:colId xmlns:a16="http://schemas.microsoft.com/office/drawing/2014/main" val="20000"/>
                    </a:ext>
                  </a:extLst>
                </a:gridCol>
                <a:gridCol w="1238649">
                  <a:extLst>
                    <a:ext uri="{9D8B030D-6E8A-4147-A177-3AD203B41FA5}">
                      <a16:colId xmlns:a16="http://schemas.microsoft.com/office/drawing/2014/main" val="20001"/>
                    </a:ext>
                  </a:extLst>
                </a:gridCol>
                <a:gridCol w="1238649">
                  <a:extLst>
                    <a:ext uri="{9D8B030D-6E8A-4147-A177-3AD203B41FA5}">
                      <a16:colId xmlns:a16="http://schemas.microsoft.com/office/drawing/2014/main" val="20002"/>
                    </a:ext>
                  </a:extLst>
                </a:gridCol>
                <a:gridCol w="1238649">
                  <a:extLst>
                    <a:ext uri="{9D8B030D-6E8A-4147-A177-3AD203B41FA5}">
                      <a16:colId xmlns:a16="http://schemas.microsoft.com/office/drawing/2014/main" val="20003"/>
                    </a:ext>
                  </a:extLst>
                </a:gridCol>
              </a:tblGrid>
              <a:tr h="370840">
                <a:tc>
                  <a:txBody>
                    <a:bodyPr/>
                    <a:lstStyle/>
                    <a:p>
                      <a:r>
                        <a:rPr lang="zh-CN" altLang="en-US" sz="2000" dirty="0">
                          <a:latin typeface="微软雅黑" panose="020B0503020204020204" pitchFamily="34" charset="-122"/>
                          <a:ea typeface="微软雅黑" panose="020B0503020204020204" pitchFamily="34" charset="-122"/>
                        </a:rPr>
                        <a:t>兑</a:t>
                      </a:r>
                    </a:p>
                  </a:txBody>
                  <a:tcPr/>
                </a:tc>
                <a:tc>
                  <a:txBody>
                    <a:bodyPr/>
                    <a:lstStyle/>
                    <a:p>
                      <a:r>
                        <a:rPr lang="en-US" altLang="zh-CN" sz="2000" dirty="0">
                          <a:latin typeface="微软雅黑" panose="020B0503020204020204" pitchFamily="34" charset="-122"/>
                          <a:ea typeface="微软雅黑" panose="020B0503020204020204" pitchFamily="34" charset="-122"/>
                        </a:rPr>
                        <a:t>110</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乾</a:t>
                      </a:r>
                    </a:p>
                  </a:txBody>
                  <a:tcPr/>
                </a:tc>
                <a:tc>
                  <a:txBody>
                    <a:bodyPr/>
                    <a:lstStyle/>
                    <a:p>
                      <a:r>
                        <a:rPr lang="en-US" altLang="zh-CN" sz="2000" dirty="0">
                          <a:latin typeface="微软雅黑" panose="020B0503020204020204" pitchFamily="34" charset="-122"/>
                          <a:ea typeface="微软雅黑" panose="020B0503020204020204" pitchFamily="34" charset="-122"/>
                        </a:rPr>
                        <a:t>111</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70840">
                <a:tc>
                  <a:txBody>
                    <a:bodyPr/>
                    <a:lstStyle/>
                    <a:p>
                      <a:r>
                        <a:rPr lang="zh-CN" altLang="en-US" sz="2000" dirty="0">
                          <a:latin typeface="微软雅黑" panose="020B0503020204020204" pitchFamily="34" charset="-122"/>
                          <a:ea typeface="微软雅黑" panose="020B0503020204020204" pitchFamily="34" charset="-122"/>
                        </a:rPr>
                        <a:t>巽</a:t>
                      </a:r>
                    </a:p>
                  </a:txBody>
                  <a:tcPr/>
                </a:tc>
                <a:tc>
                  <a:txBody>
                    <a:bodyPr/>
                    <a:lstStyle/>
                    <a:p>
                      <a:r>
                        <a:rPr lang="en-US" altLang="zh-CN" sz="2000" dirty="0">
                          <a:latin typeface="微软雅黑" panose="020B0503020204020204" pitchFamily="34" charset="-122"/>
                          <a:ea typeface="微软雅黑" panose="020B0503020204020204" pitchFamily="34" charset="-122"/>
                        </a:rPr>
                        <a:t>011</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坎</a:t>
                      </a:r>
                    </a:p>
                  </a:txBody>
                  <a:tcPr/>
                </a:tc>
                <a:tc>
                  <a:txBody>
                    <a:bodyPr/>
                    <a:lstStyle/>
                    <a:p>
                      <a:r>
                        <a:rPr lang="en-US" altLang="zh-CN" sz="2000" dirty="0">
                          <a:latin typeface="微软雅黑" panose="020B0503020204020204" pitchFamily="34" charset="-122"/>
                          <a:ea typeface="微软雅黑" panose="020B0503020204020204" pitchFamily="34" charset="-122"/>
                        </a:rPr>
                        <a:t>010</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zh-CN" altLang="en-US" sz="2000" dirty="0">
                          <a:latin typeface="微软雅黑" panose="020B0503020204020204" pitchFamily="34" charset="-122"/>
                          <a:ea typeface="微软雅黑" panose="020B0503020204020204" pitchFamily="34" charset="-122"/>
                        </a:rPr>
                        <a:t>艮</a:t>
                      </a:r>
                    </a:p>
                  </a:txBody>
                  <a:tcPr/>
                </a:tc>
                <a:tc>
                  <a:txBody>
                    <a:bodyPr/>
                    <a:lstStyle/>
                    <a:p>
                      <a:r>
                        <a:rPr lang="en-US" altLang="zh-CN" sz="2000" dirty="0">
                          <a:latin typeface="微软雅黑" panose="020B0503020204020204" pitchFamily="34" charset="-122"/>
                          <a:ea typeface="微软雅黑" panose="020B0503020204020204" pitchFamily="34" charset="-122"/>
                        </a:rPr>
                        <a:t>001</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坤</a:t>
                      </a:r>
                    </a:p>
                  </a:txBody>
                  <a:tcPr/>
                </a:tc>
                <a:tc>
                  <a:txBody>
                    <a:bodyPr/>
                    <a:lstStyle/>
                    <a:p>
                      <a:r>
                        <a:rPr lang="en-US" altLang="zh-CN" sz="2000" dirty="0">
                          <a:latin typeface="微软雅黑" panose="020B0503020204020204" pitchFamily="34" charset="-122"/>
                          <a:ea typeface="微软雅黑" panose="020B0503020204020204" pitchFamily="34" charset="-122"/>
                        </a:rPr>
                        <a:t>000</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r>
                        <a:rPr lang="zh-CN" altLang="en-US" sz="2000" dirty="0">
                          <a:latin typeface="微软雅黑" panose="020B0503020204020204" pitchFamily="34" charset="-122"/>
                          <a:ea typeface="微软雅黑" panose="020B0503020204020204" pitchFamily="34" charset="-122"/>
                        </a:rPr>
                        <a:t>震</a:t>
                      </a:r>
                    </a:p>
                  </a:txBody>
                  <a:tcPr/>
                </a:tc>
                <a:tc>
                  <a:txBody>
                    <a:bodyPr/>
                    <a:lstStyle/>
                    <a:p>
                      <a:r>
                        <a:rPr lang="en-US" altLang="zh-CN" sz="2000" dirty="0">
                          <a:latin typeface="微软雅黑" panose="020B0503020204020204" pitchFamily="34" charset="-122"/>
                          <a:ea typeface="微软雅黑" panose="020B0503020204020204" pitchFamily="34" charset="-122"/>
                        </a:rPr>
                        <a:t>100</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a:latin typeface="微软雅黑" panose="020B0503020204020204" pitchFamily="34" charset="-122"/>
                          <a:ea typeface="微软雅黑" panose="020B0503020204020204" pitchFamily="34" charset="-122"/>
                        </a:rPr>
                        <a:t>离</a:t>
                      </a:r>
                    </a:p>
                  </a:txBody>
                  <a:tcPr/>
                </a:tc>
                <a:tc>
                  <a:txBody>
                    <a:bodyPr/>
                    <a:lstStyle/>
                    <a:p>
                      <a:r>
                        <a:rPr lang="en-US" altLang="zh-CN" sz="2000" dirty="0">
                          <a:latin typeface="微软雅黑" panose="020B0503020204020204" pitchFamily="34" charset="-122"/>
                          <a:ea typeface="微软雅黑" panose="020B0503020204020204" pitchFamily="34" charset="-122"/>
                        </a:rPr>
                        <a:t>101</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
        <p:nvSpPr>
          <p:cNvPr id="58" name="右箭头 57"/>
          <p:cNvSpPr/>
          <p:nvPr/>
        </p:nvSpPr>
        <p:spPr bwMode="auto">
          <a:xfrm rot="9511337">
            <a:off x="6312782" y="5575666"/>
            <a:ext cx="576064" cy="19893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7658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58784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采用二进制后的一个问题</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smtClean="0">
                <a:latin typeface="微软雅黑" panose="020B0503020204020204" pitchFamily="34" charset="-122"/>
                <a:ea typeface="微软雅黑" panose="020B0503020204020204" pitchFamily="34" charset="-122"/>
              </a:rPr>
              <a:t>在前面</a:t>
            </a:r>
            <a:r>
              <a:rPr lang="zh-CN" altLang="en-US" sz="2400" dirty="0">
                <a:latin typeface="微软雅黑" panose="020B0503020204020204" pitchFamily="34" charset="-122"/>
                <a:ea typeface="微软雅黑" panose="020B0503020204020204" pitchFamily="34" charset="-122"/>
              </a:rPr>
              <a:t>的例子里，</a:t>
            </a:r>
            <a:r>
              <a:rPr lang="zh-CN" altLang="en-US" sz="2400" b="1" dirty="0" smtClean="0">
                <a:solidFill>
                  <a:srgbClr val="C00000"/>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作用很重要，它表示着一个数的边界。如果没有了它怎么办？</a:t>
            </a:r>
          </a:p>
          <a:p>
            <a:pPr>
              <a:lnSpc>
                <a:spcPct val="150000"/>
              </a:lnSpc>
            </a:pPr>
            <a:r>
              <a:rPr lang="zh-CN" altLang="en-US" sz="2400" dirty="0">
                <a:latin typeface="微软雅黑" panose="020B0503020204020204" pitchFamily="34" charset="-122"/>
                <a:ea typeface="微软雅黑" panose="020B0503020204020204" pitchFamily="34" charset="-122"/>
              </a:rPr>
              <a:t>在计算机中的做法是：</a:t>
            </a:r>
            <a:r>
              <a:rPr lang="zh-CN" altLang="en-US" sz="2400" b="1" dirty="0">
                <a:solidFill>
                  <a:srgbClr val="C00000"/>
                </a:solidFill>
                <a:latin typeface="微软雅黑" panose="020B0503020204020204" pitchFamily="34" charset="-122"/>
                <a:ea typeface="微软雅黑" panose="020B0503020204020204" pitchFamily="34" charset="-122"/>
              </a:rPr>
              <a:t>预先规定数据的表示单位</a:t>
            </a:r>
            <a:r>
              <a:rPr lang="zh-CN" altLang="en-US" sz="2400" dirty="0">
                <a:latin typeface="微软雅黑" panose="020B0503020204020204" pitchFamily="34" charset="-122"/>
                <a:ea typeface="微软雅黑" panose="020B0503020204020204" pitchFamily="34" charset="-122"/>
              </a:rPr>
              <a:t>（长度）。这样，数据就不需要用特殊的符号来表示它的边界，因为它所在的那个单位的边界，就是这个数据的边界。</a:t>
            </a:r>
          </a:p>
          <a:p>
            <a:pPr>
              <a:lnSpc>
                <a:spcPct val="150000"/>
              </a:lnSpc>
            </a:pPr>
            <a:r>
              <a:rPr lang="zh-CN" altLang="en-US" sz="2400" dirty="0">
                <a:latin typeface="微软雅黑" panose="020B0503020204020204" pitchFamily="34" charset="-122"/>
                <a:ea typeface="微软雅黑" panose="020B0503020204020204" pitchFamily="34" charset="-122"/>
              </a:rPr>
              <a:t>在计算机中有这样几个基本单位：</a:t>
            </a:r>
          </a:p>
          <a:p>
            <a:pPr lvl="1">
              <a:lnSpc>
                <a:spcPct val="150000"/>
              </a:lnSpc>
            </a:pP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bit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或者 </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p>
          <a:p>
            <a:pPr lvl="1">
              <a:lnSpc>
                <a:spcPct val="150000"/>
              </a:lnSpc>
            </a:pPr>
            <a:r>
              <a:rPr lang="zh-CN" altLang="en-US" sz="2000" dirty="0">
                <a:latin typeface="微软雅黑" panose="020B0503020204020204" pitchFamily="34" charset="-122"/>
                <a:ea typeface="微软雅黑" panose="020B0503020204020204" pitchFamily="34" charset="-122"/>
              </a:rPr>
              <a:t>字节（</a:t>
            </a:r>
            <a:r>
              <a:rPr lang="en-US" altLang="zh-CN" sz="2000" dirty="0">
                <a:latin typeface="微软雅黑" panose="020B0503020204020204" pitchFamily="34" charset="-122"/>
                <a:ea typeface="微软雅黑" panose="020B0503020204020204" pitchFamily="34" charset="-122"/>
              </a:rPr>
              <a:t>byte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 bits</a:t>
            </a:r>
            <a:r>
              <a:rPr lang="zh-CN" altLang="en-US" sz="2000" dirty="0">
                <a:latin typeface="微软雅黑" panose="020B0503020204020204" pitchFamily="34" charset="-122"/>
                <a:ea typeface="微软雅黑" panose="020B0503020204020204" pitchFamily="34" charset="-122"/>
              </a:rPr>
              <a:t>（可表示</a:t>
            </a:r>
            <a:r>
              <a:rPr lang="en-US" altLang="zh-CN" sz="2000" dirty="0">
                <a:latin typeface="微软雅黑" panose="020B0503020204020204" pitchFamily="34" charset="-122"/>
                <a:ea typeface="微软雅黑" panose="020B0503020204020204" pitchFamily="34" charset="-122"/>
              </a:rPr>
              <a:t>28</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256</a:t>
            </a:r>
            <a:r>
              <a:rPr lang="zh-CN" altLang="en-US" sz="2000" dirty="0">
                <a:latin typeface="微软雅黑" panose="020B0503020204020204" pitchFamily="34" charset="-122"/>
                <a:ea typeface="微软雅黑" panose="020B0503020204020204" pitchFamily="34" charset="-122"/>
              </a:rPr>
              <a:t>）个不同的数）</a:t>
            </a:r>
          </a:p>
          <a:p>
            <a:pPr lvl="1">
              <a:lnSpc>
                <a:spcPct val="150000"/>
              </a:lnSpc>
            </a:pPr>
            <a:r>
              <a:rPr lang="zh-CN" altLang="en-US" sz="2000" dirty="0">
                <a:latin typeface="微软雅黑" panose="020B0503020204020204" pitchFamily="34" charset="-122"/>
                <a:ea typeface="微软雅黑" panose="020B0503020204020204" pitchFamily="34" charset="-122"/>
              </a:rPr>
              <a:t>字（</a:t>
            </a:r>
            <a:r>
              <a:rPr lang="en-US" altLang="zh-CN" sz="2000" dirty="0">
                <a:latin typeface="微软雅黑" panose="020B0503020204020204" pitchFamily="34" charset="-122"/>
                <a:ea typeface="微软雅黑" panose="020B0503020204020204" pitchFamily="34" charset="-122"/>
              </a:rPr>
              <a:t>word</a:t>
            </a:r>
            <a:r>
              <a:rPr lang="zh-CN" altLang="en-US" sz="2000" dirty="0">
                <a:latin typeface="微软雅黑" panose="020B0503020204020204" pitchFamily="34" charset="-122"/>
                <a:ea typeface="微软雅黑" panose="020B0503020204020204" pitchFamily="34" charset="-122"/>
              </a:rPr>
              <a:t>）：与具体的计算机有关，如：</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 </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位等。它的长度称为对应计算机的字长，相当于在对应的图灵机中，有这么多个读写头同时读写。</a:t>
            </a:r>
          </a:p>
        </p:txBody>
      </p:sp>
    </p:spTree>
    <p:extLst>
      <p:ext uri="{BB962C8B-B14F-4D97-AF65-F5344CB8AC3E}">
        <p14:creationId xmlns:p14="http://schemas.microsoft.com/office/powerpoint/2010/main" val="1490335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4515980"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整数的</a:t>
            </a:r>
            <a:r>
              <a:rPr lang="zh-CN" altLang="en-US" sz="2400" b="1" dirty="0">
                <a:solidFill>
                  <a:srgbClr val="C00000"/>
                </a:solidFill>
                <a:latin typeface="黑体" panose="02010609060101010101" pitchFamily="49" charset="-122"/>
                <a:ea typeface="黑体" panose="02010609060101010101" pitchFamily="49" charset="-122"/>
              </a:rPr>
              <a:t>十进制和二进制表示规则</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8"/>
            <a:ext cx="3960045" cy="2075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微软雅黑" panose="020B0503020204020204" pitchFamily="34" charset="-122"/>
                <a:ea typeface="微软雅黑" panose="020B0503020204020204" pitchFamily="34" charset="-122"/>
              </a:rPr>
              <a:t>十进制整数表示</a:t>
            </a:r>
          </a:p>
          <a:p>
            <a:pPr lvl="1">
              <a:lnSpc>
                <a:spcPct val="150000"/>
              </a:lnSpc>
            </a:pP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n-1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err="1">
                <a:latin typeface="微软雅黑" panose="020B0503020204020204" pitchFamily="34" charset="-122"/>
                <a:ea typeface="微软雅黑" panose="020B0503020204020204" pitchFamily="34" charset="-122"/>
              </a:rPr>
              <a:t>d</a:t>
            </a:r>
            <a:r>
              <a:rPr lang="en-US" altLang="zh-CN" baseline="-25000" dirty="0" err="1">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9" name="TextBox 7"/>
          <p:cNvSpPr txBox="1"/>
          <p:nvPr/>
        </p:nvSpPr>
        <p:spPr>
          <a:xfrm>
            <a:off x="755891" y="3827674"/>
            <a:ext cx="4643423" cy="400110"/>
          </a:xfrm>
          <a:prstGeom prst="rect">
            <a:avLst/>
          </a:prstGeom>
          <a:noFill/>
          <a:ln>
            <a:solidFill>
              <a:schemeClr val="tx1"/>
            </a:solidFill>
          </a:ln>
        </p:spPr>
        <p:txBody>
          <a:bodyPr wrap="square" rtlCol="0">
            <a:spAutoFit/>
          </a:bodyPr>
          <a:lstStyle/>
          <a:p>
            <a:pPr marL="0" lvl="1"/>
            <a:r>
              <a:rPr lang="en-US" altLang="zh-CN" sz="2000" b="1" dirty="0"/>
              <a:t>d</a:t>
            </a:r>
            <a:r>
              <a:rPr lang="en-US" altLang="zh-CN" sz="2000" b="1" baseline="-25000" dirty="0"/>
              <a:t>n</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n</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n-1</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n-1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1</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0</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0</a:t>
            </a:r>
            <a:endParaRPr lang="zh-CN" altLang="en-US" sz="2000" b="1" dirty="0"/>
          </a:p>
        </p:txBody>
      </p:sp>
      <p:sp>
        <p:nvSpPr>
          <p:cNvPr id="10" name="TextBox 9"/>
          <p:cNvSpPr txBox="1"/>
          <p:nvPr/>
        </p:nvSpPr>
        <p:spPr>
          <a:xfrm>
            <a:off x="758126" y="4875856"/>
            <a:ext cx="4641187" cy="707886"/>
          </a:xfrm>
          <a:prstGeom prst="rect">
            <a:avLst/>
          </a:prstGeom>
          <a:noFill/>
          <a:ln>
            <a:solidFill>
              <a:schemeClr val="tx1"/>
            </a:solidFill>
          </a:ln>
        </p:spPr>
        <p:txBody>
          <a:bodyPr wrap="square" rtlCol="0">
            <a:spAutoFit/>
          </a:bodyPr>
          <a:lstStyle/>
          <a:p>
            <a:pPr marL="0" lvl="1"/>
            <a:r>
              <a:rPr lang="en-US" altLang="zh-CN" sz="2000" b="1" dirty="0"/>
              <a:t>123</a:t>
            </a:r>
            <a:r>
              <a:rPr lang="zh-CN" altLang="en-US" sz="2000" b="1" baseline="-25000" dirty="0"/>
              <a:t>（</a:t>
            </a:r>
            <a:r>
              <a:rPr lang="en-US" altLang="zh-CN" sz="2000" b="1" baseline="-25000" dirty="0"/>
              <a:t>10</a:t>
            </a:r>
            <a:r>
              <a:rPr lang="zh-CN" altLang="en-US" sz="2000" b="1" baseline="-25000" dirty="0"/>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2</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2</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3</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0</a:t>
            </a:r>
          </a:p>
          <a:p>
            <a:pPr marL="0" lvl="1"/>
            <a:r>
              <a:rPr lang="en-US" altLang="zh-CN" sz="2000" b="1" baseline="30000" dirty="0">
                <a:effectLst>
                  <a:outerShdw blurRad="38100" dist="38100" dir="2700000" algn="tl">
                    <a:srgbClr val="000000">
                      <a:alpha val="43137"/>
                    </a:srgbClr>
                  </a:outerShdw>
                </a:effectLst>
                <a:ea typeface="幼圆" panose="02010509060101010101" pitchFamily="49" charset="-122"/>
              </a:rPr>
              <a:t>                     </a:t>
            </a:r>
            <a:r>
              <a:rPr lang="en-US" altLang="zh-CN" sz="2000" b="1" dirty="0"/>
              <a:t>=123</a:t>
            </a:r>
            <a:endParaRPr lang="zh-CN" altLang="en-US" sz="2000" b="1" dirty="0"/>
          </a:p>
        </p:txBody>
      </p:sp>
      <p:sp>
        <p:nvSpPr>
          <p:cNvPr id="11" name="下箭头 10"/>
          <p:cNvSpPr/>
          <p:nvPr/>
        </p:nvSpPr>
        <p:spPr bwMode="auto">
          <a:xfrm>
            <a:off x="2268059" y="4371800"/>
            <a:ext cx="288032" cy="43204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2" name="内容占位符 2">
            <a:extLst>
              <a:ext uri="{FF2B5EF4-FFF2-40B4-BE49-F238E27FC236}">
                <a16:creationId xmlns:a16="http://schemas.microsoft.com/office/drawing/2014/main" id="{7B3E51CD-D33A-40FD-B779-8E82724E44CC}"/>
              </a:ext>
            </a:extLst>
          </p:cNvPr>
          <p:cNvSpPr txBox="1">
            <a:spLocks/>
          </p:cNvSpPr>
          <p:nvPr/>
        </p:nvSpPr>
        <p:spPr>
          <a:xfrm>
            <a:off x="6838584" y="1498878"/>
            <a:ext cx="3960045" cy="2075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微软雅黑" panose="020B0503020204020204" pitchFamily="34" charset="-122"/>
                <a:ea typeface="微软雅黑" panose="020B0503020204020204" pitchFamily="34" charset="-122"/>
              </a:rPr>
              <a:t>二</a:t>
            </a:r>
            <a:r>
              <a:rPr lang="zh-CN" altLang="en-US" dirty="0" smtClean="0">
                <a:latin typeface="微软雅黑" panose="020B0503020204020204" pitchFamily="34" charset="-122"/>
                <a:ea typeface="微软雅黑" panose="020B0503020204020204" pitchFamily="34" charset="-122"/>
              </a:rPr>
              <a:t>进制</a:t>
            </a:r>
            <a:r>
              <a:rPr lang="zh-CN" altLang="en-US" dirty="0">
                <a:latin typeface="微软雅黑" panose="020B0503020204020204" pitchFamily="34" charset="-122"/>
                <a:ea typeface="微软雅黑" panose="020B0503020204020204" pitchFamily="34" charset="-122"/>
              </a:rPr>
              <a:t>整数表示</a:t>
            </a:r>
          </a:p>
          <a:p>
            <a:pPr lvl="1">
              <a:lnSpc>
                <a:spcPct val="150000"/>
              </a:lnSpc>
            </a:pP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n-1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err="1">
                <a:latin typeface="微软雅黑" panose="020B0503020204020204" pitchFamily="34" charset="-122"/>
                <a:ea typeface="微软雅黑" panose="020B0503020204020204" pitchFamily="34" charset="-122"/>
              </a:rPr>
              <a:t>d</a:t>
            </a:r>
            <a:r>
              <a:rPr lang="en-US" altLang="zh-CN" baseline="-25000" dirty="0" err="1">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3" name="TextBox 8"/>
          <p:cNvSpPr txBox="1"/>
          <p:nvPr/>
        </p:nvSpPr>
        <p:spPr>
          <a:xfrm>
            <a:off x="6590859" y="3827674"/>
            <a:ext cx="4283969" cy="400110"/>
          </a:xfrm>
          <a:prstGeom prst="rect">
            <a:avLst/>
          </a:prstGeom>
          <a:noFill/>
          <a:ln>
            <a:solidFill>
              <a:schemeClr val="tx1"/>
            </a:solidFill>
          </a:ln>
        </p:spPr>
        <p:txBody>
          <a:bodyPr wrap="square" rtlCol="0">
            <a:spAutoFit/>
          </a:bodyPr>
          <a:lstStyle/>
          <a:p>
            <a:pPr marL="0" lvl="1"/>
            <a:r>
              <a:rPr lang="en-US" altLang="zh-CN" sz="2000" b="1" dirty="0"/>
              <a:t>d</a:t>
            </a:r>
            <a:r>
              <a:rPr lang="en-US" altLang="zh-CN" sz="2000" b="1" baseline="-25000" dirty="0"/>
              <a:t>n</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n</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n-1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n-1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0</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0</a:t>
            </a:r>
            <a:endParaRPr lang="zh-CN" altLang="en-US" sz="2000" b="1" dirty="0"/>
          </a:p>
        </p:txBody>
      </p:sp>
      <p:sp>
        <p:nvSpPr>
          <p:cNvPr id="14" name="TextBox 10"/>
          <p:cNvSpPr txBox="1"/>
          <p:nvPr/>
        </p:nvSpPr>
        <p:spPr>
          <a:xfrm>
            <a:off x="6594910" y="4875856"/>
            <a:ext cx="4279918" cy="707886"/>
          </a:xfrm>
          <a:prstGeom prst="rect">
            <a:avLst/>
          </a:prstGeom>
          <a:noFill/>
          <a:ln>
            <a:solidFill>
              <a:schemeClr val="tx1"/>
            </a:solidFill>
          </a:ln>
        </p:spPr>
        <p:txBody>
          <a:bodyPr wrap="square" rtlCol="0">
            <a:spAutoFit/>
          </a:bodyPr>
          <a:lstStyle/>
          <a:p>
            <a:pPr marL="0" lvl="1"/>
            <a:r>
              <a:rPr lang="en-US" altLang="zh-CN" sz="2000" b="1" dirty="0"/>
              <a:t>1101</a:t>
            </a:r>
            <a:r>
              <a:rPr lang="zh-CN" altLang="en-US" sz="2000" b="1" baseline="-25000" dirty="0"/>
              <a:t>（</a:t>
            </a:r>
            <a:r>
              <a:rPr lang="en-US" altLang="zh-CN" sz="2000" b="1" baseline="-25000" dirty="0"/>
              <a:t>2</a:t>
            </a:r>
            <a:r>
              <a:rPr lang="zh-CN" altLang="en-US" sz="2000" b="1" baseline="-25000" dirty="0"/>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3</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2</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0</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0</a:t>
            </a:r>
          </a:p>
          <a:p>
            <a:pPr marL="0" lvl="1"/>
            <a:r>
              <a:rPr lang="en-US" altLang="zh-CN" sz="2000" b="1" dirty="0">
                <a:effectLst>
                  <a:outerShdw blurRad="38100" dist="38100" dir="2700000" algn="tl">
                    <a:srgbClr val="000000">
                      <a:alpha val="43137"/>
                    </a:srgbClr>
                  </a:outerShdw>
                </a:effectLst>
                <a:ea typeface="幼圆" panose="02010509060101010101" pitchFamily="49" charset="-122"/>
              </a:rPr>
              <a:t>               =13</a:t>
            </a:r>
            <a:endParaRPr lang="zh-CN" altLang="en-US" sz="2000" b="1" dirty="0"/>
          </a:p>
        </p:txBody>
      </p:sp>
      <p:sp>
        <p:nvSpPr>
          <p:cNvPr id="15" name="下箭头 14"/>
          <p:cNvSpPr/>
          <p:nvPr/>
        </p:nvSpPr>
        <p:spPr bwMode="auto">
          <a:xfrm>
            <a:off x="8247044" y="4371800"/>
            <a:ext cx="288032" cy="43204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3367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4206601"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十进制整数转换为二进制整数</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辗转相除法（除</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取余，逆序排列）</a:t>
            </a:r>
          </a:p>
          <a:p>
            <a:pPr lvl="1">
              <a:lnSpc>
                <a:spcPct val="150000"/>
              </a:lnSpc>
            </a:pPr>
            <a:r>
              <a:rPr lang="zh-CN" altLang="en-US" sz="2000" dirty="0">
                <a:latin typeface="微软雅黑" panose="020B0503020204020204" pitchFamily="34" charset="-122"/>
                <a:ea typeface="微软雅黑" panose="020B0503020204020204" pitchFamily="34" charset="-122"/>
              </a:rPr>
              <a:t>将十进制整数除以</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，得到一个商和余数；再用商除以</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，又得到一个商和余数，如此进行，直到商为零时为止</a:t>
            </a:r>
          </a:p>
          <a:p>
            <a:pPr lvl="1">
              <a:lnSpc>
                <a:spcPct val="150000"/>
              </a:lnSpc>
            </a:pPr>
            <a:r>
              <a:rPr lang="zh-CN" altLang="en-US" sz="2000" dirty="0">
                <a:latin typeface="微软雅黑" panose="020B0503020204020204" pitchFamily="34" charset="-122"/>
                <a:ea typeface="微软雅黑" panose="020B0503020204020204" pitchFamily="34" charset="-122"/>
              </a:rPr>
              <a:t>把得到的余数逆序排列起来</a:t>
            </a:r>
          </a:p>
        </p:txBody>
      </p:sp>
      <p:grpSp>
        <p:nvGrpSpPr>
          <p:cNvPr id="9" name="组合 8">
            <a:extLst>
              <a:ext uri="{FF2B5EF4-FFF2-40B4-BE49-F238E27FC236}">
                <a16:creationId xmlns:a16="http://schemas.microsoft.com/office/drawing/2014/main" id="{385C94F3-5E2D-48E6-8D9A-11EE1FFDA0E1}"/>
              </a:ext>
            </a:extLst>
          </p:cNvPr>
          <p:cNvGrpSpPr/>
          <p:nvPr/>
        </p:nvGrpSpPr>
        <p:grpSpPr>
          <a:xfrm>
            <a:off x="5422512" y="5060083"/>
            <a:ext cx="486544" cy="1481085"/>
            <a:chOff x="4932040" y="4831398"/>
            <a:chExt cx="486544" cy="1481085"/>
          </a:xfrm>
        </p:grpSpPr>
        <p:cxnSp>
          <p:nvCxnSpPr>
            <p:cNvPr id="10" name="直接箭头连接符 9">
              <a:extLst>
                <a:ext uri="{FF2B5EF4-FFF2-40B4-BE49-F238E27FC236}">
                  <a16:creationId xmlns:a16="http://schemas.microsoft.com/office/drawing/2014/main" id="{71AADFAF-18D5-42E8-BDA9-FE1BA3432C24}"/>
                </a:ext>
              </a:extLst>
            </p:cNvPr>
            <p:cNvCxnSpPr>
              <a:cxnSpLocks/>
            </p:cNvCxnSpPr>
            <p:nvPr/>
          </p:nvCxnSpPr>
          <p:spPr bwMode="auto">
            <a:xfrm flipV="1">
              <a:off x="4932040" y="4831399"/>
              <a:ext cx="0" cy="1481084"/>
            </a:xfrm>
            <a:prstGeom prst="straightConnector1">
              <a:avLst/>
            </a:prstGeom>
            <a:solidFill>
              <a:schemeClr val="accent1"/>
            </a:solidFill>
            <a:ln w="2857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a:extLst>
                <a:ext uri="{FF2B5EF4-FFF2-40B4-BE49-F238E27FC236}">
                  <a16:creationId xmlns:a16="http://schemas.microsoft.com/office/drawing/2014/main" id="{F3873A8C-051C-45D4-96E0-BCE3AD6AF745}"/>
                </a:ext>
              </a:extLst>
            </p:cNvPr>
            <p:cNvSpPr txBox="1"/>
            <p:nvPr/>
          </p:nvSpPr>
          <p:spPr>
            <a:xfrm>
              <a:off x="4986536" y="4831398"/>
              <a:ext cx="432048" cy="1323439"/>
            </a:xfrm>
            <a:prstGeom prst="rect">
              <a:avLst/>
            </a:prstGeom>
            <a:noFill/>
          </p:spPr>
          <p:txBody>
            <a:bodyPr wrap="square" rtlCol="0">
              <a:spAutoFit/>
            </a:bodyPr>
            <a:lstStyle/>
            <a:p>
              <a:r>
                <a:rPr lang="zh-CN" altLang="en-US" sz="2000" dirty="0"/>
                <a:t>逆序排列</a:t>
              </a:r>
            </a:p>
          </p:txBody>
        </p:sp>
      </p:grpSp>
      <p:graphicFrame>
        <p:nvGraphicFramePr>
          <p:cNvPr id="12" name="表格 11">
            <a:extLst>
              <a:ext uri="{FF2B5EF4-FFF2-40B4-BE49-F238E27FC236}">
                <a16:creationId xmlns:a16="http://schemas.microsoft.com/office/drawing/2014/main" id="{38A0B131-2E2E-496F-8540-5C0DE52306C6}"/>
              </a:ext>
            </a:extLst>
          </p:cNvPr>
          <p:cNvGraphicFramePr>
            <a:graphicFrameLocks noGrp="1"/>
          </p:cNvGraphicFramePr>
          <p:nvPr>
            <p:extLst>
              <p:ext uri="{D42A27DB-BD31-4B8C-83A1-F6EECF244321}">
                <p14:modId xmlns:p14="http://schemas.microsoft.com/office/powerpoint/2010/main" val="2488660665"/>
              </p:ext>
            </p:extLst>
          </p:nvPr>
        </p:nvGraphicFramePr>
        <p:xfrm>
          <a:off x="1735177" y="4472862"/>
          <a:ext cx="423413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30264773"/>
                    </a:ext>
                  </a:extLst>
                </a:gridCol>
                <a:gridCol w="1122010">
                  <a:extLst>
                    <a:ext uri="{9D8B030D-6E8A-4147-A177-3AD203B41FA5}">
                      <a16:colId xmlns:a16="http://schemas.microsoft.com/office/drawing/2014/main" val="2405720678"/>
                    </a:ext>
                  </a:extLst>
                </a:gridCol>
                <a:gridCol w="1080120">
                  <a:extLst>
                    <a:ext uri="{9D8B030D-6E8A-4147-A177-3AD203B41FA5}">
                      <a16:colId xmlns:a16="http://schemas.microsoft.com/office/drawing/2014/main" val="1251332148"/>
                    </a:ext>
                  </a:extLst>
                </a:gridCol>
              </a:tblGrid>
              <a:tr h="370840">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余数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60540"/>
                  </a:ext>
                </a:extLst>
              </a:tr>
              <a:tr h="370840">
                <a:tc>
                  <a:txBody>
                    <a:bodyPr/>
                    <a:lstStyle/>
                    <a:p>
                      <a:r>
                        <a:rPr lang="en-US" altLang="zh-CN" dirty="0">
                          <a:solidFill>
                            <a:schemeClr val="tx1"/>
                          </a:solidFill>
                        </a:rPr>
                        <a:t>25/2=12…1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9934642"/>
                  </a:ext>
                </a:extLst>
              </a:tr>
              <a:tr h="370840">
                <a:tc>
                  <a:txBody>
                    <a:bodyPr/>
                    <a:lstStyle/>
                    <a:p>
                      <a:r>
                        <a:rPr lang="en-US" altLang="zh-CN" dirty="0">
                          <a:solidFill>
                            <a:schemeClr val="tx1"/>
                          </a:solidFill>
                        </a:rPr>
                        <a:t>12/2=6…0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2030930"/>
                  </a:ext>
                </a:extLst>
              </a:tr>
              <a:tr h="370840">
                <a:tc>
                  <a:txBody>
                    <a:bodyPr/>
                    <a:lstStyle/>
                    <a:p>
                      <a:r>
                        <a:rPr lang="en-US" altLang="zh-CN" dirty="0">
                          <a:solidFill>
                            <a:schemeClr val="tx1"/>
                          </a:solidFill>
                        </a:rPr>
                        <a:t>6/2=3…0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826583"/>
                  </a:ext>
                </a:extLst>
              </a:tr>
              <a:tr h="370840">
                <a:tc>
                  <a:txBody>
                    <a:bodyPr/>
                    <a:lstStyle/>
                    <a:p>
                      <a:r>
                        <a:rPr lang="en-US" altLang="zh-CN" dirty="0">
                          <a:solidFill>
                            <a:schemeClr val="tx1"/>
                          </a:solidFill>
                        </a:rPr>
                        <a:t>3/2=1…1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5117024"/>
                  </a:ext>
                </a:extLst>
              </a:tr>
              <a:tr h="370840">
                <a:tc>
                  <a:txBody>
                    <a:bodyPr/>
                    <a:lstStyle/>
                    <a:p>
                      <a:r>
                        <a:rPr lang="en-US" altLang="zh-CN" dirty="0">
                          <a:solidFill>
                            <a:schemeClr val="tx1"/>
                          </a:solidFill>
                        </a:rPr>
                        <a:t>1/2=0…1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7629875"/>
                  </a:ext>
                </a:extLst>
              </a:tr>
            </a:tbl>
          </a:graphicData>
        </a:graphic>
      </p:graphicFrame>
      <p:sp>
        <p:nvSpPr>
          <p:cNvPr id="13" name="文本框 12">
            <a:extLst>
              <a:ext uri="{FF2B5EF4-FFF2-40B4-BE49-F238E27FC236}">
                <a16:creationId xmlns:a16="http://schemas.microsoft.com/office/drawing/2014/main" id="{0FAAA743-25DC-4BFD-9A40-48105E027474}"/>
              </a:ext>
            </a:extLst>
          </p:cNvPr>
          <p:cNvSpPr txBox="1"/>
          <p:nvPr/>
        </p:nvSpPr>
        <p:spPr>
          <a:xfrm>
            <a:off x="7158894" y="3789209"/>
            <a:ext cx="1455655" cy="461665"/>
          </a:xfrm>
          <a:prstGeom prst="rect">
            <a:avLst/>
          </a:prstGeom>
          <a:noFill/>
        </p:spPr>
        <p:txBody>
          <a:bodyPr wrap="none" rtlCol="0">
            <a:spAutoFit/>
          </a:bodyPr>
          <a:lstStyle/>
          <a:p>
            <a:r>
              <a:rPr lang="en-US" altLang="zh-CN" dirty="0">
                <a:effectLst>
                  <a:outerShdw blurRad="38100" dist="38100" dir="2700000" algn="tl">
                    <a:srgbClr val="000000">
                      <a:alpha val="43137"/>
                    </a:srgbClr>
                  </a:outerShdw>
                </a:effectLst>
                <a:latin typeface="+mn-ea"/>
                <a:ea typeface="+mn-ea"/>
              </a:rPr>
              <a:t>11001</a:t>
            </a:r>
            <a:r>
              <a:rPr lang="zh-CN" altLang="en-US" baseline="-25000" dirty="0">
                <a:effectLst>
                  <a:outerShdw blurRad="38100" dist="38100" dir="2700000" algn="tl">
                    <a:srgbClr val="000000">
                      <a:alpha val="43137"/>
                    </a:srgbClr>
                  </a:outerShdw>
                </a:effectLst>
                <a:latin typeface="+mn-ea"/>
                <a:ea typeface="+mn-ea"/>
              </a:rPr>
              <a:t>（</a:t>
            </a:r>
            <a:r>
              <a:rPr lang="en-US" altLang="zh-CN" baseline="-25000" dirty="0">
                <a:effectLst>
                  <a:outerShdw blurRad="38100" dist="38100" dir="2700000" algn="tl">
                    <a:srgbClr val="000000">
                      <a:alpha val="43137"/>
                    </a:srgbClr>
                  </a:outerShdw>
                </a:effectLst>
                <a:latin typeface="+mn-ea"/>
                <a:ea typeface="+mn-ea"/>
              </a:rPr>
              <a:t>2</a:t>
            </a:r>
            <a:r>
              <a:rPr lang="zh-CN" altLang="en-US" baseline="-25000" dirty="0">
                <a:effectLst>
                  <a:outerShdw blurRad="38100" dist="38100" dir="2700000" algn="tl">
                    <a:srgbClr val="000000">
                      <a:alpha val="43137"/>
                    </a:srgbClr>
                  </a:outerShdw>
                </a:effectLst>
                <a:latin typeface="+mn-ea"/>
                <a:ea typeface="+mn-ea"/>
              </a:rPr>
              <a:t>）</a:t>
            </a:r>
            <a:endParaRPr lang="zh-CN" altLang="en-US" dirty="0">
              <a:latin typeface="+mn-ea"/>
              <a:ea typeface="+mn-ea"/>
            </a:endParaRPr>
          </a:p>
        </p:txBody>
      </p:sp>
      <p:sp>
        <p:nvSpPr>
          <p:cNvPr id="14" name="文本框 13">
            <a:extLst>
              <a:ext uri="{FF2B5EF4-FFF2-40B4-BE49-F238E27FC236}">
                <a16:creationId xmlns:a16="http://schemas.microsoft.com/office/drawing/2014/main" id="{64401F56-C5F5-40BD-894F-F3789D4E4976}"/>
              </a:ext>
            </a:extLst>
          </p:cNvPr>
          <p:cNvSpPr txBox="1"/>
          <p:nvPr/>
        </p:nvSpPr>
        <p:spPr>
          <a:xfrm>
            <a:off x="1735177" y="3789453"/>
            <a:ext cx="4234130"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latin typeface="黑体" panose="02010609060101010101" pitchFamily="49" charset="-122"/>
              </a:rPr>
              <a:t>例：将</a:t>
            </a:r>
            <a:r>
              <a:rPr lang="en-US" altLang="zh-CN" dirty="0">
                <a:effectLst>
                  <a:outerShdw blurRad="38100" dist="38100" dir="2700000" algn="tl">
                    <a:srgbClr val="000000">
                      <a:alpha val="43137"/>
                    </a:srgbClr>
                  </a:outerShdw>
                </a:effectLst>
                <a:latin typeface="黑体" panose="02010609060101010101" pitchFamily="49" charset="-122"/>
              </a:rPr>
              <a:t>25</a:t>
            </a:r>
            <a:r>
              <a:rPr lang="zh-CN" altLang="en-US" baseline="-25000" dirty="0">
                <a:effectLst>
                  <a:outerShdw blurRad="38100" dist="38100" dir="2700000" algn="tl">
                    <a:srgbClr val="000000">
                      <a:alpha val="43137"/>
                    </a:srgbClr>
                  </a:outerShdw>
                </a:effectLst>
                <a:latin typeface="黑体" panose="02010609060101010101" pitchFamily="49" charset="-122"/>
              </a:rPr>
              <a:t>（</a:t>
            </a:r>
            <a:r>
              <a:rPr lang="en-US" altLang="zh-CN" baseline="-25000" dirty="0">
                <a:effectLst>
                  <a:outerShdw blurRad="38100" dist="38100" dir="2700000" algn="tl">
                    <a:srgbClr val="000000">
                      <a:alpha val="43137"/>
                    </a:srgbClr>
                  </a:outerShdw>
                </a:effectLst>
                <a:latin typeface="黑体" panose="02010609060101010101" pitchFamily="49" charset="-122"/>
              </a:rPr>
              <a:t>10</a:t>
            </a:r>
            <a:r>
              <a:rPr lang="zh-CN" altLang="en-US" baseline="-25000" dirty="0">
                <a:effectLst>
                  <a:outerShdw blurRad="38100" dist="38100" dir="2700000" algn="tl">
                    <a:srgbClr val="000000">
                      <a:alpha val="43137"/>
                    </a:srgbClr>
                  </a:outerShdw>
                </a:effectLst>
                <a:latin typeface="黑体" panose="02010609060101010101" pitchFamily="49" charset="-122"/>
              </a:rPr>
              <a:t>）</a:t>
            </a:r>
            <a:r>
              <a:rPr lang="zh-CN" altLang="en-US" dirty="0">
                <a:effectLst>
                  <a:outerShdw blurRad="38100" dist="38100" dir="2700000" algn="tl">
                    <a:srgbClr val="000000">
                      <a:alpha val="43137"/>
                    </a:srgbClr>
                  </a:outerShdw>
                </a:effectLst>
                <a:latin typeface="黑体" panose="02010609060101010101" pitchFamily="49" charset="-122"/>
              </a:rPr>
              <a:t>转换成二进制数：</a:t>
            </a:r>
          </a:p>
        </p:txBody>
      </p:sp>
      <p:cxnSp>
        <p:nvCxnSpPr>
          <p:cNvPr id="15" name="直接箭头连接符 14">
            <a:extLst>
              <a:ext uri="{FF2B5EF4-FFF2-40B4-BE49-F238E27FC236}">
                <a16:creationId xmlns:a16="http://schemas.microsoft.com/office/drawing/2014/main" id="{F5A84E5A-656A-482B-8BB7-470A24943970}"/>
              </a:ext>
            </a:extLst>
          </p:cNvPr>
          <p:cNvCxnSpPr>
            <a:endCxn id="13" idx="1"/>
          </p:cNvCxnSpPr>
          <p:nvPr/>
        </p:nvCxnSpPr>
        <p:spPr bwMode="auto">
          <a:xfrm>
            <a:off x="6072756" y="4020041"/>
            <a:ext cx="1086138" cy="1"/>
          </a:xfrm>
          <a:prstGeom prst="straightConnector1">
            <a:avLst/>
          </a:prstGeom>
          <a:solidFill>
            <a:schemeClr val="accent1"/>
          </a:solidFill>
          <a:ln w="2857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6047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040943"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伟大的图灵机</a:t>
            </a: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710926"/>
            <a:ext cx="10720073" cy="2480074"/>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altLang="zh-CN" sz="2400" dirty="0">
                <a:latin typeface="微软雅黑" panose="020B0503020204020204" pitchFamily="34" charset="-122"/>
                <a:ea typeface="微软雅黑" panose="020B0503020204020204" pitchFamily="34" charset="-122"/>
              </a:rPr>
              <a:t>1936</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岁的图灵构造了一台抽象的“计算机”，称为“图灵机”</a:t>
            </a:r>
          </a:p>
          <a:p>
            <a:pPr>
              <a:lnSpc>
                <a:spcPct val="170000"/>
              </a:lnSpc>
            </a:pPr>
            <a:r>
              <a:rPr lang="zh-CN" altLang="en-US" sz="2400" dirty="0">
                <a:latin typeface="微软雅黑" panose="020B0503020204020204" pitchFamily="34" charset="-122"/>
                <a:ea typeface="微软雅黑" panose="020B0503020204020204" pitchFamily="34" charset="-122"/>
              </a:rPr>
              <a:t>抽象计算模型，解决可计算问题</a:t>
            </a:r>
          </a:p>
          <a:p>
            <a:pPr>
              <a:lnSpc>
                <a:spcPct val="170000"/>
              </a:lnSpc>
            </a:pPr>
            <a:r>
              <a:rPr lang="zh-CN" altLang="en-US" sz="2400" dirty="0">
                <a:latin typeface="微软雅黑" panose="020B0503020204020204" pitchFamily="34" charset="-122"/>
                <a:ea typeface="微软雅黑" panose="020B0503020204020204" pitchFamily="34" charset="-122"/>
              </a:rPr>
              <a:t>一切具有计算功能的机器的基础</a:t>
            </a:r>
          </a:p>
          <a:p>
            <a:pPr>
              <a:lnSpc>
                <a:spcPct val="170000"/>
              </a:lnSpc>
            </a:pPr>
            <a:r>
              <a:rPr lang="zh-CN" altLang="en-US" sz="2400" dirty="0">
                <a:latin typeface="微软雅黑" panose="020B0503020204020204" pitchFamily="34" charset="-122"/>
                <a:ea typeface="微软雅黑" panose="020B0503020204020204" pitchFamily="34" charset="-122"/>
              </a:rPr>
              <a:t>计算机和人工智能的发展一直没有彻底脱离图灵机模型</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60" y="4221088"/>
            <a:ext cx="4501480" cy="2173321"/>
          </a:xfrm>
          <a:prstGeom prst="rect">
            <a:avLst/>
          </a:prstGeom>
        </p:spPr>
      </p:pic>
      <p:pic>
        <p:nvPicPr>
          <p:cNvPr id="11" name="图片 10" descr="图灵测试"/>
          <p:cNvPicPr/>
          <p:nvPr/>
        </p:nvPicPr>
        <p:blipFill>
          <a:blip r:embed="rId4">
            <a:extLst>
              <a:ext uri="{28A0092B-C50C-407E-A947-70E740481C1C}">
                <a14:useLocalDpi xmlns:a14="http://schemas.microsoft.com/office/drawing/2010/main" val="0"/>
              </a:ext>
            </a:extLst>
          </a:blip>
          <a:srcRect/>
          <a:stretch>
            <a:fillRect/>
          </a:stretch>
        </p:blipFill>
        <p:spPr bwMode="auto">
          <a:xfrm>
            <a:off x="8430473" y="2428460"/>
            <a:ext cx="2495134" cy="3096344"/>
          </a:xfrm>
          <a:prstGeom prst="rect">
            <a:avLst/>
          </a:prstGeom>
          <a:noFill/>
          <a:ln>
            <a:noFill/>
          </a:ln>
        </p:spPr>
      </p:pic>
    </p:spTree>
    <p:extLst>
      <p:ext uri="{BB962C8B-B14F-4D97-AF65-F5344CB8AC3E}">
        <p14:creationId xmlns:p14="http://schemas.microsoft.com/office/powerpoint/2010/main" val="111100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4515980"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小</a:t>
            </a:r>
            <a:r>
              <a:rPr lang="zh-CN" altLang="en-US" sz="2400" b="1" dirty="0" smtClean="0">
                <a:solidFill>
                  <a:srgbClr val="C00000"/>
                </a:solidFill>
                <a:latin typeface="黑体" panose="02010609060101010101" pitchFamily="49" charset="-122"/>
                <a:ea typeface="黑体" panose="02010609060101010101" pitchFamily="49" charset="-122"/>
              </a:rPr>
              <a:t>数的</a:t>
            </a:r>
            <a:r>
              <a:rPr lang="zh-CN" altLang="en-US" sz="2400" b="1" dirty="0">
                <a:solidFill>
                  <a:srgbClr val="C00000"/>
                </a:solidFill>
                <a:latin typeface="黑体" panose="02010609060101010101" pitchFamily="49" charset="-122"/>
                <a:ea typeface="黑体" panose="02010609060101010101" pitchFamily="49" charset="-122"/>
              </a:rPr>
              <a:t>十进制和二进制表示规则</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8"/>
            <a:ext cx="3960045" cy="2075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latin typeface="微软雅黑" panose="020B0503020204020204" pitchFamily="34" charset="-122"/>
                <a:ea typeface="微软雅黑" panose="020B0503020204020204" pitchFamily="34" charset="-122"/>
              </a:rPr>
              <a:t>十进制小数</a:t>
            </a:r>
            <a:r>
              <a:rPr lang="zh-CN" altLang="en-US" dirty="0">
                <a:latin typeface="微软雅黑" panose="020B0503020204020204" pitchFamily="34" charset="-122"/>
                <a:ea typeface="微软雅黑" panose="020B0503020204020204" pitchFamily="34" charset="-122"/>
              </a:rPr>
              <a:t>表示</a:t>
            </a:r>
          </a:p>
          <a:p>
            <a:pPr lvl="1">
              <a:lnSpc>
                <a:spcPct val="150000"/>
              </a:lnSpc>
            </a:pPr>
            <a:r>
              <a:rPr lang="en-US" altLang="zh-CN" dirty="0" smtClean="0">
                <a:latin typeface="微软雅黑" panose="020B0503020204020204" pitchFamily="34" charset="-122"/>
                <a:ea typeface="微软雅黑" panose="020B0503020204020204" pitchFamily="34" charset="-122"/>
              </a:rPr>
              <a:t>0.d</a:t>
            </a:r>
            <a:r>
              <a:rPr lang="en-US" altLang="zh-CN" baseline="-25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d</a:t>
            </a:r>
            <a:r>
              <a:rPr lang="en-US" altLang="zh-CN" baseline="-25000" dirty="0" smtClean="0">
                <a:latin typeface="微软雅黑" panose="020B0503020204020204" pitchFamily="34" charset="-122"/>
                <a:ea typeface="微软雅黑" panose="020B0503020204020204" pitchFamily="34" charset="-122"/>
              </a:rPr>
              <a:t>n-1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err="1">
                <a:latin typeface="微软雅黑" panose="020B0503020204020204" pitchFamily="34" charset="-122"/>
                <a:ea typeface="微软雅黑" panose="020B0503020204020204" pitchFamily="34" charset="-122"/>
              </a:rPr>
              <a:t>d</a:t>
            </a:r>
            <a:r>
              <a:rPr lang="en-US" altLang="zh-CN" baseline="-25000" dirty="0" err="1">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2" name="内容占位符 2">
            <a:extLst>
              <a:ext uri="{FF2B5EF4-FFF2-40B4-BE49-F238E27FC236}">
                <a16:creationId xmlns:a16="http://schemas.microsoft.com/office/drawing/2014/main" id="{7B3E51CD-D33A-40FD-B779-8E82724E44CC}"/>
              </a:ext>
            </a:extLst>
          </p:cNvPr>
          <p:cNvSpPr txBox="1">
            <a:spLocks/>
          </p:cNvSpPr>
          <p:nvPr/>
        </p:nvSpPr>
        <p:spPr>
          <a:xfrm>
            <a:off x="6838584" y="1498878"/>
            <a:ext cx="3960045" cy="20759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latin typeface="微软雅黑" panose="020B0503020204020204" pitchFamily="34" charset="-122"/>
                <a:ea typeface="微软雅黑" panose="020B0503020204020204" pitchFamily="34" charset="-122"/>
              </a:rPr>
              <a:t>二进制小数</a:t>
            </a:r>
            <a:r>
              <a:rPr lang="zh-CN" altLang="en-US" dirty="0">
                <a:latin typeface="微软雅黑" panose="020B0503020204020204" pitchFamily="34" charset="-122"/>
                <a:ea typeface="微软雅黑" panose="020B0503020204020204" pitchFamily="34" charset="-122"/>
              </a:rPr>
              <a:t>表示</a:t>
            </a:r>
          </a:p>
          <a:p>
            <a:pPr lvl="1">
              <a:lnSpc>
                <a:spcPct val="150000"/>
              </a:lnSpc>
            </a:pPr>
            <a:r>
              <a:rPr lang="en-US" altLang="zh-CN" dirty="0" smtClean="0">
                <a:latin typeface="微软雅黑" panose="020B0503020204020204" pitchFamily="34" charset="-122"/>
                <a:ea typeface="微软雅黑" panose="020B0503020204020204" pitchFamily="34" charset="-122"/>
              </a:rPr>
              <a:t>0.d</a:t>
            </a:r>
            <a:r>
              <a:rPr lang="en-US" altLang="zh-CN" baseline="-25000" dirty="0" smtClean="0">
                <a:latin typeface="微软雅黑" panose="020B0503020204020204" pitchFamily="34" charset="-122"/>
                <a:ea typeface="微软雅黑" panose="020B0503020204020204" pitchFamily="34" charset="-122"/>
              </a:rPr>
              <a:t>n</a:t>
            </a:r>
            <a:r>
              <a:rPr lang="en-US" altLang="zh-CN" dirty="0" smtClean="0">
                <a:latin typeface="微软雅黑" panose="020B0503020204020204" pitchFamily="34" charset="-122"/>
                <a:ea typeface="微软雅黑" panose="020B0503020204020204" pitchFamily="34" charset="-122"/>
              </a:rPr>
              <a:t>d</a:t>
            </a:r>
            <a:r>
              <a:rPr lang="en-US" altLang="zh-CN" baseline="-25000" dirty="0" smtClean="0">
                <a:latin typeface="微软雅黑" panose="020B0503020204020204" pitchFamily="34" charset="-122"/>
                <a:ea typeface="微软雅黑" panose="020B0503020204020204" pitchFamily="34" charset="-122"/>
              </a:rPr>
              <a:t>n-1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d</a:t>
            </a:r>
            <a:r>
              <a:rPr lang="en-US" altLang="zh-CN" baseline="-25000" dirty="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err="1">
                <a:latin typeface="微软雅黑" panose="020B0503020204020204" pitchFamily="34" charset="-122"/>
                <a:ea typeface="微软雅黑" panose="020B0503020204020204" pitchFamily="34" charset="-122"/>
              </a:rPr>
              <a:t>d</a:t>
            </a:r>
            <a:r>
              <a:rPr lang="en-US" altLang="zh-CN" baseline="-25000" dirty="0" err="1">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endParaRPr lang="en-US" altLang="zh-CN" dirty="0">
              <a:latin typeface="微软雅黑" panose="020B0503020204020204" pitchFamily="34" charset="-122"/>
              <a:ea typeface="微软雅黑" panose="020B0503020204020204" pitchFamily="34" charset="-122"/>
            </a:endParaRPr>
          </a:p>
        </p:txBody>
      </p:sp>
      <p:sp>
        <p:nvSpPr>
          <p:cNvPr id="16" name="TextBox 7"/>
          <p:cNvSpPr txBox="1"/>
          <p:nvPr/>
        </p:nvSpPr>
        <p:spPr>
          <a:xfrm>
            <a:off x="622841" y="3892986"/>
            <a:ext cx="5190130" cy="400110"/>
          </a:xfrm>
          <a:prstGeom prst="rect">
            <a:avLst/>
          </a:prstGeom>
          <a:noFill/>
          <a:ln>
            <a:solidFill>
              <a:schemeClr val="tx1"/>
            </a:solidFill>
          </a:ln>
        </p:spPr>
        <p:txBody>
          <a:bodyPr wrap="square" rtlCol="0">
            <a:spAutoFit/>
          </a:bodyPr>
          <a:lstStyle/>
          <a:p>
            <a:pPr marL="0" lvl="1"/>
            <a:r>
              <a:rPr lang="en-US" altLang="zh-CN" sz="2000" b="1" dirty="0"/>
              <a:t>d</a:t>
            </a:r>
            <a:r>
              <a:rPr lang="en-US" altLang="zh-CN" sz="2000" b="1" baseline="-25000" dirty="0"/>
              <a:t>1</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2</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-2</a:t>
            </a:r>
            <a:r>
              <a:rPr lang="en-US" altLang="zh-CN" sz="2000" b="1" dirty="0">
                <a:effectLst>
                  <a:outerShdw blurRad="38100" dist="38100" dir="2700000" algn="tl">
                    <a:srgbClr val="000000">
                      <a:alpha val="43137"/>
                    </a:srgbClr>
                  </a:outerShdw>
                </a:effectLst>
                <a:ea typeface="幼圆" panose="02010509060101010101" pitchFamily="49" charset="-122"/>
              </a:rPr>
              <a:t> +</a:t>
            </a:r>
            <a:r>
              <a:rPr lang="en-US" altLang="zh-CN" sz="2000" b="1" dirty="0"/>
              <a:t>...+ d</a:t>
            </a:r>
            <a:r>
              <a:rPr lang="en-US" altLang="zh-CN" sz="2000" b="1" baseline="-25000" dirty="0"/>
              <a:t>n-1</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-(n-1)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n</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-n</a:t>
            </a:r>
            <a:endParaRPr lang="zh-CN" altLang="en-US" sz="2000" b="1" dirty="0"/>
          </a:p>
        </p:txBody>
      </p:sp>
      <p:sp>
        <p:nvSpPr>
          <p:cNvPr id="17" name="TextBox 8"/>
          <p:cNvSpPr txBox="1"/>
          <p:nvPr/>
        </p:nvSpPr>
        <p:spPr>
          <a:xfrm>
            <a:off x="6715460" y="3892986"/>
            <a:ext cx="4638340" cy="400110"/>
          </a:xfrm>
          <a:prstGeom prst="rect">
            <a:avLst/>
          </a:prstGeom>
          <a:noFill/>
          <a:ln>
            <a:solidFill>
              <a:schemeClr val="tx1"/>
            </a:solidFill>
          </a:ln>
        </p:spPr>
        <p:txBody>
          <a:bodyPr wrap="square" rtlCol="0">
            <a:spAutoFit/>
          </a:bodyPr>
          <a:lstStyle/>
          <a:p>
            <a:pPr marL="0" lvl="1"/>
            <a:r>
              <a:rPr lang="en-US" altLang="zh-CN" sz="2000" b="1" dirty="0" smtClean="0"/>
              <a:t>d1x2</a:t>
            </a:r>
            <a:r>
              <a:rPr lang="en-US" altLang="zh-CN" sz="2000" b="1" baseline="30000" dirty="0" smtClean="0">
                <a:effectLst>
                  <a:outerShdw blurRad="38100" dist="38100" dir="2700000" algn="tl">
                    <a:srgbClr val="000000">
                      <a:alpha val="43137"/>
                    </a:srgbClr>
                  </a:outerShdw>
                </a:effectLst>
                <a:ea typeface="幼圆" panose="02010509060101010101" pitchFamily="49" charset="-122"/>
              </a:rPr>
              <a:t>-1</a:t>
            </a:r>
            <a:r>
              <a:rPr lang="en-US" altLang="zh-CN" sz="2000" b="1" dirty="0" smtClean="0">
                <a:effectLst>
                  <a:outerShdw blurRad="38100" dist="38100" dir="2700000" algn="tl">
                    <a:srgbClr val="000000">
                      <a:alpha val="43137"/>
                    </a:srgbClr>
                  </a:outerShdw>
                </a:effectLst>
                <a:ea typeface="幼圆" panose="02010509060101010101" pitchFamily="49" charset="-122"/>
              </a:rPr>
              <a:t>+</a:t>
            </a:r>
            <a:r>
              <a:rPr lang="en-US" altLang="zh-CN" sz="2000" b="1" dirty="0" smtClean="0"/>
              <a:t>d</a:t>
            </a:r>
            <a:r>
              <a:rPr lang="en-US" altLang="zh-CN" sz="2000" b="1" baseline="-25000" dirty="0" smtClean="0"/>
              <a:t>2</a:t>
            </a:r>
            <a:r>
              <a:rPr lang="en-US" altLang="zh-CN" sz="2000" b="1" dirty="0" smtClean="0">
                <a:effectLst>
                  <a:outerShdw blurRad="38100" dist="38100" dir="2700000" algn="tl">
                    <a:srgbClr val="000000">
                      <a:alpha val="43137"/>
                    </a:srgbClr>
                  </a:outerShdw>
                </a:effectLst>
                <a:ea typeface="幼圆" panose="02010509060101010101" pitchFamily="49" charset="-122"/>
              </a:rPr>
              <a:t>x2</a:t>
            </a:r>
            <a:r>
              <a:rPr lang="en-US" altLang="zh-CN" sz="2000" b="1" baseline="30000" dirty="0" smtClean="0">
                <a:effectLst>
                  <a:outerShdw blurRad="38100" dist="38100" dir="2700000" algn="tl">
                    <a:srgbClr val="000000">
                      <a:alpha val="43137"/>
                    </a:srgbClr>
                  </a:outerShdw>
                </a:effectLst>
                <a:ea typeface="幼圆" panose="02010509060101010101" pitchFamily="49" charset="-122"/>
              </a:rPr>
              <a:t>-2</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n-1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-(n-1)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d</a:t>
            </a:r>
            <a:r>
              <a:rPr lang="en-US" altLang="zh-CN" sz="2000" b="1" baseline="-25000" dirty="0"/>
              <a:t>n</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-n</a:t>
            </a:r>
            <a:endParaRPr lang="zh-CN" altLang="en-US" sz="2000" b="1" dirty="0"/>
          </a:p>
        </p:txBody>
      </p:sp>
      <p:sp>
        <p:nvSpPr>
          <p:cNvPr id="18" name="TextBox 9"/>
          <p:cNvSpPr txBox="1"/>
          <p:nvPr/>
        </p:nvSpPr>
        <p:spPr>
          <a:xfrm>
            <a:off x="789455" y="4785802"/>
            <a:ext cx="4217974" cy="1015663"/>
          </a:xfrm>
          <a:prstGeom prst="rect">
            <a:avLst/>
          </a:prstGeom>
          <a:noFill/>
          <a:ln>
            <a:solidFill>
              <a:schemeClr val="tx1"/>
            </a:solidFill>
          </a:ln>
        </p:spPr>
        <p:txBody>
          <a:bodyPr wrap="square" rtlCol="0">
            <a:spAutoFit/>
          </a:bodyPr>
          <a:lstStyle/>
          <a:p>
            <a:pPr marL="0" lvl="1"/>
            <a:r>
              <a:rPr lang="en-US" altLang="zh-CN" sz="2000" b="1" dirty="0"/>
              <a:t>0.123</a:t>
            </a:r>
            <a:r>
              <a:rPr lang="zh-CN" altLang="en-US" sz="2000" b="1" baseline="-25000" dirty="0"/>
              <a:t>（</a:t>
            </a:r>
            <a:r>
              <a:rPr lang="en-US" altLang="zh-CN" sz="2000" b="1" baseline="-25000" dirty="0"/>
              <a:t>10</a:t>
            </a:r>
            <a:r>
              <a:rPr lang="zh-CN" altLang="en-US" sz="2000" b="1" baseline="-25000" dirty="0"/>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2</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-2</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3</a:t>
            </a:r>
            <a:r>
              <a:rPr lang="en-US" altLang="zh-CN" sz="2000" b="1" dirty="0">
                <a:effectLst>
                  <a:outerShdw blurRad="38100" dist="38100" dir="2700000" algn="tl">
                    <a:srgbClr val="000000">
                      <a:alpha val="43137"/>
                    </a:srgbClr>
                  </a:outerShdw>
                </a:effectLst>
                <a:ea typeface="幼圆" panose="02010509060101010101" pitchFamily="49" charset="-122"/>
              </a:rPr>
              <a:t>x10</a:t>
            </a:r>
            <a:r>
              <a:rPr lang="en-US" altLang="zh-CN" sz="2000" b="1" baseline="30000" dirty="0">
                <a:effectLst>
                  <a:outerShdw blurRad="38100" dist="38100" dir="2700000" algn="tl">
                    <a:srgbClr val="000000">
                      <a:alpha val="43137"/>
                    </a:srgbClr>
                  </a:outerShdw>
                </a:effectLst>
                <a:ea typeface="幼圆" panose="02010509060101010101" pitchFamily="49" charset="-122"/>
              </a:rPr>
              <a:t>-3</a:t>
            </a:r>
          </a:p>
          <a:p>
            <a:pPr marL="0" lvl="1"/>
            <a:r>
              <a:rPr lang="en-US" altLang="zh-CN" sz="2000" b="1" baseline="30000" dirty="0">
                <a:effectLst>
                  <a:outerShdw blurRad="38100" dist="38100" dir="2700000" algn="tl">
                    <a:srgbClr val="000000">
                      <a:alpha val="43137"/>
                    </a:srgbClr>
                  </a:outerShdw>
                </a:effectLst>
                <a:ea typeface="幼圆" panose="02010509060101010101" pitchFamily="49" charset="-122"/>
              </a:rPr>
              <a:t>                         </a:t>
            </a:r>
            <a:r>
              <a:rPr lang="en-US" altLang="zh-CN" sz="2000" b="1" dirty="0"/>
              <a:t>=0.1+0.02+0.003</a:t>
            </a:r>
          </a:p>
          <a:p>
            <a:pPr marL="0" lvl="1"/>
            <a:r>
              <a:rPr lang="en-US" altLang="zh-CN" sz="2000" b="1" dirty="0"/>
              <a:t>                 =0.123</a:t>
            </a:r>
            <a:endParaRPr lang="zh-CN" altLang="en-US" sz="2000" b="1" dirty="0"/>
          </a:p>
        </p:txBody>
      </p:sp>
      <p:sp>
        <p:nvSpPr>
          <p:cNvPr id="19" name="TextBox 10"/>
          <p:cNvSpPr txBox="1"/>
          <p:nvPr/>
        </p:nvSpPr>
        <p:spPr>
          <a:xfrm>
            <a:off x="6715460" y="4786402"/>
            <a:ext cx="4638340" cy="1015663"/>
          </a:xfrm>
          <a:prstGeom prst="rect">
            <a:avLst/>
          </a:prstGeom>
          <a:noFill/>
          <a:ln>
            <a:solidFill>
              <a:schemeClr val="tx1"/>
            </a:solidFill>
          </a:ln>
        </p:spPr>
        <p:txBody>
          <a:bodyPr wrap="square" rtlCol="0">
            <a:spAutoFit/>
          </a:bodyPr>
          <a:lstStyle/>
          <a:p>
            <a:pPr marL="0" lvl="1"/>
            <a:r>
              <a:rPr lang="en-US" altLang="zh-CN" sz="2000" b="1" dirty="0"/>
              <a:t>0.1101</a:t>
            </a:r>
            <a:r>
              <a:rPr lang="zh-CN" altLang="en-US" sz="2000" b="1" baseline="-25000" dirty="0"/>
              <a:t>（</a:t>
            </a:r>
            <a:r>
              <a:rPr lang="en-US" altLang="zh-CN" sz="2000" b="1" baseline="-25000" dirty="0"/>
              <a:t>2</a:t>
            </a:r>
            <a:r>
              <a:rPr lang="zh-CN" altLang="en-US" sz="2000" b="1" baseline="-25000" dirty="0"/>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-1</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-2</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0</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-3</a:t>
            </a:r>
            <a:r>
              <a:rPr lang="en-US" altLang="zh-CN" sz="2000" b="1" dirty="0">
                <a:effectLst>
                  <a:outerShdw blurRad="38100" dist="38100" dir="2700000" algn="tl">
                    <a:srgbClr val="000000">
                      <a:alpha val="43137"/>
                    </a:srgbClr>
                  </a:outerShdw>
                </a:effectLst>
                <a:ea typeface="幼圆" panose="02010509060101010101" pitchFamily="49" charset="-122"/>
              </a:rPr>
              <a:t>+</a:t>
            </a:r>
            <a:r>
              <a:rPr lang="en-US" altLang="zh-CN" sz="2000" b="1" dirty="0"/>
              <a:t>1</a:t>
            </a:r>
            <a:r>
              <a:rPr lang="en-US" altLang="zh-CN" sz="2000" b="1" dirty="0">
                <a:effectLst>
                  <a:outerShdw blurRad="38100" dist="38100" dir="2700000" algn="tl">
                    <a:srgbClr val="000000">
                      <a:alpha val="43137"/>
                    </a:srgbClr>
                  </a:outerShdw>
                </a:effectLst>
                <a:ea typeface="幼圆" panose="02010509060101010101" pitchFamily="49" charset="-122"/>
              </a:rPr>
              <a:t>x2</a:t>
            </a:r>
            <a:r>
              <a:rPr lang="en-US" altLang="zh-CN" sz="2000" b="1" baseline="30000" dirty="0">
                <a:effectLst>
                  <a:outerShdw blurRad="38100" dist="38100" dir="2700000" algn="tl">
                    <a:srgbClr val="000000">
                      <a:alpha val="43137"/>
                    </a:srgbClr>
                  </a:outerShdw>
                </a:effectLst>
                <a:ea typeface="幼圆" panose="02010509060101010101" pitchFamily="49" charset="-122"/>
              </a:rPr>
              <a:t>-4</a:t>
            </a:r>
          </a:p>
          <a:p>
            <a:pPr marL="0" lvl="1"/>
            <a:r>
              <a:rPr lang="en-US" altLang="zh-CN" sz="2000" b="1" dirty="0">
                <a:effectLst>
                  <a:outerShdw blurRad="38100" dist="38100" dir="2700000" algn="tl">
                    <a:srgbClr val="000000">
                      <a:alpha val="43137"/>
                    </a:srgbClr>
                  </a:outerShdw>
                </a:effectLst>
                <a:ea typeface="幼圆" panose="02010509060101010101" pitchFamily="49" charset="-122"/>
              </a:rPr>
              <a:t>                  =0.5+0.25+0+0.0625</a:t>
            </a:r>
          </a:p>
          <a:p>
            <a:pPr marL="0" lvl="1"/>
            <a:r>
              <a:rPr lang="en-US" altLang="zh-CN" sz="2000" b="1" dirty="0">
                <a:effectLst>
                  <a:outerShdw blurRad="38100" dist="38100" dir="2700000" algn="tl">
                    <a:srgbClr val="000000">
                      <a:alpha val="43137"/>
                    </a:srgbClr>
                  </a:outerShdw>
                </a:effectLst>
                <a:ea typeface="幼圆" panose="02010509060101010101" pitchFamily="49" charset="-122"/>
              </a:rPr>
              <a:t>	    =0.8125</a:t>
            </a:r>
            <a:endParaRPr lang="zh-CN" altLang="en-US" sz="2000" b="1" dirty="0"/>
          </a:p>
        </p:txBody>
      </p:sp>
      <p:sp>
        <p:nvSpPr>
          <p:cNvPr id="20" name="下箭头 19"/>
          <p:cNvSpPr/>
          <p:nvPr/>
        </p:nvSpPr>
        <p:spPr bwMode="auto">
          <a:xfrm>
            <a:off x="2321107" y="4437112"/>
            <a:ext cx="288032" cy="2880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21" name="下箭头 20"/>
          <p:cNvSpPr/>
          <p:nvPr/>
        </p:nvSpPr>
        <p:spPr bwMode="auto">
          <a:xfrm>
            <a:off x="8371644" y="4437112"/>
            <a:ext cx="288032" cy="28803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7588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4206601"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十进制小数</a:t>
            </a:r>
            <a:r>
              <a:rPr lang="zh-CN" altLang="en-US" sz="2400" b="1" dirty="0">
                <a:solidFill>
                  <a:srgbClr val="C00000"/>
                </a:solidFill>
                <a:latin typeface="黑体" panose="02010609060101010101" pitchFamily="49" charset="-122"/>
                <a:ea typeface="黑体" panose="02010609060101010101" pitchFamily="49" charset="-122"/>
              </a:rPr>
              <a:t>转换为</a:t>
            </a:r>
            <a:r>
              <a:rPr lang="zh-CN" altLang="en-US" sz="2400" b="1" dirty="0" smtClean="0">
                <a:solidFill>
                  <a:srgbClr val="C00000"/>
                </a:solidFill>
                <a:latin typeface="黑体" panose="02010609060101010101" pitchFamily="49" charset="-122"/>
                <a:ea typeface="黑体" panose="02010609060101010101" pitchFamily="49" charset="-122"/>
              </a:rPr>
              <a:t>二进制小数</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乘</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取整，顺序排列</a:t>
            </a:r>
          </a:p>
          <a:p>
            <a:pPr lvl="1">
              <a:lnSpc>
                <a:spcPct val="150000"/>
              </a:lnSpc>
            </a:pP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乘十进制小数，可以得到积，将积的整数部分取出，再用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乘余下的小数部分，又得到一个积，再将积的整数部分取出，如此进行，直到积中的小数部分为零，或者达到所要求的精度为止</a:t>
            </a:r>
          </a:p>
          <a:p>
            <a:pPr lvl="1">
              <a:lnSpc>
                <a:spcPct val="150000"/>
              </a:lnSpc>
            </a:pPr>
            <a:r>
              <a:rPr lang="zh-CN" altLang="en-US" sz="2000" dirty="0">
                <a:latin typeface="微软雅黑" panose="020B0503020204020204" pitchFamily="34" charset="-122"/>
                <a:ea typeface="微软雅黑" panose="020B0503020204020204" pitchFamily="34" charset="-122"/>
              </a:rPr>
              <a:t>把取出的整数部分按顺序排列起来</a:t>
            </a:r>
          </a:p>
        </p:txBody>
      </p:sp>
      <p:sp>
        <p:nvSpPr>
          <p:cNvPr id="16" name="文本框 15">
            <a:extLst>
              <a:ext uri="{FF2B5EF4-FFF2-40B4-BE49-F238E27FC236}">
                <a16:creationId xmlns:a16="http://schemas.microsoft.com/office/drawing/2014/main" id="{691FA649-9A05-4137-8C87-0FD7A32C3AA6}"/>
              </a:ext>
            </a:extLst>
          </p:cNvPr>
          <p:cNvSpPr txBox="1"/>
          <p:nvPr/>
        </p:nvSpPr>
        <p:spPr>
          <a:xfrm>
            <a:off x="895444" y="4098814"/>
            <a:ext cx="3801041" cy="400110"/>
          </a:xfrm>
          <a:prstGeom prst="rect">
            <a:avLst/>
          </a:prstGeom>
          <a:noFill/>
        </p:spPr>
        <p:txBody>
          <a:bodyPr wrap="none" rtlCol="0">
            <a:spAutoFit/>
          </a:bodyPr>
          <a:lstStyle/>
          <a:p>
            <a:r>
              <a:rPr lang="zh-CN" altLang="en-US" sz="2000" b="1" dirty="0"/>
              <a:t>例：</a:t>
            </a:r>
            <a:r>
              <a:rPr lang="en-US" altLang="zh-CN" sz="2000" b="1" dirty="0"/>
              <a:t>0.8125</a:t>
            </a:r>
            <a:r>
              <a:rPr lang="zh-CN" altLang="en-US" sz="2000" b="1" baseline="-25000" dirty="0"/>
              <a:t>（</a:t>
            </a:r>
            <a:r>
              <a:rPr lang="en-US" altLang="zh-CN" sz="2000" b="1" baseline="-25000" dirty="0"/>
              <a:t>10</a:t>
            </a:r>
            <a:r>
              <a:rPr lang="zh-CN" altLang="en-US" sz="2000" b="1" baseline="-25000" dirty="0"/>
              <a:t>）</a:t>
            </a:r>
            <a:r>
              <a:rPr lang="zh-CN" altLang="en-US" sz="2000" b="1" dirty="0"/>
              <a:t>转换成二进制数</a:t>
            </a:r>
          </a:p>
        </p:txBody>
      </p:sp>
      <p:graphicFrame>
        <p:nvGraphicFramePr>
          <p:cNvPr id="17" name="表格 16">
            <a:extLst>
              <a:ext uri="{FF2B5EF4-FFF2-40B4-BE49-F238E27FC236}">
                <a16:creationId xmlns:a16="http://schemas.microsoft.com/office/drawing/2014/main" id="{03CD22F4-A8E5-4208-A381-9FBD240A07F3}"/>
              </a:ext>
            </a:extLst>
          </p:cNvPr>
          <p:cNvGraphicFramePr>
            <a:graphicFrameLocks noGrp="1"/>
          </p:cNvGraphicFramePr>
          <p:nvPr>
            <p:extLst>
              <p:ext uri="{D42A27DB-BD31-4B8C-83A1-F6EECF244321}">
                <p14:modId xmlns:p14="http://schemas.microsoft.com/office/powerpoint/2010/main" val="172555456"/>
              </p:ext>
            </p:extLst>
          </p:nvPr>
        </p:nvGraphicFramePr>
        <p:xfrm>
          <a:off x="955416" y="4672220"/>
          <a:ext cx="5695755" cy="1981200"/>
        </p:xfrm>
        <a:graphic>
          <a:graphicData uri="http://schemas.openxmlformats.org/drawingml/2006/table">
            <a:tbl>
              <a:tblPr firstRow="1" bandRow="1">
                <a:tableStyleId>{5C22544A-7EE6-4342-B048-85BDC9FD1C3A}</a:tableStyleId>
              </a:tblPr>
              <a:tblGrid>
                <a:gridCol w="1942148">
                  <a:extLst>
                    <a:ext uri="{9D8B030D-6E8A-4147-A177-3AD203B41FA5}">
                      <a16:colId xmlns:a16="http://schemas.microsoft.com/office/drawing/2014/main" val="410027125"/>
                    </a:ext>
                  </a:extLst>
                </a:gridCol>
                <a:gridCol w="1870379">
                  <a:extLst>
                    <a:ext uri="{9D8B030D-6E8A-4147-A177-3AD203B41FA5}">
                      <a16:colId xmlns:a16="http://schemas.microsoft.com/office/drawing/2014/main" val="4042147429"/>
                    </a:ext>
                  </a:extLst>
                </a:gridCol>
                <a:gridCol w="1883228">
                  <a:extLst>
                    <a:ext uri="{9D8B030D-6E8A-4147-A177-3AD203B41FA5}">
                      <a16:colId xmlns:a16="http://schemas.microsoft.com/office/drawing/2014/main" val="2200657346"/>
                    </a:ext>
                  </a:extLst>
                </a:gridCol>
              </a:tblGrid>
              <a:tr h="370840">
                <a:tc>
                  <a:txBody>
                    <a:bodyPr/>
                    <a:lstStyle/>
                    <a:p>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rPr>
                        <a:t>积的整数部分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rPr>
                        <a:t>积的小数部分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104809"/>
                  </a:ext>
                </a:extLst>
              </a:tr>
              <a:tr h="370840">
                <a:tc>
                  <a:txBody>
                    <a:bodyPr/>
                    <a:lstStyle/>
                    <a:p>
                      <a:r>
                        <a:rPr lang="en-US" altLang="zh-CN" sz="2000" dirty="0">
                          <a:solidFill>
                            <a:schemeClr val="tx1"/>
                          </a:solidFill>
                        </a:rPr>
                        <a:t>0.8125</a:t>
                      </a:r>
                      <a:r>
                        <a:rPr lang="zh-CN" altLang="en-US" sz="2000" dirty="0">
                          <a:solidFill>
                            <a:schemeClr val="tx1"/>
                          </a:solidFill>
                        </a:rPr>
                        <a:t>*</a:t>
                      </a:r>
                      <a:r>
                        <a:rPr lang="en-US" altLang="zh-CN" sz="2000" dirty="0">
                          <a:solidFill>
                            <a:schemeClr val="tx1"/>
                          </a:solidFill>
                        </a:rPr>
                        <a:t>2=1.625</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1</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0.625</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3638108"/>
                  </a:ext>
                </a:extLst>
              </a:tr>
              <a:tr h="370840">
                <a:tc>
                  <a:txBody>
                    <a:bodyPr/>
                    <a:lstStyle/>
                    <a:p>
                      <a:r>
                        <a:rPr lang="en-US" altLang="zh-CN" sz="2000" dirty="0">
                          <a:solidFill>
                            <a:schemeClr val="tx1"/>
                          </a:solidFill>
                        </a:rPr>
                        <a:t>0.625</a:t>
                      </a:r>
                      <a:r>
                        <a:rPr lang="zh-CN" altLang="en-US" sz="2000" dirty="0">
                          <a:solidFill>
                            <a:schemeClr val="tx1"/>
                          </a:solidFill>
                        </a:rPr>
                        <a:t>*</a:t>
                      </a:r>
                      <a:r>
                        <a:rPr lang="en-US" altLang="zh-CN" sz="2000" dirty="0">
                          <a:solidFill>
                            <a:schemeClr val="tx1"/>
                          </a:solidFill>
                        </a:rPr>
                        <a:t>2=1.25</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1</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0.25</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4912399"/>
                  </a:ext>
                </a:extLst>
              </a:tr>
              <a:tr h="370840">
                <a:tc>
                  <a:txBody>
                    <a:bodyPr/>
                    <a:lstStyle/>
                    <a:p>
                      <a:r>
                        <a:rPr lang="en-US" altLang="zh-CN" sz="2000" dirty="0">
                          <a:solidFill>
                            <a:schemeClr val="tx1"/>
                          </a:solidFill>
                        </a:rPr>
                        <a:t>0.25</a:t>
                      </a:r>
                      <a:r>
                        <a:rPr lang="zh-CN" altLang="en-US" sz="2000" dirty="0">
                          <a:solidFill>
                            <a:schemeClr val="tx1"/>
                          </a:solidFill>
                        </a:rPr>
                        <a:t>*</a:t>
                      </a:r>
                      <a:r>
                        <a:rPr lang="en-US" altLang="zh-CN" sz="2000" dirty="0">
                          <a:solidFill>
                            <a:schemeClr val="tx1"/>
                          </a:solidFill>
                        </a:rPr>
                        <a:t>2=0.5</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0</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0.5</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6702726"/>
                  </a:ext>
                </a:extLst>
              </a:tr>
              <a:tr h="370840">
                <a:tc>
                  <a:txBody>
                    <a:bodyPr/>
                    <a:lstStyle/>
                    <a:p>
                      <a:r>
                        <a:rPr lang="en-US" altLang="zh-CN" sz="2000" dirty="0">
                          <a:solidFill>
                            <a:schemeClr val="tx1"/>
                          </a:solidFill>
                        </a:rPr>
                        <a:t>0.5*2=1</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1</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0</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6442924"/>
                  </a:ext>
                </a:extLst>
              </a:tr>
            </a:tbl>
          </a:graphicData>
        </a:graphic>
      </p:graphicFrame>
      <p:grpSp>
        <p:nvGrpSpPr>
          <p:cNvPr id="18" name="组合 17">
            <a:extLst>
              <a:ext uri="{FF2B5EF4-FFF2-40B4-BE49-F238E27FC236}">
                <a16:creationId xmlns:a16="http://schemas.microsoft.com/office/drawing/2014/main" id="{614A7FD9-EB34-4F44-8769-EF80ACF91CCC}"/>
              </a:ext>
            </a:extLst>
          </p:cNvPr>
          <p:cNvGrpSpPr/>
          <p:nvPr/>
        </p:nvGrpSpPr>
        <p:grpSpPr>
          <a:xfrm>
            <a:off x="3697304" y="5159309"/>
            <a:ext cx="429692" cy="1394256"/>
            <a:chOff x="8156263" y="4739473"/>
            <a:chExt cx="429692" cy="1394256"/>
          </a:xfrm>
        </p:grpSpPr>
        <p:cxnSp>
          <p:nvCxnSpPr>
            <p:cNvPr id="19" name="直接箭头连接符 18">
              <a:extLst>
                <a:ext uri="{FF2B5EF4-FFF2-40B4-BE49-F238E27FC236}">
                  <a16:creationId xmlns:a16="http://schemas.microsoft.com/office/drawing/2014/main" id="{B03FFCA9-5ED4-47CC-82D2-0D0068D9859B}"/>
                </a:ext>
              </a:extLst>
            </p:cNvPr>
            <p:cNvCxnSpPr/>
            <p:nvPr/>
          </p:nvCxnSpPr>
          <p:spPr bwMode="auto">
            <a:xfrm>
              <a:off x="8169830" y="4739473"/>
              <a:ext cx="0" cy="1394256"/>
            </a:xfrm>
            <a:prstGeom prst="straightConnector1">
              <a:avLst/>
            </a:prstGeom>
            <a:solidFill>
              <a:schemeClr val="accent1"/>
            </a:solidFill>
            <a:ln w="2857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a:extLst>
                <a:ext uri="{FF2B5EF4-FFF2-40B4-BE49-F238E27FC236}">
                  <a16:creationId xmlns:a16="http://schemas.microsoft.com/office/drawing/2014/main" id="{ACF9C8AD-16E9-4A48-9DEB-593499393E83}"/>
                </a:ext>
              </a:extLst>
            </p:cNvPr>
            <p:cNvSpPr txBox="1"/>
            <p:nvPr/>
          </p:nvSpPr>
          <p:spPr>
            <a:xfrm>
              <a:off x="8156263" y="4769857"/>
              <a:ext cx="429692" cy="1323439"/>
            </a:xfrm>
            <a:prstGeom prst="rect">
              <a:avLst/>
            </a:prstGeom>
            <a:noFill/>
          </p:spPr>
          <p:txBody>
            <a:bodyPr wrap="square" rtlCol="0">
              <a:spAutoFit/>
            </a:bodyPr>
            <a:lstStyle/>
            <a:p>
              <a:r>
                <a:rPr lang="zh-CN" altLang="en-US" sz="2000" dirty="0"/>
                <a:t>顺序排列</a:t>
              </a:r>
            </a:p>
          </p:txBody>
        </p:sp>
      </p:grpSp>
      <p:sp>
        <p:nvSpPr>
          <p:cNvPr id="21" name="文本框 20">
            <a:extLst>
              <a:ext uri="{FF2B5EF4-FFF2-40B4-BE49-F238E27FC236}">
                <a16:creationId xmlns:a16="http://schemas.microsoft.com/office/drawing/2014/main" id="{2E5D8A5D-9317-42E3-954D-863DE08E8AEE}"/>
              </a:ext>
            </a:extLst>
          </p:cNvPr>
          <p:cNvSpPr txBox="1"/>
          <p:nvPr/>
        </p:nvSpPr>
        <p:spPr>
          <a:xfrm>
            <a:off x="7560904" y="4062263"/>
            <a:ext cx="960519" cy="400110"/>
          </a:xfrm>
          <a:prstGeom prst="rect">
            <a:avLst/>
          </a:prstGeom>
          <a:noFill/>
        </p:spPr>
        <p:txBody>
          <a:bodyPr wrap="none" rtlCol="0">
            <a:spAutoFit/>
          </a:bodyPr>
          <a:lstStyle/>
          <a:p>
            <a:r>
              <a:rPr lang="en-US" altLang="zh-CN" sz="2000" b="1" dirty="0"/>
              <a:t>0.1101</a:t>
            </a:r>
            <a:endParaRPr lang="zh-CN" altLang="en-US" sz="2000" b="1" dirty="0"/>
          </a:p>
        </p:txBody>
      </p:sp>
      <p:cxnSp>
        <p:nvCxnSpPr>
          <p:cNvPr id="22" name="直接箭头连接符 21">
            <a:extLst>
              <a:ext uri="{FF2B5EF4-FFF2-40B4-BE49-F238E27FC236}">
                <a16:creationId xmlns:a16="http://schemas.microsoft.com/office/drawing/2014/main" id="{70237ED6-E43F-41B2-98CD-7687FD35AA92}"/>
              </a:ext>
            </a:extLst>
          </p:cNvPr>
          <p:cNvCxnSpPr/>
          <p:nvPr/>
        </p:nvCxnSpPr>
        <p:spPr bwMode="auto">
          <a:xfrm>
            <a:off x="6228184" y="4293095"/>
            <a:ext cx="1224136" cy="0"/>
          </a:xfrm>
          <a:prstGeom prst="straightConnector1">
            <a:avLst/>
          </a:prstGeom>
          <a:solidFill>
            <a:schemeClr val="accent1"/>
          </a:solidFill>
          <a:ln w="2857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云形标注 22"/>
          <p:cNvSpPr/>
          <p:nvPr/>
        </p:nvSpPr>
        <p:spPr bwMode="auto">
          <a:xfrm>
            <a:off x="7671449" y="4738269"/>
            <a:ext cx="2697675" cy="1368276"/>
          </a:xfrm>
          <a:prstGeom prst="cloudCallout">
            <a:avLst>
              <a:gd name="adj1" fmla="val -48297"/>
              <a:gd name="adj2" fmla="val 79814"/>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b="1" dirty="0" smtClean="0">
                <a:solidFill>
                  <a:srgbClr val="C00000"/>
                </a:solidFill>
                <a:latin typeface="微软雅黑" panose="020B0503020204020204" pitchFamily="34" charset="-122"/>
                <a:ea typeface="微软雅黑" panose="020B0503020204020204" pitchFamily="34" charset="-122"/>
              </a:rPr>
              <a:t>任意十进制小数</a:t>
            </a:r>
            <a:endParaRPr lang="en-US" altLang="zh-CN" sz="1800" b="1" dirty="0" smtClean="0">
              <a:solidFill>
                <a:srgbClr val="C0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1800" b="1" dirty="0" smtClean="0">
                <a:solidFill>
                  <a:srgbClr val="C00000"/>
                </a:solidFill>
                <a:latin typeface="微软雅黑" panose="020B0503020204020204" pitchFamily="34" charset="-122"/>
                <a:ea typeface="微软雅黑" panose="020B0503020204020204" pitchFamily="34" charset="-122"/>
              </a:rPr>
              <a:t>都能转换为有限位</a:t>
            </a:r>
            <a:endParaRPr lang="en-US" altLang="zh-CN" sz="1800" b="1" dirty="0" smtClean="0">
              <a:solidFill>
                <a:srgbClr val="C0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1800" b="1" dirty="0" smtClean="0">
                <a:solidFill>
                  <a:srgbClr val="C00000"/>
                </a:solidFill>
                <a:latin typeface="微软雅黑" panose="020B0503020204020204" pitchFamily="34" charset="-122"/>
                <a:ea typeface="微软雅黑" panose="020B0503020204020204" pitchFamily="34" charset="-122"/>
              </a:rPr>
              <a:t>的二进制小数吗？</a:t>
            </a:r>
            <a:endParaRPr kumimoji="0" lang="zh-CN" altLang="en-US" sz="18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427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二进制四则运算</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基本符号：</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运算规则：逢二进一，借一当二。</a:t>
            </a:r>
          </a:p>
          <a:p>
            <a:pPr>
              <a:lnSpc>
                <a:spcPct val="150000"/>
              </a:lnSpc>
            </a:pPr>
            <a:r>
              <a:rPr lang="zh-CN" altLang="en-US" sz="2400" dirty="0">
                <a:latin typeface="微软雅黑" panose="020B0503020204020204" pitchFamily="34" charset="-122"/>
                <a:ea typeface="微软雅黑" panose="020B0503020204020204" pitchFamily="34" charset="-122"/>
              </a:rPr>
              <a:t>四则运算规则：</a:t>
            </a:r>
          </a:p>
          <a:p>
            <a:pPr lvl="1">
              <a:lnSpc>
                <a:spcPct val="150000"/>
              </a:lnSpc>
            </a:pPr>
            <a:r>
              <a:rPr lang="zh-CN" altLang="en-US" sz="2000" dirty="0">
                <a:latin typeface="微软雅黑" panose="020B0503020204020204" pitchFamily="34" charset="-122"/>
                <a:ea typeface="微软雅黑" panose="020B0503020204020204" pitchFamily="34" charset="-122"/>
              </a:rPr>
              <a:t>加法运算：</a:t>
            </a:r>
            <a:r>
              <a:rPr lang="en-US" altLang="zh-CN" sz="2000" dirty="0">
                <a:latin typeface="微软雅黑" panose="020B0503020204020204" pitchFamily="34" charset="-122"/>
                <a:ea typeface="微软雅黑" panose="020B0503020204020204" pitchFamily="34" charset="-122"/>
              </a:rPr>
              <a:t>0+0=0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1+1=10</a:t>
            </a:r>
            <a:r>
              <a:rPr lang="zh-CN" altLang="en-US" sz="2000" dirty="0">
                <a:latin typeface="微软雅黑" panose="020B0503020204020204" pitchFamily="34" charset="-122"/>
                <a:ea typeface="微软雅黑" panose="020B0503020204020204" pitchFamily="34" charset="-122"/>
              </a:rPr>
              <a:t>（有进位）</a:t>
            </a:r>
          </a:p>
          <a:p>
            <a:pPr lvl="1">
              <a:lnSpc>
                <a:spcPct val="150000"/>
              </a:lnSpc>
            </a:pPr>
            <a:r>
              <a:rPr lang="zh-CN" altLang="en-US" sz="2000" dirty="0">
                <a:latin typeface="微软雅黑" panose="020B0503020204020204" pitchFamily="34" charset="-122"/>
                <a:ea typeface="微软雅黑" panose="020B0503020204020204" pitchFamily="34" charset="-122"/>
              </a:rPr>
              <a:t>减法运算：</a:t>
            </a:r>
            <a:r>
              <a:rPr lang="en-US" altLang="zh-CN" sz="2000" dirty="0">
                <a:latin typeface="微软雅黑" panose="020B0503020204020204" pitchFamily="34" charset="-122"/>
                <a:ea typeface="微软雅黑" panose="020B0503020204020204" pitchFamily="34" charset="-122"/>
              </a:rPr>
              <a:t>0-0=0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0-1=1</a:t>
            </a:r>
            <a:r>
              <a:rPr lang="zh-CN" altLang="en-US" sz="2000" dirty="0">
                <a:latin typeface="微软雅黑" panose="020B0503020204020204" pitchFamily="34" charset="-122"/>
                <a:ea typeface="微软雅黑" panose="020B0503020204020204" pitchFamily="34" charset="-122"/>
              </a:rPr>
              <a:t>（有借位）</a:t>
            </a:r>
          </a:p>
          <a:p>
            <a:pPr lvl="1">
              <a:lnSpc>
                <a:spcPct val="150000"/>
              </a:lnSpc>
            </a:pPr>
            <a:r>
              <a:rPr lang="zh-CN" altLang="en-US" sz="2000" dirty="0">
                <a:latin typeface="微软雅黑" panose="020B0503020204020204" pitchFamily="34" charset="-122"/>
                <a:ea typeface="微软雅黑" panose="020B0503020204020204" pitchFamily="34" charset="-122"/>
              </a:rPr>
              <a:t>乘法运算：</a:t>
            </a:r>
            <a:r>
              <a:rPr lang="en-US" altLang="zh-CN" sz="2000" dirty="0">
                <a:latin typeface="微软雅黑" panose="020B0503020204020204" pitchFamily="34" charset="-122"/>
                <a:ea typeface="微软雅黑" panose="020B0503020204020204" pitchFamily="34" charset="-122"/>
              </a:rPr>
              <a:t>0×0=0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1×1=1</a:t>
            </a:r>
          </a:p>
          <a:p>
            <a:pPr lvl="1">
              <a:lnSpc>
                <a:spcPct val="150000"/>
              </a:lnSpc>
            </a:pPr>
            <a:r>
              <a:rPr lang="zh-CN" altLang="en-US" sz="2000" dirty="0">
                <a:latin typeface="微软雅黑" panose="020B0503020204020204" pitchFamily="34" charset="-122"/>
                <a:ea typeface="微软雅黑" panose="020B0503020204020204" pitchFamily="34" charset="-122"/>
              </a:rPr>
              <a:t>除法运算：</a:t>
            </a:r>
            <a:r>
              <a:rPr lang="en-US" altLang="zh-CN" sz="2000" dirty="0">
                <a:latin typeface="微软雅黑" panose="020B0503020204020204" pitchFamily="34" charset="-122"/>
                <a:ea typeface="微软雅黑" panose="020B0503020204020204" pitchFamily="34" charset="-122"/>
              </a:rPr>
              <a:t>0÷1=0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1÷1=1</a:t>
            </a:r>
            <a:r>
              <a:rPr lang="zh-CN" altLang="en-US" sz="2000" dirty="0">
                <a:latin typeface="微软雅黑" panose="020B0503020204020204" pitchFamily="34" charset="-122"/>
                <a:ea typeface="微软雅黑" panose="020B0503020204020204" pitchFamily="34" charset="-122"/>
              </a:rPr>
              <a:t>（除数不能为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11681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二进制四则运算</a:t>
            </a:r>
            <a:endParaRPr lang="zh-CN" altLang="en-US" sz="2400" b="1" dirty="0">
              <a:solidFill>
                <a:srgbClr val="C00000"/>
              </a:solidFill>
              <a:latin typeface="黑体" panose="02010609060101010101" pitchFamily="49" charset="-122"/>
              <a:ea typeface="黑体" panose="02010609060101010101" pitchFamily="49" charset="-122"/>
            </a:endParaRPr>
          </a:p>
        </p:txBody>
      </p:sp>
      <p:grpSp>
        <p:nvGrpSpPr>
          <p:cNvPr id="9" name="组合 8">
            <a:extLst>
              <a:ext uri="{FF2B5EF4-FFF2-40B4-BE49-F238E27FC236}">
                <a16:creationId xmlns:a16="http://schemas.microsoft.com/office/drawing/2014/main" id="{B242E60D-66E9-4D0D-A681-6998A69D7C75}"/>
              </a:ext>
            </a:extLst>
          </p:cNvPr>
          <p:cNvGrpSpPr/>
          <p:nvPr/>
        </p:nvGrpSpPr>
        <p:grpSpPr>
          <a:xfrm>
            <a:off x="1314128" y="1757589"/>
            <a:ext cx="8208912" cy="4419476"/>
            <a:chOff x="838200" y="1143000"/>
            <a:chExt cx="10604500" cy="4838700"/>
          </a:xfrm>
        </p:grpSpPr>
        <p:pic>
          <p:nvPicPr>
            <p:cNvPr id="10" name="图片 9">
              <a:extLst>
                <a:ext uri="{FF2B5EF4-FFF2-40B4-BE49-F238E27FC236}">
                  <a16:creationId xmlns:a16="http://schemas.microsoft.com/office/drawing/2014/main" id="{5FA09260-D50D-446F-9F34-0CD289376CA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01181" y="1262321"/>
              <a:ext cx="9612131" cy="4693402"/>
            </a:xfrm>
            <a:prstGeom prst="rect">
              <a:avLst/>
            </a:prstGeom>
          </p:spPr>
        </p:pic>
        <p:cxnSp>
          <p:nvCxnSpPr>
            <p:cNvPr id="11" name="直接连接符 10">
              <a:extLst>
                <a:ext uri="{FF2B5EF4-FFF2-40B4-BE49-F238E27FC236}">
                  <a16:creationId xmlns:a16="http://schemas.microsoft.com/office/drawing/2014/main" id="{AF5ED1FC-996C-44B6-B3F3-B38CF7595688}"/>
                </a:ext>
              </a:extLst>
            </p:cNvPr>
            <p:cNvCxnSpPr/>
            <p:nvPr/>
          </p:nvCxnSpPr>
          <p:spPr>
            <a:xfrm flipV="1">
              <a:off x="838200" y="3225800"/>
              <a:ext cx="10591800" cy="127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直接连接符 11">
              <a:extLst>
                <a:ext uri="{FF2B5EF4-FFF2-40B4-BE49-F238E27FC236}">
                  <a16:creationId xmlns:a16="http://schemas.microsoft.com/office/drawing/2014/main" id="{1626CEE8-2EF1-468D-9F99-134ADBA08D3F}"/>
                </a:ext>
              </a:extLst>
            </p:cNvPr>
            <p:cNvCxnSpPr/>
            <p:nvPr/>
          </p:nvCxnSpPr>
          <p:spPr>
            <a:xfrm flipV="1">
              <a:off x="850900" y="1143000"/>
              <a:ext cx="10591800" cy="127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直接连接符 12">
              <a:extLst>
                <a:ext uri="{FF2B5EF4-FFF2-40B4-BE49-F238E27FC236}">
                  <a16:creationId xmlns:a16="http://schemas.microsoft.com/office/drawing/2014/main" id="{B12C00AF-ED3F-4E7B-A118-160BABFB781A}"/>
                </a:ext>
              </a:extLst>
            </p:cNvPr>
            <p:cNvCxnSpPr/>
            <p:nvPr/>
          </p:nvCxnSpPr>
          <p:spPr>
            <a:xfrm flipV="1">
              <a:off x="850900" y="5956300"/>
              <a:ext cx="10591800" cy="127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连接符 13">
              <a:extLst>
                <a:ext uri="{FF2B5EF4-FFF2-40B4-BE49-F238E27FC236}">
                  <a16:creationId xmlns:a16="http://schemas.microsoft.com/office/drawing/2014/main" id="{EDF1F865-3D71-409E-B4B3-037D6F6894D7}"/>
                </a:ext>
              </a:extLst>
            </p:cNvPr>
            <p:cNvCxnSpPr/>
            <p:nvPr/>
          </p:nvCxnSpPr>
          <p:spPr>
            <a:xfrm>
              <a:off x="850900" y="1143000"/>
              <a:ext cx="0" cy="4826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a:extLst>
                <a:ext uri="{FF2B5EF4-FFF2-40B4-BE49-F238E27FC236}">
                  <a16:creationId xmlns:a16="http://schemas.microsoft.com/office/drawing/2014/main" id="{3B1AE84C-75C1-43D6-8579-8396B12EC1E7}"/>
                </a:ext>
              </a:extLst>
            </p:cNvPr>
            <p:cNvCxnSpPr/>
            <p:nvPr/>
          </p:nvCxnSpPr>
          <p:spPr>
            <a:xfrm>
              <a:off x="5727700" y="1155700"/>
              <a:ext cx="0" cy="4826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接连接符 15">
              <a:extLst>
                <a:ext uri="{FF2B5EF4-FFF2-40B4-BE49-F238E27FC236}">
                  <a16:creationId xmlns:a16="http://schemas.microsoft.com/office/drawing/2014/main" id="{72361EF0-3BEB-4934-8BC8-B8AAB34B838E}"/>
                </a:ext>
              </a:extLst>
            </p:cNvPr>
            <p:cNvCxnSpPr/>
            <p:nvPr/>
          </p:nvCxnSpPr>
          <p:spPr>
            <a:xfrm>
              <a:off x="11430000" y="1155700"/>
              <a:ext cx="0" cy="482600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26774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二进制移位运算</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乘</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相当于左移</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位后，在尾部补</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除</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相当于右移</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位后，在高位补</a:t>
            </a:r>
            <a:r>
              <a:rPr lang="en-US" altLang="zh-CN" sz="2400" dirty="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D0522890-1FD7-494B-A9C1-B81618CF7B6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6773" y="2967398"/>
            <a:ext cx="8136259" cy="3308149"/>
          </a:xfrm>
          <a:prstGeom prst="rect">
            <a:avLst/>
          </a:prstGeom>
        </p:spPr>
      </p:pic>
    </p:spTree>
    <p:extLst>
      <p:ext uri="{BB962C8B-B14F-4D97-AF65-F5344CB8AC3E}">
        <p14:creationId xmlns:p14="http://schemas.microsoft.com/office/powerpoint/2010/main" val="250993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65970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八进制与十六进制</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0248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微软雅黑" panose="020B0503020204020204" pitchFamily="34" charset="-122"/>
                <a:ea typeface="微软雅黑" panose="020B0503020204020204" pitchFamily="34" charset="-122"/>
              </a:rPr>
              <a:t>数据也可以用八进制和十六进制表示：</a:t>
            </a:r>
          </a:p>
          <a:p>
            <a:pPr lvl="1">
              <a:lnSpc>
                <a:spcPct val="150000"/>
              </a:lnSpc>
            </a:pPr>
            <a:r>
              <a:rPr lang="zh-CN" altLang="en-US" sz="1800" b="1" dirty="0">
                <a:latin typeface="微软雅黑" panose="020B0503020204020204" pitchFamily="34" charset="-122"/>
                <a:ea typeface="微软雅黑" panose="020B0503020204020204" pitchFamily="34" charset="-122"/>
              </a:rPr>
              <a:t>八进制表示</a:t>
            </a:r>
            <a:r>
              <a:rPr lang="zh-CN" altLang="en-US" sz="1800" dirty="0">
                <a:latin typeface="微软雅黑" panose="020B0503020204020204" pitchFamily="34" charset="-122"/>
                <a:ea typeface="微软雅黑" panose="020B0503020204020204" pitchFamily="34" charset="-122"/>
              </a:rPr>
              <a:t>：使用 </a:t>
            </a:r>
            <a:r>
              <a:rPr lang="en-US" altLang="zh-CN" sz="1800" dirty="0">
                <a:latin typeface="微软雅黑" panose="020B0503020204020204" pitchFamily="34" charset="-122"/>
                <a:ea typeface="微软雅黑" panose="020B0503020204020204" pitchFamily="34" charset="-122"/>
              </a:rPr>
              <a:t>0-7 </a:t>
            </a:r>
            <a:r>
              <a:rPr lang="zh-CN" altLang="en-US" sz="1800" dirty="0">
                <a:latin typeface="微软雅黑" panose="020B0503020204020204" pitchFamily="34" charset="-122"/>
                <a:ea typeface="微软雅黑" panose="020B0503020204020204" pitchFamily="34" charset="-122"/>
              </a:rPr>
              <a:t>共 </a:t>
            </a:r>
            <a:r>
              <a:rPr lang="en-US" altLang="zh-CN" sz="1800" dirty="0">
                <a:latin typeface="微软雅黑" panose="020B0503020204020204" pitchFamily="34" charset="-122"/>
                <a:ea typeface="微软雅黑" panose="020B0503020204020204" pitchFamily="34" charset="-122"/>
              </a:rPr>
              <a:t>8 </a:t>
            </a:r>
            <a:r>
              <a:rPr lang="zh-CN" altLang="en-US" sz="1800" dirty="0">
                <a:latin typeface="微软雅黑" panose="020B0503020204020204" pitchFamily="34" charset="-122"/>
                <a:ea typeface="微软雅黑" panose="020B0503020204020204" pitchFamily="34" charset="-122"/>
              </a:rPr>
              <a:t>个数字。</a:t>
            </a:r>
          </a:p>
          <a:p>
            <a:pPr lvl="1">
              <a:lnSpc>
                <a:spcPct val="150000"/>
              </a:lnSpc>
            </a:pPr>
            <a:r>
              <a:rPr lang="zh-CN" altLang="en-US" sz="1800" b="1" dirty="0">
                <a:latin typeface="微软雅黑" panose="020B0503020204020204" pitchFamily="34" charset="-122"/>
                <a:ea typeface="微软雅黑" panose="020B0503020204020204" pitchFamily="34" charset="-122"/>
              </a:rPr>
              <a:t>十六进制表示</a:t>
            </a:r>
            <a:r>
              <a:rPr lang="zh-CN" altLang="en-US" sz="1800" dirty="0">
                <a:latin typeface="微软雅黑" panose="020B0503020204020204" pitchFamily="34" charset="-122"/>
                <a:ea typeface="微软雅黑" panose="020B0503020204020204" pitchFamily="34" charset="-122"/>
              </a:rPr>
              <a:t>：使用 </a:t>
            </a:r>
            <a:r>
              <a:rPr lang="en-US" altLang="zh-CN" sz="1800" dirty="0">
                <a:latin typeface="微软雅黑" panose="020B0503020204020204" pitchFamily="34" charset="-122"/>
                <a:ea typeface="微软雅黑" panose="020B0503020204020204" pitchFamily="34" charset="-122"/>
              </a:rPr>
              <a:t>0-9 </a:t>
            </a:r>
            <a:r>
              <a:rPr lang="zh-CN" altLang="en-US" sz="1800" dirty="0">
                <a:latin typeface="微软雅黑" panose="020B0503020204020204" pitchFamily="34" charset="-122"/>
                <a:ea typeface="微软雅黑" panose="020B0503020204020204" pitchFamily="34" charset="-122"/>
              </a:rPr>
              <a:t>共 </a:t>
            </a:r>
            <a:r>
              <a:rPr lang="en-US" altLang="zh-CN" sz="1800" dirty="0">
                <a:latin typeface="微软雅黑" panose="020B0503020204020204" pitchFamily="34" charset="-122"/>
                <a:ea typeface="微软雅黑" panose="020B0503020204020204" pitchFamily="34" charset="-122"/>
              </a:rPr>
              <a:t>10 </a:t>
            </a:r>
            <a:r>
              <a:rPr lang="zh-CN" altLang="en-US" sz="1800" dirty="0">
                <a:latin typeface="微软雅黑" panose="020B0503020204020204" pitchFamily="34" charset="-122"/>
                <a:ea typeface="微软雅黑" panose="020B0503020204020204" pitchFamily="34" charset="-122"/>
              </a:rPr>
              <a:t>个数字和 </a:t>
            </a:r>
            <a:r>
              <a:rPr lang="en-US" altLang="zh-CN" sz="1800" dirty="0">
                <a:latin typeface="微软雅黑" panose="020B0503020204020204" pitchFamily="34" charset="-122"/>
                <a:ea typeface="微软雅黑" panose="020B0503020204020204" pitchFamily="34" charset="-122"/>
              </a:rPr>
              <a:t>A-F </a:t>
            </a:r>
            <a:r>
              <a:rPr lang="zh-CN" altLang="en-US" sz="1800" dirty="0">
                <a:latin typeface="微软雅黑" panose="020B0503020204020204" pitchFamily="34" charset="-122"/>
                <a:ea typeface="微软雅黑" panose="020B0503020204020204" pitchFamily="34" charset="-122"/>
              </a:rPr>
              <a:t>共 </a:t>
            </a:r>
            <a:r>
              <a:rPr lang="en-US" altLang="zh-CN" sz="1800" dirty="0">
                <a:latin typeface="微软雅黑" panose="020B0503020204020204" pitchFamily="34" charset="-122"/>
                <a:ea typeface="微软雅黑" panose="020B0503020204020204" pitchFamily="34" charset="-122"/>
              </a:rPr>
              <a:t>6 </a:t>
            </a:r>
            <a:r>
              <a:rPr lang="zh-CN" altLang="en-US" sz="1800" dirty="0">
                <a:latin typeface="微软雅黑" panose="020B0503020204020204" pitchFamily="34" charset="-122"/>
                <a:ea typeface="微软雅黑" panose="020B0503020204020204" pitchFamily="34" charset="-122"/>
              </a:rPr>
              <a:t>个字母，后者表示 </a:t>
            </a:r>
            <a:r>
              <a:rPr lang="en-US" altLang="zh-CN" sz="1800" dirty="0">
                <a:latin typeface="微软雅黑" panose="020B0503020204020204" pitchFamily="34" charset="-122"/>
                <a:ea typeface="微软雅黑" panose="020B0503020204020204" pitchFamily="34" charset="-122"/>
              </a:rPr>
              <a:t>10-15 </a:t>
            </a:r>
            <a:r>
              <a:rPr lang="zh-CN" altLang="en-US" sz="1800" dirty="0">
                <a:latin typeface="微软雅黑" panose="020B0503020204020204" pitchFamily="34" charset="-122"/>
                <a:ea typeface="微软雅黑" panose="020B0503020204020204" pitchFamily="34" charset="-122"/>
              </a:rPr>
              <a:t>这 </a:t>
            </a:r>
            <a:r>
              <a:rPr lang="en-US" altLang="zh-CN" sz="1800" dirty="0">
                <a:latin typeface="微软雅黑" panose="020B0503020204020204" pitchFamily="34" charset="-122"/>
                <a:ea typeface="微软雅黑" panose="020B0503020204020204" pitchFamily="34" charset="-122"/>
              </a:rPr>
              <a:t>6 </a:t>
            </a:r>
            <a:r>
              <a:rPr lang="zh-CN" altLang="en-US" sz="1800" dirty="0">
                <a:latin typeface="微软雅黑" panose="020B0503020204020204" pitchFamily="34" charset="-122"/>
                <a:ea typeface="微软雅黑" panose="020B0503020204020204" pitchFamily="34" charset="-122"/>
              </a:rPr>
              <a:t>个数。</a:t>
            </a:r>
          </a:p>
          <a:p>
            <a:pPr>
              <a:lnSpc>
                <a:spcPct val="150000"/>
              </a:lnSpc>
            </a:pPr>
            <a:r>
              <a:rPr lang="zh-CN" altLang="en-US" sz="2000" dirty="0">
                <a:latin typeface="微软雅黑" panose="020B0503020204020204" pitchFamily="34" charset="-122"/>
                <a:ea typeface="微软雅黑" panose="020B0503020204020204" pitchFamily="34" charset="-122"/>
              </a:rPr>
              <a:t>将二进制数转换为八进制和十六进制数：</a:t>
            </a:r>
          </a:p>
          <a:p>
            <a:pPr lvl="1">
              <a:lnSpc>
                <a:spcPct val="150000"/>
              </a:lnSpc>
            </a:pPr>
            <a:r>
              <a:rPr lang="zh-CN" altLang="en-US" sz="1800" b="1" dirty="0">
                <a:latin typeface="微软雅黑" panose="020B0503020204020204" pitchFamily="34" charset="-122"/>
                <a:ea typeface="微软雅黑" panose="020B0503020204020204" pitchFamily="34" charset="-122"/>
              </a:rPr>
              <a:t>二进制</a:t>
            </a:r>
            <a:r>
              <a:rPr lang="en-US" altLang="zh-CN" sz="1800" b="1" dirty="0">
                <a:latin typeface="微软雅黑" panose="020B0503020204020204" pitchFamily="34" charset="-122"/>
                <a:ea typeface="微软雅黑" panose="020B0503020204020204" pitchFamily="34" charset="-122"/>
              </a:rPr>
              <a:t>-&gt;</a:t>
            </a:r>
            <a:r>
              <a:rPr lang="zh-CN" altLang="en-US" sz="1800" b="1" dirty="0">
                <a:latin typeface="微软雅黑" panose="020B0503020204020204" pitchFamily="34" charset="-122"/>
                <a:ea typeface="微软雅黑" panose="020B0503020204020204" pitchFamily="34" charset="-122"/>
              </a:rPr>
              <a:t>八进制</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C00000"/>
                </a:solidFill>
                <a:latin typeface="微软雅黑" panose="020B0503020204020204" pitchFamily="34" charset="-122"/>
                <a:ea typeface="微软雅黑" panose="020B0503020204020204" pitchFamily="34" charset="-122"/>
              </a:rPr>
              <a:t>从右向左，每三位进行一次转换</a:t>
            </a:r>
            <a:r>
              <a:rPr lang="zh-CN" altLang="en-US" sz="1800" dirty="0">
                <a:latin typeface="微软雅黑" panose="020B0503020204020204" pitchFamily="34" charset="-122"/>
                <a:ea typeface="微软雅黑" panose="020B0503020204020204" pitchFamily="34" charset="-122"/>
              </a:rPr>
              <a:t>，即从二进制数的值转换成等值的八进制数字。</a:t>
            </a:r>
          </a:p>
          <a:p>
            <a:pPr lvl="1">
              <a:lnSpc>
                <a:spcPct val="150000"/>
              </a:lnSpc>
            </a:pPr>
            <a:r>
              <a:rPr lang="zh-CN" altLang="en-US" sz="1800" b="1" dirty="0">
                <a:latin typeface="微软雅黑" panose="020B0503020204020204" pitchFamily="34" charset="-122"/>
                <a:ea typeface="微软雅黑" panose="020B0503020204020204" pitchFamily="34" charset="-122"/>
              </a:rPr>
              <a:t>二进制</a:t>
            </a:r>
            <a:r>
              <a:rPr lang="en-US" altLang="zh-CN" sz="1800" b="1" dirty="0">
                <a:latin typeface="微软雅黑" panose="020B0503020204020204" pitchFamily="34" charset="-122"/>
                <a:ea typeface="微软雅黑" panose="020B0503020204020204" pitchFamily="34" charset="-122"/>
              </a:rPr>
              <a:t>-&gt;</a:t>
            </a:r>
            <a:r>
              <a:rPr lang="zh-CN" altLang="en-US" sz="1800" b="1" dirty="0">
                <a:latin typeface="微软雅黑" panose="020B0503020204020204" pitchFamily="34" charset="-122"/>
                <a:ea typeface="微软雅黑" panose="020B0503020204020204" pitchFamily="34" charset="-122"/>
              </a:rPr>
              <a:t>十六进制</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C00000"/>
                </a:solidFill>
                <a:latin typeface="微软雅黑" panose="020B0503020204020204" pitchFamily="34" charset="-122"/>
                <a:ea typeface="微软雅黑" panose="020B0503020204020204" pitchFamily="34" charset="-122"/>
              </a:rPr>
              <a:t>从右向左，每四位进行一次转换</a:t>
            </a:r>
            <a:r>
              <a:rPr lang="zh-CN" altLang="en-US" sz="1800" dirty="0">
                <a:latin typeface="微软雅黑" panose="020B0503020204020204" pitchFamily="34" charset="-122"/>
                <a:ea typeface="微软雅黑" panose="020B0503020204020204" pitchFamily="34" charset="-122"/>
              </a:rPr>
              <a:t>，即从二进制数的值转换成等值的十六进制数字。</a:t>
            </a:r>
          </a:p>
        </p:txBody>
      </p:sp>
      <p:sp>
        <p:nvSpPr>
          <p:cNvPr id="9" name="文本框 8">
            <a:extLst>
              <a:ext uri="{FF2B5EF4-FFF2-40B4-BE49-F238E27FC236}">
                <a16:creationId xmlns:a16="http://schemas.microsoft.com/office/drawing/2014/main" id="{FBE1ED00-A9DA-460B-8815-339735D26D81}"/>
              </a:ext>
            </a:extLst>
          </p:cNvPr>
          <p:cNvSpPr txBox="1"/>
          <p:nvPr/>
        </p:nvSpPr>
        <p:spPr>
          <a:xfrm>
            <a:off x="1054816" y="5227021"/>
            <a:ext cx="4123245" cy="400110"/>
          </a:xfrm>
          <a:prstGeom prst="rect">
            <a:avLst/>
          </a:prstGeom>
          <a:noFill/>
        </p:spPr>
        <p:txBody>
          <a:bodyPr wrap="none" rtlCol="0">
            <a:spAutoFit/>
          </a:bodyPr>
          <a:lstStyle/>
          <a:p>
            <a:r>
              <a:rPr lang="en-US" altLang="zh-CN" sz="2000" b="1" dirty="0"/>
              <a:t>1111011</a:t>
            </a:r>
            <a:r>
              <a:rPr lang="zh-CN" altLang="en-US" sz="2000" b="1" baseline="-25000" dirty="0"/>
              <a:t>（</a:t>
            </a:r>
            <a:r>
              <a:rPr lang="en-US" altLang="zh-CN" sz="2000" b="1" baseline="-25000" dirty="0"/>
              <a:t>2</a:t>
            </a:r>
            <a:r>
              <a:rPr lang="zh-CN" altLang="en-US" sz="2000" b="1" baseline="-25000" dirty="0"/>
              <a:t>）</a:t>
            </a:r>
            <a:r>
              <a:rPr lang="en-US" altLang="zh-CN" sz="2000" b="1" dirty="0"/>
              <a:t>= </a:t>
            </a:r>
            <a:r>
              <a:rPr lang="en-US" altLang="zh-CN" sz="2000" b="1" dirty="0">
                <a:solidFill>
                  <a:srgbClr val="C00000"/>
                </a:solidFill>
              </a:rPr>
              <a:t>1 </a:t>
            </a:r>
            <a:r>
              <a:rPr lang="en-US" altLang="zh-CN" sz="2000" b="1" dirty="0"/>
              <a:t>111 </a:t>
            </a:r>
            <a:r>
              <a:rPr lang="en-US" altLang="zh-CN" sz="2000" b="1" dirty="0">
                <a:solidFill>
                  <a:srgbClr val="C00000"/>
                </a:solidFill>
              </a:rPr>
              <a:t>011</a:t>
            </a:r>
            <a:r>
              <a:rPr lang="en-US" altLang="zh-CN" sz="2000" b="1" dirty="0"/>
              <a:t> =173</a:t>
            </a:r>
            <a:r>
              <a:rPr lang="zh-CN" altLang="en-US" sz="2000" b="1" baseline="-25000" dirty="0"/>
              <a:t>（</a:t>
            </a:r>
            <a:r>
              <a:rPr lang="en-US" altLang="zh-CN" sz="2000" b="1" baseline="-25000" dirty="0"/>
              <a:t>8</a:t>
            </a:r>
            <a:r>
              <a:rPr lang="zh-CN" altLang="en-US" sz="2000" b="1" baseline="-25000" dirty="0"/>
              <a:t>）</a:t>
            </a:r>
          </a:p>
        </p:txBody>
      </p:sp>
      <p:sp>
        <p:nvSpPr>
          <p:cNvPr id="10" name="文本框 9">
            <a:extLst>
              <a:ext uri="{FF2B5EF4-FFF2-40B4-BE49-F238E27FC236}">
                <a16:creationId xmlns:a16="http://schemas.microsoft.com/office/drawing/2014/main" id="{B08BB09E-0A1B-48F3-81F1-E06DFA5FC222}"/>
              </a:ext>
            </a:extLst>
          </p:cNvPr>
          <p:cNvSpPr txBox="1"/>
          <p:nvPr/>
        </p:nvSpPr>
        <p:spPr>
          <a:xfrm>
            <a:off x="1092492" y="4692515"/>
            <a:ext cx="5787162" cy="400110"/>
          </a:xfrm>
          <a:prstGeom prst="rect">
            <a:avLst/>
          </a:prstGeom>
          <a:noFill/>
          <a:ln>
            <a:solidFill>
              <a:schemeClr val="tx1"/>
            </a:solidFill>
          </a:ln>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例：将</a:t>
            </a:r>
            <a:r>
              <a:rPr lang="en-US" altLang="zh-CN" sz="2000" dirty="0">
                <a:latin typeface="微软雅黑" panose="020B0503020204020204" pitchFamily="34" charset="-122"/>
                <a:ea typeface="微软雅黑" panose="020B0503020204020204" pitchFamily="34" charset="-122"/>
              </a:rPr>
              <a:t>1111011</a:t>
            </a:r>
            <a:r>
              <a:rPr lang="zh-CN" altLang="en-US" sz="2000" baseline="-25000" dirty="0">
                <a:latin typeface="微软雅黑" panose="020B0503020204020204" pitchFamily="34" charset="-122"/>
                <a:ea typeface="微软雅黑" panose="020B0503020204020204" pitchFamily="34" charset="-122"/>
              </a:rPr>
              <a:t>（</a:t>
            </a:r>
            <a:r>
              <a:rPr lang="en-US" altLang="zh-CN" sz="2000" baseline="-25000" dirty="0">
                <a:latin typeface="微软雅黑" panose="020B0503020204020204" pitchFamily="34" charset="-122"/>
                <a:ea typeface="微软雅黑" panose="020B0503020204020204" pitchFamily="34" charset="-122"/>
              </a:rPr>
              <a:t>2</a:t>
            </a:r>
            <a:r>
              <a:rPr lang="zh-CN" altLang="en-US" sz="2000" baseline="-25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转换为八进制和十六进制表示</a:t>
            </a:r>
            <a:endParaRPr lang="zh-CN" altLang="en-US" sz="2000" baseline="-25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9DDDA27C-2E38-4752-9AE0-649503AC1231}"/>
              </a:ext>
            </a:extLst>
          </p:cNvPr>
          <p:cNvSpPr txBox="1"/>
          <p:nvPr/>
        </p:nvSpPr>
        <p:spPr>
          <a:xfrm>
            <a:off x="1054816" y="5688686"/>
            <a:ext cx="4017446" cy="400110"/>
          </a:xfrm>
          <a:prstGeom prst="rect">
            <a:avLst/>
          </a:prstGeom>
          <a:noFill/>
        </p:spPr>
        <p:txBody>
          <a:bodyPr wrap="none" rtlCol="0">
            <a:spAutoFit/>
          </a:bodyPr>
          <a:lstStyle/>
          <a:p>
            <a:r>
              <a:rPr lang="en-US" altLang="zh-CN" sz="2000" b="1" dirty="0"/>
              <a:t>1111011</a:t>
            </a:r>
            <a:r>
              <a:rPr lang="zh-CN" altLang="en-US" sz="2000" b="1" baseline="-25000" dirty="0"/>
              <a:t>（</a:t>
            </a:r>
            <a:r>
              <a:rPr lang="en-US" altLang="zh-CN" sz="2000" b="1" baseline="-25000" dirty="0"/>
              <a:t>2</a:t>
            </a:r>
            <a:r>
              <a:rPr lang="zh-CN" altLang="en-US" sz="2000" b="1" baseline="-25000" dirty="0"/>
              <a:t>）</a:t>
            </a:r>
            <a:r>
              <a:rPr lang="en-US" altLang="zh-CN" sz="2000" b="1" dirty="0"/>
              <a:t>= 111 </a:t>
            </a:r>
            <a:r>
              <a:rPr lang="en-US" altLang="zh-CN" sz="2000" b="1" dirty="0">
                <a:solidFill>
                  <a:srgbClr val="C00000"/>
                </a:solidFill>
              </a:rPr>
              <a:t>1011</a:t>
            </a:r>
            <a:r>
              <a:rPr lang="en-US" altLang="zh-CN" sz="2000" b="1" dirty="0"/>
              <a:t> =7B</a:t>
            </a:r>
            <a:r>
              <a:rPr lang="zh-CN" altLang="en-US" sz="2000" b="1" baseline="-25000" dirty="0"/>
              <a:t>（</a:t>
            </a:r>
            <a:r>
              <a:rPr lang="en-US" altLang="zh-CN" sz="2000" b="1" baseline="-25000" dirty="0"/>
              <a:t>16</a:t>
            </a:r>
            <a:r>
              <a:rPr lang="zh-CN" altLang="en-US" sz="2000" b="1" baseline="-25000" dirty="0"/>
              <a:t>）</a:t>
            </a:r>
            <a:endParaRPr lang="zh-CN" altLang="en-US" sz="2000" b="1" dirty="0"/>
          </a:p>
        </p:txBody>
      </p:sp>
    </p:spTree>
    <p:extLst>
      <p:ext uri="{BB962C8B-B14F-4D97-AF65-F5344CB8AC3E}">
        <p14:creationId xmlns:p14="http://schemas.microsoft.com/office/powerpoint/2010/main" val="375355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在计算机中，按照确定的二进制位数（</a:t>
            </a:r>
            <a:r>
              <a:rPr lang="zh-CN" altLang="en-US" sz="2400" b="1" dirty="0">
                <a:solidFill>
                  <a:srgbClr val="C00000"/>
                </a:solidFill>
                <a:latin typeface="微软雅黑" panose="020B0503020204020204" pitchFamily="34" charset="-122"/>
                <a:ea typeface="微软雅黑" panose="020B0503020204020204" pitchFamily="34" charset="-122"/>
              </a:rPr>
              <a:t>码长</a:t>
            </a:r>
            <a:r>
              <a:rPr lang="zh-CN" altLang="en-US" sz="2400" dirty="0">
                <a:latin typeface="微软雅黑" panose="020B0503020204020204" pitchFamily="34" charset="-122"/>
                <a:ea typeface="微软雅黑" panose="020B0503020204020204" pitchFamily="34" charset="-122"/>
              </a:rPr>
              <a:t>）表示整数</a:t>
            </a:r>
          </a:p>
          <a:p>
            <a:pPr>
              <a:lnSpc>
                <a:spcPct val="150000"/>
              </a:lnSpc>
            </a:pPr>
            <a:r>
              <a:rPr lang="zh-CN" altLang="en-US" sz="2400" dirty="0">
                <a:latin typeface="微软雅黑" panose="020B0503020204020204" pitchFamily="34" charset="-122"/>
                <a:ea typeface="微软雅黑" panose="020B0503020204020204" pitchFamily="34" charset="-122"/>
              </a:rPr>
              <a:t>最左边</a:t>
            </a:r>
            <a:r>
              <a:rPr lang="zh-CN" altLang="en-US" sz="2400" dirty="0" smtClean="0">
                <a:latin typeface="微软雅黑" panose="020B0503020204020204" pitchFamily="34" charset="-122"/>
                <a:ea typeface="微软雅黑" panose="020B0503020204020204" pitchFamily="34" charset="-122"/>
              </a:rPr>
              <a:t>的一位（</a:t>
            </a:r>
            <a:r>
              <a:rPr lang="zh-CN" altLang="en-US" sz="2400" b="1" dirty="0" smtClean="0">
                <a:solidFill>
                  <a:srgbClr val="C00000"/>
                </a:solidFill>
                <a:latin typeface="微软雅黑" panose="020B0503020204020204" pitchFamily="34" charset="-122"/>
                <a:ea typeface="微软雅黑" panose="020B0503020204020204" pitchFamily="34" charset="-122"/>
              </a:rPr>
              <a:t>符号位</a:t>
            </a:r>
            <a:r>
              <a:rPr lang="zh-CN" altLang="en-US" sz="2400" dirty="0" smtClean="0">
                <a:latin typeface="微软雅黑" panose="020B0503020204020204" pitchFamily="34" charset="-122"/>
                <a:ea typeface="微软雅黑" panose="020B0503020204020204" pitchFamily="34" charset="-122"/>
              </a:rPr>
              <a:t>）用来</a:t>
            </a:r>
            <a:r>
              <a:rPr lang="zh-CN" altLang="en-US" sz="2400" dirty="0">
                <a:latin typeface="微软雅黑" panose="020B0503020204020204" pitchFamily="34" charset="-122"/>
                <a:ea typeface="微软雅黑" panose="020B0503020204020204" pitchFamily="34" charset="-122"/>
              </a:rPr>
              <a:t>表示一个整数的正负号：</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表示正数，</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表示负数。</a:t>
            </a:r>
          </a:p>
          <a:p>
            <a:pPr>
              <a:lnSpc>
                <a:spcPct val="150000"/>
              </a:lnSpc>
            </a:pPr>
            <a:r>
              <a:rPr lang="zh-CN" altLang="en-US" sz="2400" dirty="0">
                <a:latin typeface="微软雅黑" panose="020B0503020204020204" pitchFamily="34" charset="-122"/>
                <a:ea typeface="微软雅黑" panose="020B0503020204020204" pitchFamily="34" charset="-122"/>
              </a:rPr>
              <a:t>符号位之后的那些位（</a:t>
            </a:r>
            <a:r>
              <a:rPr lang="zh-CN" altLang="en-US" sz="2400" b="1" dirty="0">
                <a:solidFill>
                  <a:srgbClr val="C00000"/>
                </a:solidFill>
                <a:latin typeface="微软雅黑" panose="020B0503020204020204" pitchFamily="34" charset="-122"/>
                <a:ea typeface="微软雅黑" panose="020B0503020204020204" pitchFamily="34" charset="-122"/>
              </a:rPr>
              <a:t>数值位</a:t>
            </a:r>
            <a:r>
              <a:rPr lang="zh-CN" altLang="en-US" sz="2400" dirty="0">
                <a:latin typeface="微软雅黑" panose="020B0503020204020204" pitchFamily="34" charset="-122"/>
                <a:ea typeface="微软雅黑" panose="020B0503020204020204" pitchFamily="34" charset="-122"/>
              </a:rPr>
              <a:t>），用来表示这个整数的绝对值。</a:t>
            </a:r>
          </a:p>
          <a:p>
            <a:pPr>
              <a:lnSpc>
                <a:spcPct val="150000"/>
              </a:lnSpc>
            </a:pPr>
            <a:r>
              <a:rPr lang="zh-CN" altLang="en-US" sz="2400" dirty="0">
                <a:latin typeface="微软雅黑" panose="020B0503020204020204" pitchFamily="34" charset="-122"/>
                <a:ea typeface="微软雅黑" panose="020B0503020204020204" pitchFamily="34" charset="-122"/>
              </a:rPr>
              <a:t>在计算机中，数可以有三种不同的二进制表示</a:t>
            </a:r>
            <a:r>
              <a:rPr lang="zh-CN" altLang="en-US" sz="2400" dirty="0" smtClean="0">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原码表示</a:t>
            </a:r>
          </a:p>
          <a:p>
            <a:pPr lvl="1">
              <a:lnSpc>
                <a:spcPct val="150000"/>
              </a:lnSpc>
            </a:pPr>
            <a:r>
              <a:rPr lang="zh-CN" altLang="en-US" sz="2000" dirty="0">
                <a:latin typeface="微软雅黑" panose="020B0503020204020204" pitchFamily="34" charset="-122"/>
                <a:ea typeface="微软雅黑" panose="020B0503020204020204" pitchFamily="34" charset="-122"/>
              </a:rPr>
              <a:t>反码表示</a:t>
            </a:r>
          </a:p>
          <a:p>
            <a:pPr lvl="1">
              <a:lnSpc>
                <a:spcPct val="150000"/>
              </a:lnSpc>
            </a:pPr>
            <a:r>
              <a:rPr lang="zh-CN" altLang="en-US" sz="2000" dirty="0">
                <a:latin typeface="微软雅黑" panose="020B0503020204020204" pitchFamily="34" charset="-122"/>
                <a:ea typeface="微软雅黑" panose="020B0503020204020204" pitchFamily="34" charset="-122"/>
              </a:rPr>
              <a:t>补码表示</a:t>
            </a:r>
          </a:p>
        </p:txBody>
      </p:sp>
    </p:spTree>
    <p:extLst>
      <p:ext uri="{BB962C8B-B14F-4D97-AF65-F5344CB8AC3E}">
        <p14:creationId xmlns:p14="http://schemas.microsoft.com/office/powerpoint/2010/main" val="4030411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原码表示</a:t>
            </a:r>
          </a:p>
          <a:p>
            <a:pPr lvl="1">
              <a:lnSpc>
                <a:spcPct val="150000"/>
              </a:lnSpc>
            </a:pPr>
            <a:r>
              <a:rPr lang="zh-CN" altLang="en-US" sz="2000" dirty="0">
                <a:latin typeface="微软雅黑" panose="020B0503020204020204" pitchFamily="34" charset="-122"/>
                <a:ea typeface="微软雅黑" panose="020B0503020204020204" pitchFamily="34" charset="-122"/>
              </a:rPr>
              <a:t>给定码长后，根据一个整数的正负填写符号位，再将这个整数之绝对值的二进制表示，按照数值位的长度在前面补足必要的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后，就得到这个整数的原码表示。</a:t>
            </a:r>
          </a:p>
        </p:txBody>
      </p:sp>
      <p:sp>
        <p:nvSpPr>
          <p:cNvPr id="9" name="Rectangle 5">
            <a:extLst>
              <a:ext uri="{FF2B5EF4-FFF2-40B4-BE49-F238E27FC236}">
                <a16:creationId xmlns:a16="http://schemas.microsoft.com/office/drawing/2014/main" id="{209B65F7-40FA-4CB7-B699-903B3A223593}"/>
              </a:ext>
            </a:extLst>
          </p:cNvPr>
          <p:cNvSpPr>
            <a:spLocks noChangeArrowheads="1"/>
          </p:cNvSpPr>
          <p:nvPr/>
        </p:nvSpPr>
        <p:spPr bwMode="auto">
          <a:xfrm>
            <a:off x="1343237" y="3490281"/>
            <a:ext cx="2952328" cy="24314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10000"/>
              </a:spcBef>
              <a:buClr>
                <a:srgbClr val="FFCC00"/>
              </a:buClr>
              <a:buFont typeface="Wingdings" panose="05000000000000000000" pitchFamily="2" charset="2"/>
              <a:buNone/>
            </a:pPr>
            <a:r>
              <a:rPr lang="zh-CN" altLang="en-US" sz="2000" b="1" dirty="0">
                <a:latin typeface="Times New Roman" panose="02020603050405020304" pitchFamily="18" charset="0"/>
                <a:ea typeface="幼圆" panose="02010509060101010101" pitchFamily="49" charset="-122"/>
              </a:rPr>
              <a:t>码长为 </a:t>
            </a:r>
            <a:r>
              <a:rPr lang="en-US" altLang="zh-CN" sz="2000" b="1" dirty="0">
                <a:latin typeface="Times New Roman" panose="02020603050405020304" pitchFamily="18" charset="0"/>
                <a:ea typeface="幼圆" panose="02010509060101010101" pitchFamily="49" charset="-122"/>
              </a:rPr>
              <a:t>8</a:t>
            </a:r>
            <a:r>
              <a:rPr lang="zh-CN" altLang="en-US" sz="2000" b="1" dirty="0">
                <a:latin typeface="Times New Roman" panose="02020603050405020304" pitchFamily="18" charset="0"/>
                <a:ea typeface="幼圆" panose="02010509060101010101" pitchFamily="49" charset="-122"/>
              </a:rPr>
              <a:t>，</a:t>
            </a:r>
            <a:endParaRPr lang="en-US" altLang="zh-CN" sz="2000" b="1" dirty="0">
              <a:latin typeface="Times New Roman" panose="02020603050405020304" pitchFamily="18" charset="0"/>
              <a:ea typeface="幼圆" panose="02010509060101010101" pitchFamily="49" charset="-122"/>
            </a:endParaRPr>
          </a:p>
          <a:p>
            <a:pPr algn="just" eaLnBrk="1" hangingPunct="1">
              <a:lnSpc>
                <a:spcPct val="150000"/>
              </a:lnSpc>
              <a:spcBef>
                <a:spcPct val="10000"/>
              </a:spcBef>
              <a:buClr>
                <a:srgbClr val="FFCC00"/>
              </a:buClr>
              <a:buFont typeface="Wingdings" panose="05000000000000000000" pitchFamily="2" charset="2"/>
              <a:buNone/>
            </a:pPr>
            <a:r>
              <a:rPr lang="zh-CN" altLang="en-US" sz="2000" b="1" dirty="0">
                <a:latin typeface="Times New Roman" panose="02020603050405020304" pitchFamily="18" charset="0"/>
                <a:ea typeface="幼圆" panose="02010509060101010101" pitchFamily="49" charset="-122"/>
              </a:rPr>
              <a:t> </a:t>
            </a:r>
            <a:r>
              <a:rPr lang="en-US" altLang="zh-CN" sz="2000" b="1" dirty="0">
                <a:latin typeface="Times New Roman" panose="02020603050405020304" pitchFamily="18" charset="0"/>
                <a:ea typeface="幼圆" panose="02010509060101010101" pitchFamily="49" charset="-122"/>
              </a:rPr>
              <a:t>123</a:t>
            </a:r>
            <a:r>
              <a:rPr lang="zh-CN" altLang="en-US" sz="2000" b="1" baseline="-25000" dirty="0">
                <a:latin typeface="Times New Roman" panose="02020603050405020304" pitchFamily="18" charset="0"/>
                <a:ea typeface="幼圆" panose="02010509060101010101" pitchFamily="49" charset="-122"/>
              </a:rPr>
              <a:t>（</a:t>
            </a:r>
            <a:r>
              <a:rPr lang="en-US" altLang="zh-CN" sz="2000" b="1" baseline="-25000" dirty="0">
                <a:latin typeface="Times New Roman" panose="02020603050405020304" pitchFamily="18" charset="0"/>
                <a:ea typeface="幼圆" panose="02010509060101010101" pitchFamily="49" charset="-122"/>
              </a:rPr>
              <a:t>10</a:t>
            </a:r>
            <a:r>
              <a:rPr lang="zh-CN" altLang="en-US" sz="2000" b="1" baseline="-25000" dirty="0">
                <a:latin typeface="Times New Roman" panose="02020603050405020304" pitchFamily="18" charset="0"/>
                <a:ea typeface="幼圆" panose="02010509060101010101" pitchFamily="49" charset="-122"/>
              </a:rPr>
              <a:t>）</a:t>
            </a:r>
            <a:r>
              <a:rPr lang="zh-CN" altLang="en-US" sz="2000" b="1" dirty="0">
                <a:latin typeface="Times New Roman" panose="02020603050405020304" pitchFamily="18" charset="0"/>
                <a:ea typeface="幼圆" panose="02010509060101010101" pitchFamily="49" charset="-122"/>
              </a:rPr>
              <a:t>的原码表示是：</a:t>
            </a:r>
          </a:p>
          <a:p>
            <a:pPr algn="just" eaLnBrk="1" hangingPunct="1">
              <a:lnSpc>
                <a:spcPct val="150000"/>
              </a:lnSpc>
              <a:spcBef>
                <a:spcPct val="10000"/>
              </a:spcBef>
              <a:buClr>
                <a:srgbClr val="FFCC00"/>
              </a:buClr>
              <a:buFont typeface="Wingdings" panose="05000000000000000000" pitchFamily="2" charset="2"/>
              <a:buNone/>
            </a:pPr>
            <a:r>
              <a:rPr lang="zh-CN" altLang="en-US" sz="2000" b="1" dirty="0">
                <a:latin typeface="Times New Roman" panose="02020603050405020304" pitchFamily="18" charset="0"/>
                <a:ea typeface="幼圆" panose="02010509060101010101" pitchFamily="49" charset="-122"/>
              </a:rPr>
              <a:t>                        </a:t>
            </a:r>
            <a:r>
              <a:rPr lang="en-US" altLang="zh-CN" sz="2000" b="1" dirty="0">
                <a:solidFill>
                  <a:srgbClr val="CC0000"/>
                </a:solidFill>
                <a:latin typeface="Times New Roman" panose="02020603050405020304" pitchFamily="18" charset="0"/>
                <a:ea typeface="幼圆" panose="02010509060101010101" pitchFamily="49" charset="-122"/>
              </a:rPr>
              <a:t>0</a:t>
            </a:r>
            <a:r>
              <a:rPr lang="en-US" altLang="zh-CN" sz="2000" b="1" dirty="0">
                <a:latin typeface="Times New Roman" panose="02020603050405020304" pitchFamily="18" charset="0"/>
                <a:ea typeface="幼圆" panose="02010509060101010101" pitchFamily="49" charset="-122"/>
              </a:rPr>
              <a:t>1111011</a:t>
            </a:r>
          </a:p>
          <a:p>
            <a:pPr eaLnBrk="1" hangingPunct="1">
              <a:lnSpc>
                <a:spcPct val="150000"/>
              </a:lnSpc>
              <a:spcBef>
                <a:spcPct val="10000"/>
              </a:spcBef>
              <a:buClr>
                <a:srgbClr val="FFCC00"/>
              </a:buClr>
              <a:buFont typeface="Wingdings" panose="05000000000000000000" pitchFamily="2" charset="2"/>
              <a:buNone/>
            </a:pPr>
            <a:r>
              <a:rPr lang="en-US" altLang="zh-CN" sz="2000" b="1" dirty="0">
                <a:latin typeface="Times New Roman" panose="02020603050405020304" pitchFamily="18" charset="0"/>
                <a:ea typeface="幼圆" panose="02010509060101010101" pitchFamily="49" charset="-122"/>
              </a:rPr>
              <a:t>-123</a:t>
            </a:r>
            <a:r>
              <a:rPr lang="zh-CN" altLang="en-US" sz="2000" b="1" baseline="-25000" dirty="0">
                <a:latin typeface="Times New Roman" panose="02020603050405020304" pitchFamily="18" charset="0"/>
                <a:ea typeface="幼圆" panose="02010509060101010101" pitchFamily="49" charset="-122"/>
              </a:rPr>
              <a:t>（</a:t>
            </a:r>
            <a:r>
              <a:rPr lang="en-US" altLang="zh-CN" sz="2000" b="1" baseline="-25000" dirty="0">
                <a:latin typeface="Times New Roman" panose="02020603050405020304" pitchFamily="18" charset="0"/>
                <a:ea typeface="幼圆" panose="02010509060101010101" pitchFamily="49" charset="-122"/>
              </a:rPr>
              <a:t>10</a:t>
            </a:r>
            <a:r>
              <a:rPr lang="zh-CN" altLang="en-US" sz="2000" b="1" baseline="-25000" dirty="0">
                <a:latin typeface="Times New Roman" panose="02020603050405020304" pitchFamily="18" charset="0"/>
                <a:ea typeface="幼圆" panose="02010509060101010101" pitchFamily="49" charset="-122"/>
              </a:rPr>
              <a:t>）</a:t>
            </a:r>
            <a:r>
              <a:rPr lang="zh-CN" altLang="en-US" sz="2000" b="1" dirty="0">
                <a:latin typeface="Times New Roman" panose="02020603050405020304" pitchFamily="18" charset="0"/>
                <a:ea typeface="幼圆" panose="02010509060101010101" pitchFamily="49" charset="-122"/>
              </a:rPr>
              <a:t>的原码表示是：</a:t>
            </a:r>
          </a:p>
          <a:p>
            <a:pPr eaLnBrk="1" hangingPunct="1">
              <a:lnSpc>
                <a:spcPct val="150000"/>
              </a:lnSpc>
              <a:spcBef>
                <a:spcPct val="10000"/>
              </a:spcBef>
              <a:buClr>
                <a:srgbClr val="FFCC00"/>
              </a:buClr>
              <a:buFont typeface="Wingdings" panose="05000000000000000000" pitchFamily="2" charset="2"/>
              <a:buNone/>
            </a:pPr>
            <a:r>
              <a:rPr lang="zh-CN" altLang="en-US" sz="2000" b="1" dirty="0">
                <a:latin typeface="Times New Roman" panose="02020603050405020304" pitchFamily="18" charset="0"/>
                <a:ea typeface="幼圆" panose="02010509060101010101" pitchFamily="49" charset="-122"/>
              </a:rPr>
              <a:t>                        </a:t>
            </a:r>
            <a:r>
              <a:rPr lang="en-US" altLang="zh-CN" sz="2000" b="1" dirty="0">
                <a:solidFill>
                  <a:srgbClr val="CC0000"/>
                </a:solidFill>
                <a:latin typeface="Times New Roman" panose="02020603050405020304" pitchFamily="18" charset="0"/>
                <a:ea typeface="幼圆" panose="02010509060101010101" pitchFamily="49" charset="-122"/>
              </a:rPr>
              <a:t>1</a:t>
            </a:r>
            <a:r>
              <a:rPr lang="en-US" altLang="zh-CN" sz="2000" b="1" dirty="0">
                <a:latin typeface="Times New Roman" panose="02020603050405020304" pitchFamily="18" charset="0"/>
                <a:ea typeface="幼圆" panose="02010509060101010101" pitchFamily="49" charset="-122"/>
              </a:rPr>
              <a:t>1111011</a:t>
            </a:r>
          </a:p>
          <a:p>
            <a:pPr eaLnBrk="1" hangingPunct="1">
              <a:lnSpc>
                <a:spcPct val="150000"/>
              </a:lnSpc>
              <a:spcBef>
                <a:spcPct val="10000"/>
              </a:spcBef>
              <a:buClr>
                <a:srgbClr val="FFCC00"/>
              </a:buClr>
              <a:buFont typeface="Wingdings" panose="05000000000000000000" pitchFamily="2" charset="2"/>
              <a:buNone/>
            </a:pPr>
            <a:endParaRPr lang="en-US" altLang="zh-CN" sz="2000" b="1" dirty="0">
              <a:latin typeface="Times New Roman" panose="02020603050405020304" pitchFamily="18" charset="0"/>
              <a:ea typeface="幼圆" panose="02010509060101010101" pitchFamily="49" charset="-122"/>
            </a:endParaRPr>
          </a:p>
          <a:p>
            <a:pPr eaLnBrk="1" hangingPunct="1">
              <a:lnSpc>
                <a:spcPct val="150000"/>
              </a:lnSpc>
              <a:spcBef>
                <a:spcPct val="10000"/>
              </a:spcBef>
              <a:buClr>
                <a:srgbClr val="FFCC00"/>
              </a:buClr>
              <a:buFont typeface="Wingdings" panose="05000000000000000000" pitchFamily="2" charset="2"/>
              <a:buNone/>
            </a:pPr>
            <a:endParaRPr lang="en-US" altLang="zh-CN" sz="2000" b="1" dirty="0">
              <a:latin typeface="Times New Roman" panose="02020603050405020304" pitchFamily="18" charset="0"/>
              <a:ea typeface="幼圆" panose="02010509060101010101" pitchFamily="49" charset="-122"/>
            </a:endParaRPr>
          </a:p>
        </p:txBody>
      </p:sp>
      <p:sp>
        <p:nvSpPr>
          <p:cNvPr id="10" name="文本框 9">
            <a:extLst>
              <a:ext uri="{FF2B5EF4-FFF2-40B4-BE49-F238E27FC236}">
                <a16:creationId xmlns:a16="http://schemas.microsoft.com/office/drawing/2014/main" id="{9F8FFB23-35ED-4914-BDEB-45C43AAA6AB4}"/>
              </a:ext>
            </a:extLst>
          </p:cNvPr>
          <p:cNvSpPr txBox="1"/>
          <p:nvPr/>
        </p:nvSpPr>
        <p:spPr>
          <a:xfrm>
            <a:off x="5721328" y="3490282"/>
            <a:ext cx="3384376" cy="2431435"/>
          </a:xfrm>
          <a:prstGeom prst="rect">
            <a:avLst/>
          </a:prstGeom>
          <a:noFill/>
          <a:ln>
            <a:solidFill>
              <a:schemeClr val="tx1"/>
            </a:solidFill>
          </a:ln>
        </p:spPr>
        <p:txBody>
          <a:bodyPr wrap="square" rtlCol="0">
            <a:spAutoFit/>
          </a:bodyPr>
          <a:lstStyle/>
          <a:p>
            <a:pPr eaLnBrk="1" hangingPunct="1">
              <a:lnSpc>
                <a:spcPct val="150000"/>
              </a:lnSpc>
              <a:spcBef>
                <a:spcPct val="10000"/>
              </a:spcBef>
              <a:buClr>
                <a:srgbClr val="FFCC00"/>
              </a:buClr>
              <a:buFont typeface="Wingdings" panose="05000000000000000000" pitchFamily="2" charset="2"/>
              <a:buNone/>
            </a:pPr>
            <a:r>
              <a:rPr lang="zh-CN" altLang="en-US" sz="2000" b="1" dirty="0">
                <a:ea typeface="幼圆" panose="02010509060101010101" pitchFamily="49" charset="-122"/>
              </a:rPr>
              <a:t>码长为 </a:t>
            </a:r>
            <a:r>
              <a:rPr lang="en-US" altLang="zh-CN" sz="2000" b="1" dirty="0">
                <a:ea typeface="幼圆" panose="02010509060101010101" pitchFamily="49" charset="-122"/>
              </a:rPr>
              <a:t>16</a:t>
            </a:r>
            <a:r>
              <a:rPr lang="zh-CN" altLang="en-US" sz="2000" b="1" dirty="0">
                <a:ea typeface="幼圆" panose="02010509060101010101" pitchFamily="49" charset="-122"/>
              </a:rPr>
              <a:t>，</a:t>
            </a:r>
            <a:endParaRPr lang="en-US" altLang="zh-CN" sz="2000" b="1" dirty="0">
              <a:ea typeface="幼圆" panose="02010509060101010101" pitchFamily="49" charset="-122"/>
            </a:endParaRPr>
          </a:p>
          <a:p>
            <a:pPr eaLnBrk="1" hangingPunct="1">
              <a:lnSpc>
                <a:spcPct val="150000"/>
              </a:lnSpc>
              <a:spcBef>
                <a:spcPct val="10000"/>
              </a:spcBef>
              <a:buClr>
                <a:srgbClr val="FFCC00"/>
              </a:buClr>
              <a:buFont typeface="Wingdings" panose="05000000000000000000" pitchFamily="2" charset="2"/>
              <a:buNone/>
            </a:pPr>
            <a:r>
              <a:rPr lang="zh-CN" altLang="en-US" sz="2000" b="1" dirty="0">
                <a:ea typeface="幼圆" panose="02010509060101010101" pitchFamily="49" charset="-122"/>
              </a:rPr>
              <a:t> </a:t>
            </a:r>
            <a:r>
              <a:rPr lang="en-US" altLang="zh-CN" sz="2000" b="1" dirty="0">
                <a:ea typeface="幼圆" panose="02010509060101010101" pitchFamily="49" charset="-122"/>
              </a:rPr>
              <a:t>123</a:t>
            </a:r>
            <a:r>
              <a:rPr lang="zh-CN" altLang="en-US" sz="2000" b="1" baseline="-25000" dirty="0">
                <a:ea typeface="幼圆" panose="02010509060101010101" pitchFamily="49" charset="-122"/>
              </a:rPr>
              <a:t>（</a:t>
            </a:r>
            <a:r>
              <a:rPr lang="en-US" altLang="zh-CN" sz="2000" b="1" baseline="-25000" dirty="0">
                <a:ea typeface="幼圆" panose="02010509060101010101" pitchFamily="49" charset="-122"/>
              </a:rPr>
              <a:t>10</a:t>
            </a:r>
            <a:r>
              <a:rPr lang="zh-CN" altLang="en-US" sz="2000" b="1" baseline="-25000" dirty="0">
                <a:ea typeface="幼圆" panose="02010509060101010101" pitchFamily="49" charset="-122"/>
              </a:rPr>
              <a:t>）</a:t>
            </a:r>
            <a:r>
              <a:rPr lang="zh-CN" altLang="en-US" sz="2000" b="1" dirty="0">
                <a:ea typeface="幼圆" panose="02010509060101010101" pitchFamily="49" charset="-122"/>
              </a:rPr>
              <a:t>的原码表示是：</a:t>
            </a:r>
            <a:endParaRPr lang="zh-CN" altLang="en-US" sz="2000" b="1" dirty="0"/>
          </a:p>
          <a:p>
            <a:pPr eaLnBrk="1" hangingPunct="1">
              <a:lnSpc>
                <a:spcPct val="150000"/>
              </a:lnSpc>
              <a:buClr>
                <a:schemeClr val="bg1"/>
              </a:buClr>
              <a:buFontTx/>
              <a:buNone/>
            </a:pPr>
            <a:r>
              <a:rPr lang="zh-CN" altLang="en-US" sz="2000" b="1" dirty="0">
                <a:ea typeface="幼圆" panose="02010509060101010101" pitchFamily="49" charset="-122"/>
              </a:rPr>
              <a:t>         </a:t>
            </a:r>
            <a:r>
              <a:rPr lang="en-US" altLang="zh-CN" sz="2000" b="1" dirty="0">
                <a:solidFill>
                  <a:srgbClr val="CC0000"/>
                </a:solidFill>
                <a:ea typeface="幼圆" panose="02010509060101010101" pitchFamily="49" charset="-122"/>
              </a:rPr>
              <a:t>0</a:t>
            </a:r>
            <a:r>
              <a:rPr lang="en-US" altLang="zh-CN" sz="2000" b="1" dirty="0">
                <a:ea typeface="幼圆" panose="02010509060101010101" pitchFamily="49" charset="-122"/>
              </a:rPr>
              <a:t>000000001111011</a:t>
            </a:r>
          </a:p>
          <a:p>
            <a:pPr eaLnBrk="1" hangingPunct="1">
              <a:lnSpc>
                <a:spcPct val="150000"/>
              </a:lnSpc>
              <a:buClr>
                <a:schemeClr val="bg1"/>
              </a:buClr>
              <a:buFontTx/>
              <a:buNone/>
            </a:pPr>
            <a:r>
              <a:rPr lang="en-US" altLang="zh-CN" sz="2000" b="1" dirty="0">
                <a:ea typeface="幼圆" panose="02010509060101010101" pitchFamily="49" charset="-122"/>
              </a:rPr>
              <a:t>-123</a:t>
            </a:r>
            <a:r>
              <a:rPr lang="zh-CN" altLang="en-US" sz="2000" b="1" baseline="-25000" dirty="0">
                <a:ea typeface="幼圆" panose="02010509060101010101" pitchFamily="49" charset="-122"/>
              </a:rPr>
              <a:t>（</a:t>
            </a:r>
            <a:r>
              <a:rPr lang="en-US" altLang="zh-CN" sz="2000" b="1" baseline="-25000" dirty="0">
                <a:ea typeface="幼圆" panose="02010509060101010101" pitchFamily="49" charset="-122"/>
              </a:rPr>
              <a:t>10</a:t>
            </a:r>
            <a:r>
              <a:rPr lang="zh-CN" altLang="en-US" sz="2000" b="1" baseline="-25000" dirty="0">
                <a:ea typeface="幼圆" panose="02010509060101010101" pitchFamily="49" charset="-122"/>
              </a:rPr>
              <a:t>）</a:t>
            </a:r>
            <a:r>
              <a:rPr lang="zh-CN" altLang="en-US" sz="2000" b="1" dirty="0">
                <a:ea typeface="幼圆" panose="02010509060101010101" pitchFamily="49" charset="-122"/>
              </a:rPr>
              <a:t>的原码表示是：</a:t>
            </a:r>
          </a:p>
          <a:p>
            <a:pPr eaLnBrk="1" hangingPunct="1">
              <a:lnSpc>
                <a:spcPct val="150000"/>
              </a:lnSpc>
              <a:buClr>
                <a:schemeClr val="bg1"/>
              </a:buClr>
              <a:buFontTx/>
              <a:buNone/>
            </a:pPr>
            <a:r>
              <a:rPr lang="zh-CN" altLang="en-US" sz="2000" b="1" dirty="0">
                <a:ea typeface="幼圆" panose="02010509060101010101" pitchFamily="49" charset="-122"/>
              </a:rPr>
              <a:t>         </a:t>
            </a:r>
            <a:r>
              <a:rPr lang="en-US" altLang="zh-CN" sz="2000" b="1" dirty="0" smtClean="0">
                <a:solidFill>
                  <a:srgbClr val="CC0000"/>
                </a:solidFill>
                <a:ea typeface="幼圆" panose="02010509060101010101" pitchFamily="49" charset="-122"/>
              </a:rPr>
              <a:t>1</a:t>
            </a:r>
            <a:r>
              <a:rPr lang="en-US" altLang="zh-CN" sz="2000" b="1" dirty="0" smtClean="0">
                <a:ea typeface="幼圆" panose="02010509060101010101" pitchFamily="49" charset="-122"/>
              </a:rPr>
              <a:t>000000001111011</a:t>
            </a:r>
            <a:endParaRPr lang="en-US" altLang="zh-CN" sz="2000" b="1" dirty="0">
              <a:ea typeface="幼圆" panose="02010509060101010101" pitchFamily="49" charset="-122"/>
            </a:endParaRPr>
          </a:p>
        </p:txBody>
      </p:sp>
    </p:spTree>
    <p:extLst>
      <p:ext uri="{BB962C8B-B14F-4D97-AF65-F5344CB8AC3E}">
        <p14:creationId xmlns:p14="http://schemas.microsoft.com/office/powerpoint/2010/main" val="363643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up)">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up)">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反码表示</a:t>
            </a:r>
          </a:p>
          <a:p>
            <a:pPr lvl="1">
              <a:lnSpc>
                <a:spcPct val="150000"/>
              </a:lnSpc>
            </a:pPr>
            <a:r>
              <a:rPr lang="zh-CN" altLang="en-US" sz="2000" dirty="0">
                <a:latin typeface="微软雅黑" panose="020B0503020204020204" pitchFamily="34" charset="-122"/>
                <a:ea typeface="微软雅黑" panose="020B0503020204020204" pitchFamily="34" charset="-122"/>
              </a:rPr>
              <a:t>一个正整数的反码表示与其原码表示相同；</a:t>
            </a:r>
          </a:p>
          <a:p>
            <a:pPr lvl="1">
              <a:lnSpc>
                <a:spcPct val="150000"/>
              </a:lnSpc>
            </a:pPr>
            <a:r>
              <a:rPr lang="zh-CN" altLang="en-US" sz="2000" dirty="0">
                <a:latin typeface="微软雅黑" panose="020B0503020204020204" pitchFamily="34" charset="-122"/>
                <a:ea typeface="微软雅黑" panose="020B0503020204020204" pitchFamily="34" charset="-122"/>
              </a:rPr>
              <a:t>一个负整数的反码表示：对其原码表示的符号位不变，数值位进行按位变反的结果（按位将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换成 </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、将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换成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p>
        </p:txBody>
      </p:sp>
      <p:sp>
        <p:nvSpPr>
          <p:cNvPr id="11" name="Rectangle 5">
            <a:extLst>
              <a:ext uri="{FF2B5EF4-FFF2-40B4-BE49-F238E27FC236}">
                <a16:creationId xmlns:a16="http://schemas.microsoft.com/office/drawing/2014/main" id="{209B65F7-40FA-4CB7-B699-903B3A223593}"/>
              </a:ext>
            </a:extLst>
          </p:cNvPr>
          <p:cNvSpPr>
            <a:spLocks noChangeArrowheads="1"/>
          </p:cNvSpPr>
          <p:nvPr/>
        </p:nvSpPr>
        <p:spPr bwMode="auto">
          <a:xfrm>
            <a:off x="1746008" y="4045350"/>
            <a:ext cx="2952328" cy="2443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10000"/>
              </a:spcBef>
              <a:buClr>
                <a:srgbClr val="FFCC00"/>
              </a:buClr>
              <a:buFont typeface="Wingdings" panose="05000000000000000000" pitchFamily="2" charset="2"/>
              <a:buNone/>
            </a:pPr>
            <a:r>
              <a:rPr lang="zh-CN" altLang="en-US" sz="2000" b="1" dirty="0">
                <a:latin typeface="Times New Roman" panose="02020603050405020304" pitchFamily="18" charset="0"/>
                <a:ea typeface="幼圆" panose="02010509060101010101" pitchFamily="49" charset="-122"/>
              </a:rPr>
              <a:t>码长为 </a:t>
            </a:r>
            <a:r>
              <a:rPr lang="en-US" altLang="zh-CN" sz="2000" b="1" dirty="0">
                <a:latin typeface="Times New Roman" panose="02020603050405020304" pitchFamily="18" charset="0"/>
                <a:ea typeface="幼圆" panose="02010509060101010101" pitchFamily="49" charset="-122"/>
              </a:rPr>
              <a:t>8</a:t>
            </a:r>
            <a:r>
              <a:rPr lang="zh-CN" altLang="en-US" sz="2000" b="1" dirty="0">
                <a:latin typeface="Times New Roman" panose="02020603050405020304" pitchFamily="18" charset="0"/>
                <a:ea typeface="幼圆" panose="02010509060101010101" pitchFamily="49" charset="-122"/>
              </a:rPr>
              <a:t>，</a:t>
            </a:r>
            <a:endParaRPr lang="en-US" altLang="zh-CN" sz="2000" b="1" dirty="0">
              <a:latin typeface="Times New Roman" panose="02020603050405020304" pitchFamily="18" charset="0"/>
              <a:ea typeface="幼圆" panose="02010509060101010101" pitchFamily="49" charset="-122"/>
            </a:endParaRPr>
          </a:p>
          <a:p>
            <a:pPr algn="just" eaLnBrk="1" hangingPunct="1">
              <a:lnSpc>
                <a:spcPct val="150000"/>
              </a:lnSpc>
              <a:spcBef>
                <a:spcPct val="10000"/>
              </a:spcBef>
              <a:buClr>
                <a:srgbClr val="FFCC00"/>
              </a:buClr>
              <a:buFont typeface="Wingdings" panose="05000000000000000000" pitchFamily="2" charset="2"/>
              <a:buNone/>
            </a:pPr>
            <a:r>
              <a:rPr lang="zh-CN" altLang="en-US" sz="2000" b="1" dirty="0">
                <a:latin typeface="Times New Roman" panose="02020603050405020304" pitchFamily="18" charset="0"/>
                <a:ea typeface="幼圆" panose="02010509060101010101" pitchFamily="49" charset="-122"/>
              </a:rPr>
              <a:t> </a:t>
            </a:r>
            <a:r>
              <a:rPr lang="en-US" altLang="zh-CN" sz="2000" b="1" dirty="0">
                <a:latin typeface="Times New Roman" panose="02020603050405020304" pitchFamily="18" charset="0"/>
                <a:ea typeface="幼圆" panose="02010509060101010101" pitchFamily="49" charset="-122"/>
              </a:rPr>
              <a:t>26</a:t>
            </a:r>
            <a:r>
              <a:rPr lang="zh-CN" altLang="en-US" sz="2000" b="1" baseline="-25000" dirty="0">
                <a:latin typeface="Times New Roman" panose="02020603050405020304" pitchFamily="18" charset="0"/>
                <a:ea typeface="幼圆" panose="02010509060101010101" pitchFamily="49" charset="-122"/>
              </a:rPr>
              <a:t>（</a:t>
            </a:r>
            <a:r>
              <a:rPr lang="en-US" altLang="zh-CN" sz="2000" b="1" baseline="-25000" dirty="0">
                <a:latin typeface="Times New Roman" panose="02020603050405020304" pitchFamily="18" charset="0"/>
                <a:ea typeface="幼圆" panose="02010509060101010101" pitchFamily="49" charset="-122"/>
              </a:rPr>
              <a:t>10</a:t>
            </a:r>
            <a:r>
              <a:rPr lang="zh-CN" altLang="en-US" sz="2000" b="1" baseline="-25000" dirty="0">
                <a:latin typeface="Times New Roman" panose="02020603050405020304" pitchFamily="18" charset="0"/>
                <a:ea typeface="幼圆" panose="02010509060101010101" pitchFamily="49" charset="-122"/>
              </a:rPr>
              <a:t>）</a:t>
            </a:r>
            <a:r>
              <a:rPr lang="zh-CN" altLang="en-US" sz="2000" b="1" dirty="0">
                <a:latin typeface="Times New Roman" panose="02020603050405020304" pitchFamily="18" charset="0"/>
                <a:ea typeface="幼圆" panose="02010509060101010101" pitchFamily="49" charset="-122"/>
              </a:rPr>
              <a:t>的原码表示是：</a:t>
            </a:r>
          </a:p>
          <a:p>
            <a:pPr algn="just">
              <a:lnSpc>
                <a:spcPct val="150000"/>
              </a:lnSpc>
              <a:spcBef>
                <a:spcPct val="10000"/>
              </a:spcBef>
              <a:buClr>
                <a:srgbClr val="FFCC00"/>
              </a:buClr>
              <a:buNone/>
            </a:pPr>
            <a:r>
              <a:rPr lang="zh-CN" altLang="en-US" sz="2000" b="1" dirty="0">
                <a:latin typeface="Times New Roman" panose="02020603050405020304" pitchFamily="18" charset="0"/>
                <a:ea typeface="幼圆" panose="02010509060101010101" pitchFamily="49" charset="-122"/>
              </a:rPr>
              <a:t>                        </a:t>
            </a:r>
            <a:r>
              <a:rPr lang="en-US" altLang="zh-CN" sz="2000" b="1" dirty="0">
                <a:solidFill>
                  <a:srgbClr val="CC0000"/>
                </a:solidFill>
                <a:latin typeface="Times New Roman" panose="02020603050405020304" pitchFamily="18" charset="0"/>
                <a:ea typeface="幼圆" panose="02010509060101010101" pitchFamily="49" charset="-122"/>
              </a:rPr>
              <a:t>0</a:t>
            </a:r>
            <a:r>
              <a:rPr lang="en-US" altLang="zh-CN" sz="2000" b="1" dirty="0">
                <a:latin typeface="Times New Roman" panose="02020603050405020304" pitchFamily="18" charset="0"/>
                <a:ea typeface="幼圆" panose="02010509060101010101" pitchFamily="49" charset="-122"/>
              </a:rPr>
              <a:t>0011010</a:t>
            </a:r>
          </a:p>
          <a:p>
            <a:pPr eaLnBrk="1" hangingPunct="1">
              <a:lnSpc>
                <a:spcPct val="150000"/>
              </a:lnSpc>
              <a:spcBef>
                <a:spcPct val="10000"/>
              </a:spcBef>
              <a:buClr>
                <a:srgbClr val="FFCC00"/>
              </a:buClr>
              <a:buFont typeface="Wingdings" panose="05000000000000000000" pitchFamily="2" charset="2"/>
              <a:buNone/>
            </a:pPr>
            <a:r>
              <a:rPr lang="en-US" altLang="zh-CN" sz="2000" b="1" dirty="0">
                <a:latin typeface="Times New Roman" panose="02020603050405020304" pitchFamily="18" charset="0"/>
                <a:ea typeface="幼圆" panose="02010509060101010101" pitchFamily="49" charset="-122"/>
              </a:rPr>
              <a:t>26</a:t>
            </a:r>
            <a:r>
              <a:rPr lang="zh-CN" altLang="en-US" sz="2000" b="1" baseline="-25000" dirty="0">
                <a:latin typeface="Times New Roman" panose="02020603050405020304" pitchFamily="18" charset="0"/>
                <a:ea typeface="幼圆" panose="02010509060101010101" pitchFamily="49" charset="-122"/>
              </a:rPr>
              <a:t>（</a:t>
            </a:r>
            <a:r>
              <a:rPr lang="en-US" altLang="zh-CN" sz="2000" b="1" baseline="-25000" dirty="0">
                <a:latin typeface="Times New Roman" panose="02020603050405020304" pitchFamily="18" charset="0"/>
                <a:ea typeface="幼圆" panose="02010509060101010101" pitchFamily="49" charset="-122"/>
              </a:rPr>
              <a:t>10</a:t>
            </a:r>
            <a:r>
              <a:rPr lang="zh-CN" altLang="en-US" sz="2000" b="1" baseline="-25000" dirty="0">
                <a:latin typeface="Times New Roman" panose="02020603050405020304" pitchFamily="18" charset="0"/>
                <a:ea typeface="幼圆" panose="02010509060101010101" pitchFamily="49" charset="-122"/>
              </a:rPr>
              <a:t>）</a:t>
            </a:r>
            <a:r>
              <a:rPr lang="zh-CN" altLang="en-US" sz="2000" b="1" dirty="0">
                <a:latin typeface="Times New Roman" panose="02020603050405020304" pitchFamily="18" charset="0"/>
                <a:ea typeface="幼圆" panose="02010509060101010101" pitchFamily="49" charset="-122"/>
              </a:rPr>
              <a:t>的反码表示是：</a:t>
            </a:r>
          </a:p>
          <a:p>
            <a:pPr>
              <a:lnSpc>
                <a:spcPct val="150000"/>
              </a:lnSpc>
              <a:spcBef>
                <a:spcPct val="10000"/>
              </a:spcBef>
              <a:buClr>
                <a:srgbClr val="FFCC00"/>
              </a:buClr>
              <a:buNone/>
            </a:pPr>
            <a:r>
              <a:rPr lang="zh-CN" altLang="en-US" sz="2000" b="1" dirty="0">
                <a:latin typeface="Times New Roman" panose="02020603050405020304" pitchFamily="18" charset="0"/>
                <a:ea typeface="幼圆" panose="02010509060101010101" pitchFamily="49" charset="-122"/>
              </a:rPr>
              <a:t>                        </a:t>
            </a:r>
            <a:r>
              <a:rPr lang="en-US" altLang="zh-CN" sz="2000" b="1" dirty="0">
                <a:solidFill>
                  <a:srgbClr val="CC0000"/>
                </a:solidFill>
                <a:latin typeface="Times New Roman" panose="02020603050405020304" pitchFamily="18" charset="0"/>
                <a:ea typeface="幼圆" panose="02010509060101010101" pitchFamily="49" charset="-122"/>
              </a:rPr>
              <a:t>0</a:t>
            </a:r>
            <a:r>
              <a:rPr lang="en-US" altLang="zh-CN" sz="2000" b="1" dirty="0">
                <a:latin typeface="Times New Roman" panose="02020603050405020304" pitchFamily="18" charset="0"/>
                <a:ea typeface="幼圆" panose="02010509060101010101" pitchFamily="49" charset="-122"/>
              </a:rPr>
              <a:t>0011010</a:t>
            </a:r>
          </a:p>
          <a:p>
            <a:pPr eaLnBrk="1" hangingPunct="1">
              <a:lnSpc>
                <a:spcPct val="150000"/>
              </a:lnSpc>
              <a:spcBef>
                <a:spcPct val="10000"/>
              </a:spcBef>
              <a:buClr>
                <a:srgbClr val="FFCC00"/>
              </a:buClr>
              <a:buFont typeface="Wingdings" panose="05000000000000000000" pitchFamily="2" charset="2"/>
              <a:buNone/>
            </a:pPr>
            <a:endParaRPr lang="en-US" altLang="zh-CN" sz="2000" b="1" dirty="0">
              <a:latin typeface="Times New Roman" panose="02020603050405020304" pitchFamily="18" charset="0"/>
              <a:ea typeface="幼圆" panose="02010509060101010101" pitchFamily="49" charset="-122"/>
            </a:endParaRPr>
          </a:p>
          <a:p>
            <a:pPr eaLnBrk="1" hangingPunct="1">
              <a:lnSpc>
                <a:spcPct val="150000"/>
              </a:lnSpc>
              <a:spcBef>
                <a:spcPct val="10000"/>
              </a:spcBef>
              <a:buClr>
                <a:srgbClr val="FFCC00"/>
              </a:buClr>
              <a:buFont typeface="Wingdings" panose="05000000000000000000" pitchFamily="2" charset="2"/>
              <a:buNone/>
            </a:pPr>
            <a:endParaRPr lang="en-US" altLang="zh-CN" sz="2000" b="1" dirty="0">
              <a:latin typeface="Times New Roman" panose="02020603050405020304" pitchFamily="18" charset="0"/>
              <a:ea typeface="幼圆" panose="02010509060101010101" pitchFamily="49" charset="-122"/>
            </a:endParaRPr>
          </a:p>
        </p:txBody>
      </p:sp>
      <p:sp>
        <p:nvSpPr>
          <p:cNvPr id="12" name="文本框 11">
            <a:extLst>
              <a:ext uri="{FF2B5EF4-FFF2-40B4-BE49-F238E27FC236}">
                <a16:creationId xmlns:a16="http://schemas.microsoft.com/office/drawing/2014/main" id="{9F8FFB23-35ED-4914-BDEB-45C43AAA6AB4}"/>
              </a:ext>
            </a:extLst>
          </p:cNvPr>
          <p:cNvSpPr txBox="1"/>
          <p:nvPr/>
        </p:nvSpPr>
        <p:spPr>
          <a:xfrm>
            <a:off x="5721328" y="4057470"/>
            <a:ext cx="3384376" cy="2431435"/>
          </a:xfrm>
          <a:prstGeom prst="rect">
            <a:avLst/>
          </a:prstGeom>
          <a:noFill/>
          <a:ln>
            <a:solidFill>
              <a:schemeClr val="tx1"/>
            </a:solidFill>
          </a:ln>
        </p:spPr>
        <p:txBody>
          <a:bodyPr wrap="square" rtlCol="0">
            <a:spAutoFit/>
          </a:bodyPr>
          <a:lstStyle/>
          <a:p>
            <a:pPr eaLnBrk="1" hangingPunct="1">
              <a:lnSpc>
                <a:spcPct val="150000"/>
              </a:lnSpc>
              <a:spcBef>
                <a:spcPct val="10000"/>
              </a:spcBef>
              <a:buClr>
                <a:srgbClr val="FFCC00"/>
              </a:buClr>
              <a:buFont typeface="Wingdings" panose="05000000000000000000" pitchFamily="2" charset="2"/>
              <a:buNone/>
            </a:pPr>
            <a:r>
              <a:rPr lang="zh-CN" altLang="en-US" sz="2000" b="1" dirty="0">
                <a:ea typeface="幼圆" panose="02010509060101010101" pitchFamily="49" charset="-122"/>
              </a:rPr>
              <a:t>码长为 </a:t>
            </a:r>
            <a:r>
              <a:rPr lang="en-US" altLang="zh-CN" sz="2000" b="1" dirty="0">
                <a:ea typeface="幼圆" panose="02010509060101010101" pitchFamily="49" charset="-122"/>
              </a:rPr>
              <a:t>8</a:t>
            </a:r>
            <a:r>
              <a:rPr lang="zh-CN" altLang="en-US" sz="2000" b="1" dirty="0">
                <a:ea typeface="幼圆" panose="02010509060101010101" pitchFamily="49" charset="-122"/>
              </a:rPr>
              <a:t>，</a:t>
            </a:r>
            <a:endParaRPr lang="en-US" altLang="zh-CN" sz="2000" b="1" dirty="0">
              <a:ea typeface="幼圆" panose="02010509060101010101" pitchFamily="49" charset="-122"/>
            </a:endParaRPr>
          </a:p>
          <a:p>
            <a:pPr eaLnBrk="1" hangingPunct="1">
              <a:lnSpc>
                <a:spcPct val="150000"/>
              </a:lnSpc>
              <a:spcBef>
                <a:spcPct val="10000"/>
              </a:spcBef>
              <a:buClr>
                <a:srgbClr val="FFCC00"/>
              </a:buClr>
              <a:buFont typeface="Wingdings" panose="05000000000000000000" pitchFamily="2" charset="2"/>
              <a:buNone/>
            </a:pPr>
            <a:r>
              <a:rPr lang="zh-CN" altLang="en-US" sz="2000" b="1" dirty="0">
                <a:ea typeface="幼圆" panose="02010509060101010101" pitchFamily="49" charset="-122"/>
              </a:rPr>
              <a:t> </a:t>
            </a:r>
            <a:r>
              <a:rPr lang="en-US" altLang="zh-CN" sz="2000" b="1" dirty="0">
                <a:ea typeface="幼圆" panose="02010509060101010101" pitchFamily="49" charset="-122"/>
              </a:rPr>
              <a:t>-26</a:t>
            </a:r>
            <a:r>
              <a:rPr lang="zh-CN" altLang="en-US" sz="2000" b="1" baseline="-25000" dirty="0">
                <a:ea typeface="幼圆" panose="02010509060101010101" pitchFamily="49" charset="-122"/>
              </a:rPr>
              <a:t>（</a:t>
            </a:r>
            <a:r>
              <a:rPr lang="en-US" altLang="zh-CN" sz="2000" b="1" baseline="-25000" dirty="0">
                <a:ea typeface="幼圆" panose="02010509060101010101" pitchFamily="49" charset="-122"/>
              </a:rPr>
              <a:t>10</a:t>
            </a:r>
            <a:r>
              <a:rPr lang="zh-CN" altLang="en-US" sz="2000" b="1" baseline="-25000" dirty="0">
                <a:ea typeface="幼圆" panose="02010509060101010101" pitchFamily="49" charset="-122"/>
              </a:rPr>
              <a:t>）</a:t>
            </a:r>
            <a:r>
              <a:rPr lang="zh-CN" altLang="en-US" sz="2000" b="1" dirty="0">
                <a:ea typeface="幼圆" panose="02010509060101010101" pitchFamily="49" charset="-122"/>
              </a:rPr>
              <a:t>的原码表示是：</a:t>
            </a:r>
            <a:endParaRPr lang="zh-CN" altLang="en-US" sz="2000" b="1" dirty="0"/>
          </a:p>
          <a:p>
            <a:pPr eaLnBrk="1" hangingPunct="1">
              <a:lnSpc>
                <a:spcPct val="150000"/>
              </a:lnSpc>
              <a:buClr>
                <a:schemeClr val="bg1"/>
              </a:buClr>
              <a:buFontTx/>
              <a:buNone/>
            </a:pPr>
            <a:r>
              <a:rPr lang="zh-CN" altLang="en-US" sz="2000" b="1" dirty="0">
                <a:ea typeface="幼圆" panose="02010509060101010101" pitchFamily="49" charset="-122"/>
              </a:rPr>
              <a:t>         </a:t>
            </a:r>
            <a:r>
              <a:rPr lang="en-US" altLang="zh-CN" sz="2000" b="1" dirty="0">
                <a:solidFill>
                  <a:srgbClr val="CC0000"/>
                </a:solidFill>
                <a:ea typeface="幼圆" panose="02010509060101010101" pitchFamily="49" charset="-122"/>
              </a:rPr>
              <a:t>1</a:t>
            </a:r>
            <a:r>
              <a:rPr lang="en-US" altLang="zh-CN" sz="2000" b="1" dirty="0">
                <a:ea typeface="幼圆" panose="02010509060101010101" pitchFamily="49" charset="-122"/>
              </a:rPr>
              <a:t>0011010</a:t>
            </a:r>
          </a:p>
          <a:p>
            <a:pPr eaLnBrk="1" hangingPunct="1">
              <a:lnSpc>
                <a:spcPct val="150000"/>
              </a:lnSpc>
              <a:buClr>
                <a:schemeClr val="bg1"/>
              </a:buClr>
              <a:buFontTx/>
              <a:buNone/>
            </a:pPr>
            <a:r>
              <a:rPr lang="en-US" altLang="zh-CN" sz="2000" b="1" dirty="0">
                <a:ea typeface="幼圆" panose="02010509060101010101" pitchFamily="49" charset="-122"/>
              </a:rPr>
              <a:t>-26</a:t>
            </a:r>
            <a:r>
              <a:rPr lang="zh-CN" altLang="en-US" sz="2000" b="1" baseline="-25000" dirty="0">
                <a:ea typeface="幼圆" panose="02010509060101010101" pitchFamily="49" charset="-122"/>
              </a:rPr>
              <a:t>（</a:t>
            </a:r>
            <a:r>
              <a:rPr lang="en-US" altLang="zh-CN" sz="2000" b="1" baseline="-25000" dirty="0">
                <a:ea typeface="幼圆" panose="02010509060101010101" pitchFamily="49" charset="-122"/>
              </a:rPr>
              <a:t>10</a:t>
            </a:r>
            <a:r>
              <a:rPr lang="zh-CN" altLang="en-US" sz="2000" b="1" baseline="-25000" dirty="0">
                <a:ea typeface="幼圆" panose="02010509060101010101" pitchFamily="49" charset="-122"/>
              </a:rPr>
              <a:t>）</a:t>
            </a:r>
            <a:r>
              <a:rPr lang="zh-CN" altLang="en-US" sz="2000" b="1" dirty="0">
                <a:ea typeface="幼圆" panose="02010509060101010101" pitchFamily="49" charset="-122"/>
              </a:rPr>
              <a:t>的反码表示是：</a:t>
            </a:r>
          </a:p>
          <a:p>
            <a:pPr eaLnBrk="1" hangingPunct="1">
              <a:lnSpc>
                <a:spcPct val="150000"/>
              </a:lnSpc>
              <a:buClr>
                <a:schemeClr val="bg1"/>
              </a:buClr>
              <a:buFontTx/>
              <a:buNone/>
            </a:pPr>
            <a:r>
              <a:rPr lang="zh-CN" altLang="en-US" sz="2000" b="1" dirty="0">
                <a:ea typeface="幼圆" panose="02010509060101010101" pitchFamily="49" charset="-122"/>
              </a:rPr>
              <a:t>         </a:t>
            </a:r>
            <a:r>
              <a:rPr lang="en-US" altLang="zh-CN" sz="2000" b="1" dirty="0" smtClean="0">
                <a:solidFill>
                  <a:srgbClr val="CC0000"/>
                </a:solidFill>
                <a:ea typeface="幼圆" panose="02010509060101010101" pitchFamily="49" charset="-122"/>
              </a:rPr>
              <a:t>1</a:t>
            </a:r>
            <a:r>
              <a:rPr lang="en-US" altLang="zh-CN" sz="2000" b="1" dirty="0" smtClean="0">
                <a:ea typeface="幼圆" panose="02010509060101010101" pitchFamily="49" charset="-122"/>
              </a:rPr>
              <a:t>1100101</a:t>
            </a:r>
            <a:endParaRPr lang="en-US" altLang="zh-CN" sz="2000" b="1" dirty="0">
              <a:ea typeface="幼圆" panose="02010509060101010101" pitchFamily="49" charset="-122"/>
            </a:endParaRPr>
          </a:p>
        </p:txBody>
      </p:sp>
    </p:spTree>
    <p:extLst>
      <p:ext uri="{BB962C8B-B14F-4D97-AF65-F5344CB8AC3E}">
        <p14:creationId xmlns:p14="http://schemas.microsoft.com/office/powerpoint/2010/main" val="215937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up)">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up)">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up)">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up)">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up)">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乘法可以用加法实现</a:t>
            </a:r>
          </a:p>
          <a:p>
            <a:pPr lvl="1">
              <a:lnSpc>
                <a:spcPct val="150000"/>
              </a:lnSpc>
            </a:pPr>
            <a:r>
              <a:rPr lang="en-US" altLang="zh-CN" sz="2000" dirty="0">
                <a:latin typeface="微软雅黑" panose="020B0503020204020204" pitchFamily="34" charset="-122"/>
                <a:ea typeface="微软雅黑" panose="020B0503020204020204" pitchFamily="34" charset="-122"/>
              </a:rPr>
              <a:t>2*3=2+2+2</a:t>
            </a:r>
          </a:p>
          <a:p>
            <a:pPr>
              <a:lnSpc>
                <a:spcPct val="150000"/>
              </a:lnSpc>
            </a:pPr>
            <a:r>
              <a:rPr lang="zh-CN" altLang="en-US" sz="2400" dirty="0">
                <a:latin typeface="微软雅黑" panose="020B0503020204020204" pitchFamily="34" charset="-122"/>
                <a:ea typeface="微软雅黑" panose="020B0503020204020204" pitchFamily="34" charset="-122"/>
              </a:rPr>
              <a:t>除法可以用减法实现</a:t>
            </a:r>
          </a:p>
          <a:p>
            <a:pPr lvl="1">
              <a:lnSpc>
                <a:spcPct val="150000"/>
              </a:lnSpc>
            </a:pPr>
            <a:r>
              <a:rPr lang="en-US" altLang="zh-CN" sz="2000" dirty="0">
                <a:latin typeface="微软雅黑" panose="020B0503020204020204" pitchFamily="34" charset="-122"/>
                <a:ea typeface="微软雅黑" panose="020B0503020204020204" pitchFamily="34" charset="-122"/>
              </a:rPr>
              <a:t>7/2=7-2-2-2=3…1</a:t>
            </a:r>
          </a:p>
          <a:p>
            <a:pPr>
              <a:lnSpc>
                <a:spcPct val="150000"/>
              </a:lnSpc>
            </a:pPr>
            <a:r>
              <a:rPr lang="zh-CN" altLang="en-US" sz="2400" dirty="0">
                <a:latin typeface="微软雅黑" panose="020B0503020204020204" pitchFamily="34" charset="-122"/>
                <a:ea typeface="微软雅黑" panose="020B0503020204020204" pitchFamily="34" charset="-122"/>
              </a:rPr>
              <a:t>如果减法可以用加法表示，就可以用统一的方法来进行二进制数的四则运算。</a:t>
            </a:r>
          </a:p>
          <a:p>
            <a:pPr>
              <a:lnSpc>
                <a:spcPct val="150000"/>
              </a:lnSpc>
            </a:pPr>
            <a:r>
              <a:rPr lang="zh-CN" altLang="en-US" sz="2400" dirty="0">
                <a:latin typeface="微软雅黑" panose="020B0503020204020204" pitchFamily="34" charset="-122"/>
                <a:ea typeface="微软雅黑" panose="020B0503020204020204" pitchFamily="34" charset="-122"/>
              </a:rPr>
              <a:t>支持这种统一处理的基础，是计算机中数的</a:t>
            </a:r>
            <a:r>
              <a:rPr lang="zh-CN" altLang="en-US" sz="2400" b="1" dirty="0">
                <a:solidFill>
                  <a:srgbClr val="C00000"/>
                </a:solidFill>
                <a:latin typeface="微软雅黑" panose="020B0503020204020204" pitchFamily="34" charset="-122"/>
                <a:ea typeface="微软雅黑" panose="020B0503020204020204" pitchFamily="34" charset="-122"/>
              </a:rPr>
              <a:t>补码</a:t>
            </a:r>
            <a:r>
              <a:rPr lang="zh-CN" altLang="en-US" sz="2400" dirty="0">
                <a:latin typeface="微软雅黑" panose="020B0503020204020204" pitchFamily="34" charset="-122"/>
                <a:ea typeface="微软雅黑" panose="020B0503020204020204" pitchFamily="34" charset="-122"/>
              </a:rPr>
              <a:t>表示</a:t>
            </a:r>
          </a:p>
        </p:txBody>
      </p:sp>
    </p:spTree>
    <p:extLst>
      <p:ext uri="{BB962C8B-B14F-4D97-AF65-F5344CB8AC3E}">
        <p14:creationId xmlns:p14="http://schemas.microsoft.com/office/powerpoint/2010/main" val="3648328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659702"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图灵机的基本结构</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07200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图灵机由控制器、读写头和存储带</a:t>
            </a:r>
            <a:r>
              <a:rPr lang="zh-CN" altLang="en-US" sz="2400" dirty="0" smtClean="0">
                <a:latin typeface="微软雅黑" panose="020B0503020204020204" pitchFamily="34" charset="-122"/>
                <a:ea typeface="微软雅黑" panose="020B0503020204020204" pitchFamily="34" charset="-122"/>
              </a:rPr>
              <a:t>组成</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pPr>
            <a:r>
              <a:rPr lang="zh-CN" altLang="zh-CN" sz="2000" dirty="0" smtClean="0">
                <a:solidFill>
                  <a:srgbClr val="C00000"/>
                </a:solidFill>
                <a:latin typeface="微软雅黑" panose="020B0503020204020204" pitchFamily="34" charset="-122"/>
                <a:ea typeface="微软雅黑" panose="020B0503020204020204" pitchFamily="34" charset="-122"/>
              </a:rPr>
              <a:t>存储</a:t>
            </a:r>
            <a:r>
              <a:rPr lang="zh-CN" altLang="zh-CN" sz="2000" dirty="0">
                <a:solidFill>
                  <a:srgbClr val="C00000"/>
                </a:solidFill>
                <a:latin typeface="微软雅黑" panose="020B0503020204020204" pitchFamily="34" charset="-122"/>
                <a:ea typeface="微软雅黑" panose="020B0503020204020204" pitchFamily="34" charset="-122"/>
              </a:rPr>
              <a:t>带</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无限长，可左右移动，每个单元格中包含一个符号</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所有允许出现的符号属于一个预先规定好的</a:t>
            </a:r>
            <a:r>
              <a:rPr lang="zh-CN" altLang="en-US" sz="2000" dirty="0">
                <a:solidFill>
                  <a:srgbClr val="C00000"/>
                </a:solidFill>
                <a:latin typeface="微软雅黑" panose="020B0503020204020204" pitchFamily="34" charset="-122"/>
                <a:ea typeface="微软雅黑" panose="020B0503020204020204" pitchFamily="34" charset="-122"/>
              </a:rPr>
              <a:t>字母表</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marL="800100" lvl="1" indent="-342900">
              <a:lnSpc>
                <a:spcPct val="150000"/>
              </a:lnSpc>
            </a:pPr>
            <a:r>
              <a:rPr lang="zh-CN" altLang="zh-CN" sz="2000" dirty="0">
                <a:solidFill>
                  <a:srgbClr val="C00000"/>
                </a:solidFill>
                <a:latin typeface="微软雅黑" panose="020B0503020204020204" pitchFamily="34" charset="-122"/>
                <a:ea typeface="微软雅黑" panose="020B0503020204020204" pitchFamily="34" charset="-122"/>
              </a:rPr>
              <a:t>控制器</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包含</a:t>
            </a:r>
            <a:r>
              <a:rPr lang="zh-CN" altLang="zh-CN" sz="2000" dirty="0">
                <a:solidFill>
                  <a:srgbClr val="C00000"/>
                </a:solidFill>
                <a:latin typeface="微软雅黑" panose="020B0503020204020204" pitchFamily="34" charset="-122"/>
                <a:ea typeface="微软雅黑" panose="020B0503020204020204" pitchFamily="34" charset="-122"/>
              </a:rPr>
              <a:t>控制规则</a:t>
            </a:r>
            <a:r>
              <a:rPr lang="zh-CN" altLang="zh-CN" sz="2000" dirty="0">
                <a:solidFill>
                  <a:srgbClr val="002060"/>
                </a:solidFill>
                <a:latin typeface="微软雅黑" panose="020B0503020204020204" pitchFamily="34" charset="-122"/>
                <a:ea typeface="微软雅黑" panose="020B0503020204020204" pitchFamily="34" charset="-122"/>
              </a:rPr>
              <a:t>和</a:t>
            </a:r>
            <a:r>
              <a:rPr lang="zh-CN" altLang="zh-CN" sz="2000" dirty="0">
                <a:solidFill>
                  <a:srgbClr val="C00000"/>
                </a:solidFill>
                <a:latin typeface="微软雅黑" panose="020B0503020204020204" pitchFamily="34" charset="-122"/>
                <a:ea typeface="微软雅黑" panose="020B0503020204020204" pitchFamily="34" charset="-122"/>
              </a:rPr>
              <a:t>状态寄存器</a:t>
            </a:r>
            <a:r>
              <a:rPr lang="zh-CN" altLang="zh-CN" sz="2000" dirty="0">
                <a:solidFill>
                  <a:srgbClr val="002060"/>
                </a:solidFill>
                <a:latin typeface="微软雅黑" panose="020B0503020204020204" pitchFamily="34" charset="-122"/>
                <a:ea typeface="微软雅黑" panose="020B0503020204020204" pitchFamily="34" charset="-122"/>
              </a:rPr>
              <a:t>，控制规则就是图灵机</a:t>
            </a:r>
            <a:r>
              <a:rPr lang="zh-CN" altLang="zh-CN" sz="2000" dirty="0">
                <a:solidFill>
                  <a:srgbClr val="C00000"/>
                </a:solidFill>
                <a:latin typeface="微软雅黑" panose="020B0503020204020204" pitchFamily="34" charset="-122"/>
                <a:ea typeface="微软雅黑" panose="020B0503020204020204" pitchFamily="34" charset="-122"/>
              </a:rPr>
              <a:t>程序</a:t>
            </a:r>
            <a:r>
              <a:rPr lang="zh-CN" altLang="zh-CN" sz="2000" dirty="0">
                <a:solidFill>
                  <a:srgbClr val="002060"/>
                </a:solidFill>
                <a:latin typeface="微软雅黑" panose="020B0503020204020204" pitchFamily="34" charset="-122"/>
                <a:ea typeface="微软雅黑" panose="020B0503020204020204" pitchFamily="34" charset="-122"/>
              </a:rPr>
              <a:t>，状态寄存器记录机器当前的状态，以及下一个新状态。</a:t>
            </a:r>
            <a:endParaRPr lang="en-US" altLang="zh-CN" sz="2000" dirty="0">
              <a:solidFill>
                <a:srgbClr val="002060"/>
              </a:solidFill>
              <a:latin typeface="微软雅黑" panose="020B0503020204020204" pitchFamily="34" charset="-122"/>
              <a:ea typeface="微软雅黑" panose="020B0503020204020204" pitchFamily="34" charset="-122"/>
            </a:endParaRPr>
          </a:p>
          <a:p>
            <a:pPr marL="800100" lvl="1" indent="-342900">
              <a:lnSpc>
                <a:spcPct val="150000"/>
              </a:lnSpc>
            </a:pPr>
            <a:r>
              <a:rPr lang="zh-CN" altLang="zh-CN" sz="2000" dirty="0">
                <a:solidFill>
                  <a:srgbClr val="C00000"/>
                </a:solidFill>
                <a:latin typeface="微软雅黑" panose="020B0503020204020204" pitchFamily="34" charset="-122"/>
                <a:ea typeface="微软雅黑" panose="020B0503020204020204" pitchFamily="34" charset="-122"/>
              </a:rPr>
              <a:t>读写头</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负责读出和写入存储带上的符号</a:t>
            </a:r>
            <a:r>
              <a:rPr lang="zh-CN" altLang="zh-CN" sz="20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70000"/>
              </a:lnSpc>
            </a:pPr>
            <a:endParaRPr lang="zh-CN" altLang="en-US" sz="24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73627" y="4676349"/>
            <a:ext cx="5616624" cy="1810535"/>
          </a:xfrm>
          <a:prstGeom prst="rect">
            <a:avLst/>
          </a:prstGeom>
        </p:spPr>
      </p:pic>
    </p:spTree>
    <p:extLst>
      <p:ext uri="{BB962C8B-B14F-4D97-AF65-F5344CB8AC3E}">
        <p14:creationId xmlns:p14="http://schemas.microsoft.com/office/powerpoint/2010/main" val="1040865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9" name="Oval 2">
            <a:extLst>
              <a:ext uri="{FF2B5EF4-FFF2-40B4-BE49-F238E27FC236}">
                <a16:creationId xmlns:a16="http://schemas.microsoft.com/office/drawing/2014/main" id="{5E0FDC7F-5433-477A-8DC1-FB66BD102592}"/>
              </a:ext>
            </a:extLst>
          </p:cNvPr>
          <p:cNvSpPr>
            <a:spLocks noChangeArrowheads="1"/>
          </p:cNvSpPr>
          <p:nvPr/>
        </p:nvSpPr>
        <p:spPr bwMode="auto">
          <a:xfrm>
            <a:off x="2314735" y="1294062"/>
            <a:ext cx="3048000" cy="27432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 name="Oval 3">
            <a:extLst>
              <a:ext uri="{FF2B5EF4-FFF2-40B4-BE49-F238E27FC236}">
                <a16:creationId xmlns:a16="http://schemas.microsoft.com/office/drawing/2014/main" id="{4F74D11D-3FC0-443B-B016-C4CD1B744045}"/>
              </a:ext>
            </a:extLst>
          </p:cNvPr>
          <p:cNvSpPr>
            <a:spLocks noChangeArrowheads="1"/>
          </p:cNvSpPr>
          <p:nvPr/>
        </p:nvSpPr>
        <p:spPr bwMode="auto">
          <a:xfrm>
            <a:off x="2314735" y="1294062"/>
            <a:ext cx="3048000" cy="2743200"/>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 name="Oval 4">
            <a:extLst>
              <a:ext uri="{FF2B5EF4-FFF2-40B4-BE49-F238E27FC236}">
                <a16:creationId xmlns:a16="http://schemas.microsoft.com/office/drawing/2014/main" id="{F713E074-0CE6-4D5C-9EC6-2458380A3185}"/>
              </a:ext>
            </a:extLst>
          </p:cNvPr>
          <p:cNvSpPr>
            <a:spLocks noChangeArrowheads="1"/>
          </p:cNvSpPr>
          <p:nvPr/>
        </p:nvSpPr>
        <p:spPr bwMode="auto">
          <a:xfrm>
            <a:off x="2390935" y="1370262"/>
            <a:ext cx="2895600" cy="2590800"/>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2" name="Text Box 5">
            <a:extLst>
              <a:ext uri="{FF2B5EF4-FFF2-40B4-BE49-F238E27FC236}">
                <a16:creationId xmlns:a16="http://schemas.microsoft.com/office/drawing/2014/main" id="{B4B873E9-8EFE-4491-AC78-D95435121023}"/>
              </a:ext>
            </a:extLst>
          </p:cNvPr>
          <p:cNvSpPr txBox="1">
            <a:spLocks noChangeArrowheads="1"/>
          </p:cNvSpPr>
          <p:nvPr/>
        </p:nvSpPr>
        <p:spPr bwMode="auto">
          <a:xfrm>
            <a:off x="3610135" y="1446462"/>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12</a:t>
            </a:r>
          </a:p>
        </p:txBody>
      </p:sp>
      <p:sp>
        <p:nvSpPr>
          <p:cNvPr id="13" name="Oval 6">
            <a:extLst>
              <a:ext uri="{FF2B5EF4-FFF2-40B4-BE49-F238E27FC236}">
                <a16:creationId xmlns:a16="http://schemas.microsoft.com/office/drawing/2014/main" id="{96F3A0AE-3E8E-4C57-9A1C-0BDDB28E0CC7}"/>
              </a:ext>
            </a:extLst>
          </p:cNvPr>
          <p:cNvSpPr>
            <a:spLocks noChangeArrowheads="1"/>
          </p:cNvSpPr>
          <p:nvPr/>
        </p:nvSpPr>
        <p:spPr bwMode="auto">
          <a:xfrm>
            <a:off x="3762535" y="14464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4" name="Oval 7">
            <a:extLst>
              <a:ext uri="{FF2B5EF4-FFF2-40B4-BE49-F238E27FC236}">
                <a16:creationId xmlns:a16="http://schemas.microsoft.com/office/drawing/2014/main" id="{73ADBA11-4AFA-4076-ACD8-1FAA91E7726F}"/>
              </a:ext>
            </a:extLst>
          </p:cNvPr>
          <p:cNvSpPr>
            <a:spLocks noChangeArrowheads="1"/>
          </p:cNvSpPr>
          <p:nvPr/>
        </p:nvSpPr>
        <p:spPr bwMode="auto">
          <a:xfrm>
            <a:off x="5134135" y="25894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5" name="Oval 8">
            <a:extLst>
              <a:ext uri="{FF2B5EF4-FFF2-40B4-BE49-F238E27FC236}">
                <a16:creationId xmlns:a16="http://schemas.microsoft.com/office/drawing/2014/main" id="{6F329567-82A7-43B9-A83C-B97F1C332C46}"/>
              </a:ext>
            </a:extLst>
          </p:cNvPr>
          <p:cNvSpPr>
            <a:spLocks noChangeArrowheads="1"/>
          </p:cNvSpPr>
          <p:nvPr/>
        </p:nvSpPr>
        <p:spPr bwMode="auto">
          <a:xfrm>
            <a:off x="2467135" y="2675187"/>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6" name="Oval 9">
            <a:extLst>
              <a:ext uri="{FF2B5EF4-FFF2-40B4-BE49-F238E27FC236}">
                <a16:creationId xmlns:a16="http://schemas.microsoft.com/office/drawing/2014/main" id="{F7EE6816-67CB-43BD-A0A6-1FD0BE11B507}"/>
              </a:ext>
            </a:extLst>
          </p:cNvPr>
          <p:cNvSpPr>
            <a:spLocks noChangeArrowheads="1"/>
          </p:cNvSpPr>
          <p:nvPr/>
        </p:nvSpPr>
        <p:spPr bwMode="auto">
          <a:xfrm>
            <a:off x="4448335" y="15988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 name="Oval 10">
            <a:extLst>
              <a:ext uri="{FF2B5EF4-FFF2-40B4-BE49-F238E27FC236}">
                <a16:creationId xmlns:a16="http://schemas.microsoft.com/office/drawing/2014/main" id="{7ECFF4DD-1567-489D-AC88-1E72B97A588B}"/>
              </a:ext>
            </a:extLst>
          </p:cNvPr>
          <p:cNvSpPr>
            <a:spLocks noChangeArrowheads="1"/>
          </p:cNvSpPr>
          <p:nvPr/>
        </p:nvSpPr>
        <p:spPr bwMode="auto">
          <a:xfrm>
            <a:off x="4905535" y="2056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8" name="Oval 11">
            <a:extLst>
              <a:ext uri="{FF2B5EF4-FFF2-40B4-BE49-F238E27FC236}">
                <a16:creationId xmlns:a16="http://schemas.microsoft.com/office/drawing/2014/main" id="{0395898E-F67B-43B4-BDEB-7133DE89B9CA}"/>
              </a:ext>
            </a:extLst>
          </p:cNvPr>
          <p:cNvSpPr>
            <a:spLocks noChangeArrowheads="1"/>
          </p:cNvSpPr>
          <p:nvPr/>
        </p:nvSpPr>
        <p:spPr bwMode="auto">
          <a:xfrm>
            <a:off x="4981735" y="3199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9" name="Oval 12">
            <a:extLst>
              <a:ext uri="{FF2B5EF4-FFF2-40B4-BE49-F238E27FC236}">
                <a16:creationId xmlns:a16="http://schemas.microsoft.com/office/drawing/2014/main" id="{17E9A8B5-8C5D-4A18-AD5D-12171845F9AB}"/>
              </a:ext>
            </a:extLst>
          </p:cNvPr>
          <p:cNvSpPr>
            <a:spLocks noChangeArrowheads="1"/>
          </p:cNvSpPr>
          <p:nvPr/>
        </p:nvSpPr>
        <p:spPr bwMode="auto">
          <a:xfrm>
            <a:off x="4524535" y="3580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0" name="Oval 13">
            <a:extLst>
              <a:ext uri="{FF2B5EF4-FFF2-40B4-BE49-F238E27FC236}">
                <a16:creationId xmlns:a16="http://schemas.microsoft.com/office/drawing/2014/main" id="{48F068D1-19FA-4198-88E8-FFD221D0E717}"/>
              </a:ext>
            </a:extLst>
          </p:cNvPr>
          <p:cNvSpPr>
            <a:spLocks noChangeArrowheads="1"/>
          </p:cNvSpPr>
          <p:nvPr/>
        </p:nvSpPr>
        <p:spPr bwMode="auto">
          <a:xfrm>
            <a:off x="3152935" y="36562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1" name="Oval 14">
            <a:extLst>
              <a:ext uri="{FF2B5EF4-FFF2-40B4-BE49-F238E27FC236}">
                <a16:creationId xmlns:a16="http://schemas.microsoft.com/office/drawing/2014/main" id="{7EA19D7F-C54A-464F-8272-90BB49B6A442}"/>
              </a:ext>
            </a:extLst>
          </p:cNvPr>
          <p:cNvSpPr>
            <a:spLocks noChangeArrowheads="1"/>
          </p:cNvSpPr>
          <p:nvPr/>
        </p:nvSpPr>
        <p:spPr bwMode="auto">
          <a:xfrm>
            <a:off x="2619535" y="32752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sz="2400" b="0">
              <a:latin typeface="Times New Roman" panose="02020603050405020304" pitchFamily="18" charset="0"/>
            </a:endParaRPr>
          </a:p>
        </p:txBody>
      </p:sp>
      <p:sp>
        <p:nvSpPr>
          <p:cNvPr id="22" name="Oval 15">
            <a:extLst>
              <a:ext uri="{FF2B5EF4-FFF2-40B4-BE49-F238E27FC236}">
                <a16:creationId xmlns:a16="http://schemas.microsoft.com/office/drawing/2014/main" id="{AB6750AE-2FD9-42F1-AB95-23A933F0F2A6}"/>
              </a:ext>
            </a:extLst>
          </p:cNvPr>
          <p:cNvSpPr>
            <a:spLocks noChangeArrowheads="1"/>
          </p:cNvSpPr>
          <p:nvPr/>
        </p:nvSpPr>
        <p:spPr bwMode="auto">
          <a:xfrm>
            <a:off x="2619535" y="2056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3" name="Oval 16">
            <a:extLst>
              <a:ext uri="{FF2B5EF4-FFF2-40B4-BE49-F238E27FC236}">
                <a16:creationId xmlns:a16="http://schemas.microsoft.com/office/drawing/2014/main" id="{F6ED6F3D-4CF6-4C5B-BE1A-1EC8A24D6CA7}"/>
              </a:ext>
            </a:extLst>
          </p:cNvPr>
          <p:cNvSpPr>
            <a:spLocks noChangeArrowheads="1"/>
          </p:cNvSpPr>
          <p:nvPr/>
        </p:nvSpPr>
        <p:spPr bwMode="auto">
          <a:xfrm>
            <a:off x="3076735" y="15988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25" name="Text Box 17">
            <a:extLst>
              <a:ext uri="{FF2B5EF4-FFF2-40B4-BE49-F238E27FC236}">
                <a16:creationId xmlns:a16="http://schemas.microsoft.com/office/drawing/2014/main" id="{54F2DC05-7EF1-4EF8-878A-4520FAD822AD}"/>
              </a:ext>
            </a:extLst>
          </p:cNvPr>
          <p:cNvSpPr txBox="1">
            <a:spLocks noChangeArrowheads="1"/>
          </p:cNvSpPr>
          <p:nvPr/>
        </p:nvSpPr>
        <p:spPr bwMode="auto">
          <a:xfrm>
            <a:off x="4219735" y="1522662"/>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a:t>
            </a:r>
          </a:p>
        </p:txBody>
      </p:sp>
      <p:sp>
        <p:nvSpPr>
          <p:cNvPr id="26" name="Text Box 18">
            <a:extLst>
              <a:ext uri="{FF2B5EF4-FFF2-40B4-BE49-F238E27FC236}">
                <a16:creationId xmlns:a16="http://schemas.microsoft.com/office/drawing/2014/main" id="{18AF859D-9223-4695-B8D8-A644B0951207}"/>
              </a:ext>
            </a:extLst>
          </p:cNvPr>
          <p:cNvSpPr txBox="1">
            <a:spLocks noChangeArrowheads="1"/>
          </p:cNvSpPr>
          <p:nvPr/>
        </p:nvSpPr>
        <p:spPr bwMode="auto">
          <a:xfrm>
            <a:off x="4661060" y="1903662"/>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2</a:t>
            </a:r>
          </a:p>
        </p:txBody>
      </p:sp>
      <p:sp>
        <p:nvSpPr>
          <p:cNvPr id="27" name="Text Box 19">
            <a:extLst>
              <a:ext uri="{FF2B5EF4-FFF2-40B4-BE49-F238E27FC236}">
                <a16:creationId xmlns:a16="http://schemas.microsoft.com/office/drawing/2014/main" id="{76325949-C1FD-4050-9288-84C57BBA8CF4}"/>
              </a:ext>
            </a:extLst>
          </p:cNvPr>
          <p:cNvSpPr txBox="1">
            <a:spLocks noChangeArrowheads="1"/>
          </p:cNvSpPr>
          <p:nvPr/>
        </p:nvSpPr>
        <p:spPr bwMode="auto">
          <a:xfrm>
            <a:off x="4829335" y="2375150"/>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3</a:t>
            </a:r>
          </a:p>
        </p:txBody>
      </p:sp>
      <p:sp>
        <p:nvSpPr>
          <p:cNvPr id="28" name="Text Box 20">
            <a:extLst>
              <a:ext uri="{FF2B5EF4-FFF2-40B4-BE49-F238E27FC236}">
                <a16:creationId xmlns:a16="http://schemas.microsoft.com/office/drawing/2014/main" id="{ADD297A6-799E-4B85-A3F5-B8899A09B2AB}"/>
              </a:ext>
            </a:extLst>
          </p:cNvPr>
          <p:cNvSpPr txBox="1">
            <a:spLocks noChangeArrowheads="1"/>
          </p:cNvSpPr>
          <p:nvPr/>
        </p:nvSpPr>
        <p:spPr bwMode="auto">
          <a:xfrm>
            <a:off x="4676935" y="2894262"/>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4</a:t>
            </a:r>
          </a:p>
        </p:txBody>
      </p:sp>
      <p:sp>
        <p:nvSpPr>
          <p:cNvPr id="29" name="Text Box 21">
            <a:extLst>
              <a:ext uri="{FF2B5EF4-FFF2-40B4-BE49-F238E27FC236}">
                <a16:creationId xmlns:a16="http://schemas.microsoft.com/office/drawing/2014/main" id="{04F87703-96CB-4E90-AB07-17DEB3808E60}"/>
              </a:ext>
            </a:extLst>
          </p:cNvPr>
          <p:cNvSpPr txBox="1">
            <a:spLocks noChangeArrowheads="1"/>
          </p:cNvSpPr>
          <p:nvPr/>
        </p:nvSpPr>
        <p:spPr bwMode="auto">
          <a:xfrm>
            <a:off x="4295935" y="319906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5</a:t>
            </a:r>
          </a:p>
        </p:txBody>
      </p:sp>
      <p:sp>
        <p:nvSpPr>
          <p:cNvPr id="30" name="Text Box 22">
            <a:extLst>
              <a:ext uri="{FF2B5EF4-FFF2-40B4-BE49-F238E27FC236}">
                <a16:creationId xmlns:a16="http://schemas.microsoft.com/office/drawing/2014/main" id="{B4BA50A5-5063-4987-AA16-CD88C96B0898}"/>
              </a:ext>
            </a:extLst>
          </p:cNvPr>
          <p:cNvSpPr txBox="1">
            <a:spLocks noChangeArrowheads="1"/>
          </p:cNvSpPr>
          <p:nvPr/>
        </p:nvSpPr>
        <p:spPr bwMode="auto">
          <a:xfrm>
            <a:off x="3705385" y="335146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6</a:t>
            </a:r>
          </a:p>
        </p:txBody>
      </p:sp>
      <p:sp>
        <p:nvSpPr>
          <p:cNvPr id="31" name="Text Box 23">
            <a:extLst>
              <a:ext uri="{FF2B5EF4-FFF2-40B4-BE49-F238E27FC236}">
                <a16:creationId xmlns:a16="http://schemas.microsoft.com/office/drawing/2014/main" id="{9B546087-9542-486A-8853-9D77559B1C0A}"/>
              </a:ext>
            </a:extLst>
          </p:cNvPr>
          <p:cNvSpPr txBox="1">
            <a:spLocks noChangeArrowheads="1"/>
          </p:cNvSpPr>
          <p:nvPr/>
        </p:nvSpPr>
        <p:spPr bwMode="auto">
          <a:xfrm>
            <a:off x="3171985" y="3289550"/>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7</a:t>
            </a:r>
          </a:p>
        </p:txBody>
      </p:sp>
      <p:sp>
        <p:nvSpPr>
          <p:cNvPr id="32" name="Text Box 24">
            <a:extLst>
              <a:ext uri="{FF2B5EF4-FFF2-40B4-BE49-F238E27FC236}">
                <a16:creationId xmlns:a16="http://schemas.microsoft.com/office/drawing/2014/main" id="{4340006B-F969-46B8-A001-EF3BC79D3F20}"/>
              </a:ext>
            </a:extLst>
          </p:cNvPr>
          <p:cNvSpPr txBox="1">
            <a:spLocks noChangeArrowheads="1"/>
          </p:cNvSpPr>
          <p:nvPr/>
        </p:nvSpPr>
        <p:spPr bwMode="auto">
          <a:xfrm>
            <a:off x="2679860" y="2970462"/>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8</a:t>
            </a:r>
          </a:p>
        </p:txBody>
      </p:sp>
      <p:sp>
        <p:nvSpPr>
          <p:cNvPr id="33" name="Text Box 25">
            <a:extLst>
              <a:ext uri="{FF2B5EF4-FFF2-40B4-BE49-F238E27FC236}">
                <a16:creationId xmlns:a16="http://schemas.microsoft.com/office/drawing/2014/main" id="{DB019E0D-01DC-4242-9824-C9300A803C6A}"/>
              </a:ext>
            </a:extLst>
          </p:cNvPr>
          <p:cNvSpPr txBox="1">
            <a:spLocks noChangeArrowheads="1"/>
          </p:cNvSpPr>
          <p:nvPr/>
        </p:nvSpPr>
        <p:spPr bwMode="auto">
          <a:xfrm>
            <a:off x="2543335" y="2446587"/>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9</a:t>
            </a:r>
          </a:p>
        </p:txBody>
      </p:sp>
      <p:sp>
        <p:nvSpPr>
          <p:cNvPr id="34" name="Text Box 26">
            <a:extLst>
              <a:ext uri="{FF2B5EF4-FFF2-40B4-BE49-F238E27FC236}">
                <a16:creationId xmlns:a16="http://schemas.microsoft.com/office/drawing/2014/main" id="{92DAF3D9-AC24-4CC4-B600-067D189DF478}"/>
              </a:ext>
            </a:extLst>
          </p:cNvPr>
          <p:cNvSpPr txBox="1">
            <a:spLocks noChangeArrowheads="1"/>
          </p:cNvSpPr>
          <p:nvPr/>
        </p:nvSpPr>
        <p:spPr bwMode="auto">
          <a:xfrm>
            <a:off x="2619535" y="1903662"/>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10</a:t>
            </a:r>
          </a:p>
        </p:txBody>
      </p:sp>
      <p:sp>
        <p:nvSpPr>
          <p:cNvPr id="35" name="Text Box 27">
            <a:extLst>
              <a:ext uri="{FF2B5EF4-FFF2-40B4-BE49-F238E27FC236}">
                <a16:creationId xmlns:a16="http://schemas.microsoft.com/office/drawing/2014/main" id="{166FD92B-2952-449E-9BCD-F14082EE8C60}"/>
              </a:ext>
            </a:extLst>
          </p:cNvPr>
          <p:cNvSpPr txBox="1">
            <a:spLocks noChangeArrowheads="1"/>
          </p:cNvSpPr>
          <p:nvPr/>
        </p:nvSpPr>
        <p:spPr bwMode="auto">
          <a:xfrm>
            <a:off x="3076735" y="1522662"/>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11</a:t>
            </a:r>
          </a:p>
        </p:txBody>
      </p:sp>
      <p:sp>
        <p:nvSpPr>
          <p:cNvPr id="36" name="Line 28">
            <a:extLst>
              <a:ext uri="{FF2B5EF4-FFF2-40B4-BE49-F238E27FC236}">
                <a16:creationId xmlns:a16="http://schemas.microsoft.com/office/drawing/2014/main" id="{2D66A570-16F9-4258-A320-D43F97A27F53}"/>
              </a:ext>
            </a:extLst>
          </p:cNvPr>
          <p:cNvSpPr>
            <a:spLocks noChangeShapeType="1"/>
          </p:cNvSpPr>
          <p:nvPr/>
        </p:nvSpPr>
        <p:spPr bwMode="auto">
          <a:xfrm rot="21596956" flipH="1">
            <a:off x="3914935" y="2665662"/>
            <a:ext cx="609600" cy="1588"/>
          </a:xfrm>
          <a:prstGeom prst="line">
            <a:avLst/>
          </a:prstGeom>
          <a:noFill/>
          <a:ln w="762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37" name="Line 29">
            <a:extLst>
              <a:ext uri="{FF2B5EF4-FFF2-40B4-BE49-F238E27FC236}">
                <a16:creationId xmlns:a16="http://schemas.microsoft.com/office/drawing/2014/main" id="{91567022-996A-4258-92A3-D00418CD838E}"/>
              </a:ext>
            </a:extLst>
          </p:cNvPr>
          <p:cNvSpPr>
            <a:spLocks noChangeShapeType="1"/>
          </p:cNvSpPr>
          <p:nvPr/>
        </p:nvSpPr>
        <p:spPr bwMode="auto">
          <a:xfrm>
            <a:off x="3838735" y="1903662"/>
            <a:ext cx="0" cy="7620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38" name="Oval 30">
            <a:extLst>
              <a:ext uri="{FF2B5EF4-FFF2-40B4-BE49-F238E27FC236}">
                <a16:creationId xmlns:a16="http://schemas.microsoft.com/office/drawing/2014/main" id="{293E3C8C-BC72-4080-B78F-2A49A6D92B67}"/>
              </a:ext>
            </a:extLst>
          </p:cNvPr>
          <p:cNvSpPr>
            <a:spLocks noChangeArrowheads="1"/>
          </p:cNvSpPr>
          <p:nvPr/>
        </p:nvSpPr>
        <p:spPr bwMode="auto">
          <a:xfrm>
            <a:off x="3762535" y="258946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9" name="Oval 31">
            <a:extLst>
              <a:ext uri="{FF2B5EF4-FFF2-40B4-BE49-F238E27FC236}">
                <a16:creationId xmlns:a16="http://schemas.microsoft.com/office/drawing/2014/main" id="{0B136BEA-B5D4-42AE-83F8-BD2643FD3D17}"/>
              </a:ext>
            </a:extLst>
          </p:cNvPr>
          <p:cNvSpPr>
            <a:spLocks noChangeArrowheads="1"/>
          </p:cNvSpPr>
          <p:nvPr/>
        </p:nvSpPr>
        <p:spPr bwMode="auto">
          <a:xfrm>
            <a:off x="6734335" y="1294062"/>
            <a:ext cx="3048000" cy="27432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0" name="Oval 32">
            <a:extLst>
              <a:ext uri="{FF2B5EF4-FFF2-40B4-BE49-F238E27FC236}">
                <a16:creationId xmlns:a16="http://schemas.microsoft.com/office/drawing/2014/main" id="{E236040F-7167-46A1-8C16-BD3D7AC2B5BC}"/>
              </a:ext>
            </a:extLst>
          </p:cNvPr>
          <p:cNvSpPr>
            <a:spLocks noChangeArrowheads="1"/>
          </p:cNvSpPr>
          <p:nvPr/>
        </p:nvSpPr>
        <p:spPr bwMode="auto">
          <a:xfrm>
            <a:off x="6734335" y="1294062"/>
            <a:ext cx="3048000" cy="2743200"/>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1" name="Oval 33">
            <a:extLst>
              <a:ext uri="{FF2B5EF4-FFF2-40B4-BE49-F238E27FC236}">
                <a16:creationId xmlns:a16="http://schemas.microsoft.com/office/drawing/2014/main" id="{A3B2114B-3E06-43D8-BBE4-DA1CAF2FCB73}"/>
              </a:ext>
            </a:extLst>
          </p:cNvPr>
          <p:cNvSpPr>
            <a:spLocks noChangeArrowheads="1"/>
          </p:cNvSpPr>
          <p:nvPr/>
        </p:nvSpPr>
        <p:spPr bwMode="auto">
          <a:xfrm>
            <a:off x="6810535" y="1370262"/>
            <a:ext cx="2895600" cy="2590800"/>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2" name="Text Box 34">
            <a:extLst>
              <a:ext uri="{FF2B5EF4-FFF2-40B4-BE49-F238E27FC236}">
                <a16:creationId xmlns:a16="http://schemas.microsoft.com/office/drawing/2014/main" id="{7B084A91-960C-451B-AD78-F4923CAD1624}"/>
              </a:ext>
            </a:extLst>
          </p:cNvPr>
          <p:cNvSpPr txBox="1">
            <a:spLocks noChangeArrowheads="1"/>
          </p:cNvSpPr>
          <p:nvPr/>
        </p:nvSpPr>
        <p:spPr bwMode="auto">
          <a:xfrm>
            <a:off x="8029735" y="1446462"/>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12</a:t>
            </a:r>
          </a:p>
        </p:txBody>
      </p:sp>
      <p:sp>
        <p:nvSpPr>
          <p:cNvPr id="43" name="Oval 35">
            <a:extLst>
              <a:ext uri="{FF2B5EF4-FFF2-40B4-BE49-F238E27FC236}">
                <a16:creationId xmlns:a16="http://schemas.microsoft.com/office/drawing/2014/main" id="{1A674A44-6FD5-450C-89DD-DBC7E790E250}"/>
              </a:ext>
            </a:extLst>
          </p:cNvPr>
          <p:cNvSpPr>
            <a:spLocks noChangeArrowheads="1"/>
          </p:cNvSpPr>
          <p:nvPr/>
        </p:nvSpPr>
        <p:spPr bwMode="auto">
          <a:xfrm>
            <a:off x="8182135" y="14464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4" name="Oval 36">
            <a:extLst>
              <a:ext uri="{FF2B5EF4-FFF2-40B4-BE49-F238E27FC236}">
                <a16:creationId xmlns:a16="http://schemas.microsoft.com/office/drawing/2014/main" id="{ABE7C1AE-C505-43E3-821A-585EB1B95158}"/>
              </a:ext>
            </a:extLst>
          </p:cNvPr>
          <p:cNvSpPr>
            <a:spLocks noChangeArrowheads="1"/>
          </p:cNvSpPr>
          <p:nvPr/>
        </p:nvSpPr>
        <p:spPr bwMode="auto">
          <a:xfrm>
            <a:off x="9553735" y="25894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5" name="Oval 37">
            <a:extLst>
              <a:ext uri="{FF2B5EF4-FFF2-40B4-BE49-F238E27FC236}">
                <a16:creationId xmlns:a16="http://schemas.microsoft.com/office/drawing/2014/main" id="{659167A4-5936-4582-9FC2-55A0FF311205}"/>
              </a:ext>
            </a:extLst>
          </p:cNvPr>
          <p:cNvSpPr>
            <a:spLocks noChangeArrowheads="1"/>
          </p:cNvSpPr>
          <p:nvPr/>
        </p:nvSpPr>
        <p:spPr bwMode="auto">
          <a:xfrm>
            <a:off x="6886735" y="26656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 name="Oval 38">
            <a:extLst>
              <a:ext uri="{FF2B5EF4-FFF2-40B4-BE49-F238E27FC236}">
                <a16:creationId xmlns:a16="http://schemas.microsoft.com/office/drawing/2014/main" id="{A91E4BA5-9976-4308-AB72-C6E73480F408}"/>
              </a:ext>
            </a:extLst>
          </p:cNvPr>
          <p:cNvSpPr>
            <a:spLocks noChangeArrowheads="1"/>
          </p:cNvSpPr>
          <p:nvPr/>
        </p:nvSpPr>
        <p:spPr bwMode="auto">
          <a:xfrm>
            <a:off x="8867935" y="15988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7" name="Oval 39">
            <a:extLst>
              <a:ext uri="{FF2B5EF4-FFF2-40B4-BE49-F238E27FC236}">
                <a16:creationId xmlns:a16="http://schemas.microsoft.com/office/drawing/2014/main" id="{42CE02FE-F799-4AF9-8F52-73BEF40F2B9C}"/>
              </a:ext>
            </a:extLst>
          </p:cNvPr>
          <p:cNvSpPr>
            <a:spLocks noChangeArrowheads="1"/>
          </p:cNvSpPr>
          <p:nvPr/>
        </p:nvSpPr>
        <p:spPr bwMode="auto">
          <a:xfrm>
            <a:off x="9325135" y="2056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8" name="Oval 40">
            <a:extLst>
              <a:ext uri="{FF2B5EF4-FFF2-40B4-BE49-F238E27FC236}">
                <a16:creationId xmlns:a16="http://schemas.microsoft.com/office/drawing/2014/main" id="{56D68911-7B4B-444D-B856-597B3BB4F7E9}"/>
              </a:ext>
            </a:extLst>
          </p:cNvPr>
          <p:cNvSpPr>
            <a:spLocks noChangeArrowheads="1"/>
          </p:cNvSpPr>
          <p:nvPr/>
        </p:nvSpPr>
        <p:spPr bwMode="auto">
          <a:xfrm>
            <a:off x="9401335" y="3199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9" name="Oval 41">
            <a:extLst>
              <a:ext uri="{FF2B5EF4-FFF2-40B4-BE49-F238E27FC236}">
                <a16:creationId xmlns:a16="http://schemas.microsoft.com/office/drawing/2014/main" id="{2A94CE25-CF66-42E8-BEBB-0D676AEF25AE}"/>
              </a:ext>
            </a:extLst>
          </p:cNvPr>
          <p:cNvSpPr>
            <a:spLocks noChangeArrowheads="1"/>
          </p:cNvSpPr>
          <p:nvPr/>
        </p:nvSpPr>
        <p:spPr bwMode="auto">
          <a:xfrm>
            <a:off x="8944135" y="3580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0" name="Oval 42">
            <a:extLst>
              <a:ext uri="{FF2B5EF4-FFF2-40B4-BE49-F238E27FC236}">
                <a16:creationId xmlns:a16="http://schemas.microsoft.com/office/drawing/2014/main" id="{741BE090-4E5B-4BD0-9DE2-525D164E4A89}"/>
              </a:ext>
            </a:extLst>
          </p:cNvPr>
          <p:cNvSpPr>
            <a:spLocks noChangeArrowheads="1"/>
          </p:cNvSpPr>
          <p:nvPr/>
        </p:nvSpPr>
        <p:spPr bwMode="auto">
          <a:xfrm>
            <a:off x="7572535" y="36562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1" name="Oval 43">
            <a:extLst>
              <a:ext uri="{FF2B5EF4-FFF2-40B4-BE49-F238E27FC236}">
                <a16:creationId xmlns:a16="http://schemas.microsoft.com/office/drawing/2014/main" id="{67303608-C634-4C63-99FD-8FDF88BAD6AC}"/>
              </a:ext>
            </a:extLst>
          </p:cNvPr>
          <p:cNvSpPr>
            <a:spLocks noChangeArrowheads="1"/>
          </p:cNvSpPr>
          <p:nvPr/>
        </p:nvSpPr>
        <p:spPr bwMode="auto">
          <a:xfrm>
            <a:off x="7039135" y="32752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sz="2400" b="0">
              <a:latin typeface="Times New Roman" panose="02020603050405020304" pitchFamily="18" charset="0"/>
            </a:endParaRPr>
          </a:p>
        </p:txBody>
      </p:sp>
      <p:sp>
        <p:nvSpPr>
          <p:cNvPr id="52" name="Oval 44">
            <a:extLst>
              <a:ext uri="{FF2B5EF4-FFF2-40B4-BE49-F238E27FC236}">
                <a16:creationId xmlns:a16="http://schemas.microsoft.com/office/drawing/2014/main" id="{BDE0B17B-747B-4237-A04C-E6A54E9BA204}"/>
              </a:ext>
            </a:extLst>
          </p:cNvPr>
          <p:cNvSpPr>
            <a:spLocks noChangeArrowheads="1"/>
          </p:cNvSpPr>
          <p:nvPr/>
        </p:nvSpPr>
        <p:spPr bwMode="auto">
          <a:xfrm>
            <a:off x="7039135" y="20560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3" name="Oval 45">
            <a:extLst>
              <a:ext uri="{FF2B5EF4-FFF2-40B4-BE49-F238E27FC236}">
                <a16:creationId xmlns:a16="http://schemas.microsoft.com/office/drawing/2014/main" id="{7ABD87FE-D36A-4509-B074-C1B6CDB1D784}"/>
              </a:ext>
            </a:extLst>
          </p:cNvPr>
          <p:cNvSpPr>
            <a:spLocks noChangeArrowheads="1"/>
          </p:cNvSpPr>
          <p:nvPr/>
        </p:nvSpPr>
        <p:spPr bwMode="auto">
          <a:xfrm>
            <a:off x="7496335" y="15988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4" name="Text Box 46">
            <a:extLst>
              <a:ext uri="{FF2B5EF4-FFF2-40B4-BE49-F238E27FC236}">
                <a16:creationId xmlns:a16="http://schemas.microsoft.com/office/drawing/2014/main" id="{3F34DA2D-AA7D-43BE-AF0C-53EA3ACAF7B0}"/>
              </a:ext>
            </a:extLst>
          </p:cNvPr>
          <p:cNvSpPr txBox="1">
            <a:spLocks noChangeArrowheads="1"/>
          </p:cNvSpPr>
          <p:nvPr/>
        </p:nvSpPr>
        <p:spPr bwMode="auto">
          <a:xfrm>
            <a:off x="8639335" y="1522662"/>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a:t>
            </a:r>
          </a:p>
        </p:txBody>
      </p:sp>
      <p:sp>
        <p:nvSpPr>
          <p:cNvPr id="55" name="Text Box 47">
            <a:extLst>
              <a:ext uri="{FF2B5EF4-FFF2-40B4-BE49-F238E27FC236}">
                <a16:creationId xmlns:a16="http://schemas.microsoft.com/office/drawing/2014/main" id="{68F6889D-D2AE-471E-BE32-839ABE544A59}"/>
              </a:ext>
            </a:extLst>
          </p:cNvPr>
          <p:cNvSpPr txBox="1">
            <a:spLocks noChangeArrowheads="1"/>
          </p:cNvSpPr>
          <p:nvPr/>
        </p:nvSpPr>
        <p:spPr bwMode="auto">
          <a:xfrm>
            <a:off x="9080660" y="1903662"/>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2</a:t>
            </a:r>
          </a:p>
        </p:txBody>
      </p:sp>
      <p:sp>
        <p:nvSpPr>
          <p:cNvPr id="56" name="Text Box 48">
            <a:extLst>
              <a:ext uri="{FF2B5EF4-FFF2-40B4-BE49-F238E27FC236}">
                <a16:creationId xmlns:a16="http://schemas.microsoft.com/office/drawing/2014/main" id="{6507B49A-1761-44DF-864A-E64B355A0B44}"/>
              </a:ext>
            </a:extLst>
          </p:cNvPr>
          <p:cNvSpPr txBox="1">
            <a:spLocks noChangeArrowheads="1"/>
          </p:cNvSpPr>
          <p:nvPr/>
        </p:nvSpPr>
        <p:spPr bwMode="auto">
          <a:xfrm>
            <a:off x="9248935" y="2375150"/>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3</a:t>
            </a:r>
          </a:p>
        </p:txBody>
      </p:sp>
      <p:sp>
        <p:nvSpPr>
          <p:cNvPr id="57" name="Text Box 49">
            <a:extLst>
              <a:ext uri="{FF2B5EF4-FFF2-40B4-BE49-F238E27FC236}">
                <a16:creationId xmlns:a16="http://schemas.microsoft.com/office/drawing/2014/main" id="{C844221C-A6AE-4604-8135-45A2F5D907BD}"/>
              </a:ext>
            </a:extLst>
          </p:cNvPr>
          <p:cNvSpPr txBox="1">
            <a:spLocks noChangeArrowheads="1"/>
          </p:cNvSpPr>
          <p:nvPr/>
        </p:nvSpPr>
        <p:spPr bwMode="auto">
          <a:xfrm>
            <a:off x="9096535" y="2894262"/>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4</a:t>
            </a:r>
          </a:p>
        </p:txBody>
      </p:sp>
      <p:sp>
        <p:nvSpPr>
          <p:cNvPr id="58" name="Text Box 50">
            <a:extLst>
              <a:ext uri="{FF2B5EF4-FFF2-40B4-BE49-F238E27FC236}">
                <a16:creationId xmlns:a16="http://schemas.microsoft.com/office/drawing/2014/main" id="{BBCD8301-F1C8-48E7-932A-323B8A977AC7}"/>
              </a:ext>
            </a:extLst>
          </p:cNvPr>
          <p:cNvSpPr txBox="1">
            <a:spLocks noChangeArrowheads="1"/>
          </p:cNvSpPr>
          <p:nvPr/>
        </p:nvSpPr>
        <p:spPr bwMode="auto">
          <a:xfrm>
            <a:off x="8715535" y="319906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5</a:t>
            </a:r>
          </a:p>
        </p:txBody>
      </p:sp>
      <p:sp>
        <p:nvSpPr>
          <p:cNvPr id="59" name="Text Box 51">
            <a:extLst>
              <a:ext uri="{FF2B5EF4-FFF2-40B4-BE49-F238E27FC236}">
                <a16:creationId xmlns:a16="http://schemas.microsoft.com/office/drawing/2014/main" id="{7158EBCC-B975-409F-AB08-2AF353ACB89F}"/>
              </a:ext>
            </a:extLst>
          </p:cNvPr>
          <p:cNvSpPr txBox="1">
            <a:spLocks noChangeArrowheads="1"/>
          </p:cNvSpPr>
          <p:nvPr/>
        </p:nvSpPr>
        <p:spPr bwMode="auto">
          <a:xfrm>
            <a:off x="8124985" y="335146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6</a:t>
            </a:r>
          </a:p>
        </p:txBody>
      </p:sp>
      <p:sp>
        <p:nvSpPr>
          <p:cNvPr id="60" name="Text Box 52">
            <a:extLst>
              <a:ext uri="{FF2B5EF4-FFF2-40B4-BE49-F238E27FC236}">
                <a16:creationId xmlns:a16="http://schemas.microsoft.com/office/drawing/2014/main" id="{C4A2836B-CA48-4AE8-AD6B-33705B02C1EB}"/>
              </a:ext>
            </a:extLst>
          </p:cNvPr>
          <p:cNvSpPr txBox="1">
            <a:spLocks noChangeArrowheads="1"/>
          </p:cNvSpPr>
          <p:nvPr/>
        </p:nvSpPr>
        <p:spPr bwMode="auto">
          <a:xfrm>
            <a:off x="7591585" y="3289550"/>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7</a:t>
            </a:r>
          </a:p>
        </p:txBody>
      </p:sp>
      <p:sp>
        <p:nvSpPr>
          <p:cNvPr id="61" name="Text Box 53">
            <a:extLst>
              <a:ext uri="{FF2B5EF4-FFF2-40B4-BE49-F238E27FC236}">
                <a16:creationId xmlns:a16="http://schemas.microsoft.com/office/drawing/2014/main" id="{3645044B-4E0D-4FFD-9B3C-E948C40C5261}"/>
              </a:ext>
            </a:extLst>
          </p:cNvPr>
          <p:cNvSpPr txBox="1">
            <a:spLocks noChangeArrowheads="1"/>
          </p:cNvSpPr>
          <p:nvPr/>
        </p:nvSpPr>
        <p:spPr bwMode="auto">
          <a:xfrm>
            <a:off x="7099460" y="2970462"/>
            <a:ext cx="39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8</a:t>
            </a:r>
          </a:p>
        </p:txBody>
      </p:sp>
      <p:sp>
        <p:nvSpPr>
          <p:cNvPr id="62" name="Text Box 54">
            <a:extLst>
              <a:ext uri="{FF2B5EF4-FFF2-40B4-BE49-F238E27FC236}">
                <a16:creationId xmlns:a16="http://schemas.microsoft.com/office/drawing/2014/main" id="{D0042982-B634-4CD5-AD50-8C700966EAC2}"/>
              </a:ext>
            </a:extLst>
          </p:cNvPr>
          <p:cNvSpPr txBox="1">
            <a:spLocks noChangeArrowheads="1"/>
          </p:cNvSpPr>
          <p:nvPr/>
        </p:nvSpPr>
        <p:spPr bwMode="auto">
          <a:xfrm>
            <a:off x="6962935" y="2451350"/>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9</a:t>
            </a:r>
          </a:p>
        </p:txBody>
      </p:sp>
      <p:sp>
        <p:nvSpPr>
          <p:cNvPr id="63" name="Text Box 55">
            <a:extLst>
              <a:ext uri="{FF2B5EF4-FFF2-40B4-BE49-F238E27FC236}">
                <a16:creationId xmlns:a16="http://schemas.microsoft.com/office/drawing/2014/main" id="{E5CC9E5D-3765-427E-8867-47197037D8D2}"/>
              </a:ext>
            </a:extLst>
          </p:cNvPr>
          <p:cNvSpPr txBox="1">
            <a:spLocks noChangeArrowheads="1"/>
          </p:cNvSpPr>
          <p:nvPr/>
        </p:nvSpPr>
        <p:spPr bwMode="auto">
          <a:xfrm>
            <a:off x="7039135" y="1903662"/>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10</a:t>
            </a:r>
          </a:p>
        </p:txBody>
      </p:sp>
      <p:sp>
        <p:nvSpPr>
          <p:cNvPr id="64" name="Text Box 56">
            <a:extLst>
              <a:ext uri="{FF2B5EF4-FFF2-40B4-BE49-F238E27FC236}">
                <a16:creationId xmlns:a16="http://schemas.microsoft.com/office/drawing/2014/main" id="{F0814C2F-DA75-45B9-B310-B14266F0D5F5}"/>
              </a:ext>
            </a:extLst>
          </p:cNvPr>
          <p:cNvSpPr txBox="1">
            <a:spLocks noChangeArrowheads="1"/>
          </p:cNvSpPr>
          <p:nvPr/>
        </p:nvSpPr>
        <p:spPr bwMode="auto">
          <a:xfrm>
            <a:off x="7496335" y="1522662"/>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11</a:t>
            </a:r>
          </a:p>
        </p:txBody>
      </p:sp>
      <p:sp>
        <p:nvSpPr>
          <p:cNvPr id="65" name="Line 57">
            <a:extLst>
              <a:ext uri="{FF2B5EF4-FFF2-40B4-BE49-F238E27FC236}">
                <a16:creationId xmlns:a16="http://schemas.microsoft.com/office/drawing/2014/main" id="{FFEC3D07-5328-4CA7-941B-6CFF8F584812}"/>
              </a:ext>
            </a:extLst>
          </p:cNvPr>
          <p:cNvSpPr>
            <a:spLocks noChangeShapeType="1"/>
          </p:cNvSpPr>
          <p:nvPr/>
        </p:nvSpPr>
        <p:spPr bwMode="auto">
          <a:xfrm rot="1185179" flipV="1">
            <a:off x="7737635" y="2591050"/>
            <a:ext cx="469900" cy="457200"/>
          </a:xfrm>
          <a:prstGeom prst="line">
            <a:avLst/>
          </a:prstGeom>
          <a:noFill/>
          <a:ln w="762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66" name="Line 58">
            <a:extLst>
              <a:ext uri="{FF2B5EF4-FFF2-40B4-BE49-F238E27FC236}">
                <a16:creationId xmlns:a16="http://schemas.microsoft.com/office/drawing/2014/main" id="{C313F95F-8957-4CA3-9B9C-A367A7270F49}"/>
              </a:ext>
            </a:extLst>
          </p:cNvPr>
          <p:cNvSpPr>
            <a:spLocks noChangeShapeType="1"/>
          </p:cNvSpPr>
          <p:nvPr/>
        </p:nvSpPr>
        <p:spPr bwMode="auto">
          <a:xfrm flipV="1">
            <a:off x="8258335" y="1903662"/>
            <a:ext cx="0" cy="7620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67" name="Oval 59">
            <a:extLst>
              <a:ext uri="{FF2B5EF4-FFF2-40B4-BE49-F238E27FC236}">
                <a16:creationId xmlns:a16="http://schemas.microsoft.com/office/drawing/2014/main" id="{C49E6518-8F9B-4526-9D18-C0F7EBAF73E3}"/>
              </a:ext>
            </a:extLst>
          </p:cNvPr>
          <p:cNvSpPr>
            <a:spLocks noChangeArrowheads="1"/>
          </p:cNvSpPr>
          <p:nvPr/>
        </p:nvSpPr>
        <p:spPr bwMode="auto">
          <a:xfrm>
            <a:off x="8182135" y="258946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68" name="AutoShape 61">
            <a:extLst>
              <a:ext uri="{FF2B5EF4-FFF2-40B4-BE49-F238E27FC236}">
                <a16:creationId xmlns:a16="http://schemas.microsoft.com/office/drawing/2014/main" id="{02DC9B56-DEFC-40ED-8142-8B394FFC1C51}"/>
              </a:ext>
            </a:extLst>
          </p:cNvPr>
          <p:cNvSpPr>
            <a:spLocks noChangeArrowheads="1"/>
          </p:cNvSpPr>
          <p:nvPr/>
        </p:nvSpPr>
        <p:spPr bwMode="auto">
          <a:xfrm>
            <a:off x="5591335" y="2525096"/>
            <a:ext cx="1020218" cy="216766"/>
          </a:xfrm>
          <a:prstGeom prst="rightArrow">
            <a:avLst>
              <a:gd name="adj1" fmla="val 50000"/>
              <a:gd name="adj2" fmla="val 9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69" name="Text Box 62">
            <a:extLst>
              <a:ext uri="{FF2B5EF4-FFF2-40B4-BE49-F238E27FC236}">
                <a16:creationId xmlns:a16="http://schemas.microsoft.com/office/drawing/2014/main" id="{0581AF20-F06F-4415-B11A-B0986F9CAFFC}"/>
              </a:ext>
            </a:extLst>
          </p:cNvPr>
          <p:cNvSpPr txBox="1">
            <a:spLocks noChangeArrowheads="1"/>
          </p:cNvSpPr>
          <p:nvPr/>
        </p:nvSpPr>
        <p:spPr bwMode="auto">
          <a:xfrm>
            <a:off x="5515135" y="2208462"/>
            <a:ext cx="12065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t>3</a:t>
            </a:r>
            <a:r>
              <a:rPr lang="zh-CN" altLang="en-US" sz="2000" dirty="0"/>
              <a:t>＋</a:t>
            </a:r>
            <a:r>
              <a:rPr lang="en-US" altLang="zh-CN" sz="2000" dirty="0"/>
              <a:t>5</a:t>
            </a:r>
            <a:r>
              <a:rPr lang="zh-CN" altLang="en-US" sz="2000" dirty="0"/>
              <a:t>＝</a:t>
            </a:r>
            <a:r>
              <a:rPr lang="en-US" altLang="zh-CN" sz="2000" dirty="0"/>
              <a:t>8</a:t>
            </a:r>
          </a:p>
        </p:txBody>
      </p:sp>
      <p:sp>
        <p:nvSpPr>
          <p:cNvPr id="70" name="Text Box 63">
            <a:extLst>
              <a:ext uri="{FF2B5EF4-FFF2-40B4-BE49-F238E27FC236}">
                <a16:creationId xmlns:a16="http://schemas.microsoft.com/office/drawing/2014/main" id="{54851832-0419-4DB6-86AC-F492905AE622}"/>
              </a:ext>
            </a:extLst>
          </p:cNvPr>
          <p:cNvSpPr txBox="1">
            <a:spLocks noChangeArrowheads="1"/>
          </p:cNvSpPr>
          <p:nvPr/>
        </p:nvSpPr>
        <p:spPr bwMode="auto">
          <a:xfrm>
            <a:off x="5515134" y="2741862"/>
            <a:ext cx="11937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t>3 - 7</a:t>
            </a:r>
            <a:r>
              <a:rPr lang="zh-CN" altLang="en-US" sz="2000" dirty="0"/>
              <a:t>＝</a:t>
            </a:r>
            <a:r>
              <a:rPr lang="en-US" altLang="zh-CN" sz="2000" dirty="0"/>
              <a:t>8</a:t>
            </a:r>
          </a:p>
        </p:txBody>
      </p:sp>
      <p:sp>
        <p:nvSpPr>
          <p:cNvPr id="71" name="Oval 64">
            <a:extLst>
              <a:ext uri="{FF2B5EF4-FFF2-40B4-BE49-F238E27FC236}">
                <a16:creationId xmlns:a16="http://schemas.microsoft.com/office/drawing/2014/main" id="{B8AB7F89-EB49-45A4-A95F-3DFB153FC988}"/>
              </a:ext>
            </a:extLst>
          </p:cNvPr>
          <p:cNvSpPr>
            <a:spLocks noChangeArrowheads="1"/>
          </p:cNvSpPr>
          <p:nvPr/>
        </p:nvSpPr>
        <p:spPr bwMode="auto">
          <a:xfrm>
            <a:off x="3838735" y="38086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72" name="Oval 65">
            <a:extLst>
              <a:ext uri="{FF2B5EF4-FFF2-40B4-BE49-F238E27FC236}">
                <a16:creationId xmlns:a16="http://schemas.microsoft.com/office/drawing/2014/main" id="{9CA22989-E11D-48DA-9C76-018C632CD54D}"/>
              </a:ext>
            </a:extLst>
          </p:cNvPr>
          <p:cNvSpPr>
            <a:spLocks noChangeArrowheads="1"/>
          </p:cNvSpPr>
          <p:nvPr/>
        </p:nvSpPr>
        <p:spPr bwMode="auto">
          <a:xfrm>
            <a:off x="8258335" y="3808662"/>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73" name="Group 66">
            <a:extLst>
              <a:ext uri="{FF2B5EF4-FFF2-40B4-BE49-F238E27FC236}">
                <a16:creationId xmlns:a16="http://schemas.microsoft.com/office/drawing/2014/main" id="{9804CF00-1518-4193-BE38-B47D3C3647C5}"/>
              </a:ext>
            </a:extLst>
          </p:cNvPr>
          <p:cNvGrpSpPr>
            <a:grpSpLocks/>
          </p:cNvGrpSpPr>
          <p:nvPr/>
        </p:nvGrpSpPr>
        <p:grpSpPr bwMode="auto">
          <a:xfrm>
            <a:off x="2314735" y="4113462"/>
            <a:ext cx="7467600" cy="2743200"/>
            <a:chOff x="576" y="2592"/>
            <a:chExt cx="4704" cy="1728"/>
          </a:xfrm>
        </p:grpSpPr>
        <p:sp>
          <p:nvSpPr>
            <p:cNvPr id="74" name="Oval 67">
              <a:extLst>
                <a:ext uri="{FF2B5EF4-FFF2-40B4-BE49-F238E27FC236}">
                  <a16:creationId xmlns:a16="http://schemas.microsoft.com/office/drawing/2014/main" id="{CA15E039-995F-4ABE-9810-199339249457}"/>
                </a:ext>
              </a:extLst>
            </p:cNvPr>
            <p:cNvSpPr>
              <a:spLocks noChangeArrowheads="1"/>
            </p:cNvSpPr>
            <p:nvPr/>
          </p:nvSpPr>
          <p:spPr bwMode="auto">
            <a:xfrm>
              <a:off x="576" y="2592"/>
              <a:ext cx="1920" cy="1728"/>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75" name="Oval 68">
              <a:extLst>
                <a:ext uri="{FF2B5EF4-FFF2-40B4-BE49-F238E27FC236}">
                  <a16:creationId xmlns:a16="http://schemas.microsoft.com/office/drawing/2014/main" id="{4BA45673-ACE7-4A6A-9ACB-2A4AFDF2C792}"/>
                </a:ext>
              </a:extLst>
            </p:cNvPr>
            <p:cNvSpPr>
              <a:spLocks noChangeArrowheads="1"/>
            </p:cNvSpPr>
            <p:nvPr/>
          </p:nvSpPr>
          <p:spPr bwMode="auto">
            <a:xfrm>
              <a:off x="576" y="2592"/>
              <a:ext cx="1920" cy="1728"/>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76" name="Oval 69">
              <a:extLst>
                <a:ext uri="{FF2B5EF4-FFF2-40B4-BE49-F238E27FC236}">
                  <a16:creationId xmlns:a16="http://schemas.microsoft.com/office/drawing/2014/main" id="{35FED518-63C2-4657-933F-BB9C9C5B1128}"/>
                </a:ext>
              </a:extLst>
            </p:cNvPr>
            <p:cNvSpPr>
              <a:spLocks noChangeArrowheads="1"/>
            </p:cNvSpPr>
            <p:nvPr/>
          </p:nvSpPr>
          <p:spPr bwMode="auto">
            <a:xfrm>
              <a:off x="624" y="2640"/>
              <a:ext cx="1824" cy="1632"/>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77" name="Text Box 70">
              <a:extLst>
                <a:ext uri="{FF2B5EF4-FFF2-40B4-BE49-F238E27FC236}">
                  <a16:creationId xmlns:a16="http://schemas.microsoft.com/office/drawing/2014/main" id="{E93A1E2D-34F5-4DE8-95C8-F87A26027476}"/>
                </a:ext>
              </a:extLst>
            </p:cNvPr>
            <p:cNvSpPr txBox="1">
              <a:spLocks noChangeArrowheads="1"/>
            </p:cNvSpPr>
            <p:nvPr/>
          </p:nvSpPr>
          <p:spPr bwMode="auto">
            <a:xfrm>
              <a:off x="1392" y="2688"/>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12</a:t>
              </a:r>
            </a:p>
          </p:txBody>
        </p:sp>
        <p:sp>
          <p:nvSpPr>
            <p:cNvPr id="78" name="Oval 71">
              <a:extLst>
                <a:ext uri="{FF2B5EF4-FFF2-40B4-BE49-F238E27FC236}">
                  <a16:creationId xmlns:a16="http://schemas.microsoft.com/office/drawing/2014/main" id="{AB658606-B8E5-4020-ACD9-55A0764472D8}"/>
                </a:ext>
              </a:extLst>
            </p:cNvPr>
            <p:cNvSpPr>
              <a:spLocks noChangeArrowheads="1"/>
            </p:cNvSpPr>
            <p:nvPr/>
          </p:nvSpPr>
          <p:spPr bwMode="auto">
            <a:xfrm>
              <a:off x="1488" y="26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79" name="Oval 72">
              <a:extLst>
                <a:ext uri="{FF2B5EF4-FFF2-40B4-BE49-F238E27FC236}">
                  <a16:creationId xmlns:a16="http://schemas.microsoft.com/office/drawing/2014/main" id="{E6B4167F-7CDC-4D1C-8ABB-3FB9D89C1506}"/>
                </a:ext>
              </a:extLst>
            </p:cNvPr>
            <p:cNvSpPr>
              <a:spLocks noChangeArrowheads="1"/>
            </p:cNvSpPr>
            <p:nvPr/>
          </p:nvSpPr>
          <p:spPr bwMode="auto">
            <a:xfrm>
              <a:off x="1536" y="41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0" name="Oval 73">
              <a:extLst>
                <a:ext uri="{FF2B5EF4-FFF2-40B4-BE49-F238E27FC236}">
                  <a16:creationId xmlns:a16="http://schemas.microsoft.com/office/drawing/2014/main" id="{621ED1FA-60D4-478E-9439-BAE315CD3B42}"/>
                </a:ext>
              </a:extLst>
            </p:cNvPr>
            <p:cNvSpPr>
              <a:spLocks noChangeArrowheads="1"/>
            </p:cNvSpPr>
            <p:nvPr/>
          </p:nvSpPr>
          <p:spPr bwMode="auto">
            <a:xfrm>
              <a:off x="2352" y="34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1" name="Oval 74">
              <a:extLst>
                <a:ext uri="{FF2B5EF4-FFF2-40B4-BE49-F238E27FC236}">
                  <a16:creationId xmlns:a16="http://schemas.microsoft.com/office/drawing/2014/main" id="{BA409F16-663E-4023-89CC-2A372BD3ACDF}"/>
                </a:ext>
              </a:extLst>
            </p:cNvPr>
            <p:cNvSpPr>
              <a:spLocks noChangeArrowheads="1"/>
            </p:cNvSpPr>
            <p:nvPr/>
          </p:nvSpPr>
          <p:spPr bwMode="auto">
            <a:xfrm>
              <a:off x="672" y="346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2" name="Oval 75">
              <a:extLst>
                <a:ext uri="{FF2B5EF4-FFF2-40B4-BE49-F238E27FC236}">
                  <a16:creationId xmlns:a16="http://schemas.microsoft.com/office/drawing/2014/main" id="{923637BF-EFC7-42F9-8BB8-64242EB859B0}"/>
                </a:ext>
              </a:extLst>
            </p:cNvPr>
            <p:cNvSpPr>
              <a:spLocks noChangeArrowheads="1"/>
            </p:cNvSpPr>
            <p:nvPr/>
          </p:nvSpPr>
          <p:spPr bwMode="auto">
            <a:xfrm>
              <a:off x="1920"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3" name="Oval 76">
              <a:extLst>
                <a:ext uri="{FF2B5EF4-FFF2-40B4-BE49-F238E27FC236}">
                  <a16:creationId xmlns:a16="http://schemas.microsoft.com/office/drawing/2014/main" id="{B851F045-7507-416B-A22F-E17CD467476F}"/>
                </a:ext>
              </a:extLst>
            </p:cNvPr>
            <p:cNvSpPr>
              <a:spLocks noChangeArrowheads="1"/>
            </p:cNvSpPr>
            <p:nvPr/>
          </p:nvSpPr>
          <p:spPr bwMode="auto">
            <a:xfrm>
              <a:off x="2208" y="30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4" name="Oval 77">
              <a:extLst>
                <a:ext uri="{FF2B5EF4-FFF2-40B4-BE49-F238E27FC236}">
                  <a16:creationId xmlns:a16="http://schemas.microsoft.com/office/drawing/2014/main" id="{5AD9EF13-4770-4758-86BF-A7F3CABD1677}"/>
                </a:ext>
              </a:extLst>
            </p:cNvPr>
            <p:cNvSpPr>
              <a:spLocks noChangeArrowheads="1"/>
            </p:cNvSpPr>
            <p:nvPr/>
          </p:nvSpPr>
          <p:spPr bwMode="auto">
            <a:xfrm>
              <a:off x="2256" y="379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5" name="Oval 78">
              <a:extLst>
                <a:ext uri="{FF2B5EF4-FFF2-40B4-BE49-F238E27FC236}">
                  <a16:creationId xmlns:a16="http://schemas.microsoft.com/office/drawing/2014/main" id="{6460E070-0D07-49A4-83AB-B2711665735A}"/>
                </a:ext>
              </a:extLst>
            </p:cNvPr>
            <p:cNvSpPr>
              <a:spLocks noChangeArrowheads="1"/>
            </p:cNvSpPr>
            <p:nvPr/>
          </p:nvSpPr>
          <p:spPr bwMode="auto">
            <a:xfrm>
              <a:off x="1968" y="40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 name="Oval 79">
              <a:extLst>
                <a:ext uri="{FF2B5EF4-FFF2-40B4-BE49-F238E27FC236}">
                  <a16:creationId xmlns:a16="http://schemas.microsoft.com/office/drawing/2014/main" id="{B60FB59B-90B9-41EC-B3B4-4D195885FBC7}"/>
                </a:ext>
              </a:extLst>
            </p:cNvPr>
            <p:cNvSpPr>
              <a:spLocks noChangeArrowheads="1"/>
            </p:cNvSpPr>
            <p:nvPr/>
          </p:nvSpPr>
          <p:spPr bwMode="auto">
            <a:xfrm>
              <a:off x="1104" y="40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 name="Oval 80">
              <a:extLst>
                <a:ext uri="{FF2B5EF4-FFF2-40B4-BE49-F238E27FC236}">
                  <a16:creationId xmlns:a16="http://schemas.microsoft.com/office/drawing/2014/main" id="{E9A3D61D-1DEB-45A9-B24A-907BD9AC275E}"/>
                </a:ext>
              </a:extLst>
            </p:cNvPr>
            <p:cNvSpPr>
              <a:spLocks noChangeArrowheads="1"/>
            </p:cNvSpPr>
            <p:nvPr/>
          </p:nvSpPr>
          <p:spPr bwMode="auto">
            <a:xfrm>
              <a:off x="768" y="38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sz="2400" b="0">
                <a:latin typeface="Times New Roman" panose="02020603050405020304" pitchFamily="18" charset="0"/>
              </a:endParaRPr>
            </a:p>
          </p:txBody>
        </p:sp>
        <p:sp>
          <p:nvSpPr>
            <p:cNvPr id="88" name="Oval 81">
              <a:extLst>
                <a:ext uri="{FF2B5EF4-FFF2-40B4-BE49-F238E27FC236}">
                  <a16:creationId xmlns:a16="http://schemas.microsoft.com/office/drawing/2014/main" id="{32415CA5-BE13-46EB-B314-AFC9EB458680}"/>
                </a:ext>
              </a:extLst>
            </p:cNvPr>
            <p:cNvSpPr>
              <a:spLocks noChangeArrowheads="1"/>
            </p:cNvSpPr>
            <p:nvPr/>
          </p:nvSpPr>
          <p:spPr bwMode="auto">
            <a:xfrm>
              <a:off x="768" y="30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9" name="Oval 82">
              <a:extLst>
                <a:ext uri="{FF2B5EF4-FFF2-40B4-BE49-F238E27FC236}">
                  <a16:creationId xmlns:a16="http://schemas.microsoft.com/office/drawing/2014/main" id="{812707B5-E467-45B7-8689-A8D9641A3C08}"/>
                </a:ext>
              </a:extLst>
            </p:cNvPr>
            <p:cNvSpPr>
              <a:spLocks noChangeArrowheads="1"/>
            </p:cNvSpPr>
            <p:nvPr/>
          </p:nvSpPr>
          <p:spPr bwMode="auto">
            <a:xfrm>
              <a:off x="1056"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90" name="Text Box 83">
              <a:extLst>
                <a:ext uri="{FF2B5EF4-FFF2-40B4-BE49-F238E27FC236}">
                  <a16:creationId xmlns:a16="http://schemas.microsoft.com/office/drawing/2014/main" id="{A5EE4929-B5B8-4BEF-8E5F-6FA43A4843C2}"/>
                </a:ext>
              </a:extLst>
            </p:cNvPr>
            <p:cNvSpPr txBox="1">
              <a:spLocks noChangeArrowheads="1"/>
            </p:cNvSpPr>
            <p:nvPr/>
          </p:nvSpPr>
          <p:spPr bwMode="auto">
            <a:xfrm>
              <a:off x="1776" y="27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a:t>
              </a:r>
            </a:p>
          </p:txBody>
        </p:sp>
        <p:sp>
          <p:nvSpPr>
            <p:cNvPr id="91" name="Text Box 84">
              <a:extLst>
                <a:ext uri="{FF2B5EF4-FFF2-40B4-BE49-F238E27FC236}">
                  <a16:creationId xmlns:a16="http://schemas.microsoft.com/office/drawing/2014/main" id="{3B7687D7-A38A-4DEB-A250-BBFCDBE3F483}"/>
                </a:ext>
              </a:extLst>
            </p:cNvPr>
            <p:cNvSpPr txBox="1">
              <a:spLocks noChangeArrowheads="1"/>
            </p:cNvSpPr>
            <p:nvPr/>
          </p:nvSpPr>
          <p:spPr bwMode="auto">
            <a:xfrm>
              <a:off x="2054" y="2976"/>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2</a:t>
              </a:r>
            </a:p>
          </p:txBody>
        </p:sp>
        <p:sp>
          <p:nvSpPr>
            <p:cNvPr id="92" name="Text Box 85">
              <a:extLst>
                <a:ext uri="{FF2B5EF4-FFF2-40B4-BE49-F238E27FC236}">
                  <a16:creationId xmlns:a16="http://schemas.microsoft.com/office/drawing/2014/main" id="{0F1A328D-8831-4045-B1D9-A67A1EC561C3}"/>
                </a:ext>
              </a:extLst>
            </p:cNvPr>
            <p:cNvSpPr txBox="1">
              <a:spLocks noChangeArrowheads="1"/>
            </p:cNvSpPr>
            <p:nvPr/>
          </p:nvSpPr>
          <p:spPr bwMode="auto">
            <a:xfrm>
              <a:off x="2160" y="327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3</a:t>
              </a:r>
            </a:p>
          </p:txBody>
        </p:sp>
        <p:sp>
          <p:nvSpPr>
            <p:cNvPr id="93" name="Text Box 86">
              <a:extLst>
                <a:ext uri="{FF2B5EF4-FFF2-40B4-BE49-F238E27FC236}">
                  <a16:creationId xmlns:a16="http://schemas.microsoft.com/office/drawing/2014/main" id="{6FAD2F1D-4A11-4D37-B471-6147F412017B}"/>
                </a:ext>
              </a:extLst>
            </p:cNvPr>
            <p:cNvSpPr txBox="1">
              <a:spLocks noChangeArrowheads="1"/>
            </p:cNvSpPr>
            <p:nvPr/>
          </p:nvSpPr>
          <p:spPr bwMode="auto">
            <a:xfrm>
              <a:off x="2064" y="360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4</a:t>
              </a:r>
            </a:p>
          </p:txBody>
        </p:sp>
        <p:sp>
          <p:nvSpPr>
            <p:cNvPr id="94" name="Text Box 87">
              <a:extLst>
                <a:ext uri="{FF2B5EF4-FFF2-40B4-BE49-F238E27FC236}">
                  <a16:creationId xmlns:a16="http://schemas.microsoft.com/office/drawing/2014/main" id="{ECF74384-0B8B-47DF-B27E-9A936A8FA4DD}"/>
                </a:ext>
              </a:extLst>
            </p:cNvPr>
            <p:cNvSpPr txBox="1">
              <a:spLocks noChangeArrowheads="1"/>
            </p:cNvSpPr>
            <p:nvPr/>
          </p:nvSpPr>
          <p:spPr bwMode="auto">
            <a:xfrm>
              <a:off x="1824" y="379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5</a:t>
              </a:r>
            </a:p>
          </p:txBody>
        </p:sp>
        <p:sp>
          <p:nvSpPr>
            <p:cNvPr id="95" name="Text Box 88">
              <a:extLst>
                <a:ext uri="{FF2B5EF4-FFF2-40B4-BE49-F238E27FC236}">
                  <a16:creationId xmlns:a16="http://schemas.microsoft.com/office/drawing/2014/main" id="{6799FE2E-A914-4D72-A698-B4A21213C922}"/>
                </a:ext>
              </a:extLst>
            </p:cNvPr>
            <p:cNvSpPr txBox="1">
              <a:spLocks noChangeArrowheads="1"/>
            </p:cNvSpPr>
            <p:nvPr/>
          </p:nvSpPr>
          <p:spPr bwMode="auto">
            <a:xfrm>
              <a:off x="1452" y="38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6</a:t>
              </a:r>
            </a:p>
          </p:txBody>
        </p:sp>
        <p:sp>
          <p:nvSpPr>
            <p:cNvPr id="96" name="Text Box 89">
              <a:extLst>
                <a:ext uri="{FF2B5EF4-FFF2-40B4-BE49-F238E27FC236}">
                  <a16:creationId xmlns:a16="http://schemas.microsoft.com/office/drawing/2014/main" id="{C96FFD88-085B-4083-89E3-BC471DAF7CC4}"/>
                </a:ext>
              </a:extLst>
            </p:cNvPr>
            <p:cNvSpPr txBox="1">
              <a:spLocks noChangeArrowheads="1"/>
            </p:cNvSpPr>
            <p:nvPr/>
          </p:nvSpPr>
          <p:spPr bwMode="auto">
            <a:xfrm>
              <a:off x="1116" y="384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7</a:t>
              </a:r>
            </a:p>
          </p:txBody>
        </p:sp>
        <p:sp>
          <p:nvSpPr>
            <p:cNvPr id="97" name="Text Box 90">
              <a:extLst>
                <a:ext uri="{FF2B5EF4-FFF2-40B4-BE49-F238E27FC236}">
                  <a16:creationId xmlns:a16="http://schemas.microsoft.com/office/drawing/2014/main" id="{A869DCC5-8D48-4E06-AC0D-D8B3CFB5D0B2}"/>
                </a:ext>
              </a:extLst>
            </p:cNvPr>
            <p:cNvSpPr txBox="1">
              <a:spLocks noChangeArrowheads="1"/>
            </p:cNvSpPr>
            <p:nvPr/>
          </p:nvSpPr>
          <p:spPr bwMode="auto">
            <a:xfrm>
              <a:off x="806" y="364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8</a:t>
              </a:r>
            </a:p>
          </p:txBody>
        </p:sp>
        <p:sp>
          <p:nvSpPr>
            <p:cNvPr id="98" name="Text Box 91">
              <a:extLst>
                <a:ext uri="{FF2B5EF4-FFF2-40B4-BE49-F238E27FC236}">
                  <a16:creationId xmlns:a16="http://schemas.microsoft.com/office/drawing/2014/main" id="{25815358-EB4B-42F8-A0BF-C2E11E08A039}"/>
                </a:ext>
              </a:extLst>
            </p:cNvPr>
            <p:cNvSpPr txBox="1">
              <a:spLocks noChangeArrowheads="1"/>
            </p:cNvSpPr>
            <p:nvPr/>
          </p:nvSpPr>
          <p:spPr bwMode="auto">
            <a:xfrm>
              <a:off x="720" y="331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9</a:t>
              </a:r>
            </a:p>
          </p:txBody>
        </p:sp>
        <p:sp>
          <p:nvSpPr>
            <p:cNvPr id="99" name="Text Box 92">
              <a:extLst>
                <a:ext uri="{FF2B5EF4-FFF2-40B4-BE49-F238E27FC236}">
                  <a16:creationId xmlns:a16="http://schemas.microsoft.com/office/drawing/2014/main" id="{64D275F9-4469-43C0-8C18-A8CBA929301E}"/>
                </a:ext>
              </a:extLst>
            </p:cNvPr>
            <p:cNvSpPr txBox="1">
              <a:spLocks noChangeArrowheads="1"/>
            </p:cNvSpPr>
            <p:nvPr/>
          </p:nvSpPr>
          <p:spPr bwMode="auto">
            <a:xfrm>
              <a:off x="768" y="2976"/>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10</a:t>
              </a:r>
            </a:p>
          </p:txBody>
        </p:sp>
        <p:sp>
          <p:nvSpPr>
            <p:cNvPr id="100" name="Text Box 93">
              <a:extLst>
                <a:ext uri="{FF2B5EF4-FFF2-40B4-BE49-F238E27FC236}">
                  <a16:creationId xmlns:a16="http://schemas.microsoft.com/office/drawing/2014/main" id="{7BED5D27-9D00-4192-B4AD-5650B1F11A2C}"/>
                </a:ext>
              </a:extLst>
            </p:cNvPr>
            <p:cNvSpPr txBox="1">
              <a:spLocks noChangeArrowheads="1"/>
            </p:cNvSpPr>
            <p:nvPr/>
          </p:nvSpPr>
          <p:spPr bwMode="auto">
            <a:xfrm>
              <a:off x="1056" y="273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11</a:t>
              </a:r>
            </a:p>
          </p:txBody>
        </p:sp>
        <p:sp>
          <p:nvSpPr>
            <p:cNvPr id="101" name="Line 94">
              <a:extLst>
                <a:ext uri="{FF2B5EF4-FFF2-40B4-BE49-F238E27FC236}">
                  <a16:creationId xmlns:a16="http://schemas.microsoft.com/office/drawing/2014/main" id="{8F6FDCF0-6A5B-4B8C-8D8B-9BB29E68FCF9}"/>
                </a:ext>
              </a:extLst>
            </p:cNvPr>
            <p:cNvSpPr>
              <a:spLocks noChangeShapeType="1"/>
            </p:cNvSpPr>
            <p:nvPr/>
          </p:nvSpPr>
          <p:spPr bwMode="auto">
            <a:xfrm rot="21596956" flipV="1">
              <a:off x="1104" y="3454"/>
              <a:ext cx="429" cy="241"/>
            </a:xfrm>
            <a:prstGeom prst="line">
              <a:avLst/>
            </a:prstGeom>
            <a:noFill/>
            <a:ln w="762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02" name="Line 95">
              <a:extLst>
                <a:ext uri="{FF2B5EF4-FFF2-40B4-BE49-F238E27FC236}">
                  <a16:creationId xmlns:a16="http://schemas.microsoft.com/office/drawing/2014/main" id="{0F33886F-3E3F-40F1-9908-FC9B597868D5}"/>
                </a:ext>
              </a:extLst>
            </p:cNvPr>
            <p:cNvSpPr>
              <a:spLocks noChangeShapeType="1"/>
            </p:cNvSpPr>
            <p:nvPr/>
          </p:nvSpPr>
          <p:spPr bwMode="auto">
            <a:xfrm>
              <a:off x="1536" y="2976"/>
              <a:ext cx="0" cy="48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03" name="Oval 96">
              <a:extLst>
                <a:ext uri="{FF2B5EF4-FFF2-40B4-BE49-F238E27FC236}">
                  <a16:creationId xmlns:a16="http://schemas.microsoft.com/office/drawing/2014/main" id="{2D53981C-186B-4068-A40D-E4C2C4025835}"/>
                </a:ext>
              </a:extLst>
            </p:cNvPr>
            <p:cNvSpPr>
              <a:spLocks noChangeArrowheads="1"/>
            </p:cNvSpPr>
            <p:nvPr/>
          </p:nvSpPr>
          <p:spPr bwMode="auto">
            <a:xfrm>
              <a:off x="1488" y="3408"/>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4" name="Oval 97">
              <a:extLst>
                <a:ext uri="{FF2B5EF4-FFF2-40B4-BE49-F238E27FC236}">
                  <a16:creationId xmlns:a16="http://schemas.microsoft.com/office/drawing/2014/main" id="{E098DFD3-A852-41E8-A32E-64A81D724BFD}"/>
                </a:ext>
              </a:extLst>
            </p:cNvPr>
            <p:cNvSpPr>
              <a:spLocks noChangeArrowheads="1"/>
            </p:cNvSpPr>
            <p:nvPr/>
          </p:nvSpPr>
          <p:spPr bwMode="auto">
            <a:xfrm>
              <a:off x="3360" y="2592"/>
              <a:ext cx="1920" cy="1728"/>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5" name="Oval 98">
              <a:extLst>
                <a:ext uri="{FF2B5EF4-FFF2-40B4-BE49-F238E27FC236}">
                  <a16:creationId xmlns:a16="http://schemas.microsoft.com/office/drawing/2014/main" id="{EEE45768-4FC3-44CA-92A9-A0ADB6949582}"/>
                </a:ext>
              </a:extLst>
            </p:cNvPr>
            <p:cNvSpPr>
              <a:spLocks noChangeArrowheads="1"/>
            </p:cNvSpPr>
            <p:nvPr/>
          </p:nvSpPr>
          <p:spPr bwMode="auto">
            <a:xfrm>
              <a:off x="3360" y="2592"/>
              <a:ext cx="1920" cy="1728"/>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6" name="Oval 99">
              <a:extLst>
                <a:ext uri="{FF2B5EF4-FFF2-40B4-BE49-F238E27FC236}">
                  <a16:creationId xmlns:a16="http://schemas.microsoft.com/office/drawing/2014/main" id="{2ECDFDC7-ED98-4855-AA43-3DE1CBD12341}"/>
                </a:ext>
              </a:extLst>
            </p:cNvPr>
            <p:cNvSpPr>
              <a:spLocks noChangeArrowheads="1"/>
            </p:cNvSpPr>
            <p:nvPr/>
          </p:nvSpPr>
          <p:spPr bwMode="auto">
            <a:xfrm>
              <a:off x="3408" y="2640"/>
              <a:ext cx="1824" cy="1632"/>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7" name="Text Box 100">
              <a:extLst>
                <a:ext uri="{FF2B5EF4-FFF2-40B4-BE49-F238E27FC236}">
                  <a16:creationId xmlns:a16="http://schemas.microsoft.com/office/drawing/2014/main" id="{5D43B198-2009-4905-82D7-1B13BE3DB410}"/>
                </a:ext>
              </a:extLst>
            </p:cNvPr>
            <p:cNvSpPr txBox="1">
              <a:spLocks noChangeArrowheads="1"/>
            </p:cNvSpPr>
            <p:nvPr/>
          </p:nvSpPr>
          <p:spPr bwMode="auto">
            <a:xfrm>
              <a:off x="4176" y="2688"/>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12</a:t>
              </a:r>
            </a:p>
          </p:txBody>
        </p:sp>
        <p:sp>
          <p:nvSpPr>
            <p:cNvPr id="108" name="Oval 101">
              <a:extLst>
                <a:ext uri="{FF2B5EF4-FFF2-40B4-BE49-F238E27FC236}">
                  <a16:creationId xmlns:a16="http://schemas.microsoft.com/office/drawing/2014/main" id="{17F8297C-30B2-460C-B26F-6CF0CFAACE0A}"/>
                </a:ext>
              </a:extLst>
            </p:cNvPr>
            <p:cNvSpPr>
              <a:spLocks noChangeArrowheads="1"/>
            </p:cNvSpPr>
            <p:nvPr/>
          </p:nvSpPr>
          <p:spPr bwMode="auto">
            <a:xfrm>
              <a:off x="4272" y="26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9" name="Oval 102">
              <a:extLst>
                <a:ext uri="{FF2B5EF4-FFF2-40B4-BE49-F238E27FC236}">
                  <a16:creationId xmlns:a16="http://schemas.microsoft.com/office/drawing/2014/main" id="{B9BA3CB4-6BEB-4515-9869-CB0C997AAAE0}"/>
                </a:ext>
              </a:extLst>
            </p:cNvPr>
            <p:cNvSpPr>
              <a:spLocks noChangeArrowheads="1"/>
            </p:cNvSpPr>
            <p:nvPr/>
          </p:nvSpPr>
          <p:spPr bwMode="auto">
            <a:xfrm>
              <a:off x="4320" y="41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0" name="Oval 103">
              <a:extLst>
                <a:ext uri="{FF2B5EF4-FFF2-40B4-BE49-F238E27FC236}">
                  <a16:creationId xmlns:a16="http://schemas.microsoft.com/office/drawing/2014/main" id="{26788A0C-CC2C-4047-8D76-CB13924F8D11}"/>
                </a:ext>
              </a:extLst>
            </p:cNvPr>
            <p:cNvSpPr>
              <a:spLocks noChangeArrowheads="1"/>
            </p:cNvSpPr>
            <p:nvPr/>
          </p:nvSpPr>
          <p:spPr bwMode="auto">
            <a:xfrm>
              <a:off x="5136" y="34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1" name="Oval 104">
              <a:extLst>
                <a:ext uri="{FF2B5EF4-FFF2-40B4-BE49-F238E27FC236}">
                  <a16:creationId xmlns:a16="http://schemas.microsoft.com/office/drawing/2014/main" id="{8E005134-5236-483D-8DE5-A1FB679ED05E}"/>
                </a:ext>
              </a:extLst>
            </p:cNvPr>
            <p:cNvSpPr>
              <a:spLocks noChangeArrowheads="1"/>
            </p:cNvSpPr>
            <p:nvPr/>
          </p:nvSpPr>
          <p:spPr bwMode="auto">
            <a:xfrm>
              <a:off x="3456" y="345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2" name="Oval 105">
              <a:extLst>
                <a:ext uri="{FF2B5EF4-FFF2-40B4-BE49-F238E27FC236}">
                  <a16:creationId xmlns:a16="http://schemas.microsoft.com/office/drawing/2014/main" id="{7D21CFB6-9CE2-43D4-BF37-4BA0088541AA}"/>
                </a:ext>
              </a:extLst>
            </p:cNvPr>
            <p:cNvSpPr>
              <a:spLocks noChangeArrowheads="1"/>
            </p:cNvSpPr>
            <p:nvPr/>
          </p:nvSpPr>
          <p:spPr bwMode="auto">
            <a:xfrm>
              <a:off x="4704"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3" name="Oval 106">
              <a:extLst>
                <a:ext uri="{FF2B5EF4-FFF2-40B4-BE49-F238E27FC236}">
                  <a16:creationId xmlns:a16="http://schemas.microsoft.com/office/drawing/2014/main" id="{F68FCFB9-400B-41D8-AB0F-448897743FCE}"/>
                </a:ext>
              </a:extLst>
            </p:cNvPr>
            <p:cNvSpPr>
              <a:spLocks noChangeArrowheads="1"/>
            </p:cNvSpPr>
            <p:nvPr/>
          </p:nvSpPr>
          <p:spPr bwMode="auto">
            <a:xfrm>
              <a:off x="4992" y="30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4" name="Oval 107">
              <a:extLst>
                <a:ext uri="{FF2B5EF4-FFF2-40B4-BE49-F238E27FC236}">
                  <a16:creationId xmlns:a16="http://schemas.microsoft.com/office/drawing/2014/main" id="{BE2D8571-AD8F-4E09-A4AF-5FC31B420F53}"/>
                </a:ext>
              </a:extLst>
            </p:cNvPr>
            <p:cNvSpPr>
              <a:spLocks noChangeArrowheads="1"/>
            </p:cNvSpPr>
            <p:nvPr/>
          </p:nvSpPr>
          <p:spPr bwMode="auto">
            <a:xfrm>
              <a:off x="5040" y="379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5" name="Oval 108">
              <a:extLst>
                <a:ext uri="{FF2B5EF4-FFF2-40B4-BE49-F238E27FC236}">
                  <a16:creationId xmlns:a16="http://schemas.microsoft.com/office/drawing/2014/main" id="{2BB59517-3B25-4F47-A736-C7431555D66B}"/>
                </a:ext>
              </a:extLst>
            </p:cNvPr>
            <p:cNvSpPr>
              <a:spLocks noChangeArrowheads="1"/>
            </p:cNvSpPr>
            <p:nvPr/>
          </p:nvSpPr>
          <p:spPr bwMode="auto">
            <a:xfrm>
              <a:off x="4752" y="40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6" name="Oval 109">
              <a:extLst>
                <a:ext uri="{FF2B5EF4-FFF2-40B4-BE49-F238E27FC236}">
                  <a16:creationId xmlns:a16="http://schemas.microsoft.com/office/drawing/2014/main" id="{7378E6CC-B995-4184-892A-40FE85F32F25}"/>
                </a:ext>
              </a:extLst>
            </p:cNvPr>
            <p:cNvSpPr>
              <a:spLocks noChangeArrowheads="1"/>
            </p:cNvSpPr>
            <p:nvPr/>
          </p:nvSpPr>
          <p:spPr bwMode="auto">
            <a:xfrm>
              <a:off x="3888" y="40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7" name="Oval 110">
              <a:extLst>
                <a:ext uri="{FF2B5EF4-FFF2-40B4-BE49-F238E27FC236}">
                  <a16:creationId xmlns:a16="http://schemas.microsoft.com/office/drawing/2014/main" id="{6CB5D69B-DD05-437D-ADF6-D81C35DB41A0}"/>
                </a:ext>
              </a:extLst>
            </p:cNvPr>
            <p:cNvSpPr>
              <a:spLocks noChangeArrowheads="1"/>
            </p:cNvSpPr>
            <p:nvPr/>
          </p:nvSpPr>
          <p:spPr bwMode="auto">
            <a:xfrm>
              <a:off x="3552" y="38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zh-CN" altLang="zh-CN" sz="2400" b="0">
                <a:latin typeface="Times New Roman" panose="02020603050405020304" pitchFamily="18" charset="0"/>
              </a:endParaRPr>
            </a:p>
          </p:txBody>
        </p:sp>
        <p:sp>
          <p:nvSpPr>
            <p:cNvPr id="118" name="Oval 111">
              <a:extLst>
                <a:ext uri="{FF2B5EF4-FFF2-40B4-BE49-F238E27FC236}">
                  <a16:creationId xmlns:a16="http://schemas.microsoft.com/office/drawing/2014/main" id="{C1ED63C9-C366-4FA0-A87E-72C80D349C1D}"/>
                </a:ext>
              </a:extLst>
            </p:cNvPr>
            <p:cNvSpPr>
              <a:spLocks noChangeArrowheads="1"/>
            </p:cNvSpPr>
            <p:nvPr/>
          </p:nvSpPr>
          <p:spPr bwMode="auto">
            <a:xfrm>
              <a:off x="3552" y="30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19" name="Oval 112">
              <a:extLst>
                <a:ext uri="{FF2B5EF4-FFF2-40B4-BE49-F238E27FC236}">
                  <a16:creationId xmlns:a16="http://schemas.microsoft.com/office/drawing/2014/main" id="{829C1924-8B16-4064-8A73-51D0B053EC0A}"/>
                </a:ext>
              </a:extLst>
            </p:cNvPr>
            <p:cNvSpPr>
              <a:spLocks noChangeArrowheads="1"/>
            </p:cNvSpPr>
            <p:nvPr/>
          </p:nvSpPr>
          <p:spPr bwMode="auto">
            <a:xfrm>
              <a:off x="3840"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20" name="Text Box 113">
              <a:extLst>
                <a:ext uri="{FF2B5EF4-FFF2-40B4-BE49-F238E27FC236}">
                  <a16:creationId xmlns:a16="http://schemas.microsoft.com/office/drawing/2014/main" id="{A98D8002-1E05-49D2-91DC-F0DB33C9E9F6}"/>
                </a:ext>
              </a:extLst>
            </p:cNvPr>
            <p:cNvSpPr txBox="1">
              <a:spLocks noChangeArrowheads="1"/>
            </p:cNvSpPr>
            <p:nvPr/>
          </p:nvSpPr>
          <p:spPr bwMode="auto">
            <a:xfrm>
              <a:off x="4560" y="27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a:t>
              </a:r>
            </a:p>
          </p:txBody>
        </p:sp>
        <p:sp>
          <p:nvSpPr>
            <p:cNvPr id="121" name="Text Box 114">
              <a:extLst>
                <a:ext uri="{FF2B5EF4-FFF2-40B4-BE49-F238E27FC236}">
                  <a16:creationId xmlns:a16="http://schemas.microsoft.com/office/drawing/2014/main" id="{4F7C2D85-00DB-4A0B-9696-F1D1025E52E8}"/>
                </a:ext>
              </a:extLst>
            </p:cNvPr>
            <p:cNvSpPr txBox="1">
              <a:spLocks noChangeArrowheads="1"/>
            </p:cNvSpPr>
            <p:nvPr/>
          </p:nvSpPr>
          <p:spPr bwMode="auto">
            <a:xfrm>
              <a:off x="4838" y="2976"/>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2</a:t>
              </a:r>
            </a:p>
          </p:txBody>
        </p:sp>
        <p:sp>
          <p:nvSpPr>
            <p:cNvPr id="122" name="Text Box 115">
              <a:extLst>
                <a:ext uri="{FF2B5EF4-FFF2-40B4-BE49-F238E27FC236}">
                  <a16:creationId xmlns:a16="http://schemas.microsoft.com/office/drawing/2014/main" id="{3773D1EE-7577-4BDB-A948-0B0B4EB7B3B4}"/>
                </a:ext>
              </a:extLst>
            </p:cNvPr>
            <p:cNvSpPr txBox="1">
              <a:spLocks noChangeArrowheads="1"/>
            </p:cNvSpPr>
            <p:nvPr/>
          </p:nvSpPr>
          <p:spPr bwMode="auto">
            <a:xfrm>
              <a:off x="4944" y="327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3</a:t>
              </a:r>
            </a:p>
          </p:txBody>
        </p:sp>
        <p:sp>
          <p:nvSpPr>
            <p:cNvPr id="123" name="Text Box 116">
              <a:extLst>
                <a:ext uri="{FF2B5EF4-FFF2-40B4-BE49-F238E27FC236}">
                  <a16:creationId xmlns:a16="http://schemas.microsoft.com/office/drawing/2014/main" id="{EADDBAE6-1DE5-468C-A515-70E4D7F0F6C7}"/>
                </a:ext>
              </a:extLst>
            </p:cNvPr>
            <p:cNvSpPr txBox="1">
              <a:spLocks noChangeArrowheads="1"/>
            </p:cNvSpPr>
            <p:nvPr/>
          </p:nvSpPr>
          <p:spPr bwMode="auto">
            <a:xfrm>
              <a:off x="4848" y="360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4</a:t>
              </a:r>
            </a:p>
          </p:txBody>
        </p:sp>
        <p:sp>
          <p:nvSpPr>
            <p:cNvPr id="124" name="Text Box 117">
              <a:extLst>
                <a:ext uri="{FF2B5EF4-FFF2-40B4-BE49-F238E27FC236}">
                  <a16:creationId xmlns:a16="http://schemas.microsoft.com/office/drawing/2014/main" id="{C3FBF9FE-262E-4BCC-BAEA-BABB66C924C9}"/>
                </a:ext>
              </a:extLst>
            </p:cNvPr>
            <p:cNvSpPr txBox="1">
              <a:spLocks noChangeArrowheads="1"/>
            </p:cNvSpPr>
            <p:nvPr/>
          </p:nvSpPr>
          <p:spPr bwMode="auto">
            <a:xfrm>
              <a:off x="4608" y="379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5</a:t>
              </a:r>
            </a:p>
          </p:txBody>
        </p:sp>
        <p:sp>
          <p:nvSpPr>
            <p:cNvPr id="125" name="Text Box 118">
              <a:extLst>
                <a:ext uri="{FF2B5EF4-FFF2-40B4-BE49-F238E27FC236}">
                  <a16:creationId xmlns:a16="http://schemas.microsoft.com/office/drawing/2014/main" id="{50ABD1F2-A835-44F7-960F-FA5AAA735943}"/>
                </a:ext>
              </a:extLst>
            </p:cNvPr>
            <p:cNvSpPr txBox="1">
              <a:spLocks noChangeArrowheads="1"/>
            </p:cNvSpPr>
            <p:nvPr/>
          </p:nvSpPr>
          <p:spPr bwMode="auto">
            <a:xfrm>
              <a:off x="4236" y="38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6</a:t>
              </a:r>
            </a:p>
          </p:txBody>
        </p:sp>
        <p:sp>
          <p:nvSpPr>
            <p:cNvPr id="126" name="Text Box 119">
              <a:extLst>
                <a:ext uri="{FF2B5EF4-FFF2-40B4-BE49-F238E27FC236}">
                  <a16:creationId xmlns:a16="http://schemas.microsoft.com/office/drawing/2014/main" id="{8ED814C3-3041-4997-AC9E-4577440F2FBF}"/>
                </a:ext>
              </a:extLst>
            </p:cNvPr>
            <p:cNvSpPr txBox="1">
              <a:spLocks noChangeArrowheads="1"/>
            </p:cNvSpPr>
            <p:nvPr/>
          </p:nvSpPr>
          <p:spPr bwMode="auto">
            <a:xfrm>
              <a:off x="3900" y="384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7</a:t>
              </a:r>
            </a:p>
          </p:txBody>
        </p:sp>
        <p:sp>
          <p:nvSpPr>
            <p:cNvPr id="127" name="Text Box 120">
              <a:extLst>
                <a:ext uri="{FF2B5EF4-FFF2-40B4-BE49-F238E27FC236}">
                  <a16:creationId xmlns:a16="http://schemas.microsoft.com/office/drawing/2014/main" id="{3C310E57-8005-4896-AAB4-3EF02BEC13B8}"/>
                </a:ext>
              </a:extLst>
            </p:cNvPr>
            <p:cNvSpPr txBox="1">
              <a:spLocks noChangeArrowheads="1"/>
            </p:cNvSpPr>
            <p:nvPr/>
          </p:nvSpPr>
          <p:spPr bwMode="auto">
            <a:xfrm>
              <a:off x="3590" y="364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8</a:t>
              </a:r>
            </a:p>
          </p:txBody>
        </p:sp>
        <p:sp>
          <p:nvSpPr>
            <p:cNvPr id="128" name="Text Box 121">
              <a:extLst>
                <a:ext uri="{FF2B5EF4-FFF2-40B4-BE49-F238E27FC236}">
                  <a16:creationId xmlns:a16="http://schemas.microsoft.com/office/drawing/2014/main" id="{80664CAC-DCEA-41FA-B731-AD683440C100}"/>
                </a:ext>
              </a:extLst>
            </p:cNvPr>
            <p:cNvSpPr txBox="1">
              <a:spLocks noChangeArrowheads="1"/>
            </p:cNvSpPr>
            <p:nvPr/>
          </p:nvSpPr>
          <p:spPr bwMode="auto">
            <a:xfrm>
              <a:off x="3504" y="3321"/>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9</a:t>
              </a:r>
            </a:p>
          </p:txBody>
        </p:sp>
        <p:sp>
          <p:nvSpPr>
            <p:cNvPr id="129" name="Text Box 122">
              <a:extLst>
                <a:ext uri="{FF2B5EF4-FFF2-40B4-BE49-F238E27FC236}">
                  <a16:creationId xmlns:a16="http://schemas.microsoft.com/office/drawing/2014/main" id="{7C6ECEDF-DFF0-4CCF-967C-738D25C2FF10}"/>
                </a:ext>
              </a:extLst>
            </p:cNvPr>
            <p:cNvSpPr txBox="1">
              <a:spLocks noChangeArrowheads="1"/>
            </p:cNvSpPr>
            <p:nvPr/>
          </p:nvSpPr>
          <p:spPr bwMode="auto">
            <a:xfrm>
              <a:off x="3552" y="2976"/>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10</a:t>
              </a:r>
            </a:p>
          </p:txBody>
        </p:sp>
        <p:sp>
          <p:nvSpPr>
            <p:cNvPr id="130" name="Text Box 123">
              <a:extLst>
                <a:ext uri="{FF2B5EF4-FFF2-40B4-BE49-F238E27FC236}">
                  <a16:creationId xmlns:a16="http://schemas.microsoft.com/office/drawing/2014/main" id="{4F38DF00-75B2-41EE-BFDF-797B982B931F}"/>
                </a:ext>
              </a:extLst>
            </p:cNvPr>
            <p:cNvSpPr txBox="1">
              <a:spLocks noChangeArrowheads="1"/>
            </p:cNvSpPr>
            <p:nvPr/>
          </p:nvSpPr>
          <p:spPr bwMode="auto">
            <a:xfrm>
              <a:off x="3840" y="273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a:latin typeface="Times New Roman" panose="02020603050405020304" pitchFamily="18" charset="0"/>
                </a:rPr>
                <a:t>11</a:t>
              </a:r>
            </a:p>
          </p:txBody>
        </p:sp>
        <p:sp>
          <p:nvSpPr>
            <p:cNvPr id="131" name="Line 124">
              <a:extLst>
                <a:ext uri="{FF2B5EF4-FFF2-40B4-BE49-F238E27FC236}">
                  <a16:creationId xmlns:a16="http://schemas.microsoft.com/office/drawing/2014/main" id="{9C71807E-5AF7-4C3B-AC69-5E7E1481A9E3}"/>
                </a:ext>
              </a:extLst>
            </p:cNvPr>
            <p:cNvSpPr>
              <a:spLocks noChangeShapeType="1"/>
            </p:cNvSpPr>
            <p:nvPr/>
          </p:nvSpPr>
          <p:spPr bwMode="auto">
            <a:xfrm rot="1185179" flipH="1" flipV="1">
              <a:off x="4299" y="3540"/>
              <a:ext cx="453" cy="76"/>
            </a:xfrm>
            <a:prstGeom prst="line">
              <a:avLst/>
            </a:prstGeom>
            <a:noFill/>
            <a:ln w="762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32" name="Line 125">
              <a:extLst>
                <a:ext uri="{FF2B5EF4-FFF2-40B4-BE49-F238E27FC236}">
                  <a16:creationId xmlns:a16="http://schemas.microsoft.com/office/drawing/2014/main" id="{52A31B3D-E750-4D07-B13D-64CD95498A54}"/>
                </a:ext>
              </a:extLst>
            </p:cNvPr>
            <p:cNvSpPr>
              <a:spLocks noChangeShapeType="1"/>
            </p:cNvSpPr>
            <p:nvPr/>
          </p:nvSpPr>
          <p:spPr bwMode="auto">
            <a:xfrm flipV="1">
              <a:off x="4320" y="2976"/>
              <a:ext cx="0" cy="48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33" name="Oval 126">
              <a:extLst>
                <a:ext uri="{FF2B5EF4-FFF2-40B4-BE49-F238E27FC236}">
                  <a16:creationId xmlns:a16="http://schemas.microsoft.com/office/drawing/2014/main" id="{1774E6B4-CC8F-4A32-BA60-95610794F6BD}"/>
                </a:ext>
              </a:extLst>
            </p:cNvPr>
            <p:cNvSpPr>
              <a:spLocks noChangeArrowheads="1"/>
            </p:cNvSpPr>
            <p:nvPr/>
          </p:nvSpPr>
          <p:spPr bwMode="auto">
            <a:xfrm>
              <a:off x="4272" y="3408"/>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34" name="AutoShape 127">
              <a:extLst>
                <a:ext uri="{FF2B5EF4-FFF2-40B4-BE49-F238E27FC236}">
                  <a16:creationId xmlns:a16="http://schemas.microsoft.com/office/drawing/2014/main" id="{60B53744-90B4-4649-8CAA-DF0694DC46D3}"/>
                </a:ext>
              </a:extLst>
            </p:cNvPr>
            <p:cNvSpPr>
              <a:spLocks noChangeArrowheads="1"/>
            </p:cNvSpPr>
            <p:nvPr/>
          </p:nvSpPr>
          <p:spPr bwMode="auto">
            <a:xfrm>
              <a:off x="2640" y="3367"/>
              <a:ext cx="672" cy="137"/>
            </a:xfrm>
            <a:prstGeom prst="rightArrow">
              <a:avLst>
                <a:gd name="adj1" fmla="val 50000"/>
                <a:gd name="adj2" fmla="val 9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35" name="Text Box 128">
              <a:extLst>
                <a:ext uri="{FF2B5EF4-FFF2-40B4-BE49-F238E27FC236}">
                  <a16:creationId xmlns:a16="http://schemas.microsoft.com/office/drawing/2014/main" id="{C4CDD69F-C336-413F-AEDC-276300FCB7CD}"/>
                </a:ext>
              </a:extLst>
            </p:cNvPr>
            <p:cNvSpPr txBox="1">
              <a:spLocks noChangeArrowheads="1"/>
            </p:cNvSpPr>
            <p:nvPr/>
          </p:nvSpPr>
          <p:spPr bwMode="auto">
            <a:xfrm>
              <a:off x="2592" y="3168"/>
              <a:ext cx="7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t>8 - 4</a:t>
              </a:r>
              <a:r>
                <a:rPr lang="zh-CN" altLang="en-US" sz="2000" dirty="0"/>
                <a:t>＝</a:t>
              </a:r>
              <a:r>
                <a:rPr lang="en-US" altLang="zh-CN" sz="2000" dirty="0"/>
                <a:t>4</a:t>
              </a:r>
            </a:p>
          </p:txBody>
        </p:sp>
        <p:sp>
          <p:nvSpPr>
            <p:cNvPr id="136" name="Text Box 129">
              <a:extLst>
                <a:ext uri="{FF2B5EF4-FFF2-40B4-BE49-F238E27FC236}">
                  <a16:creationId xmlns:a16="http://schemas.microsoft.com/office/drawing/2014/main" id="{649B3B2E-A8FB-41EE-9A94-9E49D9B20228}"/>
                </a:ext>
              </a:extLst>
            </p:cNvPr>
            <p:cNvSpPr txBox="1">
              <a:spLocks noChangeArrowheads="1"/>
            </p:cNvSpPr>
            <p:nvPr/>
          </p:nvSpPr>
          <p:spPr bwMode="auto">
            <a:xfrm>
              <a:off x="2592" y="3504"/>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t>8 + 8</a:t>
              </a:r>
              <a:r>
                <a:rPr lang="zh-CN" altLang="en-US" sz="2000" dirty="0"/>
                <a:t>＝</a:t>
              </a:r>
              <a:r>
                <a:rPr lang="en-US" altLang="zh-CN" sz="2000" dirty="0"/>
                <a:t>4</a:t>
              </a:r>
            </a:p>
          </p:txBody>
        </p:sp>
      </p:grpSp>
    </p:spTree>
    <p:extLst>
      <p:ext uri="{BB962C8B-B14F-4D97-AF65-F5344CB8AC3E}">
        <p14:creationId xmlns:p14="http://schemas.microsoft.com/office/powerpoint/2010/main" val="230934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slide(fromBottom)">
                                      <p:cBhvr>
                                        <p:cTn id="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5462273"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补码表示的数学意义</a:t>
            </a:r>
          </a:p>
          <a:p>
            <a:pPr lvl="1">
              <a:lnSpc>
                <a:spcPct val="150000"/>
              </a:lnSpc>
            </a:pPr>
            <a:r>
              <a:rPr lang="en-US" altLang="zh-CN" sz="2000" dirty="0">
                <a:latin typeface="微软雅黑" panose="020B0503020204020204" pitchFamily="34" charset="-122"/>
                <a:ea typeface="微软雅黑" panose="020B0503020204020204" pitchFamily="34" charset="-122"/>
              </a:rPr>
              <a:t>a – b = a + c (b, c</a:t>
            </a:r>
            <a:r>
              <a:rPr lang="zh-CN" altLang="en-US" sz="2000" dirty="0">
                <a:latin typeface="微软雅黑" panose="020B0503020204020204" pitchFamily="34" charset="-122"/>
                <a:ea typeface="微软雅黑" panose="020B0503020204020204" pitchFamily="34" charset="-122"/>
              </a:rPr>
              <a:t>都是正数</a:t>
            </a:r>
            <a:r>
              <a:rPr lang="en-US" altLang="zh-CN" sz="2000" dirty="0">
                <a:latin typeface="微软雅黑" panose="020B0503020204020204" pitchFamily="34" charset="-122"/>
                <a:ea typeface="微软雅黑" panose="020B0503020204020204" pitchFamily="34" charset="-122"/>
              </a:rPr>
              <a:t>)</a:t>
            </a:r>
          </a:p>
          <a:p>
            <a:pPr lvl="1">
              <a:lnSpc>
                <a:spcPct val="150000"/>
              </a:lnSpc>
            </a:pPr>
            <a:r>
              <a:rPr lang="en-US" altLang="zh-CN" sz="2000" dirty="0">
                <a:latin typeface="微软雅黑" panose="020B0503020204020204" pitchFamily="34" charset="-122"/>
                <a:ea typeface="微软雅黑" panose="020B0503020204020204" pitchFamily="34" charset="-122"/>
              </a:rPr>
              <a:t>b + c = 0 </a:t>
            </a:r>
            <a:r>
              <a:rPr lang="zh-CN" altLang="en-US" sz="2000" dirty="0">
                <a:latin typeface="微软雅黑" panose="020B0503020204020204" pitchFamily="34" charset="-122"/>
                <a:ea typeface="微软雅黑" panose="020B0503020204020204" pitchFamily="34" charset="-122"/>
              </a:rPr>
              <a:t>？</a:t>
            </a:r>
          </a:p>
          <a:p>
            <a:pPr lvl="1">
              <a:lnSpc>
                <a:spcPct val="150000"/>
              </a:lnSpc>
            </a:pPr>
            <a:r>
              <a:rPr lang="en-US" altLang="zh-CN" sz="2000" dirty="0">
                <a:latin typeface="微软雅黑" panose="020B0503020204020204" pitchFamily="34" charset="-122"/>
                <a:ea typeface="微软雅黑" panose="020B0503020204020204" pitchFamily="34" charset="-122"/>
              </a:rPr>
              <a:t>b + c = </a:t>
            </a:r>
            <a:r>
              <a:rPr lang="en-US" altLang="zh-CN" sz="2000" b="1" dirty="0">
                <a:solidFill>
                  <a:srgbClr val="C00000"/>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00000000 (</a:t>
            </a:r>
            <a:r>
              <a:rPr lang="zh-CN" altLang="en-US" sz="2000" dirty="0">
                <a:latin typeface="微软雅黑" panose="020B0503020204020204" pitchFamily="34" charset="-122"/>
                <a:ea typeface="微软雅黑" panose="020B0503020204020204" pitchFamily="34" charset="-122"/>
              </a:rPr>
              <a:t>前提：码长为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提出补码概念的目的是</a:t>
            </a:r>
          </a:p>
          <a:p>
            <a:pPr lvl="1">
              <a:lnSpc>
                <a:spcPct val="150000"/>
              </a:lnSpc>
            </a:pPr>
            <a:r>
              <a:rPr lang="zh-CN" altLang="en-US" sz="2000" dirty="0">
                <a:latin typeface="微软雅黑" panose="020B0503020204020204" pitchFamily="34" charset="-122"/>
                <a:ea typeface="微软雅黑" panose="020B0503020204020204" pitchFamily="34" charset="-122"/>
              </a:rPr>
              <a:t> 用加法解决减法</a:t>
            </a:r>
          </a:p>
          <a:p>
            <a:pPr lvl="1">
              <a:lnSpc>
                <a:spcPct val="150000"/>
              </a:lnSpc>
            </a:pPr>
            <a:r>
              <a:rPr lang="zh-CN" altLang="en-US" sz="2000" dirty="0">
                <a:latin typeface="微软雅黑" panose="020B0503020204020204" pitchFamily="34" charset="-122"/>
                <a:ea typeface="微软雅黑" panose="020B0503020204020204" pitchFamily="34" charset="-122"/>
              </a:rPr>
              <a:t> 所以</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的补码等于</a:t>
            </a:r>
            <a:r>
              <a:rPr lang="en-US" altLang="zh-CN" sz="2000" dirty="0">
                <a:latin typeface="微软雅黑" panose="020B0503020204020204" pitchFamily="34" charset="-122"/>
                <a:ea typeface="微软雅黑" panose="020B0503020204020204" pitchFamily="34" charset="-122"/>
              </a:rPr>
              <a:t>c</a:t>
            </a:r>
          </a:p>
        </p:txBody>
      </p:sp>
      <p:sp>
        <p:nvSpPr>
          <p:cNvPr id="9" name="内容占位符 2">
            <a:extLst>
              <a:ext uri="{FF2B5EF4-FFF2-40B4-BE49-F238E27FC236}">
                <a16:creationId xmlns:a16="http://schemas.microsoft.com/office/drawing/2014/main" id="{7B3E51CD-D33A-40FD-B779-8E82724E44CC}"/>
              </a:ext>
            </a:extLst>
          </p:cNvPr>
          <p:cNvSpPr txBox="1">
            <a:spLocks/>
          </p:cNvSpPr>
          <p:nvPr/>
        </p:nvSpPr>
        <p:spPr>
          <a:xfrm>
            <a:off x="6218099" y="1498877"/>
            <a:ext cx="5462273"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）的补码</a:t>
            </a:r>
          </a:p>
          <a:p>
            <a:pPr lvl="1">
              <a:lnSpc>
                <a:spcPct val="150000"/>
              </a:lnSpc>
            </a:pPr>
            <a:r>
              <a:rPr lang="zh-CN" altLang="en-US" sz="2000" dirty="0">
                <a:latin typeface="微软雅黑" panose="020B0503020204020204" pitchFamily="34" charset="-122"/>
                <a:ea typeface="微软雅黑" panose="020B0503020204020204" pitchFamily="34" charset="-122"/>
              </a:rPr>
              <a:t>码长为 </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时，则</a:t>
            </a:r>
            <a:r>
              <a:rPr lang="en-US" altLang="zh-CN" sz="2000" dirty="0">
                <a:latin typeface="微软雅黑" panose="020B0503020204020204" pitchFamily="34" charset="-122"/>
                <a:ea typeface="微软雅黑" panose="020B0503020204020204" pitchFamily="34" charset="-122"/>
              </a:rPr>
              <a:t>26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00011010</a:t>
            </a:r>
          </a:p>
          <a:p>
            <a:pPr lvl="1">
              <a:lnSpc>
                <a:spcPct val="150000"/>
              </a:lnSpc>
            </a:pPr>
            <a:r>
              <a:rPr lang="zh-CN" altLang="en-US" sz="2000" dirty="0">
                <a:latin typeface="微软雅黑" panose="020B0503020204020204" pitchFamily="34" charset="-122"/>
                <a:ea typeface="微软雅黑" panose="020B0503020204020204" pitchFamily="34" charset="-122"/>
              </a:rPr>
              <a:t>那么，要得到 </a:t>
            </a:r>
            <a:r>
              <a:rPr lang="en-US" altLang="zh-CN" sz="2000" dirty="0">
                <a:latin typeface="微软雅黑" panose="020B0503020204020204" pitchFamily="34" charset="-122"/>
                <a:ea typeface="微软雅黑" panose="020B0503020204020204" pitchFamily="34" charset="-122"/>
              </a:rPr>
              <a:t>- 26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 ，就是求一个二进制数</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：使得：</a:t>
            </a:r>
            <a:r>
              <a:rPr lang="en-US" altLang="zh-CN" sz="2000" dirty="0">
                <a:latin typeface="微软雅黑" panose="020B0503020204020204" pitchFamily="34" charset="-122"/>
                <a:ea typeface="微软雅黑" panose="020B0503020204020204" pitchFamily="34" charset="-122"/>
              </a:rPr>
              <a:t>c + 00011010 = </a:t>
            </a:r>
            <a:r>
              <a:rPr lang="en-US" altLang="zh-CN" sz="2000" b="1" dirty="0">
                <a:solidFill>
                  <a:srgbClr val="C00000"/>
                </a:solidFill>
                <a:latin typeface="微软雅黑" panose="020B0503020204020204" pitchFamily="34" charset="-122"/>
                <a:ea typeface="微软雅黑" panose="020B0503020204020204" pitchFamily="34" charset="-122"/>
              </a:rPr>
              <a:t>1</a:t>
            </a:r>
            <a:r>
              <a:rPr lang="en-US" altLang="zh-CN" sz="2000" dirty="0">
                <a:solidFill>
                  <a:srgbClr val="002060"/>
                </a:solidFill>
                <a:latin typeface="微软雅黑" panose="020B0503020204020204" pitchFamily="34" charset="-122"/>
                <a:ea typeface="微软雅黑" panose="020B0503020204020204" pitchFamily="34" charset="-122"/>
              </a:rPr>
              <a:t>00000000</a:t>
            </a:r>
          </a:p>
          <a:p>
            <a:pPr lvl="1">
              <a:lnSpc>
                <a:spcPct val="150000"/>
              </a:lnSpc>
            </a:pPr>
            <a:r>
              <a:rPr lang="zh-CN" altLang="en-US" sz="2000" dirty="0">
                <a:latin typeface="微软雅黑" panose="020B0503020204020204" pitchFamily="34" charset="-122"/>
                <a:ea typeface="微软雅黑" panose="020B0503020204020204" pitchFamily="34" charset="-122"/>
              </a:rPr>
              <a:t>这样的 </a:t>
            </a:r>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就是 </a:t>
            </a:r>
            <a:r>
              <a:rPr lang="en-US" altLang="zh-CN" sz="2000" dirty="0">
                <a:latin typeface="微软雅黑" panose="020B0503020204020204" pitchFamily="34" charset="-122"/>
                <a:ea typeface="微软雅黑" panose="020B0503020204020204" pitchFamily="34" charset="-122"/>
              </a:rPr>
              <a:t>| - 26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的二进制表示（</a:t>
            </a:r>
            <a:r>
              <a:rPr lang="zh-CN" altLang="en-US" sz="2000" b="1" dirty="0">
                <a:solidFill>
                  <a:srgbClr val="C00000"/>
                </a:solidFill>
                <a:latin typeface="微软雅黑" panose="020B0503020204020204" pitchFamily="34" charset="-122"/>
                <a:ea typeface="微软雅黑" panose="020B0503020204020204" pitchFamily="34" charset="-122"/>
              </a:rPr>
              <a:t>补码</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11100110</a:t>
            </a:r>
          </a:p>
        </p:txBody>
      </p:sp>
      <p:sp>
        <p:nvSpPr>
          <p:cNvPr id="10" name="Rectangle 5">
            <a:extLst>
              <a:ext uri="{FF2B5EF4-FFF2-40B4-BE49-F238E27FC236}">
                <a16:creationId xmlns:a16="http://schemas.microsoft.com/office/drawing/2014/main" id="{51F84F4A-0F3A-4050-BD74-6B51352C9231}"/>
              </a:ext>
            </a:extLst>
          </p:cNvPr>
          <p:cNvSpPr>
            <a:spLocks noChangeArrowheads="1"/>
          </p:cNvSpPr>
          <p:nvPr/>
        </p:nvSpPr>
        <p:spPr bwMode="auto">
          <a:xfrm>
            <a:off x="7161471" y="5132823"/>
            <a:ext cx="261126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10000"/>
              </a:spcBef>
              <a:buClr>
                <a:srgbClr val="FFCC00"/>
              </a:buClr>
              <a:buFont typeface="Wingdings" panose="05000000000000000000" pitchFamily="2" charset="2"/>
              <a:buNone/>
            </a:pPr>
            <a:r>
              <a:rPr lang="en-US" altLang="zh-CN" sz="2400" b="0" dirty="0">
                <a:ea typeface="幼圆" panose="02010509060101010101" pitchFamily="49" charset="-122"/>
              </a:rPr>
              <a:t>        11100110</a:t>
            </a:r>
          </a:p>
          <a:p>
            <a:pPr eaLnBrk="1" hangingPunct="1">
              <a:lnSpc>
                <a:spcPct val="120000"/>
              </a:lnSpc>
              <a:spcBef>
                <a:spcPct val="10000"/>
              </a:spcBef>
              <a:buClr>
                <a:srgbClr val="FFCC00"/>
              </a:buClr>
              <a:buFont typeface="Wingdings" panose="05000000000000000000" pitchFamily="2" charset="2"/>
              <a:buNone/>
            </a:pPr>
            <a:r>
              <a:rPr lang="en-US" altLang="zh-CN" sz="2400" b="0" u="sng" dirty="0">
                <a:ea typeface="幼圆" panose="02010509060101010101" pitchFamily="49" charset="-122"/>
              </a:rPr>
              <a:t>+</a:t>
            </a:r>
            <a:r>
              <a:rPr lang="zh-CN" altLang="en-US" sz="2400" b="0" u="sng" dirty="0">
                <a:ea typeface="幼圆" panose="02010509060101010101" pitchFamily="49" charset="-122"/>
              </a:rPr>
              <a:t>）   </a:t>
            </a:r>
            <a:r>
              <a:rPr lang="en-US" altLang="zh-CN" sz="2400" b="0" u="sng" dirty="0">
                <a:ea typeface="幼圆" panose="02010509060101010101" pitchFamily="49" charset="-122"/>
              </a:rPr>
              <a:t>00011010</a:t>
            </a:r>
          </a:p>
          <a:p>
            <a:pPr eaLnBrk="1" hangingPunct="1">
              <a:lnSpc>
                <a:spcPct val="120000"/>
              </a:lnSpc>
              <a:spcBef>
                <a:spcPct val="10000"/>
              </a:spcBef>
              <a:buClr>
                <a:srgbClr val="FFCC00"/>
              </a:buClr>
              <a:buFont typeface="Wingdings" panose="05000000000000000000" pitchFamily="2" charset="2"/>
              <a:buNone/>
            </a:pPr>
            <a:r>
              <a:rPr lang="en-US" altLang="zh-CN" sz="2400" b="0" dirty="0">
                <a:ea typeface="幼圆" panose="02010509060101010101" pitchFamily="49" charset="-122"/>
              </a:rPr>
              <a:t>      1 00000000</a:t>
            </a:r>
          </a:p>
        </p:txBody>
      </p:sp>
      <p:sp>
        <p:nvSpPr>
          <p:cNvPr id="11" name="矩形 10">
            <a:extLst>
              <a:ext uri="{FF2B5EF4-FFF2-40B4-BE49-F238E27FC236}">
                <a16:creationId xmlns:a16="http://schemas.microsoft.com/office/drawing/2014/main" id="{FAC2C473-268C-4089-B08D-161FBB318214}"/>
              </a:ext>
            </a:extLst>
          </p:cNvPr>
          <p:cNvSpPr/>
          <p:nvPr/>
        </p:nvSpPr>
        <p:spPr bwMode="auto">
          <a:xfrm>
            <a:off x="7684503" y="6134130"/>
            <a:ext cx="288032" cy="360016"/>
          </a:xfrm>
          <a:prstGeom prst="rect">
            <a:avLst/>
          </a:prstGeom>
          <a:noFill/>
          <a:ln w="19050" cap="flat" cmpd="sng" algn="ctr">
            <a:solidFill>
              <a:srgbClr val="C00000"/>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pSp>
        <p:nvGrpSpPr>
          <p:cNvPr id="12" name="组合 11">
            <a:extLst>
              <a:ext uri="{FF2B5EF4-FFF2-40B4-BE49-F238E27FC236}">
                <a16:creationId xmlns:a16="http://schemas.microsoft.com/office/drawing/2014/main" id="{A7479603-DB29-4D55-89C5-732C31599B48}"/>
              </a:ext>
            </a:extLst>
          </p:cNvPr>
          <p:cNvGrpSpPr/>
          <p:nvPr/>
        </p:nvGrpSpPr>
        <p:grpSpPr>
          <a:xfrm>
            <a:off x="4804828" y="5924911"/>
            <a:ext cx="2879675" cy="707886"/>
            <a:chOff x="1332285" y="5661248"/>
            <a:chExt cx="2879675" cy="707886"/>
          </a:xfrm>
        </p:grpSpPr>
        <p:sp>
          <p:nvSpPr>
            <p:cNvPr id="13" name="文本框 12">
              <a:extLst>
                <a:ext uri="{FF2B5EF4-FFF2-40B4-BE49-F238E27FC236}">
                  <a16:creationId xmlns:a16="http://schemas.microsoft.com/office/drawing/2014/main" id="{9D60CAB6-7482-4BC6-801A-7DA2D7DA88A2}"/>
                </a:ext>
              </a:extLst>
            </p:cNvPr>
            <p:cNvSpPr txBox="1"/>
            <p:nvPr/>
          </p:nvSpPr>
          <p:spPr>
            <a:xfrm>
              <a:off x="1332285" y="5661248"/>
              <a:ext cx="1467068" cy="707886"/>
            </a:xfrm>
            <a:prstGeom prst="rect">
              <a:avLst/>
            </a:prstGeom>
            <a:noFill/>
          </p:spPr>
          <p:txBody>
            <a:bodyPr wrap="none" rtlCol="0">
              <a:spAutoFit/>
            </a:bodyPr>
            <a:lstStyle/>
            <a:p>
              <a:r>
                <a:rPr lang="zh-CN" altLang="en-US" sz="2000" b="1" dirty="0">
                  <a:solidFill>
                    <a:srgbClr val="002060"/>
                  </a:solidFill>
                </a:rPr>
                <a:t>因码长有限</a:t>
              </a:r>
              <a:endParaRPr lang="en-US" altLang="zh-CN" sz="2000" b="1" dirty="0">
                <a:solidFill>
                  <a:srgbClr val="002060"/>
                </a:solidFill>
              </a:endParaRPr>
            </a:p>
            <a:p>
              <a:r>
                <a:rPr lang="zh-CN" altLang="en-US" sz="2000" b="1" dirty="0">
                  <a:solidFill>
                    <a:srgbClr val="002060"/>
                  </a:solidFill>
                </a:rPr>
                <a:t>进位被丢弃</a:t>
              </a:r>
            </a:p>
          </p:txBody>
        </p:sp>
        <p:cxnSp>
          <p:nvCxnSpPr>
            <p:cNvPr id="14" name="连接符: 肘形 9">
              <a:extLst>
                <a:ext uri="{FF2B5EF4-FFF2-40B4-BE49-F238E27FC236}">
                  <a16:creationId xmlns:a16="http://schemas.microsoft.com/office/drawing/2014/main" id="{013F3352-8898-4D4D-81E9-05C12026C28E}"/>
                </a:ext>
              </a:extLst>
            </p:cNvPr>
            <p:cNvCxnSpPr>
              <a:stCxn id="13" idx="3"/>
            </p:cNvCxnSpPr>
            <p:nvPr/>
          </p:nvCxnSpPr>
          <p:spPr bwMode="auto">
            <a:xfrm>
              <a:off x="2799353" y="6015191"/>
              <a:ext cx="1412607" cy="7468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组合 14"/>
          <p:cNvGrpSpPr/>
          <p:nvPr/>
        </p:nvGrpSpPr>
        <p:grpSpPr>
          <a:xfrm>
            <a:off x="9628719" y="5221380"/>
            <a:ext cx="1716216" cy="703531"/>
            <a:chOff x="6156176" y="4957717"/>
            <a:chExt cx="1716216" cy="703531"/>
          </a:xfrm>
        </p:grpSpPr>
        <p:sp>
          <p:nvSpPr>
            <p:cNvPr id="16" name="右大括号 15"/>
            <p:cNvSpPr/>
            <p:nvPr/>
          </p:nvSpPr>
          <p:spPr bwMode="auto">
            <a:xfrm>
              <a:off x="6156176" y="5085184"/>
              <a:ext cx="144016" cy="576064"/>
            </a:xfrm>
            <a:prstGeom prst="rightBrace">
              <a:avLst/>
            </a:prstGeom>
            <a:noFill/>
            <a:ln w="1905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7" name="文本框 16"/>
            <p:cNvSpPr txBox="1"/>
            <p:nvPr/>
          </p:nvSpPr>
          <p:spPr>
            <a:xfrm>
              <a:off x="6533564" y="4957717"/>
              <a:ext cx="1338828" cy="646331"/>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补码和原码</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的关系？</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5481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up)">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补码表示：</a:t>
            </a:r>
          </a:p>
          <a:p>
            <a:pPr lvl="1">
              <a:lnSpc>
                <a:spcPct val="150000"/>
              </a:lnSpc>
            </a:pPr>
            <a:r>
              <a:rPr lang="zh-CN" altLang="en-US" sz="2000" dirty="0">
                <a:latin typeface="微软雅黑" panose="020B0503020204020204" pitchFamily="34" charset="-122"/>
                <a:ea typeface="微软雅黑" panose="020B0503020204020204" pitchFamily="34" charset="-122"/>
              </a:rPr>
              <a:t>一个正整数的补码表示与它的原码表示相同</a:t>
            </a:r>
          </a:p>
          <a:p>
            <a:pPr lvl="1">
              <a:lnSpc>
                <a:spcPct val="150000"/>
              </a:lnSpc>
            </a:pPr>
            <a:r>
              <a:rPr lang="zh-CN" altLang="en-US" sz="2000" dirty="0">
                <a:latin typeface="微软雅黑" panose="020B0503020204020204" pitchFamily="34" charset="-122"/>
                <a:ea typeface="微软雅黑" panose="020B0503020204020204" pitchFamily="34" charset="-122"/>
              </a:rPr>
              <a:t>一个负整数的补码表示：符号位为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，数值位是其绝对值的求补结果。也就是对其原码表示的</a:t>
            </a:r>
            <a:r>
              <a:rPr lang="zh-CN" altLang="en-US" sz="2000" b="1" dirty="0">
                <a:solidFill>
                  <a:srgbClr val="C00000"/>
                </a:solidFill>
                <a:latin typeface="微软雅黑" panose="020B0503020204020204" pitchFamily="34" charset="-122"/>
                <a:ea typeface="微软雅黑" panose="020B0503020204020204" pitchFamily="34" charset="-122"/>
              </a:rPr>
              <a:t>数值位按位变反后加</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（反码加</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95FACC12-B027-4BA9-9E36-1CEDF5F80ACE}"/>
              </a:ext>
            </a:extLst>
          </p:cNvPr>
          <p:cNvSpPr txBox="1"/>
          <p:nvPr/>
        </p:nvSpPr>
        <p:spPr>
          <a:xfrm>
            <a:off x="1187624" y="4765356"/>
            <a:ext cx="6470041" cy="1384995"/>
          </a:xfrm>
          <a:prstGeom prst="rect">
            <a:avLst/>
          </a:prstGeom>
          <a:noFill/>
        </p:spPr>
        <p:txBody>
          <a:bodyPr wrap="none" rtlCol="0">
            <a:spAutoFit/>
          </a:bodyPr>
          <a:lstStyle/>
          <a:p>
            <a:r>
              <a:rPr lang="en-US" altLang="zh-CN" sz="2800" dirty="0"/>
              <a:t>1. </a:t>
            </a:r>
            <a:r>
              <a:rPr lang="zh-CN" altLang="en-US" sz="2800" dirty="0"/>
              <a:t>原码表示是：        </a:t>
            </a:r>
            <a:r>
              <a:rPr lang="en-US" altLang="zh-CN" sz="2800" dirty="0"/>
              <a:t>10011010</a:t>
            </a:r>
          </a:p>
          <a:p>
            <a:r>
              <a:rPr lang="en-US" altLang="zh-CN" sz="2800" dirty="0"/>
              <a:t>2. </a:t>
            </a:r>
            <a:r>
              <a:rPr lang="zh-CN" altLang="en-US" sz="2800" dirty="0"/>
              <a:t>数值位按位变反</a:t>
            </a:r>
            <a:r>
              <a:rPr lang="zh-CN" altLang="en-US" sz="2800" dirty="0" smtClean="0"/>
              <a:t>： </a:t>
            </a:r>
            <a:r>
              <a:rPr lang="en-US" altLang="zh-CN" sz="2800" dirty="0" smtClean="0"/>
              <a:t>11100101</a:t>
            </a:r>
            <a:r>
              <a:rPr lang="zh-CN" altLang="en-US" sz="2800" dirty="0" smtClean="0"/>
              <a:t>（反码）</a:t>
            </a:r>
            <a:endParaRPr lang="en-US" altLang="zh-CN" sz="2800" dirty="0"/>
          </a:p>
          <a:p>
            <a:r>
              <a:rPr lang="en-US" altLang="zh-CN" sz="2800" dirty="0"/>
              <a:t>3. </a:t>
            </a:r>
            <a:r>
              <a:rPr lang="zh-CN" altLang="en-US" sz="2800" dirty="0"/>
              <a:t>加</a:t>
            </a:r>
            <a:r>
              <a:rPr lang="en-US" altLang="zh-CN" sz="2800" dirty="0"/>
              <a:t>1</a:t>
            </a:r>
            <a:r>
              <a:rPr lang="zh-CN" altLang="en-US" sz="2800" dirty="0"/>
              <a:t>后得到：          </a:t>
            </a:r>
            <a:r>
              <a:rPr lang="en-US" altLang="zh-CN" sz="2800" dirty="0"/>
              <a:t>11100110</a:t>
            </a:r>
            <a:r>
              <a:rPr lang="zh-CN" altLang="en-US" sz="2800" dirty="0"/>
              <a:t>（补码）</a:t>
            </a:r>
          </a:p>
        </p:txBody>
      </p:sp>
      <p:sp>
        <p:nvSpPr>
          <p:cNvPr id="10" name="文本框 9">
            <a:extLst>
              <a:ext uri="{FF2B5EF4-FFF2-40B4-BE49-F238E27FC236}">
                <a16:creationId xmlns:a16="http://schemas.microsoft.com/office/drawing/2014/main" id="{3BA89C76-A301-429F-BCC5-958B81CEEC36}"/>
              </a:ext>
            </a:extLst>
          </p:cNvPr>
          <p:cNvSpPr txBox="1"/>
          <p:nvPr/>
        </p:nvSpPr>
        <p:spPr>
          <a:xfrm>
            <a:off x="1187624" y="3994673"/>
            <a:ext cx="6409127" cy="523220"/>
          </a:xfrm>
          <a:prstGeom prst="rect">
            <a:avLst/>
          </a:prstGeom>
          <a:noFill/>
        </p:spPr>
        <p:txBody>
          <a:bodyPr wrap="none" rtlCol="0">
            <a:spAutoFit/>
          </a:bodyPr>
          <a:lstStyle/>
          <a:p>
            <a:r>
              <a:rPr lang="zh-CN" altLang="en-US" sz="2800" dirty="0"/>
              <a:t>例：当码长为 </a:t>
            </a:r>
            <a:r>
              <a:rPr lang="en-US" altLang="zh-CN" sz="2800" dirty="0"/>
              <a:t>8</a:t>
            </a:r>
            <a:r>
              <a:rPr lang="zh-CN" altLang="en-US" sz="2800" dirty="0"/>
              <a:t>，求 </a:t>
            </a:r>
            <a:r>
              <a:rPr lang="en-US" altLang="zh-CN" sz="2800" dirty="0"/>
              <a:t>-26</a:t>
            </a:r>
            <a:r>
              <a:rPr lang="zh-CN" altLang="en-US" sz="2800" baseline="-25000" dirty="0"/>
              <a:t>（</a:t>
            </a:r>
            <a:r>
              <a:rPr lang="en-US" altLang="zh-CN" sz="2800" baseline="-25000" dirty="0"/>
              <a:t>10</a:t>
            </a:r>
            <a:r>
              <a:rPr lang="zh-CN" altLang="en-US" sz="2800" baseline="-25000" dirty="0"/>
              <a:t>）</a:t>
            </a:r>
            <a:r>
              <a:rPr lang="zh-CN" altLang="en-US" sz="2800" dirty="0"/>
              <a:t>的补码表示</a:t>
            </a:r>
          </a:p>
        </p:txBody>
      </p:sp>
    </p:spTree>
    <p:extLst>
      <p:ext uri="{BB962C8B-B14F-4D97-AF65-F5344CB8AC3E}">
        <p14:creationId xmlns:p14="http://schemas.microsoft.com/office/powerpoint/2010/main" val="82929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整数在计算机中的表示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0" y="1498877"/>
            <a:ext cx="10654759"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latin typeface="微软雅黑" panose="020B0503020204020204" pitchFamily="34" charset="-122"/>
                <a:ea typeface="微软雅黑" panose="020B0503020204020204" pitchFamily="34" charset="-122"/>
              </a:rPr>
              <a:t>补码运算规则</a:t>
            </a:r>
          </a:p>
          <a:p>
            <a:pPr lvl="1">
              <a:lnSpc>
                <a:spcPct val="100000"/>
              </a:lnSpc>
            </a:pPr>
            <a:r>
              <a:rPr lang="en-US" altLang="zh-CN" sz="2000" dirty="0">
                <a:latin typeface="微软雅黑" panose="020B0503020204020204" pitchFamily="34" charset="-122"/>
                <a:ea typeface="微软雅黑" panose="020B0503020204020204" pitchFamily="34" charset="-122"/>
              </a:rPr>
              <a:t>(X+Y)</a:t>
            </a:r>
            <a:r>
              <a:rPr lang="zh-CN" altLang="en-US" sz="2000" dirty="0">
                <a:latin typeface="微软雅黑" panose="020B0503020204020204" pitchFamily="34" charset="-122"/>
                <a:ea typeface="微软雅黑" panose="020B0503020204020204" pitchFamily="34" charset="-122"/>
              </a:rPr>
              <a:t>（补）</a:t>
            </a:r>
            <a:r>
              <a:rPr lang="en-US" altLang="zh-CN" sz="2000" dirty="0">
                <a:latin typeface="微软雅黑" panose="020B0503020204020204" pitchFamily="34" charset="-122"/>
                <a:ea typeface="微软雅黑" panose="020B0503020204020204" pitchFamily="34" charset="-122"/>
              </a:rPr>
              <a:t>= X</a:t>
            </a:r>
            <a:r>
              <a:rPr lang="zh-CN" altLang="en-US" sz="2000" dirty="0">
                <a:latin typeface="微软雅黑" panose="020B0503020204020204" pitchFamily="34" charset="-122"/>
                <a:ea typeface="微软雅黑" panose="020B0503020204020204" pitchFamily="34" charset="-122"/>
              </a:rPr>
              <a:t>（补）</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（补），</a:t>
            </a:r>
          </a:p>
          <a:p>
            <a:pPr lvl="1">
              <a:lnSpc>
                <a:spcPct val="100000"/>
              </a:lnSpc>
            </a:pPr>
            <a:r>
              <a:rPr lang="en-US" altLang="zh-CN" sz="2000" dirty="0">
                <a:latin typeface="微软雅黑" panose="020B0503020204020204" pitchFamily="34" charset="-122"/>
                <a:ea typeface="微软雅黑" panose="020B0503020204020204" pitchFamily="34" charset="-122"/>
              </a:rPr>
              <a:t>(X-Y)</a:t>
            </a:r>
            <a:r>
              <a:rPr lang="zh-CN" altLang="en-US" sz="2000" dirty="0">
                <a:latin typeface="微软雅黑" panose="020B0503020204020204" pitchFamily="34" charset="-122"/>
                <a:ea typeface="微软雅黑" panose="020B0503020204020204" pitchFamily="34" charset="-122"/>
              </a:rPr>
              <a:t>（补）</a:t>
            </a:r>
            <a:r>
              <a:rPr lang="en-US" altLang="zh-CN" sz="2000" dirty="0">
                <a:latin typeface="微软雅黑" panose="020B0503020204020204" pitchFamily="34" charset="-122"/>
                <a:ea typeface="微软雅黑" panose="020B0503020204020204" pitchFamily="34" charset="-122"/>
              </a:rPr>
              <a:t>= X</a:t>
            </a:r>
            <a:r>
              <a:rPr lang="zh-CN" altLang="en-US" sz="2000" dirty="0">
                <a:latin typeface="微软雅黑" panose="020B0503020204020204" pitchFamily="34" charset="-122"/>
                <a:ea typeface="微软雅黑" panose="020B0503020204020204" pitchFamily="34" charset="-122"/>
              </a:rPr>
              <a:t>（补）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）（补）</a:t>
            </a:r>
          </a:p>
          <a:p>
            <a:pPr>
              <a:lnSpc>
                <a:spcPct val="100000"/>
              </a:lnSpc>
            </a:pPr>
            <a:r>
              <a:rPr lang="zh-CN" altLang="en-US" sz="2400" dirty="0">
                <a:latin typeface="微软雅黑" panose="020B0503020204020204" pitchFamily="34" charset="-122"/>
                <a:ea typeface="微软雅黑" panose="020B0503020204020204" pitchFamily="34" charset="-122"/>
              </a:rPr>
              <a:t>两个数相加减，只需进行包括符号位在内的补码相加</a:t>
            </a:r>
          </a:p>
        </p:txBody>
      </p:sp>
      <p:sp>
        <p:nvSpPr>
          <p:cNvPr id="2" name="矩形 1"/>
          <p:cNvSpPr/>
          <p:nvPr/>
        </p:nvSpPr>
        <p:spPr>
          <a:xfrm>
            <a:off x="3781595" y="3452136"/>
            <a:ext cx="529664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设码长为</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，用补码计算</a:t>
            </a:r>
            <a:r>
              <a:rPr lang="en-US" altLang="zh-CN" sz="2000" b="1" dirty="0">
                <a:latin typeface="微软雅黑" panose="020B0503020204020204" pitchFamily="34" charset="-122"/>
                <a:ea typeface="微软雅黑" panose="020B0503020204020204" pitchFamily="34" charset="-122"/>
              </a:rPr>
              <a:t>26-27,26-26,26-25</a:t>
            </a:r>
            <a:endParaRPr lang="zh-CN" altLang="en-US" sz="2000" b="1" dirty="0">
              <a:latin typeface="微软雅黑" panose="020B0503020204020204" pitchFamily="34" charset="-122"/>
              <a:ea typeface="微软雅黑" panose="020B0503020204020204" pitchFamily="34" charset="-122"/>
            </a:endParaRPr>
          </a:p>
        </p:txBody>
      </p:sp>
      <p:sp>
        <p:nvSpPr>
          <p:cNvPr id="11" name="TextBox 7"/>
          <p:cNvSpPr txBox="1"/>
          <p:nvPr/>
        </p:nvSpPr>
        <p:spPr>
          <a:xfrm>
            <a:off x="720812" y="4095933"/>
            <a:ext cx="2915017" cy="2169825"/>
          </a:xfrm>
          <a:prstGeom prst="rect">
            <a:avLst/>
          </a:prstGeom>
          <a:noFill/>
          <a:ln>
            <a:solidFill>
              <a:schemeClr val="tx1"/>
            </a:solidFill>
          </a:ln>
        </p:spPr>
        <p:txBody>
          <a:bodyPr wrap="square" rtlCol="0">
            <a:spAutoFit/>
          </a:bodyPr>
          <a:lstStyle/>
          <a:p>
            <a:pPr>
              <a:lnSpc>
                <a:spcPct val="150000"/>
              </a:lnSpc>
            </a:pPr>
            <a:r>
              <a:rPr lang="en-US" altLang="zh-CN" b="1" dirty="0"/>
              <a:t>(26)</a:t>
            </a:r>
            <a:r>
              <a:rPr lang="zh-CN" altLang="en-US" b="1" baseline="-25000" dirty="0"/>
              <a:t>（补）   </a:t>
            </a:r>
            <a:r>
              <a:rPr lang="zh-CN" altLang="en-US" b="1" baseline="-25000" dirty="0" smtClean="0"/>
              <a:t> </a:t>
            </a:r>
            <a:r>
              <a:rPr lang="en-US" altLang="zh-CN" b="1" dirty="0" smtClean="0"/>
              <a:t>= </a:t>
            </a:r>
            <a:r>
              <a:rPr lang="en-US" altLang="zh-CN" b="1" dirty="0"/>
              <a:t>00011010</a:t>
            </a:r>
          </a:p>
          <a:p>
            <a:pPr>
              <a:lnSpc>
                <a:spcPct val="150000"/>
              </a:lnSpc>
            </a:pPr>
            <a:r>
              <a:rPr lang="en-US" altLang="zh-CN" b="1" dirty="0"/>
              <a:t>(-27)</a:t>
            </a:r>
            <a:r>
              <a:rPr lang="zh-CN" altLang="en-US" b="1" baseline="-25000" dirty="0"/>
              <a:t>（补）</a:t>
            </a:r>
            <a:r>
              <a:rPr lang="zh-CN" altLang="en-US" b="1" dirty="0"/>
              <a:t> </a:t>
            </a:r>
            <a:r>
              <a:rPr lang="en-US" altLang="zh-CN" b="1" dirty="0"/>
              <a:t>= 11100101 </a:t>
            </a:r>
            <a:endParaRPr lang="en-US" altLang="zh-CN" b="1" dirty="0" smtClean="0"/>
          </a:p>
          <a:p>
            <a:pPr>
              <a:lnSpc>
                <a:spcPct val="150000"/>
              </a:lnSpc>
            </a:pPr>
            <a:r>
              <a:rPr lang="en-US" altLang="zh-CN" b="1" dirty="0" smtClean="0"/>
              <a:t>(-</a:t>
            </a:r>
            <a:r>
              <a:rPr lang="en-US" altLang="zh-CN" b="1" dirty="0"/>
              <a:t>1)</a:t>
            </a:r>
            <a:r>
              <a:rPr lang="zh-CN" altLang="en-US" b="1" baseline="-25000" dirty="0"/>
              <a:t>（补）</a:t>
            </a:r>
            <a:r>
              <a:rPr lang="zh-CN" altLang="en-US" b="1" dirty="0"/>
              <a:t>   </a:t>
            </a:r>
            <a:r>
              <a:rPr lang="en-US" altLang="zh-CN" b="1" dirty="0"/>
              <a:t>= </a:t>
            </a:r>
            <a:r>
              <a:rPr lang="en-US" altLang="zh-CN" b="1" dirty="0" smtClean="0"/>
              <a:t>11111111</a:t>
            </a:r>
            <a:endParaRPr lang="en-US" altLang="zh-CN" b="1" dirty="0"/>
          </a:p>
          <a:p>
            <a:pPr>
              <a:lnSpc>
                <a:spcPct val="150000"/>
              </a:lnSpc>
            </a:pPr>
            <a:r>
              <a:rPr lang="en-US" altLang="zh-CN" b="1" dirty="0"/>
              <a:t>(-26)</a:t>
            </a:r>
            <a:r>
              <a:rPr lang="zh-CN" altLang="en-US" b="1" baseline="-25000" dirty="0"/>
              <a:t>（补）</a:t>
            </a:r>
            <a:r>
              <a:rPr lang="zh-CN" altLang="en-US" b="1" dirty="0"/>
              <a:t> </a:t>
            </a:r>
            <a:r>
              <a:rPr lang="en-US" altLang="zh-CN" b="1" dirty="0"/>
              <a:t>= </a:t>
            </a:r>
            <a:r>
              <a:rPr lang="en-US" altLang="zh-CN" b="1" dirty="0" smtClean="0"/>
              <a:t>11100110</a:t>
            </a:r>
            <a:endParaRPr lang="en-US" altLang="zh-CN" b="1" dirty="0"/>
          </a:p>
          <a:p>
            <a:pPr>
              <a:lnSpc>
                <a:spcPct val="150000"/>
              </a:lnSpc>
            </a:pPr>
            <a:r>
              <a:rPr lang="en-US" altLang="zh-CN" b="1" dirty="0"/>
              <a:t>(-25)</a:t>
            </a:r>
            <a:r>
              <a:rPr lang="zh-CN" altLang="en-US" b="1" baseline="-25000" dirty="0"/>
              <a:t>（补） </a:t>
            </a:r>
            <a:r>
              <a:rPr lang="en-US" altLang="zh-CN" b="1" dirty="0"/>
              <a:t>= </a:t>
            </a:r>
            <a:r>
              <a:rPr lang="en-US" altLang="zh-CN" b="1" dirty="0" smtClean="0"/>
              <a:t>11100111</a:t>
            </a:r>
            <a:endParaRPr lang="en-US" altLang="zh-CN" b="1" dirty="0"/>
          </a:p>
        </p:txBody>
      </p:sp>
      <p:sp>
        <p:nvSpPr>
          <p:cNvPr id="12" name="Rectangle 5">
            <a:extLst>
              <a:ext uri="{FF2B5EF4-FFF2-40B4-BE49-F238E27FC236}">
                <a16:creationId xmlns:a16="http://schemas.microsoft.com/office/drawing/2014/main" id="{4EE29868-22C0-411A-A24D-8B33A6F93C9A}"/>
              </a:ext>
            </a:extLst>
          </p:cNvPr>
          <p:cNvSpPr>
            <a:spLocks noChangeArrowheads="1"/>
          </p:cNvSpPr>
          <p:nvPr/>
        </p:nvSpPr>
        <p:spPr bwMode="auto">
          <a:xfrm>
            <a:off x="4113791" y="4095933"/>
            <a:ext cx="1989584"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10000"/>
              </a:spcBef>
              <a:buClr>
                <a:srgbClr val="FFCC00"/>
              </a:buClr>
              <a:buFont typeface="Wingdings" panose="05000000000000000000" pitchFamily="2" charset="2"/>
              <a:buNone/>
            </a:pPr>
            <a:r>
              <a:rPr lang="en-US" altLang="zh-CN" sz="2000" b="1" dirty="0">
                <a:solidFill>
                  <a:srgbClr val="002060"/>
                </a:solidFill>
                <a:ea typeface="幼圆" panose="02010509060101010101" pitchFamily="49" charset="-122"/>
              </a:rPr>
              <a:t>26 - 27 = -1</a:t>
            </a:r>
          </a:p>
          <a:p>
            <a:pPr algn="just" eaLnBrk="1" hangingPunct="1">
              <a:lnSpc>
                <a:spcPct val="150000"/>
              </a:lnSpc>
              <a:spcBef>
                <a:spcPct val="10000"/>
              </a:spcBef>
              <a:buClr>
                <a:srgbClr val="FFCC00"/>
              </a:buClr>
              <a:buFont typeface="Wingdings" panose="05000000000000000000" pitchFamily="2" charset="2"/>
              <a:buNone/>
            </a:pPr>
            <a:r>
              <a:rPr lang="en-US" altLang="zh-CN" sz="2000" b="1" dirty="0">
                <a:ea typeface="幼圆" panose="02010509060101010101" pitchFamily="49" charset="-122"/>
              </a:rPr>
              <a:t>      00011010</a:t>
            </a:r>
          </a:p>
          <a:p>
            <a:pPr eaLnBrk="1" hangingPunct="1">
              <a:lnSpc>
                <a:spcPct val="120000"/>
              </a:lnSpc>
              <a:spcBef>
                <a:spcPct val="10000"/>
              </a:spcBef>
              <a:buClr>
                <a:srgbClr val="FFCC00"/>
              </a:buClr>
              <a:buFont typeface="Wingdings" panose="05000000000000000000" pitchFamily="2" charset="2"/>
              <a:buNone/>
            </a:pPr>
            <a:r>
              <a:rPr lang="en-US" altLang="zh-CN" sz="2000" b="1" u="sng" dirty="0">
                <a:ea typeface="幼圆" panose="02010509060101010101" pitchFamily="49" charset="-122"/>
              </a:rPr>
              <a:t>+</a:t>
            </a:r>
            <a:r>
              <a:rPr lang="zh-CN" altLang="en-US" sz="2000" b="1" u="sng" dirty="0">
                <a:ea typeface="幼圆" panose="02010509060101010101" pitchFamily="49" charset="-122"/>
              </a:rPr>
              <a:t>）</a:t>
            </a:r>
            <a:r>
              <a:rPr lang="en-US" altLang="zh-CN" sz="2000" b="1" u="sng" dirty="0">
                <a:ea typeface="幼圆" panose="02010509060101010101" pitchFamily="49" charset="-122"/>
              </a:rPr>
              <a:t>11100101</a:t>
            </a:r>
          </a:p>
          <a:p>
            <a:pPr eaLnBrk="1" hangingPunct="1">
              <a:lnSpc>
                <a:spcPct val="120000"/>
              </a:lnSpc>
              <a:spcBef>
                <a:spcPct val="10000"/>
              </a:spcBef>
              <a:buClr>
                <a:srgbClr val="FFCC00"/>
              </a:buClr>
              <a:buFont typeface="Wingdings" panose="05000000000000000000" pitchFamily="2" charset="2"/>
              <a:buNone/>
            </a:pPr>
            <a:r>
              <a:rPr lang="en-US" altLang="zh-CN" sz="2000" b="1" dirty="0">
                <a:ea typeface="幼圆" panose="02010509060101010101" pitchFamily="49" charset="-122"/>
              </a:rPr>
              <a:t>      11111111</a:t>
            </a:r>
          </a:p>
        </p:txBody>
      </p:sp>
      <p:sp>
        <p:nvSpPr>
          <p:cNvPr id="13" name="Rectangle 7">
            <a:extLst>
              <a:ext uri="{FF2B5EF4-FFF2-40B4-BE49-F238E27FC236}">
                <a16:creationId xmlns:a16="http://schemas.microsoft.com/office/drawing/2014/main" id="{05D634A2-94B7-4DD1-AE3A-1E24ACD1267B}"/>
              </a:ext>
            </a:extLst>
          </p:cNvPr>
          <p:cNvSpPr>
            <a:spLocks noChangeArrowheads="1"/>
          </p:cNvSpPr>
          <p:nvPr/>
        </p:nvSpPr>
        <p:spPr bwMode="auto">
          <a:xfrm>
            <a:off x="6729589" y="4095933"/>
            <a:ext cx="1944217"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10000"/>
              </a:spcBef>
              <a:buClr>
                <a:srgbClr val="FFCC00"/>
              </a:buClr>
              <a:buFont typeface="Wingdings" panose="05000000000000000000" pitchFamily="2" charset="2"/>
              <a:buNone/>
            </a:pPr>
            <a:r>
              <a:rPr lang="en-US" altLang="zh-CN" sz="2000" b="1" dirty="0">
                <a:solidFill>
                  <a:srgbClr val="002060"/>
                </a:solidFill>
                <a:ea typeface="幼圆" panose="02010509060101010101" pitchFamily="49" charset="-122"/>
              </a:rPr>
              <a:t>26 - 26 = 0</a:t>
            </a:r>
          </a:p>
          <a:p>
            <a:pPr algn="just" eaLnBrk="1" hangingPunct="1">
              <a:lnSpc>
                <a:spcPct val="150000"/>
              </a:lnSpc>
              <a:spcBef>
                <a:spcPct val="10000"/>
              </a:spcBef>
              <a:buClr>
                <a:srgbClr val="FFCC00"/>
              </a:buClr>
              <a:buFont typeface="Wingdings" panose="05000000000000000000" pitchFamily="2" charset="2"/>
              <a:buNone/>
            </a:pPr>
            <a:r>
              <a:rPr lang="en-US" altLang="zh-CN" sz="2000" b="1" dirty="0">
                <a:ea typeface="幼圆" panose="02010509060101010101" pitchFamily="49" charset="-122"/>
              </a:rPr>
              <a:t>      00011010</a:t>
            </a:r>
          </a:p>
          <a:p>
            <a:pPr eaLnBrk="1" hangingPunct="1">
              <a:lnSpc>
                <a:spcPct val="120000"/>
              </a:lnSpc>
              <a:spcBef>
                <a:spcPct val="10000"/>
              </a:spcBef>
              <a:buClr>
                <a:srgbClr val="FFCC00"/>
              </a:buClr>
              <a:buFont typeface="Wingdings" panose="05000000000000000000" pitchFamily="2" charset="2"/>
              <a:buNone/>
            </a:pPr>
            <a:r>
              <a:rPr lang="en-US" altLang="zh-CN" sz="2000" b="1" u="sng" dirty="0">
                <a:ea typeface="幼圆" panose="02010509060101010101" pitchFamily="49" charset="-122"/>
              </a:rPr>
              <a:t>+</a:t>
            </a:r>
            <a:r>
              <a:rPr lang="zh-CN" altLang="en-US" sz="2000" b="1" u="sng" dirty="0">
                <a:ea typeface="幼圆" panose="02010509060101010101" pitchFamily="49" charset="-122"/>
              </a:rPr>
              <a:t>）</a:t>
            </a:r>
            <a:r>
              <a:rPr lang="en-US" altLang="zh-CN" sz="2000" b="1" u="sng" dirty="0">
                <a:ea typeface="幼圆" panose="02010509060101010101" pitchFamily="49" charset="-122"/>
              </a:rPr>
              <a:t>11100110</a:t>
            </a:r>
          </a:p>
          <a:p>
            <a:pPr eaLnBrk="1" hangingPunct="1">
              <a:lnSpc>
                <a:spcPct val="120000"/>
              </a:lnSpc>
              <a:spcBef>
                <a:spcPct val="10000"/>
              </a:spcBef>
              <a:buClr>
                <a:srgbClr val="FFCC00"/>
              </a:buClr>
              <a:buFont typeface="Wingdings" panose="05000000000000000000" pitchFamily="2" charset="2"/>
              <a:buNone/>
            </a:pPr>
            <a:r>
              <a:rPr lang="en-US" altLang="zh-CN" sz="2000" b="1" dirty="0">
                <a:ea typeface="幼圆" panose="02010509060101010101" pitchFamily="49" charset="-122"/>
              </a:rPr>
              <a:t>    </a:t>
            </a:r>
            <a:r>
              <a:rPr lang="en-US" altLang="zh-CN" sz="2000" b="1" dirty="0">
                <a:solidFill>
                  <a:srgbClr val="FF0000"/>
                </a:solidFill>
                <a:ea typeface="幼圆" panose="02010509060101010101" pitchFamily="49" charset="-122"/>
              </a:rPr>
              <a:t>1 </a:t>
            </a:r>
            <a:r>
              <a:rPr lang="en-US" altLang="zh-CN" sz="2000" b="1" dirty="0">
                <a:ea typeface="幼圆" panose="02010509060101010101" pitchFamily="49" charset="-122"/>
              </a:rPr>
              <a:t>00000000</a:t>
            </a:r>
          </a:p>
        </p:txBody>
      </p:sp>
      <p:sp>
        <p:nvSpPr>
          <p:cNvPr id="14" name="Rectangle 9">
            <a:extLst>
              <a:ext uri="{FF2B5EF4-FFF2-40B4-BE49-F238E27FC236}">
                <a16:creationId xmlns:a16="http://schemas.microsoft.com/office/drawing/2014/main" id="{5FA3FED9-6DEA-4D6B-B250-631FF3AC5396}"/>
              </a:ext>
            </a:extLst>
          </p:cNvPr>
          <p:cNvSpPr>
            <a:spLocks noChangeArrowheads="1"/>
          </p:cNvSpPr>
          <p:nvPr/>
        </p:nvSpPr>
        <p:spPr bwMode="auto">
          <a:xfrm>
            <a:off x="9732754" y="4095933"/>
            <a:ext cx="19050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A50021"/>
              </a:buClr>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A50021"/>
              </a:buClr>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A50021"/>
              </a:buClr>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A5002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10000"/>
              </a:spcBef>
              <a:buClr>
                <a:srgbClr val="FFCC00"/>
              </a:buClr>
              <a:buFont typeface="Wingdings" panose="05000000000000000000" pitchFamily="2" charset="2"/>
              <a:buNone/>
            </a:pPr>
            <a:r>
              <a:rPr lang="en-US" altLang="zh-CN" sz="2000" b="1" dirty="0">
                <a:solidFill>
                  <a:srgbClr val="002060"/>
                </a:solidFill>
                <a:ea typeface="幼圆" panose="02010509060101010101" pitchFamily="49" charset="-122"/>
              </a:rPr>
              <a:t>26 - 25 = 1</a:t>
            </a:r>
          </a:p>
          <a:p>
            <a:pPr algn="just" eaLnBrk="1" hangingPunct="1">
              <a:lnSpc>
                <a:spcPct val="150000"/>
              </a:lnSpc>
              <a:spcBef>
                <a:spcPct val="10000"/>
              </a:spcBef>
              <a:buClr>
                <a:srgbClr val="FFCC00"/>
              </a:buClr>
              <a:buFont typeface="Wingdings" panose="05000000000000000000" pitchFamily="2" charset="2"/>
              <a:buNone/>
            </a:pPr>
            <a:r>
              <a:rPr lang="en-US" altLang="zh-CN" sz="2000" b="1" dirty="0">
                <a:ea typeface="幼圆" panose="02010509060101010101" pitchFamily="49" charset="-122"/>
              </a:rPr>
              <a:t>      00011010</a:t>
            </a:r>
          </a:p>
          <a:p>
            <a:pPr eaLnBrk="1" hangingPunct="1">
              <a:lnSpc>
                <a:spcPct val="120000"/>
              </a:lnSpc>
              <a:spcBef>
                <a:spcPct val="10000"/>
              </a:spcBef>
              <a:buClr>
                <a:srgbClr val="FFCC00"/>
              </a:buClr>
              <a:buFont typeface="Wingdings" panose="05000000000000000000" pitchFamily="2" charset="2"/>
              <a:buNone/>
            </a:pPr>
            <a:r>
              <a:rPr lang="en-US" altLang="zh-CN" sz="2000" b="1" u="sng" dirty="0">
                <a:ea typeface="幼圆" panose="02010509060101010101" pitchFamily="49" charset="-122"/>
              </a:rPr>
              <a:t>+</a:t>
            </a:r>
            <a:r>
              <a:rPr lang="zh-CN" altLang="en-US" sz="2000" b="1" u="sng" dirty="0">
                <a:ea typeface="幼圆" panose="02010509060101010101" pitchFamily="49" charset="-122"/>
              </a:rPr>
              <a:t>）</a:t>
            </a:r>
            <a:r>
              <a:rPr lang="en-US" altLang="zh-CN" sz="2000" b="1" u="sng" dirty="0">
                <a:ea typeface="幼圆" panose="02010509060101010101" pitchFamily="49" charset="-122"/>
              </a:rPr>
              <a:t>11100111</a:t>
            </a:r>
          </a:p>
          <a:p>
            <a:pPr eaLnBrk="1" hangingPunct="1">
              <a:lnSpc>
                <a:spcPct val="120000"/>
              </a:lnSpc>
              <a:spcBef>
                <a:spcPct val="10000"/>
              </a:spcBef>
              <a:buClr>
                <a:srgbClr val="FFCC00"/>
              </a:buClr>
              <a:buFont typeface="Wingdings" panose="05000000000000000000" pitchFamily="2" charset="2"/>
              <a:buNone/>
            </a:pPr>
            <a:r>
              <a:rPr lang="en-US" altLang="zh-CN" sz="2000" b="1" dirty="0">
                <a:ea typeface="幼圆" panose="02010509060101010101" pitchFamily="49" charset="-122"/>
              </a:rPr>
              <a:t>    </a:t>
            </a:r>
            <a:r>
              <a:rPr lang="en-US" altLang="zh-CN" sz="2000" b="1" dirty="0">
                <a:solidFill>
                  <a:srgbClr val="FF0000"/>
                </a:solidFill>
                <a:ea typeface="幼圆" panose="02010509060101010101" pitchFamily="49" charset="-122"/>
              </a:rPr>
              <a:t>1 </a:t>
            </a:r>
            <a:r>
              <a:rPr lang="en-US" altLang="zh-CN" sz="2000" b="1" dirty="0">
                <a:ea typeface="幼圆" panose="02010509060101010101" pitchFamily="49" charset="-122"/>
              </a:rPr>
              <a:t>00000001</a:t>
            </a:r>
          </a:p>
        </p:txBody>
      </p:sp>
      <p:sp>
        <p:nvSpPr>
          <p:cNvPr id="15" name="矩形 14">
            <a:extLst>
              <a:ext uri="{FF2B5EF4-FFF2-40B4-BE49-F238E27FC236}">
                <a16:creationId xmlns:a16="http://schemas.microsoft.com/office/drawing/2014/main" id="{D4E6D98E-E2BE-4C2E-8C23-81F4A8BC05D1}"/>
              </a:ext>
            </a:extLst>
          </p:cNvPr>
          <p:cNvSpPr/>
          <p:nvPr/>
        </p:nvSpPr>
        <p:spPr bwMode="auto">
          <a:xfrm>
            <a:off x="7062394" y="5447947"/>
            <a:ext cx="216024" cy="324386"/>
          </a:xfrm>
          <a:prstGeom prst="rect">
            <a:avLst/>
          </a:prstGeom>
          <a:noFill/>
          <a:ln w="19050" cap="flat" cmpd="sng" algn="ctr">
            <a:solidFill>
              <a:srgbClr val="C00000"/>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6" name="矩形 15">
            <a:extLst>
              <a:ext uri="{FF2B5EF4-FFF2-40B4-BE49-F238E27FC236}">
                <a16:creationId xmlns:a16="http://schemas.microsoft.com/office/drawing/2014/main" id="{08FF0255-5B3D-4017-8D9E-E6CD859CAE01}"/>
              </a:ext>
            </a:extLst>
          </p:cNvPr>
          <p:cNvSpPr/>
          <p:nvPr/>
        </p:nvSpPr>
        <p:spPr bwMode="auto">
          <a:xfrm>
            <a:off x="10067050" y="5438255"/>
            <a:ext cx="216024" cy="324386"/>
          </a:xfrm>
          <a:prstGeom prst="rect">
            <a:avLst/>
          </a:prstGeom>
          <a:noFill/>
          <a:ln w="19050" cap="flat" cmpd="sng" algn="ctr">
            <a:solidFill>
              <a:srgbClr val="C00000"/>
            </a:solidFill>
            <a:prstDash val="sys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pSp>
        <p:nvGrpSpPr>
          <p:cNvPr id="17" name="组合 16">
            <a:extLst>
              <a:ext uri="{FF2B5EF4-FFF2-40B4-BE49-F238E27FC236}">
                <a16:creationId xmlns:a16="http://schemas.microsoft.com/office/drawing/2014/main" id="{52076918-5017-4AE5-94F5-65665508D2FE}"/>
              </a:ext>
            </a:extLst>
          </p:cNvPr>
          <p:cNvGrpSpPr/>
          <p:nvPr/>
        </p:nvGrpSpPr>
        <p:grpSpPr>
          <a:xfrm>
            <a:off x="5439903" y="5761447"/>
            <a:ext cx="1980029" cy="767063"/>
            <a:chOff x="8618532" y="2550641"/>
            <a:chExt cx="1980029" cy="767063"/>
          </a:xfrm>
        </p:grpSpPr>
        <p:sp>
          <p:nvSpPr>
            <p:cNvPr id="18" name="文本框 17">
              <a:extLst>
                <a:ext uri="{FF2B5EF4-FFF2-40B4-BE49-F238E27FC236}">
                  <a16:creationId xmlns:a16="http://schemas.microsoft.com/office/drawing/2014/main" id="{DEE1D757-1714-4224-8C54-A49CE12A1B00}"/>
                </a:ext>
              </a:extLst>
            </p:cNvPr>
            <p:cNvSpPr txBox="1"/>
            <p:nvPr/>
          </p:nvSpPr>
          <p:spPr>
            <a:xfrm>
              <a:off x="8618532" y="2917594"/>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超过码长，舍弃</a:t>
              </a:r>
            </a:p>
          </p:txBody>
        </p:sp>
        <p:cxnSp>
          <p:nvCxnSpPr>
            <p:cNvPr id="19" name="直接箭头连接符 18">
              <a:extLst>
                <a:ext uri="{FF2B5EF4-FFF2-40B4-BE49-F238E27FC236}">
                  <a16:creationId xmlns:a16="http://schemas.microsoft.com/office/drawing/2014/main" id="{52CDC44D-4F23-42F9-9ADA-C90A139FA356}"/>
                </a:ext>
              </a:extLst>
            </p:cNvPr>
            <p:cNvCxnSpPr>
              <a:cxnSpLocks/>
              <a:stCxn id="18" idx="0"/>
              <a:endCxn id="15" idx="2"/>
            </p:cNvCxnSpPr>
            <p:nvPr/>
          </p:nvCxnSpPr>
          <p:spPr bwMode="auto">
            <a:xfrm flipV="1">
              <a:off x="9608547" y="2550641"/>
              <a:ext cx="740488" cy="366953"/>
            </a:xfrm>
            <a:prstGeom prst="straightConnector1">
              <a:avLst/>
            </a:prstGeom>
            <a:solidFill>
              <a:schemeClr val="accent1"/>
            </a:solidFill>
            <a:ln w="1905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组合 19">
            <a:extLst>
              <a:ext uri="{FF2B5EF4-FFF2-40B4-BE49-F238E27FC236}">
                <a16:creationId xmlns:a16="http://schemas.microsoft.com/office/drawing/2014/main" id="{2844B87D-FBA1-4AD2-84B1-A7999A00A519}"/>
              </a:ext>
            </a:extLst>
          </p:cNvPr>
          <p:cNvGrpSpPr/>
          <p:nvPr/>
        </p:nvGrpSpPr>
        <p:grpSpPr>
          <a:xfrm>
            <a:off x="8673806" y="5788745"/>
            <a:ext cx="1980029" cy="739765"/>
            <a:chOff x="2086956" y="5721877"/>
            <a:chExt cx="1980029" cy="739765"/>
          </a:xfrm>
        </p:grpSpPr>
        <p:sp>
          <p:nvSpPr>
            <p:cNvPr id="21" name="文本框 20">
              <a:extLst>
                <a:ext uri="{FF2B5EF4-FFF2-40B4-BE49-F238E27FC236}">
                  <a16:creationId xmlns:a16="http://schemas.microsoft.com/office/drawing/2014/main" id="{FF2B3A23-35A6-48B0-BA87-B54F33DFBB23}"/>
                </a:ext>
              </a:extLst>
            </p:cNvPr>
            <p:cNvSpPr txBox="1"/>
            <p:nvPr/>
          </p:nvSpPr>
          <p:spPr>
            <a:xfrm>
              <a:off x="2086956" y="6061532"/>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超过码长，舍弃</a:t>
              </a:r>
            </a:p>
          </p:txBody>
        </p:sp>
        <p:cxnSp>
          <p:nvCxnSpPr>
            <p:cNvPr id="22" name="直接箭头连接符 21">
              <a:extLst>
                <a:ext uri="{FF2B5EF4-FFF2-40B4-BE49-F238E27FC236}">
                  <a16:creationId xmlns:a16="http://schemas.microsoft.com/office/drawing/2014/main" id="{7863B756-0F6F-4F9C-81B9-AD1EB7BC3735}"/>
                </a:ext>
              </a:extLst>
            </p:cNvPr>
            <p:cNvCxnSpPr>
              <a:stCxn id="21" idx="0"/>
            </p:cNvCxnSpPr>
            <p:nvPr/>
          </p:nvCxnSpPr>
          <p:spPr bwMode="auto">
            <a:xfrm flipV="1">
              <a:off x="3076971" y="5721877"/>
              <a:ext cx="522921" cy="339655"/>
            </a:xfrm>
            <a:prstGeom prst="straightConnector1">
              <a:avLst/>
            </a:prstGeom>
            <a:solidFill>
              <a:schemeClr val="accent1"/>
            </a:solidFill>
            <a:ln w="1905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40528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wipe(up)">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wipe(up)">
                                      <p:cBhvr>
                                        <p:cTn id="16" dur="500"/>
                                        <p:tgtEl>
                                          <p:spTgt spid="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wipe(up)">
                                      <p:cBhvr>
                                        <p:cTn id="21" dur="500"/>
                                        <p:tgtEl>
                                          <p:spTgt spid="1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wipe(up)">
                                      <p:cBhvr>
                                        <p:cTn id="26" dur="500"/>
                                        <p:tgtEl>
                                          <p:spTgt spid="1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up)">
                                      <p:cBhvr>
                                        <p:cTn id="31" dur="500"/>
                                        <p:tgtEl>
                                          <p:spTgt spid="1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Effect transition="in" filter="wipe(up)">
                                      <p:cBhvr>
                                        <p:cTn id="36" dur="500"/>
                                        <p:tgtEl>
                                          <p:spTgt spid="1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animEffect transition="in" filter="wipe(up)">
                                      <p:cBhvr>
                                        <p:cTn id="41" dur="500"/>
                                        <p:tgtEl>
                                          <p:spTgt spid="1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3">
                                            <p:txEl>
                                              <p:pRg st="3" end="3"/>
                                            </p:txEl>
                                          </p:spTgt>
                                        </p:tgtEl>
                                        <p:attrNameLst>
                                          <p:attrName>style.visibility</p:attrName>
                                        </p:attrNameLst>
                                      </p:cBhvr>
                                      <p:to>
                                        <p:strVal val="visible"/>
                                      </p:to>
                                    </p:set>
                                    <p:animEffect transition="in" filter="wipe(up)">
                                      <p:cBhvr>
                                        <p:cTn id="46" dur="500"/>
                                        <p:tgtEl>
                                          <p:spTgt spid="1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wipe(up)">
                                      <p:cBhvr>
                                        <p:cTn id="58" dur="500"/>
                                        <p:tgtEl>
                                          <p:spTgt spid="14">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4">
                                            <p:txEl>
                                              <p:pRg st="1" end="1"/>
                                            </p:txEl>
                                          </p:spTgt>
                                        </p:tgtEl>
                                        <p:attrNameLst>
                                          <p:attrName>style.visibility</p:attrName>
                                        </p:attrNameLst>
                                      </p:cBhvr>
                                      <p:to>
                                        <p:strVal val="visible"/>
                                      </p:to>
                                    </p:set>
                                    <p:animEffect transition="in" filter="wipe(up)">
                                      <p:cBhvr>
                                        <p:cTn id="63" dur="500"/>
                                        <p:tgtEl>
                                          <p:spTgt spid="14">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4">
                                            <p:txEl>
                                              <p:pRg st="2" end="2"/>
                                            </p:txEl>
                                          </p:spTgt>
                                        </p:tgtEl>
                                        <p:attrNameLst>
                                          <p:attrName>style.visibility</p:attrName>
                                        </p:attrNameLst>
                                      </p:cBhvr>
                                      <p:to>
                                        <p:strVal val="visible"/>
                                      </p:to>
                                    </p:set>
                                    <p:animEffect transition="in" filter="wipe(up)">
                                      <p:cBhvr>
                                        <p:cTn id="68" dur="500"/>
                                        <p:tgtEl>
                                          <p:spTgt spid="14">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4">
                                            <p:txEl>
                                              <p:pRg st="3" end="3"/>
                                            </p:txEl>
                                          </p:spTgt>
                                        </p:tgtEl>
                                        <p:attrNameLst>
                                          <p:attrName>style.visibility</p:attrName>
                                        </p:attrNameLst>
                                      </p:cBhvr>
                                      <p:to>
                                        <p:strVal val="visible"/>
                                      </p:to>
                                    </p:set>
                                    <p:animEffect transition="in" filter="wipe(up)">
                                      <p:cBhvr>
                                        <p:cTn id="73" dur="500"/>
                                        <p:tgtEl>
                                          <p:spTgt spid="14">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nodeType="after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uiExpand="1" build="p" autoUpdateAnimBg="0"/>
      <p:bldP spid="13" grpId="0" build="p" autoUpdateAnimBg="0"/>
      <p:bldP spid="14" grpId="0" build="p" autoUpdateAnimBg="0"/>
      <p:bldP spid="15"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如何表示字符和</a:t>
            </a:r>
            <a:r>
              <a:rPr lang="zh-CN" altLang="en-US" sz="2400" b="1" dirty="0" smtClean="0">
                <a:solidFill>
                  <a:srgbClr val="C00000"/>
                </a:solidFill>
                <a:latin typeface="黑体" panose="02010609060101010101" pitchFamily="49" charset="-122"/>
                <a:ea typeface="黑体" panose="02010609060101010101" pitchFamily="49" charset="-122"/>
              </a:rPr>
              <a:t>符号？</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50107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一种常用的标准表示是 </a:t>
            </a:r>
            <a:r>
              <a:rPr lang="en-US" altLang="zh-CN" sz="2400" dirty="0" smtClean="0">
                <a:latin typeface="微软雅黑" panose="020B0503020204020204" pitchFamily="34" charset="-122"/>
                <a:ea typeface="微软雅黑" panose="020B0503020204020204" pitchFamily="34" charset="-122"/>
              </a:rPr>
              <a:t>ASCII</a:t>
            </a:r>
            <a:r>
              <a:rPr lang="zh-CN" altLang="en-US" sz="2400" dirty="0">
                <a:latin typeface="微软雅黑" panose="020B0503020204020204" pitchFamily="34" charset="-122"/>
                <a:ea typeface="微软雅黑" panose="020B0503020204020204" pitchFamily="34" charset="-122"/>
              </a:rPr>
              <a:t>码。</a:t>
            </a:r>
            <a:r>
              <a:rPr lang="zh-CN" altLang="en-US" sz="2400" dirty="0" smtClean="0">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A</a:t>
            </a:r>
            <a:r>
              <a:rPr lang="en-US" altLang="zh-CN" sz="2400" dirty="0">
                <a:latin typeface="微软雅黑" panose="020B0503020204020204" pitchFamily="34" charset="-122"/>
                <a:ea typeface="微软雅黑" panose="020B0503020204020204" pitchFamily="34" charset="-122"/>
              </a:rPr>
              <a:t>merican </a:t>
            </a:r>
            <a:r>
              <a:rPr lang="en-US" altLang="zh-CN" sz="2400" b="1" dirty="0">
                <a:solidFill>
                  <a:srgbClr val="C00000"/>
                </a:solidFill>
                <a:latin typeface="微软雅黑" panose="020B0503020204020204" pitchFamily="34" charset="-122"/>
                <a:ea typeface="微软雅黑" panose="020B0503020204020204" pitchFamily="34" charset="-122"/>
              </a:rPr>
              <a:t>S</a:t>
            </a:r>
            <a:r>
              <a:rPr lang="en-US" altLang="zh-CN" sz="2400" dirty="0">
                <a:latin typeface="微软雅黑" panose="020B0503020204020204" pitchFamily="34" charset="-122"/>
                <a:ea typeface="微软雅黑" panose="020B0503020204020204" pitchFamily="34" charset="-122"/>
              </a:rPr>
              <a:t>tandard </a:t>
            </a:r>
            <a:r>
              <a:rPr lang="en-US" altLang="zh-CN" sz="2400" b="1" dirty="0">
                <a:solidFill>
                  <a:srgbClr val="C00000"/>
                </a:solidFill>
                <a:latin typeface="微软雅黑" panose="020B0503020204020204" pitchFamily="34" charset="-122"/>
                <a:ea typeface="微软雅黑" panose="020B0503020204020204" pitchFamily="34" charset="-122"/>
              </a:rPr>
              <a:t>C</a:t>
            </a:r>
            <a:r>
              <a:rPr lang="en-US" altLang="zh-CN" sz="2400" dirty="0">
                <a:latin typeface="微软雅黑" panose="020B0503020204020204" pitchFamily="34" charset="-122"/>
                <a:ea typeface="微软雅黑" panose="020B0503020204020204" pitchFamily="34" charset="-122"/>
              </a:rPr>
              <a:t>ode for </a:t>
            </a:r>
            <a:r>
              <a:rPr lang="en-US" altLang="zh-CN" sz="2400" b="1" dirty="0">
                <a:solidFill>
                  <a:srgbClr val="C00000"/>
                </a:solidFill>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nformation </a:t>
            </a:r>
            <a:r>
              <a:rPr lang="en-US" altLang="zh-CN" sz="2400" b="1" dirty="0">
                <a:solidFill>
                  <a:srgbClr val="C00000"/>
                </a:solidFill>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nterchange</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ASCII </a:t>
            </a:r>
            <a:r>
              <a:rPr lang="zh-CN" altLang="en-US" sz="2400" dirty="0">
                <a:latin typeface="微软雅黑" panose="020B0503020204020204" pitchFamily="34" charset="-122"/>
                <a:ea typeface="微软雅黑" panose="020B0503020204020204" pitchFamily="34" charset="-122"/>
              </a:rPr>
              <a:t>码用一个字节来表示一个符号或字母。这个字节的二进制表示本身是一个数，称为对应的码值</a:t>
            </a:r>
          </a:p>
          <a:p>
            <a:pPr lvl="1">
              <a:lnSpc>
                <a:spcPct val="150000"/>
              </a:lnSpc>
            </a:pPr>
            <a:r>
              <a:rPr lang="zh-CN" altLang="en-US" sz="2000" dirty="0">
                <a:latin typeface="微软雅黑" panose="020B0503020204020204" pitchFamily="34" charset="-122"/>
                <a:ea typeface="微软雅黑" panose="020B0503020204020204" pitchFamily="34" charset="-122"/>
              </a:rPr>
              <a:t>常规 </a:t>
            </a:r>
            <a:r>
              <a:rPr lang="en-US" altLang="zh-CN" sz="2000" dirty="0">
                <a:latin typeface="微软雅黑" panose="020B0503020204020204" pitchFamily="34" charset="-122"/>
                <a:ea typeface="微软雅黑" panose="020B0503020204020204" pitchFamily="34" charset="-122"/>
              </a:rPr>
              <a:t>ASCII </a:t>
            </a:r>
            <a:r>
              <a:rPr lang="zh-CN" altLang="en-US" sz="2000" dirty="0">
                <a:latin typeface="微软雅黑" panose="020B0503020204020204" pitchFamily="34" charset="-122"/>
                <a:ea typeface="微软雅黑" panose="020B0503020204020204" pitchFamily="34" charset="-122"/>
              </a:rPr>
              <a:t>码将这个字节的最高位（从左边数第一位）用做奇偶校验，其他 </a:t>
            </a:r>
            <a:r>
              <a:rPr lang="en-US" altLang="zh-CN" sz="2000" dirty="0">
                <a:latin typeface="微软雅黑" panose="020B0503020204020204" pitchFamily="34" charset="-122"/>
                <a:ea typeface="微软雅黑" panose="020B0503020204020204" pitchFamily="34" charset="-122"/>
              </a:rPr>
              <a:t>7 </a:t>
            </a:r>
            <a:r>
              <a:rPr lang="zh-CN" altLang="en-US" sz="2000" dirty="0">
                <a:latin typeface="微软雅黑" panose="020B0503020204020204" pitchFamily="34" charset="-122"/>
                <a:ea typeface="微软雅黑" panose="020B0503020204020204" pitchFamily="34" charset="-122"/>
              </a:rPr>
              <a:t>位可以表示 </a:t>
            </a:r>
            <a:r>
              <a:rPr lang="en-US" altLang="zh-CN" sz="2000" dirty="0">
                <a:latin typeface="微软雅黑" panose="020B0503020204020204" pitchFamily="34" charset="-122"/>
                <a:ea typeface="微软雅黑" panose="020B0503020204020204" pitchFamily="34" charset="-122"/>
              </a:rPr>
              <a:t>128 </a:t>
            </a:r>
            <a:r>
              <a:rPr lang="zh-CN" altLang="en-US" sz="2000" dirty="0">
                <a:latin typeface="微软雅黑" panose="020B0503020204020204" pitchFamily="34" charset="-122"/>
                <a:ea typeface="微软雅黑" panose="020B0503020204020204" pitchFamily="34" charset="-122"/>
              </a:rPr>
              <a:t>种符号和字母。</a:t>
            </a:r>
          </a:p>
          <a:p>
            <a:pPr lvl="1">
              <a:lnSpc>
                <a:spcPct val="150000"/>
              </a:lnSpc>
            </a:pPr>
            <a:r>
              <a:rPr lang="zh-CN" altLang="en-US" sz="2000" dirty="0">
                <a:latin typeface="微软雅黑" panose="020B0503020204020204" pitchFamily="34" charset="-122"/>
                <a:ea typeface="微软雅黑" panose="020B0503020204020204" pitchFamily="34" charset="-122"/>
              </a:rPr>
              <a:t>扩展 </a:t>
            </a:r>
            <a:r>
              <a:rPr lang="en-US" altLang="zh-CN" sz="2000" dirty="0">
                <a:latin typeface="微软雅黑" panose="020B0503020204020204" pitchFamily="34" charset="-122"/>
                <a:ea typeface="微软雅黑" panose="020B0503020204020204" pitchFamily="34" charset="-122"/>
              </a:rPr>
              <a:t>ASCII </a:t>
            </a:r>
            <a:r>
              <a:rPr lang="zh-CN" altLang="en-US" sz="2000" dirty="0">
                <a:latin typeface="微软雅黑" panose="020B0503020204020204" pitchFamily="34" charset="-122"/>
                <a:ea typeface="微软雅黑" panose="020B0503020204020204" pitchFamily="34" charset="-122"/>
              </a:rPr>
              <a:t>码将这个字节全部用来表示，因此可表示 </a:t>
            </a:r>
            <a:r>
              <a:rPr lang="en-US" altLang="zh-CN" sz="2000" dirty="0">
                <a:latin typeface="微软雅黑" panose="020B0503020204020204" pitchFamily="34" charset="-122"/>
                <a:ea typeface="微软雅黑" panose="020B0503020204020204" pitchFamily="34" charset="-122"/>
              </a:rPr>
              <a:t>256 </a:t>
            </a:r>
            <a:r>
              <a:rPr lang="zh-CN" altLang="en-US" sz="2000" dirty="0">
                <a:latin typeface="微软雅黑" panose="020B0503020204020204" pitchFamily="34" charset="-122"/>
                <a:ea typeface="微软雅黑" panose="020B0503020204020204" pitchFamily="34" charset="-122"/>
              </a:rPr>
              <a:t>种符号和字母，其中前 </a:t>
            </a:r>
            <a:r>
              <a:rPr lang="en-US" altLang="zh-CN" sz="2000" dirty="0">
                <a:latin typeface="微软雅黑" panose="020B0503020204020204" pitchFamily="34" charset="-122"/>
                <a:ea typeface="微软雅黑" panose="020B0503020204020204" pitchFamily="34" charset="-122"/>
              </a:rPr>
              <a:t>128 </a:t>
            </a:r>
            <a:r>
              <a:rPr lang="zh-CN" altLang="en-US" sz="2000" dirty="0">
                <a:latin typeface="微软雅黑" panose="020B0503020204020204" pitchFamily="34" charset="-122"/>
                <a:ea typeface="微软雅黑" panose="020B0503020204020204" pitchFamily="34" charset="-122"/>
              </a:rPr>
              <a:t>种与常规 </a:t>
            </a:r>
            <a:r>
              <a:rPr lang="en-US" altLang="zh-CN" sz="2000" dirty="0">
                <a:latin typeface="微软雅黑" panose="020B0503020204020204" pitchFamily="34" charset="-122"/>
                <a:ea typeface="微软雅黑" panose="020B0503020204020204" pitchFamily="34" charset="-122"/>
              </a:rPr>
              <a:t>ASCII </a:t>
            </a:r>
            <a:r>
              <a:rPr lang="zh-CN" altLang="en-US" sz="2000" dirty="0">
                <a:latin typeface="微软雅黑" panose="020B0503020204020204" pitchFamily="34" charset="-122"/>
                <a:ea typeface="微软雅黑" panose="020B0503020204020204" pitchFamily="34" charset="-122"/>
              </a:rPr>
              <a:t>码相同</a:t>
            </a:r>
          </a:p>
          <a:p>
            <a:pPr lvl="1">
              <a:lnSpc>
                <a:spcPct val="150000"/>
              </a:lnSpc>
            </a:pPr>
            <a:r>
              <a:rPr lang="zh-CN" altLang="en-US" sz="2000" dirty="0">
                <a:latin typeface="微软雅黑" panose="020B0503020204020204" pitchFamily="34" charset="-122"/>
                <a:ea typeface="微软雅黑" panose="020B0503020204020204" pitchFamily="34" charset="-122"/>
              </a:rPr>
              <a:t>目前常用的是扩展 </a:t>
            </a:r>
            <a:r>
              <a:rPr lang="en-US" altLang="zh-CN" sz="2000" dirty="0">
                <a:latin typeface="微软雅黑" panose="020B0503020204020204" pitchFamily="34" charset="-122"/>
                <a:ea typeface="微软雅黑" panose="020B0503020204020204" pitchFamily="34" charset="-122"/>
              </a:rPr>
              <a:t>ASCII </a:t>
            </a:r>
            <a:r>
              <a:rPr lang="zh-CN" altLang="en-US" sz="2000" dirty="0">
                <a:latin typeface="微软雅黑" panose="020B0503020204020204" pitchFamily="34" charset="-122"/>
                <a:ea typeface="微软雅黑" panose="020B0503020204020204" pitchFamily="34" charset="-122"/>
              </a:rPr>
              <a:t>码。</a:t>
            </a:r>
          </a:p>
        </p:txBody>
      </p:sp>
    </p:spTree>
    <p:extLst>
      <p:ext uri="{BB962C8B-B14F-4D97-AF65-F5344CB8AC3E}">
        <p14:creationId xmlns:p14="http://schemas.microsoft.com/office/powerpoint/2010/main" val="2971139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1580882" cy="461665"/>
          </a:xfrm>
          <a:prstGeom prst="rect">
            <a:avLst/>
          </a:prstGeom>
        </p:spPr>
        <p:txBody>
          <a:bodyPr wrap="none">
            <a:spAutoFit/>
          </a:bodyPr>
          <a:lstStyle/>
          <a:p>
            <a:r>
              <a:rPr lang="en-US" altLang="zh-CN" sz="2400" b="1" dirty="0" smtClean="0">
                <a:solidFill>
                  <a:srgbClr val="C00000"/>
                </a:solidFill>
                <a:latin typeface="黑体" panose="02010609060101010101" pitchFamily="49" charset="-122"/>
                <a:ea typeface="黑体" panose="02010609060101010101" pitchFamily="49" charset="-122"/>
              </a:rPr>
              <a:t>ASCII</a:t>
            </a:r>
            <a:r>
              <a:rPr lang="zh-CN" altLang="en-US" sz="2400" b="1" dirty="0" smtClean="0">
                <a:solidFill>
                  <a:srgbClr val="C00000"/>
                </a:solidFill>
                <a:latin typeface="黑体" panose="02010609060101010101" pitchFamily="49" charset="-122"/>
                <a:ea typeface="黑体" panose="02010609060101010101" pitchFamily="49" charset="-122"/>
              </a:rPr>
              <a:t>码表</a:t>
            </a:r>
            <a:endParaRPr lang="zh-CN" altLang="en-US" sz="2400" b="1" dirty="0">
              <a:solidFill>
                <a:srgbClr val="C00000"/>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7F495B76-7D3B-49B9-B89D-74270F15164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3351" y="1448992"/>
            <a:ext cx="8763000" cy="5229225"/>
          </a:xfrm>
          <a:prstGeom prst="rect">
            <a:avLst/>
          </a:prstGeom>
        </p:spPr>
      </p:pic>
    </p:spTree>
    <p:extLst>
      <p:ext uri="{BB962C8B-B14F-4D97-AF65-F5344CB8AC3E}">
        <p14:creationId xmlns:p14="http://schemas.microsoft.com/office/powerpoint/2010/main" val="7591013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3278462"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如何表示字符和</a:t>
            </a:r>
            <a:r>
              <a:rPr lang="zh-CN" altLang="en-US" sz="2400" b="1" dirty="0" smtClean="0">
                <a:solidFill>
                  <a:srgbClr val="C00000"/>
                </a:solidFill>
                <a:latin typeface="黑体" panose="02010609060101010101" pitchFamily="49" charset="-122"/>
                <a:ea typeface="黑体" panose="02010609060101010101" pitchFamily="49" charset="-122"/>
              </a:rPr>
              <a:t>符号？</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4515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从计算机键盘输入的字母、数字和符号，都被自动转换成对应的 </a:t>
            </a:r>
            <a:r>
              <a:rPr lang="en-US" altLang="zh-CN" sz="2400" dirty="0">
                <a:latin typeface="微软雅黑" panose="020B0503020204020204" pitchFamily="34" charset="-122"/>
                <a:ea typeface="微软雅黑" panose="020B0503020204020204" pitchFamily="34" charset="-122"/>
              </a:rPr>
              <a:t>ASCII </a:t>
            </a:r>
            <a:r>
              <a:rPr lang="zh-CN" altLang="en-US" sz="2400" dirty="0">
                <a:latin typeface="微软雅黑" panose="020B0503020204020204" pitchFamily="34" charset="-122"/>
                <a:ea typeface="微软雅黑" panose="020B0503020204020204" pitchFamily="34" charset="-122"/>
              </a:rPr>
              <a:t>码值。例如（采用扩展 </a:t>
            </a:r>
            <a:r>
              <a:rPr lang="en-US" altLang="zh-CN" sz="2400" dirty="0">
                <a:latin typeface="微软雅黑" panose="020B0503020204020204" pitchFamily="34" charset="-122"/>
                <a:ea typeface="微软雅黑" panose="020B0503020204020204" pitchFamily="34" charset="-122"/>
              </a:rPr>
              <a:t>ASCII </a:t>
            </a:r>
            <a:r>
              <a:rPr lang="zh-CN" altLang="en-US" sz="2400" dirty="0">
                <a:latin typeface="微软雅黑" panose="020B0503020204020204" pitchFamily="34" charset="-122"/>
                <a:ea typeface="微软雅黑" panose="020B0503020204020204" pitchFamily="34" charset="-122"/>
              </a:rPr>
              <a:t>码）：</a:t>
            </a:r>
          </a:p>
          <a:p>
            <a:pPr lvl="1">
              <a:lnSpc>
                <a:spcPct val="150000"/>
              </a:lnSpc>
            </a:pPr>
            <a:r>
              <a:rPr lang="zh-CN" altLang="en-US" sz="2000" dirty="0">
                <a:latin typeface="微软雅黑" panose="020B0503020204020204" pitchFamily="34" charset="-122"/>
                <a:ea typeface="微软雅黑" panose="020B0503020204020204" pitchFamily="34" charset="-122"/>
              </a:rPr>
              <a:t>字母 </a:t>
            </a:r>
            <a:r>
              <a:rPr lang="en-US" altLang="zh-CN" sz="2000" dirty="0">
                <a:latin typeface="微软雅黑" panose="020B0503020204020204" pitchFamily="34" charset="-122"/>
                <a:ea typeface="微软雅黑" panose="020B0503020204020204" pitchFamily="34" charset="-122"/>
              </a:rPr>
              <a:t>R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01010010</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，即 </a:t>
            </a:r>
            <a:r>
              <a:rPr lang="en-US" altLang="zh-CN" sz="2000" dirty="0">
                <a:latin typeface="微软雅黑" panose="020B0503020204020204" pitchFamily="34" charset="-122"/>
                <a:ea typeface="微软雅黑" panose="020B0503020204020204" pitchFamily="34" charset="-122"/>
              </a:rPr>
              <a:t>82</a:t>
            </a:r>
            <a:r>
              <a:rPr lang="en-US" altLang="zh-CN" sz="2000" baseline="-25000" dirty="0">
                <a:latin typeface="微软雅黑" panose="020B0503020204020204" pitchFamily="34" charset="-122"/>
                <a:ea typeface="微软雅黑" panose="020B0503020204020204" pitchFamily="34" charset="-122"/>
              </a:rPr>
              <a:t>(10)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52 </a:t>
            </a:r>
            <a:r>
              <a:rPr lang="en-US" altLang="zh-CN" sz="2000" baseline="-25000" dirty="0">
                <a:latin typeface="微软雅黑" panose="020B0503020204020204" pitchFamily="34" charset="-122"/>
                <a:ea typeface="微软雅黑" panose="020B0503020204020204" pitchFamily="34" charset="-122"/>
              </a:rPr>
              <a:t>(16)</a:t>
            </a:r>
          </a:p>
          <a:p>
            <a:pPr lvl="1">
              <a:lnSpc>
                <a:spcPct val="150000"/>
              </a:lnSpc>
            </a:pPr>
            <a:r>
              <a:rPr lang="zh-CN" altLang="en-US" sz="2000" dirty="0">
                <a:latin typeface="微软雅黑" panose="020B0503020204020204" pitchFamily="34" charset="-122"/>
                <a:ea typeface="微软雅黑" panose="020B0503020204020204" pitchFamily="34" charset="-122"/>
              </a:rPr>
              <a:t>字母 </a:t>
            </a:r>
            <a:r>
              <a:rPr lang="en-US" altLang="zh-CN" sz="2000" dirty="0">
                <a:latin typeface="微软雅黑" panose="020B0503020204020204" pitchFamily="34" charset="-122"/>
                <a:ea typeface="微软雅黑" panose="020B0503020204020204" pitchFamily="34" charset="-122"/>
              </a:rPr>
              <a:t>r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01110010</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，即 </a:t>
            </a:r>
            <a:r>
              <a:rPr lang="en-US" altLang="zh-CN" sz="2000" dirty="0">
                <a:latin typeface="微软雅黑" panose="020B0503020204020204" pitchFamily="34" charset="-122"/>
                <a:ea typeface="微软雅黑" panose="020B0503020204020204" pitchFamily="34" charset="-122"/>
              </a:rPr>
              <a:t>114 </a:t>
            </a:r>
            <a:r>
              <a:rPr lang="en-US" altLang="zh-CN" sz="2000" baseline="-25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72 </a:t>
            </a:r>
            <a:r>
              <a:rPr lang="en-US" altLang="zh-CN" sz="2000" baseline="-25000" dirty="0">
                <a:latin typeface="微软雅黑" panose="020B0503020204020204" pitchFamily="34" charset="-122"/>
                <a:ea typeface="微软雅黑" panose="020B0503020204020204" pitchFamily="34" charset="-122"/>
              </a:rPr>
              <a:t>(16)</a:t>
            </a:r>
          </a:p>
          <a:p>
            <a:pPr lvl="1">
              <a:lnSpc>
                <a:spcPct val="150000"/>
              </a:lnSpc>
            </a:pPr>
            <a:r>
              <a:rPr lang="zh-CN" altLang="en-US" sz="2000" dirty="0">
                <a:latin typeface="微软雅黑" panose="020B0503020204020204" pitchFamily="34" charset="-122"/>
                <a:ea typeface="微软雅黑" panose="020B0503020204020204" pitchFamily="34" charset="-122"/>
              </a:rPr>
              <a:t>数字 </a:t>
            </a: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00110011</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，即 </a:t>
            </a:r>
            <a:r>
              <a:rPr lang="en-US" altLang="zh-CN" sz="2000" dirty="0">
                <a:latin typeface="微软雅黑" panose="020B0503020204020204" pitchFamily="34" charset="-122"/>
                <a:ea typeface="微软雅黑" panose="020B0503020204020204" pitchFamily="34" charset="-122"/>
              </a:rPr>
              <a:t>51 </a:t>
            </a:r>
            <a:r>
              <a:rPr lang="en-US" altLang="zh-CN" sz="2000" baseline="-25000" dirty="0">
                <a:latin typeface="微软雅黑" panose="020B0503020204020204" pitchFamily="34" charset="-122"/>
                <a:ea typeface="微软雅黑" panose="020B0503020204020204" pitchFamily="34" charset="-122"/>
              </a:rPr>
              <a:t>(10)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33 </a:t>
            </a:r>
            <a:r>
              <a:rPr lang="en-US" altLang="zh-CN" sz="2000" baseline="-25000" dirty="0">
                <a:latin typeface="微软雅黑" panose="020B0503020204020204" pitchFamily="34" charset="-122"/>
                <a:ea typeface="微软雅黑" panose="020B0503020204020204" pitchFamily="34" charset="-122"/>
              </a:rPr>
              <a:t>(16)</a:t>
            </a:r>
          </a:p>
          <a:p>
            <a:pPr lvl="1">
              <a:lnSpc>
                <a:spcPct val="150000"/>
              </a:lnSpc>
            </a:pPr>
            <a:r>
              <a:rPr lang="zh-CN" altLang="en-US" sz="2000" dirty="0">
                <a:latin typeface="微软雅黑" panose="020B0503020204020204" pitchFamily="34" charset="-122"/>
                <a:ea typeface="微软雅黑" panose="020B0503020204020204" pitchFamily="34" charset="-122"/>
              </a:rPr>
              <a:t>符号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00100101</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，即 </a:t>
            </a:r>
            <a:r>
              <a:rPr lang="en-US" altLang="zh-CN" sz="2000" dirty="0">
                <a:latin typeface="微软雅黑" panose="020B0503020204020204" pitchFamily="34" charset="-122"/>
                <a:ea typeface="微软雅黑" panose="020B0503020204020204" pitchFamily="34" charset="-122"/>
              </a:rPr>
              <a:t>37 </a:t>
            </a:r>
            <a:r>
              <a:rPr lang="en-US" altLang="zh-CN" sz="2000" baseline="-25000" dirty="0">
                <a:latin typeface="微软雅黑" panose="020B0503020204020204" pitchFamily="34" charset="-122"/>
                <a:ea typeface="微软雅黑" panose="020B0503020204020204" pitchFamily="34" charset="-122"/>
              </a:rPr>
              <a:t>(10)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25 </a:t>
            </a:r>
            <a:r>
              <a:rPr lang="en-US" altLang="zh-CN" sz="2000" baseline="-25000" dirty="0">
                <a:latin typeface="微软雅黑" panose="020B0503020204020204" pitchFamily="34" charset="-122"/>
                <a:ea typeface="微软雅黑" panose="020B0503020204020204" pitchFamily="34" charset="-122"/>
              </a:rPr>
              <a:t>(16)</a:t>
            </a:r>
          </a:p>
        </p:txBody>
      </p:sp>
      <p:grpSp>
        <p:nvGrpSpPr>
          <p:cNvPr id="9" name="Group 4">
            <a:extLst>
              <a:ext uri="{FF2B5EF4-FFF2-40B4-BE49-F238E27FC236}">
                <a16:creationId xmlns:a16="http://schemas.microsoft.com/office/drawing/2014/main" id="{5B5EC82C-E405-40F6-9A65-08D9976B0F33}"/>
              </a:ext>
            </a:extLst>
          </p:cNvPr>
          <p:cNvGrpSpPr>
            <a:grpSpLocks/>
          </p:cNvGrpSpPr>
          <p:nvPr/>
        </p:nvGrpSpPr>
        <p:grpSpPr bwMode="auto">
          <a:xfrm>
            <a:off x="7407492" y="2640604"/>
            <a:ext cx="3770189" cy="2232248"/>
            <a:chOff x="3305" y="2640"/>
            <a:chExt cx="2086" cy="1505"/>
          </a:xfrm>
        </p:grpSpPr>
        <p:pic>
          <p:nvPicPr>
            <p:cNvPr id="10" name="Picture 5" descr="ole19584_0405">
              <a:extLst>
                <a:ext uri="{FF2B5EF4-FFF2-40B4-BE49-F238E27FC236}">
                  <a16:creationId xmlns:a16="http://schemas.microsoft.com/office/drawing/2014/main" id="{2A69A9A1-014D-453B-A4FC-685482002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2640"/>
              <a:ext cx="2077" cy="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a:extLst>
                <a:ext uri="{FF2B5EF4-FFF2-40B4-BE49-F238E27FC236}">
                  <a16:creationId xmlns:a16="http://schemas.microsoft.com/office/drawing/2014/main" id="{46386931-EA72-4BCD-8477-56B59EF74DF5}"/>
                </a:ext>
              </a:extLst>
            </p:cNvPr>
            <p:cNvSpPr>
              <a:spLocks noChangeArrowheads="1"/>
            </p:cNvSpPr>
            <p:nvPr/>
          </p:nvSpPr>
          <p:spPr bwMode="auto">
            <a:xfrm>
              <a:off x="3305" y="2640"/>
              <a:ext cx="2086" cy="1501"/>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25485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630942"/>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03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信息编码</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a:solidFill>
                  <a:srgbClr val="C00000"/>
                </a:solidFill>
                <a:latin typeface="黑体" panose="02010609060101010101" pitchFamily="49" charset="-122"/>
                <a:ea typeface="黑体" panose="02010609060101010101" pitchFamily="49" charset="-122"/>
              </a:rPr>
              <a:t>如何</a:t>
            </a:r>
            <a:r>
              <a:rPr lang="zh-CN" altLang="en-US" sz="2400" b="1" dirty="0" smtClean="0">
                <a:solidFill>
                  <a:srgbClr val="C00000"/>
                </a:solidFill>
                <a:latin typeface="黑体" panose="02010609060101010101" pitchFamily="49" charset="-122"/>
                <a:ea typeface="黑体" panose="02010609060101010101" pitchFamily="49" charset="-122"/>
              </a:rPr>
              <a:t>表示汉字？</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1220816" cy="4956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汉字的种类远比 </a:t>
            </a:r>
            <a:r>
              <a:rPr lang="en-US" altLang="zh-CN" sz="2400" dirty="0">
                <a:latin typeface="微软雅黑" panose="020B0503020204020204" pitchFamily="34" charset="-122"/>
                <a:ea typeface="微软雅黑" panose="020B0503020204020204" pitchFamily="34" charset="-122"/>
              </a:rPr>
              <a:t>256 </a:t>
            </a:r>
            <a:r>
              <a:rPr lang="zh-CN" altLang="en-US" sz="2400" dirty="0">
                <a:latin typeface="微软雅黑" panose="020B0503020204020204" pitchFamily="34" charset="-122"/>
                <a:ea typeface="微软雅黑" panose="020B0503020204020204" pitchFamily="34" charset="-122"/>
              </a:rPr>
              <a:t>种多，何况也不能占用 </a:t>
            </a:r>
            <a:r>
              <a:rPr lang="en-US" altLang="zh-CN" sz="2400" dirty="0">
                <a:latin typeface="微软雅黑" panose="020B0503020204020204" pitchFamily="34" charset="-122"/>
                <a:ea typeface="微软雅黑" panose="020B0503020204020204" pitchFamily="34" charset="-122"/>
              </a:rPr>
              <a:t>ASCII </a:t>
            </a:r>
            <a:r>
              <a:rPr lang="zh-CN" altLang="en-US" sz="2400" dirty="0">
                <a:latin typeface="微软雅黑" panose="020B0503020204020204" pitchFamily="34" charset="-122"/>
                <a:ea typeface="微软雅黑" panose="020B0503020204020204" pitchFamily="34" charset="-122"/>
              </a:rPr>
              <a:t>码已经使用的码值。目前采用</a:t>
            </a:r>
            <a:r>
              <a:rPr lang="zh-CN" altLang="en-US" sz="2400" b="1" dirty="0">
                <a:solidFill>
                  <a:srgbClr val="C00000"/>
                </a:solidFill>
                <a:latin typeface="微软雅黑" panose="020B0503020204020204" pitchFamily="34" charset="-122"/>
                <a:ea typeface="微软雅黑" panose="020B0503020204020204" pitchFamily="34" charset="-122"/>
              </a:rPr>
              <a:t>两个</a:t>
            </a:r>
            <a:r>
              <a:rPr lang="zh-CN" altLang="en-US" sz="2400" b="1" dirty="0" smtClean="0">
                <a:solidFill>
                  <a:srgbClr val="C00000"/>
                </a:solidFill>
                <a:latin typeface="微软雅黑" panose="020B0503020204020204" pitchFamily="34" charset="-122"/>
                <a:ea typeface="微软雅黑" panose="020B0503020204020204" pitchFamily="34" charset="-122"/>
              </a:rPr>
              <a:t>字节表示</a:t>
            </a:r>
            <a:r>
              <a:rPr lang="zh-CN" altLang="en-US" sz="2400" b="1" dirty="0">
                <a:solidFill>
                  <a:srgbClr val="C00000"/>
                </a:solidFill>
                <a:latin typeface="微软雅黑" panose="020B0503020204020204" pitchFamily="34" charset="-122"/>
                <a:ea typeface="微软雅黑" panose="020B0503020204020204" pitchFamily="34" charset="-122"/>
              </a:rPr>
              <a:t>一个汉字</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汉字的编码规则还没有统一。在我国大陆采用的标准是</a:t>
            </a:r>
            <a:r>
              <a:rPr lang="en-US" altLang="zh-CN" sz="2400" b="1" dirty="0">
                <a:solidFill>
                  <a:srgbClr val="C00000"/>
                </a:solidFill>
                <a:latin typeface="微软雅黑" panose="020B0503020204020204" pitchFamily="34" charset="-122"/>
                <a:ea typeface="微软雅黑" panose="020B0503020204020204" pitchFamily="34" charset="-122"/>
              </a:rPr>
              <a:t>GB2312</a:t>
            </a:r>
            <a:r>
              <a:rPr lang="zh-CN" altLang="en-US"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国内的计算机都支持汉字输入与输出，用户可用多种方法输入汉字（如拼音、五笔字形等）。</a:t>
            </a:r>
          </a:p>
          <a:p>
            <a:pPr>
              <a:lnSpc>
                <a:spcPct val="150000"/>
              </a:lnSpc>
            </a:pPr>
            <a:r>
              <a:rPr lang="zh-CN" altLang="en-US" sz="2400" dirty="0">
                <a:latin typeface="微软雅黑" panose="020B0503020204020204" pitchFamily="34" charset="-122"/>
                <a:ea typeface="微软雅黑" panose="020B0503020204020204" pitchFamily="34" charset="-122"/>
              </a:rPr>
              <a:t>国际组织已经制定了一种 </a:t>
            </a:r>
            <a:r>
              <a:rPr lang="en-US" altLang="zh-CN" sz="2400" b="1" dirty="0">
                <a:solidFill>
                  <a:srgbClr val="C00000"/>
                </a:solidFill>
                <a:latin typeface="微软雅黑" panose="020B0503020204020204" pitchFamily="34" charset="-122"/>
                <a:ea typeface="微软雅黑" panose="020B0503020204020204" pitchFamily="34" charset="-122"/>
              </a:rPr>
              <a:t>Unicode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标准，也是采用两个字节来表示一个数字、字母、符号或文字，并为中文、日文等都分配了相应的码段（</a:t>
            </a:r>
            <a:r>
              <a:rPr lang="zh-CN" altLang="en-US" sz="2400" b="1" dirty="0">
                <a:solidFill>
                  <a:srgbClr val="C00000"/>
                </a:solidFill>
                <a:latin typeface="微软雅黑" panose="020B0503020204020204" pitchFamily="34" charset="-122"/>
                <a:ea typeface="微软雅黑" panose="020B0503020204020204" pitchFamily="34" charset="-122"/>
              </a:rPr>
              <a:t>码值连续的区间</a:t>
            </a:r>
            <a:r>
              <a:rPr lang="zh-CN" altLang="en-US" sz="2400" dirty="0">
                <a:latin typeface="微软雅黑" panose="020B0503020204020204" pitchFamily="34" charset="-122"/>
                <a:ea typeface="微软雅黑" panose="020B0503020204020204" pitchFamily="34" charset="-122"/>
              </a:rPr>
              <a:t>），以实现各种文字的国际交流。</a:t>
            </a:r>
          </a:p>
        </p:txBody>
      </p:sp>
    </p:spTree>
    <p:extLst>
      <p:ext uri="{BB962C8B-B14F-4D97-AF65-F5344CB8AC3E}">
        <p14:creationId xmlns:p14="http://schemas.microsoft.com/office/powerpoint/2010/main" val="4272651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659702"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图灵机的工作原理</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6387559" cy="50325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读写头从带上读出一个符号（</a:t>
            </a:r>
            <a:r>
              <a:rPr lang="zh-CN" altLang="en-US" sz="2400" dirty="0">
                <a:solidFill>
                  <a:srgbClr val="C00000"/>
                </a:solidFill>
                <a:latin typeface="微软雅黑" panose="020B0503020204020204" pitchFamily="34" charset="-122"/>
                <a:ea typeface="微软雅黑" panose="020B0503020204020204" pitchFamily="34" charset="-122"/>
              </a:rPr>
              <a:t>输入</a:t>
            </a:r>
            <a:r>
              <a:rPr lang="zh-CN" altLang="en-US" sz="2400" dirty="0">
                <a:latin typeface="微软雅黑" panose="020B0503020204020204" pitchFamily="34" charset="-122"/>
                <a:ea typeface="微软雅黑" panose="020B0503020204020204" pitchFamily="34" charset="-122"/>
              </a:rPr>
              <a:t>）送给控制器</a:t>
            </a:r>
          </a:p>
          <a:p>
            <a:pPr>
              <a:lnSpc>
                <a:spcPct val="150000"/>
              </a:lnSpc>
            </a:pPr>
            <a:r>
              <a:rPr lang="zh-CN" altLang="en-US" sz="2400" dirty="0">
                <a:latin typeface="微软雅黑" panose="020B0503020204020204" pitchFamily="34" charset="-122"/>
                <a:ea typeface="微软雅黑" panose="020B0503020204020204" pitchFamily="34" charset="-122"/>
              </a:rPr>
              <a:t>控制器根据这个符号（</a:t>
            </a:r>
            <a:r>
              <a:rPr lang="zh-CN" altLang="en-US" sz="2400" dirty="0">
                <a:solidFill>
                  <a:srgbClr val="C00000"/>
                </a:solidFill>
                <a:latin typeface="微软雅黑" panose="020B0503020204020204" pitchFamily="34" charset="-122"/>
                <a:ea typeface="微软雅黑" panose="020B0503020204020204" pitchFamily="34" charset="-122"/>
              </a:rPr>
              <a:t>输入</a:t>
            </a:r>
            <a:r>
              <a:rPr lang="zh-CN" altLang="en-US" sz="2400" dirty="0">
                <a:latin typeface="微软雅黑" panose="020B0503020204020204" pitchFamily="34" charset="-122"/>
                <a:ea typeface="微软雅黑" panose="020B0503020204020204" pitchFamily="34" charset="-122"/>
              </a:rPr>
              <a:t>）和当时的</a:t>
            </a:r>
            <a:r>
              <a:rPr lang="zh-CN" altLang="en-US" sz="2400" dirty="0">
                <a:solidFill>
                  <a:srgbClr val="C00000"/>
                </a:solidFill>
                <a:latin typeface="微软雅黑" panose="020B0503020204020204" pitchFamily="34" charset="-122"/>
                <a:ea typeface="微软雅黑" panose="020B0503020204020204" pitchFamily="34" charset="-122"/>
              </a:rPr>
              <a:t>机器状态</a:t>
            </a:r>
            <a:r>
              <a:rPr lang="zh-CN" altLang="en-US" sz="2400" dirty="0">
                <a:latin typeface="微软雅黑" panose="020B0503020204020204" pitchFamily="34" charset="-122"/>
                <a:ea typeface="微软雅黑" panose="020B0503020204020204" pitchFamily="34" charset="-122"/>
              </a:rPr>
              <a:t>，从程序（</a:t>
            </a:r>
            <a:r>
              <a:rPr lang="zh-CN" altLang="en-US" sz="2400" dirty="0">
                <a:solidFill>
                  <a:srgbClr val="C00000"/>
                </a:solidFill>
                <a:latin typeface="微软雅黑" panose="020B0503020204020204" pitchFamily="34" charset="-122"/>
                <a:ea typeface="微软雅黑" panose="020B0503020204020204" pitchFamily="34" charset="-122"/>
              </a:rPr>
              <a:t>指令集合</a:t>
            </a:r>
            <a:r>
              <a:rPr lang="zh-CN" altLang="en-US" sz="2400" dirty="0">
                <a:latin typeface="微软雅黑" panose="020B0503020204020204" pitchFamily="34" charset="-122"/>
                <a:ea typeface="微软雅黑" panose="020B0503020204020204" pitchFamily="34" charset="-122"/>
              </a:rPr>
              <a:t>）中查询执行哪条</a:t>
            </a:r>
            <a:r>
              <a:rPr lang="zh-CN" altLang="en-US" sz="2400" dirty="0">
                <a:solidFill>
                  <a:srgbClr val="C00000"/>
                </a:solidFill>
                <a:latin typeface="微软雅黑" panose="020B0503020204020204" pitchFamily="34" charset="-122"/>
                <a:ea typeface="微软雅黑" panose="020B0503020204020204" pitchFamily="34" charset="-122"/>
              </a:rPr>
              <a:t>指令</a:t>
            </a:r>
          </a:p>
          <a:p>
            <a:pPr>
              <a:lnSpc>
                <a:spcPct val="150000"/>
              </a:lnSpc>
            </a:pPr>
            <a:r>
              <a:rPr lang="zh-CN" altLang="en-US" sz="2400" dirty="0">
                <a:latin typeface="微软雅黑" panose="020B0503020204020204" pitchFamily="34" charset="-122"/>
                <a:ea typeface="微软雅黑" panose="020B0503020204020204" pitchFamily="34" charset="-122"/>
              </a:rPr>
              <a:t>控制器参照指令修改</a:t>
            </a:r>
            <a:r>
              <a:rPr lang="zh-CN" altLang="en-US" sz="2400" dirty="0">
                <a:solidFill>
                  <a:srgbClr val="C00000"/>
                </a:solidFill>
                <a:latin typeface="微软雅黑" panose="020B0503020204020204" pitchFamily="34" charset="-122"/>
                <a:ea typeface="微软雅黑" panose="020B0503020204020204" pitchFamily="34" charset="-122"/>
              </a:rPr>
              <a:t>机器状态</a:t>
            </a:r>
            <a:r>
              <a:rPr lang="zh-CN" altLang="en-US" sz="2400" dirty="0">
                <a:latin typeface="微软雅黑" panose="020B0503020204020204" pitchFamily="34" charset="-122"/>
                <a:ea typeface="微软雅黑" panose="020B0503020204020204" pitchFamily="34" charset="-122"/>
              </a:rPr>
              <a:t>、将</a:t>
            </a:r>
            <a:r>
              <a:rPr lang="zh-CN" altLang="en-US" sz="2400" dirty="0">
                <a:solidFill>
                  <a:srgbClr val="C00000"/>
                </a:solidFill>
                <a:latin typeface="微软雅黑" panose="020B0503020204020204" pitchFamily="34" charset="-122"/>
                <a:ea typeface="微软雅黑" panose="020B0503020204020204" pitchFamily="34" charset="-122"/>
              </a:rPr>
              <a:t>新符号</a:t>
            </a:r>
            <a:r>
              <a:rPr lang="zh-CN" altLang="en-US" sz="2400" dirty="0">
                <a:latin typeface="微软雅黑" panose="020B0503020204020204" pitchFamily="34" charset="-122"/>
                <a:ea typeface="微软雅黑" panose="020B0503020204020204" pitchFamily="34" charset="-122"/>
              </a:rPr>
              <a:t>写入存储带（</a:t>
            </a:r>
            <a:r>
              <a:rPr lang="zh-CN" altLang="en-US" sz="2400" dirty="0">
                <a:solidFill>
                  <a:srgbClr val="C00000"/>
                </a:solidFill>
                <a:latin typeface="微软雅黑" panose="020B0503020204020204" pitchFamily="34" charset="-122"/>
                <a:ea typeface="微软雅黑" panose="020B0503020204020204" pitchFamily="34" charset="-122"/>
              </a:rPr>
              <a:t>输出</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并执行</a:t>
            </a:r>
            <a:r>
              <a:rPr lang="zh-CN" altLang="en-US" sz="2400" dirty="0">
                <a:latin typeface="微软雅黑" panose="020B0503020204020204" pitchFamily="34" charset="-122"/>
                <a:ea typeface="微软雅黑" panose="020B0503020204020204" pitchFamily="34" charset="-122"/>
              </a:rPr>
              <a:t>相应</a:t>
            </a:r>
            <a:r>
              <a:rPr lang="zh-CN" altLang="en-US" sz="2400" dirty="0">
                <a:solidFill>
                  <a:srgbClr val="C00000"/>
                </a:solidFill>
                <a:latin typeface="微软雅黑" panose="020B0503020204020204" pitchFamily="34" charset="-122"/>
                <a:ea typeface="微软雅黑" panose="020B0503020204020204" pitchFamily="34" charset="-122"/>
              </a:rPr>
              <a:t>动作</a:t>
            </a:r>
            <a:r>
              <a:rPr lang="zh-CN" altLang="en-US" sz="2400" dirty="0">
                <a:latin typeface="微软雅黑" panose="020B0503020204020204" pitchFamily="34" charset="-122"/>
                <a:ea typeface="微软雅黑" panose="020B0503020204020204" pitchFamily="34" charset="-122"/>
              </a:rPr>
              <a:t>（左移，右移、静止等）</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77403" y="1498877"/>
            <a:ext cx="3779912" cy="2861549"/>
          </a:xfrm>
          <a:prstGeom prst="rect">
            <a:avLst/>
          </a:prstGeom>
        </p:spPr>
      </p:pic>
      <p:grpSp>
        <p:nvGrpSpPr>
          <p:cNvPr id="11" name="组合 10"/>
          <p:cNvGrpSpPr/>
          <p:nvPr/>
        </p:nvGrpSpPr>
        <p:grpSpPr>
          <a:xfrm>
            <a:off x="7524795" y="3312447"/>
            <a:ext cx="4288353" cy="1532191"/>
            <a:chOff x="4716998" y="3861048"/>
            <a:chExt cx="4288353" cy="2036247"/>
          </a:xfrm>
        </p:grpSpPr>
        <p:sp>
          <p:nvSpPr>
            <p:cNvPr id="12" name="文本框 11"/>
            <p:cNvSpPr txBox="1"/>
            <p:nvPr/>
          </p:nvSpPr>
          <p:spPr>
            <a:xfrm>
              <a:off x="4716998" y="5497185"/>
              <a:ext cx="4288353" cy="400110"/>
            </a:xfrm>
            <a:prstGeom prst="rect">
              <a:avLst/>
            </a:prstGeom>
            <a:noFill/>
          </p:spPr>
          <p:txBody>
            <a:bodyPr wrap="none" rtlCol="0">
              <a:spAutoFit/>
            </a:bodyPr>
            <a:lstStyle/>
            <a:p>
              <a:r>
                <a:rPr lang="zh-CN" altLang="en-US" sz="2000" b="1" dirty="0">
                  <a:solidFill>
                    <a:srgbClr val="C00000"/>
                  </a:solidFill>
                </a:rPr>
                <a:t>图灵机正确执行的最重要条件是</a:t>
              </a:r>
              <a:r>
                <a:rPr lang="zh-CN" altLang="en-US" sz="2000" b="1" dirty="0" smtClean="0">
                  <a:solidFill>
                    <a:srgbClr val="C00000"/>
                  </a:solidFill>
                </a:rPr>
                <a:t>程序</a:t>
              </a:r>
              <a:endParaRPr lang="zh-CN" altLang="en-US" sz="2000" b="1" dirty="0">
                <a:solidFill>
                  <a:srgbClr val="C00000"/>
                </a:solidFill>
              </a:endParaRPr>
            </a:p>
          </p:txBody>
        </p:sp>
        <p:cxnSp>
          <p:nvCxnSpPr>
            <p:cNvPr id="13" name="直接箭头连接符 12"/>
            <p:cNvCxnSpPr/>
            <p:nvPr/>
          </p:nvCxnSpPr>
          <p:spPr bwMode="auto">
            <a:xfrm flipV="1">
              <a:off x="8456613" y="3861048"/>
              <a:ext cx="0" cy="1636137"/>
            </a:xfrm>
            <a:prstGeom prst="straightConnector1">
              <a:avLst/>
            </a:prstGeom>
            <a:solidFill>
              <a:schemeClr val="accent1"/>
            </a:solidFill>
            <a:ln w="1905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4" name="图片 1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82003" y="5013727"/>
            <a:ext cx="2991981" cy="1354152"/>
          </a:xfrm>
          <a:prstGeom prst="rect">
            <a:avLst/>
          </a:prstGeom>
        </p:spPr>
      </p:pic>
    </p:spTree>
    <p:extLst>
      <p:ext uri="{BB962C8B-B14F-4D97-AF65-F5344CB8AC3E}">
        <p14:creationId xmlns:p14="http://schemas.microsoft.com/office/powerpoint/2010/main" val="263807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1731564"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图灵机</a:t>
            </a:r>
            <a:r>
              <a:rPr lang="zh-CN" altLang="en-US" sz="2400" b="1" dirty="0">
                <a:solidFill>
                  <a:srgbClr val="C00000"/>
                </a:solidFill>
                <a:latin typeface="黑体" panose="02010609060101010101" pitchFamily="49" charset="-122"/>
                <a:ea typeface="黑体" panose="02010609060101010101" pitchFamily="49" charset="-122"/>
              </a:rPr>
              <a:t>程序</a:t>
            </a: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747959" y="1651277"/>
            <a:ext cx="5444041" cy="49454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smtClean="0">
                <a:latin typeface="微软雅黑" panose="020B0503020204020204" pitchFamily="34" charset="-122"/>
                <a:ea typeface="微软雅黑" panose="020B0503020204020204" pitchFamily="34" charset="-122"/>
              </a:rPr>
              <a:t>五元组指令示例</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〈q3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q5〉</a:t>
            </a:r>
          </a:p>
          <a:p>
            <a:pPr lvl="1">
              <a:lnSpc>
                <a:spcPct val="150000"/>
              </a:lnSpc>
            </a:pPr>
            <a:r>
              <a:rPr lang="en-US" altLang="zh-CN" sz="1600" dirty="0">
                <a:latin typeface="微软雅黑" panose="020B0503020204020204" pitchFamily="34" charset="-122"/>
                <a:ea typeface="微软雅黑" panose="020B0503020204020204" pitchFamily="34" charset="-122"/>
              </a:rPr>
              <a:t>q3</a:t>
            </a:r>
            <a:r>
              <a:rPr lang="zh-CN" altLang="en-US" sz="1600" dirty="0">
                <a:latin typeface="微软雅黑" panose="020B0503020204020204" pitchFamily="34" charset="-122"/>
                <a:ea typeface="微软雅黑" panose="020B0503020204020204" pitchFamily="34" charset="-122"/>
              </a:rPr>
              <a:t>表示图灵机所处状态；</a:t>
            </a:r>
          </a:p>
          <a:p>
            <a:pPr lvl="1">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表示读写头定位于字母</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（输入）；</a:t>
            </a:r>
          </a:p>
          <a:p>
            <a:pPr lvl="1">
              <a:lnSpc>
                <a:spcPct val="150000"/>
              </a:lnSpc>
            </a:pPr>
            <a:r>
              <a:rPr lang="en-US" altLang="zh-CN" sz="1600" dirty="0">
                <a:latin typeface="微软雅黑" panose="020B0503020204020204" pitchFamily="34" charset="-122"/>
                <a:ea typeface="微软雅黑" panose="020B0503020204020204" pitchFamily="34" charset="-122"/>
              </a:rPr>
              <a:t>E</a:t>
            </a:r>
            <a:r>
              <a:rPr lang="zh-CN" altLang="en-US" sz="1600" dirty="0">
                <a:latin typeface="微软雅黑" panose="020B0503020204020204" pitchFamily="34" charset="-122"/>
                <a:ea typeface="微软雅黑" panose="020B0503020204020204" pitchFamily="34" charset="-122"/>
              </a:rPr>
              <a:t>表示将字母</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改写为字母</a:t>
            </a:r>
            <a:r>
              <a:rPr lang="en-US" altLang="zh-CN" sz="1600" dirty="0">
                <a:latin typeface="微软雅黑" panose="020B0503020204020204" pitchFamily="34" charset="-122"/>
                <a:ea typeface="微软雅黑" panose="020B0503020204020204" pitchFamily="34" charset="-122"/>
              </a:rPr>
              <a:t>E</a:t>
            </a:r>
            <a:r>
              <a:rPr lang="zh-CN" altLang="en-US" sz="1600" dirty="0">
                <a:latin typeface="微软雅黑" panose="020B0503020204020204" pitchFamily="34" charset="-122"/>
                <a:ea typeface="微软雅黑" panose="020B0503020204020204" pitchFamily="34" charset="-122"/>
              </a:rPr>
              <a:t>（输出）；</a:t>
            </a:r>
          </a:p>
          <a:p>
            <a:pPr lvl="1">
              <a:lnSpc>
                <a:spcPct val="150000"/>
              </a:lnSpc>
            </a:pPr>
            <a:r>
              <a:rPr lang="en-US" altLang="zh-CN" sz="1600" dirty="0">
                <a:latin typeface="微软雅黑" panose="020B0503020204020204" pitchFamily="34" charset="-122"/>
                <a:ea typeface="微软雅黑" panose="020B0503020204020204" pitchFamily="34" charset="-122"/>
              </a:rPr>
              <a:t>L</a:t>
            </a:r>
            <a:r>
              <a:rPr lang="zh-CN" altLang="en-US" sz="1600" dirty="0">
                <a:latin typeface="微软雅黑" panose="020B0503020204020204" pitchFamily="34" charset="-122"/>
                <a:ea typeface="微软雅黑" panose="020B0503020204020204" pitchFamily="34" charset="-122"/>
              </a:rPr>
              <a:t>表示读写头左移一格（动作）；</a:t>
            </a:r>
          </a:p>
          <a:p>
            <a:pPr lvl="1">
              <a:lnSpc>
                <a:spcPct val="150000"/>
              </a:lnSpc>
            </a:pPr>
            <a:r>
              <a:rPr lang="en-US" altLang="zh-CN" sz="1600" dirty="0">
                <a:latin typeface="微软雅黑" panose="020B0503020204020204" pitchFamily="34" charset="-122"/>
                <a:ea typeface="微软雅黑" panose="020B0503020204020204" pitchFamily="34" charset="-122"/>
              </a:rPr>
              <a:t>q5</a:t>
            </a:r>
            <a:r>
              <a:rPr lang="zh-CN" altLang="en-US" sz="1600" dirty="0">
                <a:latin typeface="微软雅黑" panose="020B0503020204020204" pitchFamily="34" charset="-122"/>
                <a:ea typeface="微软雅黑" panose="020B0503020204020204" pitchFamily="34" charset="-122"/>
              </a:rPr>
              <a:t>表示图灵机下一步状态。</a:t>
            </a:r>
          </a:p>
        </p:txBody>
      </p:sp>
      <p:sp>
        <p:nvSpPr>
          <p:cNvPr id="10" name="内容占位符 2">
            <a:extLst>
              <a:ext uri="{FF2B5EF4-FFF2-40B4-BE49-F238E27FC236}">
                <a16:creationId xmlns:a16="http://schemas.microsoft.com/office/drawing/2014/main" id="{7B3E51CD-D33A-40FD-B779-8E82724E44CC}"/>
              </a:ext>
            </a:extLst>
          </p:cNvPr>
          <p:cNvSpPr txBox="1">
            <a:spLocks/>
          </p:cNvSpPr>
          <p:nvPr/>
        </p:nvSpPr>
        <p:spPr>
          <a:xfrm>
            <a:off x="401445" y="1651277"/>
            <a:ext cx="6346513" cy="494546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图灵机程序是由</a:t>
            </a:r>
            <a:r>
              <a:rPr lang="zh-CN" altLang="en-US" sz="2400" dirty="0">
                <a:solidFill>
                  <a:srgbClr val="C00000"/>
                </a:solidFill>
                <a:latin typeface="微软雅黑" panose="020B0503020204020204" pitchFamily="34" charset="-122"/>
                <a:ea typeface="微软雅黑" panose="020B0503020204020204" pitchFamily="34" charset="-122"/>
              </a:rPr>
              <a:t>多条指令构成的集合</a:t>
            </a:r>
          </a:p>
          <a:p>
            <a:pPr>
              <a:lnSpc>
                <a:spcPct val="150000"/>
              </a:lnSpc>
            </a:pPr>
            <a:r>
              <a:rPr lang="zh-CN" altLang="en-US" sz="2400" dirty="0">
                <a:latin typeface="微软雅黑" panose="020B0503020204020204" pitchFamily="34" charset="-122"/>
                <a:ea typeface="微软雅黑" panose="020B0503020204020204" pitchFamily="34" charset="-122"/>
              </a:rPr>
              <a:t>有多种方法定义图灵机程序指令，如：</a:t>
            </a:r>
            <a:r>
              <a:rPr lang="zh-CN" altLang="en-US" sz="2400" dirty="0">
                <a:solidFill>
                  <a:srgbClr val="C00000"/>
                </a:solidFill>
                <a:latin typeface="微软雅黑" panose="020B0503020204020204" pitchFamily="34" charset="-122"/>
                <a:ea typeface="微软雅黑" panose="020B0503020204020204" pitchFamily="34" charset="-122"/>
              </a:rPr>
              <a:t>五元组</a:t>
            </a:r>
            <a:r>
              <a:rPr lang="zh-CN" altLang="en-US" sz="2400" dirty="0">
                <a:latin typeface="微软雅黑" panose="020B0503020204020204" pitchFamily="34" charset="-122"/>
                <a:ea typeface="微软雅黑" panose="020B0503020204020204" pitchFamily="34" charset="-122"/>
              </a:rPr>
              <a:t>、四元组、流程图、伪汇编语言等</a:t>
            </a:r>
          </a:p>
          <a:p>
            <a:pPr>
              <a:lnSpc>
                <a:spcPct val="150000"/>
              </a:lnSpc>
            </a:pPr>
            <a:r>
              <a:rPr lang="zh-CN" altLang="en-US" sz="2400" dirty="0">
                <a:latin typeface="微软雅黑" panose="020B0503020204020204" pitchFamily="34" charset="-122"/>
                <a:ea typeface="微软雅黑" panose="020B0503020204020204" pitchFamily="34" charset="-122"/>
              </a:rPr>
              <a:t>通常用五元组</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定义图灵机程序指令</a:t>
            </a:r>
          </a:p>
          <a:p>
            <a:pPr lvl="1">
              <a:lnSpc>
                <a:spcPct val="150000"/>
              </a:lnSpc>
            </a:pPr>
            <a:r>
              <a:rPr lang="en-US" altLang="zh-CN" sz="2000" dirty="0" smtClean="0">
                <a:latin typeface="微软雅黑" panose="020B0503020204020204" pitchFamily="34" charset="-122"/>
                <a:ea typeface="微软雅黑" panose="020B0503020204020204" pitchFamily="34" charset="-122"/>
              </a:rPr>
              <a:t>q </a:t>
            </a:r>
            <a:r>
              <a:rPr lang="zh-CN" altLang="en-US" sz="2000" dirty="0" smtClean="0">
                <a:latin typeface="微软雅黑" panose="020B0503020204020204" pitchFamily="34" charset="-122"/>
                <a:ea typeface="微软雅黑" panose="020B0503020204020204" pitchFamily="34" charset="-122"/>
              </a:rPr>
              <a:t>表示</a:t>
            </a:r>
            <a:r>
              <a:rPr lang="zh-CN" altLang="en-US" sz="2000" dirty="0">
                <a:latin typeface="微软雅黑" panose="020B0503020204020204" pitchFamily="34" charset="-122"/>
                <a:ea typeface="微软雅黑" panose="020B0503020204020204" pitchFamily="34" charset="-122"/>
              </a:rPr>
              <a:t>工作前机器的状态（如：启动、加法、返回、停机等）</a:t>
            </a:r>
          </a:p>
          <a:p>
            <a:pPr lvl="1">
              <a:lnSpc>
                <a:spcPct val="150000"/>
              </a:lnSpc>
            </a:pPr>
            <a:r>
              <a:rPr lang="en-US" altLang="zh-CN" sz="2000" dirty="0" smtClean="0">
                <a:latin typeface="微软雅黑" panose="020B0503020204020204" pitchFamily="34" charset="-122"/>
                <a:ea typeface="微软雅黑" panose="020B0503020204020204" pitchFamily="34" charset="-122"/>
              </a:rPr>
              <a:t>X </a:t>
            </a:r>
            <a:r>
              <a:rPr lang="zh-CN" altLang="en-US" sz="2000" dirty="0" smtClean="0">
                <a:latin typeface="微软雅黑" panose="020B0503020204020204" pitchFamily="34" charset="-122"/>
                <a:ea typeface="微软雅黑" panose="020B0503020204020204" pitchFamily="34" charset="-122"/>
              </a:rPr>
              <a:t>表示</a:t>
            </a:r>
            <a:r>
              <a:rPr lang="zh-CN" altLang="en-US" sz="2000" dirty="0">
                <a:latin typeface="微软雅黑" panose="020B0503020204020204" pitchFamily="34" charset="-122"/>
                <a:ea typeface="微软雅黑" panose="020B0503020204020204" pitchFamily="34" charset="-122"/>
              </a:rPr>
              <a:t>工作前存储带方格中的符号（如：</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输入</a:t>
            </a:r>
            <a:r>
              <a:rPr lang="en-US" altLang="zh-CN" sz="2000" dirty="0">
                <a:latin typeface="微软雅黑" panose="020B0503020204020204" pitchFamily="34" charset="-122"/>
                <a:ea typeface="微软雅黑" panose="020B0503020204020204" pitchFamily="34" charset="-122"/>
              </a:rPr>
              <a:t>)</a:t>
            </a:r>
          </a:p>
          <a:p>
            <a:pPr lvl="1">
              <a:lnSpc>
                <a:spcPct val="150000"/>
              </a:lnSpc>
            </a:pPr>
            <a:r>
              <a:rPr lang="en-US" altLang="zh-CN" sz="2000" dirty="0" smtClean="0">
                <a:latin typeface="微软雅黑" panose="020B0503020204020204" pitchFamily="34" charset="-122"/>
                <a:ea typeface="微软雅黑" panose="020B0503020204020204" pitchFamily="34" charset="-122"/>
              </a:rPr>
              <a:t>Y </a:t>
            </a:r>
            <a:r>
              <a:rPr lang="zh-CN" altLang="en-US" sz="2000" dirty="0" smtClean="0">
                <a:latin typeface="微软雅黑" panose="020B0503020204020204" pitchFamily="34" charset="-122"/>
                <a:ea typeface="微软雅黑" panose="020B0503020204020204" pitchFamily="34" charset="-122"/>
              </a:rPr>
              <a:t>表示</a:t>
            </a:r>
            <a:r>
              <a:rPr lang="zh-CN" altLang="en-US" sz="2000" dirty="0">
                <a:latin typeface="微软雅黑" panose="020B0503020204020204" pitchFamily="34" charset="-122"/>
                <a:ea typeface="微软雅黑" panose="020B0503020204020204" pitchFamily="34" charset="-122"/>
              </a:rPr>
              <a:t>工作后存储带方格中的符号（如：</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等）（输出）</a:t>
            </a:r>
          </a:p>
          <a:p>
            <a:pPr lvl="1">
              <a:lnSpc>
                <a:spcPct val="150000"/>
              </a:lnSpc>
            </a:pPr>
            <a:r>
              <a:rPr lang="en-US" altLang="zh-CN" sz="2000" dirty="0" smtClean="0">
                <a:latin typeface="微软雅黑" panose="020B0503020204020204" pitchFamily="34" charset="-122"/>
                <a:ea typeface="微软雅黑" panose="020B0503020204020204" pitchFamily="34" charset="-122"/>
              </a:rPr>
              <a:t>M </a:t>
            </a:r>
            <a:r>
              <a:rPr lang="zh-CN" altLang="en-US" sz="2000" dirty="0" smtClean="0">
                <a:latin typeface="微软雅黑" panose="020B0503020204020204" pitchFamily="34" charset="-122"/>
                <a:ea typeface="微软雅黑" panose="020B0503020204020204" pitchFamily="34" charset="-122"/>
              </a:rPr>
              <a:t>表示</a:t>
            </a:r>
            <a:r>
              <a:rPr lang="zh-CN" altLang="en-US" sz="2000" dirty="0">
                <a:solidFill>
                  <a:srgbClr val="C00000"/>
                </a:solidFill>
                <a:latin typeface="微软雅黑" panose="020B0503020204020204" pitchFamily="34" charset="-122"/>
                <a:ea typeface="微软雅黑" panose="020B0503020204020204" pitchFamily="34" charset="-122"/>
              </a:rPr>
              <a:t>读写头的动作</a:t>
            </a:r>
            <a:r>
              <a:rPr lang="zh-CN" altLang="en-US" sz="2000" dirty="0">
                <a:latin typeface="微软雅黑" panose="020B0503020204020204" pitchFamily="34" charset="-122"/>
                <a:ea typeface="微软雅黑" panose="020B0503020204020204" pitchFamily="34" charset="-122"/>
              </a:rPr>
              <a:t>（如：左移</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、右移</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、不动</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等）</a:t>
            </a:r>
          </a:p>
          <a:p>
            <a:pPr lvl="1">
              <a:lnSpc>
                <a:spcPct val="150000"/>
              </a:lnSpc>
            </a:pPr>
            <a:r>
              <a:rPr lang="en-US" altLang="zh-CN" sz="2000" dirty="0">
                <a:latin typeface="微软雅黑" panose="020B0503020204020204" pitchFamily="34" charset="-122"/>
                <a:ea typeface="微软雅黑" panose="020B0503020204020204" pitchFamily="34" charset="-122"/>
              </a:rPr>
              <a:t>q</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表示</a:t>
            </a:r>
            <a:r>
              <a:rPr lang="zh-CN" altLang="en-US" sz="2000" dirty="0">
                <a:latin typeface="微软雅黑" panose="020B0503020204020204" pitchFamily="34" charset="-122"/>
                <a:ea typeface="微软雅黑" panose="020B0503020204020204" pitchFamily="34" charset="-122"/>
              </a:rPr>
              <a:t>工作后机器的状态（如：启动、加法、返回、停机等</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36329" y="4710745"/>
            <a:ext cx="5067300" cy="1722120"/>
          </a:xfrm>
          <a:prstGeom prst="rect">
            <a:avLst/>
          </a:prstGeom>
        </p:spPr>
      </p:pic>
    </p:spTree>
    <p:extLst>
      <p:ext uri="{BB962C8B-B14F-4D97-AF65-F5344CB8AC3E}">
        <p14:creationId xmlns:p14="http://schemas.microsoft.com/office/powerpoint/2010/main" val="2632165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07200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用于</a:t>
            </a:r>
            <a:r>
              <a:rPr lang="zh-CN" altLang="en-US" sz="2400" dirty="0" smtClean="0">
                <a:latin typeface="微软雅黑" panose="020B0503020204020204" pitchFamily="34" charset="-122"/>
                <a:ea typeface="微软雅黑" panose="020B0503020204020204" pitchFamily="34" charset="-122"/>
              </a:rPr>
              <a:t>二进制数运算 </a:t>
            </a:r>
            <a:r>
              <a:rPr lang="en-US" altLang="zh-CN" sz="2400" dirty="0" smtClean="0">
                <a:latin typeface="微软雅黑" panose="020B0503020204020204" pitchFamily="34" charset="-122"/>
                <a:ea typeface="微软雅黑" panose="020B0503020204020204" pitchFamily="34" charset="-122"/>
              </a:rPr>
              <a:t>f(x</a:t>
            </a:r>
            <a:r>
              <a:rPr lang="en-US" altLang="zh-CN" sz="2400" dirty="0">
                <a:latin typeface="微软雅黑" panose="020B0503020204020204" pitchFamily="34" charset="-122"/>
                <a:ea typeface="微软雅黑" panose="020B0503020204020204" pitchFamily="34" charset="-122"/>
              </a:rPr>
              <a:t>)=(x+1</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  的</a:t>
            </a:r>
            <a:r>
              <a:rPr lang="zh-CN" altLang="en-US" sz="2400" dirty="0">
                <a:latin typeface="微软雅黑" panose="020B0503020204020204" pitchFamily="34" charset="-122"/>
                <a:ea typeface="微软雅黑" panose="020B0503020204020204" pitchFamily="34" charset="-122"/>
              </a:rPr>
              <a:t>专用</a:t>
            </a:r>
            <a:r>
              <a:rPr lang="zh-CN" altLang="en-US" sz="2400" dirty="0" smtClean="0">
                <a:latin typeface="微软雅黑" panose="020B0503020204020204" pitchFamily="34" charset="-122"/>
                <a:ea typeface="微软雅黑" panose="020B0503020204020204" pitchFamily="34" charset="-122"/>
              </a:rPr>
              <a:t>图灵机</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假定</a:t>
            </a:r>
            <a:r>
              <a:rPr lang="en-US" altLang="zh-CN" sz="2000" dirty="0">
                <a:latin typeface="微软雅黑" panose="020B0503020204020204" pitchFamily="34" charset="-122"/>
                <a:ea typeface="微软雅黑" panose="020B0503020204020204" pitchFamily="34" charset="-122"/>
              </a:rPr>
              <a:t>x=101</a:t>
            </a:r>
            <a:r>
              <a:rPr lang="zh-CN" altLang="en-US" sz="2000" dirty="0">
                <a:latin typeface="微软雅黑" panose="020B0503020204020204" pitchFamily="34" charset="-122"/>
                <a:ea typeface="微软雅黑" panose="020B0503020204020204" pitchFamily="34" charset="-122"/>
              </a:rPr>
              <a:t>（二进制），（即存储带上的输入为</a:t>
            </a:r>
            <a:r>
              <a:rPr lang="en-US" altLang="zh-CN" sz="2000" dirty="0">
                <a:latin typeface="微软雅黑" panose="020B0503020204020204" pitchFamily="34" charset="-122"/>
                <a:ea typeface="微软雅黑" panose="020B0503020204020204" pitchFamily="34" charset="-122"/>
              </a:rPr>
              <a:t>101</a:t>
            </a:r>
            <a:r>
              <a:rPr lang="zh-CN" altLang="en-US" sz="2000" dirty="0">
                <a:latin typeface="微软雅黑" panose="020B0503020204020204" pitchFamily="34" charset="-122"/>
                <a:ea typeface="微软雅黑" panose="020B0503020204020204" pitchFamily="34" charset="-122"/>
              </a:rPr>
              <a:t>）</a:t>
            </a:r>
          </a:p>
          <a:p>
            <a:pPr lvl="1">
              <a:lnSpc>
                <a:spcPct val="150000"/>
              </a:lnSpc>
            </a:pPr>
            <a:r>
              <a:rPr lang="zh-CN" altLang="en-US" sz="2000" dirty="0" smtClean="0">
                <a:latin typeface="微软雅黑" panose="020B0503020204020204" pitchFamily="34" charset="-122"/>
                <a:ea typeface="微软雅黑" panose="020B0503020204020204" pitchFamily="34" charset="-122"/>
              </a:rPr>
              <a:t>字母表</a:t>
            </a:r>
            <a:r>
              <a:rPr lang="en-US" altLang="zh-CN" sz="2000" dirty="0">
                <a:latin typeface="微软雅黑" panose="020B0503020204020204" pitchFamily="34" charset="-122"/>
                <a:ea typeface="微软雅黑" panose="020B0503020204020204" pitchFamily="34" charset="-122"/>
              </a:rPr>
              <a:t>={0,1,*}</a:t>
            </a:r>
          </a:p>
          <a:p>
            <a:pPr lvl="1">
              <a:lnSpc>
                <a:spcPct val="150000"/>
              </a:lnSpc>
            </a:pPr>
            <a:r>
              <a:rPr lang="zh-CN" altLang="en-US" sz="2000" dirty="0">
                <a:latin typeface="微软雅黑" panose="020B0503020204020204" pitchFamily="34" charset="-122"/>
                <a:ea typeface="微软雅黑" panose="020B0503020204020204" pitchFamily="34" charset="-122"/>
              </a:rPr>
              <a:t>图灵机一开始处于初始状态</a:t>
            </a:r>
          </a:p>
          <a:p>
            <a:pPr marL="0" indent="0">
              <a:lnSpc>
                <a:spcPct val="170000"/>
              </a:lnSpc>
              <a:buNone/>
            </a:pPr>
            <a:endParaRPr lang="zh-CN" altLang="en-US" sz="2400" dirty="0">
              <a:latin typeface="微软雅黑" panose="020B0503020204020204" pitchFamily="34" charset="-122"/>
              <a:ea typeface="微软雅黑" panose="020B0503020204020204" pitchFamily="34" charset="-122"/>
            </a:endParaRPr>
          </a:p>
        </p:txBody>
      </p:sp>
      <p:sp>
        <p:nvSpPr>
          <p:cNvPr id="2" name="云形 1"/>
          <p:cNvSpPr/>
          <p:nvPr/>
        </p:nvSpPr>
        <p:spPr>
          <a:xfrm>
            <a:off x="8454146" y="1498877"/>
            <a:ext cx="3133493" cy="11374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用笔算如何计算二进制加法？</a:t>
            </a:r>
            <a:endParaRPr lang="zh-CN" altLang="en-US" sz="2000" b="1" dirty="0">
              <a:latin typeface="微软雅黑" panose="020B0503020204020204" pitchFamily="34" charset="-122"/>
              <a:ea typeface="微软雅黑" panose="020B0503020204020204" pitchFamily="34" charset="-122"/>
            </a:endParaRPr>
          </a:p>
        </p:txBody>
      </p:sp>
      <p:sp>
        <p:nvSpPr>
          <p:cNvPr id="10" name="云形 9"/>
          <p:cNvSpPr/>
          <p:nvPr/>
        </p:nvSpPr>
        <p:spPr>
          <a:xfrm>
            <a:off x="8565063" y="3926677"/>
            <a:ext cx="3116518" cy="1137425"/>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用图灵机如何计算？</a:t>
            </a:r>
            <a:endParaRPr lang="zh-CN" altLang="en-US" sz="2000"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805533" y="3785595"/>
            <a:ext cx="1316567" cy="709795"/>
            <a:chOff x="2685902" y="1155150"/>
            <a:chExt cx="1316567" cy="709795"/>
          </a:xfrm>
        </p:grpSpPr>
        <p:sp>
          <p:nvSpPr>
            <p:cNvPr id="12" name="Line 14"/>
            <p:cNvSpPr>
              <a:spLocks noChangeShapeType="1"/>
            </p:cNvSpPr>
            <p:nvPr/>
          </p:nvSpPr>
          <p:spPr bwMode="auto">
            <a:xfrm>
              <a:off x="3325134" y="1563320"/>
              <a:ext cx="0" cy="301625"/>
            </a:xfrm>
            <a:prstGeom prst="line">
              <a:avLst/>
            </a:prstGeom>
            <a:noFill/>
            <a:ln w="2857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53"/>
            <p:cNvSpPr txBox="1">
              <a:spLocks noChangeArrowheads="1"/>
            </p:cNvSpPr>
            <p:nvPr/>
          </p:nvSpPr>
          <p:spPr bwMode="auto">
            <a:xfrm>
              <a:off x="2685902" y="1155150"/>
              <a:ext cx="1316567" cy="4064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1" hangingPunct="1">
                <a:spcBef>
                  <a:spcPct val="50000"/>
                </a:spcBef>
              </a:pPr>
              <a:r>
                <a:rPr lang="zh-CN" altLang="en-US" sz="2400" b="1" dirty="0">
                  <a:latin typeface="黑体" panose="02010609060101010101" pitchFamily="49" charset="-122"/>
                  <a:ea typeface="黑体" panose="02010609060101010101" pitchFamily="49" charset="-122"/>
                </a:rPr>
                <a:t>读写头</a:t>
              </a:r>
            </a:p>
          </p:txBody>
        </p:sp>
      </p:grpSp>
      <p:graphicFrame>
        <p:nvGraphicFramePr>
          <p:cNvPr id="14" name="表格 13"/>
          <p:cNvGraphicFramePr>
            <a:graphicFrameLocks noGrp="1"/>
          </p:cNvGraphicFramePr>
          <p:nvPr>
            <p:extLst>
              <p:ext uri="{D42A27DB-BD31-4B8C-83A1-F6EECF244321}">
                <p14:modId xmlns:p14="http://schemas.microsoft.com/office/powerpoint/2010/main" val="1434812667"/>
              </p:ext>
            </p:extLst>
          </p:nvPr>
        </p:nvGraphicFramePr>
        <p:xfrm>
          <a:off x="1305676" y="4495390"/>
          <a:ext cx="5040560" cy="457200"/>
        </p:xfrm>
        <a:graphic>
          <a:graphicData uri="http://schemas.openxmlformats.org/drawingml/2006/table">
            <a:tbl>
              <a:tblPr firstRow="1" bandRow="1">
                <a:tableStyleId>{5C22544A-7EE6-4342-B048-85BDC9FD1C3A}</a:tableStyleId>
              </a:tblPr>
              <a:tblGrid>
                <a:gridCol w="733747">
                  <a:extLst>
                    <a:ext uri="{9D8B030D-6E8A-4147-A177-3AD203B41FA5}">
                      <a16:colId xmlns:a16="http://schemas.microsoft.com/office/drawing/2014/main" val="20000"/>
                    </a:ext>
                  </a:extLst>
                </a:gridCol>
                <a:gridCol w="733747">
                  <a:extLst>
                    <a:ext uri="{9D8B030D-6E8A-4147-A177-3AD203B41FA5}">
                      <a16:colId xmlns:a16="http://schemas.microsoft.com/office/drawing/2014/main" val="20001"/>
                    </a:ext>
                  </a:extLst>
                </a:gridCol>
                <a:gridCol w="733747">
                  <a:extLst>
                    <a:ext uri="{9D8B030D-6E8A-4147-A177-3AD203B41FA5}">
                      <a16:colId xmlns:a16="http://schemas.microsoft.com/office/drawing/2014/main" val="20002"/>
                    </a:ext>
                  </a:extLst>
                </a:gridCol>
                <a:gridCol w="733747">
                  <a:extLst>
                    <a:ext uri="{9D8B030D-6E8A-4147-A177-3AD203B41FA5}">
                      <a16:colId xmlns:a16="http://schemas.microsoft.com/office/drawing/2014/main" val="20003"/>
                    </a:ext>
                  </a:extLst>
                </a:gridCol>
                <a:gridCol w="733747">
                  <a:extLst>
                    <a:ext uri="{9D8B030D-6E8A-4147-A177-3AD203B41FA5}">
                      <a16:colId xmlns:a16="http://schemas.microsoft.com/office/drawing/2014/main" val="20004"/>
                    </a:ext>
                  </a:extLst>
                </a:gridCol>
                <a:gridCol w="733747">
                  <a:extLst>
                    <a:ext uri="{9D8B030D-6E8A-4147-A177-3AD203B41FA5}">
                      <a16:colId xmlns:a16="http://schemas.microsoft.com/office/drawing/2014/main" val="20005"/>
                    </a:ext>
                  </a:extLst>
                </a:gridCol>
                <a:gridCol w="638078">
                  <a:extLst>
                    <a:ext uri="{9D8B030D-6E8A-4147-A177-3AD203B41FA5}">
                      <a16:colId xmlns:a16="http://schemas.microsoft.com/office/drawing/2014/main" val="20006"/>
                    </a:ext>
                  </a:extLst>
                </a:gridCol>
              </a:tblGrid>
              <a:tr h="370840">
                <a:tc>
                  <a:txBody>
                    <a:bodyPr/>
                    <a:lstStyle/>
                    <a:p>
                      <a:r>
                        <a:rPr lang="zh-CN" altLang="en-US" sz="2400" dirty="0">
                          <a:solidFill>
                            <a:srgbClr val="C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solidFill>
                            <a:schemeClr val="tx1"/>
                          </a:solidFill>
                        </a:rPr>
                        <a:t>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solidFill>
                            <a:srgbClr val="C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15" name="组合 14"/>
          <p:cNvGrpSpPr/>
          <p:nvPr/>
        </p:nvGrpSpPr>
        <p:grpSpPr>
          <a:xfrm>
            <a:off x="987064" y="5008911"/>
            <a:ext cx="4918334" cy="817780"/>
            <a:chOff x="1085036" y="5358838"/>
            <a:chExt cx="4918334" cy="817780"/>
          </a:xfrm>
        </p:grpSpPr>
        <p:sp>
          <p:nvSpPr>
            <p:cNvPr id="16" name="文本框 15"/>
            <p:cNvSpPr txBox="1"/>
            <p:nvPr/>
          </p:nvSpPr>
          <p:spPr>
            <a:xfrm>
              <a:off x="1085036" y="5776508"/>
              <a:ext cx="4918334"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C00000"/>
                  </a:solidFill>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是界定符，表示输入开始和输入结束</a:t>
              </a:r>
              <a:endParaRPr lang="zh-CN" altLang="en-US" sz="2000" dirty="0">
                <a:latin typeface="微软雅黑" panose="020B0503020204020204" pitchFamily="34" charset="-122"/>
                <a:ea typeface="微软雅黑" panose="020B0503020204020204" pitchFamily="34" charset="-122"/>
              </a:endParaRPr>
            </a:p>
          </p:txBody>
        </p:sp>
        <p:cxnSp>
          <p:nvCxnSpPr>
            <p:cNvPr id="17" name="直接箭头连接符 16"/>
            <p:cNvCxnSpPr/>
            <p:nvPr/>
          </p:nvCxnSpPr>
          <p:spPr bwMode="auto">
            <a:xfrm flipH="1" flipV="1">
              <a:off x="4571999" y="5373216"/>
              <a:ext cx="1" cy="432048"/>
            </a:xfrm>
            <a:prstGeom prst="straightConnector1">
              <a:avLst/>
            </a:prstGeom>
            <a:solidFill>
              <a:schemeClr val="accent1"/>
            </a:solidFill>
            <a:ln w="1905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H="1" flipV="1">
              <a:off x="1619672" y="5358838"/>
              <a:ext cx="1" cy="432048"/>
            </a:xfrm>
            <a:prstGeom prst="straightConnector1">
              <a:avLst/>
            </a:prstGeom>
            <a:solidFill>
              <a:schemeClr val="accent1"/>
            </a:solidFill>
            <a:ln w="1905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4923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8" name="内容占位符 2">
            <a:extLst>
              <a:ext uri="{FF2B5EF4-FFF2-40B4-BE49-F238E27FC236}">
                <a16:creationId xmlns:a16="http://schemas.microsoft.com/office/drawing/2014/main" id="{7B3E51CD-D33A-40FD-B779-8E82724E44CC}"/>
              </a:ext>
            </a:extLst>
          </p:cNvPr>
          <p:cNvSpPr txBox="1">
            <a:spLocks/>
          </p:cNvSpPr>
          <p:nvPr/>
        </p:nvSpPr>
        <p:spPr>
          <a:xfrm>
            <a:off x="622841" y="1498877"/>
            <a:ext cx="107200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endParaRPr lang="zh-CN" altLang="en-US" sz="24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992961548"/>
              </p:ext>
            </p:extLst>
          </p:nvPr>
        </p:nvGraphicFramePr>
        <p:xfrm>
          <a:off x="1041130" y="2316426"/>
          <a:ext cx="9387386" cy="4176469"/>
        </p:xfrm>
        <a:graphic>
          <a:graphicData uri="http://schemas.openxmlformats.org/drawingml/2006/table">
            <a:tbl>
              <a:tblPr firstRow="1" firstCol="1" bandRow="1">
                <a:tableStyleId>{5C22544A-7EE6-4342-B048-85BDC9FD1C3A}</a:tableStyleId>
              </a:tblPr>
              <a:tblGrid>
                <a:gridCol w="1009485">
                  <a:extLst>
                    <a:ext uri="{9D8B030D-6E8A-4147-A177-3AD203B41FA5}">
                      <a16:colId xmlns:a16="http://schemas.microsoft.com/office/drawing/2014/main" val="20000"/>
                    </a:ext>
                  </a:extLst>
                </a:gridCol>
                <a:gridCol w="2104994">
                  <a:extLst>
                    <a:ext uri="{9D8B030D-6E8A-4147-A177-3AD203B41FA5}">
                      <a16:colId xmlns:a16="http://schemas.microsoft.com/office/drawing/2014/main" val="20001"/>
                    </a:ext>
                  </a:extLst>
                </a:gridCol>
                <a:gridCol w="1308600">
                  <a:extLst>
                    <a:ext uri="{9D8B030D-6E8A-4147-A177-3AD203B41FA5}">
                      <a16:colId xmlns:a16="http://schemas.microsoft.com/office/drawing/2014/main" val="20002"/>
                    </a:ext>
                  </a:extLst>
                </a:gridCol>
                <a:gridCol w="1396471">
                  <a:extLst>
                    <a:ext uri="{9D8B030D-6E8A-4147-A177-3AD203B41FA5}">
                      <a16:colId xmlns:a16="http://schemas.microsoft.com/office/drawing/2014/main" val="20003"/>
                    </a:ext>
                  </a:extLst>
                </a:gridCol>
                <a:gridCol w="1629216">
                  <a:extLst>
                    <a:ext uri="{9D8B030D-6E8A-4147-A177-3AD203B41FA5}">
                      <a16:colId xmlns:a16="http://schemas.microsoft.com/office/drawing/2014/main" val="20004"/>
                    </a:ext>
                  </a:extLst>
                </a:gridCol>
                <a:gridCol w="1938620">
                  <a:extLst>
                    <a:ext uri="{9D8B030D-6E8A-4147-A177-3AD203B41FA5}">
                      <a16:colId xmlns:a16="http://schemas.microsoft.com/office/drawing/2014/main" val="20005"/>
                    </a:ext>
                  </a:extLst>
                </a:gridCol>
              </a:tblGrid>
              <a:tr h="294396">
                <a:tc rowSpan="2">
                  <a:txBody>
                    <a:bodyPr/>
                    <a:lstStyle/>
                    <a:p>
                      <a:pPr algn="ctr">
                        <a:lnSpc>
                          <a:spcPct val="125000"/>
                        </a:lnSpc>
                        <a:spcAft>
                          <a:spcPts val="0"/>
                        </a:spcAft>
                      </a:pPr>
                      <a:r>
                        <a:rPr lang="zh-CN" sz="1600" kern="100" dirty="0">
                          <a:solidFill>
                            <a:srgbClr val="FFFF00"/>
                          </a:solidFill>
                          <a:effectLst/>
                          <a:latin typeface="微软雅黑" panose="020B0503020204020204" pitchFamily="34" charset="-122"/>
                          <a:ea typeface="微软雅黑" panose="020B0503020204020204" pitchFamily="34" charset="-122"/>
                        </a:rPr>
                        <a:t>程序</a:t>
                      </a:r>
                    </a:p>
                    <a:p>
                      <a:pPr algn="ctr">
                        <a:lnSpc>
                          <a:spcPct val="125000"/>
                        </a:lnSpc>
                        <a:spcAft>
                          <a:spcPts val="0"/>
                        </a:spcAft>
                      </a:pPr>
                      <a:r>
                        <a:rPr lang="zh-CN" sz="1600" kern="100" dirty="0">
                          <a:solidFill>
                            <a:srgbClr val="FFFF00"/>
                          </a:solidFill>
                          <a:effectLst/>
                          <a:latin typeface="微软雅黑" panose="020B0503020204020204" pitchFamily="34" charset="-122"/>
                          <a:ea typeface="微软雅黑" panose="020B0503020204020204" pitchFamily="34" charset="-122"/>
                        </a:rPr>
                        <a:t>指令</a:t>
                      </a:r>
                    </a:p>
                  </a:txBody>
                  <a:tcPr marL="68580" marR="68580" marT="0" marB="0" anchor="ctr">
                    <a:solidFill>
                      <a:srgbClr val="003399"/>
                    </a:solidFill>
                  </a:tcPr>
                </a:tc>
                <a:tc gridSpan="2">
                  <a:txBody>
                    <a:bodyPr/>
                    <a:lstStyle/>
                    <a:p>
                      <a:pPr algn="ctr">
                        <a:lnSpc>
                          <a:spcPct val="125000"/>
                        </a:lnSpc>
                        <a:spcAft>
                          <a:spcPts val="0"/>
                        </a:spcAft>
                      </a:pPr>
                      <a:r>
                        <a:rPr lang="zh-CN" sz="1600" kern="100">
                          <a:solidFill>
                            <a:srgbClr val="FFFF00"/>
                          </a:solidFill>
                          <a:effectLst/>
                          <a:latin typeface="微软雅黑" panose="020B0503020204020204" pitchFamily="34" charset="-122"/>
                          <a:ea typeface="微软雅黑" panose="020B0503020204020204" pitchFamily="34" charset="-122"/>
                        </a:rPr>
                        <a:t>条件</a:t>
                      </a:r>
                    </a:p>
                  </a:txBody>
                  <a:tcPr marL="68580" marR="68580" marT="0" marB="0" anchor="ctr">
                    <a:solidFill>
                      <a:srgbClr val="003399"/>
                    </a:solidFill>
                  </a:tcPr>
                </a:tc>
                <a:tc hMerge="1">
                  <a:txBody>
                    <a:bodyPr/>
                    <a:lstStyle/>
                    <a:p>
                      <a:endParaRPr lang="zh-CN" altLang="en-US"/>
                    </a:p>
                  </a:txBody>
                  <a:tcPr/>
                </a:tc>
                <a:tc gridSpan="3">
                  <a:txBody>
                    <a:bodyPr/>
                    <a:lstStyle/>
                    <a:p>
                      <a:pPr algn="ctr">
                        <a:lnSpc>
                          <a:spcPct val="125000"/>
                        </a:lnSpc>
                        <a:spcAft>
                          <a:spcPts val="0"/>
                        </a:spcAft>
                      </a:pPr>
                      <a:r>
                        <a:rPr lang="zh-CN" sz="1600" kern="100" dirty="0">
                          <a:solidFill>
                            <a:srgbClr val="FFFF00"/>
                          </a:solidFill>
                          <a:effectLst/>
                          <a:latin typeface="微软雅黑" panose="020B0503020204020204" pitchFamily="34" charset="-122"/>
                          <a:ea typeface="微软雅黑" panose="020B0503020204020204" pitchFamily="34" charset="-122"/>
                        </a:rPr>
                        <a:t>动作</a:t>
                      </a:r>
                    </a:p>
                  </a:txBody>
                  <a:tcPr marL="68580" marR="68580" marT="0" marB="0" anchor="ctr">
                    <a:solidFill>
                      <a:srgbClr val="003399"/>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94396">
                <a:tc vMerge="1">
                  <a:txBody>
                    <a:bodyPr/>
                    <a:lstStyle/>
                    <a:p>
                      <a:endParaRPr lang="zh-CN" altLang="en-US"/>
                    </a:p>
                  </a:txBody>
                  <a:tcP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寄存器当前状态</a:t>
                      </a:r>
                    </a:p>
                  </a:txBody>
                  <a:tcPr marL="68580" marR="68580" marT="0" marB="0" anchor="ctr"/>
                </a:tc>
                <a:tc>
                  <a:txBody>
                    <a:bodyPr/>
                    <a:lstStyle/>
                    <a:p>
                      <a:pPr algn="ctr">
                        <a:lnSpc>
                          <a:spcPct val="125000"/>
                        </a:lnSpc>
                        <a:spcAft>
                          <a:spcPts val="0"/>
                        </a:spcAft>
                      </a:pPr>
                      <a:r>
                        <a:rPr lang="en-US" altLang="zh-CN" sz="1600" kern="100" dirty="0">
                          <a:effectLst/>
                          <a:latin typeface="微软雅黑" panose="020B0503020204020204" pitchFamily="34" charset="-122"/>
                          <a:ea typeface="微软雅黑" panose="020B0503020204020204" pitchFamily="34" charset="-122"/>
                        </a:rPr>
                        <a:t>M</a:t>
                      </a:r>
                      <a:r>
                        <a:rPr lang="zh-CN" sz="1600" kern="100" dirty="0">
                          <a:effectLst/>
                          <a:latin typeface="微软雅黑" panose="020B0503020204020204" pitchFamily="34" charset="-122"/>
                          <a:ea typeface="微软雅黑" panose="020B0503020204020204" pitchFamily="34" charset="-122"/>
                        </a:rPr>
                        <a:t>当前值</a:t>
                      </a:r>
                    </a:p>
                  </a:txBody>
                  <a:tcPr marL="68580" marR="68580" marT="0" marB="0" anchor="ctr"/>
                </a:tc>
                <a:tc>
                  <a:txBody>
                    <a:bodyPr/>
                    <a:lstStyle/>
                    <a:p>
                      <a:pPr algn="ctr">
                        <a:lnSpc>
                          <a:spcPct val="125000"/>
                        </a:lnSpc>
                        <a:spcAft>
                          <a:spcPts val="0"/>
                        </a:spcAft>
                      </a:pPr>
                      <a:r>
                        <a:rPr lang="en-US" sz="1600" kern="100" dirty="0">
                          <a:effectLst/>
                          <a:latin typeface="微软雅黑" panose="020B0503020204020204" pitchFamily="34" charset="-122"/>
                          <a:ea typeface="微软雅黑" panose="020B0503020204020204" pitchFamily="34" charset="-122"/>
                        </a:rPr>
                        <a:t>M</a:t>
                      </a:r>
                      <a:r>
                        <a:rPr lang="zh-CN" sz="1600" kern="100" dirty="0">
                          <a:effectLst/>
                          <a:latin typeface="微软雅黑" panose="020B0503020204020204" pitchFamily="34" charset="-122"/>
                          <a:ea typeface="微软雅黑" panose="020B0503020204020204" pitchFamily="34" charset="-122"/>
                        </a:rPr>
                        <a:t>新值</a:t>
                      </a:r>
                    </a:p>
                  </a:txBody>
                  <a:tcPr marL="68580" marR="68580" marT="0" marB="0" anchor="ctr"/>
                </a:tc>
                <a:tc>
                  <a:txBody>
                    <a:bodyPr/>
                    <a:lstStyle/>
                    <a:p>
                      <a:pPr algn="ctr">
                        <a:lnSpc>
                          <a:spcPct val="125000"/>
                        </a:lnSpc>
                        <a:spcAft>
                          <a:spcPts val="0"/>
                        </a:spcAft>
                      </a:pPr>
                      <a:r>
                        <a:rPr lang="en-US" sz="1600" kern="100" dirty="0">
                          <a:effectLst/>
                          <a:latin typeface="微软雅黑" panose="020B0503020204020204" pitchFamily="34" charset="-122"/>
                          <a:ea typeface="微软雅黑" panose="020B0503020204020204" pitchFamily="34" charset="-122"/>
                        </a:rPr>
                        <a:t>M</a:t>
                      </a:r>
                      <a:r>
                        <a:rPr lang="zh-CN" sz="1600" kern="100" dirty="0">
                          <a:effectLst/>
                          <a:latin typeface="微软雅黑" panose="020B0503020204020204" pitchFamily="34" charset="-122"/>
                          <a:ea typeface="微软雅黑" panose="020B0503020204020204" pitchFamily="34" charset="-122"/>
                        </a:rPr>
                        <a:t>移动</a:t>
                      </a:r>
                    </a:p>
                  </a:txBody>
                  <a:tcPr marL="68580" marR="68580" marT="0" marB="0" anchor="ct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寄存器新状态</a:t>
                      </a:r>
                    </a:p>
                  </a:txBody>
                  <a:tcPr marL="68580" marR="68580" marT="0" marB="0" anchor="ctr"/>
                </a:tc>
                <a:extLst>
                  <a:ext uri="{0D108BD9-81ED-4DB2-BD59-A6C34878D82A}">
                    <a16:rowId xmlns:a16="http://schemas.microsoft.com/office/drawing/2014/main" val="10001"/>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0</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初始</a:t>
                      </a:r>
                    </a:p>
                  </a:txBody>
                  <a:tcPr marL="68580" marR="68580" marT="0" marB="0" anchor="ctr"/>
                </a:tc>
                <a:tc>
                  <a:txBody>
                    <a:bodyPr/>
                    <a:lstStyle/>
                    <a:p>
                      <a:pPr algn="ctr">
                        <a:lnSpc>
                          <a:spcPct val="125000"/>
                        </a:lnSpc>
                        <a:spcAft>
                          <a:spcPts val="0"/>
                        </a:spcAft>
                      </a:pP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不动</a:t>
                      </a:r>
                    </a:p>
                  </a:txBody>
                  <a:tcPr marL="68580" marR="68580" marT="0" marB="0" anchor="ct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启动</a:t>
                      </a:r>
                    </a:p>
                  </a:txBody>
                  <a:tcPr marL="68580" marR="68580" marT="0" marB="0" anchor="ctr"/>
                </a:tc>
                <a:extLst>
                  <a:ext uri="{0D108BD9-81ED-4DB2-BD59-A6C34878D82A}">
                    <a16:rowId xmlns:a16="http://schemas.microsoft.com/office/drawing/2014/main" val="10002"/>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1</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启动</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右移</a:t>
                      </a:r>
                    </a:p>
                  </a:txBody>
                  <a:tcPr marL="68580" marR="68580" marT="0" marB="0" anchor="ct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加法</a:t>
                      </a:r>
                    </a:p>
                  </a:txBody>
                  <a:tcPr marL="68580" marR="68580" marT="0" marB="0" anchor="ctr"/>
                </a:tc>
                <a:extLst>
                  <a:ext uri="{0D108BD9-81ED-4DB2-BD59-A6C34878D82A}">
                    <a16:rowId xmlns:a16="http://schemas.microsoft.com/office/drawing/2014/main" val="10003"/>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2</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lnSpc>
                          <a:spcPct val="125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返回</a:t>
                      </a:r>
                    </a:p>
                  </a:txBody>
                  <a:tcPr marL="68580" marR="68580" marT="0" marB="0" anchor="ctr"/>
                </a:tc>
                <a:extLst>
                  <a:ext uri="{0D108BD9-81ED-4DB2-BD59-A6C34878D82A}">
                    <a16:rowId xmlns:a16="http://schemas.microsoft.com/office/drawing/2014/main" val="10004"/>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3</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右移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进位</a:t>
                      </a:r>
                    </a:p>
                  </a:txBody>
                  <a:tcPr marL="68580" marR="68580" marT="0" marB="0" anchor="ctr"/>
                </a:tc>
                <a:extLst>
                  <a:ext uri="{0D108BD9-81ED-4DB2-BD59-A6C34878D82A}">
                    <a16:rowId xmlns:a16="http://schemas.microsoft.com/office/drawing/2014/main" val="10005"/>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4</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加法</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停机</a:t>
                      </a:r>
                    </a:p>
                  </a:txBody>
                  <a:tcPr marL="68580" marR="68580" marT="0" marB="0" anchor="ctr"/>
                </a:tc>
                <a:extLst>
                  <a:ext uri="{0D108BD9-81ED-4DB2-BD59-A6C34878D82A}">
                    <a16:rowId xmlns:a16="http://schemas.microsoft.com/office/drawing/2014/main" val="10006"/>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5</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进位</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0</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返回</a:t>
                      </a:r>
                    </a:p>
                  </a:txBody>
                  <a:tcPr marL="68580" marR="68580" marT="0" marB="0" anchor="ctr"/>
                </a:tc>
                <a:extLst>
                  <a:ext uri="{0D108BD9-81ED-4DB2-BD59-A6C34878D82A}">
                    <a16:rowId xmlns:a16="http://schemas.microsoft.com/office/drawing/2014/main" val="10007"/>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6</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进位</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0</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右移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进位</a:t>
                      </a:r>
                    </a:p>
                  </a:txBody>
                  <a:tcPr marL="68580" marR="68580" marT="0" marB="0" anchor="ctr"/>
                </a:tc>
                <a:extLst>
                  <a:ext uri="{0D108BD9-81ED-4DB2-BD59-A6C34878D82A}">
                    <a16:rowId xmlns:a16="http://schemas.microsoft.com/office/drawing/2014/main" val="10008"/>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7</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进位</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右移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溢出</a:t>
                      </a:r>
                    </a:p>
                  </a:txBody>
                  <a:tcPr marL="68580" marR="68580" marT="0" marB="0" anchor="ctr"/>
                </a:tc>
                <a:extLst>
                  <a:ext uri="{0D108BD9-81ED-4DB2-BD59-A6C34878D82A}">
                    <a16:rowId xmlns:a16="http://schemas.microsoft.com/office/drawing/2014/main" val="10009"/>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8</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溢出</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空</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返回</a:t>
                      </a:r>
                    </a:p>
                  </a:txBody>
                  <a:tcPr marL="68580" marR="68580" marT="0" marB="0" anchor="ctr"/>
                </a:tc>
                <a:extLst>
                  <a:ext uri="{0D108BD9-81ED-4DB2-BD59-A6C34878D82A}">
                    <a16:rowId xmlns:a16="http://schemas.microsoft.com/office/drawing/2014/main" val="10010"/>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9</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返回</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返回</a:t>
                      </a:r>
                    </a:p>
                  </a:txBody>
                  <a:tcPr marL="68580" marR="68580" marT="0" marB="0" anchor="ctr"/>
                </a:tc>
                <a:extLst>
                  <a:ext uri="{0D108BD9-81ED-4DB2-BD59-A6C34878D82A}">
                    <a16:rowId xmlns:a16="http://schemas.microsoft.com/office/drawing/2014/main" val="10011"/>
                  </a:ext>
                </a:extLst>
              </a:tr>
              <a:tr h="294396">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10</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返回</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0</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0</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左移</a:t>
                      </a: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返回</a:t>
                      </a:r>
                    </a:p>
                  </a:txBody>
                  <a:tcPr marL="68580" marR="68580" marT="0" marB="0" anchor="ctr"/>
                </a:tc>
                <a:extLst>
                  <a:ext uri="{0D108BD9-81ED-4DB2-BD59-A6C34878D82A}">
                    <a16:rowId xmlns:a16="http://schemas.microsoft.com/office/drawing/2014/main" val="10012"/>
                  </a:ext>
                </a:extLst>
              </a:tr>
              <a:tr h="349321">
                <a:tc>
                  <a:txBody>
                    <a:bodyPr/>
                    <a:lstStyle/>
                    <a:p>
                      <a:pPr algn="ctr">
                        <a:lnSpc>
                          <a:spcPct val="125000"/>
                        </a:lnSpc>
                        <a:spcAft>
                          <a:spcPts val="0"/>
                        </a:spcAft>
                      </a:pPr>
                      <a:r>
                        <a:rPr lang="en-US" sz="1600" kern="100" dirty="0">
                          <a:solidFill>
                            <a:schemeClr val="tx1"/>
                          </a:solidFill>
                          <a:effectLst/>
                          <a:latin typeface="微软雅黑" panose="020B0503020204020204" pitchFamily="34" charset="-122"/>
                          <a:ea typeface="微软雅黑" panose="020B0503020204020204" pitchFamily="34" charset="-122"/>
                        </a:rPr>
                        <a:t>11</a:t>
                      </a:r>
                      <a:endParaRPr lang="zh-CN" sz="1600"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solidFill>
                      <a:schemeClr val="accent3">
                        <a:lumMod val="60000"/>
                        <a:lumOff val="40000"/>
                      </a:schemeClr>
                    </a:solidFill>
                  </a:tcP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返回</a:t>
                      </a: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5000"/>
                        </a:lnSpc>
                        <a:spcAft>
                          <a:spcPts val="0"/>
                        </a:spcAft>
                      </a:pPr>
                      <a:r>
                        <a:rPr lang="zh-CN" sz="1600" kern="100">
                          <a:effectLst/>
                          <a:latin typeface="微软雅黑" panose="020B0503020204020204" pitchFamily="34" charset="-122"/>
                          <a:ea typeface="微软雅黑" panose="020B0503020204020204" pitchFamily="34" charset="-122"/>
                        </a:rPr>
                        <a:t>不动</a:t>
                      </a:r>
                    </a:p>
                  </a:txBody>
                  <a:tcPr marL="68580" marR="68580" marT="0" marB="0" anchor="ctr"/>
                </a:tc>
                <a:tc>
                  <a:txBody>
                    <a:bodyPr/>
                    <a:lstStyle/>
                    <a:p>
                      <a:pPr algn="ctr">
                        <a:lnSpc>
                          <a:spcPct val="125000"/>
                        </a:lnSpc>
                        <a:spcAft>
                          <a:spcPts val="0"/>
                        </a:spcAft>
                      </a:pPr>
                      <a:r>
                        <a:rPr lang="zh-CN" sz="1600" kern="100" dirty="0">
                          <a:effectLst/>
                          <a:latin typeface="微软雅黑" panose="020B0503020204020204" pitchFamily="34" charset="-122"/>
                          <a:ea typeface="微软雅黑" panose="020B0503020204020204" pitchFamily="34" charset="-122"/>
                        </a:rPr>
                        <a:t>停机</a:t>
                      </a:r>
                    </a:p>
                  </a:txBody>
                  <a:tcPr marL="68580" marR="68580" marT="0" marB="0" anchor="ctr"/>
                </a:tc>
                <a:extLst>
                  <a:ext uri="{0D108BD9-81ED-4DB2-BD59-A6C34878D82A}">
                    <a16:rowId xmlns:a16="http://schemas.microsoft.com/office/drawing/2014/main" val="10013"/>
                  </a:ext>
                </a:extLst>
              </a:tr>
            </a:tbl>
          </a:graphicData>
        </a:graphic>
      </p:graphicFrame>
      <p:sp>
        <p:nvSpPr>
          <p:cNvPr id="11" name="内容占位符 2">
            <a:extLst>
              <a:ext uri="{FF2B5EF4-FFF2-40B4-BE49-F238E27FC236}">
                <a16:creationId xmlns:a16="http://schemas.microsoft.com/office/drawing/2014/main" id="{7B3E51CD-D33A-40FD-B779-8E82724E44CC}"/>
              </a:ext>
            </a:extLst>
          </p:cNvPr>
          <p:cNvSpPr txBox="1">
            <a:spLocks/>
          </p:cNvSpPr>
          <p:nvPr/>
        </p:nvSpPr>
        <p:spPr>
          <a:xfrm>
            <a:off x="775241" y="1651277"/>
            <a:ext cx="10720073" cy="4515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用于</a:t>
            </a:r>
            <a:r>
              <a:rPr lang="zh-CN" altLang="en-US" sz="2400" dirty="0" smtClean="0">
                <a:latin typeface="微软雅黑" panose="020B0503020204020204" pitchFamily="34" charset="-122"/>
                <a:ea typeface="微软雅黑" panose="020B0503020204020204" pitchFamily="34" charset="-122"/>
              </a:rPr>
              <a:t>二进制数运算 </a:t>
            </a:r>
            <a:r>
              <a:rPr lang="en-US" altLang="zh-CN" sz="2400" dirty="0" smtClean="0">
                <a:latin typeface="微软雅黑" panose="020B0503020204020204" pitchFamily="34" charset="-122"/>
                <a:ea typeface="微软雅黑" panose="020B0503020204020204" pitchFamily="34" charset="-122"/>
              </a:rPr>
              <a:t>f(x</a:t>
            </a:r>
            <a:r>
              <a:rPr lang="en-US" altLang="zh-CN" sz="2400" dirty="0">
                <a:latin typeface="微软雅黑" panose="020B0503020204020204" pitchFamily="34" charset="-122"/>
                <a:ea typeface="微软雅黑" panose="020B0503020204020204" pitchFamily="34" charset="-122"/>
              </a:rPr>
              <a:t>)=(x+1</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  的</a:t>
            </a:r>
            <a:r>
              <a:rPr lang="zh-CN" altLang="en-US" sz="2400" dirty="0">
                <a:latin typeface="微软雅黑" panose="020B0503020204020204" pitchFamily="34" charset="-122"/>
                <a:ea typeface="微软雅黑" panose="020B0503020204020204" pitchFamily="34" charset="-122"/>
              </a:rPr>
              <a:t>专用</a:t>
            </a:r>
            <a:r>
              <a:rPr lang="zh-CN" altLang="en-US" sz="2400" dirty="0" smtClean="0">
                <a:latin typeface="微软雅黑" panose="020B0503020204020204" pitchFamily="34" charset="-122"/>
                <a:ea typeface="微软雅黑" panose="020B0503020204020204" pitchFamily="34" charset="-122"/>
              </a:rPr>
              <a:t>图灵机指令集</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CE60CBA-E849-4CBB-8A46-CF0DF2EA1F55}"/>
              </a:ext>
            </a:extLst>
          </p:cNvPr>
          <p:cNvSpPr txBox="1"/>
          <p:nvPr/>
        </p:nvSpPr>
        <p:spPr>
          <a:xfrm>
            <a:off x="856773" y="184613"/>
            <a:ext cx="4150656" cy="581057"/>
          </a:xfrm>
          <a:prstGeom prst="rect">
            <a:avLst/>
          </a:prstGeom>
          <a:noFill/>
        </p:spPr>
        <p:txBody>
          <a:bodyPr wrap="square" rtlCol="0">
            <a:spAutoFit/>
          </a:bodyPr>
          <a:lstStyle/>
          <a:p>
            <a:pPr>
              <a:lnSpc>
                <a:spcPct val="125000"/>
              </a:lnSpc>
              <a:defRPr/>
            </a:pPr>
            <a:r>
              <a:rPr lang="en-US" altLang="zh-CN"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01 </a:t>
            </a:r>
            <a:r>
              <a:rPr lang="zh-CN" altLang="en-US" sz="2800" b="1" dirty="0" smtClean="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rPr>
              <a:t>图灵机</a:t>
            </a:r>
            <a:endParaRPr lang="zh-CN" altLang="en-US" sz="2800" b="1" dirty="0">
              <a:solidFill>
                <a:srgbClr val="BD374A"/>
              </a:solidFill>
              <a:latin typeface="Arial" panose="020B0604020202020204" pitchFamily="34" charset="0"/>
              <a:ea typeface="微软雅黑" panose="020B0503020204020204" pitchFamily="34" charset="-122"/>
              <a:cs typeface="阿里巴巴普惠体" panose="00020600040101010101" pitchFamily="18" charset="-122"/>
              <a:sym typeface="Arial" panose="020B0604020202020204" pitchFamily="34" charset="0"/>
            </a:endParaRPr>
          </a:p>
        </p:txBody>
      </p:sp>
      <p:sp>
        <p:nvSpPr>
          <p:cNvPr id="7" name="Freeform 1108">
            <a:extLst>
              <a:ext uri="{FF2B5EF4-FFF2-40B4-BE49-F238E27FC236}">
                <a16:creationId xmlns:a16="http://schemas.microsoft.com/office/drawing/2014/main" id="{6D38A2CB-27E1-44B8-9581-26E6AA94EEAA}"/>
              </a:ext>
            </a:extLst>
          </p:cNvPr>
          <p:cNvSpPr>
            <a:spLocks noEditPoints="1"/>
          </p:cNvSpPr>
          <p:nvPr/>
        </p:nvSpPr>
        <p:spPr bwMode="auto">
          <a:xfrm>
            <a:off x="316454" y="981324"/>
            <a:ext cx="306387" cy="31273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00A39E"/>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20000"/>
              </a:lnSpc>
              <a:spcBef>
                <a:spcPts val="0"/>
              </a:spcBef>
              <a:spcAft>
                <a:spcPts val="0"/>
              </a:spcAft>
              <a:defRPr/>
            </a:pPr>
            <a:endParaRPr lang="zh-CN" altLang="en-US" sz="1600" dirty="0">
              <a:solidFill>
                <a:prstClr val="black"/>
              </a:solidFill>
              <a:latin typeface="+mn-ea"/>
              <a:cs typeface="Arial" panose="020B0604020202020204" pitchFamily="34" charset="0"/>
            </a:endParaRPr>
          </a:p>
        </p:txBody>
      </p:sp>
      <p:sp>
        <p:nvSpPr>
          <p:cNvPr id="24" name="矩形 23">
            <a:extLst>
              <a:ext uri="{FF2B5EF4-FFF2-40B4-BE49-F238E27FC236}">
                <a16:creationId xmlns:a16="http://schemas.microsoft.com/office/drawing/2014/main" id="{569B7798-0E7F-400D-B894-0AA25E9A30A9}"/>
              </a:ext>
            </a:extLst>
          </p:cNvPr>
          <p:cNvSpPr/>
          <p:nvPr/>
        </p:nvSpPr>
        <p:spPr>
          <a:xfrm>
            <a:off x="622841" y="901441"/>
            <a:ext cx="2350323" cy="461665"/>
          </a:xfrm>
          <a:prstGeom prst="rect">
            <a:avLst/>
          </a:prstGeom>
        </p:spPr>
        <p:txBody>
          <a:bodyPr wrap="none">
            <a:spAutoFit/>
          </a:bodyPr>
          <a:lstStyle/>
          <a:p>
            <a:r>
              <a:rPr lang="zh-CN" altLang="en-US" sz="2400" b="1" dirty="0" smtClean="0">
                <a:solidFill>
                  <a:srgbClr val="C00000"/>
                </a:solidFill>
                <a:latin typeface="黑体" panose="02010609060101010101" pitchFamily="49" charset="-122"/>
                <a:ea typeface="黑体" panose="02010609060101010101" pitchFamily="49" charset="-122"/>
              </a:rPr>
              <a:t>专用图灵机示例</a:t>
            </a:r>
            <a:endParaRPr lang="zh-CN" altLang="en-US" sz="2400" b="1" dirty="0">
              <a:solidFill>
                <a:srgbClr val="C00000"/>
              </a:solidFill>
              <a:latin typeface="黑体" panose="02010609060101010101" pitchFamily="49" charset="-122"/>
              <a:ea typeface="黑体" panose="02010609060101010101" pitchFamily="49"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634398389"/>
              </p:ext>
            </p:extLst>
          </p:nvPr>
        </p:nvGraphicFramePr>
        <p:xfrm>
          <a:off x="1108990" y="2815259"/>
          <a:ext cx="6356402" cy="3566160"/>
        </p:xfrm>
        <a:graphic>
          <a:graphicData uri="http://schemas.openxmlformats.org/drawingml/2006/table">
            <a:tbl>
              <a:tblPr firstRow="1" firstCol="1" bandRow="1"/>
              <a:tblGrid>
                <a:gridCol w="606890">
                  <a:extLst>
                    <a:ext uri="{9D8B030D-6E8A-4147-A177-3AD203B41FA5}">
                      <a16:colId xmlns:a16="http://schemas.microsoft.com/office/drawing/2014/main" val="20000"/>
                    </a:ext>
                  </a:extLst>
                </a:gridCol>
                <a:gridCol w="1124349">
                  <a:extLst>
                    <a:ext uri="{9D8B030D-6E8A-4147-A177-3AD203B41FA5}">
                      <a16:colId xmlns:a16="http://schemas.microsoft.com/office/drawing/2014/main" val="20001"/>
                    </a:ext>
                  </a:extLst>
                </a:gridCol>
                <a:gridCol w="1127032">
                  <a:extLst>
                    <a:ext uri="{9D8B030D-6E8A-4147-A177-3AD203B41FA5}">
                      <a16:colId xmlns:a16="http://schemas.microsoft.com/office/drawing/2014/main" val="20002"/>
                    </a:ext>
                  </a:extLst>
                </a:gridCol>
                <a:gridCol w="1031359">
                  <a:extLst>
                    <a:ext uri="{9D8B030D-6E8A-4147-A177-3AD203B41FA5}">
                      <a16:colId xmlns:a16="http://schemas.microsoft.com/office/drawing/2014/main" val="20003"/>
                    </a:ext>
                  </a:extLst>
                </a:gridCol>
                <a:gridCol w="1201479">
                  <a:extLst>
                    <a:ext uri="{9D8B030D-6E8A-4147-A177-3AD203B41FA5}">
                      <a16:colId xmlns:a16="http://schemas.microsoft.com/office/drawing/2014/main" val="20004"/>
                    </a:ext>
                  </a:extLst>
                </a:gridCol>
                <a:gridCol w="1265293">
                  <a:extLst>
                    <a:ext uri="{9D8B030D-6E8A-4147-A177-3AD203B41FA5}">
                      <a16:colId xmlns:a16="http://schemas.microsoft.com/office/drawing/2014/main" val="20005"/>
                    </a:ext>
                  </a:extLst>
                </a:gridCol>
              </a:tblGrid>
              <a:tr h="270511">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指令</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2060"/>
                          </a:solidFill>
                          <a:effectLst/>
                          <a:latin typeface="微软雅黑" panose="020B0503020204020204" pitchFamily="34" charset="-122"/>
                          <a:ea typeface="微软雅黑" panose="020B0503020204020204" pitchFamily="34" charset="-122"/>
                        </a:rPr>
                        <a:t>当前状态</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当前值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新值</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effectLst/>
                          <a:latin typeface="微软雅黑" panose="020B0503020204020204" pitchFamily="34" charset="-122"/>
                          <a:ea typeface="微软雅黑" panose="020B0503020204020204" pitchFamily="34" charset="-122"/>
                        </a:rPr>
                        <a:t>M</a:t>
                      </a:r>
                      <a:r>
                        <a:rPr lang="zh-CN" sz="1800" kern="100">
                          <a:solidFill>
                            <a:srgbClr val="002060"/>
                          </a:solidFill>
                          <a:effectLst/>
                          <a:latin typeface="微软雅黑" panose="020B0503020204020204" pitchFamily="34" charset="-122"/>
                          <a:ea typeface="微软雅黑" panose="020B0503020204020204" pitchFamily="34" charset="-122"/>
                        </a:rPr>
                        <a:t>移动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2060"/>
                          </a:solidFill>
                          <a:effectLst/>
                          <a:latin typeface="微软雅黑" panose="020B0503020204020204" pitchFamily="34" charset="-122"/>
                          <a:ea typeface="微软雅黑" panose="020B0503020204020204" pitchFamily="34" charset="-122"/>
                        </a:rPr>
                        <a:t>新状态</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初始</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启动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加法</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停机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进位</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右移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溢出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空</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0</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左移</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511">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返回</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solidFill>
                            <a:srgbClr val="000000"/>
                          </a:solidFill>
                          <a:effectLst/>
                          <a:latin typeface="微软雅黑" panose="020B0503020204020204" pitchFamily="34" charset="-122"/>
                          <a:ea typeface="微软雅黑" panose="020B0503020204020204" pitchFamily="34" charset="-122"/>
                        </a:rPr>
                        <a:t>不动</a:t>
                      </a:r>
                      <a:endParaRPr lang="zh-CN" sz="1800" kern="10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solidFill>
                            <a:srgbClr val="000000"/>
                          </a:solidFill>
                          <a:effectLst/>
                          <a:latin typeface="微软雅黑" panose="020B0503020204020204" pitchFamily="34" charset="-122"/>
                          <a:ea typeface="微软雅黑" panose="020B0503020204020204" pitchFamily="34" charset="-122"/>
                        </a:rPr>
                        <a:t>停机</a:t>
                      </a:r>
                      <a:endParaRPr lang="zh-CN" sz="1800" kern="100" dirty="0">
                        <a:effectLst/>
                        <a:latin typeface="微软雅黑" panose="020B0503020204020204" pitchFamily="34" charset="-122"/>
                        <a:ea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2" name="矩形 11"/>
          <p:cNvSpPr/>
          <p:nvPr/>
        </p:nvSpPr>
        <p:spPr>
          <a:xfrm>
            <a:off x="8673506" y="2177720"/>
            <a:ext cx="2376264" cy="1738548"/>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当前状态：初始</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noProof="0" dirty="0">
                <a:solidFill>
                  <a:prstClr val="white"/>
                </a:solidFill>
                <a:latin typeface="微软雅黑" panose="020B0503020204020204" pitchFamily="34" charset="-122"/>
                <a:ea typeface="微软雅黑" panose="020B0503020204020204" pitchFamily="34" charset="-122"/>
              </a:rPr>
              <a:t>M</a:t>
            </a:r>
            <a:r>
              <a:rPr lang="zh-CN" altLang="en-US" sz="2000" b="1" kern="0" noProof="0" dirty="0">
                <a:solidFill>
                  <a:prstClr val="white"/>
                </a:solidFill>
                <a:latin typeface="微软雅黑" panose="020B0503020204020204" pitchFamily="34" charset="-122"/>
                <a:ea typeface="微软雅黑" panose="020B0503020204020204" pitchFamily="34" charset="-122"/>
              </a:rPr>
              <a:t>当前值：*</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执行指令：</a:t>
            </a:r>
            <a:r>
              <a:rPr lang="en-US" altLang="zh-CN" sz="2000" b="1" kern="0" dirty="0" smtClean="0">
                <a:solidFill>
                  <a:prstClr val="white"/>
                </a:solidFill>
                <a:latin typeface="微软雅黑" panose="020B0503020204020204" pitchFamily="34" charset="-122"/>
                <a:ea typeface="微软雅黑" panose="020B0503020204020204" pitchFamily="34" charset="-122"/>
              </a:rPr>
              <a:t>0</a:t>
            </a:r>
            <a:endParaRPr lang="en-US" altLang="zh-CN" sz="2000" b="1" kern="0" dirty="0">
              <a:solidFill>
                <a:prstClr val="white"/>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4133326" y="1541081"/>
            <a:ext cx="1316567" cy="709795"/>
            <a:chOff x="2685902" y="1155150"/>
            <a:chExt cx="1316567" cy="709795"/>
          </a:xfrm>
        </p:grpSpPr>
        <p:sp>
          <p:nvSpPr>
            <p:cNvPr id="14" name="Line 14"/>
            <p:cNvSpPr>
              <a:spLocks noChangeShapeType="1"/>
            </p:cNvSpPr>
            <p:nvPr/>
          </p:nvSpPr>
          <p:spPr bwMode="auto">
            <a:xfrm>
              <a:off x="3325134" y="1563320"/>
              <a:ext cx="0" cy="301625"/>
            </a:xfrm>
            <a:prstGeom prst="line">
              <a:avLst/>
            </a:prstGeom>
            <a:noFill/>
            <a:ln w="2857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53"/>
            <p:cNvSpPr txBox="1">
              <a:spLocks noChangeArrowheads="1"/>
            </p:cNvSpPr>
            <p:nvPr/>
          </p:nvSpPr>
          <p:spPr bwMode="auto">
            <a:xfrm>
              <a:off x="2685902" y="1155150"/>
              <a:ext cx="1316567" cy="4064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eaLnBrk="1" hangingPunct="1">
                <a:spcBef>
                  <a:spcPct val="50000"/>
                </a:spcBef>
              </a:pPr>
              <a:r>
                <a:rPr lang="zh-CN" altLang="en-US" sz="2400" b="1" dirty="0">
                  <a:latin typeface="黑体" panose="02010609060101010101" pitchFamily="49" charset="-122"/>
                  <a:ea typeface="黑体" panose="02010609060101010101" pitchFamily="49" charset="-122"/>
                </a:rPr>
                <a:t>读写头</a:t>
              </a:r>
            </a:p>
          </p:txBody>
        </p:sp>
      </p:grpSp>
      <p:graphicFrame>
        <p:nvGraphicFramePr>
          <p:cNvPr id="16" name="表格 15"/>
          <p:cNvGraphicFramePr>
            <a:graphicFrameLocks noGrp="1"/>
          </p:cNvGraphicFramePr>
          <p:nvPr>
            <p:extLst>
              <p:ext uri="{D42A27DB-BD31-4B8C-83A1-F6EECF244321}">
                <p14:modId xmlns:p14="http://schemas.microsoft.com/office/powerpoint/2010/main" val="320871154"/>
              </p:ext>
            </p:extLst>
          </p:nvPr>
        </p:nvGraphicFramePr>
        <p:xfrm>
          <a:off x="1613046" y="2250876"/>
          <a:ext cx="5040560" cy="370840"/>
        </p:xfrm>
        <a:graphic>
          <a:graphicData uri="http://schemas.openxmlformats.org/drawingml/2006/table">
            <a:tbl>
              <a:tblPr firstRow="1" bandRow="1">
                <a:tableStyleId>{5C22544A-7EE6-4342-B048-85BDC9FD1C3A}</a:tableStyleId>
              </a:tblPr>
              <a:tblGrid>
                <a:gridCol w="733747">
                  <a:extLst>
                    <a:ext uri="{9D8B030D-6E8A-4147-A177-3AD203B41FA5}">
                      <a16:colId xmlns:a16="http://schemas.microsoft.com/office/drawing/2014/main" val="20000"/>
                    </a:ext>
                  </a:extLst>
                </a:gridCol>
                <a:gridCol w="733747">
                  <a:extLst>
                    <a:ext uri="{9D8B030D-6E8A-4147-A177-3AD203B41FA5}">
                      <a16:colId xmlns:a16="http://schemas.microsoft.com/office/drawing/2014/main" val="20001"/>
                    </a:ext>
                  </a:extLst>
                </a:gridCol>
                <a:gridCol w="733747">
                  <a:extLst>
                    <a:ext uri="{9D8B030D-6E8A-4147-A177-3AD203B41FA5}">
                      <a16:colId xmlns:a16="http://schemas.microsoft.com/office/drawing/2014/main" val="20002"/>
                    </a:ext>
                  </a:extLst>
                </a:gridCol>
                <a:gridCol w="733747">
                  <a:extLst>
                    <a:ext uri="{9D8B030D-6E8A-4147-A177-3AD203B41FA5}">
                      <a16:colId xmlns:a16="http://schemas.microsoft.com/office/drawing/2014/main" val="20003"/>
                    </a:ext>
                  </a:extLst>
                </a:gridCol>
                <a:gridCol w="733747">
                  <a:extLst>
                    <a:ext uri="{9D8B030D-6E8A-4147-A177-3AD203B41FA5}">
                      <a16:colId xmlns:a16="http://schemas.microsoft.com/office/drawing/2014/main" val="20004"/>
                    </a:ext>
                  </a:extLst>
                </a:gridCol>
                <a:gridCol w="733747">
                  <a:extLst>
                    <a:ext uri="{9D8B030D-6E8A-4147-A177-3AD203B41FA5}">
                      <a16:colId xmlns:a16="http://schemas.microsoft.com/office/drawing/2014/main" val="20005"/>
                    </a:ext>
                  </a:extLst>
                </a:gridCol>
                <a:gridCol w="638078">
                  <a:extLst>
                    <a:ext uri="{9D8B030D-6E8A-4147-A177-3AD203B41FA5}">
                      <a16:colId xmlns:a16="http://schemas.microsoft.com/office/drawing/2014/main" val="20006"/>
                    </a:ext>
                  </a:extLst>
                </a:gridCol>
              </a:tblGrid>
              <a:tr h="370840">
                <a:tc>
                  <a:txBody>
                    <a:bodyPr/>
                    <a:lstStyle/>
                    <a:p>
                      <a:r>
                        <a:rPr lang="zh-CN"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rgbClr val="0000FF"/>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bwMode="auto">
          <a:xfrm>
            <a:off x="1108990" y="3053249"/>
            <a:ext cx="6336704" cy="288032"/>
          </a:xfrm>
          <a:prstGeom prst="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矩形 17"/>
          <p:cNvSpPr/>
          <p:nvPr/>
        </p:nvSpPr>
        <p:spPr>
          <a:xfrm>
            <a:off x="8673506" y="4598339"/>
            <a:ext cx="2376264" cy="1675474"/>
          </a:xfrm>
          <a:prstGeom prst="rect">
            <a:avLst/>
          </a:prstGeom>
          <a:solidFill>
            <a:srgbClr val="1F497D"/>
          </a:solidFill>
          <a:ln w="254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zh-CN" altLang="en-US" sz="20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rPr>
              <a:t>新</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状态：</a:t>
            </a:r>
            <a:r>
              <a:rPr kumimoji="0" lang="zh-CN" altLang="en-US"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启动</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lang="en-US" altLang="zh-CN" sz="2000" b="1" kern="0" dirty="0">
                <a:solidFill>
                  <a:prstClr val="white"/>
                </a:solidFill>
                <a:latin typeface="微软雅黑" panose="020B0503020204020204" pitchFamily="34" charset="-122"/>
                <a:ea typeface="微软雅黑" panose="020B0503020204020204" pitchFamily="34" charset="-122"/>
              </a:rPr>
              <a:t>M</a:t>
            </a:r>
            <a:r>
              <a:rPr lang="zh-CN" altLang="en-US" sz="2000" b="1" kern="0" dirty="0">
                <a:solidFill>
                  <a:prstClr val="white"/>
                </a:solidFill>
                <a:latin typeface="微软雅黑" panose="020B0503020204020204" pitchFamily="34" charset="-122"/>
                <a:ea typeface="微软雅黑" panose="020B0503020204020204" pitchFamily="34" charset="-122"/>
              </a:rPr>
              <a:t>新值：*</a:t>
            </a:r>
            <a:endParaRPr lang="en-US" altLang="zh-CN" sz="2000" b="1" kern="0" dirty="0">
              <a:solidFill>
                <a:prstClr val="white"/>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50000"/>
              </a:spcBef>
              <a:spcAft>
                <a:spcPts val="0"/>
              </a:spcAft>
              <a:buClrTx/>
              <a:buSzTx/>
              <a:buFont typeface="Arial" pitchFamily="34" charset="0"/>
              <a:buNone/>
              <a:tabLst/>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M</a:t>
            </a:r>
            <a:r>
              <a:rPr kumimoji="0" lang="zh-CN" altLang="en-US"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移动：不动</a:t>
            </a:r>
            <a:endParaRPr kumimoji="0" lang="en-US" altLang="zh-CN" sz="20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下箭头 18"/>
          <p:cNvSpPr/>
          <p:nvPr/>
        </p:nvSpPr>
        <p:spPr bwMode="auto">
          <a:xfrm>
            <a:off x="9682202" y="4060284"/>
            <a:ext cx="288032" cy="432048"/>
          </a:xfrm>
          <a:prstGeom prst="downArrow">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5211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5128</TotalTime>
  <Words>5482</Words>
  <Application>Microsoft Office PowerPoint</Application>
  <PresentationFormat>宽屏</PresentationFormat>
  <Paragraphs>1271</Paragraphs>
  <Slides>47</Slides>
  <Notes>46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47</vt:i4>
      </vt:variant>
    </vt:vector>
  </HeadingPairs>
  <TitlesOfParts>
    <vt:vector size="63" baseType="lpstr">
      <vt:lpstr>阿里巴巴普惠体</vt:lpstr>
      <vt:lpstr>阿里巴巴普惠体 B</vt:lpstr>
      <vt:lpstr>阿里巴巴普惠体 Heavy</vt:lpstr>
      <vt:lpstr>等线</vt:lpstr>
      <vt:lpstr>等线 Light</vt:lpstr>
      <vt:lpstr>仿宋</vt:lpstr>
      <vt:lpstr>黑体</vt:lpstr>
      <vt:lpstr>楷体</vt:lpstr>
      <vt:lpstr>宋体</vt:lpstr>
      <vt:lpstr>微软雅黑</vt:lpstr>
      <vt:lpstr>幼圆</vt:lpstr>
      <vt:lpstr>Arial</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201-PC</dc:creator>
  <cp:lastModifiedBy>HP</cp:lastModifiedBy>
  <cp:revision>602</cp:revision>
  <cp:lastPrinted>2022-04-18T08:40:51Z</cp:lastPrinted>
  <dcterms:created xsi:type="dcterms:W3CDTF">2020-06-17T01:25:37Z</dcterms:created>
  <dcterms:modified xsi:type="dcterms:W3CDTF">2022-10-05T12:18:23Z</dcterms:modified>
</cp:coreProperties>
</file>