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7.xml" ContentType="application/vnd.openxmlformats-officedocument.presentationml.notesSlide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60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5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6.xml" ContentType="application/vnd.openxmlformats-officedocument.presentationml.notesSlide+xml"/>
  <Override PartName="/ppt/tags/tag67.xml" ContentType="application/vnd.openxmlformats-officedocument.presentationml.tags+xml"/>
  <Override PartName="/ppt/notesSlides/notesSlide27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8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9.xml" ContentType="application/vnd.openxmlformats-officedocument.presentationml.notesSlide+xml"/>
  <Override PartName="/ppt/tags/tag74.xml" ContentType="application/vnd.openxmlformats-officedocument.presentationml.tags+xml"/>
  <Override PartName="/ppt/notesSlides/notesSlide30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31.xml" ContentType="application/vnd.openxmlformats-officedocument.presentationml.notesSlide+xml"/>
  <Override PartName="/ppt/tags/tag80.xml" ContentType="application/vnd.openxmlformats-officedocument.presentationml.tags+xml"/>
  <Override PartName="/ppt/notesSlides/notesSlide32.xml" ContentType="application/vnd.openxmlformats-officedocument.presentationml.notesSlide+xml"/>
  <Override PartName="/ppt/tags/tag81.xml" ContentType="application/vnd.openxmlformats-officedocument.presentationml.tags+xml"/>
  <Override PartName="/ppt/notesSlides/notesSlide33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34.xml" ContentType="application/vnd.openxmlformats-officedocument.presentationml.notesSlide+xml"/>
  <Override PartName="/ppt/tags/tag86.xml" ContentType="application/vnd.openxmlformats-officedocument.presentationml.tags+xml"/>
  <Override PartName="/ppt/notesSlides/notesSlide35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6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37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303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6" r:id="rId11"/>
    <p:sldId id="298" r:id="rId12"/>
    <p:sldId id="297" r:id="rId13"/>
    <p:sldId id="302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9" r:id="rId42"/>
    <p:sldId id="300" r:id="rId43"/>
    <p:sldId id="301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BE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75506" autoAdjust="0"/>
  </p:normalViewPr>
  <p:slideViewPr>
    <p:cSldViewPr snapToGrid="0">
      <p:cViewPr>
        <p:scale>
          <a:sx n="75" d="100"/>
          <a:sy n="75" d="100"/>
        </p:scale>
        <p:origin x="-51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3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99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强调易犯错的语句：数组边界，循环开始于结束条件。</a:t>
            </a:r>
            <a:endParaRPr lang="en-US" altLang="zh-CN" dirty="0" smtClean="0"/>
          </a:p>
          <a:p>
            <a:r>
              <a:rPr lang="zh-CN" altLang="en-US" dirty="0" smtClean="0"/>
              <a:t>两个变量相互交换的编程技巧。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语句是否有必要使用</a:t>
            </a:r>
            <a:r>
              <a:rPr lang="en-US" altLang="zh-CN" dirty="0" smtClean="0"/>
              <a:t>{ }</a:t>
            </a:r>
          </a:p>
          <a:p>
            <a:r>
              <a:rPr lang="zh-CN" altLang="en-US" dirty="0" smtClean="0"/>
              <a:t>这里并没有优化。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12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优化的好处，大数据处理；</a:t>
            </a:r>
            <a:endParaRPr lang="en-US" altLang="zh-CN" dirty="0" smtClean="0"/>
          </a:p>
          <a:p>
            <a:r>
              <a:rPr lang="zh-CN" altLang="en-US" dirty="0" smtClean="0"/>
              <a:t>标志变量的作用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12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讲解调试技术，</a:t>
            </a:r>
            <a:endParaRPr lang="en-US" altLang="zh-CN" dirty="0" smtClean="0"/>
          </a:p>
          <a:p>
            <a:r>
              <a:rPr lang="zh-CN" altLang="en-US" smtClean="0"/>
              <a:t>普适性更强的程序设计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060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以教室座位排列为例，讲解二维数组的应用。如，提问第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排第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列的同学。</a:t>
            </a:r>
            <a:endParaRPr lang="en-US" altLang="zh-CN" dirty="0" smtClean="0"/>
          </a:p>
          <a:p>
            <a:r>
              <a:rPr lang="zh-CN" altLang="en-US" dirty="0" smtClean="0"/>
              <a:t>提问：本例，按分队统计工资，如何处理？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23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讲解二维数组与一维数组之间的关系。两个下标的边界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089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数组在内存中是连续存放的。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770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从一维数组（行）扩展到二维（行、列）、三维（页、行、列）、甚至多维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51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强调数组下标可以使用表达式。</a:t>
            </a:r>
            <a:endParaRPr lang="en-US" altLang="zh-CN" dirty="0" smtClean="0"/>
          </a:p>
          <a:p>
            <a:r>
              <a:rPr lang="zh-CN" altLang="en-US" dirty="0" smtClean="0"/>
              <a:t>再次强调下标越界问题。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133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同样强调，不要依赖默认值。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454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矩阵装置是常用的操作，必须掌握。</a:t>
            </a:r>
            <a:endParaRPr lang="en-US" altLang="zh-CN" dirty="0" smtClean="0"/>
          </a:p>
          <a:p>
            <a:r>
              <a:rPr lang="zh-CN" altLang="en-US" dirty="0" smtClean="0"/>
              <a:t>注意数组越界。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9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板书数组概念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3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数组元素的遍历是常用操作。</a:t>
            </a:r>
            <a:endParaRPr lang="en-US" altLang="zh-CN" dirty="0" smtClean="0"/>
          </a:p>
          <a:p>
            <a:r>
              <a:rPr lang="zh-CN" altLang="en-US" dirty="0" smtClean="0"/>
              <a:t>说明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语句的</a:t>
            </a:r>
            <a:r>
              <a:rPr lang="en-US" altLang="zh-CN" dirty="0" smtClean="0"/>
              <a:t>{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76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91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板书字符数组与整数数组的关系。</a:t>
            </a:r>
            <a:endParaRPr lang="en-US" altLang="zh-CN" dirty="0" smtClean="0"/>
          </a:p>
          <a:p>
            <a:r>
              <a:rPr lang="en-US" altLang="zh-CN" dirty="0" smtClean="0"/>
              <a:t>ASCII</a:t>
            </a:r>
            <a:r>
              <a:rPr lang="zh-CN" altLang="en-US" dirty="0" smtClean="0"/>
              <a:t>编码是整数，</a:t>
            </a:r>
            <a:r>
              <a:rPr lang="en-US" altLang="zh-CN" dirty="0" smtClean="0"/>
              <a:t>’a’</a:t>
            </a:r>
            <a:r>
              <a:rPr lang="zh-CN" altLang="en-US" dirty="0" smtClean="0"/>
              <a:t>是字符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566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在字符数组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中的作用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35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r>
              <a:rPr lang="en-US" altLang="zh-CN" dirty="0" smtClean="0"/>
              <a:t>’’</a:t>
            </a:r>
            <a:r>
              <a:rPr lang="zh-CN" altLang="en-US" dirty="0" smtClean="0"/>
              <a:t>与‘’是不同的。</a:t>
            </a:r>
            <a:endParaRPr lang="en-US" altLang="zh-CN" dirty="0" smtClean="0"/>
          </a:p>
          <a:p>
            <a:r>
              <a:rPr lang="pt-BR" altLang="zh-CN" dirty="0" smtClean="0"/>
              <a:t>char a[2]={'',' '};// [Error] empty character constant</a:t>
            </a:r>
          </a:p>
          <a:p>
            <a:r>
              <a:rPr lang="pt-BR" altLang="zh-CN" dirty="0" smtClean="0"/>
              <a:t>printf("%d,%d",a[0],a[1]); </a:t>
            </a:r>
          </a:p>
          <a:p>
            <a:endParaRPr lang="pt-BR" altLang="zh-CN" dirty="0" smtClean="0"/>
          </a:p>
          <a:p>
            <a:r>
              <a:rPr lang="en-US" altLang="zh-CN" dirty="0" smtClean="0"/>
              <a:t>char b = '';</a:t>
            </a:r>
            <a:r>
              <a:rPr lang="pt-BR" altLang="zh-CN" dirty="0" smtClean="0"/>
              <a:t> // [Error] empty character constant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941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单双引号之间的关系，字符数组与字符串的区别，就是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是否自动追加。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27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特别强调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8306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%c</a:t>
            </a:r>
            <a:r>
              <a:rPr lang="zh-CN" altLang="en-US" dirty="0" smtClean="0"/>
              <a:t>输出举例，说明</a:t>
            </a:r>
            <a:r>
              <a:rPr lang="en-US" altLang="zh-CN" dirty="0" smtClean="0"/>
              <a:t>%s</a:t>
            </a:r>
            <a:r>
              <a:rPr lang="zh-CN" altLang="en-US" dirty="0" smtClean="0"/>
              <a:t>的便捷之处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但是要求结尾是</a:t>
            </a:r>
            <a:r>
              <a:rPr lang="en-US" altLang="zh-CN" dirty="0" smtClean="0"/>
              <a:t>’\0’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i;</a:t>
            </a:r>
          </a:p>
          <a:p>
            <a:r>
              <a:rPr lang="en-US" altLang="zh-CN" dirty="0" smtClean="0"/>
              <a:t>char c[] = “123”;</a:t>
            </a:r>
          </a:p>
          <a:p>
            <a:r>
              <a:rPr lang="en-US" altLang="zh-CN" dirty="0" smtClean="0"/>
              <a:t>for(i</a:t>
            </a:r>
            <a:r>
              <a:rPr lang="en-US" altLang="zh-CN" baseline="0" dirty="0" smtClean="0"/>
              <a:t> = 0; c[i]; i++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</a:t>
            </a:r>
            <a:r>
              <a:rPr lang="zh-CN" altLang="en-US" dirty="0" smtClean="0"/>
              <a:t>“</a:t>
            </a:r>
            <a:r>
              <a:rPr lang="en-US" altLang="zh-CN" dirty="0" smtClean="0"/>
              <a:t>%c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,c[i]);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099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强调定义字符数组是，要预留</a:t>
            </a:r>
            <a:r>
              <a:rPr lang="en-US" altLang="zh-CN" dirty="0" smtClean="0"/>
              <a:t>’\0’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dirty="0" smtClean="0"/>
              <a:t>“%s”</a:t>
            </a:r>
            <a:r>
              <a:rPr lang="zh-CN" altLang="en-US" dirty="0" smtClean="0"/>
              <a:t>空格或回车结束，自动追加</a:t>
            </a:r>
            <a:r>
              <a:rPr lang="en-US" altLang="zh-CN" dirty="0" smtClean="0"/>
              <a:t>’\0’</a:t>
            </a:r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字符串中有空格，如何输入？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813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一定注意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何时必须有，何时必须无。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91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板书，强调数组定义与数组下标的关系。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509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强调仅能处理带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的字符串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02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gets(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 // </a:t>
            </a:r>
            <a:r>
              <a:rPr lang="zh-CN" altLang="en-US" dirty="0" smtClean="0"/>
              <a:t>可以接收带空格的字符串输入</a:t>
            </a:r>
            <a:endParaRPr lang="en-US" altLang="zh-CN" dirty="0" smtClean="0"/>
          </a:p>
          <a:p>
            <a:r>
              <a:rPr lang="en-US" altLang="zh-CN" dirty="0" err="1" smtClean="0"/>
              <a:t>scanf</a:t>
            </a:r>
            <a:r>
              <a:rPr lang="en-US" altLang="zh-CN" dirty="0" smtClean="0"/>
              <a:t>(“%s”,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// </a:t>
            </a:r>
            <a:r>
              <a:rPr lang="zh-CN" altLang="en-US" dirty="0" smtClean="0"/>
              <a:t>遇空格结束输入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4143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‘</a:t>
            </a:r>
            <a:r>
              <a:rPr lang="en-US" altLang="zh-CN" dirty="0" smtClean="0"/>
              <a:t>\0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391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‘\0’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79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‘\0’</a:t>
            </a:r>
          </a:p>
          <a:p>
            <a:r>
              <a:rPr lang="zh-CN" altLang="en-US" dirty="0" smtClean="0"/>
              <a:t>数组名是地址常量，表示数组在内存中的首地址。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44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强调不包含</a:t>
            </a:r>
            <a:r>
              <a:rPr lang="en-US" altLang="zh-CN" dirty="0" smtClean="0"/>
              <a:t>’\0’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14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板书说明算法步骤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298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396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39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baseline="0" dirty="0" smtClean="0"/>
              <a:t> a[10]; // a[0]…a[9]</a:t>
            </a:r>
          </a:p>
          <a:p>
            <a:r>
              <a:rPr lang="zh-CN" altLang="en-US" baseline="0" dirty="0" smtClean="0"/>
              <a:t>强调引用数组下标是从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开始的。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88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</a:t>
            </a:r>
            <a:r>
              <a:rPr lang="en-US" altLang="zh-CN" dirty="0" smtClean="0"/>
              <a:t>for</a:t>
            </a:r>
            <a:r>
              <a:rPr lang="zh-CN" altLang="en-US" dirty="0" smtClean="0"/>
              <a:t>语句的开始和结束条件与数组下标之间的关系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13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注意：推荐明确给数组元素赋值，不要依赖于编译系统默认值。必要时，使用循环语句给数组元素赋值。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2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说明使用数组处理数据的优点，就是把相同类型的数据组织起来，便于处理这些具有相同属性的数据。如，班级、课程。</a:t>
            </a:r>
            <a:endParaRPr lang="en-US" altLang="zh-CN" dirty="0" smtClean="0"/>
          </a:p>
          <a:p>
            <a:r>
              <a:rPr lang="zh-CN" altLang="en-US" dirty="0" smtClean="0"/>
              <a:t>本例，前面章节用循环语句完成类似功能，但是没有存储。如果要处理第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个数，就必须再次写一个循环，比较麻烦。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753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冒泡排序是最常用最基本的排序算法，必须掌握。</a:t>
            </a:r>
            <a:endParaRPr lang="en-US" altLang="zh-CN" dirty="0" smtClean="0"/>
          </a:p>
          <a:p>
            <a:r>
              <a:rPr lang="zh-CN" altLang="en-US" dirty="0" smtClean="0"/>
              <a:t>板书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个数，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个数如何进行排序，直至推广到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个数。</a:t>
            </a:r>
            <a:endParaRPr lang="en-US" altLang="zh-CN" dirty="0" smtClean="0"/>
          </a:p>
          <a:p>
            <a:r>
              <a:rPr lang="zh-CN" altLang="en-US" dirty="0" smtClean="0"/>
              <a:t>形象比喻冒泡的含义，大小石子抛到水池，大的石子先沉底。</a:t>
            </a:r>
            <a:endParaRPr lang="en-US" altLang="zh-CN" dirty="0" smtClean="0"/>
          </a:p>
          <a:p>
            <a:r>
              <a:rPr lang="zh-CN" altLang="en-US" dirty="0" smtClean="0"/>
              <a:t>动画演示冒泡过程。</a:t>
            </a:r>
            <a:endParaRPr lang="en-US" altLang="zh-CN" dirty="0" smtClean="0"/>
          </a:p>
          <a:p>
            <a:r>
              <a:rPr lang="en-US" altLang="zh-CN" dirty="0" smtClean="0"/>
              <a:t>3           2           1</a:t>
            </a:r>
          </a:p>
          <a:p>
            <a:r>
              <a:rPr lang="en-US" altLang="zh-CN" dirty="0" smtClean="0"/>
              <a:t>2  </a:t>
            </a:r>
            <a:r>
              <a:rPr lang="zh-CN" altLang="en-US" dirty="0" smtClean="0"/>
              <a:t>第一趟后 </a:t>
            </a:r>
            <a:r>
              <a:rPr lang="en-US" altLang="zh-CN" dirty="0" smtClean="0"/>
              <a:t>1  </a:t>
            </a:r>
            <a:r>
              <a:rPr lang="zh-CN" altLang="en-US" dirty="0" smtClean="0"/>
              <a:t>第二趟后 </a:t>
            </a:r>
            <a:r>
              <a:rPr lang="en-US" altLang="zh-CN" dirty="0" smtClean="0"/>
              <a:t>2</a:t>
            </a:r>
          </a:p>
          <a:p>
            <a:pPr marL="228600" indent="-228600">
              <a:buAutoNum type="arabicPlain"/>
            </a:pPr>
            <a:r>
              <a:rPr lang="en-US" altLang="zh-CN" dirty="0" smtClean="0"/>
              <a:t>         3           3</a:t>
            </a:r>
          </a:p>
          <a:p>
            <a:pPr marL="0" indent="0">
              <a:buNone/>
            </a:pPr>
            <a:r>
              <a:rPr lang="zh-CN" altLang="en-US" dirty="0" smtClean="0"/>
              <a:t>每趟排序，一个元素沉底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趟：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次相邻元素比较，</a:t>
            </a:r>
            <a:r>
              <a:rPr lang="en-US" altLang="zh-CN" dirty="0" smtClean="0"/>
              <a:t>j=1</a:t>
            </a:r>
            <a:r>
              <a:rPr lang="zh-CN" altLang="en-US" dirty="0" smtClean="0"/>
              <a:t>表示趟数，</a:t>
            </a:r>
            <a:r>
              <a:rPr lang="en-US" altLang="zh-CN" dirty="0" smtClean="0"/>
              <a:t>n-j</a:t>
            </a:r>
            <a:r>
              <a:rPr lang="zh-CN" altLang="en-US" dirty="0" smtClean="0"/>
              <a:t>次比较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趟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1</a:t>
            </a:r>
            <a:r>
              <a:rPr lang="zh-CN" altLang="en-US" baseline="0" dirty="0" smtClean="0"/>
              <a:t>次相邻元素比较，</a:t>
            </a:r>
            <a:r>
              <a:rPr lang="en-US" altLang="zh-CN" baseline="0" dirty="0" smtClean="0"/>
              <a:t>j=2</a:t>
            </a:r>
          </a:p>
          <a:p>
            <a:pPr marL="0" indent="0">
              <a:buNone/>
            </a:pPr>
            <a:r>
              <a:rPr lang="zh-CN" altLang="en-US" baseline="0" dirty="0" smtClean="0"/>
              <a:t>最多进行</a:t>
            </a:r>
            <a:r>
              <a:rPr lang="en-US" altLang="zh-CN" baseline="0" dirty="0" smtClean="0"/>
              <a:t>n-1</a:t>
            </a:r>
            <a:r>
              <a:rPr lang="zh-CN" altLang="en-US" baseline="0" dirty="0" smtClean="0"/>
              <a:t>趟循环。</a:t>
            </a:r>
            <a:endParaRPr lang="en-US" altLang="zh-CN" dirty="0" smtClean="0"/>
          </a:p>
          <a:p>
            <a:r>
              <a:rPr lang="en-US" altLang="zh-CN" sz="1200" b="1" dirty="0" smtClean="0"/>
              <a:t>n: </a:t>
            </a:r>
            <a:r>
              <a:rPr lang="zh-CN" altLang="en-US" sz="1200" b="1" dirty="0" smtClean="0"/>
              <a:t>表示</a:t>
            </a:r>
            <a:r>
              <a:rPr lang="en-US" altLang="zh-CN" sz="1200" b="1" dirty="0" smtClean="0"/>
              <a:t>n</a:t>
            </a:r>
            <a:r>
              <a:rPr lang="zh-CN" altLang="en-US" sz="1200" b="1" dirty="0" smtClean="0"/>
              <a:t>个元素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j=1,2,..n-1</a:t>
            </a:r>
          </a:p>
          <a:p>
            <a:r>
              <a:rPr lang="zh-CN" altLang="en-US" sz="1200" b="1" dirty="0" smtClean="0"/>
              <a:t>表示第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j</a:t>
            </a:r>
            <a:r>
              <a:rPr lang="zh-CN" altLang="en-US" sz="1200" b="1" dirty="0" smtClean="0"/>
              <a:t>趟排序，相邻元素两两比较，必要时交换。</a:t>
            </a:r>
            <a:endParaRPr lang="en-US" altLang="zh-CN" sz="1200" b="1" dirty="0" smtClean="0"/>
          </a:p>
          <a:p>
            <a:endParaRPr lang="en-US" altLang="zh-CN" sz="1200" b="1" dirty="0" smtClean="0"/>
          </a:p>
          <a:p>
            <a:r>
              <a:rPr lang="zh-CN" altLang="en-US" sz="1200" b="1" dirty="0" smtClean="0"/>
              <a:t>第</a:t>
            </a:r>
            <a:r>
              <a:rPr lang="en-US" altLang="zh-CN" sz="1200" b="1" dirty="0" smtClean="0">
                <a:solidFill>
                  <a:schemeClr val="accent1"/>
                </a:solidFill>
              </a:rPr>
              <a:t>j</a:t>
            </a:r>
            <a:r>
              <a:rPr lang="zh-CN" altLang="en-US" sz="1200" b="1" dirty="0" smtClean="0"/>
              <a:t>趟排序进行</a:t>
            </a:r>
            <a:r>
              <a:rPr lang="en-US" altLang="zh-CN" sz="1200" b="1" dirty="0" smtClean="0">
                <a:solidFill>
                  <a:schemeClr val="accent1"/>
                </a:solidFill>
              </a:rPr>
              <a:t>n-j</a:t>
            </a:r>
            <a:r>
              <a:rPr lang="zh-CN" altLang="en-US" sz="1200" b="1" dirty="0" smtClean="0"/>
              <a:t>次相邻元素两两比较；</a:t>
            </a:r>
            <a:endParaRPr lang="en-US" altLang="zh-CN" sz="1200" b="1" dirty="0" smtClean="0"/>
          </a:p>
          <a:p>
            <a:endParaRPr lang="en-US" altLang="zh-CN" sz="1200" b="1" dirty="0" smtClean="0"/>
          </a:p>
          <a:p>
            <a:r>
              <a:rPr lang="zh-CN" altLang="en-US" sz="1200" b="1" dirty="0" smtClean="0"/>
              <a:t>最多进行</a:t>
            </a:r>
            <a:r>
              <a:rPr lang="en-US" altLang="zh-CN" sz="1200" b="1" dirty="0" smtClean="0">
                <a:solidFill>
                  <a:schemeClr val="accent1"/>
                </a:solidFill>
              </a:rPr>
              <a:t>n-1</a:t>
            </a:r>
            <a:r>
              <a:rPr lang="zh-CN" altLang="en-US" sz="1200" b="1" dirty="0" smtClean="0"/>
              <a:t>趟排序。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228600" indent="-228600">
              <a:buAutoNum type="arabicPlai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05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总结排序趟数，两两比较的边界条件。还是从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个数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个数排序讲解，便于学生理解。</a:t>
            </a:r>
            <a:endParaRPr lang="en-US" altLang="zh-CN" dirty="0" smtClean="0"/>
          </a:p>
          <a:p>
            <a:r>
              <a:rPr lang="zh-CN" altLang="en-US" dirty="0" smtClean="0"/>
              <a:t>板书优化原理。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3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B8B371-C5C5-4367-BBA0-2736F8CCAD39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D33F-FBB8-4D00-ABCB-EFB523F9DEB7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6DAA-A7E2-4C53-BD3F-336E0027622C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51BAC67-460B-4154-BC52-9D606B442027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7531-DF37-49E2-AE5A-6627DC2A5D27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DF43-3AEC-46B5-9779-1110F5086A02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C891-4C37-4550-B526-196F9716BF3B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EFBF-229D-42DB-8CA0-EC4094455E39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6A50D-9EA7-4585-AE29-A1E178A1DAB9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2F76-3084-42CF-8181-D6941D44C1DF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6D0E-CD0F-4372-8BAA-CEBB91F2785A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11D27-A8D7-45DF-BA08-09D584B3D1E2}" type="datetime1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8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6" Type="http://schemas.openxmlformats.org/officeDocument/2006/relationships/image" Target="../media/image12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image" Target="../media/image11.png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40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7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2" Type="http://schemas.openxmlformats.org/officeDocument/2006/relationships/tags" Target="../tags/tag93.xml"/><Relationship Id="rId16" Type="http://schemas.openxmlformats.org/officeDocument/2006/relationships/image" Target="../media/image18.png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5" Type="http://schemas.openxmlformats.org/officeDocument/2006/relationships/notesSlide" Target="../notesSlides/notesSlide36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0" Type="http://schemas.openxmlformats.org/officeDocument/2006/relationships/tags" Target="../tags/tag114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2" Type="http://schemas.openxmlformats.org/officeDocument/2006/relationships/tags" Target="../tags/tag118.xml"/><Relationship Id="rId16" Type="http://schemas.openxmlformats.org/officeDocument/2006/relationships/image" Target="../media/image2.png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5" Type="http://schemas.openxmlformats.org/officeDocument/2006/relationships/tags" Target="../tags/tag121.xml"/><Relationship Id="rId15" Type="http://schemas.openxmlformats.org/officeDocument/2006/relationships/image" Target="../media/image19.png"/><Relationship Id="rId10" Type="http://schemas.openxmlformats.org/officeDocument/2006/relationships/tags" Target="../tags/tag126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6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9" y="3171826"/>
            <a:ext cx="32644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利用数组处理批量数据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968" y="-23448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冒泡排序总结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608" y="690563"/>
            <a:ext cx="9252600" cy="506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" y="5752642"/>
            <a:ext cx="11872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优化：第</a:t>
            </a:r>
            <a:r>
              <a:rPr lang="en-US" altLang="zh-CN" sz="2000" b="1" dirty="0"/>
              <a:t>j</a:t>
            </a:r>
            <a:r>
              <a:rPr lang="zh-CN" altLang="en-US" sz="2000" b="1" dirty="0" smtClean="0"/>
              <a:t>趟排序中，没有进行相邻元素的交换，表示数据已经排序好，没有必要进行此后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n-1-j</a:t>
            </a:r>
            <a:r>
              <a:rPr lang="zh-CN" altLang="en-US" sz="2000" b="1" dirty="0" smtClean="0"/>
              <a:t>）趟排序。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4892" y="1059895"/>
            <a:ext cx="24547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n: </a:t>
            </a:r>
            <a:r>
              <a:rPr lang="zh-CN" altLang="en-US" sz="2000" b="1" dirty="0" smtClean="0"/>
              <a:t>表示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个元素</a:t>
            </a:r>
            <a:endParaRPr lang="en-US" altLang="zh-CN" sz="2000" b="1" dirty="0" smtClean="0"/>
          </a:p>
          <a:p>
            <a:r>
              <a:rPr lang="en-US" altLang="zh-CN" sz="2000" b="1" dirty="0"/>
              <a:t>j</a:t>
            </a:r>
            <a:r>
              <a:rPr lang="en-US" altLang="zh-CN" sz="2000" b="1" dirty="0" smtClean="0"/>
              <a:t>=1,2,..n-1</a:t>
            </a:r>
          </a:p>
          <a:p>
            <a:r>
              <a:rPr lang="zh-CN" altLang="en-US" sz="2000" b="1" dirty="0" smtClean="0"/>
              <a:t>表示第</a:t>
            </a:r>
            <a:r>
              <a:rPr lang="en-US" altLang="zh-CN" sz="2000" b="1" dirty="0">
                <a:solidFill>
                  <a:srgbClr val="FF0000"/>
                </a:solidFill>
              </a:rPr>
              <a:t>j</a:t>
            </a:r>
            <a:r>
              <a:rPr lang="zh-CN" altLang="en-US" sz="2000" b="1" dirty="0" smtClean="0"/>
              <a:t>趟排序，相邻元素两两比较，必要时交换。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b="1" dirty="0" smtClean="0"/>
              <a:t>第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j</a:t>
            </a:r>
            <a:r>
              <a:rPr lang="zh-CN" altLang="en-US" sz="2000" b="1" dirty="0" smtClean="0"/>
              <a:t>趟</a:t>
            </a:r>
            <a:r>
              <a:rPr lang="zh-CN" altLang="en-US" sz="2000" b="1" dirty="0"/>
              <a:t>排序进行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n-j</a:t>
            </a:r>
            <a:r>
              <a:rPr lang="zh-CN" altLang="en-US" sz="2000" b="1" dirty="0" smtClean="0"/>
              <a:t>次相邻元素两两比较；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最多</a:t>
            </a:r>
            <a:r>
              <a:rPr lang="zh-CN" altLang="en-US" sz="2000" b="1" dirty="0"/>
              <a:t>进行</a:t>
            </a:r>
            <a:r>
              <a:rPr lang="en-US" altLang="zh-CN" sz="2000" b="1" dirty="0">
                <a:solidFill>
                  <a:schemeClr val="accent1"/>
                </a:solidFill>
              </a:rPr>
              <a:t>n-1</a:t>
            </a:r>
            <a:r>
              <a:rPr lang="zh-CN" altLang="en-US" sz="2000" b="1" dirty="0"/>
              <a:t>趟排序。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1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47839" y="89940"/>
            <a:ext cx="7766968" cy="6655634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 smtClean="0"/>
              <a:t>{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i,j,t</a:t>
            </a:r>
            <a:r>
              <a:rPr lang="en-US" altLang="zh-CN" sz="2000" b="1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("input 10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for (i=0;i&lt;10;i++)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scanf</a:t>
            </a:r>
            <a:r>
              <a:rPr lang="en-US" altLang="zh-CN" sz="2000" b="1" dirty="0"/>
              <a:t>("%</a:t>
            </a:r>
            <a:r>
              <a:rPr lang="en-US" altLang="zh-CN" sz="2000" b="1" dirty="0" err="1"/>
              <a:t>d",&amp;a</a:t>
            </a:r>
            <a:r>
              <a:rPr lang="en-US" altLang="zh-CN" sz="2000" b="1" dirty="0"/>
              <a:t>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for(j=0;j&lt;9;j++)			</a:t>
            </a:r>
            <a:r>
              <a:rPr lang="en-US" altLang="zh-CN" sz="2000" b="1" dirty="0" smtClean="0"/>
              <a:t>   </a:t>
            </a:r>
            <a:r>
              <a:rPr lang="en-US" altLang="zh-CN" sz="20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</a:rPr>
              <a:t>进行</a:t>
            </a:r>
            <a:r>
              <a:rPr lang="en-US" altLang="zh-CN" sz="2000" b="1" dirty="0">
                <a:solidFill>
                  <a:srgbClr val="008000"/>
                </a:solidFill>
              </a:rPr>
              <a:t>9</a:t>
            </a:r>
            <a:r>
              <a:rPr lang="zh-CN" altLang="en-US" sz="2000" b="1" dirty="0">
                <a:solidFill>
                  <a:srgbClr val="008000"/>
                </a:solidFill>
              </a:rPr>
              <a:t>次循环，实现</a:t>
            </a:r>
            <a:r>
              <a:rPr lang="en-US" altLang="zh-CN" sz="2000" b="1" dirty="0">
                <a:solidFill>
                  <a:srgbClr val="008000"/>
                </a:solidFill>
              </a:rPr>
              <a:t>9</a:t>
            </a:r>
            <a:r>
              <a:rPr lang="zh-CN" altLang="en-US" sz="2000" b="1" dirty="0">
                <a:solidFill>
                  <a:srgbClr val="008000"/>
                </a:solidFill>
              </a:rPr>
              <a:t>趟比较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 b="1" dirty="0"/>
              <a:t>		</a:t>
            </a:r>
            <a:r>
              <a:rPr lang="en-US" altLang="zh-CN" sz="2000" b="1" dirty="0"/>
              <a:t>for(i=0;i&lt;9-j;i++)		</a:t>
            </a:r>
            <a:r>
              <a:rPr lang="en-US" altLang="zh-CN" sz="2000" b="1" dirty="0">
                <a:solidFill>
                  <a:srgbClr val="008000"/>
                </a:solidFill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</a:rPr>
              <a:t>在每一趟中进行</a:t>
            </a:r>
            <a:r>
              <a:rPr lang="en-US" altLang="zh-CN" sz="2000" b="1" dirty="0">
                <a:solidFill>
                  <a:srgbClr val="008000"/>
                </a:solidFill>
              </a:rPr>
              <a:t>9-j</a:t>
            </a:r>
            <a:r>
              <a:rPr lang="zh-CN" altLang="en-US" sz="2000" b="1" dirty="0">
                <a:solidFill>
                  <a:srgbClr val="008000"/>
                </a:solidFill>
              </a:rPr>
              <a:t>次比较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 b="1" dirty="0"/>
              <a:t>			</a:t>
            </a:r>
            <a:r>
              <a:rPr lang="en-US" altLang="zh-CN" sz="2000" b="1" dirty="0"/>
              <a:t>if(a[i]&gt;a[i+1])		</a:t>
            </a:r>
            <a:r>
              <a:rPr lang="en-US" altLang="zh-CN" sz="2000" b="1" dirty="0">
                <a:solidFill>
                  <a:srgbClr val="008000"/>
                </a:solidFill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</a:rPr>
              <a:t>相邻两个数比较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 b="1" dirty="0"/>
              <a:t>				</a:t>
            </a:r>
            <a:r>
              <a:rPr lang="en-US" altLang="zh-CN" sz="2000" b="1" dirty="0"/>
              <a:t>{t=a[i];a[i]=a[i+1];a[i+1]=t;}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("the sorted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for(i=0;i&lt;10;i++)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("%d ",a[i]);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 smtClean="0"/>
              <a:t>} </a:t>
            </a:r>
            <a:endParaRPr lang="en-US" altLang="zh-CN" sz="2000" b="1" dirty="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90162"/>
              </p:ext>
            </p:extLst>
          </p:nvPr>
        </p:nvGraphicFramePr>
        <p:xfrm>
          <a:off x="9247779" y="134487"/>
          <a:ext cx="2724032" cy="237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="" xmlns:a16="http://schemas.microsoft.com/office/drawing/2014/main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="" xmlns:a16="http://schemas.microsoft.com/office/drawing/2014/main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="" xmlns:a16="http://schemas.microsoft.com/office/drawing/2014/main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="" xmlns:a16="http://schemas.microsoft.com/office/drawing/2014/main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输入</a:t>
                      </a: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个数给</a:t>
                      </a:r>
                      <a:r>
                        <a:rPr lang="en-US" altLang="zh-CN" sz="1400"/>
                        <a:t>a[0]~a[9]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j</a:t>
                      </a:r>
                      <a:r>
                        <a:rPr lang="zh-CN" altLang="en-US" sz="1400"/>
                        <a:t>由</a:t>
                      </a: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变到</a:t>
                      </a:r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共执行</a:t>
                      </a:r>
                      <a:r>
                        <a:rPr lang="en-US" altLang="zh-CN" sz="1400"/>
                        <a:t>9</a:t>
                      </a:r>
                      <a:r>
                        <a:rPr lang="zh-CN" altLang="en-US" sz="1400"/>
                        <a:t>次循环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进行</a:t>
                      </a:r>
                      <a:r>
                        <a:rPr lang="en-US" altLang="zh-CN" sz="1400"/>
                        <a:t>9-j</a:t>
                      </a:r>
                      <a:r>
                        <a:rPr lang="zh-CN" altLang="en-US" sz="1400"/>
                        <a:t>次比较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a[i]</a:t>
                      </a:r>
                      <a:r>
                        <a:rPr lang="zh-CN" altLang="en-US" sz="1400"/>
                        <a:t>与</a:t>
                      </a:r>
                      <a:r>
                        <a:rPr lang="en-US" altLang="zh-CN" sz="1400"/>
                        <a:t>a[i+1]</a:t>
                      </a:r>
                      <a:r>
                        <a:rPr lang="zh-CN" altLang="en-US" sz="1400"/>
                        <a:t>交换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输出</a:t>
                      </a:r>
                      <a:r>
                        <a:rPr lang="en-US" altLang="zh-CN" sz="1400" dirty="0"/>
                        <a:t>a[0]~a[9]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536812" y="1209908"/>
            <a:ext cx="1069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a[i]&gt;a[i+1]</a:t>
            </a:r>
            <a:endParaRPr lang="zh-CN" alt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8373" y="5234532"/>
            <a:ext cx="3486150" cy="1390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09454" y="2712302"/>
            <a:ext cx="24547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n: </a:t>
            </a:r>
            <a:r>
              <a:rPr lang="zh-CN" altLang="en-US" sz="2000" b="1" dirty="0" smtClean="0"/>
              <a:t>表示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个元素</a:t>
            </a:r>
            <a:endParaRPr lang="en-US" altLang="zh-CN" sz="2000" b="1" dirty="0" smtClean="0"/>
          </a:p>
          <a:p>
            <a:r>
              <a:rPr lang="en-US" altLang="zh-CN" sz="2000" b="1" dirty="0"/>
              <a:t>j</a:t>
            </a:r>
            <a:r>
              <a:rPr lang="en-US" altLang="zh-CN" sz="2000" b="1" dirty="0" smtClean="0"/>
              <a:t>=1,2,..n-1</a:t>
            </a:r>
          </a:p>
          <a:p>
            <a:r>
              <a:rPr lang="zh-CN" altLang="en-US" sz="2000" b="1" dirty="0" smtClean="0"/>
              <a:t>表示第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j</a:t>
            </a:r>
            <a:r>
              <a:rPr lang="zh-CN" altLang="en-US" sz="2000" b="1" dirty="0" smtClean="0"/>
              <a:t>趟排序，相邻元素两两比较，必要时交换。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b="1" dirty="0" smtClean="0"/>
              <a:t>第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j</a:t>
            </a:r>
            <a:r>
              <a:rPr lang="zh-CN" altLang="en-US" sz="2000" b="1" dirty="0" smtClean="0"/>
              <a:t>趟</a:t>
            </a:r>
            <a:r>
              <a:rPr lang="zh-CN" altLang="en-US" sz="2000" b="1" dirty="0"/>
              <a:t>排序进行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n-j</a:t>
            </a:r>
            <a:r>
              <a:rPr lang="zh-CN" altLang="en-US" sz="2000" b="1" dirty="0" smtClean="0"/>
              <a:t>次相邻元素两两比较；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最多</a:t>
            </a:r>
            <a:r>
              <a:rPr lang="zh-CN" altLang="en-US" sz="2000" b="1" dirty="0"/>
              <a:t>进行</a:t>
            </a:r>
            <a:r>
              <a:rPr lang="en-US" altLang="zh-CN" sz="2000" b="1" dirty="0">
                <a:solidFill>
                  <a:schemeClr val="accent1"/>
                </a:solidFill>
              </a:rPr>
              <a:t>n-1</a:t>
            </a:r>
            <a:r>
              <a:rPr lang="zh-CN" altLang="en-US" sz="2000" b="1" dirty="0"/>
              <a:t>趟排序。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1804" y="186989"/>
            <a:ext cx="4482060" cy="1161418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6.3】</a:t>
            </a:r>
            <a:r>
              <a:rPr lang="zh-CN" altLang="en-US" sz="2000" dirty="0">
                <a:solidFill>
                  <a:schemeClr val="accent1"/>
                </a:solidFill>
              </a:rPr>
              <a:t>有</a:t>
            </a:r>
            <a:r>
              <a:rPr lang="en-US" altLang="zh-CN" sz="2000" dirty="0">
                <a:solidFill>
                  <a:schemeClr val="accent1"/>
                </a:solidFill>
              </a:rPr>
              <a:t>10</a:t>
            </a:r>
            <a:r>
              <a:rPr lang="zh-CN" altLang="en-US" sz="2000" dirty="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8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47839" y="89940"/>
            <a:ext cx="8906220" cy="6655634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 smtClean="0"/>
              <a:t>{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 smtClean="0">
                <a:solidFill>
                  <a:srgbClr val="002060"/>
                </a:solidFill>
              </a:rPr>
              <a:t>i,j,t,flag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;  // 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标志变量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flag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表示第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j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趟排序是否进行了相邻元素的交换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("input 10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for (i=0;i&lt;10;i++)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scanf</a:t>
            </a:r>
            <a:r>
              <a:rPr lang="en-US" altLang="zh-CN" sz="2000" b="1" dirty="0"/>
              <a:t>("%</a:t>
            </a:r>
            <a:r>
              <a:rPr lang="en-US" altLang="zh-CN" sz="2000" b="1" dirty="0" err="1"/>
              <a:t>d",&amp;a</a:t>
            </a:r>
            <a:r>
              <a:rPr lang="en-US" altLang="zh-CN" sz="2000" b="1" dirty="0"/>
              <a:t>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for(j=0;j&lt;9;j++)			</a:t>
            </a:r>
            <a:r>
              <a:rPr lang="en-US" altLang="zh-CN" sz="2000" b="1" dirty="0" smtClean="0"/>
              <a:t>    </a:t>
            </a:r>
            <a:r>
              <a:rPr lang="en-US" altLang="zh-CN" sz="20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</a:rPr>
              <a:t>进行</a:t>
            </a:r>
            <a:r>
              <a:rPr lang="en-US" altLang="zh-CN" sz="2000" b="1" dirty="0">
                <a:solidFill>
                  <a:srgbClr val="008000"/>
                </a:solidFill>
              </a:rPr>
              <a:t>9</a:t>
            </a:r>
            <a:r>
              <a:rPr lang="zh-CN" altLang="en-US" sz="2000" b="1" dirty="0">
                <a:solidFill>
                  <a:srgbClr val="008000"/>
                </a:solidFill>
              </a:rPr>
              <a:t>次循环，实现</a:t>
            </a:r>
            <a:r>
              <a:rPr lang="en-US" altLang="zh-CN" sz="2000" b="1" dirty="0">
                <a:solidFill>
                  <a:srgbClr val="008000"/>
                </a:solidFill>
              </a:rPr>
              <a:t>9</a:t>
            </a:r>
            <a:r>
              <a:rPr lang="zh-CN" altLang="en-US" sz="2000" b="1" dirty="0">
                <a:solidFill>
                  <a:srgbClr val="008000"/>
                </a:solidFill>
              </a:rPr>
              <a:t>趟比较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 b="1" dirty="0"/>
              <a:t>	</a:t>
            </a:r>
            <a:r>
              <a:rPr lang="en-US" altLang="zh-CN" sz="2000" b="1" dirty="0" smtClean="0"/>
              <a:t>{  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flag = 0;</a:t>
            </a:r>
            <a:r>
              <a:rPr lang="zh-CN" altLang="en-US" sz="2000" b="1" dirty="0"/>
              <a:t>	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// 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每趟排序，初始化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flag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，表示未进行交换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for(i=0;i&lt;9-j;i</a:t>
            </a:r>
            <a:r>
              <a:rPr lang="en-US" altLang="zh-CN" sz="2000" b="1" dirty="0"/>
              <a:t>++)		</a:t>
            </a:r>
            <a:r>
              <a:rPr lang="en-US" altLang="zh-CN" sz="2000" b="1" dirty="0">
                <a:solidFill>
                  <a:srgbClr val="008000"/>
                </a:solidFill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</a:rPr>
              <a:t>在每一趟中进行</a:t>
            </a:r>
            <a:r>
              <a:rPr lang="en-US" altLang="zh-CN" sz="2000" b="1" dirty="0">
                <a:solidFill>
                  <a:srgbClr val="008000"/>
                </a:solidFill>
              </a:rPr>
              <a:t>9-j</a:t>
            </a:r>
            <a:r>
              <a:rPr lang="zh-CN" altLang="en-US" sz="2000" b="1" dirty="0">
                <a:solidFill>
                  <a:srgbClr val="008000"/>
                </a:solidFill>
              </a:rPr>
              <a:t>次比较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 b="1" dirty="0"/>
              <a:t>			</a:t>
            </a:r>
            <a:r>
              <a:rPr lang="en-US" altLang="zh-CN" sz="2000" b="1" dirty="0"/>
              <a:t>if(a[i]&gt;a[i+1])		</a:t>
            </a:r>
            <a:r>
              <a:rPr lang="en-US" altLang="zh-CN" sz="2000" b="1" dirty="0">
                <a:solidFill>
                  <a:srgbClr val="008000"/>
                </a:solidFill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</a:rPr>
              <a:t>相邻两个数比较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2000" b="1" dirty="0"/>
              <a:t>				</a:t>
            </a:r>
            <a:r>
              <a:rPr lang="en-US" altLang="zh-CN" sz="2000" b="1" dirty="0"/>
              <a:t>{t=a[i];a[i]=a[i+1];a[i+1]=t</a:t>
            </a:r>
            <a:r>
              <a:rPr lang="en-US" altLang="zh-CN" sz="2000" b="1" dirty="0" smtClean="0"/>
              <a:t>; 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flag = 1</a:t>
            </a:r>
            <a:r>
              <a:rPr lang="en-US" altLang="zh-CN" sz="2000" b="1" dirty="0" smtClean="0"/>
              <a:t>}</a:t>
            </a:r>
            <a:endParaRPr lang="en-US" altLang="zh-CN" sz="2000" b="1" dirty="0"/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    </a:t>
            </a:r>
            <a:r>
              <a:rPr lang="en-US" altLang="zh-CN" sz="2000" b="1" dirty="0">
                <a:solidFill>
                  <a:srgbClr val="002060"/>
                </a:solidFill>
              </a:rPr>
              <a:t>if(!flag) break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; // 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表示第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j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趟未交换，排序好了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!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2060"/>
                </a:solidFill>
              </a:rPr>
              <a:t>   }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2000" b="1" dirty="0"/>
              <a:t>		</a:t>
            </a:r>
            <a:r>
              <a:rPr lang="en-US" altLang="zh-CN" sz="2000" b="1" dirty="0" smtClean="0"/>
              <a:t> return </a:t>
            </a:r>
            <a:r>
              <a:rPr lang="en-US" altLang="zh-CN" sz="2000" b="1" dirty="0"/>
              <a:t>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2000" b="1" dirty="0" smtClean="0"/>
              <a:t>} </a:t>
            </a:r>
            <a:endParaRPr lang="en-US" altLang="zh-CN" sz="2000" b="1" dirty="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603882"/>
              </p:ext>
            </p:extLst>
          </p:nvPr>
        </p:nvGraphicFramePr>
        <p:xfrm>
          <a:off x="9247779" y="134487"/>
          <a:ext cx="2724032" cy="237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="" xmlns:a16="http://schemas.microsoft.com/office/drawing/2014/main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="" xmlns:a16="http://schemas.microsoft.com/office/drawing/2014/main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="" xmlns:a16="http://schemas.microsoft.com/office/drawing/2014/main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="" xmlns:a16="http://schemas.microsoft.com/office/drawing/2014/main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输入</a:t>
                      </a: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个数给</a:t>
                      </a:r>
                      <a:r>
                        <a:rPr lang="en-US" altLang="zh-CN" sz="1400"/>
                        <a:t>a[0]~a[9]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j</a:t>
                      </a:r>
                      <a:r>
                        <a:rPr lang="zh-CN" altLang="en-US" sz="1400"/>
                        <a:t>由</a:t>
                      </a: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变到</a:t>
                      </a:r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共执行</a:t>
                      </a:r>
                      <a:r>
                        <a:rPr lang="en-US" altLang="zh-CN" sz="1400"/>
                        <a:t>9</a:t>
                      </a:r>
                      <a:r>
                        <a:rPr lang="zh-CN" altLang="en-US" sz="1400"/>
                        <a:t>次循环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进行</a:t>
                      </a:r>
                      <a:r>
                        <a:rPr lang="en-US" altLang="zh-CN" sz="1400"/>
                        <a:t>9-j</a:t>
                      </a:r>
                      <a:r>
                        <a:rPr lang="zh-CN" altLang="en-US" sz="1400"/>
                        <a:t>次比较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a[i]</a:t>
                      </a:r>
                      <a:r>
                        <a:rPr lang="zh-CN" altLang="en-US" sz="1400"/>
                        <a:t>与</a:t>
                      </a:r>
                      <a:r>
                        <a:rPr lang="en-US" altLang="zh-CN" sz="1400"/>
                        <a:t>a[i+1]</a:t>
                      </a:r>
                      <a:r>
                        <a:rPr lang="zh-CN" altLang="en-US" sz="1400"/>
                        <a:t>交换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输出</a:t>
                      </a:r>
                      <a:r>
                        <a:rPr lang="en-US" altLang="zh-CN" sz="1400" dirty="0"/>
                        <a:t>a[0]~a[9]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536812" y="1209908"/>
            <a:ext cx="1069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a[i]&gt;a[i+1]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9309454" y="2712302"/>
            <a:ext cx="24547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n: </a:t>
            </a:r>
            <a:r>
              <a:rPr lang="zh-CN" altLang="en-US" sz="2000" b="1" dirty="0" smtClean="0"/>
              <a:t>表示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个元素</a:t>
            </a:r>
            <a:endParaRPr lang="en-US" altLang="zh-CN" sz="2000" b="1" dirty="0" smtClean="0"/>
          </a:p>
          <a:p>
            <a:r>
              <a:rPr lang="en-US" altLang="zh-CN" sz="2000" b="1" dirty="0"/>
              <a:t>j</a:t>
            </a:r>
            <a:r>
              <a:rPr lang="en-US" altLang="zh-CN" sz="2000" b="1" dirty="0" smtClean="0"/>
              <a:t>=1,2,..n-1</a:t>
            </a:r>
          </a:p>
          <a:p>
            <a:r>
              <a:rPr lang="zh-CN" altLang="en-US" sz="2000" b="1" dirty="0" smtClean="0"/>
              <a:t>表示第</a:t>
            </a:r>
            <a:r>
              <a:rPr lang="en-US" altLang="zh-CN" sz="2000" b="1" dirty="0">
                <a:solidFill>
                  <a:srgbClr val="FF0000"/>
                </a:solidFill>
              </a:rPr>
              <a:t>j</a:t>
            </a:r>
            <a:r>
              <a:rPr lang="zh-CN" altLang="en-US" sz="2000" b="1" dirty="0" smtClean="0"/>
              <a:t>趟排序，相邻元素两两比较，必要时交换。</a:t>
            </a:r>
            <a:endParaRPr lang="en-US" altLang="zh-CN" sz="2000" b="1" dirty="0"/>
          </a:p>
          <a:p>
            <a:r>
              <a:rPr lang="zh-CN" altLang="en-US" sz="2000" b="1" dirty="0" smtClean="0"/>
              <a:t>第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j</a:t>
            </a:r>
            <a:r>
              <a:rPr lang="zh-CN" altLang="en-US" sz="2000" b="1" dirty="0" smtClean="0"/>
              <a:t>趟</a:t>
            </a:r>
            <a:r>
              <a:rPr lang="zh-CN" altLang="en-US" sz="2000" b="1" dirty="0"/>
              <a:t>排序进行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n-j</a:t>
            </a:r>
            <a:r>
              <a:rPr lang="zh-CN" altLang="en-US" sz="2000" b="1" dirty="0" smtClean="0"/>
              <a:t>次相邻元素两两比较；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最多</a:t>
            </a:r>
            <a:r>
              <a:rPr lang="zh-CN" altLang="en-US" sz="2000" b="1" dirty="0"/>
              <a:t>进行</a:t>
            </a:r>
            <a:r>
              <a:rPr lang="en-US" altLang="zh-CN" sz="2000" b="1" dirty="0">
                <a:solidFill>
                  <a:schemeClr val="accent1"/>
                </a:solidFill>
              </a:rPr>
              <a:t>n-1</a:t>
            </a:r>
            <a:r>
              <a:rPr lang="zh-CN" altLang="en-US" sz="2000" b="1" dirty="0"/>
              <a:t>趟排序。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1824" y="186989"/>
            <a:ext cx="4482060" cy="1161418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6.3】</a:t>
            </a:r>
            <a:r>
              <a:rPr lang="zh-CN" altLang="en-US" sz="2000" dirty="0">
                <a:solidFill>
                  <a:schemeClr val="accent1"/>
                </a:solidFill>
              </a:rPr>
              <a:t>有</a:t>
            </a:r>
            <a:r>
              <a:rPr lang="en-US" altLang="zh-CN" sz="2000" dirty="0">
                <a:solidFill>
                  <a:schemeClr val="accent1"/>
                </a:solidFill>
              </a:rPr>
              <a:t>10</a:t>
            </a:r>
            <a:r>
              <a:rPr lang="zh-CN" altLang="en-US" sz="2000" dirty="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7835" y="5886415"/>
            <a:ext cx="8709285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优化：第</a:t>
            </a:r>
            <a:r>
              <a:rPr lang="en-US" altLang="zh-CN" sz="2000" b="1" dirty="0"/>
              <a:t>j</a:t>
            </a:r>
            <a:r>
              <a:rPr lang="zh-CN" altLang="en-US" sz="2000" b="1" dirty="0" smtClean="0"/>
              <a:t>趟排序中，没有进行相邻元素的交换，表示数据已经排序好，没有必要进行此后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n-1-j</a:t>
            </a:r>
            <a:r>
              <a:rPr lang="zh-CN" altLang="en-US" sz="2000" b="1" dirty="0" smtClean="0"/>
              <a:t>）趟排序。</a:t>
            </a:r>
            <a:endParaRPr lang="zh-CN" altLang="en-US" sz="2000" b="1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228600"/>
            <a:ext cx="8077200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</a:rPr>
              <a:t>#define MAX 100 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main()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{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a[MAX] = </a:t>
            </a:r>
            <a:r>
              <a:rPr lang="en-US" altLang="zh-CN" b="1" dirty="0" smtClean="0"/>
              <a:t>{3,2,1</a:t>
            </a:r>
            <a:r>
              <a:rPr lang="en-US" altLang="zh-CN" b="1" dirty="0"/>
              <a:t>};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int</a:t>
            </a:r>
            <a:r>
              <a:rPr lang="en-US" altLang="zh-CN" b="1" dirty="0"/>
              <a:t> n = </a:t>
            </a:r>
            <a:r>
              <a:rPr lang="en-US" altLang="zh-CN" b="1" dirty="0" smtClean="0"/>
              <a:t>3; </a:t>
            </a:r>
            <a:r>
              <a:rPr lang="en-US" altLang="zh-CN" b="1" dirty="0">
                <a:solidFill>
                  <a:srgbClr val="FF0000"/>
                </a:solidFill>
              </a:rPr>
              <a:t>// </a:t>
            </a:r>
            <a:r>
              <a:rPr lang="zh-CN" altLang="en-US" b="1" dirty="0">
                <a:solidFill>
                  <a:srgbClr val="FF0000"/>
                </a:solidFill>
              </a:rPr>
              <a:t>实际数组大小 </a:t>
            </a:r>
          </a:p>
          <a:p>
            <a:r>
              <a:rPr lang="zh-CN" altLang="en-US" b="1" dirty="0"/>
              <a:t>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i,j,t,flag</a:t>
            </a:r>
            <a:r>
              <a:rPr lang="en-US" altLang="zh-CN" b="1" dirty="0"/>
              <a:t>; </a:t>
            </a:r>
            <a:r>
              <a:rPr lang="en-US" altLang="zh-CN" b="1" dirty="0">
                <a:solidFill>
                  <a:srgbClr val="FF0000"/>
                </a:solidFill>
              </a:rPr>
              <a:t>// </a:t>
            </a:r>
            <a:r>
              <a:rPr lang="zh-CN" altLang="en-US" b="1" dirty="0">
                <a:solidFill>
                  <a:srgbClr val="FF0000"/>
                </a:solidFill>
              </a:rPr>
              <a:t>标志变量</a:t>
            </a:r>
            <a:r>
              <a:rPr lang="en-US" altLang="zh-CN" b="1" dirty="0">
                <a:solidFill>
                  <a:srgbClr val="FF0000"/>
                </a:solidFill>
              </a:rPr>
              <a:t>flag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scanf</a:t>
            </a:r>
            <a:r>
              <a:rPr lang="en-US" altLang="zh-CN" b="1" dirty="0"/>
              <a:t>("%</a:t>
            </a:r>
            <a:r>
              <a:rPr lang="en-US" altLang="zh-CN" b="1" dirty="0" err="1"/>
              <a:t>d",&amp;n</a:t>
            </a:r>
            <a:r>
              <a:rPr lang="en-US" altLang="zh-CN" b="1" dirty="0"/>
              <a:t>);  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for </a:t>
            </a:r>
            <a:r>
              <a:rPr lang="en-US" altLang="zh-CN" b="1" dirty="0"/>
              <a:t>(</a:t>
            </a:r>
            <a:r>
              <a:rPr lang="en-US" altLang="zh-CN" b="1" dirty="0" smtClean="0"/>
              <a:t>i=0;i &lt; </a:t>
            </a:r>
            <a:r>
              <a:rPr lang="en-US" altLang="zh-CN" b="1" dirty="0" err="1" smtClean="0"/>
              <a:t>n;i</a:t>
            </a:r>
            <a:r>
              <a:rPr lang="en-US" altLang="zh-CN" b="1" dirty="0"/>
              <a:t>++) </a:t>
            </a:r>
            <a:r>
              <a:rPr lang="en-US" altLang="zh-CN" b="1" dirty="0" err="1" smtClean="0"/>
              <a:t>scanf</a:t>
            </a:r>
            <a:r>
              <a:rPr lang="en-US" altLang="zh-CN" b="1" dirty="0"/>
              <a:t>("%</a:t>
            </a:r>
            <a:r>
              <a:rPr lang="en-US" altLang="zh-CN" b="1" dirty="0" err="1"/>
              <a:t>d",&amp;a</a:t>
            </a:r>
            <a:r>
              <a:rPr lang="en-US" altLang="zh-CN" b="1" dirty="0"/>
              <a:t>[i]);                  </a:t>
            </a:r>
          </a:p>
          <a:p>
            <a:r>
              <a:rPr lang="en-US" altLang="zh-CN" b="1" dirty="0"/>
              <a:t>   for(j = 1;j &lt;= n-1;j++) </a:t>
            </a:r>
            <a:r>
              <a:rPr lang="en-US" altLang="zh-CN" b="1" dirty="0">
                <a:solidFill>
                  <a:srgbClr val="FF0000"/>
                </a:solidFill>
              </a:rPr>
              <a:t>// </a:t>
            </a:r>
            <a:r>
              <a:rPr lang="zh-CN" altLang="en-US" b="1" dirty="0">
                <a:solidFill>
                  <a:srgbClr val="FF0000"/>
                </a:solidFill>
              </a:rPr>
              <a:t>进行</a:t>
            </a:r>
            <a:r>
              <a:rPr lang="en-US" altLang="zh-CN" b="1" dirty="0">
                <a:solidFill>
                  <a:srgbClr val="FF0000"/>
                </a:solidFill>
              </a:rPr>
              <a:t>n-1</a:t>
            </a:r>
            <a:r>
              <a:rPr lang="zh-CN" altLang="en-US" b="1" dirty="0">
                <a:solidFill>
                  <a:srgbClr val="FF0000"/>
                </a:solidFill>
              </a:rPr>
              <a:t>次循环，实现</a:t>
            </a:r>
            <a:r>
              <a:rPr lang="en-US" altLang="zh-CN" b="1" dirty="0">
                <a:solidFill>
                  <a:srgbClr val="FF0000"/>
                </a:solidFill>
              </a:rPr>
              <a:t>n-1</a:t>
            </a:r>
            <a:r>
              <a:rPr lang="zh-CN" altLang="en-US" b="1" dirty="0">
                <a:solidFill>
                  <a:srgbClr val="FF0000"/>
                </a:solidFill>
              </a:rPr>
              <a:t>趟比较</a:t>
            </a:r>
          </a:p>
          <a:p>
            <a:r>
              <a:rPr lang="zh-CN" altLang="en-US" b="1" dirty="0"/>
              <a:t>   </a:t>
            </a:r>
            <a:r>
              <a:rPr lang="en-US" altLang="zh-CN" b="1" dirty="0"/>
              <a:t>{</a:t>
            </a:r>
          </a:p>
          <a:p>
            <a:r>
              <a:rPr lang="en-US" altLang="zh-CN" b="1" dirty="0"/>
              <a:t>	flag = 0;</a:t>
            </a:r>
          </a:p>
          <a:p>
            <a:r>
              <a:rPr lang="en-US" altLang="zh-CN" b="1" dirty="0"/>
              <a:t>	for(i=0;i &lt; </a:t>
            </a:r>
            <a:r>
              <a:rPr lang="en-US" altLang="zh-CN" b="1" dirty="0" err="1"/>
              <a:t>n-j;i</a:t>
            </a:r>
            <a:r>
              <a:rPr lang="en-US" altLang="zh-CN" b="1" dirty="0"/>
              <a:t>++)  </a:t>
            </a:r>
            <a:r>
              <a:rPr lang="en-US" altLang="zh-CN" b="1" dirty="0">
                <a:solidFill>
                  <a:srgbClr val="FF0000"/>
                </a:solidFill>
              </a:rPr>
              <a:t>// </a:t>
            </a:r>
            <a:r>
              <a:rPr lang="zh-CN" altLang="en-US" b="1" dirty="0">
                <a:solidFill>
                  <a:srgbClr val="FF0000"/>
                </a:solidFill>
              </a:rPr>
              <a:t>在每一趟中进行</a:t>
            </a:r>
            <a:r>
              <a:rPr lang="en-US" altLang="zh-CN" b="1" dirty="0">
                <a:solidFill>
                  <a:srgbClr val="FF0000"/>
                </a:solidFill>
              </a:rPr>
              <a:t>n-j</a:t>
            </a:r>
            <a:r>
              <a:rPr lang="zh-CN" altLang="en-US" b="1" dirty="0">
                <a:solidFill>
                  <a:srgbClr val="FF0000"/>
                </a:solidFill>
              </a:rPr>
              <a:t>次比较  </a:t>
            </a:r>
          </a:p>
          <a:p>
            <a:r>
              <a:rPr lang="zh-CN" altLang="en-US" b="1" dirty="0"/>
              <a:t>	  </a:t>
            </a:r>
            <a:r>
              <a:rPr lang="en-US" altLang="zh-CN" b="1" dirty="0"/>
              <a:t>if (a[i]&gt;a[i+1])    </a:t>
            </a:r>
            <a:r>
              <a:rPr lang="en-US" altLang="zh-CN" b="1" dirty="0">
                <a:solidFill>
                  <a:srgbClr val="FF0000"/>
                </a:solidFill>
              </a:rPr>
              <a:t>// </a:t>
            </a:r>
            <a:r>
              <a:rPr lang="zh-CN" altLang="en-US" b="1" dirty="0">
                <a:solidFill>
                  <a:srgbClr val="FF0000"/>
                </a:solidFill>
              </a:rPr>
              <a:t>相邻两个数比较 </a:t>
            </a:r>
          </a:p>
          <a:p>
            <a:r>
              <a:rPr lang="zh-CN" altLang="en-US" b="1" dirty="0"/>
              <a:t>	    </a:t>
            </a:r>
            <a:r>
              <a:rPr lang="en-US" altLang="zh-CN" b="1" dirty="0"/>
              <a:t>{t=a[i];a[i]=a[i+1];a[i+1]=t; flag = 1;}</a:t>
            </a:r>
          </a:p>
          <a:p>
            <a:r>
              <a:rPr lang="en-US" altLang="zh-CN" b="1" dirty="0"/>
              <a:t>    </a:t>
            </a:r>
            <a:r>
              <a:rPr lang="en-US" altLang="zh-CN" b="1" dirty="0" smtClean="0"/>
              <a:t>    </a:t>
            </a:r>
            <a:r>
              <a:rPr lang="en-US" altLang="zh-CN" b="1" dirty="0" err="1" smtClean="0">
                <a:solidFill>
                  <a:srgbClr val="002060"/>
                </a:solidFill>
              </a:rPr>
              <a:t>printf</a:t>
            </a:r>
            <a:r>
              <a:rPr lang="en-US" altLang="zh-CN" b="1" dirty="0">
                <a:solidFill>
                  <a:srgbClr val="002060"/>
                </a:solidFill>
              </a:rPr>
              <a:t>("</a:t>
            </a:r>
            <a:r>
              <a:rPr lang="zh-CN" altLang="en-US" b="1" dirty="0">
                <a:solidFill>
                  <a:srgbClr val="002060"/>
                </a:solidFill>
              </a:rPr>
              <a:t>第</a:t>
            </a:r>
            <a:r>
              <a:rPr lang="en-US" altLang="zh-CN" b="1" dirty="0">
                <a:solidFill>
                  <a:srgbClr val="002060"/>
                </a:solidFill>
              </a:rPr>
              <a:t>%d</a:t>
            </a:r>
            <a:r>
              <a:rPr lang="zh-CN" altLang="en-US" b="1" dirty="0">
                <a:solidFill>
                  <a:srgbClr val="002060"/>
                </a:solidFill>
              </a:rPr>
              <a:t>趟排序</a:t>
            </a:r>
            <a:r>
              <a:rPr lang="en-US" altLang="zh-CN" b="1" dirty="0">
                <a:solidFill>
                  <a:srgbClr val="002060"/>
                </a:solidFill>
              </a:rPr>
              <a:t>:",j);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    </a:t>
            </a:r>
            <a:r>
              <a:rPr lang="en-US" altLang="zh-CN" b="1" dirty="0" smtClean="0">
                <a:solidFill>
                  <a:srgbClr val="002060"/>
                </a:solidFill>
              </a:rPr>
              <a:t>    for(t </a:t>
            </a:r>
            <a:r>
              <a:rPr lang="en-US" altLang="zh-CN" b="1" dirty="0">
                <a:solidFill>
                  <a:srgbClr val="002060"/>
                </a:solidFill>
              </a:rPr>
              <a:t>= 0;t &lt; </a:t>
            </a:r>
            <a:r>
              <a:rPr lang="en-US" altLang="zh-CN" b="1" dirty="0" err="1">
                <a:solidFill>
                  <a:srgbClr val="002060"/>
                </a:solidFill>
              </a:rPr>
              <a:t>n;t</a:t>
            </a:r>
            <a:r>
              <a:rPr lang="en-US" altLang="zh-CN" b="1" dirty="0">
                <a:solidFill>
                  <a:srgbClr val="002060"/>
                </a:solidFill>
              </a:rPr>
              <a:t>++) </a:t>
            </a:r>
            <a:r>
              <a:rPr lang="en-US" altLang="zh-CN" b="1" dirty="0" err="1">
                <a:solidFill>
                  <a:srgbClr val="002060"/>
                </a:solidFill>
              </a:rPr>
              <a:t>printf</a:t>
            </a:r>
            <a:r>
              <a:rPr lang="en-US" altLang="zh-CN" b="1" dirty="0">
                <a:solidFill>
                  <a:srgbClr val="002060"/>
                </a:solidFill>
              </a:rPr>
              <a:t>("%d ",a[t]);  </a:t>
            </a:r>
            <a:r>
              <a:rPr lang="en-US" altLang="zh-CN" b="1" dirty="0">
                <a:solidFill>
                  <a:srgbClr val="FF0000"/>
                </a:solidFill>
              </a:rPr>
              <a:t>// </a:t>
            </a:r>
            <a:r>
              <a:rPr lang="zh-CN" altLang="en-US" b="1" dirty="0">
                <a:solidFill>
                  <a:srgbClr val="FF0000"/>
                </a:solidFill>
              </a:rPr>
              <a:t>临时变量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复用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    </a:t>
            </a:r>
            <a:r>
              <a:rPr lang="en-US" altLang="zh-CN" b="1" dirty="0" smtClean="0"/>
              <a:t>    if</a:t>
            </a:r>
            <a:r>
              <a:rPr lang="en-US" altLang="zh-CN" b="1" dirty="0"/>
              <a:t>(!flag) break;</a:t>
            </a:r>
          </a:p>
          <a:p>
            <a:r>
              <a:rPr lang="en-US" altLang="zh-CN" b="1" dirty="0"/>
              <a:t>   }   </a:t>
            </a:r>
          </a:p>
          <a:p>
            <a:r>
              <a:rPr lang="en-US" altLang="zh-CN" b="1" dirty="0"/>
              <a:t>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("\</a:t>
            </a:r>
            <a:r>
              <a:rPr lang="en-US" altLang="zh-CN" b="1" dirty="0" err="1"/>
              <a:t>nthe</a:t>
            </a:r>
            <a:r>
              <a:rPr lang="en-US" altLang="zh-CN" b="1" dirty="0"/>
              <a:t> sorted numbers :\n");</a:t>
            </a:r>
          </a:p>
          <a:p>
            <a:r>
              <a:rPr lang="en-US" altLang="zh-CN" b="1" dirty="0"/>
              <a:t>   for(i = 0;i &lt; </a:t>
            </a:r>
            <a:r>
              <a:rPr lang="en-US" altLang="zh-CN" b="1" dirty="0" err="1"/>
              <a:t>n;i</a:t>
            </a:r>
            <a:r>
              <a:rPr lang="en-US" altLang="zh-CN" b="1" dirty="0" smtClean="0"/>
              <a:t>++) </a:t>
            </a:r>
            <a:r>
              <a:rPr lang="en-US" altLang="zh-CN" b="1" dirty="0" err="1" smtClean="0"/>
              <a:t>printf</a:t>
            </a:r>
            <a:r>
              <a:rPr lang="en-US" altLang="zh-CN" b="1" dirty="0"/>
              <a:t>("%d ",a[i</a:t>
            </a:r>
            <a:r>
              <a:rPr lang="en-US" altLang="zh-CN" b="1" dirty="0" smtClean="0"/>
              <a:t>]);</a:t>
            </a:r>
            <a:endParaRPr lang="en-US" altLang="zh-CN" b="1" dirty="0"/>
          </a:p>
          <a:p>
            <a:r>
              <a:rPr lang="en-US" altLang="zh-CN" b="1" dirty="0"/>
              <a:t>   return 0;</a:t>
            </a:r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877300" y="320933"/>
            <a:ext cx="28868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n: </a:t>
            </a:r>
            <a:r>
              <a:rPr lang="zh-CN" altLang="en-US" sz="2000" b="1" dirty="0" smtClean="0"/>
              <a:t>表示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个元素</a:t>
            </a:r>
            <a:endParaRPr lang="en-US" altLang="zh-CN" sz="2000" b="1" dirty="0" smtClean="0"/>
          </a:p>
          <a:p>
            <a:r>
              <a:rPr lang="en-US" altLang="zh-CN" sz="2000" b="1" dirty="0"/>
              <a:t>j</a:t>
            </a:r>
            <a:r>
              <a:rPr lang="en-US" altLang="zh-CN" sz="2000" b="1" dirty="0" smtClean="0"/>
              <a:t>=1,2,..n-1</a:t>
            </a:r>
          </a:p>
          <a:p>
            <a:r>
              <a:rPr lang="zh-CN" altLang="en-US" sz="2000" b="1" dirty="0" smtClean="0"/>
              <a:t>表示第</a:t>
            </a:r>
            <a:r>
              <a:rPr lang="en-US" altLang="zh-CN" sz="2000" b="1" dirty="0">
                <a:solidFill>
                  <a:srgbClr val="FF0000"/>
                </a:solidFill>
              </a:rPr>
              <a:t>j</a:t>
            </a:r>
            <a:r>
              <a:rPr lang="zh-CN" altLang="en-US" sz="2000" b="1" dirty="0" smtClean="0"/>
              <a:t>趟排序，相邻元素两两比较，必要时交换。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b="1" dirty="0" smtClean="0"/>
              <a:t>第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j</a:t>
            </a:r>
            <a:r>
              <a:rPr lang="zh-CN" altLang="en-US" sz="2000" b="1" dirty="0" smtClean="0"/>
              <a:t>趟</a:t>
            </a:r>
            <a:r>
              <a:rPr lang="zh-CN" altLang="en-US" sz="2000" b="1" dirty="0"/>
              <a:t>排序进行</a:t>
            </a:r>
            <a:r>
              <a:rPr lang="en-US" altLang="zh-CN" sz="2000" b="1" dirty="0" smtClean="0">
                <a:solidFill>
                  <a:schemeClr val="accent1"/>
                </a:solidFill>
              </a:rPr>
              <a:t>n-j</a:t>
            </a:r>
            <a:r>
              <a:rPr lang="zh-CN" altLang="en-US" sz="2000" b="1" dirty="0" smtClean="0"/>
              <a:t>次相邻元素两两比较；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最多</a:t>
            </a:r>
            <a:r>
              <a:rPr lang="zh-CN" altLang="en-US" sz="2000" b="1" dirty="0"/>
              <a:t>进行</a:t>
            </a:r>
            <a:r>
              <a:rPr lang="en-US" altLang="zh-CN" sz="2000" b="1" dirty="0">
                <a:solidFill>
                  <a:schemeClr val="accent1"/>
                </a:solidFill>
              </a:rPr>
              <a:t>n-1</a:t>
            </a:r>
            <a:r>
              <a:rPr lang="zh-CN" altLang="en-US" sz="2000" b="1" dirty="0"/>
              <a:t>趟排序。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7535" y="5924515"/>
            <a:ext cx="8709285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优化：第</a:t>
            </a:r>
            <a:r>
              <a:rPr lang="en-US" altLang="zh-CN" sz="2000" b="1" dirty="0"/>
              <a:t>j</a:t>
            </a:r>
            <a:r>
              <a:rPr lang="zh-CN" altLang="en-US" sz="2000" b="1" dirty="0" smtClean="0"/>
              <a:t>趟排序中，没有进行相邻元素的交换，表示数据已经排序好，没有必要进行此后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n-1-j</a:t>
            </a:r>
            <a:r>
              <a:rPr lang="zh-CN" altLang="en-US" sz="2000" b="1" dirty="0" smtClean="0"/>
              <a:t>）趟排序。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46624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定义和引用二维数组</a:t>
            </a:r>
          </a:p>
        </p:txBody>
      </p:sp>
      <p:sp>
        <p:nvSpPr>
          <p:cNvPr id="15" name="MH_Text_1">
            <a:extLst>
              <a:ext uri="{FF2B5EF4-FFF2-40B4-BE49-F238E27FC236}">
                <a16:creationId xmlns="" xmlns:a16="http://schemas.microsoft.com/office/drawing/2014/main" id="{F198079B-4B1C-4D1E-9315-B5DFD1E1FB5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24947" y="1853689"/>
            <a:ext cx="3271216" cy="1486278"/>
          </a:xfrm>
          <a:custGeom>
            <a:avLst/>
            <a:gdLst>
              <a:gd name="connsiteX0" fmla="*/ 0 w 2160000"/>
              <a:gd name="connsiteY0" fmla="*/ 1377240 h 1593240"/>
              <a:gd name="connsiteX1" fmla="*/ 54000 w 2160000"/>
              <a:gd name="connsiteY1" fmla="*/ 1377240 h 1593240"/>
              <a:gd name="connsiteX2" fmla="*/ 54000 w 2160000"/>
              <a:gd name="connsiteY2" fmla="*/ 1539240 h 1593240"/>
              <a:gd name="connsiteX3" fmla="*/ 2106000 w 2160000"/>
              <a:gd name="connsiteY3" fmla="*/ 1539240 h 1593240"/>
              <a:gd name="connsiteX4" fmla="*/ 2106000 w 2160000"/>
              <a:gd name="connsiteY4" fmla="*/ 1377240 h 1593240"/>
              <a:gd name="connsiteX5" fmla="*/ 2160000 w 2160000"/>
              <a:gd name="connsiteY5" fmla="*/ 1377240 h 1593240"/>
              <a:gd name="connsiteX6" fmla="*/ 2160000 w 2160000"/>
              <a:gd name="connsiteY6" fmla="*/ 1539240 h 1593240"/>
              <a:gd name="connsiteX7" fmla="*/ 2160000 w 2160000"/>
              <a:gd name="connsiteY7" fmla="*/ 1593240 h 1593240"/>
              <a:gd name="connsiteX8" fmla="*/ 2106000 w 2160000"/>
              <a:gd name="connsiteY8" fmla="*/ 1593240 h 1593240"/>
              <a:gd name="connsiteX9" fmla="*/ 54000 w 2160000"/>
              <a:gd name="connsiteY9" fmla="*/ 1593240 h 1593240"/>
              <a:gd name="connsiteX10" fmla="*/ 0 w 2160000"/>
              <a:gd name="connsiteY10" fmla="*/ 1593240 h 1593240"/>
              <a:gd name="connsiteX11" fmla="*/ 0 w 2160000"/>
              <a:gd name="connsiteY11" fmla="*/ 1539240 h 1593240"/>
              <a:gd name="connsiteX12" fmla="*/ 1800000 w 2160000"/>
              <a:gd name="connsiteY12" fmla="*/ 0 h 1593240"/>
              <a:gd name="connsiteX13" fmla="*/ 2106000 w 2160000"/>
              <a:gd name="connsiteY13" fmla="*/ 0 h 1593240"/>
              <a:gd name="connsiteX14" fmla="*/ 2160000 w 2160000"/>
              <a:gd name="connsiteY14" fmla="*/ 0 h 1593240"/>
              <a:gd name="connsiteX15" fmla="*/ 2160000 w 2160000"/>
              <a:gd name="connsiteY15" fmla="*/ 54000 h 1593240"/>
              <a:gd name="connsiteX16" fmla="*/ 2160000 w 2160000"/>
              <a:gd name="connsiteY16" fmla="*/ 216000 h 1593240"/>
              <a:gd name="connsiteX17" fmla="*/ 2106000 w 2160000"/>
              <a:gd name="connsiteY17" fmla="*/ 216000 h 1593240"/>
              <a:gd name="connsiteX18" fmla="*/ 2106000 w 2160000"/>
              <a:gd name="connsiteY18" fmla="*/ 54000 h 1593240"/>
              <a:gd name="connsiteX19" fmla="*/ 1800000 w 2160000"/>
              <a:gd name="connsiteY19" fmla="*/ 54000 h 1593240"/>
              <a:gd name="connsiteX20" fmla="*/ 0 w 2160000"/>
              <a:gd name="connsiteY20" fmla="*/ 0 h 1593240"/>
              <a:gd name="connsiteX21" fmla="*/ 54000 w 2160000"/>
              <a:gd name="connsiteY21" fmla="*/ 0 h 1593240"/>
              <a:gd name="connsiteX22" fmla="*/ 360000 w 2160000"/>
              <a:gd name="connsiteY22" fmla="*/ 0 h 1593240"/>
              <a:gd name="connsiteX23" fmla="*/ 360000 w 2160000"/>
              <a:gd name="connsiteY23" fmla="*/ 54000 h 1593240"/>
              <a:gd name="connsiteX24" fmla="*/ 54000 w 2160000"/>
              <a:gd name="connsiteY24" fmla="*/ 54000 h 1593240"/>
              <a:gd name="connsiteX25" fmla="*/ 54000 w 2160000"/>
              <a:gd name="connsiteY25" fmla="*/ 216000 h 1593240"/>
              <a:gd name="connsiteX26" fmla="*/ 0 w 2160000"/>
              <a:gd name="connsiteY26" fmla="*/ 216000 h 1593240"/>
              <a:gd name="connsiteX27" fmla="*/ 0 w 2160000"/>
              <a:gd name="connsiteY27" fmla="*/ 54000 h 159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160000" h="1593240">
                <a:moveTo>
                  <a:pt x="0" y="1377240"/>
                </a:moveTo>
                <a:lnTo>
                  <a:pt x="54000" y="1377240"/>
                </a:lnTo>
                <a:lnTo>
                  <a:pt x="54000" y="1539240"/>
                </a:lnTo>
                <a:lnTo>
                  <a:pt x="2106000" y="1539240"/>
                </a:lnTo>
                <a:lnTo>
                  <a:pt x="2106000" y="1377240"/>
                </a:lnTo>
                <a:lnTo>
                  <a:pt x="2160000" y="1377240"/>
                </a:lnTo>
                <a:lnTo>
                  <a:pt x="2160000" y="1539240"/>
                </a:lnTo>
                <a:lnTo>
                  <a:pt x="2160000" y="1593240"/>
                </a:lnTo>
                <a:lnTo>
                  <a:pt x="2106000" y="1593240"/>
                </a:lnTo>
                <a:lnTo>
                  <a:pt x="54000" y="1593240"/>
                </a:lnTo>
                <a:lnTo>
                  <a:pt x="0" y="1593240"/>
                </a:lnTo>
                <a:lnTo>
                  <a:pt x="0" y="1539240"/>
                </a:lnTo>
                <a:close/>
                <a:moveTo>
                  <a:pt x="1800000" y="0"/>
                </a:moveTo>
                <a:lnTo>
                  <a:pt x="2106000" y="0"/>
                </a:lnTo>
                <a:lnTo>
                  <a:pt x="2160000" y="0"/>
                </a:lnTo>
                <a:lnTo>
                  <a:pt x="2160000" y="54000"/>
                </a:lnTo>
                <a:lnTo>
                  <a:pt x="2160000" y="216000"/>
                </a:lnTo>
                <a:lnTo>
                  <a:pt x="2106000" y="216000"/>
                </a:lnTo>
                <a:lnTo>
                  <a:pt x="2106000" y="54000"/>
                </a:lnTo>
                <a:lnTo>
                  <a:pt x="1800000" y="54000"/>
                </a:lnTo>
                <a:close/>
                <a:moveTo>
                  <a:pt x="0" y="0"/>
                </a:moveTo>
                <a:lnTo>
                  <a:pt x="54000" y="0"/>
                </a:lnTo>
                <a:lnTo>
                  <a:pt x="360000" y="0"/>
                </a:lnTo>
                <a:lnTo>
                  <a:pt x="360000" y="54000"/>
                </a:lnTo>
                <a:lnTo>
                  <a:pt x="54000" y="54000"/>
                </a:lnTo>
                <a:lnTo>
                  <a:pt x="54000" y="216000"/>
                </a:lnTo>
                <a:lnTo>
                  <a:pt x="0" y="216000"/>
                </a:lnTo>
                <a:lnTo>
                  <a:pt x="0" y="54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288000" tIns="360000" rIns="288000" bIns="360000" anchor="t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个小分队，每队有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名队员，要把这些队员的工资用数组保存起来以备查。</a:t>
            </a:r>
          </a:p>
        </p:txBody>
      </p:sp>
      <p:sp>
        <p:nvSpPr>
          <p:cNvPr id="16" name="MH_SubTitle_1">
            <a:extLst>
              <a:ext uri="{FF2B5EF4-FFF2-40B4-BE49-F238E27FC236}">
                <a16:creationId xmlns="" xmlns:a16="http://schemas.microsoft.com/office/drawing/2014/main" id="{41C04DB7-FD40-47FA-BDC6-1A9AF1910AA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40623" y="1591751"/>
            <a:ext cx="1439863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小例子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AD953539-40BD-4837-9970-15323CC06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15601"/>
              </p:ext>
            </p:extLst>
          </p:nvPr>
        </p:nvGraphicFramePr>
        <p:xfrm>
          <a:off x="5081886" y="1861687"/>
          <a:ext cx="5849349" cy="1478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30181">
                  <a:extLst>
                    <a:ext uri="{9D8B030D-6E8A-4147-A177-3AD203B41FA5}">
                      <a16:colId xmlns="" xmlns:a16="http://schemas.microsoft.com/office/drawing/2014/main" val="1290182950"/>
                    </a:ext>
                  </a:extLst>
                </a:gridCol>
                <a:gridCol w="736528">
                  <a:extLst>
                    <a:ext uri="{9D8B030D-6E8A-4147-A177-3AD203B41FA5}">
                      <a16:colId xmlns="" xmlns:a16="http://schemas.microsoft.com/office/drawing/2014/main" val="2237674825"/>
                    </a:ext>
                  </a:extLst>
                </a:gridCol>
                <a:gridCol w="736528">
                  <a:extLst>
                    <a:ext uri="{9D8B030D-6E8A-4147-A177-3AD203B41FA5}">
                      <a16:colId xmlns="" xmlns:a16="http://schemas.microsoft.com/office/drawing/2014/main" val="2502497094"/>
                    </a:ext>
                  </a:extLst>
                </a:gridCol>
                <a:gridCol w="736528">
                  <a:extLst>
                    <a:ext uri="{9D8B030D-6E8A-4147-A177-3AD203B41FA5}">
                      <a16:colId xmlns="" xmlns:a16="http://schemas.microsoft.com/office/drawing/2014/main" val="3786434969"/>
                    </a:ext>
                  </a:extLst>
                </a:gridCol>
                <a:gridCol w="736528">
                  <a:extLst>
                    <a:ext uri="{9D8B030D-6E8A-4147-A177-3AD203B41FA5}">
                      <a16:colId xmlns="" xmlns:a16="http://schemas.microsoft.com/office/drawing/2014/main" val="3972903900"/>
                    </a:ext>
                  </a:extLst>
                </a:gridCol>
                <a:gridCol w="736528">
                  <a:extLst>
                    <a:ext uri="{9D8B030D-6E8A-4147-A177-3AD203B41FA5}">
                      <a16:colId xmlns="" xmlns:a16="http://schemas.microsoft.com/office/drawing/2014/main" val="55048251"/>
                    </a:ext>
                  </a:extLst>
                </a:gridCol>
                <a:gridCol w="736528">
                  <a:extLst>
                    <a:ext uri="{9D8B030D-6E8A-4147-A177-3AD203B41FA5}">
                      <a16:colId xmlns="" xmlns:a16="http://schemas.microsoft.com/office/drawing/2014/main" val="3526203475"/>
                    </a:ext>
                  </a:extLst>
                </a:gridCol>
              </a:tblGrid>
              <a:tr h="35818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="" xmlns:a16="http://schemas.microsoft.com/office/drawing/2014/main" val="30763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2456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1847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1243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1600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2346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2757</a:t>
                      </a:r>
                      <a:endParaRPr lang="zh-CN" altLang="en-US"/>
                    </a:p>
                  </a:txBody>
                  <a:tcPr marL="36000" marR="36000"/>
                </a:tc>
                <a:extLst>
                  <a:ext uri="{0D108BD9-81ED-4DB2-BD59-A6C34878D82A}">
                    <a16:rowId xmlns="" xmlns:a16="http://schemas.microsoft.com/office/drawing/2014/main" val="323040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3045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2018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1725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2020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2458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1436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="" xmlns:a16="http://schemas.microsoft.com/office/drawing/2014/main" val="393445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1427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1175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1046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1976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1477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2018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="" xmlns:a16="http://schemas.microsoft.com/office/drawing/2014/main" val="3723951549"/>
                  </a:ext>
                </a:extLst>
              </a:tr>
            </a:tbl>
          </a:graphicData>
        </a:graphic>
      </p:graphicFrame>
      <p:sp>
        <p:nvSpPr>
          <p:cNvPr id="18" name="MH_Desc_1">
            <a:extLst>
              <a:ext uri="{FF2B5EF4-FFF2-40B4-BE49-F238E27FC236}">
                <a16:creationId xmlns="" xmlns:a16="http://schemas.microsoft.com/office/drawing/2014/main" id="{F35115DA-A7A7-47C7-9867-3A4FBFDE4F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24946" y="3500683"/>
            <a:ext cx="9606289" cy="23634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如果建立一个数组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zh-CN" altLang="en-US" dirty="0">
                <a:solidFill>
                  <a:schemeClr val="tx1"/>
                </a:solidFill>
              </a:rPr>
              <a:t>，它应当是二维的，第一维用来表示第几分队，第二维用来表示第几个队员。例如用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en-US" altLang="zh-CN" baseline="-25000" dirty="0">
                <a:solidFill>
                  <a:schemeClr val="tx1"/>
                </a:solidFill>
              </a:rPr>
              <a:t>2,3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分队第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名队员的工资，它的值是</a:t>
            </a:r>
            <a:r>
              <a:rPr lang="en-US" altLang="zh-CN" dirty="0">
                <a:solidFill>
                  <a:schemeClr val="tx1"/>
                </a:solidFill>
              </a:rPr>
              <a:t>1725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二维数组常称为</a:t>
            </a:r>
            <a:r>
              <a:rPr lang="zh-CN" altLang="en-US" b="1" dirty="0">
                <a:solidFill>
                  <a:schemeClr val="tx1"/>
                </a:solidFill>
              </a:rPr>
              <a:t>矩阵</a:t>
            </a:r>
            <a:r>
              <a:rPr lang="en-US" altLang="zh-CN" dirty="0">
                <a:solidFill>
                  <a:schemeClr val="tx1"/>
                </a:solidFill>
              </a:rPr>
              <a:t>(matrix)</a:t>
            </a:r>
            <a:r>
              <a:rPr lang="zh-CN" altLang="en-US" dirty="0">
                <a:solidFill>
                  <a:schemeClr val="tx1"/>
                </a:solidFill>
              </a:rPr>
              <a:t>。把二维数组写成</a:t>
            </a:r>
            <a:r>
              <a:rPr lang="zh-CN" altLang="en-US" b="1" dirty="0">
                <a:solidFill>
                  <a:schemeClr val="tx1"/>
                </a:solidFill>
              </a:rPr>
              <a:t>行</a:t>
            </a:r>
            <a:r>
              <a:rPr lang="en-US" altLang="zh-CN" dirty="0">
                <a:solidFill>
                  <a:schemeClr val="tx1"/>
                </a:solidFill>
              </a:rPr>
              <a:t>(row)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chemeClr val="tx1"/>
                </a:solidFill>
              </a:rPr>
              <a:t>列</a:t>
            </a:r>
            <a:r>
              <a:rPr lang="en-US" altLang="zh-CN" dirty="0">
                <a:solidFill>
                  <a:schemeClr val="tx1"/>
                </a:solidFill>
              </a:rPr>
              <a:t>(column)</a:t>
            </a:r>
            <a:r>
              <a:rPr lang="zh-CN" altLang="en-US" dirty="0">
                <a:solidFill>
                  <a:schemeClr val="tx1"/>
                </a:solidFill>
              </a:rPr>
              <a:t>的排列形式，可以有助于形象化地理解二维数组的逻辑结构。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1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198" y="36041"/>
            <a:ext cx="5922104" cy="1325563"/>
          </a:xfrm>
        </p:spPr>
        <p:txBody>
          <a:bodyPr/>
          <a:lstStyle/>
          <a:p>
            <a:r>
              <a:rPr lang="zh-CN" altLang="en-US" dirty="0"/>
              <a:t>定义二维数组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839449" y="1361604"/>
            <a:ext cx="5104151" cy="41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3475628"/>
            <a:ext cx="10296314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二维数组可被看作一种特殊的一维数组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它的元素又是一个一维数组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例如，</a:t>
            </a:r>
            <a:r>
              <a:rPr lang="en-US" altLang="zh-CN" dirty="0" smtClean="0">
                <a:solidFill>
                  <a:schemeClr val="tx1"/>
                </a:solidFill>
              </a:rPr>
              <a:t>float a[3][4];</a:t>
            </a:r>
            <a:r>
              <a:rPr lang="zh-CN" altLang="en-US" dirty="0" smtClean="0">
                <a:solidFill>
                  <a:schemeClr val="tx1"/>
                </a:solidFill>
              </a:rPr>
              <a:t>可以</a:t>
            </a:r>
            <a:r>
              <a:rPr lang="zh-CN" altLang="en-US" dirty="0">
                <a:solidFill>
                  <a:schemeClr val="tx1"/>
                </a:solidFill>
              </a:rPr>
              <a:t>把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看作一个一维数组，它有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zh-CN" altLang="en-US" dirty="0" smtClean="0">
                <a:solidFill>
                  <a:schemeClr val="tx1"/>
                </a:solidFill>
              </a:rPr>
              <a:t>元素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a[0], a[1], a[2]</a:t>
            </a:r>
            <a:r>
              <a:rPr lang="zh-CN" altLang="en-US" dirty="0">
                <a:solidFill>
                  <a:schemeClr val="tx1"/>
                </a:solidFill>
              </a:rPr>
              <a:t>，每个元素又是一个包含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个元素的一维数</a:t>
            </a:r>
            <a:r>
              <a:rPr lang="zh-CN" altLang="en-US" dirty="0" smtClean="0">
                <a:solidFill>
                  <a:schemeClr val="tx1"/>
                </a:solidFill>
              </a:rPr>
              <a:t>组：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 ——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][0]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][1] </a:t>
            </a:r>
            <a:r>
              <a:rPr lang="en-US" altLang="zh-CN" dirty="0">
                <a:solidFill>
                  <a:schemeClr val="tx1"/>
                </a:solidFill>
              </a:rPr>
              <a:t>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][2] </a:t>
            </a:r>
            <a:r>
              <a:rPr lang="en-US" altLang="zh-CN" dirty="0">
                <a:solidFill>
                  <a:schemeClr val="tx1"/>
                </a:solidFill>
              </a:rPr>
              <a:t>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][3]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a[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] —— a[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][0</a:t>
            </a:r>
            <a:r>
              <a:rPr lang="en-US" altLang="zh-CN" dirty="0">
                <a:solidFill>
                  <a:schemeClr val="tx1"/>
                </a:solidFill>
              </a:rPr>
              <a:t>] a[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][1] </a:t>
            </a:r>
            <a:r>
              <a:rPr lang="en-US" altLang="zh-CN" dirty="0">
                <a:solidFill>
                  <a:schemeClr val="tx1"/>
                </a:solidFill>
              </a:rPr>
              <a:t>a[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][2] </a:t>
            </a:r>
            <a:r>
              <a:rPr lang="en-US" altLang="zh-CN" dirty="0">
                <a:solidFill>
                  <a:schemeClr val="tx1"/>
                </a:solidFill>
              </a:rPr>
              <a:t>a[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][3]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] —— 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[2</a:t>
            </a:r>
            <a:r>
              <a:rPr lang="en-US" altLang="zh-CN" dirty="0" smtClean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chemeClr val="tx1"/>
                </a:solidFill>
              </a:rPr>
              <a:t>0] a[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][1] </a:t>
            </a:r>
            <a:r>
              <a:rPr lang="en-US" altLang="zh-CN" dirty="0">
                <a:solidFill>
                  <a:schemeClr val="tx1"/>
                </a:solidFill>
              </a:rPr>
              <a:t>a[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][2] </a:t>
            </a:r>
            <a:r>
              <a:rPr lang="en-US" altLang="zh-CN" dirty="0">
                <a:solidFill>
                  <a:schemeClr val="tx1"/>
                </a:solidFill>
              </a:rPr>
              <a:t>a[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][3]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031424" y="1043555"/>
            <a:ext cx="1899159" cy="415477"/>
          </a:xfrm>
          <a:prstGeom prst="roundRect">
            <a:avLst>
              <a:gd name="adj" fmla="val 1849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/>
              <a:t>float pay[3][6];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8930583" y="560052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3087"/>
              <a:gd name="adj5" fmla="val 175405"/>
              <a:gd name="adj6" fmla="val -38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float</a:t>
            </a:r>
            <a:r>
              <a:rPr lang="zh-CN" altLang="en-US" sz="1600" smtClean="0"/>
              <a:t>型二维数组</a:t>
            </a:r>
            <a:endParaRPr lang="zh-CN" altLang="en-US" sz="1600"/>
          </a:p>
        </p:txBody>
      </p:sp>
      <p:sp>
        <p:nvSpPr>
          <p:cNvPr id="28" name="线形标注 2 27"/>
          <p:cNvSpPr/>
          <p:nvPr/>
        </p:nvSpPr>
        <p:spPr>
          <a:xfrm>
            <a:off x="5045074" y="409090"/>
            <a:ext cx="2525296" cy="301923"/>
          </a:xfrm>
          <a:prstGeom prst="borderCallout2">
            <a:avLst>
              <a:gd name="adj1" fmla="val 127978"/>
              <a:gd name="adj2" fmla="val 51621"/>
              <a:gd name="adj3" fmla="val 242171"/>
              <a:gd name="adj4" fmla="val 54947"/>
              <a:gd name="adj5" fmla="val 382582"/>
              <a:gd name="adj6" fmla="val 90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数组名</a:t>
            </a:r>
            <a:r>
              <a:rPr lang="zh-CN" altLang="en-US" sz="1600" smtClean="0"/>
              <a:t>为</a:t>
            </a:r>
            <a:r>
              <a:rPr lang="en-US" altLang="zh-CN" sz="1600" dirty="0" smtClean="0"/>
              <a:t>pay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9320323" y="2103346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1541"/>
              <a:gd name="adj5" fmla="val -118226"/>
              <a:gd name="adj6" fmla="val -37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数组第二维有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个元素</a:t>
            </a:r>
            <a:endParaRPr lang="zh-CN" altLang="en-US" sz="1600" dirty="0"/>
          </a:p>
        </p:txBody>
      </p:sp>
      <p:sp>
        <p:nvSpPr>
          <p:cNvPr id="14" name="线形标注 2 13"/>
          <p:cNvSpPr/>
          <p:nvPr/>
        </p:nvSpPr>
        <p:spPr>
          <a:xfrm>
            <a:off x="9560163" y="2608445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128"/>
              <a:gd name="adj6" fmla="val -61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数组第一维有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个元素</a:t>
            </a:r>
            <a:endParaRPr lang="zh-CN" altLang="en-US" sz="1600" dirty="0"/>
          </a:p>
        </p:txBody>
      </p:sp>
      <p:sp>
        <p:nvSpPr>
          <p:cNvPr id="15" name="圆角矩形 14"/>
          <p:cNvSpPr/>
          <p:nvPr/>
        </p:nvSpPr>
        <p:spPr>
          <a:xfrm>
            <a:off x="1825777" y="1896178"/>
            <a:ext cx="6155226" cy="790989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float a[3][4], b[5][10];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定义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3×4(3</a:t>
            </a:r>
            <a:r>
              <a:rPr lang="zh-CN" altLang="en-US" dirty="0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 dirty="0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>
                <a:solidFill>
                  <a:srgbClr val="008000"/>
                </a:solidFill>
              </a:rPr>
              <a:t>的数组，</a:t>
            </a:r>
            <a:r>
              <a:rPr lang="en-US" altLang="zh-CN" dirty="0">
                <a:solidFill>
                  <a:srgbClr val="008000"/>
                </a:solidFill>
              </a:rPr>
              <a:t>b</a:t>
            </a:r>
            <a:r>
              <a:rPr lang="zh-CN" altLang="en-US" dirty="0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5×10(5</a:t>
            </a:r>
            <a:r>
              <a:rPr lang="zh-CN" altLang="en-US" dirty="0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10</a:t>
            </a:r>
            <a:r>
              <a:rPr lang="zh-CN" altLang="en-US" dirty="0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>
                <a:solidFill>
                  <a:srgbClr val="008000"/>
                </a:solidFill>
              </a:rPr>
              <a:t>的数组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825777" y="2802463"/>
            <a:ext cx="6958459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</a:t>
            </a:r>
            <a:r>
              <a:rPr lang="en-US" altLang="zh-CN" dirty="0" smtClean="0">
                <a:solidFill>
                  <a:srgbClr val="000000"/>
                </a:solidFill>
              </a:rPr>
              <a:t>a[3, 4</a:t>
            </a:r>
            <a:r>
              <a:rPr lang="en-US" altLang="zh-CN" dirty="0">
                <a:solidFill>
                  <a:srgbClr val="000000"/>
                </a:solidFill>
              </a:rPr>
              <a:t>], </a:t>
            </a:r>
            <a:r>
              <a:rPr lang="en-US" altLang="zh-CN" dirty="0" smtClean="0">
                <a:solidFill>
                  <a:srgbClr val="000000"/>
                </a:solidFill>
              </a:rPr>
              <a:t>b[5, 10];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</a:rPr>
              <a:t> 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在一对方括号</a:t>
            </a:r>
            <a:r>
              <a:rPr lang="zh-CN" altLang="en-US" smtClean="0">
                <a:solidFill>
                  <a:srgbClr val="008000"/>
                </a:solidFill>
              </a:rPr>
              <a:t>内不能写</a:t>
            </a:r>
            <a:r>
              <a:rPr lang="zh-CN" altLang="en-US">
                <a:solidFill>
                  <a:srgbClr val="008000"/>
                </a:solidFill>
              </a:rPr>
              <a:t>两个</a:t>
            </a:r>
            <a:r>
              <a:rPr lang="zh-CN" altLang="en-US" smtClean="0">
                <a:solidFill>
                  <a:srgbClr val="008000"/>
                </a:solidFill>
              </a:rPr>
              <a:t>下标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9090" y="2744669"/>
            <a:ext cx="542925" cy="5524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9565" y="2031099"/>
            <a:ext cx="552450" cy="54292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</a:t>
            </a:r>
            <a:r>
              <a:rPr lang="zh-CN" altLang="en-US"/>
              <a:t>维数</a:t>
            </a:r>
            <a:r>
              <a:rPr lang="zh-CN" altLang="en-US" smtClean="0"/>
              <a:t>组的存储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877"/>
            <a:ext cx="6415454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语言中，二维数组中元素排列的顺序是按行存放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的。</a:t>
            </a:r>
            <a:endParaRPr lang="zh-CN" altLang="en-US" sz="200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89744" y="2029768"/>
            <a:ext cx="1931425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</a:t>
            </a:r>
            <a:r>
              <a:rPr lang="en-US" altLang="zh-CN" dirty="0" smtClean="0">
                <a:solidFill>
                  <a:srgbClr val="000000"/>
                </a:solidFill>
              </a:rPr>
              <a:t>a[3][4]</a:t>
            </a:r>
            <a:endParaRPr lang="en-US" altLang="zh-CN" dirty="0">
              <a:solidFill>
                <a:srgbClr val="008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55339" y="3802554"/>
            <a:ext cx="5528988" cy="2087910"/>
            <a:chOff x="10187984" y="4266795"/>
            <a:chExt cx="552898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475428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矩阵</a:t>
              </a:r>
              <a:r>
                <a:rPr lang="zh-CN" altLang="en-US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形式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（如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列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形式）表示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二维数组，是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逻辑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上的概念，能形象地表示出行列关系。而在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内存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中，各元素是连续存放的，不是二维的，是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线性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541534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22713" y="1912677"/>
            <a:ext cx="3924757" cy="1772786"/>
            <a:chOff x="2743115" y="2029768"/>
            <a:chExt cx="3924757" cy="1892826"/>
          </a:xfrm>
        </p:grpSpPr>
        <p:sp>
          <p:nvSpPr>
            <p:cNvPr id="9" name="文本框 8"/>
            <p:cNvSpPr txBox="1"/>
            <p:nvPr/>
          </p:nvSpPr>
          <p:spPr>
            <a:xfrm>
              <a:off x="2992687" y="2029768"/>
              <a:ext cx="3675185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00</a:t>
              </a:r>
              <a:r>
                <a:rPr lang="en-US" altLang="zh-CN" dirty="0" smtClean="0"/>
                <a:t>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01 </a:t>
              </a:r>
              <a:r>
                <a:rPr lang="en-US" altLang="zh-CN" dirty="0" smtClean="0"/>
                <a:t>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02 </a:t>
              </a:r>
              <a:r>
                <a:rPr lang="en-US" altLang="zh-CN" dirty="0" smtClean="0"/>
                <a:t>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a</a:t>
              </a:r>
              <a:r>
                <a:rPr lang="en-US" altLang="zh-CN" baseline="-25000" dirty="0"/>
                <a:t>1</a:t>
              </a:r>
              <a:r>
                <a:rPr lang="en-US" altLang="zh-CN" baseline="-25000" dirty="0" smtClean="0"/>
                <a:t>0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11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12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13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a</a:t>
              </a:r>
              <a:r>
                <a:rPr lang="en-US" altLang="zh-CN" baseline="-25000" dirty="0"/>
                <a:t>2</a:t>
              </a:r>
              <a:r>
                <a:rPr lang="en-US" altLang="zh-CN" baseline="-25000" dirty="0" smtClean="0"/>
                <a:t>0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21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22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23</a:t>
              </a:r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743115" y="2179112"/>
              <a:ext cx="905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585773" y="2179112"/>
              <a:ext cx="942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166066" y="2179112"/>
              <a:ext cx="20325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/>
            <p:cNvGrpSpPr/>
            <p:nvPr/>
          </p:nvGrpSpPr>
          <p:grpSpPr>
            <a:xfrm>
              <a:off x="5911428" y="2144022"/>
              <a:ext cx="574003" cy="430087"/>
              <a:chOff x="5911428" y="2144022"/>
              <a:chExt cx="574003" cy="430087"/>
            </a:xfrm>
          </p:grpSpPr>
          <p:sp>
            <p:nvSpPr>
              <p:cNvPr id="49" name="弧形 48"/>
              <p:cNvSpPr/>
              <p:nvPr/>
            </p:nvSpPr>
            <p:spPr>
              <a:xfrm>
                <a:off x="5911428" y="2174186"/>
                <a:ext cx="572899" cy="399923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弧形 49"/>
              <p:cNvSpPr/>
              <p:nvPr/>
            </p:nvSpPr>
            <p:spPr>
              <a:xfrm flipV="1">
                <a:off x="5912827" y="2144022"/>
                <a:ext cx="572604" cy="40353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>
              <a:off x="3068515" y="2543832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弧形 53"/>
            <p:cNvSpPr/>
            <p:nvPr/>
          </p:nvSpPr>
          <p:spPr>
            <a:xfrm flipH="1">
              <a:off x="2743815" y="2543832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弧形 54"/>
            <p:cNvSpPr/>
            <p:nvPr/>
          </p:nvSpPr>
          <p:spPr>
            <a:xfrm flipH="1" flipV="1">
              <a:off x="2743815" y="2538346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3067815" y="2927146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3101668" y="2927146"/>
              <a:ext cx="580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5967889" y="2906929"/>
              <a:ext cx="573599" cy="411312"/>
              <a:chOff x="5911832" y="2153410"/>
              <a:chExt cx="573599" cy="411312"/>
            </a:xfrm>
          </p:grpSpPr>
          <p:sp>
            <p:nvSpPr>
              <p:cNvPr id="59" name="弧形 58"/>
              <p:cNvSpPr/>
              <p:nvPr/>
            </p:nvSpPr>
            <p:spPr>
              <a:xfrm>
                <a:off x="5911832" y="2171447"/>
                <a:ext cx="572495" cy="393275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 flipV="1">
                <a:off x="5913931" y="2153410"/>
                <a:ext cx="571500" cy="3888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>
              <a:off x="3067815" y="3295171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/>
            <p:cNvSpPr/>
            <p:nvPr/>
          </p:nvSpPr>
          <p:spPr>
            <a:xfrm flipH="1">
              <a:off x="2743115" y="3295171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弧形 62"/>
            <p:cNvSpPr/>
            <p:nvPr/>
          </p:nvSpPr>
          <p:spPr>
            <a:xfrm flipH="1" flipV="1">
              <a:off x="2743115" y="3289685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3068515" y="3678485"/>
              <a:ext cx="3471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16861"/>
              </p:ext>
            </p:extLst>
          </p:nvPr>
        </p:nvGraphicFramePr>
        <p:xfrm>
          <a:off x="8363534" y="1894498"/>
          <a:ext cx="1355911" cy="415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="" xmlns:a16="http://schemas.microsoft.com/office/drawing/2014/main" val="2282059265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a[0][0]</a:t>
                      </a:r>
                      <a:endParaRPr lang="zh-CN" altLang="en-US" sz="180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3446229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a[0][1]</a:t>
                      </a:r>
                      <a:endParaRPr lang="zh-CN" altLang="en-US" sz="180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71648968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a[0][2]</a:t>
                      </a:r>
                      <a:endParaRPr lang="zh-CN" altLang="en-US" sz="180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75389468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a[0][3]</a:t>
                      </a:r>
                      <a:endParaRPr lang="zh-CN" altLang="en-US" sz="180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383113513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a[1][0]</a:t>
                      </a:r>
                      <a:endParaRPr lang="zh-CN" altLang="en-US" sz="180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141015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a[1][1]</a:t>
                      </a:r>
                      <a:endParaRPr lang="zh-CN" altLang="en-US" sz="180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38823769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a[1][2]</a:t>
                      </a:r>
                      <a:endParaRPr lang="zh-CN" altLang="en-US" sz="180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0718585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a[1][3]</a:t>
                      </a:r>
                      <a:endParaRPr lang="zh-CN" altLang="en-US" sz="180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8905767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a[2][0]</a:t>
                      </a:r>
                      <a:endParaRPr lang="zh-CN" altLang="en-US" sz="180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88288504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a[2][1]</a:t>
                      </a:r>
                      <a:endParaRPr lang="zh-CN" altLang="en-US" sz="180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30619072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a[2][2]</a:t>
                      </a:r>
                      <a:endParaRPr lang="zh-CN" altLang="en-US" sz="180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2108083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a[2][3]</a:t>
                      </a:r>
                      <a:endParaRPr lang="zh-CN" altLang="en-US" sz="1800" dirty="0"/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29808904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17541"/>
              </p:ext>
            </p:extLst>
          </p:nvPr>
        </p:nvGraphicFramePr>
        <p:xfrm>
          <a:off x="7397807" y="1716127"/>
          <a:ext cx="1355911" cy="41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="" xmlns:a16="http://schemas.microsoft.com/office/drawing/2014/main" val="759482392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0825974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3903619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4408297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2012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45457960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2016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6072840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78903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15872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7783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2032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0783727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2036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65626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2040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2777325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2044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4109978"/>
                  </a:ext>
                </a:extLst>
              </a:tr>
            </a:tbl>
          </a:graphicData>
        </a:graphic>
      </p:graphicFrame>
      <p:sp>
        <p:nvSpPr>
          <p:cNvPr id="71" name="右大括号 70"/>
          <p:cNvSpPr/>
          <p:nvPr/>
        </p:nvSpPr>
        <p:spPr>
          <a:xfrm>
            <a:off x="9701051" y="1894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大括号 71"/>
          <p:cNvSpPr/>
          <p:nvPr/>
        </p:nvSpPr>
        <p:spPr>
          <a:xfrm>
            <a:off x="9723636" y="3270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大括号 72"/>
          <p:cNvSpPr/>
          <p:nvPr/>
        </p:nvSpPr>
        <p:spPr>
          <a:xfrm>
            <a:off x="9723636" y="4669390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9916055" y="2414356"/>
            <a:ext cx="22071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dirty="0" smtClean="0"/>
              <a:t>0</a:t>
            </a:r>
            <a:r>
              <a:rPr lang="zh-CN" altLang="en-US" smtClean="0"/>
              <a:t>行元素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mtClean="0"/>
              <a:t>第</a:t>
            </a:r>
            <a:r>
              <a:rPr lang="en-US" altLang="zh-CN" dirty="0" smtClean="0"/>
              <a:t>1</a:t>
            </a:r>
            <a:r>
              <a:rPr lang="zh-CN" altLang="en-US" smtClean="0"/>
              <a:t>行元素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mtClean="0"/>
              <a:t>第</a:t>
            </a:r>
            <a:r>
              <a:rPr lang="en-US" altLang="zh-CN" dirty="0" smtClean="0"/>
              <a:t>2</a:t>
            </a:r>
            <a:r>
              <a:rPr lang="zh-CN" altLang="en-US" smtClean="0"/>
              <a:t>行元素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</a:t>
            </a:r>
            <a:r>
              <a:rPr lang="zh-CN" altLang="en-US" smtClean="0"/>
              <a:t>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338" y="2163527"/>
            <a:ext cx="9891337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多维数组元素在内存中的排列顺序为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: 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维的下标变化最慢，最右边的下标变化最快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。</a:t>
            </a:r>
            <a:endParaRPr lang="zh-CN" altLang="en-US" sz="200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338" y="1485900"/>
            <a:ext cx="8713318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</a:t>
            </a:r>
            <a:r>
              <a:rPr lang="en-US" altLang="zh-CN" dirty="0" smtClean="0">
                <a:solidFill>
                  <a:srgbClr val="000000"/>
                </a:solidFill>
              </a:rPr>
              <a:t>a[2][3][4];	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定义三维数组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，它有</a:t>
            </a:r>
            <a:r>
              <a:rPr lang="en-US" altLang="zh-CN" dirty="0">
                <a:solidFill>
                  <a:srgbClr val="008000"/>
                </a:solidFill>
              </a:rPr>
              <a:t>2</a:t>
            </a:r>
            <a:r>
              <a:rPr lang="zh-CN" altLang="en-US" dirty="0">
                <a:solidFill>
                  <a:srgbClr val="008000"/>
                </a:solidFill>
              </a:rPr>
              <a:t>页，</a:t>
            </a:r>
            <a:r>
              <a:rPr lang="en-US" altLang="zh-CN" dirty="0">
                <a:solidFill>
                  <a:srgbClr val="008000"/>
                </a:solidFill>
              </a:rPr>
              <a:t>3</a:t>
            </a:r>
            <a:r>
              <a:rPr lang="zh-CN" altLang="en-US" dirty="0">
                <a:solidFill>
                  <a:srgbClr val="008000"/>
                </a:solidFill>
              </a:rPr>
              <a:t>行，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 dirty="0">
                <a:solidFill>
                  <a:srgbClr val="008000"/>
                </a:solidFill>
              </a:rPr>
              <a:t>列</a:t>
            </a:r>
          </a:p>
          <a:p>
            <a:pPr lvl="0" algn="just">
              <a:lnSpc>
                <a:spcPct val="120000"/>
              </a:lnSpc>
              <a:defRPr/>
            </a:pP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37" name="MH_Desc_1"/>
          <p:cNvSpPr/>
          <p:nvPr>
            <p:custDataLst>
              <p:tags r:id="rId1"/>
            </p:custDataLst>
          </p:nvPr>
        </p:nvSpPr>
        <p:spPr>
          <a:xfrm>
            <a:off x="1049932" y="2811463"/>
            <a:ext cx="9397352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</a:t>
            </a:r>
            <a:r>
              <a:rPr lang="en-US" altLang="zh-CN" dirty="0" smtClean="0">
                <a:solidFill>
                  <a:srgbClr val="000000"/>
                </a:solidFill>
              </a:rPr>
              <a:t>a[2][3][4];</a:t>
            </a:r>
            <a:r>
              <a:rPr lang="zh-CN" altLang="en-US" dirty="0" smtClean="0">
                <a:solidFill>
                  <a:srgbClr val="000000"/>
                </a:solidFill>
              </a:rPr>
              <a:t>在内存中的排列顺序为：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][0][0] →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rgbClr val="0070C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][1] →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rgbClr val="0070C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][2] →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rgbClr val="0070C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][3] →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][0] →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][1] →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][2] →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][3] →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][0] →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][1] →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][2] → a[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][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][3] → a[1][0][0] → a[1][0][1] → a[1][0][2] → a[1][0][3] → a[1][1][0] → a[1][1][1] → a[1][1][2] → a[1][1][3] → a[1][2][0] → a[1][2][1] → a[1][2][2] → a[1][2][3]</a:t>
            </a:r>
            <a:endParaRPr lang="zh-CN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3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引用二维数</a:t>
            </a:r>
            <a:r>
              <a:rPr lang="zh-CN" altLang="en-US"/>
              <a:t>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数组名</a:t>
            </a:r>
            <a:r>
              <a:rPr lang="en-US" altLang="zh-CN" b="1" dirty="0"/>
              <a:t>[</a:t>
            </a:r>
            <a:r>
              <a:rPr lang="zh-CN" altLang="en-US" b="1" dirty="0"/>
              <a:t>下标</a:t>
            </a:r>
            <a:r>
              <a:rPr lang="en-US" altLang="zh-CN" b="1" dirty="0" smtClean="0"/>
              <a:t>][</a:t>
            </a:r>
            <a:r>
              <a:rPr lang="zh-CN" altLang="en-US" b="1" dirty="0"/>
              <a:t>下标</a:t>
            </a:r>
            <a:r>
              <a:rPr lang="en-US" altLang="zh-CN" b="1" dirty="0" smtClean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464695" y="2095274"/>
            <a:ext cx="4706912" cy="450039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zh-CN" altLang="en-US" b="1" dirty="0" smtClean="0">
                <a:solidFill>
                  <a:schemeClr val="tx1"/>
                </a:solidFill>
              </a:rPr>
              <a:t>下标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可以是整型常量或整型表达式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a[3][4];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i = 0, x;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for(i=0;i&lt;3;i++) 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dirty="0" smtClean="0">
                <a:solidFill>
                  <a:schemeClr val="tx1"/>
                </a:solidFill>
              </a:rPr>
              <a:t>(“%d\</a:t>
            </a:r>
            <a:r>
              <a:rPr lang="en-US" altLang="zh-CN" dirty="0" err="1" smtClean="0">
                <a:solidFill>
                  <a:schemeClr val="tx1"/>
                </a:solidFill>
              </a:rPr>
              <a:t>t”,a</a:t>
            </a:r>
            <a:r>
              <a:rPr lang="en-US" altLang="zh-CN" dirty="0" smtClean="0">
                <a:solidFill>
                  <a:schemeClr val="tx1"/>
                </a:solidFill>
              </a:rPr>
              <a:t>[i*2][0]); 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数组元素可以出现在表达式中，也可以被</a:t>
            </a:r>
            <a:r>
              <a:rPr lang="zh-CN" altLang="en-US" dirty="0" smtClean="0">
                <a:solidFill>
                  <a:schemeClr val="tx1"/>
                </a:solidFill>
              </a:rPr>
              <a:t>赋值，如：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b[1][2];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b[0,1]=a[2][3]/2;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490622" y="1457923"/>
            <a:ext cx="6060147" cy="4406163"/>
            <a:chOff x="10187984" y="4266794"/>
            <a:chExt cx="6060147" cy="4406163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4" y="4266794"/>
              <a:ext cx="5285447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在引用数组元素时，下标值应在已定义的数组大小的范围内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严格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区分在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数组时用的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引用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元素时的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的区别。前者用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来定义数组的维数和各维的大小，后者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是数组元素的下标值，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代表行序号为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、列序号为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元素（行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序号和列序号均从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起算）。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72681" y="2200377"/>
            <a:ext cx="4576463" cy="1578152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a[3][4];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为</a:t>
            </a:r>
            <a:r>
              <a:rPr lang="en-US" altLang="zh-CN" sz="1600" dirty="0">
                <a:solidFill>
                  <a:srgbClr val="008000"/>
                </a:solidFill>
              </a:rPr>
              <a:t>3×4</a:t>
            </a:r>
            <a:r>
              <a:rPr lang="zh-CN" altLang="en-US" sz="1600" dirty="0">
                <a:solidFill>
                  <a:srgbClr val="008000"/>
                </a:solidFill>
              </a:rPr>
              <a:t>的二维数组 </a:t>
            </a:r>
          </a:p>
          <a:p>
            <a:pPr defTabSz="363538">
              <a:lnSpc>
                <a:spcPct val="120000"/>
              </a:lnSpc>
            </a:pPr>
            <a:endParaRPr lang="en-US" altLang="zh-CN" sz="1600" dirty="0" smtClean="0"/>
          </a:p>
          <a:p>
            <a:pPr defTabSz="363538">
              <a:lnSpc>
                <a:spcPct val="120000"/>
              </a:lnSpc>
            </a:pPr>
            <a:r>
              <a:rPr lang="en-US" altLang="zh-CN" sz="1600" dirty="0" smtClean="0"/>
              <a:t>a[3][4]=</a:t>
            </a:r>
            <a:r>
              <a:rPr lang="en-US" altLang="zh-CN" sz="1600" dirty="0"/>
              <a:t>3</a:t>
            </a:r>
            <a:r>
              <a:rPr lang="en-US" altLang="zh-CN" sz="1600" dirty="0" smtClean="0"/>
              <a:t>;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不存在</a:t>
            </a:r>
            <a:r>
              <a:rPr lang="en-US" altLang="zh-CN" sz="1600" dirty="0" smtClean="0">
                <a:solidFill>
                  <a:srgbClr val="008000"/>
                </a:solidFill>
              </a:rPr>
              <a:t>a[3][4]</a:t>
            </a:r>
            <a:r>
              <a:rPr lang="zh-CN" altLang="en-US" sz="1600" dirty="0" smtClean="0">
                <a:solidFill>
                  <a:srgbClr val="008000"/>
                </a:solidFill>
              </a:rPr>
              <a:t>元素</a:t>
            </a:r>
            <a:endParaRPr lang="en-US" altLang="zh-CN" sz="1600" dirty="0" smtClean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数组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可用的“行下标”的范围为</a:t>
            </a:r>
            <a:r>
              <a:rPr lang="en-US" altLang="zh-CN" sz="1600" dirty="0" smtClean="0">
                <a:solidFill>
                  <a:srgbClr val="008000"/>
                </a:solidFill>
              </a:rPr>
              <a:t>0~2</a:t>
            </a:r>
            <a:r>
              <a:rPr lang="zh-CN" altLang="en-US" sz="1600" dirty="0">
                <a:solidFill>
                  <a:srgbClr val="008000"/>
                </a:solidFill>
              </a:rPr>
              <a:t>，“列下标”的范围为</a:t>
            </a:r>
            <a:r>
              <a:rPr lang="en-US" altLang="zh-CN" sz="1600" dirty="0" smtClean="0">
                <a:solidFill>
                  <a:srgbClr val="008000"/>
                </a:solidFill>
              </a:rPr>
              <a:t>0~3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40154" y="2579275"/>
            <a:ext cx="542925" cy="55245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520251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(1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r>
              <a:rPr lang="zh-CN" altLang="en-US" sz="1600" b="1" dirty="0">
                <a:solidFill>
                  <a:schemeClr val="tx1"/>
                </a:solidFill>
              </a:rPr>
              <a:t>分行给二维数组赋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初值。（最清楚直观）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可以将所有数据写在一个花括号内，按数组元素在内存中的排列顺序对各元素赋初值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可以对部分元素赋初值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4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如果对全部元素都赋初值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即提供全部初始数据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，则定义数组时对第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维的长度可以不指定，但第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维的长度不能省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(5)</a:t>
            </a:r>
            <a:r>
              <a:rPr lang="zh-CN" altLang="en-US" sz="1600" dirty="0" smtClean="0">
                <a:solidFill>
                  <a:schemeClr val="tx1"/>
                </a:solidFill>
              </a:rPr>
              <a:t>在</a:t>
            </a:r>
            <a:r>
              <a:rPr lang="zh-CN" altLang="en-US" sz="1600" dirty="0">
                <a:solidFill>
                  <a:schemeClr val="tx1"/>
                </a:solidFill>
              </a:rPr>
              <a:t>定义时也可以只对部分元素赋初值而省略第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维的长度，但应分行赋初值。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09700" y="3828425"/>
            <a:ext cx="4333346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a[3][4]={{1</a:t>
            </a:r>
            <a:r>
              <a:rPr lang="en-US" altLang="zh-CN" sz="1600" dirty="0" smtClean="0"/>
              <a:t>},{0,6},{0,0,11}}; // </a:t>
            </a:r>
            <a:r>
              <a:rPr lang="zh-CN" altLang="en-US" sz="1600" dirty="0" smtClean="0"/>
              <a:t>②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09700" y="3351340"/>
            <a:ext cx="4333345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a[3][4]={{</a:t>
            </a:r>
            <a:r>
              <a:rPr lang="en-US" altLang="zh-CN" sz="1600" dirty="0"/>
              <a:t>1</a:t>
            </a:r>
            <a:r>
              <a:rPr lang="en-US" altLang="zh-CN" sz="1600" dirty="0" smtClean="0"/>
              <a:t>},{</a:t>
            </a:r>
            <a:r>
              <a:rPr lang="en-US" altLang="zh-CN" sz="1600" dirty="0"/>
              <a:t>5</a:t>
            </a:r>
            <a:r>
              <a:rPr lang="en-US" altLang="zh-CN" sz="1600" dirty="0" smtClean="0"/>
              <a:t>},{</a:t>
            </a:r>
            <a:r>
              <a:rPr lang="en-US" altLang="zh-CN" sz="1600" dirty="0"/>
              <a:t>9</a:t>
            </a:r>
            <a:r>
              <a:rPr lang="en-US" altLang="zh-CN" sz="1600" dirty="0" smtClean="0"/>
              <a:t>}}; // </a:t>
            </a:r>
            <a:r>
              <a:rPr lang="zh-CN" altLang="en-US" sz="1600" dirty="0" smtClean="0"/>
              <a:t>①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 smtClean="0"/>
              <a:t>二维数</a:t>
            </a:r>
            <a:r>
              <a:rPr lang="zh-CN" altLang="en-US"/>
              <a:t>组的初始化</a:t>
            </a:r>
          </a:p>
        </p:txBody>
      </p:sp>
      <p:sp>
        <p:nvSpPr>
          <p:cNvPr id="3" name="矩形 2"/>
          <p:cNvSpPr/>
          <p:nvPr/>
        </p:nvSpPr>
        <p:spPr>
          <a:xfrm>
            <a:off x="509699" y="96647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可以用“初始化列表”对二维数组初始化。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937956" y="1805782"/>
            <a:ext cx="771136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</a:t>
            </a:r>
            <a:r>
              <a:rPr lang="en-US" altLang="zh-CN" sz="1600" smtClean="0"/>
              <a:t>a[3][4]={{1,2,3,4},{5,6,7,8},{9,10,11,12}};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37956" y="2614469"/>
            <a:ext cx="655991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a[3][4</a:t>
            </a:r>
            <a:r>
              <a:rPr lang="en-US" altLang="zh-CN" sz="1600" dirty="0" smtClean="0"/>
              <a:t>]={1,2,3,4,5,6,7,8,9,10,11,12};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09700" y="4305510"/>
            <a:ext cx="4333345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a[3][4]={{1},{</a:t>
            </a:r>
            <a:r>
              <a:rPr lang="en-US" altLang="zh-CN" sz="1600" dirty="0" smtClean="0"/>
              <a:t>5,6}};	// </a:t>
            </a:r>
            <a:r>
              <a:rPr lang="zh-CN" altLang="en-US" sz="1600" dirty="0" smtClean="0"/>
              <a:t>③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6724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dirty="0" smtClean="0"/>
              <a:t>①</a:t>
            </a:r>
            <a:endParaRPr lang="en-US" altLang="zh-CN" dirty="0" smtClean="0"/>
          </a:p>
          <a:p>
            <a:pPr algn="ctr" defTabSz="357188">
              <a:lnSpc>
                <a:spcPct val="150000"/>
              </a:lnSpc>
            </a:pPr>
            <a:r>
              <a:rPr lang="en-US" altLang="zh-CN" dirty="0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dirty="0" smtClean="0"/>
              <a:t>5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dirty="0" smtClean="0"/>
              <a:t>9	0	0	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99082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mtClean="0"/>
              <a:t>②</a:t>
            </a:r>
            <a:endParaRPr lang="en-US" altLang="zh-CN" smtClean="0"/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0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0	0	11	0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371440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mtClean="0"/>
              <a:t>③</a:t>
            </a:r>
            <a:endParaRPr lang="en-US" altLang="zh-CN" smtClean="0"/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5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0	0	0	0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09700" y="4782596"/>
            <a:ext cx="4333345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a[3][4]={{1</a:t>
            </a:r>
            <a:r>
              <a:rPr lang="en-US" altLang="zh-CN" sz="1600" dirty="0" smtClean="0"/>
              <a:t>},{},{9}};	 // </a:t>
            </a:r>
            <a:r>
              <a:rPr lang="zh-CN" altLang="en-US" sz="1600" dirty="0" smtClean="0"/>
              <a:t>④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43798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mtClean="0"/>
              <a:t>④</a:t>
            </a:r>
            <a:endParaRPr lang="en-US" altLang="zh-CN" smtClean="0"/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0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9	0	0	0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82600" y="5511434"/>
            <a:ext cx="4690645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</a:t>
            </a:r>
            <a:r>
              <a:rPr lang="en-US" altLang="zh-CN" sz="1600" smtClean="0"/>
              <a:t>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899772" y="5444387"/>
                <a:ext cx="1089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800" b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772" y="5444387"/>
                <a:ext cx="108937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圆角矩形 24"/>
          <p:cNvSpPr/>
          <p:nvPr/>
        </p:nvSpPr>
        <p:spPr>
          <a:xfrm>
            <a:off x="5715670" y="5511434"/>
            <a:ext cx="458354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</a:t>
            </a:r>
            <a:r>
              <a:rPr lang="en-US" altLang="zh-CN" sz="1600" dirty="0" smtClean="0"/>
              <a:t>[][</a:t>
            </a:r>
            <a:r>
              <a:rPr lang="en-US" altLang="zh-CN" sz="1600" dirty="0"/>
              <a:t>4</a:t>
            </a:r>
            <a:r>
              <a:rPr lang="en-US" altLang="zh-CN" sz="1600" dirty="0" smtClean="0"/>
              <a:t>]={1,2,3,4,5,6,7,8,9,10,11,12};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37953" y="6215565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</a:t>
            </a:r>
            <a:r>
              <a:rPr lang="en-US" altLang="zh-CN" sz="1600" dirty="0" smtClean="0"/>
              <a:t>[][</a:t>
            </a:r>
            <a:r>
              <a:rPr lang="en-US" altLang="zh-CN" sz="1600" dirty="0"/>
              <a:t>4</a:t>
            </a:r>
            <a:r>
              <a:rPr lang="en-US" altLang="zh-CN" sz="1600" dirty="0" smtClean="0"/>
              <a:t>]={{0,0,3},{},{0,10}};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2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1500" y="292100"/>
            <a:ext cx="104267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主要内容</a:t>
            </a:r>
            <a:endParaRPr lang="zh-CN" altLang="en-US" b="1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引入数组的原因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数组定义及使用（一维数组、二维数组）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字符数组和字符串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 基于数组的简单算法（查找、排序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2</a:t>
            </a:r>
            <a:r>
              <a:rPr lang="en-US" altLang="zh-CN" b="1" dirty="0" smtClean="0"/>
              <a:t>.</a:t>
            </a:r>
            <a:r>
              <a:rPr lang="zh-CN" altLang="en-US" b="1" dirty="0"/>
              <a:t>基本要求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）熟悉数组的含义及在内存中的表示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）掌握数组定义及使用方法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）掌握数组相关的常见算法（查找、排序等）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）掌握数组作为函数参数的本质和使用方法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）掌握字符数组与字符串的区别以及字符数组使用方法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）熟悉常用字符串处理库函数的使用方法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/>
              <a:t>3</a:t>
            </a:r>
            <a:r>
              <a:rPr lang="en-US" altLang="zh-CN" b="1" dirty="0" smtClean="0"/>
              <a:t>.</a:t>
            </a:r>
            <a:r>
              <a:rPr lang="zh-CN" altLang="en-US" b="1" dirty="0"/>
              <a:t>重点、难点 </a:t>
            </a:r>
          </a:p>
          <a:p>
            <a:r>
              <a:rPr lang="zh-CN" altLang="en-US" dirty="0"/>
              <a:t>重点：声明数组和引用数组的语法；数组作为函数参数的本质和使用方法；字符串的特殊性；字符串操作库函数的使用。 </a:t>
            </a:r>
          </a:p>
          <a:p>
            <a:r>
              <a:rPr lang="zh-CN" altLang="en-US" dirty="0"/>
              <a:t>难点：数组的含义及在内存中的表示；数组作为函数参数的本质和使用方法；数组相关的常见算法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en-US" altLang="zh-CN" b="1" dirty="0"/>
              <a:t>4</a:t>
            </a:r>
            <a:r>
              <a:rPr lang="en-US" altLang="zh-CN" b="1" dirty="0" smtClean="0"/>
              <a:t>.</a:t>
            </a:r>
            <a:r>
              <a:rPr lang="zh-CN" altLang="en-US" b="1" dirty="0"/>
              <a:t>作业及课外学习要求 </a:t>
            </a:r>
          </a:p>
          <a:p>
            <a:r>
              <a:rPr lang="zh-CN" altLang="en-US" dirty="0"/>
              <a:t>作业：编写</a:t>
            </a:r>
            <a:r>
              <a:rPr lang="en-US" altLang="zh-CN" dirty="0"/>
              <a:t>2-4</a:t>
            </a:r>
            <a:r>
              <a:rPr lang="zh-CN" altLang="en-US" dirty="0"/>
              <a:t>个数组相关的程序 </a:t>
            </a:r>
          </a:p>
          <a:p>
            <a:r>
              <a:rPr lang="zh-CN" altLang="en-US" dirty="0"/>
              <a:t>课外学习要求：通过上机练习掌握数组定义方法和使用方法，了解一些可以用数组解决的实际问题 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014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963" y="981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 smtClean="0">
                <a:solidFill>
                  <a:schemeClr val="accent1"/>
                </a:solidFill>
              </a:rPr>
              <a:t>6.4】</a:t>
            </a:r>
            <a:r>
              <a:rPr lang="zh-CN" altLang="en-US" sz="2000" dirty="0">
                <a:solidFill>
                  <a:schemeClr val="accent1"/>
                </a:solidFill>
              </a:rPr>
              <a:t>将一个二维数组行和列的元素互换，存到另一个二维数组中。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58801" y="1689100"/>
            <a:ext cx="11315700" cy="4940300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72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stdio.h</a:t>
            </a:r>
            <a:r>
              <a:rPr lang="en-US" altLang="zh-CN" sz="16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 err="1"/>
              <a:t>int</a:t>
            </a:r>
            <a:r>
              <a:rPr lang="en-US" altLang="zh-CN" sz="1600" b="1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a[2][3]={{1,2,3},{4,5,6}};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b[3][2],</a:t>
            </a:r>
            <a:r>
              <a:rPr lang="en-US" altLang="zh-CN" sz="1600" b="1" dirty="0" err="1"/>
              <a:t>i,j</a:t>
            </a:r>
            <a:r>
              <a:rPr lang="en-US" altLang="zh-CN" sz="1600" b="1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err="1" smtClean="0"/>
              <a:t>printf</a:t>
            </a:r>
            <a:r>
              <a:rPr lang="en-US" altLang="zh-CN" sz="1600" b="1" dirty="0"/>
              <a:t>("array a:\n");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for(i=0;i</a:t>
            </a:r>
            <a:r>
              <a:rPr lang="en-US" altLang="zh-CN" sz="1600" b="1" dirty="0"/>
              <a:t>&lt;=1;i++)	</a:t>
            </a:r>
            <a:r>
              <a:rPr lang="en-US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处理</a:t>
            </a:r>
            <a:r>
              <a:rPr lang="en-US" altLang="zh-CN" sz="1600" b="1" dirty="0">
                <a:solidFill>
                  <a:srgbClr val="008000"/>
                </a:solidFill>
              </a:rPr>
              <a:t>a</a:t>
            </a:r>
            <a:r>
              <a:rPr lang="zh-CN" altLang="en-US" sz="1600" b="1" dirty="0">
                <a:solidFill>
                  <a:srgbClr val="008000"/>
                </a:solidFill>
              </a:rPr>
              <a:t>数组中的一行中各元素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 smtClean="0"/>
              <a:t> {</a:t>
            </a:r>
            <a:endParaRPr lang="en-US" altLang="zh-CN" sz="1600" b="1" dirty="0"/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for </a:t>
            </a:r>
            <a:r>
              <a:rPr lang="en-US" altLang="zh-CN" sz="1600" b="1" dirty="0"/>
              <a:t>(j=0;j&lt;=2;j</a:t>
            </a:r>
            <a:r>
              <a:rPr lang="en-US" altLang="zh-CN" sz="1600" b="1" dirty="0" smtClean="0"/>
              <a:t>++)</a:t>
            </a:r>
            <a:r>
              <a:rPr lang="en-US" altLang="zh-CN" sz="1600" b="1" dirty="0"/>
              <a:t> </a:t>
            </a:r>
            <a:r>
              <a:rPr lang="en-US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处理</a:t>
            </a:r>
            <a:r>
              <a:rPr lang="en-US" altLang="zh-CN" sz="1600" b="1" dirty="0">
                <a:solidFill>
                  <a:srgbClr val="008000"/>
                </a:solidFill>
              </a:rPr>
              <a:t>a</a:t>
            </a:r>
            <a:r>
              <a:rPr lang="zh-CN" altLang="en-US" sz="1600" b="1" dirty="0">
                <a:solidFill>
                  <a:srgbClr val="008000"/>
                </a:solidFill>
              </a:rPr>
              <a:t>数组中某一列中各元素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b="1" dirty="0"/>
              <a:t> 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{</a:t>
            </a:r>
            <a:endParaRPr lang="en-US" altLang="zh-CN" sz="1600" b="1" dirty="0"/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	 </a:t>
            </a:r>
            <a:r>
              <a:rPr lang="en-US" altLang="zh-CN" sz="1600" b="1" dirty="0" err="1" smtClean="0"/>
              <a:t>printf</a:t>
            </a:r>
            <a:r>
              <a:rPr lang="en-US" altLang="zh-CN" sz="1600" b="1" dirty="0"/>
              <a:t>("%5d",a[i][j</a:t>
            </a:r>
            <a:r>
              <a:rPr lang="en-US" altLang="zh-CN" sz="1600" b="1" dirty="0" smtClean="0"/>
              <a:t>]);</a:t>
            </a:r>
            <a:r>
              <a:rPr lang="en-US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输出</a:t>
            </a:r>
            <a:r>
              <a:rPr lang="en-US" altLang="zh-CN" sz="1600" b="1" dirty="0">
                <a:solidFill>
                  <a:srgbClr val="008000"/>
                </a:solidFill>
              </a:rPr>
              <a:t>a</a:t>
            </a:r>
            <a:r>
              <a:rPr lang="zh-CN" altLang="en-US" sz="1600" b="1" dirty="0">
                <a:solidFill>
                  <a:srgbClr val="008000"/>
                </a:solidFill>
              </a:rPr>
              <a:t>数组的一个元素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b="1" dirty="0"/>
              <a:t>	 </a:t>
            </a:r>
            <a:r>
              <a:rPr lang="en-US" altLang="zh-CN" sz="1600" b="1" dirty="0" smtClean="0">
                <a:solidFill>
                  <a:schemeClr val="accent6"/>
                </a:solidFill>
              </a:rPr>
              <a:t>b[j</a:t>
            </a:r>
            <a:r>
              <a:rPr lang="en-US" altLang="zh-CN" sz="1600" b="1" dirty="0">
                <a:solidFill>
                  <a:schemeClr val="accent6"/>
                </a:solidFill>
              </a:rPr>
              <a:t>][i]=a[i][j];</a:t>
            </a:r>
            <a:r>
              <a:rPr lang="en-US" altLang="zh-CN" sz="1600" b="1" dirty="0"/>
              <a:t>	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将</a:t>
            </a:r>
            <a:r>
              <a:rPr lang="en-US" altLang="zh-CN" sz="1200" b="1" dirty="0">
                <a:solidFill>
                  <a:srgbClr val="008000"/>
                </a:solidFill>
              </a:rPr>
              <a:t>a</a:t>
            </a:r>
            <a:r>
              <a:rPr lang="zh-CN" altLang="en-US" sz="1200" b="1" dirty="0">
                <a:solidFill>
                  <a:srgbClr val="008000"/>
                </a:solidFill>
              </a:rPr>
              <a:t>数组元素的值赋给</a:t>
            </a:r>
            <a:r>
              <a:rPr lang="en-US" altLang="zh-CN" sz="1200" b="1" dirty="0">
                <a:solidFill>
                  <a:srgbClr val="008000"/>
                </a:solidFill>
              </a:rPr>
              <a:t>b</a:t>
            </a:r>
            <a:r>
              <a:rPr lang="zh-CN" altLang="en-US" sz="1200" b="1" dirty="0">
                <a:solidFill>
                  <a:srgbClr val="008000"/>
                </a:solidFill>
              </a:rPr>
              <a:t>数组相应元素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b="1" dirty="0"/>
              <a:t> 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} </a:t>
            </a:r>
            <a:r>
              <a:rPr lang="en-US" altLang="zh-CN" sz="1600" b="1" dirty="0" smtClean="0">
                <a:solidFill>
                  <a:schemeClr val="accent1"/>
                </a:solidFill>
              </a:rPr>
              <a:t>// for2 end</a:t>
            </a:r>
            <a:endParaRPr lang="en-US" altLang="zh-CN" sz="1600" b="1" dirty="0">
              <a:solidFill>
                <a:schemeClr val="accent1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printf</a:t>
            </a:r>
            <a:r>
              <a:rPr lang="en-US" altLang="zh-CN" sz="1600" b="1" dirty="0"/>
              <a:t>("\n</a:t>
            </a:r>
            <a:r>
              <a:rPr lang="en-US" altLang="zh-CN" sz="1600" b="1" dirty="0" smtClean="0"/>
              <a:t>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} </a:t>
            </a:r>
            <a:r>
              <a:rPr lang="en-US" altLang="zh-CN" sz="1600" b="1" dirty="0" smtClean="0">
                <a:solidFill>
                  <a:schemeClr val="accent1"/>
                </a:solidFill>
              </a:rPr>
              <a:t>// for1 end</a:t>
            </a:r>
            <a:endParaRPr lang="en-US" altLang="zh-CN" sz="1600" b="1" dirty="0">
              <a:solidFill>
                <a:schemeClr val="accent1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b="1" dirty="0" err="1" smtClean="0"/>
              <a:t>printf</a:t>
            </a:r>
            <a:r>
              <a:rPr lang="en-US" altLang="zh-CN" sz="1600" b="1" dirty="0"/>
              <a:t>("array b:\n</a:t>
            </a:r>
            <a:r>
              <a:rPr lang="en-US" altLang="zh-CN" sz="1600" b="1" dirty="0" smtClean="0"/>
              <a:t>");	</a:t>
            </a:r>
            <a:r>
              <a:rPr lang="en-US" altLang="zh-CN" sz="1600" b="1" dirty="0"/>
              <a:t> </a:t>
            </a:r>
            <a:r>
              <a:rPr lang="en-US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输出</a:t>
            </a:r>
            <a:r>
              <a:rPr lang="en-US" altLang="zh-CN" sz="1600" b="1" dirty="0">
                <a:solidFill>
                  <a:srgbClr val="008000"/>
                </a:solidFill>
              </a:rPr>
              <a:t>b</a:t>
            </a:r>
            <a:r>
              <a:rPr lang="zh-CN" altLang="en-US" sz="1600" b="1" dirty="0">
                <a:solidFill>
                  <a:srgbClr val="008000"/>
                </a:solidFill>
              </a:rPr>
              <a:t>数组各元素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 smtClean="0"/>
              <a:t>for(i=0;i</a:t>
            </a:r>
            <a:r>
              <a:rPr lang="en-US" altLang="zh-CN" sz="1600" b="1" dirty="0"/>
              <a:t>&lt;=2;i++)	</a:t>
            </a:r>
            <a:r>
              <a:rPr lang="en-US" altLang="zh-CN" sz="1600" b="1" dirty="0" smtClean="0"/>
              <a:t>	</a:t>
            </a:r>
            <a:r>
              <a:rPr lang="en-US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处理</a:t>
            </a:r>
            <a:r>
              <a:rPr lang="en-US" altLang="zh-CN" sz="1600" b="1" dirty="0">
                <a:solidFill>
                  <a:srgbClr val="008000"/>
                </a:solidFill>
              </a:rPr>
              <a:t>b</a:t>
            </a:r>
            <a:r>
              <a:rPr lang="zh-CN" altLang="en-US" sz="1600" b="1" dirty="0">
                <a:solidFill>
                  <a:srgbClr val="008000"/>
                </a:solidFill>
              </a:rPr>
              <a:t>数组中一行中各元素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 smtClean="0"/>
              <a:t>{</a:t>
            </a:r>
            <a:endParaRPr lang="en-US" altLang="zh-CN" sz="1600" b="1" dirty="0"/>
          </a:p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for(j=0;j</a:t>
            </a:r>
            <a:r>
              <a:rPr lang="en-US" altLang="zh-CN" sz="1600" b="1" dirty="0"/>
              <a:t>&lt;=1;j++)	</a:t>
            </a:r>
            <a:r>
              <a:rPr lang="en-US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处理</a:t>
            </a:r>
            <a:r>
              <a:rPr lang="en-US" altLang="zh-CN" sz="1600" b="1" dirty="0">
                <a:solidFill>
                  <a:srgbClr val="008000"/>
                </a:solidFill>
              </a:rPr>
              <a:t>b</a:t>
            </a:r>
            <a:r>
              <a:rPr lang="zh-CN" altLang="en-US" sz="1600" b="1" dirty="0">
                <a:solidFill>
                  <a:srgbClr val="008000"/>
                </a:solidFill>
              </a:rPr>
              <a:t>数组中一列中各元素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b="1" dirty="0"/>
              <a:t> </a:t>
            </a:r>
            <a:r>
              <a:rPr lang="zh-CN" altLang="en-US" sz="1600" b="1" dirty="0" smtClean="0"/>
              <a:t>   </a:t>
            </a:r>
            <a:r>
              <a:rPr lang="en-US" altLang="zh-CN" sz="1600" b="1" dirty="0" err="1" smtClean="0"/>
              <a:t>printf</a:t>
            </a:r>
            <a:r>
              <a:rPr lang="en-US" altLang="zh-CN" sz="1600" b="1" dirty="0"/>
              <a:t>("%5d",b[i][j</a:t>
            </a:r>
            <a:r>
              <a:rPr lang="en-US" altLang="zh-CN" sz="1600" b="1" dirty="0" smtClean="0"/>
              <a:t>]);</a:t>
            </a:r>
            <a:r>
              <a:rPr lang="en-US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输出</a:t>
            </a:r>
            <a:r>
              <a:rPr lang="en-US" altLang="zh-CN" sz="1600" b="1" dirty="0">
                <a:solidFill>
                  <a:srgbClr val="008000"/>
                </a:solidFill>
              </a:rPr>
              <a:t>b</a:t>
            </a:r>
            <a:r>
              <a:rPr lang="zh-CN" altLang="en-US" sz="1600" b="1" dirty="0">
                <a:solidFill>
                  <a:srgbClr val="008000"/>
                </a:solidFill>
              </a:rPr>
              <a:t>数组的一个元素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b="1" dirty="0"/>
              <a:t> </a:t>
            </a:r>
            <a:r>
              <a:rPr lang="en-US" altLang="zh-CN" sz="1600" b="1" dirty="0" err="1" smtClean="0"/>
              <a:t>printf</a:t>
            </a:r>
            <a:r>
              <a:rPr lang="en-US" altLang="zh-CN" sz="1600" b="1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b="1" dirty="0" smtClean="0"/>
              <a:t>}</a:t>
            </a:r>
            <a:endParaRPr lang="en-US" altLang="zh-CN" sz="1600" b="1" dirty="0"/>
          </a:p>
          <a:p>
            <a:pPr defTabSz="363538">
              <a:lnSpc>
                <a:spcPct val="120000"/>
              </a:lnSpc>
            </a:pPr>
            <a:endParaRPr lang="en-US" altLang="zh-CN" sz="1600" b="1" dirty="0" smtClean="0"/>
          </a:p>
          <a:p>
            <a:pPr defTabSz="363538">
              <a:lnSpc>
                <a:spcPct val="120000"/>
              </a:lnSpc>
            </a:pPr>
            <a:r>
              <a:rPr lang="en-US" altLang="zh-CN" sz="1600" b="1" dirty="0" smtClean="0"/>
              <a:t>return </a:t>
            </a:r>
            <a:r>
              <a:rPr lang="en-US" altLang="zh-CN" sz="1600" b="1" dirty="0"/>
              <a:t>0</a:t>
            </a:r>
            <a:r>
              <a:rPr lang="en-US" altLang="zh-CN" sz="1600" b="1" dirty="0" smtClean="0"/>
              <a:t>;</a:t>
            </a:r>
          </a:p>
          <a:p>
            <a:pPr defTabSz="363538">
              <a:lnSpc>
                <a:spcPct val="120000"/>
              </a:lnSpc>
            </a:pPr>
            <a:endParaRPr lang="en-US" altLang="zh-CN" sz="1600" b="1" dirty="0" smtClean="0"/>
          </a:p>
          <a:p>
            <a:pPr defTabSz="363538">
              <a:lnSpc>
                <a:spcPct val="120000"/>
              </a:lnSpc>
            </a:pPr>
            <a:r>
              <a:rPr lang="en-US" altLang="zh-CN" sz="1600" b="1" dirty="0" smtClean="0"/>
              <a:t>}</a:t>
            </a:r>
            <a:endParaRPr lang="en-US" altLang="zh-CN" sz="1600" b="1" dirty="0">
              <a:solidFill>
                <a:srgbClr val="008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286501" y="1701800"/>
            <a:ext cx="0" cy="494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131625" y="3069594"/>
            <a:ext cx="325496" cy="260107"/>
            <a:chOff x="5926033" y="1926699"/>
            <a:chExt cx="325496" cy="260107"/>
          </a:xfrm>
        </p:grpSpPr>
        <p:sp>
          <p:nvSpPr>
            <p:cNvPr id="10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1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2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4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5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6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38249" y="5663800"/>
            <a:ext cx="325496" cy="260106"/>
            <a:chOff x="5926033" y="5434781"/>
            <a:chExt cx="325496" cy="260106"/>
          </a:xfrm>
        </p:grpSpPr>
        <p:sp>
          <p:nvSpPr>
            <p:cNvPr id="18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9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0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1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2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3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923392" y="622783"/>
                <a:ext cx="6821215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392" y="622783"/>
                <a:ext cx="6821215" cy="84696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KSO_Shape"/>
          <p:cNvSpPr>
            <a:spLocks/>
          </p:cNvSpPr>
          <p:nvPr/>
        </p:nvSpPr>
        <p:spPr bwMode="auto">
          <a:xfrm>
            <a:off x="5333999" y="750194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492686" y="60325"/>
            <a:ext cx="3457575" cy="1590675"/>
          </a:xfrm>
          <a:prstGeom prst="rect">
            <a:avLst/>
          </a:prstGeom>
        </p:spPr>
      </p:pic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1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二维数</a:t>
            </a:r>
            <a:r>
              <a:rPr lang="zh-CN" altLang="en-US"/>
              <a:t>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2" y="1164900"/>
            <a:ext cx="7826971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6.5】</a:t>
            </a:r>
            <a:r>
              <a:rPr lang="zh-CN" altLang="en-US" sz="2000">
                <a:solidFill>
                  <a:schemeClr val="accent1"/>
                </a:solidFill>
              </a:rPr>
              <a:t>有一个</a:t>
            </a:r>
            <a:r>
              <a:rPr lang="en-US" altLang="zh-CN" sz="2000">
                <a:solidFill>
                  <a:schemeClr val="accent1"/>
                </a:solidFill>
              </a:rPr>
              <a:t>3×4</a:t>
            </a:r>
            <a:r>
              <a:rPr lang="zh-CN" altLang="en-US" sz="2000">
                <a:solidFill>
                  <a:schemeClr val="accent1"/>
                </a:solidFill>
              </a:rPr>
              <a:t>的矩阵，要求编程序求出其中值最大的那个元素的值，以及其所在的行号和列号。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73100" y="2109167"/>
            <a:ext cx="7580583" cy="3986833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#include &lt;</a:t>
            </a:r>
            <a:r>
              <a:rPr lang="en-US" altLang="zh-CN" sz="1400" b="1" dirty="0" err="1"/>
              <a:t>stdio.h</a:t>
            </a:r>
            <a:r>
              <a:rPr lang="en-US" altLang="zh-CN" sz="14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 err="1"/>
              <a:t>int</a:t>
            </a:r>
            <a:r>
              <a:rPr lang="en-US" altLang="zh-CN" sz="1400" b="1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{	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i,j,row</a:t>
            </a:r>
            <a:r>
              <a:rPr lang="en-US" altLang="zh-CN" sz="1400" b="1" dirty="0"/>
              <a:t>=0,colum=0,max;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a[3][4]={{1,2,3,4},{9,8,7,6},{-10,10,-5,2</a:t>
            </a:r>
            <a:r>
              <a:rPr lang="en-US" altLang="zh-CN" sz="1400" b="1" dirty="0" smtClean="0"/>
              <a:t>}};	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定义数组并赋初值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b="1" dirty="0"/>
              <a:t>	</a:t>
            </a:r>
            <a:r>
              <a:rPr lang="en-US" altLang="zh-CN" sz="1400" b="1" dirty="0"/>
              <a:t>max=a[0][0</a:t>
            </a:r>
            <a:r>
              <a:rPr lang="en-US" altLang="zh-CN" sz="1400" b="1" dirty="0" smtClean="0"/>
              <a:t>];	</a:t>
            </a:r>
            <a:r>
              <a:rPr lang="en-US" altLang="zh-CN" sz="1400" b="1" dirty="0"/>
              <a:t> 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先认为</a:t>
            </a:r>
            <a:r>
              <a:rPr lang="en-US" altLang="zh-CN" sz="1400" b="1" dirty="0">
                <a:solidFill>
                  <a:srgbClr val="008000"/>
                </a:solidFill>
              </a:rPr>
              <a:t>a[0][0]</a:t>
            </a:r>
            <a:r>
              <a:rPr lang="zh-CN" altLang="en-US" sz="1400" b="1" dirty="0">
                <a:solidFill>
                  <a:srgbClr val="008000"/>
                </a:solidFill>
              </a:rPr>
              <a:t>最大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b="1" dirty="0"/>
              <a:t>	</a:t>
            </a:r>
            <a:r>
              <a:rPr lang="en-US" altLang="zh-CN" sz="1400" b="1" dirty="0"/>
              <a:t>for(i=0;i&lt;=2;i++)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	for(j=0;j&lt;=3;j++)</a:t>
            </a:r>
          </a:p>
          <a:p>
            <a:pPr lvl="1" defTabSz="363538">
              <a:lnSpc>
                <a:spcPct val="120000"/>
              </a:lnSpc>
            </a:pPr>
            <a:r>
              <a:rPr lang="en-US" altLang="zh-CN" sz="1400" b="1" dirty="0"/>
              <a:t>		if(a[i][j]&gt;max</a:t>
            </a:r>
            <a:r>
              <a:rPr lang="en-US" altLang="zh-CN" sz="1400" b="1" dirty="0" smtClean="0"/>
              <a:t>)	</a:t>
            </a:r>
            <a:r>
              <a:rPr lang="en-US" altLang="zh-CN" sz="1400" b="1" dirty="0"/>
              <a:t> </a:t>
            </a:r>
            <a:r>
              <a:rPr lang="en-US" altLang="zh-CN" sz="1400" b="1" dirty="0" smtClean="0"/>
              <a:t> 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如果某元素大于</a:t>
            </a:r>
            <a:r>
              <a:rPr lang="en-US" altLang="zh-CN" sz="1400" b="1" dirty="0">
                <a:solidFill>
                  <a:srgbClr val="008000"/>
                </a:solidFill>
              </a:rPr>
              <a:t>max</a:t>
            </a:r>
            <a:r>
              <a:rPr lang="zh-CN" altLang="en-US" sz="1400" b="1" dirty="0">
                <a:solidFill>
                  <a:srgbClr val="008000"/>
                </a:solidFill>
              </a:rPr>
              <a:t>，就取代</a:t>
            </a:r>
            <a:r>
              <a:rPr lang="en-US" altLang="zh-CN" sz="1400" b="1" dirty="0">
                <a:solidFill>
                  <a:srgbClr val="008000"/>
                </a:solidFill>
              </a:rPr>
              <a:t>max</a:t>
            </a:r>
            <a:r>
              <a:rPr lang="zh-CN" altLang="en-US" sz="1400" b="1" dirty="0">
                <a:solidFill>
                  <a:srgbClr val="008000"/>
                </a:solidFill>
              </a:rPr>
              <a:t>的原值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 b="1" dirty="0"/>
              <a:t>		</a:t>
            </a:r>
            <a:r>
              <a:rPr lang="en-US" altLang="zh-CN" sz="1400" b="1" dirty="0"/>
              <a:t>{	max=a[i][j];</a:t>
            </a:r>
          </a:p>
          <a:p>
            <a:pPr lvl="1" defTabSz="363538">
              <a:lnSpc>
                <a:spcPct val="120000"/>
              </a:lnSpc>
            </a:pPr>
            <a:r>
              <a:rPr lang="en-US" altLang="zh-CN" sz="1400" b="1" dirty="0"/>
              <a:t>			row=i</a:t>
            </a:r>
            <a:r>
              <a:rPr lang="en-US" altLang="zh-CN" sz="1400" b="1" dirty="0" smtClean="0"/>
              <a:t>;		</a:t>
            </a:r>
            <a:r>
              <a:rPr lang="en-US" altLang="zh-CN" sz="1400" b="1" dirty="0"/>
              <a:t> </a:t>
            </a:r>
            <a:r>
              <a:rPr lang="en-US" altLang="zh-CN" sz="1400" b="1" dirty="0" smtClean="0"/>
              <a:t> 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记下此元素的行号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 b="1" dirty="0"/>
              <a:t>			</a:t>
            </a:r>
            <a:r>
              <a:rPr lang="en-US" altLang="zh-CN" sz="1400" b="1" dirty="0" err="1"/>
              <a:t>colum</a:t>
            </a:r>
            <a:r>
              <a:rPr lang="en-US" altLang="zh-CN" sz="1400" b="1" dirty="0"/>
              <a:t>=j</a:t>
            </a:r>
            <a:r>
              <a:rPr lang="en-US" altLang="zh-CN" sz="1400" b="1" dirty="0" smtClean="0"/>
              <a:t>;		</a:t>
            </a:r>
            <a:r>
              <a:rPr lang="en-US" altLang="zh-CN" sz="1400" b="1" dirty="0"/>
              <a:t> </a:t>
            </a:r>
            <a:r>
              <a:rPr lang="en-US" altLang="zh-CN" sz="1400" b="1" dirty="0" smtClean="0"/>
              <a:t> 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记下此元素的列号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 b="1" dirty="0"/>
              <a:t>		</a:t>
            </a:r>
            <a:r>
              <a:rPr lang="en-US" altLang="zh-CN" sz="1400" b="1" dirty="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("max=%d\</a:t>
            </a:r>
            <a:r>
              <a:rPr lang="en-US" altLang="zh-CN" sz="1400" b="1" dirty="0" err="1"/>
              <a:t>nrow</a:t>
            </a:r>
            <a:r>
              <a:rPr lang="en-US" altLang="zh-CN" sz="1400" b="1" dirty="0"/>
              <a:t>=%d\</a:t>
            </a:r>
            <a:r>
              <a:rPr lang="en-US" altLang="zh-CN" sz="1400" b="1" dirty="0" err="1"/>
              <a:t>ncolum</a:t>
            </a:r>
            <a:r>
              <a:rPr lang="en-US" altLang="zh-CN" sz="1400" b="1" dirty="0"/>
              <a:t>=%d\n",</a:t>
            </a:r>
            <a:r>
              <a:rPr lang="en-US" altLang="zh-CN" sz="1400" b="1" dirty="0" err="1"/>
              <a:t>max,row,colum</a:t>
            </a:r>
            <a:r>
              <a:rPr lang="en-US" altLang="zh-CN" sz="1400" b="1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}</a:t>
            </a:r>
            <a:endParaRPr lang="en-US" altLang="zh-CN" sz="1400" b="1" dirty="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84638"/>
              </p:ext>
            </p:extLst>
          </p:nvPr>
        </p:nvGraphicFramePr>
        <p:xfrm>
          <a:off x="8918103" y="3782987"/>
          <a:ext cx="2724032" cy="258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="" xmlns:a16="http://schemas.microsoft.com/office/drawing/2014/main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="" xmlns:a16="http://schemas.microsoft.com/office/drawing/2014/main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="" xmlns:a16="http://schemas.microsoft.com/office/drawing/2014/main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="" xmlns:a16="http://schemas.microsoft.com/office/drawing/2014/main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max=a[0][0]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smtClean="0"/>
                        <a:t>for i=0 to 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for j=0 to 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max=a[i][j]</a:t>
                      </a:r>
                    </a:p>
                    <a:p>
                      <a:r>
                        <a:rPr lang="en-US" altLang="zh-CN" sz="1400" smtClean="0"/>
                        <a:t>row=i</a:t>
                      </a:r>
                    </a:p>
                    <a:p>
                      <a:r>
                        <a:rPr lang="en-US" altLang="zh-CN" sz="1400" smtClean="0"/>
                        <a:t>colum=j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输出：</a:t>
                      </a:r>
                      <a:r>
                        <a:rPr lang="en-US" altLang="zh-CN" sz="1400" smtClean="0"/>
                        <a:t>max</a:t>
                      </a:r>
                      <a:r>
                        <a:rPr lang="zh-CN" altLang="en-US" sz="1400" smtClean="0"/>
                        <a:t>和</a:t>
                      </a:r>
                      <a:r>
                        <a:rPr lang="en-US" altLang="zh-CN" sz="1400" smtClean="0"/>
                        <a:t>row</a:t>
                      </a:r>
                      <a:r>
                        <a:rPr lang="zh-CN" altLang="en-US" sz="1400" smtClean="0"/>
                        <a:t>、</a:t>
                      </a:r>
                      <a:r>
                        <a:rPr lang="en-US" altLang="zh-CN" sz="1400" smtClean="0"/>
                        <a:t>colum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46944" y="4875978"/>
            <a:ext cx="1069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a[i</a:t>
            </a:r>
            <a:r>
              <a:rPr lang="en-US" altLang="zh-CN" sz="1200" dirty="0" smtClean="0"/>
              <a:t>][j]&gt;max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8055958" y="227157"/>
            <a:ext cx="3840889" cy="1241727"/>
            <a:chOff x="2571751" y="2435225"/>
            <a:chExt cx="3840889" cy="1241727"/>
          </a:xfrm>
        </p:grpSpPr>
        <p:sp>
          <p:nvSpPr>
            <p:cNvPr id="9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69390" y="2624514"/>
              <a:ext cx="3143250" cy="1052438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91263" y="2705503"/>
              <a:ext cx="2897188" cy="885506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 smtClean="0">
                  <a:solidFill>
                    <a:srgbClr val="FEFEFD"/>
                  </a:solidFill>
                </a:rPr>
                <a:t>找最大最小值</a:t>
              </a:r>
              <a:endParaRPr lang="en-US" altLang="zh-CN" sz="2400" b="1" smtClean="0">
                <a:solidFill>
                  <a:srgbClr val="FEFEFD"/>
                </a:solidFill>
              </a:endParaRPr>
            </a:p>
            <a:p>
              <a:pPr algn="ctr">
                <a:defRPr/>
              </a:pPr>
              <a:r>
                <a:rPr lang="zh-CN" altLang="en-US" sz="2400" b="1" smtClean="0">
                  <a:solidFill>
                    <a:srgbClr val="FEFEFD"/>
                  </a:solidFill>
                </a:rPr>
                <a:t>打擂台算法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11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4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8735688" y="1829379"/>
            <a:ext cx="30859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 先思考一下在打擂台时怎样确定最后的优胜者。先找出任一人站在台上，第2人上去与之比武，胜者留在台上。再上去第3人，与台上的人(即刚才的得胜者)比武，胜者留台上，败者下台。以后每一个人都是与当时留在台上的人比武。直到所有人都上台比过为止，最后留在台上的就是冠军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96417" y="5867400"/>
            <a:ext cx="3486150" cy="9906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字符数组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定义字符数组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9992" y="1470465"/>
            <a:ext cx="88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用来存放字符数据的数组是</a:t>
            </a:r>
            <a:r>
              <a:rPr lang="zh-CN" altLang="en-US" b="1"/>
              <a:t>字符数组</a:t>
            </a:r>
            <a:r>
              <a:rPr lang="zh-CN" altLang="en-US"/>
              <a:t>。在字符数组中的一个元素内存放一个字符。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089986" y="1839797"/>
            <a:ext cx="9933613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b="1" smtClean="0"/>
              <a:t>char c[10];</a:t>
            </a:r>
            <a:endParaRPr lang="en-US" altLang="zh-CN" sz="1600" b="1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b="1">
                <a:solidFill>
                  <a:schemeClr val="tx1"/>
                </a:solidFill>
              </a:rPr>
              <a:t>c[0]=</a:t>
            </a:r>
            <a:r>
              <a:rPr lang="en-US" altLang="zh-CN" sz="1600" b="1" smtClean="0">
                <a:solidFill>
                  <a:schemeClr val="tx1"/>
                </a:solidFill>
              </a:rPr>
              <a:t>'I'; c[1]=' ';c[2]='a';c[3]='m';c[4]=' ';c[5]='h';c[6]='a';c[7]='p';c[8]='p';c[9]='y';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4623"/>
              </p:ext>
            </p:extLst>
          </p:nvPr>
        </p:nvGraphicFramePr>
        <p:xfrm>
          <a:off x="1213337" y="2724459"/>
          <a:ext cx="698989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="" xmlns:a16="http://schemas.microsoft.com/office/drawing/2014/main" val="3091101438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961047303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3919255978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1381637715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161063501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1961097908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2947399013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3858909619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579515141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3990122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c[0]</a:t>
                      </a:r>
                      <a:endParaRPr lang="zh-CN" alt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mtClean="0"/>
                        <a:t>c[1]</a:t>
                      </a:r>
                      <a:endParaRPr lang="zh-CN" altLang="en-US" sz="1600" b="1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c[2]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c[3]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c[4]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c[5]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c[6]</a:t>
                      </a:r>
                      <a:endParaRPr lang="zh-CN" alt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c[7]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c[8]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c[9]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I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effectLst/>
                        </a:rPr>
                        <a:t>ㄩ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a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m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effectLst/>
                        </a:rPr>
                        <a:t>ㄩ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h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 a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p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p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y</a:t>
                      </a:r>
                      <a:endParaRPr lang="zh-CN" altLang="en-US" sz="1600" b="1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90896047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89987" y="3479547"/>
            <a:ext cx="9619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由于字符型数据是以整数形式(ASCII代码)存放的，因此也可以用整型数组来存放字符</a:t>
            </a:r>
            <a:r>
              <a:rPr lang="zh-CN" altLang="en-US" smtClean="0"/>
              <a:t>数据。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89987" y="3888291"/>
            <a:ext cx="8276382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b="1" smtClean="0"/>
              <a:t>int c[10];</a:t>
            </a:r>
            <a:endParaRPr lang="en-US" altLang="zh-CN" sz="1600" b="1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b="1">
                <a:solidFill>
                  <a:schemeClr val="tx1"/>
                </a:solidFill>
              </a:rPr>
              <a:t>c[0</a:t>
            </a:r>
            <a:r>
              <a:rPr lang="en-US" altLang="zh-CN" sz="1600" b="1" smtClean="0">
                <a:solidFill>
                  <a:schemeClr val="tx1"/>
                </a:solidFill>
              </a:rPr>
              <a:t>]='a'; 	</a:t>
            </a:r>
            <a:r>
              <a:rPr lang="en-US" altLang="zh-CN" sz="1600" b="1" smtClean="0">
                <a:solidFill>
                  <a:srgbClr val="008000"/>
                </a:solidFill>
              </a:rPr>
              <a:t>//</a:t>
            </a:r>
            <a:r>
              <a:rPr lang="zh-CN" altLang="en-US" sz="1600" b="1">
                <a:solidFill>
                  <a:srgbClr val="008000"/>
                </a:solidFill>
              </a:rPr>
              <a:t>合法，但浪费存储空间</a:t>
            </a:r>
            <a:endParaRPr lang="en-US" altLang="zh-CN" sz="1600" b="1" smtClean="0">
              <a:solidFill>
                <a:srgbClr val="008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/>
              <a:t>字符</a:t>
            </a:r>
            <a:r>
              <a:rPr lang="zh-CN" altLang="en-US" smtClean="0"/>
              <a:t>数组</a:t>
            </a:r>
            <a:r>
              <a:rPr lang="zh-CN" altLang="en-US"/>
              <a:t>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487720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如果</a:t>
            </a:r>
            <a:r>
              <a:rPr lang="zh-CN" altLang="en-US" sz="1600" dirty="0">
                <a:solidFill>
                  <a:schemeClr val="tx1"/>
                </a:solidFill>
              </a:rPr>
              <a:t>在定义字符数组时不进行初始化，则数组中各元素的值是</a:t>
            </a:r>
            <a:r>
              <a:rPr lang="zh-CN" altLang="en-US" sz="1600" b="1" dirty="0">
                <a:solidFill>
                  <a:schemeClr val="tx1"/>
                </a:solidFill>
              </a:rPr>
              <a:t>不可预料</a:t>
            </a:r>
            <a:r>
              <a:rPr lang="zh-CN" altLang="en-US" sz="1600" dirty="0">
                <a:solidFill>
                  <a:schemeClr val="tx1"/>
                </a:solidFill>
              </a:rPr>
              <a:t>的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如果</a:t>
            </a:r>
            <a:r>
              <a:rPr lang="zh-CN" altLang="en-US" sz="1600" dirty="0">
                <a:solidFill>
                  <a:schemeClr val="tx1"/>
                </a:solidFill>
              </a:rPr>
              <a:t>花括号中提供的初值</a:t>
            </a:r>
            <a:r>
              <a:rPr lang="zh-CN" altLang="en-US" sz="1600" dirty="0" smtClean="0">
                <a:solidFill>
                  <a:schemeClr val="tx1"/>
                </a:solidFill>
              </a:rPr>
              <a:t>个数</a:t>
            </a:r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zh-CN" altLang="en-US" sz="1600" dirty="0" smtClean="0">
                <a:solidFill>
                  <a:schemeClr val="tx1"/>
                </a:solidFill>
              </a:rPr>
              <a:t>即</a:t>
            </a:r>
            <a:r>
              <a:rPr lang="zh-CN" altLang="en-US" sz="1600" dirty="0">
                <a:solidFill>
                  <a:schemeClr val="tx1"/>
                </a:solidFill>
              </a:rPr>
              <a:t>字符</a:t>
            </a:r>
            <a:r>
              <a:rPr lang="zh-CN" altLang="en-US" sz="1600" dirty="0" smtClean="0">
                <a:solidFill>
                  <a:schemeClr val="tx1"/>
                </a:solidFill>
              </a:rPr>
              <a:t>个数）大于</a:t>
            </a:r>
            <a:r>
              <a:rPr lang="zh-CN" altLang="en-US" sz="1600" dirty="0">
                <a:solidFill>
                  <a:schemeClr val="tx1"/>
                </a:solidFill>
              </a:rPr>
              <a:t>数组长度，则出现语法</a:t>
            </a:r>
            <a:r>
              <a:rPr lang="zh-CN" altLang="en-US" sz="1600" dirty="0" smtClean="0">
                <a:solidFill>
                  <a:schemeClr val="tx1"/>
                </a:solidFill>
              </a:rPr>
              <a:t>错误。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如果</a:t>
            </a:r>
            <a:r>
              <a:rPr lang="zh-CN" altLang="en-US" sz="1600" dirty="0">
                <a:solidFill>
                  <a:schemeClr val="tx1"/>
                </a:solidFill>
              </a:rPr>
              <a:t>初值个数小于数组长度，则只将这些字符赋给数组中前面那些元素，其余的元素自动定为</a:t>
            </a:r>
            <a:r>
              <a:rPr lang="zh-CN" altLang="en-US" sz="1600" b="1" dirty="0">
                <a:solidFill>
                  <a:schemeClr val="tx1"/>
                </a:solidFill>
              </a:rPr>
              <a:t>空字符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即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′\0</a:t>
            </a:r>
            <a:r>
              <a:rPr lang="en-US" altLang="zh-CN" sz="1600" dirty="0">
                <a:solidFill>
                  <a:schemeClr val="tx1"/>
                </a:solidFill>
              </a:rPr>
              <a:t>′)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如果提供的初值个数与预定的数组长度相同，在定义时可以省略数组长度，系统会自动根据初值个数确定数组长度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也可以定义和初始化一个二维字符</a:t>
            </a:r>
            <a:r>
              <a:rPr lang="zh-CN" altLang="en-US" sz="1600" dirty="0" smtClean="0">
                <a:solidFill>
                  <a:schemeClr val="tx1"/>
                </a:solidFill>
              </a:rPr>
              <a:t>数组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8" y="966470"/>
            <a:ext cx="1113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对字符数组初始化，最容易理解的方式是用“初始化列表”，把各个字符依次赋给数组中各元素。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99765" y="1526310"/>
            <a:ext cx="11141606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 b="1" dirty="0"/>
              <a:t>char </a:t>
            </a:r>
            <a:r>
              <a:rPr lang="pt-BR" altLang="zh-CN" sz="1600" b="1" dirty="0" smtClean="0"/>
              <a:t>c[10]={′</a:t>
            </a:r>
            <a:r>
              <a:rPr lang="pt-BR" altLang="zh-CN" sz="1600" b="1" dirty="0"/>
              <a:t>I′,′ ′ ,′a′,′m′,′ ′,′h′,′a′,′p′,′p′,′y</a:t>
            </a:r>
            <a:r>
              <a:rPr lang="pt-BR" altLang="zh-CN" sz="1600" b="1" dirty="0" smtClean="0"/>
              <a:t>′}; </a:t>
            </a:r>
            <a:r>
              <a:rPr lang="pt-BR" altLang="zh-CN" sz="12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把</a:t>
            </a:r>
            <a:r>
              <a:rPr lang="en-US" altLang="zh-CN" sz="1200" b="1" dirty="0">
                <a:solidFill>
                  <a:srgbClr val="008000"/>
                </a:solidFill>
              </a:rPr>
              <a:t>10</a:t>
            </a:r>
            <a:r>
              <a:rPr lang="zh-CN" altLang="en-US" sz="1200" b="1" dirty="0">
                <a:solidFill>
                  <a:srgbClr val="008000"/>
                </a:solidFill>
              </a:rPr>
              <a:t>个字符依次赋给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c[0]</a:t>
            </a:r>
            <a:r>
              <a:rPr lang="zh-CN" altLang="en-US" sz="1200" b="1" dirty="0" smtClean="0">
                <a:solidFill>
                  <a:srgbClr val="008000"/>
                </a:solidFill>
              </a:rPr>
              <a:t>～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c[9]</a:t>
            </a:r>
            <a:r>
              <a:rPr lang="zh-CN" altLang="en-US" sz="1200" b="1" dirty="0" smtClean="0">
                <a:solidFill>
                  <a:srgbClr val="008000"/>
                </a:solidFill>
              </a:rPr>
              <a:t>这</a:t>
            </a:r>
            <a:r>
              <a:rPr lang="en-US" altLang="zh-CN" sz="1200" b="1" dirty="0">
                <a:solidFill>
                  <a:srgbClr val="008000"/>
                </a:solidFill>
              </a:rPr>
              <a:t>10</a:t>
            </a:r>
            <a:r>
              <a:rPr lang="zh-CN" altLang="en-US" sz="1200" b="1" dirty="0">
                <a:solidFill>
                  <a:srgbClr val="008000"/>
                </a:solidFill>
              </a:rPr>
              <a:t>个</a:t>
            </a:r>
            <a:r>
              <a:rPr lang="zh-CN" altLang="en-US" sz="1200" b="1" dirty="0" smtClean="0">
                <a:solidFill>
                  <a:srgbClr val="008000"/>
                </a:solidFill>
              </a:rPr>
              <a:t>元素</a:t>
            </a:r>
            <a:endParaRPr lang="pt-BR" altLang="zh-CN" sz="1200" b="1" dirty="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77565" y="3000281"/>
            <a:ext cx="8453735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b="1" smtClean="0"/>
              <a:t>c</a:t>
            </a:r>
            <a:r>
              <a:rPr lang="pt-BR" altLang="zh-CN" sz="1600" b="1" smtClean="0"/>
              <a:t>har c</a:t>
            </a:r>
            <a:r>
              <a:rPr lang="en-US" altLang="zh-CN" sz="1600" b="1" smtClean="0"/>
              <a:t>[</a:t>
            </a:r>
            <a:r>
              <a:rPr lang="pt-BR" altLang="zh-CN" sz="1600" b="1" smtClean="0"/>
              <a:t>10</a:t>
            </a:r>
            <a:r>
              <a:rPr lang="en-US" altLang="zh-CN" sz="1600" b="1" smtClean="0"/>
              <a:t>]</a:t>
            </a:r>
            <a:r>
              <a:rPr lang="pt-BR" altLang="zh-CN" sz="1600" b="1" smtClean="0"/>
              <a:t>={′</a:t>
            </a:r>
            <a:r>
              <a:rPr lang="pt-BR" altLang="zh-CN" sz="1600" b="1"/>
              <a:t>c′,′ ′,′p′,′r′,′o′,′g′,′r′,′a′,′m′};</a:t>
            </a:r>
            <a:endParaRPr lang="en-US" altLang="zh-CN" sz="1600" b="1">
              <a:solidFill>
                <a:srgbClr val="008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77562" y="5155756"/>
            <a:ext cx="9292913" cy="787844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b="1" dirty="0" smtClean="0"/>
              <a:t>char diamond[5][5]={{′ </a:t>
            </a:r>
            <a:r>
              <a:rPr lang="en-US" altLang="zh-CN" sz="1600" b="1" dirty="0"/>
              <a:t>′,′ </a:t>
            </a:r>
            <a:r>
              <a:rPr lang="en-US" altLang="zh-CN" sz="1600" b="1" dirty="0" smtClean="0"/>
              <a:t>′,′*′},{′ ′,′*′,′ ′,′*′},{′*′,′ </a:t>
            </a:r>
            <a:r>
              <a:rPr lang="en-US" altLang="zh-CN" sz="1600" b="1" dirty="0"/>
              <a:t>′,′ ′,′ </a:t>
            </a:r>
            <a:r>
              <a:rPr lang="en-US" altLang="zh-CN" sz="1600" b="1" dirty="0" smtClean="0"/>
              <a:t>′,′*′},{′ ′,′*′,′ ′,′*′},{′ </a:t>
            </a:r>
            <a:r>
              <a:rPr lang="en-US" altLang="zh-CN" sz="1600" b="1" dirty="0"/>
              <a:t>′,′ </a:t>
            </a:r>
            <a:r>
              <a:rPr lang="en-US" altLang="zh-CN" sz="1600" b="1" dirty="0" smtClean="0"/>
              <a:t>′,′*′}};</a:t>
            </a:r>
            <a:endParaRPr lang="en-US" altLang="zh-CN" sz="1600" b="1" dirty="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77563" y="4460366"/>
            <a:ext cx="10371437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 b="1" dirty="0" smtClean="0"/>
              <a:t>char c</a:t>
            </a:r>
            <a:r>
              <a:rPr lang="en-US" altLang="zh-CN" sz="1600" b="1" dirty="0" smtClean="0"/>
              <a:t>[]</a:t>
            </a:r>
            <a:r>
              <a:rPr lang="pt-BR" altLang="zh-CN" sz="1600" b="1" dirty="0" smtClean="0"/>
              <a:t>={′</a:t>
            </a:r>
            <a:r>
              <a:rPr lang="pt-BR" altLang="zh-CN" sz="1600" b="1" dirty="0"/>
              <a:t>I′,′ ′,′a′,′m′,′ ′,′h′,′a′,′p′,′p′,′y</a:t>
            </a:r>
            <a:r>
              <a:rPr lang="pt-BR" altLang="zh-CN" sz="1600" b="1" dirty="0" smtClean="0"/>
              <a:t>′};</a:t>
            </a:r>
            <a:r>
              <a:rPr lang="pt-BR" altLang="zh-CN" sz="16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</a:rPr>
              <a:t>数组</a:t>
            </a:r>
            <a:r>
              <a:rPr lang="en-US" altLang="zh-CN" sz="1600" b="1" dirty="0">
                <a:solidFill>
                  <a:srgbClr val="008000"/>
                </a:solidFill>
              </a:rPr>
              <a:t>c</a:t>
            </a:r>
            <a:r>
              <a:rPr lang="zh-CN" altLang="en-US" sz="1600" b="1" dirty="0">
                <a:solidFill>
                  <a:srgbClr val="008000"/>
                </a:solidFill>
              </a:rPr>
              <a:t>的长度自动定为</a:t>
            </a:r>
            <a:r>
              <a:rPr lang="en-US" altLang="zh-CN" sz="1600" b="1" dirty="0" smtClean="0">
                <a:solidFill>
                  <a:srgbClr val="008000"/>
                </a:solidFill>
              </a:rPr>
              <a:t>10</a:t>
            </a:r>
            <a:endParaRPr lang="en-US" altLang="zh-CN" sz="1600" b="1" dirty="0">
              <a:solidFill>
                <a:srgbClr val="00800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37275"/>
              </p:ext>
            </p:extLst>
          </p:nvPr>
        </p:nvGraphicFramePr>
        <p:xfrm>
          <a:off x="677564" y="3427796"/>
          <a:ext cx="698989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="" xmlns:a16="http://schemas.microsoft.com/office/drawing/2014/main" val="3091101438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961047303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3919255978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1381637715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161063501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1961097908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2947399013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3858909619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579515141"/>
                    </a:ext>
                  </a:extLst>
                </a:gridCol>
                <a:gridCol w="698989">
                  <a:extLst>
                    <a:ext uri="{9D8B030D-6E8A-4147-A177-3AD203B41FA5}">
                      <a16:colId xmlns="" xmlns:a16="http://schemas.microsoft.com/office/drawing/2014/main" val="3990122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c[0]</a:t>
                      </a:r>
                      <a:endParaRPr lang="zh-CN" alt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smtClean="0"/>
                        <a:t>c[1]</a:t>
                      </a:r>
                      <a:endParaRPr lang="zh-CN" altLang="en-US" sz="1600" b="1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c[2]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c[3]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c[4]</a:t>
                      </a:r>
                      <a:endParaRPr lang="zh-CN" alt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c[5]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c[6]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c[7]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c[8]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c[9]</a:t>
                      </a:r>
                      <a:endParaRPr lang="zh-CN" altLang="en-US" sz="16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c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effectLst/>
                        </a:rPr>
                        <a:t>ㄩ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p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r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>
                          <a:effectLst/>
                        </a:rPr>
                        <a:t>o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g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r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a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mtClean="0"/>
                        <a:t>m</a:t>
                      </a:r>
                      <a:endParaRPr lang="zh-CN" altLang="en-US" sz="1600" b="1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\0</a:t>
                      </a:r>
                      <a:endParaRPr lang="zh-CN" altLang="en-US" sz="1600" b="1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908960476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946652" y="4705729"/>
            <a:ext cx="963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*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* *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*   *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* *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*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8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引用字符数组中的元素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5325337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6.6】</a:t>
            </a:r>
            <a:r>
              <a:rPr lang="zh-CN" altLang="en-US" sz="2000">
                <a:solidFill>
                  <a:schemeClr val="accent1"/>
                </a:solidFill>
              </a:rPr>
              <a:t>输出一个已知的</a:t>
            </a:r>
            <a:r>
              <a:rPr lang="zh-CN" altLang="en-US" sz="2000" smtClean="0">
                <a:solidFill>
                  <a:schemeClr val="accent1"/>
                </a:solidFill>
              </a:rPr>
              <a:t>字符串。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39226" y="1714995"/>
            <a:ext cx="5207573" cy="320869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#include &lt;</a:t>
            </a:r>
            <a:r>
              <a:rPr lang="en-US" altLang="zh-CN" sz="1400" b="1" dirty="0" err="1"/>
              <a:t>stdio.h</a:t>
            </a:r>
            <a:r>
              <a:rPr lang="en-US" altLang="zh-CN" sz="14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 err="1"/>
              <a:t>int</a:t>
            </a:r>
            <a:r>
              <a:rPr lang="en-US" altLang="zh-CN" sz="1400" b="1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char c[15]={</a:t>
            </a:r>
            <a:r>
              <a:rPr lang="en-US" altLang="zh-CN" sz="1400" b="1" dirty="0" smtClean="0"/>
              <a:t>'I', ' ', 'a', 'm' , ' ', 'a', ‘ ','s', 't', 'u', 'd', 'e', 'n', 't', '.'};</a:t>
            </a:r>
            <a:endParaRPr lang="en-US" altLang="zh-CN" sz="1400" b="1" dirty="0"/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for(i=0;i&lt;15;i++)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	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</a:t>
            </a:r>
            <a:r>
              <a:rPr lang="en-US" altLang="zh-CN" sz="1400" b="1" dirty="0" err="1"/>
              <a:t>c",c</a:t>
            </a:r>
            <a:r>
              <a:rPr lang="en-US" altLang="zh-CN" sz="1400" b="1" dirty="0"/>
              <a:t>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}</a:t>
            </a:r>
            <a:endParaRPr lang="en-US" altLang="zh-CN" sz="1400" b="1" dirty="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1400" y="5095707"/>
            <a:ext cx="3467100" cy="80962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6309437" y="1250578"/>
            <a:ext cx="5325337" cy="663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6.7】</a:t>
            </a:r>
            <a:r>
              <a:rPr lang="zh-CN" altLang="en-US" sz="2000">
                <a:solidFill>
                  <a:schemeClr val="accent1"/>
                </a:solidFill>
              </a:rPr>
              <a:t>输出一个菱形图</a:t>
            </a:r>
            <a:r>
              <a:rPr lang="zh-CN" altLang="en-US" sz="2000" smtClean="0">
                <a:solidFill>
                  <a:schemeClr val="accent1"/>
                </a:solidFill>
              </a:rPr>
              <a:t>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516101" y="1714994"/>
            <a:ext cx="4791446" cy="320869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#include &lt;</a:t>
            </a:r>
            <a:r>
              <a:rPr lang="en-US" altLang="zh-CN" sz="1400" b="1" dirty="0" err="1"/>
              <a:t>stdio.h</a:t>
            </a:r>
            <a:r>
              <a:rPr lang="en-US" altLang="zh-CN" sz="14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 err="1"/>
              <a:t>int</a:t>
            </a:r>
            <a:r>
              <a:rPr lang="en-US" altLang="zh-CN" sz="1400" b="1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 smtClean="0"/>
              <a:t>{</a:t>
            </a:r>
            <a:r>
              <a:rPr lang="en-US" altLang="zh-CN" sz="1400" b="1" dirty="0"/>
              <a:t>	char diamond[][5]={{' ',' ','*'},{' ','*',' ','*'},{'*',' ',' ',' ','*'},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{' ','*',' ','*'},{' ',' ','*'}};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i,j</a:t>
            </a:r>
            <a:r>
              <a:rPr lang="en-US" altLang="zh-CN" sz="1400" b="1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for (i=0;i&lt;5;i++)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smtClean="0"/>
              <a:t>{</a:t>
            </a:r>
            <a:r>
              <a:rPr lang="en-US" altLang="zh-CN" sz="1400" b="1" dirty="0"/>
              <a:t>	</a:t>
            </a:r>
            <a:r>
              <a:rPr lang="en-US" altLang="zh-CN" sz="1400" b="1" dirty="0" smtClean="0"/>
              <a:t>for </a:t>
            </a:r>
            <a:r>
              <a:rPr lang="en-US" altLang="zh-CN" sz="1400" b="1" dirty="0"/>
              <a:t>(j=0;j&lt;5;j++)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	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</a:t>
            </a:r>
            <a:r>
              <a:rPr lang="en-US" altLang="zh-CN" sz="1400" b="1" dirty="0" err="1"/>
              <a:t>c",diamond</a:t>
            </a:r>
            <a:r>
              <a:rPr lang="en-US" altLang="zh-CN" sz="1400" b="1" dirty="0"/>
              <a:t>[i][j]);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	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}</a:t>
            </a:r>
            <a:endParaRPr lang="en-US" altLang="zh-CN" sz="1400" b="1" dirty="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43317" y="5042833"/>
            <a:ext cx="3457575" cy="134302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0" y="723900"/>
            <a:ext cx="123190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空格</a:t>
            </a:r>
            <a:r>
              <a:rPr lang="en-US" altLang="zh-CN" dirty="0" smtClean="0"/>
              <a:t>’ '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073400" y="1093232"/>
            <a:ext cx="2908300" cy="143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892800" y="1093232"/>
            <a:ext cx="3019024" cy="1180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55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1486877"/>
            <a:ext cx="11275646" cy="132666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在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C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语言中，是将字符串作为字符数组来处理的</a:t>
            </a:r>
            <a:r>
              <a:rPr lang="zh-CN" altLang="en-US" sz="2000" dirty="0" smtClean="0">
                <a:solidFill>
                  <a:srgbClr val="002060"/>
                </a:solidFill>
                <a:latin typeface="+mn-ea"/>
                <a:ea typeface="+mn-ea"/>
              </a:rPr>
              <a:t>。</a:t>
            </a:r>
            <a:endParaRPr lang="en-US" altLang="zh-CN" sz="20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在实际工作中，人们关心的往往是字符串的有效长度而不是字符数组的</a:t>
            </a:r>
            <a:r>
              <a:rPr lang="zh-CN" altLang="en-US" sz="2000" dirty="0" smtClean="0">
                <a:solidFill>
                  <a:srgbClr val="002060"/>
                </a:solidFill>
                <a:latin typeface="+mn-ea"/>
                <a:ea typeface="+mn-ea"/>
              </a:rPr>
              <a:t>长度。</a:t>
            </a:r>
            <a:endParaRPr lang="en-US" altLang="zh-CN" sz="20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>
                <a:solidFill>
                  <a:srgbClr val="002060"/>
                </a:solidFill>
                <a:latin typeface="+mn-ea"/>
                <a:ea typeface="+mn-ea"/>
              </a:rPr>
              <a:t>为了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测定字符串的实际长度，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C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语言规定了一个“字符串结束标志”，以字符</a:t>
            </a:r>
            <a:r>
              <a:rPr lang="en-US" altLang="zh-CN" sz="2000" b="1" dirty="0" smtClean="0">
                <a:solidFill>
                  <a:srgbClr val="002060"/>
                </a:solidFill>
                <a:latin typeface="+mn-ea"/>
                <a:ea typeface="+mn-ea"/>
              </a:rPr>
              <a:t>′\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  <a:ea typeface="+mn-ea"/>
              </a:rPr>
              <a:t>0′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作为结束标志</a:t>
            </a:r>
            <a:r>
              <a:rPr lang="zh-CN" altLang="en-US" sz="2000" dirty="0" smtClean="0">
                <a:solidFill>
                  <a:srgbClr val="002060"/>
                </a:solidFill>
                <a:latin typeface="+mn-ea"/>
                <a:ea typeface="+mn-ea"/>
              </a:rPr>
              <a:t>。</a:t>
            </a:r>
            <a:endParaRPr lang="zh-CN" altLang="en-US" sz="20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55338" y="4196254"/>
            <a:ext cx="7756861" cy="2087910"/>
            <a:chOff x="10187984" y="4266795"/>
            <a:chExt cx="661483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584013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系统在用字符数组存储字符串常量时会自动加一个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0′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作为结束符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在定义字符数组时应估计实际字符串长度，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保证数组长度始终大于字符串实际长度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如果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在一个字符数组中先后存放多个不同长度的字符串，则应使数组长度大于最长的字符串的长度。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650119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533401" y="3087845"/>
            <a:ext cx="10820400" cy="836455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smtClean="0"/>
              <a:t>char s[] = ”C program”;  // </a:t>
            </a:r>
            <a:r>
              <a:rPr lang="zh-CN" altLang="en-US" sz="1600" dirty="0" smtClean="0">
                <a:solidFill>
                  <a:srgbClr val="0070C0"/>
                </a:solidFill>
              </a:rPr>
              <a:t>字符串</a:t>
            </a:r>
            <a:r>
              <a:rPr lang="zh-CN" altLang="en-US" sz="1600" dirty="0">
                <a:solidFill>
                  <a:srgbClr val="0070C0"/>
                </a:solidFill>
              </a:rPr>
              <a:t>是存放在一维数组中的</a:t>
            </a:r>
            <a:r>
              <a:rPr lang="zh-CN" altLang="en-US" sz="1600" dirty="0" smtClean="0">
                <a:solidFill>
                  <a:srgbClr val="0070C0"/>
                </a:solidFill>
              </a:rPr>
              <a:t>，占</a:t>
            </a:r>
            <a:r>
              <a:rPr lang="en-US" altLang="zh-CN" sz="1600" dirty="0">
                <a:solidFill>
                  <a:srgbClr val="0070C0"/>
                </a:solidFill>
              </a:rPr>
              <a:t>10</a:t>
            </a:r>
            <a:r>
              <a:rPr lang="zh-CN" altLang="en-US" sz="1600" dirty="0">
                <a:solidFill>
                  <a:srgbClr val="0070C0"/>
                </a:solidFill>
              </a:rPr>
              <a:t>个字节</a:t>
            </a:r>
            <a:r>
              <a:rPr lang="zh-CN" altLang="en-US" sz="1600" dirty="0" smtClean="0">
                <a:solidFill>
                  <a:srgbClr val="0070C0"/>
                </a:solidFill>
              </a:rPr>
              <a:t>，字符占</a:t>
            </a:r>
            <a:r>
              <a:rPr lang="en-US" altLang="zh-CN" sz="1600" dirty="0" smtClean="0">
                <a:solidFill>
                  <a:srgbClr val="0070C0"/>
                </a:solidFill>
              </a:rPr>
              <a:t>9</a:t>
            </a:r>
            <a:r>
              <a:rPr lang="zh-CN" altLang="en-US" sz="1600" dirty="0" smtClean="0">
                <a:solidFill>
                  <a:srgbClr val="0070C0"/>
                </a:solidFill>
              </a:rPr>
              <a:t>个字节，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                       // </a:t>
            </a:r>
            <a:r>
              <a:rPr lang="zh-CN" altLang="en-US" sz="1600" dirty="0" smtClean="0">
                <a:solidFill>
                  <a:srgbClr val="0070C0"/>
                </a:solidFill>
              </a:rPr>
              <a:t>最后</a:t>
            </a:r>
            <a:r>
              <a:rPr lang="zh-CN" altLang="en-US" sz="1600" dirty="0">
                <a:solidFill>
                  <a:srgbClr val="0070C0"/>
                </a:solidFill>
              </a:rPr>
              <a:t>一个字节</a:t>
            </a:r>
            <a:r>
              <a:rPr lang="en-US" altLang="zh-CN" sz="1600" dirty="0" smtClean="0">
                <a:solidFill>
                  <a:srgbClr val="0070C0"/>
                </a:solidFill>
              </a:rPr>
              <a:t>′\</a:t>
            </a:r>
            <a:r>
              <a:rPr lang="en-US" altLang="zh-CN" sz="1600" dirty="0">
                <a:solidFill>
                  <a:srgbClr val="0070C0"/>
                </a:solidFill>
              </a:rPr>
              <a:t>0′</a:t>
            </a:r>
            <a:r>
              <a:rPr lang="zh-CN" altLang="en-US" sz="1600" dirty="0">
                <a:solidFill>
                  <a:srgbClr val="0070C0"/>
                </a:solidFill>
              </a:rPr>
              <a:t>是由系统自动加上的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838757" y="1557983"/>
            <a:ext cx="10515043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b="1" dirty="0" err="1"/>
              <a:t>printf</a:t>
            </a:r>
            <a:r>
              <a:rPr lang="en-US" altLang="zh-CN" sz="1600" b="1" dirty="0" smtClean="0"/>
              <a:t>("How </a:t>
            </a:r>
            <a:r>
              <a:rPr lang="en-US" altLang="zh-CN" sz="1600" b="1" dirty="0"/>
              <a:t>do you do?\</a:t>
            </a:r>
            <a:r>
              <a:rPr lang="en-US" altLang="zh-CN" sz="1600" b="1" dirty="0" smtClean="0"/>
              <a:t>n");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在向内存中存储时，系统自动在最后一个字符</a:t>
            </a:r>
            <a:r>
              <a:rPr lang="en-US" altLang="zh-CN" sz="1600" dirty="0">
                <a:solidFill>
                  <a:srgbClr val="0070C0"/>
                </a:solidFill>
              </a:rPr>
              <a:t>′\n′</a:t>
            </a:r>
            <a:r>
              <a:rPr lang="zh-CN" altLang="en-US" sz="1600" dirty="0">
                <a:solidFill>
                  <a:srgbClr val="0070C0"/>
                </a:solidFill>
              </a:rPr>
              <a:t>的后面加了一个</a:t>
            </a:r>
            <a:r>
              <a:rPr lang="en-US" altLang="zh-CN" sz="1600" dirty="0" smtClean="0">
                <a:solidFill>
                  <a:srgbClr val="0070C0"/>
                </a:solidFill>
              </a:rPr>
              <a:t>′\</a:t>
            </a:r>
            <a:r>
              <a:rPr lang="en-US" altLang="zh-CN" sz="1600" dirty="0">
                <a:solidFill>
                  <a:srgbClr val="0070C0"/>
                </a:solidFill>
              </a:rPr>
              <a:t>0′</a:t>
            </a:r>
            <a:r>
              <a:rPr lang="zh-CN" altLang="en-US" sz="1600" dirty="0">
                <a:solidFill>
                  <a:srgbClr val="0070C0"/>
                </a:solidFill>
              </a:rPr>
              <a:t>，作为字符串结束标志。在执行</a:t>
            </a:r>
            <a:r>
              <a:rPr lang="en-US" altLang="zh-CN" sz="1600" dirty="0" err="1">
                <a:solidFill>
                  <a:srgbClr val="0070C0"/>
                </a:solidFill>
              </a:rPr>
              <a:t>printf</a:t>
            </a:r>
            <a:r>
              <a:rPr lang="zh-CN" altLang="en-US" sz="1600" dirty="0">
                <a:solidFill>
                  <a:srgbClr val="0070C0"/>
                </a:solidFill>
              </a:rPr>
              <a:t>函数时，每输出一个字符检查一次，看下一个字符是否为</a:t>
            </a:r>
            <a:r>
              <a:rPr lang="en-US" altLang="zh-CN" sz="1600" dirty="0" smtClean="0">
                <a:solidFill>
                  <a:srgbClr val="0070C0"/>
                </a:solidFill>
              </a:rPr>
              <a:t>′\</a:t>
            </a:r>
            <a:r>
              <a:rPr lang="en-US" altLang="zh-CN" sz="1600" dirty="0">
                <a:solidFill>
                  <a:srgbClr val="0070C0"/>
                </a:solidFill>
              </a:rPr>
              <a:t>0′</a:t>
            </a:r>
            <a:r>
              <a:rPr lang="zh-CN" altLang="en-US" sz="1600" dirty="0">
                <a:solidFill>
                  <a:srgbClr val="0070C0"/>
                </a:solidFill>
              </a:rPr>
              <a:t>，遇</a:t>
            </a:r>
            <a:r>
              <a:rPr lang="en-US" altLang="zh-CN" sz="1600" dirty="0" smtClean="0">
                <a:solidFill>
                  <a:srgbClr val="0070C0"/>
                </a:solidFill>
              </a:rPr>
              <a:t>′\</a:t>
            </a:r>
            <a:r>
              <a:rPr lang="en-US" altLang="zh-CN" sz="1600" dirty="0">
                <a:solidFill>
                  <a:srgbClr val="0070C0"/>
                </a:solidFill>
              </a:rPr>
              <a:t>0′</a:t>
            </a:r>
            <a:r>
              <a:rPr lang="zh-CN" altLang="en-US" sz="1600" dirty="0">
                <a:solidFill>
                  <a:srgbClr val="0070C0"/>
                </a:solidFill>
              </a:rPr>
              <a:t>就停止输出。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38200" y="2883546"/>
            <a:ext cx="10515043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b="1" dirty="0"/>
              <a:t>char </a:t>
            </a:r>
            <a:r>
              <a:rPr lang="en-US" altLang="zh-CN" sz="1600" b="1" dirty="0" smtClean="0"/>
              <a:t>c[]={"I  </a:t>
            </a:r>
            <a:r>
              <a:rPr lang="en-US" altLang="zh-CN" sz="1600" b="1" dirty="0"/>
              <a:t>am  </a:t>
            </a:r>
            <a:r>
              <a:rPr lang="en-US" altLang="zh-CN" sz="1600" b="1" dirty="0" smtClean="0"/>
              <a:t>happy"};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b="1" dirty="0" smtClean="0"/>
              <a:t>或 </a:t>
            </a:r>
            <a:r>
              <a:rPr lang="en-US" altLang="zh-CN" sz="1600" b="1" dirty="0"/>
              <a:t>char </a:t>
            </a:r>
            <a:r>
              <a:rPr lang="en-US" altLang="zh-CN" sz="1600" b="1" dirty="0" smtClean="0"/>
              <a:t>c[]="I </a:t>
            </a:r>
            <a:r>
              <a:rPr lang="en-US" altLang="zh-CN" sz="1600" b="1" dirty="0"/>
              <a:t>am </a:t>
            </a:r>
            <a:r>
              <a:rPr lang="en-US" altLang="zh-CN" sz="1600" b="1" dirty="0" smtClean="0"/>
              <a:t>happy";</a:t>
            </a:r>
            <a:endParaRPr lang="en-US" altLang="zh-CN" sz="1600" b="1" dirty="0"/>
          </a:p>
          <a:p>
            <a:pPr defTabSz="363538">
              <a:lnSpc>
                <a:spcPct val="12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用一个字符串</a:t>
            </a:r>
            <a:r>
              <a:rPr lang="en-US" altLang="zh-CN" sz="1600" dirty="0">
                <a:solidFill>
                  <a:srgbClr val="0070C0"/>
                </a:solidFill>
              </a:rPr>
              <a:t>(</a:t>
            </a:r>
            <a:r>
              <a:rPr lang="zh-CN" altLang="en-US" sz="1600" dirty="0">
                <a:solidFill>
                  <a:srgbClr val="0070C0"/>
                </a:solidFill>
              </a:rPr>
              <a:t>注意字符串的两端是用</a:t>
            </a:r>
            <a:r>
              <a:rPr lang="zh-CN" altLang="en-US" sz="1600" b="1" dirty="0">
                <a:solidFill>
                  <a:srgbClr val="0070C0"/>
                </a:solidFill>
              </a:rPr>
              <a:t>双引号</a:t>
            </a:r>
            <a:r>
              <a:rPr lang="zh-CN" altLang="en-US" sz="1600" dirty="0">
                <a:solidFill>
                  <a:srgbClr val="0070C0"/>
                </a:solidFill>
              </a:rPr>
              <a:t>而不是</a:t>
            </a:r>
            <a:r>
              <a:rPr lang="zh-CN" altLang="en-US" sz="1600" dirty="0" smtClean="0">
                <a:solidFill>
                  <a:srgbClr val="0070C0"/>
                </a:solidFill>
              </a:rPr>
              <a:t>单引号括</a:t>
            </a:r>
            <a:r>
              <a:rPr lang="zh-CN" altLang="en-US" sz="1600" dirty="0">
                <a:solidFill>
                  <a:srgbClr val="0070C0"/>
                </a:solidFill>
              </a:rPr>
              <a:t>起来的</a:t>
            </a:r>
            <a:r>
              <a:rPr lang="en-US" altLang="zh-CN" sz="1600" dirty="0">
                <a:solidFill>
                  <a:srgbClr val="0070C0"/>
                </a:solidFill>
              </a:rPr>
              <a:t>)</a:t>
            </a:r>
            <a:r>
              <a:rPr lang="zh-CN" altLang="en-US" sz="1600" dirty="0" smtClean="0">
                <a:solidFill>
                  <a:srgbClr val="0070C0"/>
                </a:solidFill>
              </a:rPr>
              <a:t>作为字符数组的初值。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38200" y="3938211"/>
            <a:ext cx="10515043" cy="525490"/>
            <a:chOff x="10187984" y="4266795"/>
            <a:chExt cx="10515043" cy="525490"/>
          </a:xfrm>
        </p:grpSpPr>
        <p:sp>
          <p:nvSpPr>
            <p:cNvPr id="14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5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9740342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的长度不是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。因为字符串常量的最后由系统加上一个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</a:p>
          </p:txBody>
        </p:sp>
        <p:sp>
          <p:nvSpPr>
            <p:cNvPr id="16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401402" y="449066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838200" y="4681751"/>
            <a:ext cx="4797669" cy="664949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</a:t>
            </a:r>
            <a:r>
              <a:rPr lang="pt-BR" altLang="zh-CN" sz="1600" smtClean="0">
                <a:solidFill>
                  <a:schemeClr val="tx1"/>
                </a:solidFill>
              </a:rPr>
              <a:t>c</a:t>
            </a:r>
            <a:r>
              <a:rPr lang="en-US" altLang="zh-CN" sz="1600" smtClean="0">
                <a:solidFill>
                  <a:schemeClr val="tx1"/>
                </a:solidFill>
              </a:rPr>
              <a:t>[]</a:t>
            </a:r>
            <a:r>
              <a:rPr lang="pt-BR" altLang="zh-CN" sz="1600" smtClean="0">
                <a:solidFill>
                  <a:schemeClr val="tx1"/>
                </a:solidFill>
              </a:rPr>
              <a:t>={′</a:t>
            </a:r>
            <a:r>
              <a:rPr lang="pt-BR" altLang="zh-CN" sz="1600">
                <a:solidFill>
                  <a:schemeClr val="tx1"/>
                </a:solidFill>
              </a:rPr>
              <a:t>I′, ′ ′, ′a′,′m′, ′ ′,′h′,′a′,′p′,′p′,′y</a:t>
            </a:r>
            <a:r>
              <a:rPr lang="pt-BR" altLang="zh-CN" sz="1600" smtClean="0">
                <a:solidFill>
                  <a:schemeClr val="tx1"/>
                </a:solidFill>
              </a:rPr>
              <a:t>′,′\</a:t>
            </a:r>
            <a:r>
              <a:rPr lang="pt-BR" altLang="zh-CN" sz="1600">
                <a:solidFill>
                  <a:schemeClr val="tx1"/>
                </a:solidFill>
              </a:rPr>
              <a:t>0</a:t>
            </a:r>
            <a:r>
              <a:rPr lang="pt-BR" altLang="zh-CN" sz="1600" smtClean="0">
                <a:solidFill>
                  <a:schemeClr val="tx1"/>
                </a:solidFill>
              </a:rPr>
              <a:t>′};</a:t>
            </a:r>
            <a:endParaRPr lang="pt-BR" altLang="zh-CN" sz="160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45469" y="4681751"/>
            <a:ext cx="4797669" cy="664949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 dirty="0">
                <a:solidFill>
                  <a:schemeClr val="tx1"/>
                </a:solidFill>
              </a:rPr>
              <a:t>char </a:t>
            </a:r>
            <a:r>
              <a:rPr lang="pt-BR" altLang="zh-CN" sz="1600" dirty="0" smtClean="0">
                <a:solidFill>
                  <a:schemeClr val="tx1"/>
                </a:solidFill>
              </a:rPr>
              <a:t>c</a:t>
            </a:r>
            <a:r>
              <a:rPr lang="en-US" altLang="zh-CN" sz="1600" dirty="0" smtClean="0">
                <a:solidFill>
                  <a:schemeClr val="tx1"/>
                </a:solidFill>
              </a:rPr>
              <a:t>[]</a:t>
            </a:r>
            <a:r>
              <a:rPr lang="pt-BR" altLang="zh-CN" sz="1600" dirty="0" smtClean="0">
                <a:solidFill>
                  <a:schemeClr val="tx1"/>
                </a:solidFill>
              </a:rPr>
              <a:t>={′</a:t>
            </a:r>
            <a:r>
              <a:rPr lang="pt-BR" altLang="zh-CN" sz="1600" dirty="0">
                <a:solidFill>
                  <a:schemeClr val="tx1"/>
                </a:solidFill>
              </a:rPr>
              <a:t>I′, ′ ′, ′a′,′m′, ′ ′,′h′,′a′,′p′,′p′,′y′};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725258" y="4614704"/>
                <a:ext cx="363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58" y="4614704"/>
                <a:ext cx="363136" cy="52322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KSO_Shape"/>
          <p:cNvSpPr/>
          <p:nvPr/>
        </p:nvSpPr>
        <p:spPr>
          <a:xfrm rot="17021938" flipH="1" flipV="1">
            <a:off x="-209742" y="3724452"/>
            <a:ext cx="1781735" cy="777639"/>
          </a:xfrm>
          <a:custGeom>
            <a:avLst/>
            <a:gdLst>
              <a:gd name="connsiteX0" fmla="*/ 549151 w 619898"/>
              <a:gd name="connsiteY0" fmla="*/ 0 h 422915"/>
              <a:gd name="connsiteX1" fmla="*/ 619898 w 619898"/>
              <a:gd name="connsiteY1" fmla="*/ 121978 h 422915"/>
              <a:gd name="connsiteX2" fmla="*/ 579339 w 619898"/>
              <a:gd name="connsiteY2" fmla="*/ 121978 h 422915"/>
              <a:gd name="connsiteX3" fmla="*/ 275923 w 619898"/>
              <a:gd name="connsiteY3" fmla="*/ 422915 h 422915"/>
              <a:gd name="connsiteX4" fmla="*/ 8083 w 619898"/>
              <a:gd name="connsiteY4" fmla="*/ 260285 h 422915"/>
              <a:gd name="connsiteX5" fmla="*/ 0 w 619898"/>
              <a:gd name="connsiteY5" fmla="*/ 240984 h 422915"/>
              <a:gd name="connsiteX6" fmla="*/ 54702 w 619898"/>
              <a:gd name="connsiteY6" fmla="*/ 218612 h 422915"/>
              <a:gd name="connsiteX7" fmla="*/ 70022 w 619898"/>
              <a:gd name="connsiteY7" fmla="*/ 247807 h 422915"/>
              <a:gd name="connsiteX8" fmla="*/ 275923 w 619898"/>
              <a:gd name="connsiteY8" fmla="*/ 362248 h 422915"/>
              <a:gd name="connsiteX9" fmla="*/ 518672 w 619898"/>
              <a:gd name="connsiteY9" fmla="*/ 121978 h 422915"/>
              <a:gd name="connsiteX10" fmla="*/ 478405 w 619898"/>
              <a:gd name="connsiteY10" fmla="*/ 121978 h 42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898" h="422915">
                <a:moveTo>
                  <a:pt x="549151" y="0"/>
                </a:moveTo>
                <a:lnTo>
                  <a:pt x="619898" y="121978"/>
                </a:lnTo>
                <a:lnTo>
                  <a:pt x="579339" y="121978"/>
                </a:lnTo>
                <a:cubicBezTo>
                  <a:pt x="578058" y="288421"/>
                  <a:pt x="442696" y="422915"/>
                  <a:pt x="275923" y="422915"/>
                </a:cubicBezTo>
                <a:cubicBezTo>
                  <a:pt x="159264" y="422915"/>
                  <a:pt x="57976" y="357106"/>
                  <a:pt x="8083" y="260285"/>
                </a:cubicBezTo>
                <a:lnTo>
                  <a:pt x="0" y="240984"/>
                </a:lnTo>
                <a:lnTo>
                  <a:pt x="54702" y="218612"/>
                </a:lnTo>
                <a:lnTo>
                  <a:pt x="70022" y="247807"/>
                </a:lnTo>
                <a:cubicBezTo>
                  <a:pt x="112705" y="316565"/>
                  <a:pt x="188980" y="362248"/>
                  <a:pt x="275923" y="362248"/>
                </a:cubicBezTo>
                <a:cubicBezTo>
                  <a:pt x="409190" y="362248"/>
                  <a:pt x="517390" y="254915"/>
                  <a:pt x="518672" y="121978"/>
                </a:cubicBezTo>
                <a:lnTo>
                  <a:pt x="478405" y="12197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38200" y="5458376"/>
            <a:ext cx="10515043" cy="1077479"/>
          </a:xfrm>
          <a:prstGeom prst="roundRect">
            <a:avLst>
              <a:gd name="adj" fmla="val 50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 b="1" dirty="0">
                <a:solidFill>
                  <a:schemeClr val="tx1"/>
                </a:solidFill>
              </a:rPr>
              <a:t>char </a:t>
            </a:r>
            <a:r>
              <a:rPr lang="pt-BR" altLang="zh-CN" sz="1600" b="1" dirty="0" smtClean="0">
                <a:solidFill>
                  <a:schemeClr val="tx1"/>
                </a:solidFill>
              </a:rPr>
              <a:t>c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[10]</a:t>
            </a:r>
            <a:r>
              <a:rPr lang="pt-BR" altLang="zh-CN" sz="1600" b="1" dirty="0" smtClean="0">
                <a:solidFill>
                  <a:schemeClr val="tx1"/>
                </a:solidFill>
              </a:rPr>
              <a:t>={"China"};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数组</a:t>
            </a:r>
            <a:r>
              <a:rPr lang="pt-BR" altLang="zh-CN" sz="1600" dirty="0">
                <a:solidFill>
                  <a:srgbClr val="0070C0"/>
                </a:solidFill>
              </a:rPr>
              <a:t>c</a:t>
            </a:r>
            <a:r>
              <a:rPr lang="zh-CN" altLang="en-US" sz="1600" dirty="0">
                <a:solidFill>
                  <a:srgbClr val="0070C0"/>
                </a:solidFill>
              </a:rPr>
              <a:t>的前</a:t>
            </a:r>
            <a:r>
              <a:rPr lang="en-US" altLang="zh-CN" sz="1600" dirty="0">
                <a:solidFill>
                  <a:srgbClr val="0070C0"/>
                </a:solidFill>
              </a:rPr>
              <a:t>5</a:t>
            </a:r>
            <a:r>
              <a:rPr lang="zh-CN" altLang="en-US" sz="1600" dirty="0">
                <a:solidFill>
                  <a:srgbClr val="0070C0"/>
                </a:solidFill>
              </a:rPr>
              <a:t>个元素为</a:t>
            </a:r>
            <a:r>
              <a:rPr lang="en-US" altLang="zh-CN" sz="1600" dirty="0">
                <a:solidFill>
                  <a:srgbClr val="0070C0"/>
                </a:solidFill>
              </a:rPr>
              <a:t>: ′</a:t>
            </a:r>
            <a:r>
              <a:rPr lang="pt-BR" altLang="zh-CN" sz="1600" dirty="0">
                <a:solidFill>
                  <a:srgbClr val="0070C0"/>
                </a:solidFill>
              </a:rPr>
              <a:t>C′,′h′,′i′,′n′,′a′,</a:t>
            </a:r>
            <a:r>
              <a:rPr lang="zh-CN" altLang="en-US" sz="1600" dirty="0">
                <a:solidFill>
                  <a:srgbClr val="0070C0"/>
                </a:solidFill>
              </a:rPr>
              <a:t>第</a:t>
            </a:r>
            <a:r>
              <a:rPr lang="en-US" altLang="zh-CN" sz="1600" dirty="0">
                <a:solidFill>
                  <a:srgbClr val="0070C0"/>
                </a:solidFill>
              </a:rPr>
              <a:t>6</a:t>
            </a:r>
            <a:r>
              <a:rPr lang="zh-CN" altLang="en-US" sz="1600" dirty="0">
                <a:solidFill>
                  <a:srgbClr val="0070C0"/>
                </a:solidFill>
              </a:rPr>
              <a:t>个元素为</a:t>
            </a:r>
            <a:r>
              <a:rPr lang="en-US" altLang="zh-CN" sz="1600" dirty="0" smtClean="0">
                <a:solidFill>
                  <a:srgbClr val="0070C0"/>
                </a:solidFill>
              </a:rPr>
              <a:t>′\0</a:t>
            </a:r>
            <a:r>
              <a:rPr lang="en-US" altLang="zh-CN" sz="1600" dirty="0">
                <a:solidFill>
                  <a:srgbClr val="0070C0"/>
                </a:solidFill>
              </a:rPr>
              <a:t>′</a:t>
            </a:r>
            <a:r>
              <a:rPr lang="zh-CN" altLang="en-US" sz="1600" dirty="0">
                <a:solidFill>
                  <a:srgbClr val="0070C0"/>
                </a:solidFill>
              </a:rPr>
              <a:t>，后</a:t>
            </a:r>
            <a:r>
              <a:rPr lang="en-US" altLang="zh-CN" sz="1600" dirty="0">
                <a:solidFill>
                  <a:srgbClr val="0070C0"/>
                </a:solidFill>
              </a:rPr>
              <a:t>4</a:t>
            </a:r>
            <a:r>
              <a:rPr lang="zh-CN" altLang="en-US" sz="1600" dirty="0">
                <a:solidFill>
                  <a:srgbClr val="0070C0"/>
                </a:solidFill>
              </a:rPr>
              <a:t>个元素也自动设定为</a:t>
            </a:r>
            <a:r>
              <a:rPr lang="zh-CN" altLang="en-US" sz="1600" dirty="0" smtClean="0">
                <a:solidFill>
                  <a:srgbClr val="0070C0"/>
                </a:solidFill>
              </a:rPr>
              <a:t>空字符。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defTabSz="363538">
              <a:lnSpc>
                <a:spcPct val="120000"/>
              </a:lnSpc>
            </a:pPr>
            <a:endParaRPr lang="pt-BR" altLang="zh-CN" sz="1600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28479"/>
              </p:ext>
            </p:extLst>
          </p:nvPr>
        </p:nvGraphicFramePr>
        <p:xfrm>
          <a:off x="3427746" y="6132599"/>
          <a:ext cx="53359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595">
                  <a:extLst>
                    <a:ext uri="{9D8B030D-6E8A-4147-A177-3AD203B41FA5}">
                      <a16:colId xmlns="" xmlns:a16="http://schemas.microsoft.com/office/drawing/2014/main" val="507315201"/>
                    </a:ext>
                  </a:extLst>
                </a:gridCol>
                <a:gridCol w="533595">
                  <a:extLst>
                    <a:ext uri="{9D8B030D-6E8A-4147-A177-3AD203B41FA5}">
                      <a16:colId xmlns="" xmlns:a16="http://schemas.microsoft.com/office/drawing/2014/main" val="4024852079"/>
                    </a:ext>
                  </a:extLst>
                </a:gridCol>
                <a:gridCol w="533595">
                  <a:extLst>
                    <a:ext uri="{9D8B030D-6E8A-4147-A177-3AD203B41FA5}">
                      <a16:colId xmlns="" xmlns:a16="http://schemas.microsoft.com/office/drawing/2014/main" val="3026206245"/>
                    </a:ext>
                  </a:extLst>
                </a:gridCol>
                <a:gridCol w="533595">
                  <a:extLst>
                    <a:ext uri="{9D8B030D-6E8A-4147-A177-3AD203B41FA5}">
                      <a16:colId xmlns="" xmlns:a16="http://schemas.microsoft.com/office/drawing/2014/main" val="1418788359"/>
                    </a:ext>
                  </a:extLst>
                </a:gridCol>
                <a:gridCol w="533595">
                  <a:extLst>
                    <a:ext uri="{9D8B030D-6E8A-4147-A177-3AD203B41FA5}">
                      <a16:colId xmlns="" xmlns:a16="http://schemas.microsoft.com/office/drawing/2014/main" val="3081505403"/>
                    </a:ext>
                  </a:extLst>
                </a:gridCol>
                <a:gridCol w="533595">
                  <a:extLst>
                    <a:ext uri="{9D8B030D-6E8A-4147-A177-3AD203B41FA5}">
                      <a16:colId xmlns="" xmlns:a16="http://schemas.microsoft.com/office/drawing/2014/main" val="1982157113"/>
                    </a:ext>
                  </a:extLst>
                </a:gridCol>
                <a:gridCol w="533595">
                  <a:extLst>
                    <a:ext uri="{9D8B030D-6E8A-4147-A177-3AD203B41FA5}">
                      <a16:colId xmlns="" xmlns:a16="http://schemas.microsoft.com/office/drawing/2014/main" val="2449792808"/>
                    </a:ext>
                  </a:extLst>
                </a:gridCol>
                <a:gridCol w="533595">
                  <a:extLst>
                    <a:ext uri="{9D8B030D-6E8A-4147-A177-3AD203B41FA5}">
                      <a16:colId xmlns="" xmlns:a16="http://schemas.microsoft.com/office/drawing/2014/main" val="874148774"/>
                    </a:ext>
                  </a:extLst>
                </a:gridCol>
                <a:gridCol w="533595">
                  <a:extLst>
                    <a:ext uri="{9D8B030D-6E8A-4147-A177-3AD203B41FA5}">
                      <a16:colId xmlns="" xmlns:a16="http://schemas.microsoft.com/office/drawing/2014/main" val="1971512116"/>
                    </a:ext>
                  </a:extLst>
                </a:gridCol>
                <a:gridCol w="533595">
                  <a:extLst>
                    <a:ext uri="{9D8B030D-6E8A-4147-A177-3AD203B41FA5}">
                      <a16:colId xmlns="" xmlns:a16="http://schemas.microsoft.com/office/drawing/2014/main" val="2764735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i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0858508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0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830073" y="358674"/>
            <a:ext cx="4775773" cy="294332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b="1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char c[15]={'I',' ','a','m',' ','a',' ','s','t','u','d','e','n','t','.'};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for(i=0;i&lt;15;i++)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	printf("</a:t>
            </a:r>
            <a:r>
              <a:rPr lang="en-US" altLang="zh-CN" sz="1400" b="1">
                <a:solidFill>
                  <a:schemeClr val="accent6"/>
                </a:solidFill>
              </a:rPr>
              <a:t>%c</a:t>
            </a:r>
            <a:r>
              <a:rPr lang="en-US" altLang="zh-CN" sz="1400" b="1"/>
              <a:t>",</a:t>
            </a:r>
            <a:r>
              <a:rPr lang="en-US" altLang="zh-CN" sz="1400" b="1">
                <a:solidFill>
                  <a:schemeClr val="accent6"/>
                </a:solidFill>
              </a:rPr>
              <a:t>c[i]</a:t>
            </a:r>
            <a:r>
              <a:rPr lang="en-US" altLang="zh-CN" sz="1400" b="1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}</a:t>
            </a:r>
            <a:endParaRPr lang="en-US" altLang="zh-CN" sz="1400" b="1">
              <a:solidFill>
                <a:srgbClr val="008000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808893" y="1595852"/>
            <a:ext cx="5663497" cy="2005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(</a:t>
            </a:r>
            <a:r>
              <a:rPr lang="en-US" altLang="zh-CN" sz="2000">
                <a:solidFill>
                  <a:schemeClr val="accent1"/>
                </a:solidFill>
              </a:rPr>
              <a:t>1) </a:t>
            </a:r>
            <a:r>
              <a:rPr lang="zh-CN" altLang="en-US" sz="2000">
                <a:solidFill>
                  <a:schemeClr val="accent1"/>
                </a:solidFill>
              </a:rPr>
              <a:t>逐个字符输入输出。用格式符“</a:t>
            </a:r>
            <a:r>
              <a:rPr lang="en-US" altLang="zh-CN" sz="2000">
                <a:solidFill>
                  <a:schemeClr val="accent1"/>
                </a:solidFill>
              </a:rPr>
              <a:t>%c”</a:t>
            </a:r>
            <a:r>
              <a:rPr lang="zh-CN" altLang="en-US" sz="2000">
                <a:solidFill>
                  <a:schemeClr val="accent1"/>
                </a:solidFill>
              </a:rPr>
              <a:t>输入或输出一个</a:t>
            </a:r>
            <a:r>
              <a:rPr lang="zh-CN" altLang="en-US" sz="2000" smtClean="0">
                <a:solidFill>
                  <a:schemeClr val="accent1"/>
                </a:solidFill>
              </a:rPr>
              <a:t>字符。</a:t>
            </a:r>
            <a:endParaRPr lang="zh-CN" altLang="en-US" sz="2000">
              <a:solidFill>
                <a:schemeClr val="accent1"/>
              </a:solidFill>
            </a:endParaRPr>
          </a:p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>
                <a:solidFill>
                  <a:schemeClr val="accent1"/>
                </a:solidFill>
              </a:rPr>
              <a:t>(2) </a:t>
            </a:r>
            <a:r>
              <a:rPr lang="zh-CN" altLang="en-US" sz="2000">
                <a:solidFill>
                  <a:schemeClr val="accent1"/>
                </a:solidFill>
              </a:rPr>
              <a:t>将整个字符串一次输入或输出。用“</a:t>
            </a:r>
            <a:r>
              <a:rPr lang="en-US" altLang="zh-CN" sz="2000">
                <a:solidFill>
                  <a:schemeClr val="accent1"/>
                </a:solidFill>
              </a:rPr>
              <a:t>%s”</a:t>
            </a:r>
            <a:r>
              <a:rPr lang="zh-CN" altLang="en-US" sz="2000">
                <a:solidFill>
                  <a:schemeClr val="accent1"/>
                </a:solidFill>
              </a:rPr>
              <a:t>格式符，意思是对字符串</a:t>
            </a:r>
            <a:r>
              <a:rPr lang="en-US" altLang="zh-CN" sz="2000">
                <a:solidFill>
                  <a:schemeClr val="accent1"/>
                </a:solidFill>
              </a:rPr>
              <a:t>(string)</a:t>
            </a:r>
            <a:r>
              <a:rPr lang="zh-CN" altLang="en-US" sz="2000">
                <a:solidFill>
                  <a:schemeClr val="accent1"/>
                </a:solidFill>
              </a:rPr>
              <a:t>的输入输出</a:t>
            </a:r>
            <a:r>
              <a:rPr lang="zh-CN" altLang="en-US" sz="2000" smtClean="0">
                <a:solidFill>
                  <a:schemeClr val="accent1"/>
                </a:solidFill>
              </a:rPr>
              <a:t>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22678" y="3768345"/>
            <a:ext cx="2469637" cy="233351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b="1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char c[]="China";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printf("</a:t>
            </a:r>
            <a:r>
              <a:rPr lang="en-US" altLang="zh-CN" sz="1400" b="1">
                <a:solidFill>
                  <a:schemeClr val="accent6"/>
                </a:solidFill>
              </a:rPr>
              <a:t>%s</a:t>
            </a:r>
            <a:r>
              <a:rPr lang="en-US" altLang="zh-CN" sz="1400" b="1"/>
              <a:t>\n",</a:t>
            </a:r>
            <a:r>
              <a:rPr lang="en-US" altLang="zh-CN" sz="1400" b="1">
                <a:solidFill>
                  <a:schemeClr val="accent6"/>
                </a:solidFill>
              </a:rPr>
              <a:t>c</a:t>
            </a:r>
            <a:r>
              <a:rPr lang="en-US" altLang="zh-CN" sz="1400" b="1" smtClean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}</a:t>
            </a:r>
            <a:endParaRPr lang="en-US" altLang="zh-CN" sz="1400" b="1">
              <a:solidFill>
                <a:srgbClr val="008000"/>
              </a:solidFill>
            </a:endParaRP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314701" y="3794227"/>
            <a:ext cx="8291146" cy="23076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(1</a:t>
            </a:r>
            <a:r>
              <a:rPr lang="en-US" altLang="zh-CN" dirty="0" smtClean="0">
                <a:solidFill>
                  <a:srgbClr val="000000"/>
                </a:solidFill>
              </a:rPr>
              <a:t>) </a:t>
            </a:r>
            <a:r>
              <a:rPr lang="zh-CN" altLang="en-US" dirty="0" smtClean="0">
                <a:solidFill>
                  <a:srgbClr val="000000"/>
                </a:solidFill>
              </a:rPr>
              <a:t>输出</a:t>
            </a:r>
            <a:r>
              <a:rPr lang="zh-CN" altLang="en-US" dirty="0">
                <a:solidFill>
                  <a:srgbClr val="000000"/>
                </a:solidFill>
              </a:rPr>
              <a:t>的字符中不包括结束符</a:t>
            </a:r>
            <a:r>
              <a:rPr lang="en-US" altLang="zh-CN" dirty="0" smtClean="0">
                <a:solidFill>
                  <a:srgbClr val="000000"/>
                </a:solidFill>
              </a:rPr>
              <a:t>′\0</a:t>
            </a:r>
            <a:r>
              <a:rPr lang="en-US" altLang="zh-CN" dirty="0">
                <a:solidFill>
                  <a:srgbClr val="000000"/>
                </a:solidFill>
              </a:rPr>
              <a:t>′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(2</a:t>
            </a:r>
            <a:r>
              <a:rPr lang="en-US" altLang="zh-CN" dirty="0" smtClean="0">
                <a:solidFill>
                  <a:srgbClr val="000000"/>
                </a:solidFill>
              </a:rPr>
              <a:t>) </a:t>
            </a:r>
            <a:r>
              <a:rPr lang="zh-CN" altLang="en-US" dirty="0" smtClean="0">
                <a:solidFill>
                  <a:srgbClr val="000000"/>
                </a:solidFill>
              </a:rPr>
              <a:t>用</a:t>
            </a:r>
            <a:r>
              <a:rPr lang="zh-CN" altLang="en-US" dirty="0">
                <a:solidFill>
                  <a:srgbClr val="000000"/>
                </a:solidFill>
              </a:rPr>
              <a:t>“</a:t>
            </a:r>
            <a:r>
              <a:rPr lang="en-US" altLang="zh-CN" dirty="0">
                <a:solidFill>
                  <a:srgbClr val="000000"/>
                </a:solidFill>
              </a:rPr>
              <a:t>%s”</a:t>
            </a:r>
            <a:r>
              <a:rPr lang="zh-CN" altLang="en-US" dirty="0">
                <a:solidFill>
                  <a:srgbClr val="000000"/>
                </a:solidFill>
              </a:rPr>
              <a:t>格式符输出字符串时，</a:t>
            </a:r>
            <a:r>
              <a:rPr lang="en-US" altLang="zh-CN" dirty="0" err="1">
                <a:solidFill>
                  <a:srgbClr val="000000"/>
                </a:solidFill>
              </a:rPr>
              <a:t>printf</a:t>
            </a:r>
            <a:r>
              <a:rPr lang="zh-CN" altLang="en-US" dirty="0">
                <a:solidFill>
                  <a:srgbClr val="000000"/>
                </a:solidFill>
              </a:rPr>
              <a:t>函数中的输出项是字符数组名，而不是数组元素名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(3</a:t>
            </a:r>
            <a:r>
              <a:rPr lang="en-US" altLang="zh-CN" dirty="0" smtClean="0">
                <a:solidFill>
                  <a:srgbClr val="000000"/>
                </a:solidFill>
              </a:rPr>
              <a:t>) </a:t>
            </a:r>
            <a:r>
              <a:rPr lang="zh-CN" altLang="en-US" dirty="0" smtClean="0">
                <a:solidFill>
                  <a:srgbClr val="000000"/>
                </a:solidFill>
              </a:rPr>
              <a:t>如果</a:t>
            </a:r>
            <a:r>
              <a:rPr lang="zh-CN" altLang="en-US" dirty="0">
                <a:solidFill>
                  <a:srgbClr val="000000"/>
                </a:solidFill>
              </a:rPr>
              <a:t>数组长度大于字符串的实际长度，也只输出到遇</a:t>
            </a:r>
            <a:r>
              <a:rPr lang="en-US" altLang="zh-CN" dirty="0" smtClean="0">
                <a:solidFill>
                  <a:srgbClr val="000000"/>
                </a:solidFill>
              </a:rPr>
              <a:t>′\</a:t>
            </a:r>
            <a:r>
              <a:rPr lang="en-US" altLang="zh-CN" dirty="0">
                <a:solidFill>
                  <a:srgbClr val="000000"/>
                </a:solidFill>
              </a:rPr>
              <a:t>0′</a:t>
            </a:r>
            <a:r>
              <a:rPr lang="zh-CN" altLang="en-US" dirty="0">
                <a:solidFill>
                  <a:srgbClr val="000000"/>
                </a:solidFill>
              </a:rPr>
              <a:t>结束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(4</a:t>
            </a:r>
            <a:r>
              <a:rPr lang="en-US" altLang="zh-CN" dirty="0" smtClean="0">
                <a:solidFill>
                  <a:srgbClr val="000000"/>
                </a:solidFill>
              </a:rPr>
              <a:t>) </a:t>
            </a:r>
            <a:r>
              <a:rPr lang="zh-CN" altLang="en-US" dirty="0" smtClean="0">
                <a:solidFill>
                  <a:srgbClr val="000000"/>
                </a:solidFill>
              </a:rPr>
              <a:t>如果</a:t>
            </a:r>
            <a:r>
              <a:rPr lang="zh-CN" altLang="en-US" dirty="0">
                <a:solidFill>
                  <a:srgbClr val="000000"/>
                </a:solidFill>
              </a:rPr>
              <a:t>一个字符数组中包含一个以上</a:t>
            </a:r>
            <a:r>
              <a:rPr lang="en-US" altLang="zh-CN" dirty="0" smtClean="0">
                <a:solidFill>
                  <a:srgbClr val="000000"/>
                </a:solidFill>
              </a:rPr>
              <a:t>′\0</a:t>
            </a:r>
            <a:r>
              <a:rPr lang="en-US" altLang="zh-CN" dirty="0">
                <a:solidFill>
                  <a:srgbClr val="000000"/>
                </a:solidFill>
              </a:rPr>
              <a:t>′</a:t>
            </a:r>
            <a:r>
              <a:rPr lang="zh-CN" altLang="en-US" dirty="0">
                <a:solidFill>
                  <a:srgbClr val="000000"/>
                </a:solidFill>
              </a:rPr>
              <a:t>，则遇第一个</a:t>
            </a:r>
            <a:r>
              <a:rPr lang="en-US" altLang="zh-CN" dirty="0" smtClean="0">
                <a:solidFill>
                  <a:srgbClr val="000000"/>
                </a:solidFill>
              </a:rPr>
              <a:t>′\0</a:t>
            </a:r>
            <a:r>
              <a:rPr lang="en-US" altLang="zh-CN" dirty="0">
                <a:solidFill>
                  <a:srgbClr val="000000"/>
                </a:solidFill>
              </a:rPr>
              <a:t>′</a:t>
            </a:r>
            <a:r>
              <a:rPr lang="zh-CN" altLang="en-US" dirty="0">
                <a:solidFill>
                  <a:srgbClr val="000000"/>
                </a:solidFill>
              </a:rPr>
              <a:t>时输出就结束。</a:t>
            </a:r>
          </a:p>
          <a:p>
            <a:pPr algn="just">
              <a:lnSpc>
                <a:spcPct val="150000"/>
              </a:lnSpc>
              <a:defRPr/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71440" y="1385630"/>
            <a:ext cx="2882875" cy="645394"/>
          </a:xfrm>
          <a:prstGeom prst="roundRect">
            <a:avLst>
              <a:gd name="adj" fmla="val 57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char </a:t>
            </a:r>
            <a:r>
              <a:rPr lang="en-US" altLang="zh-CN" sz="1400" b="1" dirty="0" smtClean="0"/>
              <a:t>c[6];</a:t>
            </a:r>
            <a:endParaRPr lang="en-US" altLang="zh-CN" sz="1400" b="1" dirty="0"/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err="1" smtClean="0"/>
              <a:t>scanf</a:t>
            </a:r>
            <a:r>
              <a:rPr lang="en-US" altLang="zh-CN" sz="1400" b="1" dirty="0"/>
              <a:t>("</a:t>
            </a:r>
            <a:r>
              <a:rPr lang="en-US" altLang="zh-CN" sz="1400" b="1" dirty="0">
                <a:solidFill>
                  <a:schemeClr val="accent6"/>
                </a:solidFill>
              </a:rPr>
              <a:t>%</a:t>
            </a:r>
            <a:r>
              <a:rPr lang="en-US" altLang="zh-CN" sz="1400" b="1" dirty="0" err="1" smtClean="0">
                <a:solidFill>
                  <a:schemeClr val="accent6"/>
                </a:solidFill>
              </a:rPr>
              <a:t>s</a:t>
            </a:r>
            <a:r>
              <a:rPr lang="en-US" altLang="zh-CN" sz="1400" b="1" dirty="0" err="1" smtClean="0"/>
              <a:t>",</a:t>
            </a:r>
            <a:r>
              <a:rPr lang="en-US" altLang="zh-CN" sz="1400" b="1" dirty="0" err="1">
                <a:solidFill>
                  <a:schemeClr val="accent6"/>
                </a:solidFill>
              </a:rPr>
              <a:t>c</a:t>
            </a:r>
            <a:r>
              <a:rPr lang="en-US" altLang="zh-CN" sz="1400" b="1" dirty="0" smtClean="0"/>
              <a:t>);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965331" y="1385630"/>
            <a:ext cx="7693269" cy="137515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China</a:t>
            </a:r>
            <a:r>
              <a:rPr lang="en-US" altLang="zh-CN">
                <a:solidFill>
                  <a:srgbClr val="000000"/>
                </a:solidFill>
              </a:rPr>
              <a:t>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000000"/>
                </a:solidFill>
              </a:rPr>
              <a:t>系统</a:t>
            </a:r>
            <a:r>
              <a:rPr lang="zh-CN" altLang="en-US">
                <a:solidFill>
                  <a:srgbClr val="000000"/>
                </a:solidFill>
              </a:rPr>
              <a:t>会自动在</a:t>
            </a:r>
            <a:r>
              <a:rPr lang="en-US" altLang="zh-CN">
                <a:solidFill>
                  <a:srgbClr val="000000"/>
                </a:solidFill>
              </a:rPr>
              <a:t>China</a:t>
            </a:r>
            <a:r>
              <a:rPr lang="zh-CN" altLang="en-US">
                <a:solidFill>
                  <a:srgbClr val="000000"/>
                </a:solidFill>
              </a:rPr>
              <a:t>后面加一个</a:t>
            </a:r>
            <a:r>
              <a:rPr lang="en-US" altLang="zh-CN" smtClean="0">
                <a:solidFill>
                  <a:srgbClr val="000000"/>
                </a:solidFill>
              </a:rPr>
              <a:t>′\</a:t>
            </a:r>
            <a:r>
              <a:rPr lang="en-US" altLang="zh-CN">
                <a:solidFill>
                  <a:srgbClr val="000000"/>
                </a:solidFill>
              </a:rPr>
              <a:t>0′</a:t>
            </a:r>
            <a:r>
              <a:rPr lang="zh-CN" altLang="en-US">
                <a:solidFill>
                  <a:srgbClr val="000000"/>
                </a:solidFill>
              </a:rPr>
              <a:t>结束符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42901" y="2955797"/>
            <a:ext cx="3411414" cy="644554"/>
          </a:xfrm>
          <a:prstGeom prst="roundRect">
            <a:avLst>
              <a:gd name="adj" fmla="val 70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char str1[5],str2[5],str3[5];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scanf</a:t>
            </a:r>
            <a:r>
              <a:rPr lang="en-US" altLang="zh-CN" sz="1400" b="1" dirty="0"/>
              <a:t>("%s%s%s",str1,str2,str3);</a:t>
            </a:r>
          </a:p>
        </p:txBody>
      </p:sp>
      <p:sp>
        <p:nvSpPr>
          <p:cNvPr id="8" name="MH_Desc_1"/>
          <p:cNvSpPr/>
          <p:nvPr>
            <p:custDataLst>
              <p:tags r:id="rId2"/>
            </p:custDataLst>
          </p:nvPr>
        </p:nvSpPr>
        <p:spPr>
          <a:xfrm>
            <a:off x="3965331" y="2956286"/>
            <a:ext cx="7693269" cy="180124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如果利用一个</a:t>
            </a:r>
            <a:r>
              <a:rPr lang="en-US" altLang="zh-CN">
                <a:solidFill>
                  <a:srgbClr val="000000"/>
                </a:solidFill>
              </a:rPr>
              <a:t>scanf</a:t>
            </a:r>
            <a:r>
              <a:rPr lang="zh-CN" altLang="en-US">
                <a:solidFill>
                  <a:srgbClr val="000000"/>
                </a:solidFill>
              </a:rPr>
              <a:t>函数输入多个字符串，则应在输入时以</a:t>
            </a:r>
            <a:r>
              <a:rPr lang="zh-CN" altLang="en-US" b="1">
                <a:solidFill>
                  <a:srgbClr val="000000"/>
                </a:solidFill>
              </a:rPr>
              <a:t>空格</a:t>
            </a:r>
            <a:r>
              <a:rPr lang="zh-CN" altLang="en-US">
                <a:solidFill>
                  <a:srgbClr val="000000"/>
                </a:solidFill>
              </a:rPr>
              <a:t>分隔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en-US" altLang="zh-CN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000000"/>
                </a:solidFill>
              </a:rPr>
              <a:t>从</a:t>
            </a:r>
            <a:r>
              <a:rPr lang="zh-CN" altLang="en-US">
                <a:solidFill>
                  <a:srgbClr val="000000"/>
                </a:solidFill>
              </a:rPr>
              <a:t>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How are you? </a:t>
            </a:r>
            <a:r>
              <a:rPr lang="en-US" altLang="zh-CN" smtClean="0">
                <a:solidFill>
                  <a:srgbClr val="000000"/>
                </a:solidFill>
              </a:rPr>
              <a:t>↙</a:t>
            </a:r>
            <a:endParaRPr lang="en-US" altLang="zh-CN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由于有空格字符分隔，作为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个字符串输入。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88534"/>
              </p:ext>
            </p:extLst>
          </p:nvPr>
        </p:nvGraphicFramePr>
        <p:xfrm>
          <a:off x="8470902" y="3600351"/>
          <a:ext cx="349432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4998">
                  <a:extLst>
                    <a:ext uri="{9D8B030D-6E8A-4147-A177-3AD203B41FA5}">
                      <a16:colId xmlns="" xmlns:a16="http://schemas.microsoft.com/office/drawing/2014/main" val="122111166"/>
                    </a:ext>
                  </a:extLst>
                </a:gridCol>
                <a:gridCol w="529776">
                  <a:extLst>
                    <a:ext uri="{9D8B030D-6E8A-4147-A177-3AD203B41FA5}">
                      <a16:colId xmlns="" xmlns:a16="http://schemas.microsoft.com/office/drawing/2014/main" val="2417990864"/>
                    </a:ext>
                  </a:extLst>
                </a:gridCol>
                <a:gridCol w="582387">
                  <a:extLst>
                    <a:ext uri="{9D8B030D-6E8A-4147-A177-3AD203B41FA5}">
                      <a16:colId xmlns="" xmlns:a16="http://schemas.microsoft.com/office/drawing/2014/main" val="3760964922"/>
                    </a:ext>
                  </a:extLst>
                </a:gridCol>
                <a:gridCol w="582387">
                  <a:extLst>
                    <a:ext uri="{9D8B030D-6E8A-4147-A177-3AD203B41FA5}">
                      <a16:colId xmlns="" xmlns:a16="http://schemas.microsoft.com/office/drawing/2014/main" val="12170940"/>
                    </a:ext>
                  </a:extLst>
                </a:gridCol>
                <a:gridCol w="582387">
                  <a:extLst>
                    <a:ext uri="{9D8B030D-6E8A-4147-A177-3AD203B41FA5}">
                      <a16:colId xmlns="" xmlns:a16="http://schemas.microsoft.com/office/drawing/2014/main" val="3672708110"/>
                    </a:ext>
                  </a:extLst>
                </a:gridCol>
                <a:gridCol w="582387">
                  <a:extLst>
                    <a:ext uri="{9D8B030D-6E8A-4147-A177-3AD203B41FA5}">
                      <a16:colId xmlns="" xmlns:a16="http://schemas.microsoft.com/office/drawing/2014/main" val="2743269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str1:</a:t>
                      </a:r>
                      <a:endParaRPr lang="zh-CN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H</a:t>
                      </a:r>
                      <a:endParaRPr lang="zh-CN" altLang="en-US" sz="16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101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str2: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r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5183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str3: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y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u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?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\0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6703360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871438" y="4952828"/>
            <a:ext cx="2882875" cy="750903"/>
          </a:xfrm>
          <a:prstGeom prst="roundRect">
            <a:avLst>
              <a:gd name="adj" fmla="val 48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 b="1" dirty="0">
                <a:solidFill>
                  <a:schemeClr val="tx1"/>
                </a:solidFill>
              </a:rPr>
              <a:t>char </a:t>
            </a:r>
            <a:r>
              <a:rPr lang="pt-BR" altLang="zh-CN" sz="1600" b="1" dirty="0" smtClean="0">
                <a:solidFill>
                  <a:schemeClr val="tx1"/>
                </a:solidFill>
              </a:rPr>
              <a:t>str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[</a:t>
            </a:r>
            <a:r>
              <a:rPr lang="pt-BR" altLang="zh-CN" sz="1600" b="1" dirty="0" smtClean="0">
                <a:solidFill>
                  <a:schemeClr val="tx1"/>
                </a:solidFill>
              </a:rPr>
              <a:t>13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]</a:t>
            </a:r>
            <a:r>
              <a:rPr lang="pt-BR" altLang="zh-CN" sz="1600" b="1" dirty="0" smtClean="0">
                <a:solidFill>
                  <a:schemeClr val="tx1"/>
                </a:solidFill>
              </a:rPr>
              <a:t>;</a:t>
            </a:r>
            <a:endParaRPr lang="pt-BR" altLang="zh-CN" sz="1600" b="1" dirty="0">
              <a:solidFill>
                <a:schemeClr val="tx1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pt-BR" altLang="zh-CN" sz="1600" b="1" dirty="0">
                <a:solidFill>
                  <a:schemeClr val="tx1"/>
                </a:solidFill>
              </a:rPr>
              <a:t>scanf</a:t>
            </a:r>
            <a:r>
              <a:rPr lang="pt-BR" altLang="zh-CN" sz="1600" b="1" dirty="0" smtClean="0">
                <a:solidFill>
                  <a:schemeClr val="tx1"/>
                </a:solidFill>
              </a:rPr>
              <a:t>("%s"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,</a:t>
            </a:r>
            <a:r>
              <a:rPr lang="pt-BR" altLang="zh-CN" sz="1600" b="1" dirty="0" smtClean="0">
                <a:solidFill>
                  <a:schemeClr val="tx1"/>
                </a:solidFill>
              </a:rPr>
              <a:t>str</a:t>
            </a:r>
            <a:r>
              <a:rPr lang="pt-BR" altLang="zh-CN" sz="1600" b="1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MH_Desc_1"/>
          <p:cNvSpPr/>
          <p:nvPr>
            <p:custDataLst>
              <p:tags r:id="rId3"/>
            </p:custDataLst>
          </p:nvPr>
        </p:nvSpPr>
        <p:spPr>
          <a:xfrm>
            <a:off x="3965331" y="4953025"/>
            <a:ext cx="7693269" cy="177308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000000"/>
                </a:solidFill>
              </a:rPr>
              <a:t>从</a:t>
            </a:r>
            <a:r>
              <a:rPr lang="zh-CN" altLang="en-US">
                <a:solidFill>
                  <a:srgbClr val="000000"/>
                </a:solidFill>
              </a:rPr>
              <a:t>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How are you? </a:t>
            </a:r>
            <a:r>
              <a:rPr lang="en-US" altLang="zh-CN" smtClean="0">
                <a:solidFill>
                  <a:srgbClr val="000000"/>
                </a:solidFill>
              </a:rPr>
              <a:t>↙</a:t>
            </a:r>
            <a:endParaRPr lang="en-US" altLang="zh-CN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由于系统把空格字符作为输入的字符串之间的分隔符，因此只将空格前的字符</a:t>
            </a:r>
            <a:r>
              <a:rPr lang="en-US" altLang="zh-CN">
                <a:solidFill>
                  <a:srgbClr val="000000"/>
                </a:solidFill>
              </a:rPr>
              <a:t>″How″</a:t>
            </a:r>
            <a:r>
              <a:rPr lang="zh-CN" altLang="en-US">
                <a:solidFill>
                  <a:srgbClr val="000000"/>
                </a:solidFill>
              </a:rPr>
              <a:t>送到</a:t>
            </a:r>
            <a:r>
              <a:rPr lang="en-US" altLang="zh-CN">
                <a:solidFill>
                  <a:srgbClr val="000000"/>
                </a:solidFill>
              </a:rPr>
              <a:t>str</a:t>
            </a:r>
            <a:r>
              <a:rPr lang="zh-CN" altLang="en-US">
                <a:solidFill>
                  <a:srgbClr val="000000"/>
                </a:solidFill>
              </a:rPr>
              <a:t>中。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05765"/>
              </p:ext>
            </p:extLst>
          </p:nvPr>
        </p:nvGraphicFramePr>
        <p:xfrm>
          <a:off x="6299083" y="6273276"/>
          <a:ext cx="5335941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457">
                  <a:extLst>
                    <a:ext uri="{9D8B030D-6E8A-4147-A177-3AD203B41FA5}">
                      <a16:colId xmlns="" xmlns:a16="http://schemas.microsoft.com/office/drawing/2014/main" val="507315201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4024852079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3026206245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1418788359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3081505403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1982157113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2449792808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874148774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1971512116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2764735626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109591742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3452260159"/>
                    </a:ext>
                  </a:extLst>
                </a:gridCol>
                <a:gridCol w="410457">
                  <a:extLst>
                    <a:ext uri="{9D8B030D-6E8A-4147-A177-3AD203B41FA5}">
                      <a16:colId xmlns="" xmlns:a16="http://schemas.microsoft.com/office/drawing/2014/main" val="67928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\0</a:t>
                      </a:r>
                      <a:endParaRPr lang="zh-CN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\0</a:t>
                      </a:r>
                      <a:endParaRPr lang="zh-CN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\0</a:t>
                      </a:r>
                      <a:endParaRPr lang="zh-CN" altLang="en-US" sz="160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0858508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8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为什么</a:t>
            </a:r>
            <a:r>
              <a:rPr lang="zh-CN" altLang="en-US" dirty="0" smtClean="0"/>
              <a:t>需要数组</a:t>
            </a:r>
            <a:endParaRPr lang="zh-CN" altLang="en-US" dirty="0"/>
          </a:p>
        </p:txBody>
      </p:sp>
      <p:sp>
        <p:nvSpPr>
          <p:cNvPr id="17" name="MH_Text_3"/>
          <p:cNvSpPr/>
          <p:nvPr>
            <p:custDataLst>
              <p:tags r:id="rId1"/>
            </p:custDataLst>
          </p:nvPr>
        </p:nvSpPr>
        <p:spPr>
          <a:xfrm>
            <a:off x="5255162" y="3617847"/>
            <a:ext cx="6443194" cy="307562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360000" tIns="900000" rIns="90000" bIns="34290" anchor="ctr">
            <a:normAutofit/>
          </a:bodyPr>
          <a:lstStyle/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(1) </a:t>
            </a:r>
            <a:r>
              <a:rPr lang="zh-CN" altLang="en-US" b="1" kern="0">
                <a:solidFill>
                  <a:srgbClr val="FFFFFF"/>
                </a:solidFill>
              </a:rPr>
              <a:t>数组是一组有序数据的集合。数组中各数据的排列是有一定规律的，下标代表数据在数组中的序号。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(2) </a:t>
            </a:r>
            <a:r>
              <a:rPr lang="zh-CN" altLang="en-US" b="1" kern="0">
                <a:solidFill>
                  <a:srgbClr val="FFFFFF"/>
                </a:solidFill>
              </a:rPr>
              <a:t>用数组名和下标即可唯一地确定数组中的元素。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(3) </a:t>
            </a:r>
            <a:r>
              <a:rPr lang="zh-CN" altLang="en-US" b="1" kern="0">
                <a:solidFill>
                  <a:srgbClr val="FFFFFF"/>
                </a:solidFill>
              </a:rPr>
              <a:t>数组中的每一个元素都属于同一个数据类型。</a:t>
            </a:r>
          </a:p>
        </p:txBody>
      </p:sp>
      <p:sp>
        <p:nvSpPr>
          <p:cNvPr id="21" name="MH_SubTitle_2"/>
          <p:cNvSpPr/>
          <p:nvPr>
            <p:custDataLst>
              <p:tags r:id="rId2"/>
            </p:custDataLst>
          </p:nvPr>
        </p:nvSpPr>
        <p:spPr>
          <a:xfrm rot="10800000" flipV="1">
            <a:off x="5261510" y="3617847"/>
            <a:ext cx="6436846" cy="93027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>
              <a:defRPr/>
            </a:pPr>
            <a:r>
              <a:rPr lang="zh-CN" altLang="en-US" sz="2000" kern="0"/>
              <a:t>数组</a:t>
            </a:r>
            <a:endParaRPr lang="zh-CN" altLang="en-US" sz="2000" kern="0" dirty="0"/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5255161" y="1420747"/>
            <a:ext cx="6443196" cy="220821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rgbClr val="002060"/>
                </a:solidFill>
              </a:rPr>
              <a:t>用</a:t>
            </a:r>
            <a:r>
              <a:rPr lang="en-US" altLang="zh-CN" b="1" kern="0" dirty="0">
                <a:solidFill>
                  <a:srgbClr val="002060"/>
                </a:solidFill>
              </a:rPr>
              <a:t>50</a:t>
            </a:r>
            <a:r>
              <a:rPr lang="zh-CN" altLang="en-US" b="1" kern="0" dirty="0">
                <a:solidFill>
                  <a:srgbClr val="002060"/>
                </a:solidFill>
              </a:rPr>
              <a:t>个</a:t>
            </a:r>
            <a:r>
              <a:rPr lang="en-US" altLang="zh-CN" b="1" kern="0" dirty="0">
                <a:solidFill>
                  <a:srgbClr val="002060"/>
                </a:solidFill>
              </a:rPr>
              <a:t>float</a:t>
            </a:r>
            <a:r>
              <a:rPr lang="zh-CN" altLang="en-US" b="1" kern="0" dirty="0">
                <a:solidFill>
                  <a:srgbClr val="002060"/>
                </a:solidFill>
              </a:rPr>
              <a:t>型简单变量表示学生的成绩</a:t>
            </a:r>
            <a:endParaRPr lang="en-US" altLang="zh-CN" b="1" kern="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>
                <a:solidFill>
                  <a:srgbClr val="002060"/>
                </a:solidFill>
              </a:rPr>
              <a:t>烦琐，</a:t>
            </a:r>
            <a:r>
              <a:rPr lang="zh-CN" altLang="en-US" sz="1600" kern="0" dirty="0">
                <a:solidFill>
                  <a:srgbClr val="002060"/>
                </a:solidFill>
              </a:rPr>
              <a:t>如果有</a:t>
            </a:r>
            <a:r>
              <a:rPr lang="en-US" altLang="zh-CN" sz="1600" kern="0" dirty="0">
                <a:solidFill>
                  <a:srgbClr val="002060"/>
                </a:solidFill>
              </a:rPr>
              <a:t>1000</a:t>
            </a:r>
            <a:r>
              <a:rPr lang="zh-CN" altLang="en-US" sz="1600" kern="0" dirty="0">
                <a:solidFill>
                  <a:srgbClr val="002060"/>
                </a:solidFill>
              </a:rPr>
              <a:t>名学生怎么办呢？</a:t>
            </a:r>
            <a:endParaRPr lang="en-US" altLang="zh-CN" sz="1600" kern="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0" dirty="0">
                <a:solidFill>
                  <a:srgbClr val="002060"/>
                </a:solidFill>
              </a:rPr>
              <a:t>没有反映出这些数据间的内在联系，</a:t>
            </a:r>
            <a:r>
              <a:rPr lang="zh-CN" altLang="en-US" sz="1600" kern="0" dirty="0">
                <a:solidFill>
                  <a:srgbClr val="002060"/>
                </a:solidFill>
              </a:rPr>
              <a:t>实际上这些数据是同一个班级、同一门课程的成绩，它们具有相同的属性</a:t>
            </a:r>
            <a:r>
              <a:rPr lang="zh-CN" altLang="en-US" kern="0" dirty="0">
                <a:solidFill>
                  <a:srgbClr val="002060"/>
                </a:solidFill>
              </a:rPr>
              <a:t>。</a:t>
            </a:r>
            <a:endParaRPr lang="en-US" altLang="zh-CN" kern="0" dirty="0">
              <a:solidFill>
                <a:srgbClr val="002060"/>
              </a:solidFill>
            </a:endParaRPr>
          </a:p>
        </p:txBody>
      </p:sp>
      <p:sp>
        <p:nvSpPr>
          <p:cNvPr id="23" name="MH_Text_1"/>
          <p:cNvSpPr/>
          <p:nvPr>
            <p:custDataLst>
              <p:tags r:id="rId4"/>
            </p:custDataLst>
          </p:nvPr>
        </p:nvSpPr>
        <p:spPr>
          <a:xfrm>
            <a:off x="602199" y="1420747"/>
            <a:ext cx="4659313" cy="220821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>
                <a:solidFill>
                  <a:srgbClr val="FFFFFF"/>
                </a:solidFill>
              </a:rPr>
              <a:t>要向计算机输入全班</a:t>
            </a:r>
            <a:r>
              <a:rPr lang="en-US" altLang="zh-CN" sz="2000" b="1" kern="0" dirty="0">
                <a:solidFill>
                  <a:srgbClr val="FFFFFF"/>
                </a:solidFill>
              </a:rPr>
              <a:t>50</a:t>
            </a:r>
            <a:r>
              <a:rPr lang="zh-CN" altLang="en-US" sz="2000" b="1" kern="0">
                <a:solidFill>
                  <a:srgbClr val="FFFFFF"/>
                </a:solidFill>
              </a:rPr>
              <a:t>个学生一门课程的成绩</a:t>
            </a:r>
            <a:endParaRPr lang="en-US" altLang="zh-CN" sz="2000" b="1" kern="0" dirty="0">
              <a:solidFill>
                <a:srgbClr val="FFFFFF"/>
              </a:solidFill>
            </a:endParaRPr>
          </a:p>
        </p:txBody>
      </p:sp>
      <p:sp>
        <p:nvSpPr>
          <p:cNvPr id="24" name="MH_SubTitle_1"/>
          <p:cNvSpPr/>
          <p:nvPr>
            <p:custDataLst>
              <p:tags r:id="rId5"/>
            </p:custDataLst>
          </p:nvPr>
        </p:nvSpPr>
        <p:spPr>
          <a:xfrm>
            <a:off x="5255162" y="1419159"/>
            <a:ext cx="931862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解决</a:t>
            </a:r>
            <a:endParaRPr lang="en-US" altLang="zh-CN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8500" l="0" r="100000">
                        <a14:foregroundMark x1="42000" y1="56000" x2="42000" y2="56000"/>
                        <a14:foregroundMark x1="57500" y1="52000" x2="57500" y2="52000"/>
                        <a14:foregroundMark x1="70500" y1="30000" x2="70500" y2="30000"/>
                        <a14:foregroundMark x1="77000" y1="42000" x2="77000" y2="42000"/>
                        <a14:foregroundMark x1="57500" y1="35000" x2="57500" y2="35000"/>
                        <a14:foregroundMark x1="66500" y1="46000" x2="66500" y2="46000"/>
                        <a14:foregroundMark x1="29500" y1="56000" x2="29500" y2="56000"/>
                        <a14:foregroundMark x1="29500" y1="63000" x2="29500" y2="63000"/>
                        <a14:foregroundMark x1="38000" y1="47500" x2="38000" y2="47500"/>
                        <a14:foregroundMark x1="19500" y1="73500" x2="19500" y2="73500"/>
                        <a14:foregroundMark x1="11000" y1="43500" x2="11000" y2="43500"/>
                        <a14:foregroundMark x1="22000" y1="24000" x2="22000" y2="24000"/>
                        <a14:foregroundMark x1="11000" y1="56500" x2="11000" y2="56500"/>
                        <a14:foregroundMark x1="50500" y1="46000" x2="505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03986" y="1765478"/>
            <a:ext cx="502546" cy="50254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44026" y="3877367"/>
            <a:ext cx="2695701" cy="1882400"/>
            <a:chOff x="602199" y="3988427"/>
            <a:chExt cx="2695701" cy="1882400"/>
          </a:xfrm>
        </p:grpSpPr>
        <p:sp>
          <p:nvSpPr>
            <p:cNvPr id="2" name="文本框 1"/>
            <p:cNvSpPr txBox="1"/>
            <p:nvPr/>
          </p:nvSpPr>
          <p:spPr>
            <a:xfrm>
              <a:off x="602199" y="4301167"/>
              <a:ext cx="15874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zh-CN" sz="9600" b="1" dirty="0">
                  <a:ln/>
                  <a:solidFill>
                    <a:schemeClr val="accent4"/>
                  </a:solidFill>
                </a:rPr>
                <a:t>S</a:t>
              </a:r>
              <a:r>
                <a:rPr lang="en-US" altLang="zh-CN" sz="6000" b="1" baseline="-25000" dirty="0">
                  <a:ln/>
                  <a:solidFill>
                    <a:schemeClr val="accent4"/>
                  </a:solidFill>
                </a:rPr>
                <a:t>15</a:t>
              </a:r>
              <a:endParaRPr lang="zh-CN" altLang="en-US" sz="6000" b="1" baseline="-2500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3" name="线形标注 1 2"/>
            <p:cNvSpPr/>
            <p:nvPr/>
          </p:nvSpPr>
          <p:spPr>
            <a:xfrm>
              <a:off x="2040600" y="3988427"/>
              <a:ext cx="1041400" cy="354078"/>
            </a:xfrm>
            <a:prstGeom prst="borderCallout1">
              <a:avLst>
                <a:gd name="adj1" fmla="val 18750"/>
                <a:gd name="adj2" fmla="val -8333"/>
                <a:gd name="adj3" fmla="val 198583"/>
                <a:gd name="adj4" fmla="val -59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数组名</a:t>
              </a:r>
            </a:p>
          </p:txBody>
        </p:sp>
        <p:sp>
          <p:nvSpPr>
            <p:cNvPr id="11" name="线形标注 1 10"/>
            <p:cNvSpPr/>
            <p:nvPr/>
          </p:nvSpPr>
          <p:spPr>
            <a:xfrm>
              <a:off x="2256500" y="4601522"/>
              <a:ext cx="1041400" cy="354078"/>
            </a:xfrm>
            <a:prstGeom prst="borderCallout1">
              <a:avLst>
                <a:gd name="adj1" fmla="val 18750"/>
                <a:gd name="adj2" fmla="val -8333"/>
                <a:gd name="adj3" fmla="val 194996"/>
                <a:gd name="adj4" fmla="val -578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下标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74730" y="5103557"/>
            <a:ext cx="1778000" cy="646331"/>
            <a:chOff x="3087430" y="5064062"/>
            <a:chExt cx="1778000" cy="646331"/>
          </a:xfrm>
        </p:grpSpPr>
        <p:sp>
          <p:nvSpPr>
            <p:cNvPr id="5" name="右箭头 4"/>
            <p:cNvSpPr/>
            <p:nvPr/>
          </p:nvSpPr>
          <p:spPr>
            <a:xfrm>
              <a:off x="3087430" y="5147184"/>
              <a:ext cx="635000" cy="5461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722430" y="5064062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accent1"/>
                  </a:solidFill>
                  <a:latin typeface="+mn-ea"/>
                </a:rPr>
                <a:t>s[15]</a:t>
              </a:r>
              <a:endParaRPr lang="zh-CN" altLang="en-US" sz="3600" b="1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0" y="1446215"/>
            <a:ext cx="11016762" cy="4752361"/>
            <a:chOff x="10187984" y="4266794"/>
            <a:chExt cx="10210892" cy="4752361"/>
          </a:xfrm>
        </p:grpSpPr>
        <p:sp>
          <p:nvSpPr>
            <p:cNvPr id="13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7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4"/>
              <a:ext cx="9436191" cy="4752361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scanf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函数中的输入项如果是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字符数组名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不要再加地址符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&amp;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，因为在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语言中数组名代表该数组第一个元素的地址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或者说数组的起始地址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若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数组占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个字节。数组名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。可以用下面的输出语句得到数组第一个元素的地址。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实际上是这样执行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的：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按字符数组名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找到其数组第一个元素的地址，然后逐个输出其中的字符，直到遇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0′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为止。</a:t>
              </a:r>
            </a:p>
          </p:txBody>
        </p:sp>
        <p:sp>
          <p:nvSpPr>
            <p:cNvPr id="1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097251" y="871753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599501" y="2195745"/>
            <a:ext cx="5893868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b="1" dirty="0" err="1">
                <a:solidFill>
                  <a:srgbClr val="000000"/>
                </a:solidFill>
              </a:rPr>
              <a:t>scanf</a:t>
            </a:r>
            <a:r>
              <a:rPr lang="en-US" altLang="zh-CN" b="1" dirty="0" smtClean="0">
                <a:solidFill>
                  <a:srgbClr val="000000"/>
                </a:solidFill>
              </a:rPr>
              <a:t>("%s", &amp;</a:t>
            </a:r>
            <a:r>
              <a:rPr lang="en-US" altLang="zh-CN" b="1" dirty="0" err="1">
                <a:solidFill>
                  <a:srgbClr val="000000"/>
                </a:solidFill>
              </a:rPr>
              <a:t>str</a:t>
            </a:r>
            <a:r>
              <a:rPr lang="en-US" altLang="zh-CN" b="1" dirty="0" smtClean="0">
                <a:solidFill>
                  <a:srgbClr val="000000"/>
                </a:solidFill>
              </a:rPr>
              <a:t>); </a:t>
            </a:r>
            <a:r>
              <a:rPr lang="en-US" altLang="zh-CN" b="1" dirty="0" smtClean="0">
                <a:solidFill>
                  <a:srgbClr val="008000"/>
                </a:solidFill>
              </a:rPr>
              <a:t>//</a:t>
            </a:r>
            <a:r>
              <a:rPr lang="en-US" altLang="zh-CN" b="1" dirty="0" err="1">
                <a:solidFill>
                  <a:srgbClr val="008000"/>
                </a:solidFill>
              </a:rPr>
              <a:t>str</a:t>
            </a:r>
            <a:r>
              <a:rPr lang="zh-CN" altLang="en-US" b="1" dirty="0">
                <a:solidFill>
                  <a:srgbClr val="008000"/>
                </a:solidFill>
              </a:rPr>
              <a:t>前面不应加</a:t>
            </a:r>
            <a:r>
              <a:rPr lang="en-US" altLang="zh-CN" b="1" dirty="0">
                <a:solidFill>
                  <a:srgbClr val="008000"/>
                </a:solidFill>
              </a:rPr>
              <a:t>&amp;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42813" y="2137951"/>
            <a:ext cx="542925" cy="55245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1092200" y="3374649"/>
            <a:ext cx="7861300" cy="1260851"/>
          </a:xfrm>
          <a:prstGeom prst="roundRect">
            <a:avLst>
              <a:gd name="adj" fmla="val 84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Aft>
                <a:spcPts val="600"/>
              </a:spcAft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char c[] = “china”;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(“%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o”,c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用八进制形式输出数组</a:t>
            </a:r>
            <a:r>
              <a:rPr lang="en-US" altLang="zh-CN" dirty="0">
                <a:solidFill>
                  <a:srgbClr val="008000"/>
                </a:solidFill>
              </a:rPr>
              <a:t>c</a:t>
            </a:r>
            <a:r>
              <a:rPr lang="zh-CN" altLang="en-US" dirty="0">
                <a:solidFill>
                  <a:srgbClr val="008000"/>
                </a:solidFill>
              </a:rPr>
              <a:t>的起始</a:t>
            </a:r>
            <a:r>
              <a:rPr lang="zh-CN" altLang="en-US" dirty="0" smtClean="0">
                <a:solidFill>
                  <a:srgbClr val="008000"/>
                </a:solidFill>
              </a:rPr>
              <a:t>地址</a:t>
            </a:r>
            <a:r>
              <a:rPr lang="en-US" altLang="zh-CN" dirty="0" smtClean="0">
                <a:solidFill>
                  <a:srgbClr val="008000"/>
                </a:solidFill>
              </a:rPr>
              <a:t>,</a:t>
            </a:r>
            <a:r>
              <a:rPr lang="zh-CN" altLang="en-US" dirty="0" smtClean="0">
                <a:solidFill>
                  <a:srgbClr val="008000"/>
                </a:solidFill>
              </a:rPr>
              <a:t>如</a:t>
            </a:r>
            <a:r>
              <a:rPr lang="en-US" altLang="zh-CN" dirty="0" smtClean="0">
                <a:solidFill>
                  <a:srgbClr val="008000"/>
                </a:solidFill>
              </a:rPr>
              <a:t>,22fe30</a:t>
            </a:r>
          </a:p>
          <a:p>
            <a:pPr>
              <a:spcAft>
                <a:spcPts val="600"/>
              </a:spcAft>
              <a:defRPr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(“%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x”,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用十六进制</a:t>
            </a:r>
            <a:r>
              <a:rPr lang="zh-CN" altLang="en-US" dirty="0">
                <a:solidFill>
                  <a:srgbClr val="008000"/>
                </a:solidFill>
              </a:rPr>
              <a:t>形式输出数组</a:t>
            </a:r>
            <a:r>
              <a:rPr lang="en-US" altLang="zh-CN" dirty="0">
                <a:solidFill>
                  <a:srgbClr val="008000"/>
                </a:solidFill>
              </a:rPr>
              <a:t>c</a:t>
            </a:r>
            <a:r>
              <a:rPr lang="zh-CN" altLang="en-US" dirty="0">
                <a:solidFill>
                  <a:srgbClr val="008000"/>
                </a:solidFill>
              </a:rPr>
              <a:t>的起始</a:t>
            </a:r>
            <a:r>
              <a:rPr lang="zh-CN" altLang="en-US" dirty="0" smtClean="0">
                <a:solidFill>
                  <a:srgbClr val="008000"/>
                </a:solidFill>
              </a:rPr>
              <a:t>地址</a:t>
            </a:r>
            <a:r>
              <a:rPr lang="en-US" altLang="zh-CN" dirty="0" smtClean="0">
                <a:solidFill>
                  <a:srgbClr val="008000"/>
                </a:solidFill>
              </a:rPr>
              <a:t>,</a:t>
            </a:r>
            <a:r>
              <a:rPr lang="zh-CN" altLang="en-US" dirty="0" smtClean="0">
                <a:solidFill>
                  <a:srgbClr val="008000"/>
                </a:solidFill>
              </a:rPr>
              <a:t>如</a:t>
            </a:r>
            <a:r>
              <a:rPr lang="en-US" altLang="zh-CN" dirty="0" smtClean="0">
                <a:solidFill>
                  <a:srgbClr val="008000"/>
                </a:solidFill>
              </a:rPr>
              <a:t>,10577060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104613" y="4813148"/>
            <a:ext cx="6550556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(“%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s”,c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);// china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02387"/>
              </p:ext>
            </p:extLst>
          </p:nvPr>
        </p:nvGraphicFramePr>
        <p:xfrm>
          <a:off x="9078057" y="3216387"/>
          <a:ext cx="1354016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008">
                  <a:extLst>
                    <a:ext uri="{9D8B030D-6E8A-4147-A177-3AD203B41FA5}">
                      <a16:colId xmlns="" xmlns:a16="http://schemas.microsoft.com/office/drawing/2014/main" val="4113008417"/>
                    </a:ext>
                  </a:extLst>
                </a:gridCol>
                <a:gridCol w="677008">
                  <a:extLst>
                    <a:ext uri="{9D8B030D-6E8A-4147-A177-3AD203B41FA5}">
                      <a16:colId xmlns="" xmlns:a16="http://schemas.microsoft.com/office/drawing/2014/main" val="1821783903"/>
                    </a:ext>
                  </a:extLst>
                </a:gridCol>
              </a:tblGrid>
              <a:tr h="152988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r>
                        <a:rPr lang="zh-CN" altLang="en-US" sz="1400" smtClean="0"/>
                        <a:t>数组</a:t>
                      </a:r>
                      <a:endParaRPr lang="en-US" altLang="zh-CN" sz="140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78653648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2000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4411827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2001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721204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2002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957145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2003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100167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2004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883638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2005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9508778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使用字符串处理函数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9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输出字符串的函数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4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puts(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457200" y="2095274"/>
            <a:ext cx="5067300" cy="30394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作用：将</a:t>
            </a:r>
            <a:r>
              <a:rPr lang="zh-CN" altLang="en-US" dirty="0">
                <a:solidFill>
                  <a:schemeClr val="tx1"/>
                </a:solidFill>
              </a:rPr>
              <a:t>一个字符串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以</a:t>
            </a:r>
            <a:r>
              <a:rPr lang="en-US" altLang="zh-CN" dirty="0" smtClean="0">
                <a:solidFill>
                  <a:schemeClr val="tx1"/>
                </a:solidFill>
              </a:rPr>
              <a:t>′\</a:t>
            </a:r>
            <a:r>
              <a:rPr lang="en-US" altLang="zh-CN" dirty="0">
                <a:solidFill>
                  <a:schemeClr val="tx1"/>
                </a:solidFill>
              </a:rPr>
              <a:t>0′</a:t>
            </a:r>
            <a:r>
              <a:rPr lang="zh-CN" altLang="en-US" dirty="0">
                <a:solidFill>
                  <a:schemeClr val="tx1"/>
                </a:solidFill>
              </a:rPr>
              <a:t>结束的字符序列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输出到终端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puts</a:t>
            </a:r>
            <a:r>
              <a:rPr lang="zh-CN" altLang="en-US" dirty="0">
                <a:solidFill>
                  <a:schemeClr val="tx1"/>
                </a:solidFill>
              </a:rPr>
              <a:t>函数输出的字符串中可以包含转义字符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在用</a:t>
            </a:r>
            <a:r>
              <a:rPr lang="en-US" altLang="zh-CN" dirty="0">
                <a:solidFill>
                  <a:schemeClr val="tx1"/>
                </a:solidFill>
              </a:rPr>
              <a:t>puts</a:t>
            </a:r>
            <a:r>
              <a:rPr lang="zh-CN" altLang="en-US" dirty="0">
                <a:solidFill>
                  <a:schemeClr val="tx1"/>
                </a:solidFill>
              </a:rPr>
              <a:t>输出时将字符串结束标志</a:t>
            </a:r>
            <a:r>
              <a:rPr lang="en-US" altLang="zh-CN" dirty="0" smtClean="0">
                <a:solidFill>
                  <a:schemeClr val="tx1"/>
                </a:solidFill>
              </a:rPr>
              <a:t>′\0</a:t>
            </a:r>
            <a:r>
              <a:rPr lang="en-US" altLang="zh-CN" dirty="0">
                <a:solidFill>
                  <a:schemeClr val="tx1"/>
                </a:solidFill>
              </a:rPr>
              <a:t>′</a:t>
            </a:r>
            <a:r>
              <a:rPr lang="zh-CN" altLang="en-US" dirty="0">
                <a:solidFill>
                  <a:schemeClr val="tx1"/>
                </a:solidFill>
              </a:rPr>
              <a:t>转换成</a:t>
            </a:r>
            <a:r>
              <a:rPr lang="en-US" altLang="zh-CN" dirty="0">
                <a:solidFill>
                  <a:schemeClr val="tx1"/>
                </a:solidFill>
              </a:rPr>
              <a:t>′\n′</a:t>
            </a:r>
            <a:r>
              <a:rPr lang="zh-CN" altLang="en-US" dirty="0">
                <a:solidFill>
                  <a:schemeClr val="tx1"/>
                </a:solidFill>
              </a:rPr>
              <a:t>，即输出完字符串后换行。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271409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&lt;stdio.h&gt;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int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char str[]={"China\nBeijing"};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puts(str);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return 0;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84384" y="4239358"/>
            <a:ext cx="3448050" cy="89535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55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 smtClean="0"/>
              <a:t>输入字符串的函数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ge</a:t>
            </a:r>
            <a:r>
              <a:rPr lang="en-US" altLang="zh-CN" b="1" smtClean="0"/>
              <a:t>ts(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142164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作用：从终端输入一个字符串到字符数组，并且得到一个函数值。该函数值是字符数组的起始</a:t>
            </a:r>
            <a:r>
              <a:rPr lang="zh-CN" altLang="en-US" smtClean="0">
                <a:solidFill>
                  <a:schemeClr val="tx1"/>
                </a:solidFill>
              </a:rPr>
              <a:t>地址。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400693"/>
          </a:xfrm>
          <a:prstGeom prst="roundRect">
            <a:avLst>
              <a:gd name="adj" fmla="val 71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gets(</a:t>
            </a:r>
            <a:r>
              <a:rPr lang="en-US" altLang="zh-CN" dirty="0" err="1" smtClean="0">
                <a:solidFill>
                  <a:srgbClr val="000000"/>
                </a:solidFill>
              </a:rPr>
              <a:t>str</a:t>
            </a:r>
            <a:r>
              <a:rPr lang="en-US" altLang="zh-CN" dirty="0" smtClean="0">
                <a:solidFill>
                  <a:srgbClr val="000000"/>
                </a:solidFill>
              </a:rPr>
              <a:t>);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en-US" altLang="zh-CN" dirty="0" err="1">
                <a:solidFill>
                  <a:srgbClr val="008000"/>
                </a:solidFill>
              </a:rPr>
              <a:t>str</a:t>
            </a:r>
            <a:r>
              <a:rPr lang="zh-CN" altLang="en-US" dirty="0">
                <a:solidFill>
                  <a:srgbClr val="008000"/>
                </a:solidFill>
              </a:rPr>
              <a:t>是已定义的字符数组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9" name="MH_Desc_1"/>
          <p:cNvSpPr/>
          <p:nvPr>
            <p:custDataLst>
              <p:tags r:id="rId2"/>
            </p:custDataLst>
          </p:nvPr>
        </p:nvSpPr>
        <p:spPr>
          <a:xfrm>
            <a:off x="5747146" y="2095274"/>
            <a:ext cx="5285287" cy="249431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如果从键盘输入</a:t>
            </a:r>
            <a:r>
              <a:rPr lang="en-US" altLang="zh-CN">
                <a:solidFill>
                  <a:schemeClr val="tx1"/>
                </a:solidFill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Computer</a:t>
            </a:r>
            <a:r>
              <a:rPr lang="en-US" altLang="zh-CN">
                <a:solidFill>
                  <a:schemeClr val="tx1"/>
                </a:solidFill>
              </a:rPr>
              <a:t>↙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将</a:t>
            </a:r>
            <a:r>
              <a:rPr lang="zh-CN" altLang="en-US">
                <a:solidFill>
                  <a:schemeClr val="tx1"/>
                </a:solidFill>
              </a:rPr>
              <a:t>输入的字符串</a:t>
            </a:r>
            <a:r>
              <a:rPr lang="en-US" altLang="zh-CN">
                <a:solidFill>
                  <a:schemeClr val="tx1"/>
                </a:solidFill>
              </a:rPr>
              <a:t>″Computer″</a:t>
            </a:r>
            <a:r>
              <a:rPr lang="zh-CN" altLang="en-US">
                <a:solidFill>
                  <a:schemeClr val="tx1"/>
                </a:solidFill>
              </a:rPr>
              <a:t>送给字符数组</a:t>
            </a:r>
            <a:r>
              <a:rPr lang="en-US" altLang="zh-CN">
                <a:solidFill>
                  <a:schemeClr val="tx1"/>
                </a:solidFill>
              </a:rPr>
              <a:t>str</a:t>
            </a:r>
            <a:r>
              <a:rPr lang="zh-CN" altLang="en-US">
                <a:solidFill>
                  <a:schemeClr val="tx1"/>
                </a:solidFill>
              </a:rPr>
              <a:t>（请注意，送给数组的共有</a:t>
            </a:r>
            <a:r>
              <a:rPr lang="en-US" altLang="zh-CN">
                <a:solidFill>
                  <a:schemeClr val="tx1"/>
                </a:solidFill>
              </a:rPr>
              <a:t>9</a:t>
            </a:r>
            <a:r>
              <a:rPr lang="zh-CN" altLang="en-US">
                <a:solidFill>
                  <a:schemeClr val="tx1"/>
                </a:solidFill>
              </a:rPr>
              <a:t>个字符，而不是</a:t>
            </a:r>
            <a:r>
              <a:rPr lang="en-US" altLang="zh-CN">
                <a:solidFill>
                  <a:schemeClr val="tx1"/>
                </a:solidFill>
              </a:rPr>
              <a:t>8</a:t>
            </a:r>
            <a:r>
              <a:rPr lang="zh-CN" altLang="en-US">
                <a:solidFill>
                  <a:schemeClr val="tx1"/>
                </a:solidFill>
              </a:rPr>
              <a:t>个字符），返回的函数值是字符数组</a:t>
            </a:r>
            <a:r>
              <a:rPr lang="en-US" altLang="zh-CN">
                <a:solidFill>
                  <a:schemeClr val="tx1"/>
                </a:solidFill>
              </a:rPr>
              <a:t>str</a:t>
            </a:r>
            <a:r>
              <a:rPr lang="zh-CN" altLang="en-US">
                <a:solidFill>
                  <a:schemeClr val="tx1"/>
                </a:solidFill>
              </a:rPr>
              <a:t>的第一个元素的地址。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47146" y="4991886"/>
            <a:ext cx="5298831" cy="522287"/>
            <a:chOff x="10187984" y="4266795"/>
            <a:chExt cx="5298831" cy="522287"/>
          </a:xfrm>
        </p:grpSpPr>
        <p:sp>
          <p:nvSpPr>
            <p:cNvPr id="11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685" y="4266795"/>
              <a:ext cx="4524130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puts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gets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函数只能输出或输入一个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字符串。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MH_Other_2"/>
            <p:cNvSpPr/>
            <p:nvPr>
              <p:custDataLst>
                <p:tags r:id="rId5"/>
              </p:custDataLst>
            </p:nvPr>
          </p:nvSpPr>
          <p:spPr>
            <a:xfrm rot="16200000">
              <a:off x="15185190" y="4487457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6403834" y="5846116"/>
            <a:ext cx="4642143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puts(str1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str2</a:t>
            </a:r>
            <a:r>
              <a:rPr lang="en-US" altLang="zh-CN" smtClean="0">
                <a:solidFill>
                  <a:srgbClr val="000000"/>
                </a:solidFill>
              </a:rPr>
              <a:t>); </a:t>
            </a:r>
            <a:r>
              <a:rPr lang="zh-CN" altLang="en-US" smtClean="0">
                <a:solidFill>
                  <a:srgbClr val="000000"/>
                </a:solidFill>
              </a:rPr>
              <a:t>或 </a:t>
            </a:r>
            <a:r>
              <a:rPr lang="en-US" altLang="zh-CN" smtClean="0">
                <a:solidFill>
                  <a:srgbClr val="000000"/>
                </a:solidFill>
              </a:rPr>
              <a:t>gets(str1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str2</a:t>
            </a:r>
            <a:r>
              <a:rPr lang="en-US" altLang="zh-CN" smtClean="0">
                <a:solidFill>
                  <a:srgbClr val="000000"/>
                </a:solidFill>
              </a:rPr>
              <a:t>);</a:t>
            </a:r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47146" y="5788322"/>
            <a:ext cx="542925" cy="55245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47148" y="723900"/>
            <a:ext cx="34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char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[80];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470400"/>
            <a:ext cx="53721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gets(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 // </a:t>
            </a:r>
            <a:r>
              <a:rPr lang="zh-CN" altLang="en-US" dirty="0" smtClean="0"/>
              <a:t>可以接收带空格的字符串输入</a:t>
            </a:r>
            <a:endParaRPr lang="en-US" altLang="zh-CN" dirty="0" smtClean="0"/>
          </a:p>
          <a:p>
            <a:r>
              <a:rPr lang="en-US" altLang="zh-CN" dirty="0" err="1" smtClean="0"/>
              <a:t>scanf</a:t>
            </a:r>
            <a:r>
              <a:rPr lang="en-US" altLang="zh-CN" dirty="0" smtClean="0"/>
              <a:t>(“%s”,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// </a:t>
            </a:r>
            <a:r>
              <a:rPr lang="zh-CN" altLang="en-US" dirty="0" smtClean="0"/>
              <a:t>遇空格结束输入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4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-51690"/>
            <a:ext cx="5922104" cy="1325563"/>
          </a:xfrm>
        </p:spPr>
        <p:txBody>
          <a:bodyPr/>
          <a:lstStyle/>
          <a:p>
            <a:r>
              <a:rPr lang="zh-CN" altLang="en-US" dirty="0" smtClean="0"/>
              <a:t>字符串</a:t>
            </a:r>
            <a:r>
              <a:rPr lang="zh-CN" altLang="en-US" dirty="0"/>
              <a:t>连接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59566" y="11531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dirty="0" err="1"/>
              <a:t>strcat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字符数组</a:t>
            </a:r>
            <a:r>
              <a:rPr lang="en-US" altLang="zh-CN" b="1" dirty="0" smtClean="0"/>
              <a:t>1, </a:t>
            </a:r>
            <a:r>
              <a:rPr lang="zh-CN" altLang="en-US" b="1" dirty="0" smtClean="0"/>
              <a:t>字符数组</a:t>
            </a:r>
            <a:r>
              <a:rPr lang="en-US" altLang="zh-CN" b="1" dirty="0" smtClean="0"/>
              <a:t>2)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295965" y="1841274"/>
            <a:ext cx="10328241" cy="211937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作用：把两个字符数组中的字符串连接起来，把字符串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接到字符串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的后面，结果放在字符数组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中，函数调用后得到一个函数值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的地址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必须</a:t>
            </a:r>
            <a:r>
              <a:rPr lang="zh-CN" altLang="en-US" b="1" dirty="0">
                <a:solidFill>
                  <a:schemeClr val="tx1"/>
                </a:solidFill>
              </a:rPr>
              <a:t>足够大</a:t>
            </a:r>
            <a:r>
              <a:rPr lang="zh-CN" altLang="en-US" dirty="0">
                <a:solidFill>
                  <a:schemeClr val="tx1"/>
                </a:solidFill>
              </a:rPr>
              <a:t>，以便容纳连接后的新字符串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连接</a:t>
            </a:r>
            <a:r>
              <a:rPr lang="zh-CN" altLang="en-US" dirty="0">
                <a:solidFill>
                  <a:schemeClr val="tx1"/>
                </a:solidFill>
              </a:rPr>
              <a:t>前两个字符串的后面都有</a:t>
            </a:r>
            <a:r>
              <a:rPr lang="en-US" altLang="zh-CN" dirty="0" smtClean="0">
                <a:solidFill>
                  <a:schemeClr val="tx1"/>
                </a:solidFill>
              </a:rPr>
              <a:t>′\0</a:t>
            </a:r>
            <a:r>
              <a:rPr lang="en-US" altLang="zh-CN" dirty="0">
                <a:solidFill>
                  <a:schemeClr val="tx1"/>
                </a:solidFill>
              </a:rPr>
              <a:t>′</a:t>
            </a:r>
            <a:r>
              <a:rPr lang="zh-CN" altLang="en-US" dirty="0">
                <a:solidFill>
                  <a:schemeClr val="tx1"/>
                </a:solidFill>
              </a:rPr>
              <a:t>，连接时将字符串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后面的</a:t>
            </a:r>
            <a:r>
              <a:rPr lang="en-US" altLang="zh-CN" dirty="0" smtClean="0">
                <a:solidFill>
                  <a:schemeClr val="tx1"/>
                </a:solidFill>
              </a:rPr>
              <a:t>′\0</a:t>
            </a:r>
            <a:r>
              <a:rPr lang="en-US" altLang="zh-CN" dirty="0">
                <a:solidFill>
                  <a:schemeClr val="tx1"/>
                </a:solidFill>
              </a:rPr>
              <a:t>′</a:t>
            </a:r>
            <a:r>
              <a:rPr lang="zh-CN" altLang="en-US" dirty="0">
                <a:solidFill>
                  <a:schemeClr val="tx1"/>
                </a:solidFill>
              </a:rPr>
              <a:t>取消，只在新串最后保留</a:t>
            </a:r>
            <a:r>
              <a:rPr lang="en-US" altLang="zh-CN" dirty="0" smtClean="0">
                <a:solidFill>
                  <a:schemeClr val="tx1"/>
                </a:solidFill>
              </a:rPr>
              <a:t>′\</a:t>
            </a:r>
            <a:r>
              <a:rPr lang="en-US" altLang="zh-CN" dirty="0">
                <a:solidFill>
                  <a:schemeClr val="tx1"/>
                </a:solidFill>
              </a:rPr>
              <a:t>0′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74798" y="4214647"/>
            <a:ext cx="5285287" cy="1373199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b="1">
                <a:solidFill>
                  <a:srgbClr val="000000"/>
                </a:solidFill>
              </a:rPr>
              <a:t>char </a:t>
            </a:r>
            <a:r>
              <a:rPr lang="en-US" altLang="zh-CN" b="1" smtClean="0">
                <a:solidFill>
                  <a:srgbClr val="000000"/>
                </a:solidFill>
              </a:rPr>
              <a:t>str1[30]={"People′s </a:t>
            </a:r>
            <a:r>
              <a:rPr lang="en-US" altLang="zh-CN" b="1">
                <a:solidFill>
                  <a:srgbClr val="000000"/>
                </a:solidFill>
              </a:rPr>
              <a:t>Republic of </a:t>
            </a:r>
            <a:r>
              <a:rPr lang="en-US" altLang="zh-CN" b="1" smtClean="0">
                <a:solidFill>
                  <a:srgbClr val="000000"/>
                </a:solidFill>
              </a:rPr>
              <a:t>"};</a:t>
            </a:r>
            <a:endParaRPr lang="en-US" altLang="zh-CN" b="1">
              <a:solidFill>
                <a:srgbClr val="0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b="1" smtClean="0">
                <a:solidFill>
                  <a:srgbClr val="000000"/>
                </a:solidFill>
              </a:rPr>
              <a:t>char str2[]={"China"};</a:t>
            </a:r>
            <a:endParaRPr lang="en-US" altLang="zh-CN" b="1">
              <a:solidFill>
                <a:srgbClr val="0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b="1" smtClean="0">
                <a:solidFill>
                  <a:srgbClr val="000000"/>
                </a:solidFill>
              </a:rPr>
              <a:t>printf("%s", </a:t>
            </a:r>
            <a:r>
              <a:rPr lang="en-US" altLang="zh-CN" b="1">
                <a:solidFill>
                  <a:srgbClr val="000000"/>
                </a:solidFill>
              </a:rPr>
              <a:t>strcat(str1, str2));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95382" y="4435254"/>
            <a:ext cx="3851031" cy="4659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输出：</a:t>
            </a:r>
            <a:r>
              <a:rPr lang="en-US" altLang="zh-CN" smtClean="0"/>
              <a:t>People's Republic of China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35329"/>
              </p:ext>
            </p:extLst>
          </p:nvPr>
        </p:nvGraphicFramePr>
        <p:xfrm>
          <a:off x="4152891" y="5154340"/>
          <a:ext cx="7334915" cy="131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825">
                  <a:extLst>
                    <a:ext uri="{9D8B030D-6E8A-4147-A177-3AD203B41FA5}">
                      <a16:colId xmlns="" xmlns:a16="http://schemas.microsoft.com/office/drawing/2014/main" val="3593887525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2328708299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1590250813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3750104928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3051948363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3642150343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1571659643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366596021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985827532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1544226615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4067518573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2518622226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2647148479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2459708014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147324019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940101418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2443762957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3627079428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2086508134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2298543123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2288977770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3201199673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3167737917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3724100416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3861618261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1288020494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323041116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1414208604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4241550078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1461798770"/>
                    </a:ext>
                  </a:extLst>
                </a:gridCol>
                <a:gridCol w="225903">
                  <a:extLst>
                    <a:ext uri="{9D8B030D-6E8A-4147-A177-3AD203B41FA5}">
                      <a16:colId xmlns="" xmlns:a16="http://schemas.microsoft.com/office/drawing/2014/main" val="1265229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 smtClean="0"/>
                        <a:t>连接前</a:t>
                      </a:r>
                      <a:endParaRPr lang="en-US" altLang="zh-CN" sz="1200" smtClean="0"/>
                    </a:p>
                    <a:p>
                      <a:pPr algn="r"/>
                      <a:r>
                        <a:rPr lang="en-US" altLang="zh-CN" sz="1200" smtClean="0"/>
                        <a:t>str1:</a:t>
                      </a:r>
                      <a:endParaRPr lang="zh-CN" altLang="en-US" sz="120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782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altLang="zh-CN" sz="1200" smtClean="0"/>
                    </a:p>
                    <a:p>
                      <a:pPr algn="r"/>
                      <a:r>
                        <a:rPr lang="en-US" altLang="zh-CN" sz="1200" smtClean="0"/>
                        <a:t>str2:</a:t>
                      </a:r>
                      <a:endParaRPr lang="zh-CN" altLang="en-US" sz="120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75996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 smtClean="0"/>
                        <a:t>连接后</a:t>
                      </a:r>
                      <a:endParaRPr lang="en-US" altLang="zh-CN" sz="1200" smtClean="0"/>
                    </a:p>
                    <a:p>
                      <a:pPr algn="r"/>
                      <a:r>
                        <a:rPr lang="en-US" altLang="zh-CN" sz="1200" smtClean="0"/>
                        <a:t>str1:</a:t>
                      </a:r>
                      <a:endParaRPr lang="zh-CN" altLang="en-US" sz="120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\0</a:t>
                      </a:r>
                      <a:endParaRPr lang="zh-CN" altLang="en-US" sz="1200" dirty="0"/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557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9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8972" y="0"/>
            <a:ext cx="5922104" cy="1325563"/>
          </a:xfrm>
        </p:spPr>
        <p:txBody>
          <a:bodyPr/>
          <a:lstStyle/>
          <a:p>
            <a:r>
              <a:rPr lang="zh-CN" altLang="en-US" smtClean="0"/>
              <a:t>字符串</a:t>
            </a:r>
            <a:r>
              <a:rPr lang="zh-CN" altLang="en-US"/>
              <a:t>复制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38546" y="109051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strcpy(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1, </a:t>
            </a:r>
            <a:r>
              <a:rPr lang="zh-CN" altLang="en-US" b="1" smtClean="0"/>
              <a:t>字符串</a:t>
            </a:r>
            <a:r>
              <a:rPr lang="en-US" altLang="zh-CN" b="1" smtClean="0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38545" y="1628345"/>
            <a:ext cx="10265179" cy="509827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中去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必须定义得足够大，以便容纳被复制的字符串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。字符数组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的长度不应小于字符串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的长度。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1”</a:t>
            </a:r>
            <a:r>
              <a:rPr lang="zh-CN" altLang="en-US">
                <a:solidFill>
                  <a:schemeClr val="tx1"/>
                </a:solidFill>
              </a:rPr>
              <a:t>必须写成数组名</a:t>
            </a:r>
            <a:r>
              <a:rPr lang="zh-CN" altLang="en-US" smtClean="0">
                <a:solidFill>
                  <a:schemeClr val="tx1"/>
                </a:solidFill>
              </a:rPr>
              <a:t>形式，</a:t>
            </a:r>
            <a:r>
              <a:rPr lang="zh-CN" altLang="en-US">
                <a:solidFill>
                  <a:schemeClr val="tx1"/>
                </a:solidFill>
              </a:rPr>
              <a:t>“字符串</a:t>
            </a:r>
            <a:r>
              <a:rPr lang="en-US" altLang="zh-CN">
                <a:solidFill>
                  <a:schemeClr val="tx1"/>
                </a:solidFill>
              </a:rPr>
              <a:t>2”</a:t>
            </a:r>
            <a:r>
              <a:rPr lang="zh-CN" altLang="en-US">
                <a:solidFill>
                  <a:schemeClr val="tx1"/>
                </a:solidFill>
              </a:rPr>
              <a:t>可以是字符数组名，也可以是一个字符串常量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若在</a:t>
            </a:r>
            <a:r>
              <a:rPr lang="zh-CN" altLang="en-US">
                <a:solidFill>
                  <a:schemeClr val="tx1"/>
                </a:solidFill>
              </a:rPr>
              <a:t>复制前未</a:t>
            </a:r>
            <a:r>
              <a:rPr lang="zh-CN" altLang="en-US" smtClean="0">
                <a:solidFill>
                  <a:schemeClr val="tx1"/>
                </a:solidFill>
              </a:rPr>
              <a:t>对</a:t>
            </a: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初始化</a:t>
            </a:r>
            <a:r>
              <a:rPr lang="zh-CN" altLang="en-US">
                <a:solidFill>
                  <a:schemeClr val="tx1"/>
                </a:solidFill>
              </a:rPr>
              <a:t>或赋值，</a:t>
            </a:r>
            <a:r>
              <a:rPr lang="zh-CN" altLang="en-US" smtClean="0">
                <a:solidFill>
                  <a:schemeClr val="tx1"/>
                </a:solidFill>
              </a:rPr>
              <a:t>则其各</a:t>
            </a:r>
            <a:r>
              <a:rPr lang="zh-CN" altLang="en-US">
                <a:solidFill>
                  <a:schemeClr val="tx1"/>
                </a:solidFill>
              </a:rPr>
              <a:t>字节中的</a:t>
            </a:r>
            <a:r>
              <a:rPr lang="zh-CN" altLang="en-US" smtClean="0">
                <a:solidFill>
                  <a:schemeClr val="tx1"/>
                </a:solidFill>
              </a:rPr>
              <a:t>内容无法预知，</a:t>
            </a:r>
            <a:r>
              <a:rPr lang="zh-CN" altLang="en-US">
                <a:solidFill>
                  <a:schemeClr val="tx1"/>
                </a:solidFill>
              </a:rPr>
              <a:t>复制时</a:t>
            </a:r>
            <a:r>
              <a:rPr lang="zh-CN" altLang="en-US" smtClean="0">
                <a:solidFill>
                  <a:schemeClr val="tx1"/>
                </a:solidFill>
              </a:rPr>
              <a:t>将字符串</a:t>
            </a:r>
            <a:r>
              <a:rPr lang="en-US" altLang="zh-CN" smtClean="0">
                <a:solidFill>
                  <a:schemeClr val="tx1"/>
                </a:solidFill>
              </a:rPr>
              <a:t>2</a:t>
            </a:r>
            <a:r>
              <a:rPr lang="zh-CN" altLang="en-US" smtClean="0">
                <a:solidFill>
                  <a:schemeClr val="tx1"/>
                </a:solidFill>
              </a:rPr>
              <a:t>和</a:t>
            </a:r>
            <a:r>
              <a:rPr lang="zh-CN" altLang="en-US">
                <a:solidFill>
                  <a:schemeClr val="tx1"/>
                </a:solidFill>
              </a:rPr>
              <a:t>其后的</a:t>
            </a:r>
            <a:r>
              <a:rPr lang="en-US" altLang="zh-CN" smtClean="0">
                <a:solidFill>
                  <a:schemeClr val="tx1"/>
                </a:solidFill>
              </a:rPr>
              <a:t>′\0</a:t>
            </a:r>
            <a:r>
              <a:rPr lang="en-US" altLang="zh-CN">
                <a:solidFill>
                  <a:schemeClr val="tx1"/>
                </a:solidFill>
              </a:rPr>
              <a:t>′</a:t>
            </a:r>
            <a:r>
              <a:rPr lang="zh-CN" altLang="en-US">
                <a:solidFill>
                  <a:schemeClr val="tx1"/>
                </a:solidFill>
              </a:rPr>
              <a:t>一起复制到字符数组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中，取代字符数组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中前面的字符，未被取代的字符保持原有内容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不能用赋值语句将一个字符串常量或字符数组直接给一个字符数组。字符数组名是一个地址常量，它不能改变值，正如数值型数组名不能被赋值一样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 可以用</a:t>
            </a:r>
            <a:r>
              <a:rPr lang="en-US" altLang="zh-CN">
                <a:solidFill>
                  <a:schemeClr val="tx1"/>
                </a:solidFill>
              </a:rPr>
              <a:t>strncpy</a:t>
            </a:r>
            <a:r>
              <a:rPr lang="zh-CN" altLang="en-US">
                <a:solidFill>
                  <a:schemeClr val="tx1"/>
                </a:solidFill>
              </a:rPr>
              <a:t>函数将字符串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中前面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个字符复制到字符数组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中去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将</a:t>
            </a:r>
            <a:r>
              <a:rPr lang="en-US" altLang="zh-CN">
                <a:solidFill>
                  <a:schemeClr val="tx1"/>
                </a:solidFill>
              </a:rPr>
              <a:t>str2</a:t>
            </a:r>
            <a:r>
              <a:rPr lang="zh-CN" altLang="en-US">
                <a:solidFill>
                  <a:schemeClr val="tx1"/>
                </a:solidFill>
              </a:rPr>
              <a:t>中最前面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个字符复制到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中，取代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中原有的最前面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个字符。但复制的字符个数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不应多于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中原有的字符（不包括</a:t>
            </a:r>
            <a:r>
              <a:rPr lang="en-US" altLang="zh-CN" smtClean="0">
                <a:solidFill>
                  <a:schemeClr val="tx1"/>
                </a:solidFill>
              </a:rPr>
              <a:t>′\</a:t>
            </a:r>
            <a:r>
              <a:rPr lang="en-US" altLang="zh-CN">
                <a:solidFill>
                  <a:schemeClr val="tx1"/>
                </a:solidFill>
              </a:rPr>
              <a:t>0′</a:t>
            </a:r>
            <a:r>
              <a:rPr lang="zh-CN" altLang="en-US">
                <a:solidFill>
                  <a:schemeClr val="tx1"/>
                </a:solidFill>
              </a:rPr>
              <a:t>）。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118437" y="246121"/>
            <a:ext cx="5285287" cy="917413"/>
          </a:xfrm>
          <a:prstGeom prst="roundRect">
            <a:avLst>
              <a:gd name="adj" fmla="val 61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char </a:t>
            </a:r>
            <a:r>
              <a:rPr lang="en-US" altLang="zh-CN" b="1" dirty="0" smtClean="0">
                <a:solidFill>
                  <a:srgbClr val="000000"/>
                </a:solidFill>
              </a:rPr>
              <a:t>str1[10], str2[]="China";</a:t>
            </a:r>
            <a:endParaRPr lang="en-US" altLang="zh-CN" b="1" dirty="0">
              <a:solidFill>
                <a:srgbClr val="0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b="1" dirty="0" err="1" smtClean="0">
                <a:solidFill>
                  <a:srgbClr val="000000"/>
                </a:solidFill>
              </a:rPr>
              <a:t>strcpy</a:t>
            </a:r>
            <a:r>
              <a:rPr lang="en-US" altLang="zh-CN" b="1" dirty="0" smtClean="0">
                <a:solidFill>
                  <a:srgbClr val="000000"/>
                </a:solidFill>
              </a:rPr>
              <a:t>(str1, str2); </a:t>
            </a:r>
            <a:r>
              <a:rPr lang="zh-CN" altLang="en-US" b="1" dirty="0" smtClean="0">
                <a:solidFill>
                  <a:srgbClr val="000000"/>
                </a:solidFill>
              </a:rPr>
              <a:t>或</a:t>
            </a:r>
            <a:r>
              <a:rPr lang="en-US" altLang="zh-CN" b="1" dirty="0" err="1" smtClean="0">
                <a:solidFill>
                  <a:srgbClr val="000000"/>
                </a:solidFill>
              </a:rPr>
              <a:t>strcpy</a:t>
            </a:r>
            <a:r>
              <a:rPr lang="en-US" altLang="zh-CN" b="1" dirty="0" smtClean="0">
                <a:solidFill>
                  <a:srgbClr val="000000"/>
                </a:solidFill>
              </a:rPr>
              <a:t>(str1, "China");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2596" y="1229161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执行后，str</a:t>
            </a:r>
            <a:r>
              <a:rPr lang="zh-CN" altLang="en-US" dirty="0" smtClean="0"/>
              <a:t>1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39269"/>
              </p:ext>
            </p:extLst>
          </p:nvPr>
        </p:nvGraphicFramePr>
        <p:xfrm>
          <a:off x="7800114" y="1227653"/>
          <a:ext cx="396009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9">
                  <a:extLst>
                    <a:ext uri="{9D8B030D-6E8A-4147-A177-3AD203B41FA5}">
                      <a16:colId xmlns="" xmlns:a16="http://schemas.microsoft.com/office/drawing/2014/main" val="1508465596"/>
                    </a:ext>
                  </a:extLst>
                </a:gridCol>
                <a:gridCol w="396009">
                  <a:extLst>
                    <a:ext uri="{9D8B030D-6E8A-4147-A177-3AD203B41FA5}">
                      <a16:colId xmlns="" xmlns:a16="http://schemas.microsoft.com/office/drawing/2014/main" val="3473677060"/>
                    </a:ext>
                  </a:extLst>
                </a:gridCol>
                <a:gridCol w="396009">
                  <a:extLst>
                    <a:ext uri="{9D8B030D-6E8A-4147-A177-3AD203B41FA5}">
                      <a16:colId xmlns="" xmlns:a16="http://schemas.microsoft.com/office/drawing/2014/main" val="1898696398"/>
                    </a:ext>
                  </a:extLst>
                </a:gridCol>
                <a:gridCol w="396009">
                  <a:extLst>
                    <a:ext uri="{9D8B030D-6E8A-4147-A177-3AD203B41FA5}">
                      <a16:colId xmlns="" xmlns:a16="http://schemas.microsoft.com/office/drawing/2014/main" val="1822992295"/>
                    </a:ext>
                  </a:extLst>
                </a:gridCol>
                <a:gridCol w="396009">
                  <a:extLst>
                    <a:ext uri="{9D8B030D-6E8A-4147-A177-3AD203B41FA5}">
                      <a16:colId xmlns="" xmlns:a16="http://schemas.microsoft.com/office/drawing/2014/main" val="2604962709"/>
                    </a:ext>
                  </a:extLst>
                </a:gridCol>
                <a:gridCol w="396009">
                  <a:extLst>
                    <a:ext uri="{9D8B030D-6E8A-4147-A177-3AD203B41FA5}">
                      <a16:colId xmlns="" xmlns:a16="http://schemas.microsoft.com/office/drawing/2014/main" val="1081005807"/>
                    </a:ext>
                  </a:extLst>
                </a:gridCol>
                <a:gridCol w="396009">
                  <a:extLst>
                    <a:ext uri="{9D8B030D-6E8A-4147-A177-3AD203B41FA5}">
                      <a16:colId xmlns="" xmlns:a16="http://schemas.microsoft.com/office/drawing/2014/main" val="1443403563"/>
                    </a:ext>
                  </a:extLst>
                </a:gridCol>
                <a:gridCol w="396009">
                  <a:extLst>
                    <a:ext uri="{9D8B030D-6E8A-4147-A177-3AD203B41FA5}">
                      <a16:colId xmlns="" xmlns:a16="http://schemas.microsoft.com/office/drawing/2014/main" val="3121062607"/>
                    </a:ext>
                  </a:extLst>
                </a:gridCol>
                <a:gridCol w="396009">
                  <a:extLst>
                    <a:ext uri="{9D8B030D-6E8A-4147-A177-3AD203B41FA5}">
                      <a16:colId xmlns="" xmlns:a16="http://schemas.microsoft.com/office/drawing/2014/main" val="491388917"/>
                    </a:ext>
                  </a:extLst>
                </a:gridCol>
                <a:gridCol w="396009">
                  <a:extLst>
                    <a:ext uri="{9D8B030D-6E8A-4147-A177-3AD203B41FA5}">
                      <a16:colId xmlns="" xmlns:a16="http://schemas.microsoft.com/office/drawing/2014/main" val="3722390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i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\0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86947418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6991076" y="4823784"/>
            <a:ext cx="4412648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b="1" smtClean="0">
                <a:solidFill>
                  <a:srgbClr val="C00000"/>
                </a:solidFill>
              </a:rPr>
              <a:t>str1="China"; str1=str2;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34388" y="4765990"/>
            <a:ext cx="542925" cy="55245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8073641" y="5402065"/>
            <a:ext cx="3330083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b="1" smtClean="0">
                <a:solidFill>
                  <a:srgbClr val="000000"/>
                </a:solidFill>
              </a:rPr>
              <a:t>strncpy(str1, str2, 2</a:t>
            </a:r>
            <a:r>
              <a:rPr lang="en-US" altLang="zh-CN" b="1">
                <a:solidFill>
                  <a:srgbClr val="000000"/>
                </a:solidFill>
              </a:rPr>
              <a:t>);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字符串比较函数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strcmp(</a:t>
            </a:r>
            <a:r>
              <a:rPr lang="zh-CN" altLang="en-US" b="1" smtClean="0"/>
              <a:t>字符串</a:t>
            </a:r>
            <a:r>
              <a:rPr lang="en-US" altLang="zh-CN" b="1" smtClean="0"/>
              <a:t>1, </a:t>
            </a:r>
            <a:r>
              <a:rPr lang="zh-CN" altLang="en-US" b="1" smtClean="0"/>
              <a:t>字符串</a:t>
            </a:r>
            <a:r>
              <a:rPr lang="en-US" altLang="zh-CN" b="1" smtClean="0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095273"/>
            <a:ext cx="9841337" cy="433705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作用：比较字符串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和字符串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字符串比较的</a:t>
            </a:r>
            <a:r>
              <a:rPr lang="zh-CN" altLang="en-US" b="1" dirty="0">
                <a:solidFill>
                  <a:schemeClr val="tx1"/>
                </a:solidFill>
              </a:rPr>
              <a:t>规则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将两个字符串自左至右逐个字符相比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按</a:t>
            </a:r>
            <a:r>
              <a:rPr lang="en-US" altLang="zh-CN" dirty="0">
                <a:solidFill>
                  <a:schemeClr val="tx1"/>
                </a:solidFill>
              </a:rPr>
              <a:t>ASCII</a:t>
            </a:r>
            <a:r>
              <a:rPr lang="zh-CN" altLang="en-US" dirty="0">
                <a:solidFill>
                  <a:schemeClr val="tx1"/>
                </a:solidFill>
              </a:rPr>
              <a:t>码值大小比较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，直到出现不同的字符或遇到</a:t>
            </a:r>
            <a:r>
              <a:rPr lang="en-US" altLang="zh-CN" dirty="0" smtClean="0">
                <a:solidFill>
                  <a:schemeClr val="tx1"/>
                </a:solidFill>
              </a:rPr>
              <a:t>′\</a:t>
            </a:r>
            <a:r>
              <a:rPr lang="en-US" altLang="zh-CN" dirty="0">
                <a:solidFill>
                  <a:schemeClr val="tx1"/>
                </a:solidFill>
              </a:rPr>
              <a:t>0′</a:t>
            </a:r>
            <a:r>
              <a:rPr lang="zh-CN" altLang="en-US" dirty="0">
                <a:solidFill>
                  <a:schemeClr val="tx1"/>
                </a:solidFill>
              </a:rPr>
              <a:t>为止。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1) </a:t>
            </a:r>
            <a:r>
              <a:rPr lang="zh-CN" altLang="en-US" dirty="0">
                <a:solidFill>
                  <a:schemeClr val="tx1"/>
                </a:solidFill>
              </a:rPr>
              <a:t>如全部字符相同，则认为两个字符串相等；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2) </a:t>
            </a:r>
            <a:r>
              <a:rPr lang="zh-CN" altLang="en-US" dirty="0">
                <a:solidFill>
                  <a:schemeClr val="tx1"/>
                </a:solidFill>
              </a:rPr>
              <a:t>若出现不相同的字符，则以第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对不相同的字符的比较结果为准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chemeClr val="tx1"/>
                </a:solidFill>
              </a:rPr>
              <a:t>比较的</a:t>
            </a:r>
            <a:r>
              <a:rPr lang="zh-CN" altLang="en-US" b="1" dirty="0">
                <a:solidFill>
                  <a:schemeClr val="tx1"/>
                </a:solidFill>
              </a:rPr>
              <a:t>结果</a:t>
            </a:r>
            <a:r>
              <a:rPr lang="zh-CN" altLang="en-US" dirty="0">
                <a:solidFill>
                  <a:schemeClr val="tx1"/>
                </a:solidFill>
              </a:rPr>
              <a:t>由函数值带回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1) </a:t>
            </a:r>
            <a:r>
              <a:rPr lang="zh-CN" altLang="en-US" dirty="0">
                <a:solidFill>
                  <a:schemeClr val="tx1"/>
                </a:solidFill>
              </a:rPr>
              <a:t>如果字符串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与字符串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相同，则函数值为</a:t>
            </a:r>
            <a:r>
              <a:rPr lang="en-US" altLang="zh-CN" b="1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2) </a:t>
            </a:r>
            <a:r>
              <a:rPr lang="zh-CN" altLang="en-US" dirty="0">
                <a:solidFill>
                  <a:schemeClr val="tx1"/>
                </a:solidFill>
              </a:rPr>
              <a:t>如果字符串</a:t>
            </a:r>
            <a:r>
              <a:rPr lang="en-US" altLang="zh-CN" dirty="0">
                <a:solidFill>
                  <a:schemeClr val="tx1"/>
                </a:solidFill>
              </a:rPr>
              <a:t>1&gt;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，则函数值为一个</a:t>
            </a:r>
            <a:r>
              <a:rPr lang="zh-CN" altLang="en-US" b="1" dirty="0">
                <a:solidFill>
                  <a:schemeClr val="tx1"/>
                </a:solidFill>
              </a:rPr>
              <a:t>正整数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3) </a:t>
            </a:r>
            <a:r>
              <a:rPr lang="zh-CN" altLang="en-US" dirty="0">
                <a:solidFill>
                  <a:schemeClr val="tx1"/>
                </a:solidFill>
              </a:rPr>
              <a:t>如果字符串</a:t>
            </a:r>
            <a:r>
              <a:rPr lang="en-US" altLang="zh-CN" dirty="0">
                <a:solidFill>
                  <a:schemeClr val="tx1"/>
                </a:solidFill>
              </a:rPr>
              <a:t>1&lt;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，则函数值为一个</a:t>
            </a:r>
            <a:r>
              <a:rPr lang="zh-CN" altLang="en-US" b="1" dirty="0">
                <a:solidFill>
                  <a:schemeClr val="tx1"/>
                </a:solidFill>
              </a:rPr>
              <a:t>负整数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715616" y="636403"/>
            <a:ext cx="5285287" cy="1222214"/>
          </a:xfrm>
          <a:prstGeom prst="roundRect">
            <a:avLst>
              <a:gd name="adj" fmla="val 52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b="1" smtClean="0">
                <a:solidFill>
                  <a:srgbClr val="000000"/>
                </a:solidFill>
              </a:rPr>
              <a:t>strcmp(str1, str2</a:t>
            </a:r>
            <a:r>
              <a:rPr lang="en-US" altLang="zh-CN" b="1">
                <a:solidFill>
                  <a:srgbClr val="000000"/>
                </a:solidFill>
              </a:rPr>
              <a:t>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b="1" smtClean="0">
                <a:solidFill>
                  <a:srgbClr val="000000"/>
                </a:solidFill>
              </a:rPr>
              <a:t>strcmp("China", "Korea");</a:t>
            </a:r>
            <a:endParaRPr lang="en-US" altLang="zh-CN" b="1">
              <a:solidFill>
                <a:srgbClr val="0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b="1" smtClean="0">
                <a:solidFill>
                  <a:srgbClr val="000000"/>
                </a:solidFill>
              </a:rPr>
              <a:t>strcmp(str1, "Beijing");</a:t>
            </a:r>
            <a:endParaRPr lang="en-US" altLang="zh-CN" b="1">
              <a:solidFill>
                <a:srgbClr val="00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256770" y="4518922"/>
            <a:ext cx="4744132" cy="1892388"/>
            <a:chOff x="10187984" y="4266795"/>
            <a:chExt cx="4744132" cy="1892388"/>
          </a:xfrm>
        </p:grpSpPr>
        <p:sp>
          <p:nvSpPr>
            <p:cNvPr id="10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b="1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1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4266795"/>
              <a:ext cx="3956967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对两个字符串</a:t>
              </a:r>
              <a:r>
                <a:rPr lang="zh-CN" altLang="en-US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比较不能直接用</a:t>
              </a:r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str1&gt;str2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进行比较，因为</a:t>
              </a:r>
              <a:r>
                <a:rPr lang="en-US" altLang="zh-CN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代表地址而不代表数组中全部元素，而只能</a:t>
              </a:r>
              <a:r>
                <a:rPr lang="zh-CN" altLang="en-US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 </a:t>
              </a:r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zh-CN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strcmp(str1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</a:t>
              </a:r>
              <a:r>
                <a:rPr lang="en-US" altLang="zh-CN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str2)&gt;</a:t>
              </a:r>
              <a:r>
                <a:rPr lang="en-US" altLang="zh-CN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0)</a:t>
              </a:r>
              <a:r>
                <a:rPr lang="zh-CN" altLang="en-US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实现，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系统分别找到两个字符数组的第一个元素，然后顺序比较数组中各个元素的值。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4630491" y="585755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测字符串长度的函数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strlen(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20767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作用：测试字符串长度的函数。函数的值为字符串中的实际长度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不包括</a:t>
            </a:r>
            <a:r>
              <a:rPr lang="en-US" altLang="zh-CN" smtClean="0">
                <a:solidFill>
                  <a:schemeClr val="tx1"/>
                </a:solidFill>
              </a:rPr>
              <a:t>′\</a:t>
            </a:r>
            <a:r>
              <a:rPr lang="en-US" altLang="zh-CN">
                <a:solidFill>
                  <a:schemeClr val="tx1"/>
                </a:solidFill>
              </a:rPr>
              <a:t>0′</a:t>
            </a:r>
            <a:r>
              <a:rPr lang="zh-CN" altLang="en-US">
                <a:solidFill>
                  <a:schemeClr val="tx1"/>
                </a:solidFill>
              </a:rPr>
              <a:t>在内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46701" y="1457924"/>
            <a:ext cx="6464300" cy="271409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#include &lt;</a:t>
            </a:r>
            <a:r>
              <a:rPr lang="en-US" altLang="zh-CN" b="1" dirty="0" err="1">
                <a:solidFill>
                  <a:srgbClr val="000000"/>
                </a:solidFill>
              </a:rPr>
              <a:t>stdio.h</a:t>
            </a:r>
            <a:r>
              <a:rPr lang="en-US" altLang="zh-CN" b="1" dirty="0">
                <a:solidFill>
                  <a:srgbClr val="000000"/>
                </a:solidFill>
              </a:rPr>
              <a:t>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#include &lt;</a:t>
            </a:r>
            <a:r>
              <a:rPr lang="en-US" altLang="zh-CN" b="1" dirty="0" err="1">
                <a:solidFill>
                  <a:srgbClr val="C00000"/>
                </a:solidFill>
              </a:rPr>
              <a:t>string.h</a:t>
            </a:r>
            <a:r>
              <a:rPr lang="en-US" altLang="zh-CN" b="1" dirty="0" smtClean="0">
                <a:solidFill>
                  <a:srgbClr val="C00000"/>
                </a:solidFill>
              </a:rPr>
              <a:t>&gt; // </a:t>
            </a:r>
            <a:r>
              <a:rPr lang="zh-CN" altLang="en-US" b="1" dirty="0" smtClean="0">
                <a:solidFill>
                  <a:srgbClr val="C00000"/>
                </a:solidFill>
              </a:rPr>
              <a:t>字符串处理函数头文件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b="1" dirty="0" err="1">
                <a:solidFill>
                  <a:srgbClr val="000000"/>
                </a:solidFill>
              </a:rPr>
              <a:t>int</a:t>
            </a:r>
            <a:r>
              <a:rPr lang="en-US" altLang="zh-CN" b="1" dirty="0">
                <a:solidFill>
                  <a:srgbClr val="000000"/>
                </a:solidFill>
              </a:rPr>
              <a:t>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	char </a:t>
            </a:r>
            <a:r>
              <a:rPr lang="en-US" altLang="zh-CN" b="1" dirty="0" err="1">
                <a:solidFill>
                  <a:srgbClr val="000000"/>
                </a:solidFill>
              </a:rPr>
              <a:t>str</a:t>
            </a:r>
            <a:r>
              <a:rPr lang="en-US" altLang="zh-CN" b="1" dirty="0">
                <a:solidFill>
                  <a:srgbClr val="000000"/>
                </a:solidFill>
              </a:rPr>
              <a:t>[10]="China";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</a:rPr>
              <a:t>("%</a:t>
            </a:r>
            <a:r>
              <a:rPr lang="en-US" altLang="zh-CN" b="1" dirty="0" err="1">
                <a:solidFill>
                  <a:srgbClr val="000000"/>
                </a:solidFill>
              </a:rPr>
              <a:t>d,%</a:t>
            </a:r>
            <a:r>
              <a:rPr lang="en-US" altLang="zh-CN" b="1" dirty="0" err="1" smtClean="0">
                <a:solidFill>
                  <a:srgbClr val="000000"/>
                </a:solidFill>
              </a:rPr>
              <a:t>d</a:t>
            </a:r>
            <a:r>
              <a:rPr lang="en-US" altLang="zh-CN" b="1" dirty="0" smtClean="0">
                <a:solidFill>
                  <a:srgbClr val="000000"/>
                </a:solidFill>
              </a:rPr>
              <a:t>\n",</a:t>
            </a:r>
            <a:r>
              <a:rPr lang="en-US" altLang="zh-CN" b="1" dirty="0" err="1">
                <a:solidFill>
                  <a:schemeClr val="accent6"/>
                </a:solidFill>
              </a:rPr>
              <a:t>strlen</a:t>
            </a:r>
            <a:r>
              <a:rPr lang="en-US" altLang="zh-CN" b="1" dirty="0">
                <a:solidFill>
                  <a:schemeClr val="accent6"/>
                </a:solidFill>
              </a:rPr>
              <a:t>(</a:t>
            </a:r>
            <a:r>
              <a:rPr lang="en-US" altLang="zh-CN" b="1" dirty="0" err="1">
                <a:solidFill>
                  <a:schemeClr val="accent6"/>
                </a:solidFill>
              </a:rPr>
              <a:t>str</a:t>
            </a:r>
            <a:r>
              <a:rPr lang="en-US" altLang="zh-CN" b="1" dirty="0">
                <a:solidFill>
                  <a:schemeClr val="accent6"/>
                </a:solidFill>
              </a:rPr>
              <a:t>)</a:t>
            </a:r>
            <a:r>
              <a:rPr lang="en-US" altLang="zh-CN" b="1" dirty="0">
                <a:solidFill>
                  <a:srgbClr val="000000"/>
                </a:solidFill>
              </a:rPr>
              <a:t>,</a:t>
            </a:r>
            <a:r>
              <a:rPr lang="en-US" altLang="zh-CN" b="1" dirty="0" err="1">
                <a:solidFill>
                  <a:schemeClr val="accent6"/>
                </a:solidFill>
              </a:rPr>
              <a:t>strlen</a:t>
            </a:r>
            <a:r>
              <a:rPr lang="en-US" altLang="zh-CN" b="1" dirty="0">
                <a:solidFill>
                  <a:schemeClr val="accent6"/>
                </a:solidFill>
              </a:rPr>
              <a:t>("China")</a:t>
            </a:r>
            <a:r>
              <a:rPr lang="en-US" altLang="zh-CN" b="1" dirty="0">
                <a:solidFill>
                  <a:srgbClr val="000000"/>
                </a:solidFill>
              </a:rPr>
              <a:t>);	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}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7234" y="4529108"/>
            <a:ext cx="3505200" cy="73342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48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转换</a:t>
            </a:r>
            <a:r>
              <a:rPr lang="zh-CN" altLang="en-US" smtClean="0"/>
              <a:t>为大小写</a:t>
            </a:r>
            <a:r>
              <a:rPr lang="zh-CN" altLang="en-US"/>
              <a:t>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strlwr(</a:t>
            </a:r>
            <a:r>
              <a:rPr lang="zh-CN" altLang="en-US" b="1" smtClean="0"/>
              <a:t>字符串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作用：将</a:t>
            </a:r>
            <a:r>
              <a:rPr lang="zh-CN" altLang="en-US">
                <a:solidFill>
                  <a:schemeClr val="tx1"/>
                </a:solidFill>
              </a:rPr>
              <a:t>字符串中大写字母换成小写字母。</a:t>
            </a:r>
          </a:p>
        </p:txBody>
      </p:sp>
      <p:sp>
        <p:nvSpPr>
          <p:cNvPr id="9" name="矩形 8"/>
          <p:cNvSpPr/>
          <p:nvPr/>
        </p:nvSpPr>
        <p:spPr>
          <a:xfrm>
            <a:off x="6688007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strupr(</a:t>
            </a:r>
            <a:r>
              <a:rPr lang="zh-CN" altLang="en-US" b="1" smtClean="0"/>
              <a:t>字符串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sp>
        <p:nvSpPr>
          <p:cNvPr id="10" name="MH_Desc_1"/>
          <p:cNvSpPr/>
          <p:nvPr>
            <p:custDataLst>
              <p:tags r:id="rId2"/>
            </p:custDataLst>
          </p:nvPr>
        </p:nvSpPr>
        <p:spPr>
          <a:xfrm>
            <a:off x="6688007" y="2095274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作用：将</a:t>
            </a:r>
            <a:r>
              <a:rPr lang="zh-CN" altLang="en-US">
                <a:solidFill>
                  <a:schemeClr val="tx1"/>
                </a:solidFill>
              </a:rPr>
              <a:t>字符串</a:t>
            </a:r>
            <a:r>
              <a:rPr lang="zh-CN" altLang="en-US" smtClean="0">
                <a:solidFill>
                  <a:schemeClr val="tx1"/>
                </a:solidFill>
              </a:rPr>
              <a:t>中小写</a:t>
            </a:r>
            <a:r>
              <a:rPr lang="zh-CN" altLang="en-US">
                <a:solidFill>
                  <a:schemeClr val="tx1"/>
                </a:solidFill>
              </a:rPr>
              <a:t>字母换</a:t>
            </a:r>
            <a:r>
              <a:rPr lang="zh-CN" altLang="en-US" smtClean="0">
                <a:solidFill>
                  <a:schemeClr val="tx1"/>
                </a:solidFill>
              </a:rPr>
              <a:t>成大写</a:t>
            </a:r>
            <a:r>
              <a:rPr lang="zh-CN" altLang="en-US">
                <a:solidFill>
                  <a:schemeClr val="tx1"/>
                </a:solidFill>
              </a:rPr>
              <a:t>字母。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59566" y="3478398"/>
            <a:ext cx="9417953" cy="1892388"/>
            <a:chOff x="10187984" y="4266795"/>
            <a:chExt cx="9417953" cy="1892388"/>
          </a:xfrm>
        </p:grpSpPr>
        <p:sp>
          <p:nvSpPr>
            <p:cNvPr id="12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685" y="4266795"/>
              <a:ext cx="8643252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以上介绍了常用的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种字符串处理函数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，它们属于</a:t>
              </a:r>
              <a:r>
                <a:rPr lang="zh-CN" altLang="en-US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库函数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。库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函数并非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语言本身的组成部分，而是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语言编译系统为方便用户使用而提供的公共函数。不同的编译系统提供的函数数量和函数名、函数功能都不尽相同，使用时要小心，必要时查一下库函数手册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在使用字符串处理函数时，应当在程序文件的开头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en-US" altLang="zh-CN" sz="1600" b="1" smtClean="0">
                  <a:solidFill>
                    <a:schemeClr val="accent1"/>
                  </a:solidFill>
                </a:rPr>
                <a:t>#</a:t>
              </a:r>
              <a:r>
                <a:rPr lang="en-US" altLang="zh-CN" sz="1600" b="1">
                  <a:solidFill>
                    <a:schemeClr val="accent1"/>
                  </a:solidFill>
                </a:rPr>
                <a:t>include &lt;string.h</a:t>
              </a:r>
              <a:r>
                <a:rPr lang="en-US" altLang="zh-CN" sz="1600" b="1" smtClean="0">
                  <a:solidFill>
                    <a:schemeClr val="accent1"/>
                  </a:solidFill>
                </a:rPr>
                <a:t>&gt;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把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string.h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文件包含到本文件中。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5"/>
              </p:custDataLst>
            </p:nvPr>
          </p:nvSpPr>
          <p:spPr>
            <a:xfrm rot="16200000">
              <a:off x="19304312" y="585755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6.8】</a:t>
            </a:r>
            <a:r>
              <a:rPr lang="zh-CN" altLang="en-US" sz="2000">
                <a:solidFill>
                  <a:schemeClr val="accent1"/>
                </a:solidFill>
              </a:rPr>
              <a:t>输入一行字符，统计其中有多少个单词，单词之间用空格分隔开。</a:t>
            </a:r>
          </a:p>
        </p:txBody>
      </p:sp>
      <p:sp>
        <p:nvSpPr>
          <p:cNvPr id="27" name="MH_Desc_1"/>
          <p:cNvSpPr/>
          <p:nvPr>
            <p:custDataLst>
              <p:tags r:id="rId1"/>
            </p:custDataLst>
          </p:nvPr>
        </p:nvSpPr>
        <p:spPr>
          <a:xfrm>
            <a:off x="399393" y="1993398"/>
            <a:ext cx="6747757" cy="20180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string</a:t>
            </a:r>
            <a:r>
              <a:rPr lang="zh-CN" altLang="en-US" smtClean="0">
                <a:solidFill>
                  <a:schemeClr val="tx1"/>
                </a:solidFill>
              </a:rPr>
              <a:t>：用于存放字符串。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i</a:t>
            </a:r>
            <a:r>
              <a:rPr lang="zh-CN" altLang="en-US" smtClean="0">
                <a:solidFill>
                  <a:schemeClr val="tx1"/>
                </a:solidFill>
              </a:rPr>
              <a:t>：计数器，用于遍历字符串中的每个字符。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word</a:t>
            </a:r>
            <a:r>
              <a:rPr lang="zh-CN" altLang="en-US">
                <a:solidFill>
                  <a:schemeClr val="tx1"/>
                </a:solidFill>
              </a:rPr>
              <a:t>：用于判断是否开始了一个新单词的标志。若</a:t>
            </a:r>
            <a:r>
              <a:rPr lang="en-US" altLang="zh-CN">
                <a:solidFill>
                  <a:schemeClr val="tx1"/>
                </a:solidFill>
              </a:rPr>
              <a:t>word=0</a:t>
            </a:r>
            <a:r>
              <a:rPr lang="zh-CN" altLang="en-US">
                <a:solidFill>
                  <a:schemeClr val="tx1"/>
                </a:solidFill>
              </a:rPr>
              <a:t>表示未出现新单词，如出现了新单词，就把</a:t>
            </a:r>
            <a:r>
              <a:rPr lang="en-US" altLang="zh-CN">
                <a:solidFill>
                  <a:schemeClr val="tx1"/>
                </a:solidFill>
              </a:rPr>
              <a:t>word</a:t>
            </a:r>
            <a:r>
              <a:rPr lang="zh-CN" altLang="en-US">
                <a:solidFill>
                  <a:schemeClr val="tx1"/>
                </a:solidFill>
              </a:rPr>
              <a:t>置成</a:t>
            </a:r>
            <a:r>
              <a:rPr lang="en-US" altLang="zh-CN" smtClean="0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num</a:t>
            </a:r>
            <a:r>
              <a:rPr lang="zh-CN" altLang="en-US">
                <a:solidFill>
                  <a:schemeClr val="tx1"/>
                </a:solidFill>
              </a:rPr>
              <a:t>：用于统计单词</a:t>
            </a:r>
            <a:r>
              <a:rPr lang="zh-CN" altLang="en-US" smtClean="0">
                <a:solidFill>
                  <a:schemeClr val="tx1"/>
                </a:solidFill>
              </a:rPr>
              <a:t>数。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10299"/>
              </p:ext>
            </p:extLst>
          </p:nvPr>
        </p:nvGraphicFramePr>
        <p:xfrm>
          <a:off x="7651532" y="1146323"/>
          <a:ext cx="4193626" cy="265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087">
                  <a:extLst>
                    <a:ext uri="{9D8B030D-6E8A-4147-A177-3AD203B41FA5}">
                      <a16:colId xmlns="" xmlns:a16="http://schemas.microsoft.com/office/drawing/2014/main" val="1627250164"/>
                    </a:ext>
                  </a:extLst>
                </a:gridCol>
                <a:gridCol w="1543725">
                  <a:extLst>
                    <a:ext uri="{9D8B030D-6E8A-4147-A177-3AD203B41FA5}">
                      <a16:colId xmlns="" xmlns:a16="http://schemas.microsoft.com/office/drawing/2014/main" val="81599492"/>
                    </a:ext>
                  </a:extLst>
                </a:gridCol>
                <a:gridCol w="1048407">
                  <a:extLst>
                    <a:ext uri="{9D8B030D-6E8A-4147-A177-3AD203B41FA5}">
                      <a16:colId xmlns="" xmlns:a16="http://schemas.microsoft.com/office/drawing/2014/main" val="3754875169"/>
                    </a:ext>
                  </a:extLst>
                </a:gridCol>
                <a:gridCol w="1048407">
                  <a:extLst>
                    <a:ext uri="{9D8B030D-6E8A-4147-A177-3AD203B41FA5}">
                      <a16:colId xmlns="" xmlns:a16="http://schemas.microsoft.com/office/drawing/2014/main" val="4116121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输入一个字符串给</a:t>
                      </a:r>
                      <a:r>
                        <a:rPr lang="en-US" altLang="zh-CN" sz="1400" smtClean="0"/>
                        <a:t>string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937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smtClean="0"/>
                        <a:t>i=0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99100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当</a:t>
                      </a:r>
                      <a:r>
                        <a:rPr lang="en-US" altLang="zh-CN" sz="1400" smtClean="0"/>
                        <a:t>((c=string[i])</a:t>
                      </a:r>
                      <a:r>
                        <a:rPr lang="zh-CN" altLang="en-US" sz="1400" smtClean="0"/>
                        <a:t>≠</a:t>
                      </a:r>
                      <a:r>
                        <a:rPr lang="en-US" altLang="zh-CN" sz="1400" smtClean="0"/>
                        <a:t>'\0')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44609891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真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BE9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假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585816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word=0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真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假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8975781"/>
                  </a:ext>
                </a:extLst>
              </a:tr>
              <a:tr h="1334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word=1</a:t>
                      </a:r>
                    </a:p>
                    <a:p>
                      <a:r>
                        <a:rPr lang="en-US" altLang="zh-CN" sz="1400" smtClean="0"/>
                        <a:t>num=num+1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81089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i=i+1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582668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输出：</a:t>
                      </a:r>
                      <a:r>
                        <a:rPr lang="en-US" altLang="zh-CN" sz="1400" smtClean="0"/>
                        <a:t>num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0219620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122979" y="2030383"/>
            <a:ext cx="12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c</a:t>
            </a:r>
            <a:r>
              <a:rPr lang="zh-CN" altLang="en-US" sz="1400" smtClean="0"/>
              <a:t>等于空格</a:t>
            </a:r>
            <a:r>
              <a:rPr lang="en-US" altLang="zh-CN" sz="1400" smtClean="0"/>
              <a:t>?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10134064" y="2313655"/>
            <a:ext cx="12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word</a:t>
            </a:r>
            <a:r>
              <a:rPr lang="zh-CN" altLang="en-US" sz="1400" smtClean="0"/>
              <a:t>等于</a:t>
            </a:r>
            <a:r>
              <a:rPr lang="en-US" altLang="zh-CN" sz="1400" smtClean="0"/>
              <a:t>0?</a:t>
            </a:r>
            <a:endParaRPr lang="zh-CN" altLang="en-US" sz="1400"/>
          </a:p>
        </p:txBody>
      </p:sp>
      <p:sp>
        <p:nvSpPr>
          <p:cNvPr id="29" name="圆角矩形 28"/>
          <p:cNvSpPr/>
          <p:nvPr/>
        </p:nvSpPr>
        <p:spPr>
          <a:xfrm>
            <a:off x="177801" y="4100356"/>
            <a:ext cx="11667358" cy="248962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#include &lt;</a:t>
            </a:r>
            <a:r>
              <a:rPr lang="en-US" altLang="zh-CN" sz="1400" b="1" dirty="0" err="1"/>
              <a:t>stdio.h</a:t>
            </a:r>
            <a:r>
              <a:rPr lang="en-US" altLang="zh-CN" sz="14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 err="1"/>
              <a:t>int</a:t>
            </a:r>
            <a:r>
              <a:rPr lang="en-US" altLang="zh-CN" sz="1400" b="1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char string[81];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i,num</a:t>
            </a:r>
            <a:r>
              <a:rPr lang="en-US" altLang="zh-CN" sz="1400" b="1" dirty="0"/>
              <a:t>=0,word=0;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char c;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gets(string</a:t>
            </a:r>
            <a:r>
              <a:rPr lang="en-US" altLang="zh-CN" sz="1400" b="1" dirty="0" smtClean="0"/>
              <a:t>);	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输入一个字符串给字符数组</a:t>
            </a:r>
            <a:r>
              <a:rPr lang="en-US" altLang="zh-CN" sz="1400" b="1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for(i=0;(c=string[i])!='\0';i++) 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只要字符不是</a:t>
            </a:r>
            <a:r>
              <a:rPr lang="en-US" altLang="zh-CN" sz="1400" b="1" dirty="0">
                <a:solidFill>
                  <a:srgbClr val="008000"/>
                </a:solidFill>
              </a:rPr>
              <a:t>'\0'</a:t>
            </a:r>
            <a:r>
              <a:rPr lang="zh-CN" altLang="en-US" sz="1400" b="1" dirty="0">
                <a:solidFill>
                  <a:srgbClr val="008000"/>
                </a:solidFill>
              </a:rPr>
              <a:t>就循环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b="1" dirty="0"/>
              <a:t>		</a:t>
            </a:r>
            <a:r>
              <a:rPr lang="en-US" altLang="zh-CN" sz="1400" b="1" dirty="0"/>
              <a:t>if(c==' ') word=0</a:t>
            </a:r>
            <a:r>
              <a:rPr lang="en-US" altLang="zh-CN" sz="1400" b="1" dirty="0" smtClean="0"/>
              <a:t>;	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若是空格字符，使</a:t>
            </a:r>
            <a:r>
              <a:rPr lang="en-US" altLang="zh-CN" sz="1400" b="1" dirty="0">
                <a:solidFill>
                  <a:srgbClr val="008000"/>
                </a:solidFill>
              </a:rPr>
              <a:t>word</a:t>
            </a:r>
            <a:r>
              <a:rPr lang="zh-CN" altLang="en-US" sz="1400" b="1" dirty="0">
                <a:solidFill>
                  <a:srgbClr val="008000"/>
                </a:solidFill>
              </a:rPr>
              <a:t>置</a:t>
            </a:r>
            <a:r>
              <a:rPr lang="en-US" altLang="zh-CN" sz="1400" b="1" dirty="0">
                <a:solidFill>
                  <a:srgbClr val="008000"/>
                </a:solidFill>
              </a:rPr>
              <a:t>0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	else if(word==0</a:t>
            </a:r>
            <a:r>
              <a:rPr lang="en-US" altLang="zh-CN" sz="1400" b="1" dirty="0" smtClean="0"/>
              <a:t>)	</a:t>
            </a:r>
            <a:r>
              <a:rPr lang="en-US" altLang="zh-CN" sz="1400" b="1" dirty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如果不是空格字符且</a:t>
            </a:r>
            <a:r>
              <a:rPr lang="en-US" altLang="zh-CN" sz="1400" b="1" dirty="0">
                <a:solidFill>
                  <a:srgbClr val="008000"/>
                </a:solidFill>
              </a:rPr>
              <a:t>word</a:t>
            </a:r>
            <a:r>
              <a:rPr lang="zh-CN" altLang="en-US" sz="1400" b="1" dirty="0">
                <a:solidFill>
                  <a:srgbClr val="008000"/>
                </a:solidFill>
              </a:rPr>
              <a:t>原值为</a:t>
            </a:r>
            <a:r>
              <a:rPr lang="en-US" altLang="zh-CN" sz="1400" b="1" dirty="0">
                <a:solidFill>
                  <a:srgbClr val="008000"/>
                </a:solidFill>
              </a:rPr>
              <a:t>0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	{	word=1</a:t>
            </a:r>
            <a:r>
              <a:rPr lang="en-US" altLang="zh-CN" sz="1400" b="1" dirty="0" smtClean="0"/>
              <a:t>;		</a:t>
            </a:r>
            <a:r>
              <a:rPr lang="en-US" altLang="zh-CN" sz="1400" b="1" dirty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使</a:t>
            </a:r>
            <a:r>
              <a:rPr lang="en-US" altLang="zh-CN" sz="1400" b="1" dirty="0">
                <a:solidFill>
                  <a:srgbClr val="008000"/>
                </a:solidFill>
              </a:rPr>
              <a:t>word</a:t>
            </a:r>
            <a:r>
              <a:rPr lang="zh-CN" altLang="en-US" sz="1400" b="1" dirty="0">
                <a:solidFill>
                  <a:srgbClr val="008000"/>
                </a:solidFill>
              </a:rPr>
              <a:t>置</a:t>
            </a:r>
            <a:r>
              <a:rPr lang="en-US" altLang="zh-CN" sz="1400" b="1" dirty="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		</a:t>
            </a:r>
            <a:r>
              <a:rPr lang="en-US" altLang="zh-CN" sz="1400" b="1" dirty="0" err="1"/>
              <a:t>num</a:t>
            </a:r>
            <a:r>
              <a:rPr lang="en-US" altLang="zh-CN" sz="1400" b="1" dirty="0"/>
              <a:t>++; </a:t>
            </a:r>
            <a:r>
              <a:rPr lang="en-US" altLang="zh-CN" sz="1400" b="1" dirty="0" smtClean="0"/>
              <a:t>		</a:t>
            </a:r>
            <a:r>
              <a:rPr lang="en-US" altLang="zh-CN" sz="1400" b="1" dirty="0">
                <a:solidFill>
                  <a:srgbClr val="008000"/>
                </a:solidFill>
              </a:rPr>
              <a:t>//</a:t>
            </a:r>
            <a:r>
              <a:rPr lang="en-US" altLang="zh-CN" sz="1400" b="1" dirty="0" err="1">
                <a:solidFill>
                  <a:srgbClr val="008000"/>
                </a:solidFill>
              </a:rPr>
              <a:t>num</a:t>
            </a:r>
            <a:r>
              <a:rPr lang="zh-CN" altLang="en-US" sz="1400" b="1" dirty="0">
                <a:solidFill>
                  <a:srgbClr val="008000"/>
                </a:solidFill>
              </a:rPr>
              <a:t>累加</a:t>
            </a:r>
            <a:r>
              <a:rPr lang="en-US" altLang="zh-CN" sz="1400" b="1" dirty="0">
                <a:solidFill>
                  <a:srgbClr val="008000"/>
                </a:solidFill>
              </a:rPr>
              <a:t>1</a:t>
            </a:r>
            <a:r>
              <a:rPr lang="zh-CN" altLang="en-US" sz="1400" b="1" dirty="0">
                <a:solidFill>
                  <a:srgbClr val="008000"/>
                </a:solidFill>
              </a:rPr>
              <a:t>，表示增加一个单词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b="1" dirty="0"/>
              <a:t>		</a:t>
            </a:r>
            <a:r>
              <a:rPr lang="en-US" altLang="zh-CN" sz="1400" b="1" dirty="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 </a:t>
            </a:r>
            <a:r>
              <a:rPr lang="en-US" altLang="zh-CN" sz="1400" b="1" dirty="0" err="1" smtClean="0"/>
              <a:t>printf</a:t>
            </a:r>
            <a:r>
              <a:rPr lang="en-US" altLang="zh-CN" sz="1400" b="1" dirty="0"/>
              <a:t>("There are %d words in this line.\n",</a:t>
            </a:r>
            <a:r>
              <a:rPr lang="en-US" altLang="zh-CN" sz="1400" b="1" dirty="0" err="1"/>
              <a:t>num</a:t>
            </a:r>
            <a:r>
              <a:rPr lang="en-US" altLang="zh-CN" sz="1400" b="1" dirty="0" smtClean="0"/>
              <a:t>); </a:t>
            </a:r>
            <a:r>
              <a:rPr lang="en-US" altLang="zh-CN" sz="1400" b="1" dirty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输出单词数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b="1" dirty="0"/>
              <a:t> </a:t>
            </a:r>
            <a:r>
              <a:rPr lang="en-US" altLang="zh-CN" sz="1400" b="1" dirty="0" smtClean="0"/>
              <a:t>return </a:t>
            </a:r>
            <a:r>
              <a:rPr lang="en-US" altLang="zh-CN" sz="1400" b="1" dirty="0"/>
              <a:t>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}</a:t>
            </a:r>
            <a:endParaRPr lang="en-US" altLang="zh-CN" sz="1400" b="1" dirty="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772297" y="4100356"/>
            <a:ext cx="0" cy="248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616618" y="4504168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8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9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10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1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2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3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11963" y="58766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2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3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4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5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6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7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96998" y="5761310"/>
            <a:ext cx="3495675" cy="82867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6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定义一维数组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405268"/>
            <a:ext cx="4253617" cy="377067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(1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en-US" altLang="zh-CN" b="1" dirty="0">
                <a:solidFill>
                  <a:srgbClr val="002060"/>
                </a:solidFill>
              </a:rPr>
              <a:t> </a:t>
            </a:r>
            <a:r>
              <a:rPr lang="zh-CN" altLang="en-US" b="1" dirty="0">
                <a:solidFill>
                  <a:srgbClr val="002060"/>
                </a:solidFill>
              </a:rPr>
              <a:t>数组名</a:t>
            </a:r>
            <a:r>
              <a:rPr lang="zh-CN" altLang="en-US" dirty="0">
                <a:solidFill>
                  <a:schemeClr val="tx1"/>
                </a:solidFill>
              </a:rPr>
              <a:t>的命名规则和变量名相同，遵循标识符命名规则。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(2) </a:t>
            </a:r>
            <a:r>
              <a:rPr lang="zh-CN" altLang="en-US" dirty="0">
                <a:solidFill>
                  <a:schemeClr val="tx1"/>
                </a:solidFill>
              </a:rPr>
              <a:t>在定义数组时，需要指定数组中元素的个数，方括号中的常量表达式用来表示元素的个数，即</a:t>
            </a:r>
            <a:r>
              <a:rPr lang="zh-CN" altLang="en-US" b="1" dirty="0">
                <a:solidFill>
                  <a:schemeClr val="tx1"/>
                </a:solidFill>
              </a:rPr>
              <a:t>数组长度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(3) </a:t>
            </a:r>
            <a:r>
              <a:rPr lang="zh-CN" altLang="en-US" dirty="0" smtClean="0">
                <a:solidFill>
                  <a:schemeClr val="tx1"/>
                </a:solidFill>
              </a:rPr>
              <a:t>常量</a:t>
            </a:r>
            <a:r>
              <a:rPr lang="zh-CN" altLang="en-US" dirty="0">
                <a:solidFill>
                  <a:schemeClr val="tx1"/>
                </a:solidFill>
              </a:rPr>
              <a:t>表达式中可以包括常量和符号常量，不能包含变量。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413183" y="1450531"/>
            <a:ext cx="1899159" cy="41547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 err="1"/>
              <a:t>int</a:t>
            </a:r>
            <a:r>
              <a:rPr lang="en-US" altLang="zh-CN" b="1"/>
              <a:t> a[10];</a:t>
            </a:r>
            <a:endParaRPr lang="en-US" altLang="zh-CN" b="1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7962181" y="560052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9358"/>
              <a:gd name="adj6" fmla="val -54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整型数组，即数组中的元素均为整型</a:t>
            </a:r>
          </a:p>
        </p:txBody>
      </p:sp>
      <p:sp>
        <p:nvSpPr>
          <p:cNvPr id="28" name="线形标注 2 27"/>
          <p:cNvSpPr/>
          <p:nvPr/>
        </p:nvSpPr>
        <p:spPr>
          <a:xfrm>
            <a:off x="7962181" y="1030191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928"/>
              <a:gd name="adj6" fmla="val -45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数组名为</a:t>
            </a:r>
            <a:r>
              <a:rPr lang="en-US" altLang="zh-CN" sz="1600"/>
              <a:t>a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7962181" y="2103346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4930"/>
              <a:gd name="adj6" fmla="val -37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数组包含</a:t>
            </a:r>
            <a:r>
              <a:rPr lang="en-US" altLang="zh-CN" sz="1600"/>
              <a:t>10</a:t>
            </a:r>
            <a:r>
              <a:rPr lang="zh-CN" altLang="en-US" sz="1600"/>
              <a:t>个整型元素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20310"/>
              </p:ext>
            </p:extLst>
          </p:nvPr>
        </p:nvGraphicFramePr>
        <p:xfrm>
          <a:off x="5798869" y="2590674"/>
          <a:ext cx="5657010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5701">
                  <a:extLst>
                    <a:ext uri="{9D8B030D-6E8A-4147-A177-3AD203B41FA5}">
                      <a16:colId xmlns="" xmlns:a16="http://schemas.microsoft.com/office/drawing/2014/main" val="2033316795"/>
                    </a:ext>
                  </a:extLst>
                </a:gridCol>
                <a:gridCol w="565701">
                  <a:extLst>
                    <a:ext uri="{9D8B030D-6E8A-4147-A177-3AD203B41FA5}">
                      <a16:colId xmlns="" xmlns:a16="http://schemas.microsoft.com/office/drawing/2014/main" val="2347992465"/>
                    </a:ext>
                  </a:extLst>
                </a:gridCol>
                <a:gridCol w="565701">
                  <a:extLst>
                    <a:ext uri="{9D8B030D-6E8A-4147-A177-3AD203B41FA5}">
                      <a16:colId xmlns="" xmlns:a16="http://schemas.microsoft.com/office/drawing/2014/main" val="3981033593"/>
                    </a:ext>
                  </a:extLst>
                </a:gridCol>
                <a:gridCol w="565701">
                  <a:extLst>
                    <a:ext uri="{9D8B030D-6E8A-4147-A177-3AD203B41FA5}">
                      <a16:colId xmlns="" xmlns:a16="http://schemas.microsoft.com/office/drawing/2014/main" val="2556556097"/>
                    </a:ext>
                  </a:extLst>
                </a:gridCol>
                <a:gridCol w="565701">
                  <a:extLst>
                    <a:ext uri="{9D8B030D-6E8A-4147-A177-3AD203B41FA5}">
                      <a16:colId xmlns="" xmlns:a16="http://schemas.microsoft.com/office/drawing/2014/main" val="821305054"/>
                    </a:ext>
                  </a:extLst>
                </a:gridCol>
                <a:gridCol w="565701">
                  <a:extLst>
                    <a:ext uri="{9D8B030D-6E8A-4147-A177-3AD203B41FA5}">
                      <a16:colId xmlns="" xmlns:a16="http://schemas.microsoft.com/office/drawing/2014/main" val="730262748"/>
                    </a:ext>
                  </a:extLst>
                </a:gridCol>
                <a:gridCol w="565701">
                  <a:extLst>
                    <a:ext uri="{9D8B030D-6E8A-4147-A177-3AD203B41FA5}">
                      <a16:colId xmlns="" xmlns:a16="http://schemas.microsoft.com/office/drawing/2014/main" val="2351595954"/>
                    </a:ext>
                  </a:extLst>
                </a:gridCol>
                <a:gridCol w="565701">
                  <a:extLst>
                    <a:ext uri="{9D8B030D-6E8A-4147-A177-3AD203B41FA5}">
                      <a16:colId xmlns="" xmlns:a16="http://schemas.microsoft.com/office/drawing/2014/main" val="3376203906"/>
                    </a:ext>
                  </a:extLst>
                </a:gridCol>
                <a:gridCol w="565701">
                  <a:extLst>
                    <a:ext uri="{9D8B030D-6E8A-4147-A177-3AD203B41FA5}">
                      <a16:colId xmlns="" xmlns:a16="http://schemas.microsoft.com/office/drawing/2014/main" val="3698366222"/>
                    </a:ext>
                  </a:extLst>
                </a:gridCol>
                <a:gridCol w="565701">
                  <a:extLst>
                    <a:ext uri="{9D8B030D-6E8A-4147-A177-3AD203B41FA5}">
                      <a16:colId xmlns="" xmlns:a16="http://schemas.microsoft.com/office/drawing/2014/main" val="32218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a[0]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a[1]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a[2]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a[3]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a[4]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a[5]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a[6]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a[7]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a[8]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a[9]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3364182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795903" y="3176501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/>
              <a:t>相当于定义了10个简单的整型变量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8155883" y="3776177"/>
            <a:ext cx="3299996" cy="2087910"/>
            <a:chOff x="10187984" y="4266795"/>
            <a:chExt cx="3299996" cy="2087910"/>
          </a:xfrm>
        </p:grpSpPr>
        <p:sp>
          <p:nvSpPr>
            <p:cNvPr id="31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2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4266795"/>
              <a:ext cx="2525295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数组元素的</a:t>
              </a:r>
              <a:r>
                <a:rPr lang="zh-CN" altLang="en-US" sz="1600" b="1" dirty="0">
                  <a:solidFill>
                    <a:schemeClr val="accent6"/>
                  </a:solidFill>
                </a:rPr>
                <a:t>下标从</a:t>
              </a:r>
              <a:r>
                <a:rPr lang="en-US" altLang="zh-CN" sz="1600" b="1" dirty="0">
                  <a:solidFill>
                    <a:schemeClr val="accent6"/>
                  </a:solidFill>
                </a:rPr>
                <a:t>0</a:t>
              </a:r>
              <a:r>
                <a:rPr lang="zh-CN" altLang="en-US" sz="1600" b="1" dirty="0">
                  <a:solidFill>
                    <a:schemeClr val="accent6"/>
                  </a:solidFill>
                </a:rPr>
                <a:t>开始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，用“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a[10];”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数组（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个整型元素），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则最大下标值为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，不存在数组元素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a[10]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3186355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6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6.9】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个字符串</a:t>
            </a:r>
            <a:r>
              <a:rPr lang="en-US" altLang="zh-CN" sz="2000">
                <a:solidFill>
                  <a:schemeClr val="accent1"/>
                </a:solidFill>
              </a:rPr>
              <a:t>,</a:t>
            </a:r>
            <a:r>
              <a:rPr lang="zh-CN" altLang="en-US" sz="2000">
                <a:solidFill>
                  <a:schemeClr val="accent1"/>
                </a:solidFill>
              </a:rPr>
              <a:t>要求找出其中“最大”者。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25821" y="2675956"/>
            <a:ext cx="11445765" cy="3356544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#include&lt;</a:t>
            </a:r>
            <a:r>
              <a:rPr lang="en-US" altLang="zh-CN" sz="1200" b="1" dirty="0" err="1"/>
              <a:t>stdio.h</a:t>
            </a:r>
            <a:r>
              <a:rPr lang="en-US" altLang="zh-CN" sz="12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>
                <a:solidFill>
                  <a:schemeClr val="accent6"/>
                </a:solidFill>
              </a:rPr>
              <a:t>#include&lt;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string.h</a:t>
            </a:r>
            <a:r>
              <a:rPr lang="en-US" altLang="zh-CN" sz="1200" b="1" dirty="0">
                <a:solidFill>
                  <a:schemeClr val="accent6"/>
                </a:solidFill>
              </a:rPr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 err="1"/>
              <a:t>int</a:t>
            </a:r>
            <a:r>
              <a:rPr lang="en-US" altLang="zh-CN" sz="1200" b="1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char </a:t>
            </a:r>
            <a:r>
              <a:rPr lang="en-US" altLang="zh-CN" sz="1200" b="1" dirty="0" err="1"/>
              <a:t>str</a:t>
            </a:r>
            <a:r>
              <a:rPr lang="en-US" altLang="zh-CN" sz="1200" b="1" dirty="0"/>
              <a:t>[3][20];	</a:t>
            </a:r>
            <a:r>
              <a:rPr lang="en-US" altLang="zh-CN" sz="1200" b="1" dirty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定义二维字符数组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200" b="1" dirty="0"/>
              <a:t>	</a:t>
            </a:r>
            <a:r>
              <a:rPr lang="en-US" altLang="zh-CN" sz="1200" b="1" dirty="0"/>
              <a:t>char string[20];	</a:t>
            </a:r>
            <a:endParaRPr lang="en-US" altLang="zh-CN" sz="1200" b="1" dirty="0" smtClean="0"/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</a:t>
            </a:r>
            <a:r>
              <a:rPr lang="en-US" altLang="zh-CN" sz="1200" b="1" dirty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定义一维字符数组，作为交换字符串时的临时字符数组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200" b="1" dirty="0"/>
              <a:t>	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for(i=0;i&lt;3;i++)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	gets(</a:t>
            </a:r>
            <a:r>
              <a:rPr lang="en-US" altLang="zh-CN" sz="1200" b="1" dirty="0" err="1"/>
              <a:t>str</a:t>
            </a:r>
            <a:r>
              <a:rPr lang="en-US" altLang="zh-CN" sz="1200" b="1" dirty="0"/>
              <a:t>[i</a:t>
            </a:r>
            <a:r>
              <a:rPr lang="en-US" altLang="zh-CN" sz="1200" b="1" dirty="0" smtClean="0"/>
              <a:t>]); 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读入</a:t>
            </a:r>
            <a:r>
              <a:rPr lang="en-US" altLang="zh-CN" sz="1200" b="1" dirty="0">
                <a:solidFill>
                  <a:srgbClr val="008000"/>
                </a:solidFill>
              </a:rPr>
              <a:t>3</a:t>
            </a:r>
            <a:r>
              <a:rPr lang="zh-CN" altLang="en-US" sz="1200" b="1" dirty="0">
                <a:solidFill>
                  <a:srgbClr val="008000"/>
                </a:solidFill>
              </a:rPr>
              <a:t>个字符串，分别给</a:t>
            </a:r>
            <a:r>
              <a:rPr lang="en-US" altLang="zh-CN" sz="1200" b="1" dirty="0" err="1">
                <a:solidFill>
                  <a:srgbClr val="008000"/>
                </a:solidFill>
              </a:rPr>
              <a:t>str</a:t>
            </a:r>
            <a:r>
              <a:rPr lang="en-US" altLang="zh-CN" sz="1200" b="1" dirty="0">
                <a:solidFill>
                  <a:srgbClr val="008000"/>
                </a:solidFill>
              </a:rPr>
              <a:t>[0],</a:t>
            </a:r>
            <a:r>
              <a:rPr lang="en-US" altLang="zh-CN" sz="1200" b="1" dirty="0" err="1">
                <a:solidFill>
                  <a:srgbClr val="008000"/>
                </a:solidFill>
              </a:rPr>
              <a:t>str</a:t>
            </a:r>
            <a:r>
              <a:rPr lang="en-US" altLang="zh-CN" sz="1200" b="1" dirty="0">
                <a:solidFill>
                  <a:srgbClr val="008000"/>
                </a:solidFill>
              </a:rPr>
              <a:t>[1],</a:t>
            </a:r>
            <a:r>
              <a:rPr lang="en-US" altLang="zh-CN" sz="1200" b="1" dirty="0" err="1">
                <a:solidFill>
                  <a:srgbClr val="008000"/>
                </a:solidFill>
              </a:rPr>
              <a:t>str</a:t>
            </a:r>
            <a:r>
              <a:rPr lang="en-US" altLang="zh-CN" sz="1200" b="1" dirty="0">
                <a:solidFill>
                  <a:srgbClr val="008000"/>
                </a:solidFill>
              </a:rPr>
              <a:t>[2]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if(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strcmp</a:t>
            </a:r>
            <a:r>
              <a:rPr lang="en-US" altLang="zh-CN" sz="1200" b="1" dirty="0">
                <a:solidFill>
                  <a:schemeClr val="accent6"/>
                </a:solidFill>
              </a:rPr>
              <a:t>(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</a:t>
            </a:r>
            <a:r>
              <a:rPr lang="en-US" altLang="zh-CN" sz="1200" b="1" dirty="0">
                <a:solidFill>
                  <a:schemeClr val="accent6"/>
                </a:solidFill>
              </a:rPr>
              <a:t>[0],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</a:t>
            </a:r>
            <a:r>
              <a:rPr lang="en-US" altLang="zh-CN" sz="1200" b="1" dirty="0">
                <a:solidFill>
                  <a:schemeClr val="accent6"/>
                </a:solidFill>
              </a:rPr>
              <a:t>[1])&gt;0</a:t>
            </a:r>
            <a:r>
              <a:rPr lang="en-US" altLang="zh-CN" sz="1200" b="1" dirty="0" smtClean="0"/>
              <a:t>) 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若</a:t>
            </a:r>
            <a:r>
              <a:rPr lang="en-US" altLang="zh-CN" sz="1200" b="1" dirty="0" err="1">
                <a:solidFill>
                  <a:srgbClr val="008000"/>
                </a:solidFill>
              </a:rPr>
              <a:t>str</a:t>
            </a:r>
            <a:r>
              <a:rPr lang="en-US" altLang="zh-CN" sz="1200" b="1" dirty="0">
                <a:solidFill>
                  <a:srgbClr val="008000"/>
                </a:solidFill>
              </a:rPr>
              <a:t>[0]</a:t>
            </a:r>
            <a:r>
              <a:rPr lang="zh-CN" altLang="en-US" sz="1200" b="1" dirty="0">
                <a:solidFill>
                  <a:srgbClr val="008000"/>
                </a:solidFill>
              </a:rPr>
              <a:t>大于</a:t>
            </a:r>
            <a:r>
              <a:rPr lang="en-US" altLang="zh-CN" sz="1200" b="1" dirty="0" err="1">
                <a:solidFill>
                  <a:srgbClr val="008000"/>
                </a:solidFill>
              </a:rPr>
              <a:t>str</a:t>
            </a:r>
            <a:r>
              <a:rPr lang="en-US" altLang="zh-CN" sz="1200" b="1" dirty="0">
                <a:solidFill>
                  <a:srgbClr val="008000"/>
                </a:solidFill>
              </a:rPr>
              <a:t>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	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strcpy</a:t>
            </a:r>
            <a:r>
              <a:rPr lang="en-US" altLang="zh-CN" sz="1200" b="1" dirty="0">
                <a:solidFill>
                  <a:schemeClr val="accent6"/>
                </a:solidFill>
              </a:rPr>
              <a:t>(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string,str</a:t>
            </a:r>
            <a:r>
              <a:rPr lang="en-US" altLang="zh-CN" sz="1200" b="1" dirty="0">
                <a:solidFill>
                  <a:schemeClr val="accent6"/>
                </a:solidFill>
              </a:rPr>
              <a:t>[0</a:t>
            </a:r>
            <a:r>
              <a:rPr lang="en-US" altLang="zh-CN" sz="1200" b="1" dirty="0" smtClean="0">
                <a:solidFill>
                  <a:schemeClr val="accent6"/>
                </a:solidFill>
              </a:rPr>
              <a:t>]);</a:t>
            </a:r>
            <a:r>
              <a:rPr lang="en-US" altLang="zh-CN" sz="1200" b="1" dirty="0"/>
              <a:t> 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把</a:t>
            </a:r>
            <a:r>
              <a:rPr lang="en-US" altLang="zh-CN" sz="1200" b="1" dirty="0" err="1">
                <a:solidFill>
                  <a:srgbClr val="008000"/>
                </a:solidFill>
              </a:rPr>
              <a:t>str</a:t>
            </a:r>
            <a:r>
              <a:rPr lang="en-US" altLang="zh-CN" sz="1200" b="1" dirty="0">
                <a:solidFill>
                  <a:srgbClr val="008000"/>
                </a:solidFill>
              </a:rPr>
              <a:t>[0]</a:t>
            </a:r>
            <a:r>
              <a:rPr lang="zh-CN" altLang="en-US" sz="1200" b="1" dirty="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200" b="1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else	</a:t>
            </a:r>
            <a:r>
              <a:rPr lang="en-US" altLang="zh-CN" sz="1200" b="1" dirty="0" smtClean="0"/>
              <a:t>					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若</a:t>
            </a:r>
            <a:r>
              <a:rPr lang="en-US" altLang="zh-CN" sz="1200" b="1" dirty="0" err="1">
                <a:solidFill>
                  <a:srgbClr val="008000"/>
                </a:solidFill>
              </a:rPr>
              <a:t>str</a:t>
            </a:r>
            <a:r>
              <a:rPr lang="en-US" altLang="zh-CN" sz="1200" b="1" dirty="0">
                <a:solidFill>
                  <a:srgbClr val="008000"/>
                </a:solidFill>
              </a:rPr>
              <a:t>[0]</a:t>
            </a:r>
            <a:r>
              <a:rPr lang="zh-CN" altLang="en-US" sz="1200" b="1" dirty="0">
                <a:solidFill>
                  <a:srgbClr val="008000"/>
                </a:solidFill>
              </a:rPr>
              <a:t>小于等于</a:t>
            </a:r>
            <a:r>
              <a:rPr lang="en-US" altLang="zh-CN" sz="1200" b="1" dirty="0" err="1">
                <a:solidFill>
                  <a:srgbClr val="008000"/>
                </a:solidFill>
              </a:rPr>
              <a:t>str</a:t>
            </a:r>
            <a:r>
              <a:rPr lang="en-US" altLang="zh-CN" sz="1200" b="1" dirty="0">
                <a:solidFill>
                  <a:srgbClr val="008000"/>
                </a:solidFill>
              </a:rPr>
              <a:t>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	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strcpy</a:t>
            </a:r>
            <a:r>
              <a:rPr lang="en-US" altLang="zh-CN" sz="1200" b="1" dirty="0">
                <a:solidFill>
                  <a:schemeClr val="accent6"/>
                </a:solidFill>
              </a:rPr>
              <a:t>(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string,str</a:t>
            </a:r>
            <a:r>
              <a:rPr lang="en-US" altLang="zh-CN" sz="1200" b="1" dirty="0">
                <a:solidFill>
                  <a:schemeClr val="accent6"/>
                </a:solidFill>
              </a:rPr>
              <a:t>[1</a:t>
            </a:r>
            <a:r>
              <a:rPr lang="en-US" altLang="zh-CN" sz="1200" b="1" dirty="0" smtClean="0">
                <a:solidFill>
                  <a:schemeClr val="accent6"/>
                </a:solidFill>
              </a:rPr>
              <a:t>]);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把</a:t>
            </a:r>
            <a:r>
              <a:rPr lang="en-US" altLang="zh-CN" sz="1200" b="1" dirty="0" err="1">
                <a:solidFill>
                  <a:srgbClr val="008000"/>
                </a:solidFill>
              </a:rPr>
              <a:t>str</a:t>
            </a:r>
            <a:r>
              <a:rPr lang="en-US" altLang="zh-CN" sz="1200" b="1" dirty="0">
                <a:solidFill>
                  <a:srgbClr val="008000"/>
                </a:solidFill>
              </a:rPr>
              <a:t>[1]</a:t>
            </a:r>
            <a:r>
              <a:rPr lang="zh-CN" altLang="en-US" sz="1200" b="1" dirty="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200" b="1" dirty="0">
                <a:solidFill>
                  <a:srgbClr val="008000"/>
                </a:solidFill>
              </a:rPr>
              <a:t>string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if(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strcmp</a:t>
            </a:r>
            <a:r>
              <a:rPr lang="en-US" altLang="zh-CN" sz="1200" b="1" dirty="0">
                <a:solidFill>
                  <a:schemeClr val="accent6"/>
                </a:solidFill>
              </a:rPr>
              <a:t>(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</a:t>
            </a:r>
            <a:r>
              <a:rPr lang="en-US" altLang="zh-CN" sz="1200" b="1" dirty="0">
                <a:solidFill>
                  <a:schemeClr val="accent6"/>
                </a:solidFill>
              </a:rPr>
              <a:t>[2],string)&gt;0</a:t>
            </a:r>
            <a:r>
              <a:rPr lang="en-US" altLang="zh-CN" sz="1200" b="1" dirty="0"/>
              <a:t>)	</a:t>
            </a:r>
            <a:r>
              <a:rPr lang="en-US" altLang="zh-CN" sz="1200" b="1" dirty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若</a:t>
            </a:r>
            <a:r>
              <a:rPr lang="en-US" altLang="zh-CN" sz="1200" b="1" dirty="0" err="1">
                <a:solidFill>
                  <a:srgbClr val="008000"/>
                </a:solidFill>
              </a:rPr>
              <a:t>str</a:t>
            </a:r>
            <a:r>
              <a:rPr lang="en-US" altLang="zh-CN" sz="1200" b="1" dirty="0">
                <a:solidFill>
                  <a:srgbClr val="008000"/>
                </a:solidFill>
              </a:rPr>
              <a:t>[2]</a:t>
            </a:r>
            <a:r>
              <a:rPr lang="zh-CN" altLang="en-US" sz="1200" b="1" dirty="0">
                <a:solidFill>
                  <a:srgbClr val="008000"/>
                </a:solidFill>
              </a:rPr>
              <a:t>大于</a:t>
            </a:r>
            <a:r>
              <a:rPr lang="en-US" altLang="zh-CN" sz="1200" b="1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	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strcpy</a:t>
            </a:r>
            <a:r>
              <a:rPr lang="en-US" altLang="zh-CN" sz="1200" b="1" dirty="0">
                <a:solidFill>
                  <a:schemeClr val="accent6"/>
                </a:solidFill>
              </a:rPr>
              <a:t>(</a:t>
            </a:r>
            <a:r>
              <a:rPr lang="en-US" altLang="zh-CN" sz="1200" b="1" dirty="0" err="1">
                <a:solidFill>
                  <a:schemeClr val="accent6"/>
                </a:solidFill>
              </a:rPr>
              <a:t>string,str</a:t>
            </a:r>
            <a:r>
              <a:rPr lang="en-US" altLang="zh-CN" sz="1200" b="1" dirty="0">
                <a:solidFill>
                  <a:schemeClr val="accent6"/>
                </a:solidFill>
              </a:rPr>
              <a:t>[2]);</a:t>
            </a:r>
            <a:r>
              <a:rPr lang="en-US" altLang="zh-CN" sz="1200" b="1" dirty="0"/>
              <a:t>	</a:t>
            </a:r>
            <a:r>
              <a:rPr lang="en-US" altLang="zh-CN" sz="1200" b="1" dirty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把</a:t>
            </a:r>
            <a:r>
              <a:rPr lang="en-US" altLang="zh-CN" sz="1200" b="1" dirty="0" err="1">
                <a:solidFill>
                  <a:srgbClr val="008000"/>
                </a:solidFill>
              </a:rPr>
              <a:t>str</a:t>
            </a:r>
            <a:r>
              <a:rPr lang="en-US" altLang="zh-CN" sz="1200" b="1" dirty="0">
                <a:solidFill>
                  <a:srgbClr val="008000"/>
                </a:solidFill>
              </a:rPr>
              <a:t>[2]</a:t>
            </a:r>
            <a:r>
              <a:rPr lang="zh-CN" altLang="en-US" sz="1200" b="1" dirty="0">
                <a:solidFill>
                  <a:srgbClr val="008000"/>
                </a:solidFill>
              </a:rPr>
              <a:t>的字符串赋给字符数组</a:t>
            </a:r>
            <a:r>
              <a:rPr lang="en-US" altLang="zh-CN" sz="1200" b="1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</a:t>
            </a:r>
            <a:r>
              <a:rPr lang="en-US" altLang="zh-CN" sz="1200" b="1" dirty="0" err="1"/>
              <a:t>printf</a:t>
            </a:r>
            <a:r>
              <a:rPr lang="en-US" altLang="zh-CN" sz="1200" b="1" dirty="0"/>
              <a:t>("\</a:t>
            </a:r>
            <a:r>
              <a:rPr lang="en-US" altLang="zh-CN" sz="1200" b="1" dirty="0" err="1"/>
              <a:t>nthe</a:t>
            </a:r>
            <a:r>
              <a:rPr lang="en-US" altLang="zh-CN" sz="1200" b="1" dirty="0"/>
              <a:t> largest string is:\</a:t>
            </a:r>
            <a:r>
              <a:rPr lang="en-US" altLang="zh-CN" sz="1200" b="1" dirty="0" err="1"/>
              <a:t>n%s</a:t>
            </a:r>
            <a:r>
              <a:rPr lang="en-US" altLang="zh-CN" sz="1200" b="1" dirty="0"/>
              <a:t>\</a:t>
            </a:r>
            <a:r>
              <a:rPr lang="en-US" altLang="zh-CN" sz="1200" b="1" dirty="0" err="1"/>
              <a:t>n",string</a:t>
            </a:r>
            <a:r>
              <a:rPr lang="en-US" altLang="zh-CN" sz="1200" b="1" dirty="0"/>
              <a:t>);	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200" b="1" dirty="0">
                <a:solidFill>
                  <a:srgbClr val="008000"/>
                </a:solidFill>
              </a:rPr>
              <a:t>输出</a:t>
            </a:r>
            <a:r>
              <a:rPr lang="en-US" altLang="zh-CN" sz="1200" b="1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 dirty="0"/>
              <a:t>}</a:t>
            </a:r>
            <a:endParaRPr lang="en-US" altLang="zh-CN" sz="1200" b="1" dirty="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698725" y="2675956"/>
            <a:ext cx="0" cy="267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543046" y="3079768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38391" y="44522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409580"/>
              </p:ext>
            </p:extLst>
          </p:nvPr>
        </p:nvGraphicFramePr>
        <p:xfrm>
          <a:off x="252248" y="1681117"/>
          <a:ext cx="695189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192">
                  <a:extLst>
                    <a:ext uri="{9D8B030D-6E8A-4147-A177-3AD203B41FA5}">
                      <a16:colId xmlns="" xmlns:a16="http://schemas.microsoft.com/office/drawing/2014/main" val="969344739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62521629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975520133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3050129151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420009949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1360924951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433857140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480688504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912921942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835101978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207664106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590237542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99280714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756923771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3149853920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1969456910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861184607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3529129331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1347844916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593729444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1862695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err="1" smtClean="0"/>
                        <a:t>str</a:t>
                      </a:r>
                      <a:r>
                        <a:rPr lang="en-US" altLang="zh-CN" sz="1400" dirty="0" smtClean="0"/>
                        <a:t>[0]:</a:t>
                      </a:r>
                      <a:endParaRPr lang="zh-CN" altLang="en-US" sz="1400" dirty="0"/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o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l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l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d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\0</a:t>
                      </a:r>
                      <a:endParaRPr lang="zh-CN" altLang="en-US" sz="14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1166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str[1]:</a:t>
                      </a:r>
                      <a:endParaRPr lang="zh-CN" altLang="en-US" sz="1400"/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7904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str[2]:</a:t>
                      </a:r>
                      <a:endParaRPr lang="zh-CN" altLang="en-US" sz="1400"/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m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e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r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\0</a:t>
                      </a:r>
                      <a:endParaRPr lang="zh-CN" altLang="en-US" sz="14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1379245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22818"/>
              </p:ext>
            </p:extLst>
          </p:nvPr>
        </p:nvGraphicFramePr>
        <p:xfrm>
          <a:off x="7546428" y="317371"/>
          <a:ext cx="4225158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2579">
                  <a:extLst>
                    <a:ext uri="{9D8B030D-6E8A-4147-A177-3AD203B41FA5}">
                      <a16:colId xmlns="" xmlns:a16="http://schemas.microsoft.com/office/drawing/2014/main" val="3663328456"/>
                    </a:ext>
                  </a:extLst>
                </a:gridCol>
                <a:gridCol w="2112579">
                  <a:extLst>
                    <a:ext uri="{9D8B030D-6E8A-4147-A177-3AD203B41FA5}">
                      <a16:colId xmlns="" xmlns:a16="http://schemas.microsoft.com/office/drawing/2014/main" val="28347963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读入</a:t>
                      </a:r>
                      <a:r>
                        <a:rPr lang="en-US" altLang="zh-CN" sz="1400" smtClean="0"/>
                        <a:t>3</a:t>
                      </a:r>
                      <a:r>
                        <a:rPr lang="zh-CN" altLang="en-US" sz="1400" smtClean="0"/>
                        <a:t>个字符串给</a:t>
                      </a:r>
                      <a:r>
                        <a:rPr lang="en-US" altLang="zh-CN" sz="1400" smtClean="0"/>
                        <a:t>str[0],str[1],str[2]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46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73784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str[0]=&gt;string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str[1]=&gt;string</a:t>
                      </a:r>
                      <a:endParaRPr lang="zh-CN" altLang="en-US" sz="1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6226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234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str[2]=&gt;string</a:t>
                      </a:r>
                      <a:endParaRPr lang="zh-CN" altLang="en-US" sz="1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691370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string</a:t>
                      </a:r>
                      <a:r>
                        <a:rPr lang="zh-CN" altLang="en-US" sz="1400" smtClean="0"/>
                        <a:t>中的字符串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50051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082848" y="638776"/>
            <a:ext cx="126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str[0]&gt;str[1]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8915400" y="1429891"/>
            <a:ext cx="142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/>
              <a:t>str</a:t>
            </a:r>
            <a:r>
              <a:rPr lang="en-US" altLang="zh-CN" sz="1400" dirty="0" smtClean="0"/>
              <a:t>[2]&gt;string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6.9】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个字符串</a:t>
            </a:r>
            <a:r>
              <a:rPr lang="en-US" altLang="zh-CN" sz="2000">
                <a:solidFill>
                  <a:schemeClr val="accent1"/>
                </a:solidFill>
              </a:rPr>
              <a:t>,</a:t>
            </a:r>
            <a:r>
              <a:rPr lang="zh-CN" altLang="en-US" sz="2000">
                <a:solidFill>
                  <a:schemeClr val="accent1"/>
                </a:solidFill>
              </a:rPr>
              <a:t>要求找出其中“最大”者。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25821" y="2675956"/>
            <a:ext cx="11445765" cy="267881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200" b="1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>
                <a:solidFill>
                  <a:schemeClr val="accent6"/>
                </a:solidFill>
              </a:rPr>
              <a:t>#include&lt;string.h&gt;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char str[3][20];	</a:t>
            </a:r>
            <a:r>
              <a:rPr lang="en-US" altLang="zh-CN" sz="1200" b="1">
                <a:solidFill>
                  <a:srgbClr val="008000"/>
                </a:solidFill>
              </a:rPr>
              <a:t>//</a:t>
            </a:r>
            <a:r>
              <a:rPr lang="zh-CN" altLang="en-US" sz="1200" b="1">
                <a:solidFill>
                  <a:srgbClr val="008000"/>
                </a:solidFill>
              </a:rPr>
              <a:t>定义二维字符数组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200" b="1"/>
              <a:t>	</a:t>
            </a:r>
            <a:r>
              <a:rPr lang="en-US" altLang="zh-CN" sz="1200" b="1"/>
              <a:t>char string[20];	</a:t>
            </a:r>
            <a:endParaRPr lang="en-US" altLang="zh-CN" sz="1200" b="1" smtClean="0"/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</a:t>
            </a:r>
            <a:r>
              <a:rPr lang="en-US" altLang="zh-CN" sz="1200" b="1">
                <a:solidFill>
                  <a:srgbClr val="008000"/>
                </a:solidFill>
              </a:rPr>
              <a:t>//</a:t>
            </a:r>
            <a:r>
              <a:rPr lang="zh-CN" altLang="en-US" sz="1200" b="1">
                <a:solidFill>
                  <a:srgbClr val="008000"/>
                </a:solidFill>
              </a:rPr>
              <a:t>定义一维字符数组，作为交换字符串时的临时字符数组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200" b="1"/>
              <a:t>	</a:t>
            </a:r>
            <a:r>
              <a:rPr lang="en-US" altLang="zh-CN" sz="1200" b="1"/>
              <a:t>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for(i=0;i&lt;3;i++)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	gets(str[i]);	</a:t>
            </a:r>
            <a:r>
              <a:rPr lang="en-US" altLang="zh-CN" sz="1200" b="1">
                <a:solidFill>
                  <a:srgbClr val="008000"/>
                </a:solidFill>
              </a:rPr>
              <a:t>//</a:t>
            </a:r>
            <a:r>
              <a:rPr lang="zh-CN" altLang="en-US" sz="1200" b="1">
                <a:solidFill>
                  <a:srgbClr val="008000"/>
                </a:solidFill>
              </a:rPr>
              <a:t>读入</a:t>
            </a:r>
            <a:r>
              <a:rPr lang="en-US" altLang="zh-CN" sz="1200" b="1">
                <a:solidFill>
                  <a:srgbClr val="008000"/>
                </a:solidFill>
              </a:rPr>
              <a:t>3</a:t>
            </a:r>
            <a:r>
              <a:rPr lang="zh-CN" altLang="en-US" sz="1200" b="1">
                <a:solidFill>
                  <a:srgbClr val="008000"/>
                </a:solidFill>
              </a:rPr>
              <a:t>个字符串，分别给</a:t>
            </a:r>
            <a:r>
              <a:rPr lang="en-US" altLang="zh-CN" sz="1200" b="1">
                <a:solidFill>
                  <a:srgbClr val="008000"/>
                </a:solidFill>
              </a:rPr>
              <a:t>str[0],str[1],str[2]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if(</a:t>
            </a:r>
            <a:r>
              <a:rPr lang="en-US" altLang="zh-CN" sz="1200" b="1">
                <a:solidFill>
                  <a:schemeClr val="accent6"/>
                </a:solidFill>
              </a:rPr>
              <a:t>strcmp(str[0],str[1])&gt;0</a:t>
            </a:r>
            <a:r>
              <a:rPr lang="en-US" altLang="zh-CN" sz="1200" b="1"/>
              <a:t>)	</a:t>
            </a:r>
            <a:r>
              <a:rPr lang="en-US" altLang="zh-CN" sz="1200" b="1">
                <a:solidFill>
                  <a:srgbClr val="008000"/>
                </a:solidFill>
              </a:rPr>
              <a:t>//</a:t>
            </a:r>
            <a:r>
              <a:rPr lang="zh-CN" altLang="en-US" sz="1200" b="1">
                <a:solidFill>
                  <a:srgbClr val="008000"/>
                </a:solidFill>
              </a:rPr>
              <a:t>若</a:t>
            </a:r>
            <a:r>
              <a:rPr lang="en-US" altLang="zh-CN" sz="1200" b="1">
                <a:solidFill>
                  <a:srgbClr val="008000"/>
                </a:solidFill>
              </a:rPr>
              <a:t>str[0]</a:t>
            </a:r>
            <a:r>
              <a:rPr lang="zh-CN" altLang="en-US" sz="1200" b="1">
                <a:solidFill>
                  <a:srgbClr val="008000"/>
                </a:solidFill>
              </a:rPr>
              <a:t>大于</a:t>
            </a:r>
            <a:r>
              <a:rPr lang="en-US" altLang="zh-CN" sz="1200" b="1">
                <a:solidFill>
                  <a:srgbClr val="008000"/>
                </a:solidFill>
              </a:rPr>
              <a:t>str[1]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	</a:t>
            </a:r>
            <a:r>
              <a:rPr lang="en-US" altLang="zh-CN" sz="1200" b="1">
                <a:solidFill>
                  <a:schemeClr val="accent6"/>
                </a:solidFill>
              </a:rPr>
              <a:t>strcpy(string,str[0]);</a:t>
            </a:r>
            <a:r>
              <a:rPr lang="en-US" altLang="zh-CN" sz="1200" b="1"/>
              <a:t>	</a:t>
            </a:r>
            <a:r>
              <a:rPr lang="en-US" altLang="zh-CN" sz="1200" b="1">
                <a:solidFill>
                  <a:srgbClr val="008000"/>
                </a:solidFill>
              </a:rPr>
              <a:t>//</a:t>
            </a:r>
            <a:r>
              <a:rPr lang="zh-CN" altLang="en-US" sz="1200" b="1">
                <a:solidFill>
                  <a:srgbClr val="008000"/>
                </a:solidFill>
              </a:rPr>
              <a:t>把</a:t>
            </a:r>
            <a:r>
              <a:rPr lang="en-US" altLang="zh-CN" sz="1200" b="1">
                <a:solidFill>
                  <a:srgbClr val="008000"/>
                </a:solidFill>
              </a:rPr>
              <a:t>str[0]</a:t>
            </a:r>
            <a:r>
              <a:rPr lang="zh-CN" altLang="en-US" sz="1200" b="1">
                <a:solidFill>
                  <a:srgbClr val="008000"/>
                </a:solidFill>
              </a:rPr>
              <a:t>的字符串赋给字符数组</a:t>
            </a:r>
            <a:r>
              <a:rPr lang="en-US" altLang="zh-CN" sz="1200" b="1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else	</a:t>
            </a:r>
            <a:r>
              <a:rPr lang="en-US" altLang="zh-CN" sz="1200" b="1" smtClean="0"/>
              <a:t>					</a:t>
            </a:r>
            <a:r>
              <a:rPr lang="en-US" altLang="zh-CN" sz="1200" b="1" smtClean="0">
                <a:solidFill>
                  <a:srgbClr val="008000"/>
                </a:solidFill>
              </a:rPr>
              <a:t>//</a:t>
            </a:r>
            <a:r>
              <a:rPr lang="zh-CN" altLang="en-US" sz="1200" b="1">
                <a:solidFill>
                  <a:srgbClr val="008000"/>
                </a:solidFill>
              </a:rPr>
              <a:t>若</a:t>
            </a:r>
            <a:r>
              <a:rPr lang="en-US" altLang="zh-CN" sz="1200" b="1">
                <a:solidFill>
                  <a:srgbClr val="008000"/>
                </a:solidFill>
              </a:rPr>
              <a:t>str[0]</a:t>
            </a:r>
            <a:r>
              <a:rPr lang="zh-CN" altLang="en-US" sz="1200" b="1">
                <a:solidFill>
                  <a:srgbClr val="008000"/>
                </a:solidFill>
              </a:rPr>
              <a:t>小于等于</a:t>
            </a:r>
            <a:r>
              <a:rPr lang="en-US" altLang="zh-CN" sz="1200" b="1">
                <a:solidFill>
                  <a:srgbClr val="008000"/>
                </a:solidFill>
              </a:rPr>
              <a:t>str[1]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	</a:t>
            </a:r>
            <a:r>
              <a:rPr lang="en-US" altLang="zh-CN" sz="1200" b="1">
                <a:solidFill>
                  <a:schemeClr val="accent6"/>
                </a:solidFill>
              </a:rPr>
              <a:t>strcpy(string,str[1]);</a:t>
            </a:r>
            <a:r>
              <a:rPr lang="en-US" altLang="zh-CN" sz="1200" b="1"/>
              <a:t>	</a:t>
            </a:r>
            <a:r>
              <a:rPr lang="en-US" altLang="zh-CN" sz="1200" b="1">
                <a:solidFill>
                  <a:srgbClr val="008000"/>
                </a:solidFill>
              </a:rPr>
              <a:t>//</a:t>
            </a:r>
            <a:r>
              <a:rPr lang="zh-CN" altLang="en-US" sz="1200" b="1">
                <a:solidFill>
                  <a:srgbClr val="008000"/>
                </a:solidFill>
              </a:rPr>
              <a:t>把</a:t>
            </a:r>
            <a:r>
              <a:rPr lang="en-US" altLang="zh-CN" sz="1200" b="1">
                <a:solidFill>
                  <a:srgbClr val="008000"/>
                </a:solidFill>
              </a:rPr>
              <a:t>str[1]</a:t>
            </a:r>
            <a:r>
              <a:rPr lang="zh-CN" altLang="en-US" sz="1200" b="1">
                <a:solidFill>
                  <a:srgbClr val="008000"/>
                </a:solidFill>
              </a:rPr>
              <a:t>的字符串赋给字符数组</a:t>
            </a:r>
            <a:r>
              <a:rPr lang="en-US" altLang="zh-CN" sz="1200" b="1">
                <a:solidFill>
                  <a:srgbClr val="008000"/>
                </a:solidFill>
              </a:rPr>
              <a:t>string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if(</a:t>
            </a:r>
            <a:r>
              <a:rPr lang="en-US" altLang="zh-CN" sz="1200" b="1">
                <a:solidFill>
                  <a:schemeClr val="accent6"/>
                </a:solidFill>
              </a:rPr>
              <a:t>strcmp(str[2],string)&gt;0</a:t>
            </a:r>
            <a:r>
              <a:rPr lang="en-US" altLang="zh-CN" sz="1200" b="1"/>
              <a:t>)	</a:t>
            </a:r>
            <a:r>
              <a:rPr lang="en-US" altLang="zh-CN" sz="1200" b="1">
                <a:solidFill>
                  <a:srgbClr val="008000"/>
                </a:solidFill>
              </a:rPr>
              <a:t>//</a:t>
            </a:r>
            <a:r>
              <a:rPr lang="zh-CN" altLang="en-US" sz="1200" b="1">
                <a:solidFill>
                  <a:srgbClr val="008000"/>
                </a:solidFill>
              </a:rPr>
              <a:t>若</a:t>
            </a:r>
            <a:r>
              <a:rPr lang="en-US" altLang="zh-CN" sz="1200" b="1">
                <a:solidFill>
                  <a:srgbClr val="008000"/>
                </a:solidFill>
              </a:rPr>
              <a:t>str[2]</a:t>
            </a:r>
            <a:r>
              <a:rPr lang="zh-CN" altLang="en-US" sz="1200" b="1">
                <a:solidFill>
                  <a:srgbClr val="008000"/>
                </a:solidFill>
              </a:rPr>
              <a:t>大于</a:t>
            </a:r>
            <a:r>
              <a:rPr lang="en-US" altLang="zh-CN" sz="1200" b="1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	</a:t>
            </a:r>
            <a:r>
              <a:rPr lang="en-US" altLang="zh-CN" sz="1200" b="1">
                <a:solidFill>
                  <a:schemeClr val="accent6"/>
                </a:solidFill>
              </a:rPr>
              <a:t>strcpy(string,str[2]);</a:t>
            </a:r>
            <a:r>
              <a:rPr lang="en-US" altLang="zh-CN" sz="1200" b="1"/>
              <a:t>	</a:t>
            </a:r>
            <a:r>
              <a:rPr lang="en-US" altLang="zh-CN" sz="1200" b="1">
                <a:solidFill>
                  <a:srgbClr val="008000"/>
                </a:solidFill>
              </a:rPr>
              <a:t>//</a:t>
            </a:r>
            <a:r>
              <a:rPr lang="zh-CN" altLang="en-US" sz="1200" b="1">
                <a:solidFill>
                  <a:srgbClr val="008000"/>
                </a:solidFill>
              </a:rPr>
              <a:t>把</a:t>
            </a:r>
            <a:r>
              <a:rPr lang="en-US" altLang="zh-CN" sz="1200" b="1">
                <a:solidFill>
                  <a:srgbClr val="008000"/>
                </a:solidFill>
              </a:rPr>
              <a:t>str[2]</a:t>
            </a:r>
            <a:r>
              <a:rPr lang="zh-CN" altLang="en-US" sz="1200" b="1">
                <a:solidFill>
                  <a:srgbClr val="008000"/>
                </a:solidFill>
              </a:rPr>
              <a:t>的字符串赋给字符数组</a:t>
            </a:r>
            <a:r>
              <a:rPr lang="en-US" altLang="zh-CN" sz="1200" b="1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printf("\nthe largest string is:\n%s\n",string);	</a:t>
            </a:r>
            <a:r>
              <a:rPr lang="en-US" altLang="zh-CN" sz="1200" b="1" smtClean="0"/>
              <a:t>	</a:t>
            </a:r>
            <a:r>
              <a:rPr lang="en-US" altLang="zh-CN" sz="1200" b="1" smtClean="0">
                <a:solidFill>
                  <a:srgbClr val="008000"/>
                </a:solidFill>
              </a:rPr>
              <a:t>//</a:t>
            </a:r>
            <a:r>
              <a:rPr lang="zh-CN" altLang="en-US" sz="1200" b="1">
                <a:solidFill>
                  <a:srgbClr val="008000"/>
                </a:solidFill>
              </a:rPr>
              <a:t>输出</a:t>
            </a:r>
            <a:r>
              <a:rPr lang="en-US" altLang="zh-CN" sz="1200" b="1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200" b="1"/>
              <a:t>}</a:t>
            </a:r>
            <a:endParaRPr lang="en-US" altLang="zh-CN" sz="1200" b="1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698725" y="2675956"/>
            <a:ext cx="0" cy="267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543046" y="3079768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38391" y="44522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998"/>
              </p:ext>
            </p:extLst>
          </p:nvPr>
        </p:nvGraphicFramePr>
        <p:xfrm>
          <a:off x="252248" y="1681117"/>
          <a:ext cx="695189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192">
                  <a:extLst>
                    <a:ext uri="{9D8B030D-6E8A-4147-A177-3AD203B41FA5}">
                      <a16:colId xmlns="" xmlns:a16="http://schemas.microsoft.com/office/drawing/2014/main" val="969344739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62521629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975520133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3050129151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420009949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1360924951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433857140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480688504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912921942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835101978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207664106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590237542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99280714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756923771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3149853920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1969456910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2861184607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3529129331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1347844916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593729444"/>
                    </a:ext>
                  </a:extLst>
                </a:gridCol>
                <a:gridCol w="311535">
                  <a:extLst>
                    <a:ext uri="{9D8B030D-6E8A-4147-A177-3AD203B41FA5}">
                      <a16:colId xmlns="" xmlns:a16="http://schemas.microsoft.com/office/drawing/2014/main" val="1862695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err="1" smtClean="0"/>
                        <a:t>str</a:t>
                      </a:r>
                      <a:r>
                        <a:rPr lang="en-US" altLang="zh-CN" sz="1400" dirty="0" smtClean="0"/>
                        <a:t>[0]:</a:t>
                      </a:r>
                      <a:endParaRPr lang="zh-CN" altLang="en-US" sz="1400" dirty="0"/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o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l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l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d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\0</a:t>
                      </a:r>
                      <a:endParaRPr lang="zh-CN" altLang="en-US" sz="14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1166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str[1]:</a:t>
                      </a:r>
                      <a:endParaRPr lang="zh-CN" altLang="en-US" sz="1400"/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7904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str[2]:</a:t>
                      </a:r>
                      <a:endParaRPr lang="zh-CN" altLang="en-US" sz="1400"/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m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e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r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\0</a:t>
                      </a:r>
                      <a:endParaRPr lang="zh-CN" altLang="en-US" sz="14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\0</a:t>
                      </a:r>
                      <a:endParaRPr lang="zh-CN" altLang="en-US" sz="14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1379245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83413"/>
              </p:ext>
            </p:extLst>
          </p:nvPr>
        </p:nvGraphicFramePr>
        <p:xfrm>
          <a:off x="7546428" y="317371"/>
          <a:ext cx="4225158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2579">
                  <a:extLst>
                    <a:ext uri="{9D8B030D-6E8A-4147-A177-3AD203B41FA5}">
                      <a16:colId xmlns="" xmlns:a16="http://schemas.microsoft.com/office/drawing/2014/main" val="3663328456"/>
                    </a:ext>
                  </a:extLst>
                </a:gridCol>
                <a:gridCol w="2112579">
                  <a:extLst>
                    <a:ext uri="{9D8B030D-6E8A-4147-A177-3AD203B41FA5}">
                      <a16:colId xmlns="" xmlns:a16="http://schemas.microsoft.com/office/drawing/2014/main" val="28347963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读入</a:t>
                      </a:r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个字符串给</a:t>
                      </a:r>
                      <a:r>
                        <a:rPr lang="en-US" altLang="zh-CN" sz="1400" dirty="0" err="1" smtClean="0"/>
                        <a:t>str</a:t>
                      </a:r>
                      <a:r>
                        <a:rPr lang="en-US" altLang="zh-CN" sz="1400" dirty="0" smtClean="0"/>
                        <a:t>[0],</a:t>
                      </a:r>
                      <a:r>
                        <a:rPr lang="en-US" altLang="zh-CN" sz="1400" dirty="0" err="1" smtClean="0"/>
                        <a:t>str</a:t>
                      </a:r>
                      <a:r>
                        <a:rPr lang="en-US" altLang="zh-CN" sz="1400" dirty="0" smtClean="0"/>
                        <a:t>[1],</a:t>
                      </a:r>
                      <a:r>
                        <a:rPr lang="en-US" altLang="zh-CN" sz="1400" dirty="0" err="1" smtClean="0"/>
                        <a:t>str</a:t>
                      </a:r>
                      <a:r>
                        <a:rPr lang="en-US" altLang="zh-CN" sz="1400" dirty="0" smtClean="0"/>
                        <a:t>[2]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46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73784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str[0]=&gt;string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str[1]=&gt;string</a:t>
                      </a:r>
                      <a:endParaRPr lang="zh-CN" altLang="en-US" sz="1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6226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234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str[2]=&gt;string</a:t>
                      </a:r>
                      <a:endParaRPr lang="zh-CN" altLang="en-US" sz="1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691370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输出</a:t>
                      </a:r>
                      <a:r>
                        <a:rPr lang="en-US" altLang="zh-CN" sz="1400" dirty="0" smtClean="0"/>
                        <a:t>string</a:t>
                      </a:r>
                      <a:r>
                        <a:rPr lang="zh-CN" altLang="en-US" sz="1400" dirty="0" smtClean="0"/>
                        <a:t>中的字符串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50051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082848" y="638776"/>
            <a:ext cx="126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str[0]&gt;str[1]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9082848" y="1429891"/>
            <a:ext cx="126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str[2]&gt;string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66884" y="5279194"/>
            <a:ext cx="3467100" cy="1447800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325821" y="5435211"/>
            <a:ext cx="7661271" cy="1291783"/>
            <a:chOff x="8050696" y="5019261"/>
            <a:chExt cx="7661271" cy="129178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8" name="剪去单角的矩形 47"/>
            <p:cNvSpPr/>
            <p:nvPr/>
          </p:nvSpPr>
          <p:spPr>
            <a:xfrm>
              <a:off x="8050696" y="5019261"/>
              <a:ext cx="7661271" cy="129178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8388004" y="5054496"/>
              <a:ext cx="7176820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(1) </a:t>
              </a:r>
              <a:r>
                <a:rPr lang="zh-CN" altLang="en-US" sz="1400">
                  <a:solidFill>
                    <a:schemeClr val="bg1"/>
                  </a:solidFill>
                </a:rPr>
                <a:t>流程图和程序注释中的“大于”是指两个字符串的比较中的“大于”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zh-CN" altLang="en-US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(2) 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str[0]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</a:rPr>
                <a:t>和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是一维字符数组，其中可以存放一个字符串。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</a:rPr>
                <a:t>(</a:t>
              </a:r>
              <a:r>
                <a:rPr lang="en-US" altLang="zh-CN" sz="1400">
                  <a:solidFill>
                    <a:schemeClr val="bg1"/>
                  </a:solidFill>
                </a:rPr>
                <a:t>3) strcpy</a:t>
              </a:r>
              <a:r>
                <a:rPr lang="zh-CN" altLang="en-US" sz="1400">
                  <a:solidFill>
                    <a:schemeClr val="bg1"/>
                  </a:solidFill>
                </a:rPr>
                <a:t>函数在将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str[0]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</a:rPr>
                <a:t>或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</a:rPr>
                <a:t>复制到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时，最后都有一个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′\</a:t>
              </a:r>
              <a:r>
                <a:rPr lang="en-US" altLang="zh-CN" sz="1400">
                  <a:solidFill>
                    <a:schemeClr val="bg1"/>
                  </a:solidFill>
                </a:rPr>
                <a:t>0′</a:t>
              </a:r>
              <a:r>
                <a:rPr lang="zh-CN" altLang="en-US" sz="1400">
                  <a:solidFill>
                    <a:schemeClr val="bg1"/>
                  </a:solidFill>
                </a:rPr>
                <a:t>。因此，最后用</a:t>
              </a:r>
              <a:r>
                <a:rPr lang="en-US" altLang="zh-CN" sz="1400">
                  <a:solidFill>
                    <a:schemeClr val="bg1"/>
                  </a:solidFill>
                </a:rPr>
                <a:t>%s</a:t>
              </a:r>
              <a:r>
                <a:rPr lang="zh-CN" altLang="en-US" sz="1400">
                  <a:solidFill>
                    <a:schemeClr val="bg1"/>
                  </a:solidFill>
                </a:rPr>
                <a:t>格式输出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时，遇到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中第一个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′\</a:t>
              </a:r>
              <a:r>
                <a:rPr lang="en-US" altLang="zh-CN" sz="1400">
                  <a:solidFill>
                    <a:schemeClr val="bg1"/>
                  </a:solidFill>
                </a:rPr>
                <a:t>0′</a:t>
              </a:r>
              <a:r>
                <a:rPr lang="zh-CN" altLang="en-US" sz="1400">
                  <a:solidFill>
                    <a:schemeClr val="bg1"/>
                  </a:solidFill>
                </a:rPr>
                <a:t>即结束输出，并不是把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中的全部字符输出。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注意事项小结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12800" y="1727200"/>
            <a:ext cx="10795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数组定义与引用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a[10]; float b[2][3]; char string[] = “I am student!”</a:t>
            </a:r>
          </a:p>
          <a:p>
            <a:pPr lvl="1"/>
            <a:r>
              <a:rPr lang="en-US" altLang="zh-CN" dirty="0" smtClean="0"/>
              <a:t>a[0] = 1; a[9] = 10; b[0][0] = 1; b[1][2] = 6;</a:t>
            </a:r>
          </a:p>
          <a:p>
            <a:pPr lvl="1"/>
            <a:r>
              <a:rPr lang="en-US" altLang="zh-CN" dirty="0" err="1" smtClean="0"/>
              <a:t>printf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d,%d,%f,%f,%s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n”,a</a:t>
            </a:r>
            <a:r>
              <a:rPr lang="en-US" altLang="zh-CN" dirty="0" smtClean="0"/>
              <a:t>[0],a[9],b[0][0],b[1][2],string);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冒泡排序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n: </a:t>
            </a:r>
            <a:r>
              <a:rPr lang="zh-CN" altLang="en-US" dirty="0"/>
              <a:t>表示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, j=1,2</a:t>
            </a:r>
            <a:r>
              <a:rPr lang="en-US" altLang="zh-CN" dirty="0"/>
              <a:t>,..n</a:t>
            </a:r>
          </a:p>
          <a:p>
            <a:pPr lvl="1"/>
            <a:r>
              <a:rPr lang="zh-CN" altLang="en-US" dirty="0"/>
              <a:t>表示</a:t>
            </a:r>
            <a:r>
              <a:rPr lang="zh-CN" altLang="en-US" dirty="0" smtClean="0"/>
              <a:t>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趟</a:t>
            </a:r>
            <a:r>
              <a:rPr lang="zh-CN" altLang="en-US" dirty="0"/>
              <a:t>排序，相邻元素两两</a:t>
            </a:r>
            <a:r>
              <a:rPr lang="zh-CN" altLang="en-US" dirty="0" smtClean="0"/>
              <a:t>比较，必要时交换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j</a:t>
            </a:r>
            <a:r>
              <a:rPr lang="zh-CN" altLang="en-US" dirty="0"/>
              <a:t>趟排序进行</a:t>
            </a:r>
            <a:r>
              <a:rPr lang="en-US" altLang="zh-CN" dirty="0"/>
              <a:t>n-j</a:t>
            </a:r>
            <a:r>
              <a:rPr lang="zh-CN" altLang="en-US" dirty="0"/>
              <a:t>次相邻元素两两比较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1"/>
            <a:r>
              <a:rPr lang="zh-CN" altLang="en-US" dirty="0"/>
              <a:t>最多进行</a:t>
            </a:r>
            <a:r>
              <a:rPr lang="en-US" altLang="zh-CN" dirty="0"/>
              <a:t>n-1</a:t>
            </a:r>
            <a:r>
              <a:rPr lang="zh-CN" altLang="en-US" dirty="0"/>
              <a:t>趟排序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优化：第</a:t>
            </a:r>
            <a:r>
              <a:rPr lang="en-US" altLang="zh-CN" dirty="0"/>
              <a:t>j</a:t>
            </a:r>
            <a:r>
              <a:rPr lang="zh-CN" altLang="en-US" dirty="0"/>
              <a:t>趟排序中，没有进行相邻元素的交换，表示数据已经排序好，没有必要进行此后的（</a:t>
            </a:r>
            <a:r>
              <a:rPr lang="en-US" altLang="zh-CN" dirty="0"/>
              <a:t>n-1-j</a:t>
            </a:r>
            <a:r>
              <a:rPr lang="zh-CN" altLang="en-US" dirty="0"/>
              <a:t>）趟排序。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常用一重循环处理一维数组，嵌套的两重循环处理二维数组。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字符串的结束标志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 s1[] = “123”;  char s2 = {‘1’,’2’,’3’}; // s1[3] = s2[3] = ‘\0’;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字符串的输入</a:t>
            </a:r>
            <a:r>
              <a:rPr lang="en-US" altLang="zh-CN" dirty="0" smtClean="0"/>
              <a:t>: include &lt;</a:t>
            </a:r>
            <a:r>
              <a:rPr lang="en-US" altLang="zh-CN" dirty="0" err="1" smtClean="0"/>
              <a:t>stdion.h</a:t>
            </a:r>
            <a:r>
              <a:rPr lang="en-US" altLang="zh-CN" dirty="0" smtClean="0"/>
              <a:t>&gt;</a:t>
            </a:r>
            <a:r>
              <a:rPr lang="zh-CN" altLang="en-US" dirty="0"/>
              <a:t>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();  include &lt;</a:t>
            </a:r>
            <a:r>
              <a:rPr lang="en-US" altLang="zh-CN" dirty="0" err="1" smtClean="0"/>
              <a:t>string.h</a:t>
            </a:r>
            <a:r>
              <a:rPr lang="en-US" altLang="zh-CN" dirty="0"/>
              <a:t>&gt;</a:t>
            </a:r>
            <a:r>
              <a:rPr lang="en-US" altLang="zh-CN" dirty="0" smtClean="0"/>
              <a:t>  gets()</a:t>
            </a:r>
          </a:p>
          <a:p>
            <a:pPr lvl="1"/>
            <a:r>
              <a:rPr lang="en-US" altLang="zh-CN" dirty="0" smtClean="0"/>
              <a:t>char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[80]; </a:t>
            </a:r>
          </a:p>
          <a:p>
            <a:pPr lvl="1"/>
            <a:r>
              <a:rPr lang="en-US" altLang="zh-CN" dirty="0" err="1" smtClean="0"/>
              <a:t>scanf</a:t>
            </a:r>
            <a:r>
              <a:rPr lang="en-US" altLang="zh-CN" dirty="0" smtClean="0"/>
              <a:t>(“%s”,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遇空格或回车结束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gets(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        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遇回车结束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1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注意事项小结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12800" y="1727200"/>
            <a:ext cx="10795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字符串的</a:t>
            </a:r>
            <a:r>
              <a:rPr lang="zh-CN" altLang="en-US" dirty="0"/>
              <a:t>输出</a:t>
            </a:r>
            <a:r>
              <a:rPr lang="en-US" altLang="zh-CN" dirty="0" smtClean="0"/>
              <a:t>: include &lt;</a:t>
            </a:r>
            <a:r>
              <a:rPr lang="en-US" altLang="zh-CN" dirty="0" err="1" smtClean="0"/>
              <a:t>stdion.h</a:t>
            </a:r>
            <a:r>
              <a:rPr lang="en-US" altLang="zh-CN" dirty="0" smtClean="0"/>
              <a:t>&gt;</a:t>
            </a:r>
            <a:r>
              <a:rPr lang="zh-CN" altLang="en-US" dirty="0"/>
              <a:t>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();  include &lt;</a:t>
            </a:r>
            <a:r>
              <a:rPr lang="en-US" altLang="zh-CN" dirty="0" err="1" smtClean="0"/>
              <a:t>string.h</a:t>
            </a:r>
            <a:r>
              <a:rPr lang="en-US" altLang="zh-CN" dirty="0"/>
              <a:t>&gt;</a:t>
            </a:r>
            <a:r>
              <a:rPr lang="en-US" altLang="zh-CN" dirty="0" smtClean="0"/>
              <a:t>  </a:t>
            </a:r>
            <a:r>
              <a:rPr lang="en-US" altLang="zh-CN" dirty="0"/>
              <a:t>put</a:t>
            </a:r>
            <a:r>
              <a:rPr lang="en-US" altLang="zh-CN" dirty="0" smtClean="0"/>
              <a:t>s()</a:t>
            </a:r>
          </a:p>
          <a:p>
            <a:pPr lvl="1"/>
            <a:r>
              <a:rPr lang="en-US" altLang="zh-CN" dirty="0" smtClean="0"/>
              <a:t>char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[80]; </a:t>
            </a:r>
          </a:p>
          <a:p>
            <a:pPr lvl="1"/>
            <a:r>
              <a:rPr lang="en-US" altLang="zh-CN" dirty="0" err="1"/>
              <a:t>print</a:t>
            </a:r>
            <a:r>
              <a:rPr lang="en-US" altLang="zh-CN" dirty="0" err="1" smtClean="0"/>
              <a:t>f</a:t>
            </a:r>
            <a:r>
              <a:rPr lang="en-US" altLang="zh-CN" dirty="0" smtClean="0"/>
              <a:t>(“%s”,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遇</a:t>
            </a:r>
            <a:r>
              <a:rPr lang="en-US" altLang="zh-CN" dirty="0" smtClean="0">
                <a:solidFill>
                  <a:srgbClr val="FF0000"/>
                </a:solidFill>
              </a:rPr>
              <a:t>’\0’</a:t>
            </a:r>
            <a:r>
              <a:rPr lang="zh-CN" altLang="en-US" dirty="0" smtClean="0">
                <a:solidFill>
                  <a:srgbClr val="FF0000"/>
                </a:solidFill>
              </a:rPr>
              <a:t>结束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put</a:t>
            </a:r>
            <a:r>
              <a:rPr lang="en-US" altLang="zh-CN" dirty="0" smtClean="0"/>
              <a:t>s(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         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遇</a:t>
            </a:r>
            <a:r>
              <a:rPr lang="en-US" altLang="zh-CN" dirty="0" smtClean="0">
                <a:solidFill>
                  <a:srgbClr val="FF0000"/>
                </a:solidFill>
              </a:rPr>
              <a:t>’\0’</a:t>
            </a:r>
            <a:r>
              <a:rPr lang="zh-CN" altLang="en-US" dirty="0" smtClean="0">
                <a:solidFill>
                  <a:srgbClr val="FF0000"/>
                </a:solidFill>
              </a:rPr>
              <a:t>结束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字符串处理函数（所有字符串以</a:t>
            </a:r>
            <a:r>
              <a:rPr lang="en-US" altLang="zh-CN" dirty="0" smtClean="0"/>
              <a:t>’\0’</a:t>
            </a:r>
            <a:r>
              <a:rPr lang="zh-CN" altLang="en-US" dirty="0" smtClean="0"/>
              <a:t>结束）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include &lt;</a:t>
            </a:r>
            <a:r>
              <a:rPr lang="en-US" altLang="zh-CN" dirty="0" err="1" smtClean="0"/>
              <a:t>string.h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char str1[80],str2[80];</a:t>
            </a:r>
          </a:p>
          <a:p>
            <a:pPr lvl="1"/>
            <a:r>
              <a:rPr lang="en-US" altLang="zh-CN" dirty="0" err="1" smtClean="0"/>
              <a:t>strlen</a:t>
            </a:r>
            <a:r>
              <a:rPr lang="en-US" altLang="zh-CN" dirty="0" smtClean="0"/>
              <a:t>(str1);      </a:t>
            </a:r>
            <a:r>
              <a:rPr lang="en-US" altLang="zh-CN" dirty="0" smtClean="0">
                <a:solidFill>
                  <a:srgbClr val="C00000"/>
                </a:solidFill>
              </a:rPr>
              <a:t>// str1</a:t>
            </a:r>
            <a:r>
              <a:rPr lang="zh-CN" altLang="en-US" dirty="0" smtClean="0">
                <a:solidFill>
                  <a:srgbClr val="C00000"/>
                </a:solidFill>
              </a:rPr>
              <a:t>的长度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字符个数，不包含</a:t>
            </a:r>
            <a:r>
              <a:rPr lang="en-US" altLang="zh-CN" dirty="0" smtClean="0">
                <a:solidFill>
                  <a:srgbClr val="C00000"/>
                </a:solidFill>
              </a:rPr>
              <a:t>’\0’) 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 smtClean="0"/>
              <a:t>strcat</a:t>
            </a:r>
            <a:r>
              <a:rPr lang="en-US" altLang="zh-CN" dirty="0" smtClean="0"/>
              <a:t>(str1,str2); </a:t>
            </a:r>
            <a:r>
              <a:rPr lang="en-US" altLang="zh-CN" dirty="0" smtClean="0">
                <a:solidFill>
                  <a:srgbClr val="C00000"/>
                </a:solidFill>
              </a:rPr>
              <a:t>// str1 + str2</a:t>
            </a:r>
          </a:p>
          <a:p>
            <a:pPr lvl="1"/>
            <a:r>
              <a:rPr lang="en-US" altLang="zh-CN" dirty="0" err="1" smtClean="0"/>
              <a:t>strcpy</a:t>
            </a:r>
            <a:r>
              <a:rPr lang="en-US" altLang="zh-CN" dirty="0" smtClean="0"/>
              <a:t>(str1,str2); </a:t>
            </a:r>
            <a:r>
              <a:rPr lang="en-US" altLang="zh-CN" dirty="0" smtClean="0">
                <a:solidFill>
                  <a:srgbClr val="C00000"/>
                </a:solidFill>
              </a:rPr>
              <a:t>// str2 copy to str1</a:t>
            </a:r>
          </a:p>
          <a:p>
            <a:pPr lvl="1"/>
            <a:r>
              <a:rPr lang="en-US" altLang="zh-CN" dirty="0" err="1" smtClean="0"/>
              <a:t>strcpy</a:t>
            </a:r>
            <a:r>
              <a:rPr lang="en-US" altLang="zh-CN" dirty="0" smtClean="0"/>
              <a:t>(str1,str2,n) </a:t>
            </a:r>
            <a:r>
              <a:rPr lang="en-US" altLang="zh-CN" dirty="0" smtClean="0">
                <a:solidFill>
                  <a:srgbClr val="C00000"/>
                </a:solidFill>
              </a:rPr>
              <a:t>// str2</a:t>
            </a:r>
            <a:r>
              <a:rPr lang="zh-CN" altLang="en-US" dirty="0" smtClean="0">
                <a:solidFill>
                  <a:srgbClr val="C00000"/>
                </a:solidFill>
              </a:rPr>
              <a:t>的前</a:t>
            </a:r>
            <a:r>
              <a:rPr lang="en-US" altLang="zh-CN" dirty="0" smtClean="0">
                <a:solidFill>
                  <a:srgbClr val="C00000"/>
                </a:solidFill>
              </a:rPr>
              <a:t>n</a:t>
            </a:r>
            <a:r>
              <a:rPr lang="zh-CN" altLang="en-US" dirty="0" smtClean="0">
                <a:solidFill>
                  <a:srgbClr val="C00000"/>
                </a:solidFill>
              </a:rPr>
              <a:t>个字符</a:t>
            </a:r>
            <a:r>
              <a:rPr lang="en-US" altLang="zh-CN" dirty="0" smtClean="0">
                <a:solidFill>
                  <a:srgbClr val="C00000"/>
                </a:solidFill>
              </a:rPr>
              <a:t>copy to str1</a:t>
            </a:r>
          </a:p>
          <a:p>
            <a:pPr lvl="1"/>
            <a:r>
              <a:rPr lang="en-US" altLang="zh-CN" dirty="0" err="1" smtClean="0"/>
              <a:t>strcmp</a:t>
            </a:r>
            <a:r>
              <a:rPr lang="en-US" altLang="zh-CN" dirty="0" smtClean="0"/>
              <a:t>(str1,str2);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相同返回</a:t>
            </a:r>
            <a:r>
              <a:rPr lang="en-US" altLang="zh-CN" dirty="0" smtClean="0">
                <a:solidFill>
                  <a:srgbClr val="C00000"/>
                </a:solidFill>
              </a:rPr>
              <a:t>0; str1</a:t>
            </a:r>
            <a:r>
              <a:rPr lang="zh-CN" altLang="en-US" dirty="0" smtClean="0">
                <a:solidFill>
                  <a:srgbClr val="C00000"/>
                </a:solidFill>
              </a:rPr>
              <a:t>大于</a:t>
            </a:r>
            <a:r>
              <a:rPr lang="en-US" altLang="zh-CN" dirty="0" smtClean="0">
                <a:solidFill>
                  <a:srgbClr val="C00000"/>
                </a:solidFill>
              </a:rPr>
              <a:t>str2,</a:t>
            </a:r>
            <a:r>
              <a:rPr lang="zh-CN" altLang="en-US" dirty="0" smtClean="0">
                <a:solidFill>
                  <a:srgbClr val="C00000"/>
                </a:solidFill>
              </a:rPr>
              <a:t>返回</a:t>
            </a:r>
            <a:r>
              <a:rPr lang="en-US" altLang="zh-CN" dirty="0" smtClean="0">
                <a:solidFill>
                  <a:srgbClr val="C00000"/>
                </a:solidFill>
              </a:rPr>
              <a:t>&gt;0</a:t>
            </a:r>
            <a:r>
              <a:rPr lang="zh-CN" altLang="en-US" dirty="0" smtClean="0">
                <a:solidFill>
                  <a:srgbClr val="C00000"/>
                </a:solidFill>
              </a:rPr>
              <a:t>的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</a:rPr>
              <a:t>; str1</a:t>
            </a:r>
            <a:r>
              <a:rPr lang="zh-CN" altLang="en-US" dirty="0" smtClean="0">
                <a:solidFill>
                  <a:srgbClr val="C00000"/>
                </a:solidFill>
              </a:rPr>
              <a:t>小于</a:t>
            </a:r>
            <a:r>
              <a:rPr lang="en-US" altLang="zh-CN" dirty="0" smtClean="0">
                <a:solidFill>
                  <a:srgbClr val="C00000"/>
                </a:solidFill>
              </a:rPr>
              <a:t>str2,</a:t>
            </a:r>
            <a:r>
              <a:rPr lang="zh-CN" altLang="en-US" dirty="0" smtClean="0">
                <a:solidFill>
                  <a:srgbClr val="C00000"/>
                </a:solidFill>
              </a:rPr>
              <a:t>返回</a:t>
            </a:r>
            <a:r>
              <a:rPr lang="en-US" altLang="zh-CN" dirty="0" smtClean="0">
                <a:solidFill>
                  <a:srgbClr val="C00000"/>
                </a:solidFill>
              </a:rPr>
              <a:t>&lt;0</a:t>
            </a:r>
            <a:r>
              <a:rPr lang="zh-CN" altLang="en-US" dirty="0" smtClean="0">
                <a:solidFill>
                  <a:srgbClr val="C00000"/>
                </a:solidFill>
              </a:rPr>
              <a:t>的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            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切记不能使用</a:t>
            </a:r>
            <a:r>
              <a:rPr lang="en-US" altLang="zh-CN" dirty="0" smtClean="0">
                <a:solidFill>
                  <a:srgbClr val="C00000"/>
                </a:solidFill>
              </a:rPr>
              <a:t>str1==str2,str1&gt;str2,str1&lt;str2</a:t>
            </a:r>
          </a:p>
          <a:p>
            <a:pPr lvl="1"/>
            <a:r>
              <a:rPr lang="en-US" altLang="zh-CN" dirty="0" err="1" smtClean="0"/>
              <a:t>strlwr</a:t>
            </a:r>
            <a:r>
              <a:rPr lang="en-US" altLang="zh-CN" dirty="0" smtClean="0"/>
              <a:t>(str1);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将</a:t>
            </a:r>
            <a:r>
              <a:rPr lang="en-US" altLang="zh-CN" dirty="0" smtClean="0">
                <a:solidFill>
                  <a:srgbClr val="C00000"/>
                </a:solidFill>
              </a:rPr>
              <a:t>str1</a:t>
            </a:r>
            <a:r>
              <a:rPr lang="zh-CN" altLang="en-US" dirty="0" smtClean="0">
                <a:solidFill>
                  <a:srgbClr val="C00000"/>
                </a:solidFill>
              </a:rPr>
              <a:t>中的大写字母转换为小写字母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 smtClean="0"/>
              <a:t>strupr</a:t>
            </a:r>
            <a:r>
              <a:rPr lang="en-US" altLang="zh-CN" dirty="0" smtClean="0"/>
              <a:t>(str2);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将</a:t>
            </a:r>
            <a:r>
              <a:rPr lang="en-US" altLang="zh-CN" dirty="0">
                <a:solidFill>
                  <a:srgbClr val="C00000"/>
                </a:solidFill>
              </a:rPr>
              <a:t>str1</a:t>
            </a:r>
            <a:r>
              <a:rPr lang="zh-CN" altLang="en-US" dirty="0">
                <a:solidFill>
                  <a:srgbClr val="C00000"/>
                </a:solidFill>
              </a:rPr>
              <a:t>中</a:t>
            </a:r>
            <a:r>
              <a:rPr lang="zh-CN" altLang="en-US" dirty="0" smtClean="0">
                <a:solidFill>
                  <a:srgbClr val="C00000"/>
                </a:solidFill>
              </a:rPr>
              <a:t>的</a:t>
            </a:r>
            <a:r>
              <a:rPr lang="zh-CN" altLang="en-US" dirty="0">
                <a:solidFill>
                  <a:srgbClr val="C00000"/>
                </a:solidFill>
              </a:rPr>
              <a:t>小</a:t>
            </a:r>
            <a:r>
              <a:rPr lang="zh-CN" altLang="en-US" dirty="0" smtClean="0">
                <a:solidFill>
                  <a:srgbClr val="C00000"/>
                </a:solidFill>
              </a:rPr>
              <a:t>写字母</a:t>
            </a:r>
            <a:r>
              <a:rPr lang="zh-CN" altLang="en-US" dirty="0">
                <a:solidFill>
                  <a:srgbClr val="C00000"/>
                </a:solidFill>
              </a:rPr>
              <a:t>转换</a:t>
            </a:r>
            <a:r>
              <a:rPr lang="zh-CN" altLang="en-US" dirty="0" smtClean="0">
                <a:solidFill>
                  <a:srgbClr val="C00000"/>
                </a:solidFill>
              </a:rPr>
              <a:t>为大写字母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0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引用一维数组元素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/>
              <a:t>数组名</a:t>
            </a:r>
            <a:r>
              <a:rPr lang="en-US" altLang="zh-CN" b="1"/>
              <a:t>[</a:t>
            </a:r>
            <a:r>
              <a:rPr lang="zh-CN" altLang="en-US" b="1"/>
              <a:t>下标</a:t>
            </a:r>
            <a:r>
              <a:rPr lang="en-US" altLang="zh-CN" b="1"/>
              <a:t>]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3889512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 只能引用数组元素而不能一次整体调用整个数组全部元素的值。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数组元素与一个简单变量的地位和作用相似。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“下标”可以是整型常量或整型表达式。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90622" y="1457923"/>
            <a:ext cx="6546480" cy="4406163"/>
            <a:chOff x="10187984" y="4266794"/>
            <a:chExt cx="6060147" cy="4406163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4" y="4266794"/>
              <a:ext cx="5285447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定义数组时用到的“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数组名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常量表达式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 和引用数组元素时用的“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数组名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下标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”形式相同，但含义不同。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85472" y="2405269"/>
            <a:ext cx="5025799" cy="1787169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前面有</a:t>
            </a:r>
            <a:r>
              <a:rPr lang="en-US" altLang="zh-CN" sz="1600" dirty="0" err="1">
                <a:solidFill>
                  <a:srgbClr val="008000"/>
                </a:solidFill>
              </a:rPr>
              <a:t>int</a:t>
            </a:r>
            <a:r>
              <a:rPr lang="en-US" altLang="zh-CN" sz="1600" dirty="0">
                <a:solidFill>
                  <a:srgbClr val="008000"/>
                </a:solidFill>
              </a:rPr>
              <a:t>,</a:t>
            </a:r>
            <a:r>
              <a:rPr lang="zh-CN" altLang="en-US" sz="1600" dirty="0">
                <a:solidFill>
                  <a:srgbClr val="008000"/>
                </a:solidFill>
              </a:rPr>
              <a:t>这是定义数组</a:t>
            </a:r>
            <a:r>
              <a:rPr lang="en-US" altLang="zh-CN" sz="1600" dirty="0">
                <a:solidFill>
                  <a:srgbClr val="008000"/>
                </a:solidFill>
              </a:rPr>
              <a:t>,</a:t>
            </a:r>
            <a:r>
              <a:rPr lang="zh-CN" altLang="en-US" sz="1600" dirty="0">
                <a:solidFill>
                  <a:srgbClr val="008000"/>
                </a:solidFill>
              </a:rPr>
              <a:t>指定数组包含</a:t>
            </a:r>
            <a:r>
              <a:rPr lang="en-US" altLang="zh-CN" sz="1600" dirty="0">
                <a:solidFill>
                  <a:srgbClr val="008000"/>
                </a:solidFill>
              </a:rPr>
              <a:t>10</a:t>
            </a:r>
            <a:r>
              <a:rPr lang="zh-CN" altLang="en-US" sz="1600" dirty="0">
                <a:solidFill>
                  <a:srgbClr val="008000"/>
                </a:solidFill>
              </a:rPr>
              <a:t>个元素</a:t>
            </a:r>
          </a:p>
          <a:p>
            <a:pPr defTabSz="363538">
              <a:lnSpc>
                <a:spcPct val="120000"/>
              </a:lnSpc>
            </a:pPr>
            <a:endParaRPr lang="zh-CN" altLang="en-US" sz="1600" dirty="0"/>
          </a:p>
          <a:p>
            <a:pPr defTabSz="363538">
              <a:lnSpc>
                <a:spcPct val="120000"/>
              </a:lnSpc>
            </a:pPr>
            <a:r>
              <a:rPr lang="en-US" altLang="zh-CN" sz="1600" dirty="0" smtClean="0"/>
              <a:t>t = a[6</a:t>
            </a:r>
            <a:r>
              <a:rPr lang="en-US" altLang="zh-CN" sz="1600" dirty="0"/>
              <a:t>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这里的</a:t>
            </a:r>
            <a:r>
              <a:rPr lang="en-US" altLang="zh-CN" sz="1600" dirty="0">
                <a:solidFill>
                  <a:srgbClr val="008000"/>
                </a:solidFill>
              </a:rPr>
              <a:t>a[6]</a:t>
            </a:r>
            <a:r>
              <a:rPr lang="zh-CN" altLang="en-US" sz="1600" dirty="0">
                <a:solidFill>
                  <a:srgbClr val="008000"/>
                </a:solidFill>
              </a:rPr>
              <a:t>表示引用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数组中序号为</a:t>
            </a:r>
            <a:r>
              <a:rPr lang="en-US" altLang="zh-CN" sz="1600" dirty="0">
                <a:solidFill>
                  <a:srgbClr val="008000"/>
                </a:solidFill>
              </a:rPr>
              <a:t>6</a:t>
            </a:r>
            <a:r>
              <a:rPr lang="zh-CN" altLang="en-US" sz="1600" dirty="0">
                <a:solidFill>
                  <a:srgbClr val="008000"/>
                </a:solidFill>
              </a:rPr>
              <a:t>的</a:t>
            </a:r>
            <a:r>
              <a:rPr lang="zh-CN" altLang="en-US" sz="1600" dirty="0" smtClean="0">
                <a:solidFill>
                  <a:srgbClr val="008000"/>
                </a:solidFill>
              </a:rPr>
              <a:t>元素（第</a:t>
            </a:r>
            <a:r>
              <a:rPr lang="en-US" altLang="zh-CN" sz="1600" dirty="0" smtClean="0">
                <a:solidFill>
                  <a:srgbClr val="008000"/>
                </a:solidFill>
              </a:rPr>
              <a:t>1</a:t>
            </a:r>
            <a:r>
              <a:rPr lang="zh-CN" altLang="en-US" sz="1600" dirty="0" smtClean="0">
                <a:solidFill>
                  <a:srgbClr val="008000"/>
                </a:solidFill>
              </a:rPr>
              <a:t>个元素</a:t>
            </a:r>
            <a:r>
              <a:rPr lang="en-US" altLang="zh-CN" sz="1600" dirty="0" smtClean="0">
                <a:solidFill>
                  <a:srgbClr val="008000"/>
                </a:solidFill>
              </a:rPr>
              <a:t>a[0]</a:t>
            </a:r>
            <a:r>
              <a:rPr lang="zh-CN" altLang="en-US" sz="1600" dirty="0" smtClean="0">
                <a:solidFill>
                  <a:srgbClr val="008000"/>
                </a:solidFill>
              </a:rPr>
              <a:t>）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3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10171226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6.1】</a:t>
            </a:r>
            <a:r>
              <a:rPr lang="zh-CN" altLang="en-US" sz="2000">
                <a:solidFill>
                  <a:schemeClr val="accent1"/>
                </a:solidFill>
              </a:rPr>
              <a:t>对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个数组元素依次赋值为</a:t>
            </a:r>
            <a:r>
              <a:rPr lang="en-US" altLang="zh-CN" sz="2000">
                <a:solidFill>
                  <a:schemeClr val="accent1"/>
                </a:solidFill>
              </a:rPr>
              <a:t>0,1,2,3,4,5,6,7,8,9</a:t>
            </a:r>
            <a:r>
              <a:rPr lang="zh-CN" altLang="en-US" sz="2000">
                <a:solidFill>
                  <a:schemeClr val="accent1"/>
                </a:solidFill>
              </a:rPr>
              <a:t>，要求按逆序输出。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69823" y="2048179"/>
            <a:ext cx="5504812" cy="3075912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#include&lt;</a:t>
            </a:r>
            <a:r>
              <a:rPr lang="en-US" altLang="zh-CN" sz="1400" b="1" dirty="0" err="1"/>
              <a:t>stdio.h</a:t>
            </a:r>
            <a:r>
              <a:rPr lang="en-US" altLang="zh-CN" sz="1400" b="1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 err="1"/>
              <a:t>int</a:t>
            </a:r>
            <a:r>
              <a:rPr lang="en-US" altLang="zh-CN" sz="1400" b="1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i,a</a:t>
            </a:r>
            <a:r>
              <a:rPr lang="en-US" altLang="zh-CN" sz="1400" b="1" dirty="0"/>
              <a:t>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for(i=0; i&lt;=9;i++)	</a:t>
            </a:r>
            <a:r>
              <a:rPr lang="en-US" altLang="zh-CN" sz="1400" b="1" dirty="0" smtClean="0"/>
              <a:t> 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对数组元素</a:t>
            </a:r>
            <a:r>
              <a:rPr lang="en-US" altLang="zh-CN" sz="1400" b="1" dirty="0">
                <a:solidFill>
                  <a:srgbClr val="008000"/>
                </a:solidFill>
              </a:rPr>
              <a:t>a[0]~a[9]</a:t>
            </a:r>
            <a:r>
              <a:rPr lang="zh-CN" altLang="en-US" sz="1400" b="1" dirty="0">
                <a:solidFill>
                  <a:srgbClr val="008000"/>
                </a:solidFill>
              </a:rPr>
              <a:t>赋值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b="1" dirty="0"/>
              <a:t>		</a:t>
            </a:r>
            <a:r>
              <a:rPr lang="en-US" altLang="zh-CN" sz="1400" b="1" dirty="0"/>
              <a:t>a[i]=i;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for(i=9;i&gt;=0;i--)	</a:t>
            </a:r>
            <a:r>
              <a:rPr lang="en-US" altLang="zh-CN" sz="1400" b="1" dirty="0">
                <a:solidFill>
                  <a:srgbClr val="008000"/>
                </a:solidFill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</a:rPr>
              <a:t>输出</a:t>
            </a:r>
            <a:r>
              <a:rPr lang="en-US" altLang="zh-CN" sz="1400" b="1" dirty="0">
                <a:solidFill>
                  <a:srgbClr val="008000"/>
                </a:solidFill>
              </a:rPr>
              <a:t>a[9]~a[0]</a:t>
            </a:r>
            <a:r>
              <a:rPr lang="zh-CN" altLang="en-US" sz="1400" b="1" dirty="0">
                <a:solidFill>
                  <a:srgbClr val="008000"/>
                </a:solidFill>
              </a:rPr>
              <a:t>共</a:t>
            </a:r>
            <a:r>
              <a:rPr lang="en-US" altLang="zh-CN" sz="1400" b="1" dirty="0">
                <a:solidFill>
                  <a:srgbClr val="008000"/>
                </a:solidFill>
              </a:rPr>
              <a:t>10</a:t>
            </a:r>
            <a:r>
              <a:rPr lang="zh-CN" altLang="en-US" sz="1400" b="1" dirty="0">
                <a:solidFill>
                  <a:srgbClr val="008000"/>
                </a:solidFill>
              </a:rPr>
              <a:t>个数组元素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b="1" dirty="0"/>
              <a:t>		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("%d ",a[i]);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err="1"/>
              <a:t>printf</a:t>
            </a:r>
            <a:r>
              <a:rPr lang="en-US" altLang="zh-CN" sz="1400" b="1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 dirty="0"/>
              <a:t>}</a:t>
            </a:r>
            <a:endParaRPr lang="en-US" altLang="zh-CN" sz="1400" b="1" dirty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378912" y="4096095"/>
            <a:ext cx="6051168" cy="1476569"/>
            <a:chOff x="8050697" y="5019261"/>
            <a:chExt cx="6051168" cy="14765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6051168" cy="1476569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循环使</a:t>
              </a:r>
              <a:r>
                <a:rPr lang="en-US" altLang="zh-CN" sz="1400">
                  <a:solidFill>
                    <a:schemeClr val="bg1"/>
                  </a:solidFill>
                </a:rPr>
                <a:t>a[0]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a[9]</a:t>
              </a:r>
              <a:r>
                <a:rPr lang="zh-CN" altLang="en-US" sz="1400">
                  <a:solidFill>
                    <a:schemeClr val="bg1"/>
                  </a:solidFill>
                </a:rPr>
                <a:t>的值为</a:t>
              </a:r>
              <a:r>
                <a:rPr lang="en-US" altLang="zh-CN" sz="1400">
                  <a:solidFill>
                    <a:schemeClr val="bg1"/>
                  </a:solidFill>
                </a:rPr>
                <a:t>0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9</a:t>
              </a:r>
              <a:r>
                <a:rPr lang="zh-CN" altLang="en-US" sz="1400">
                  <a:solidFill>
                    <a:schemeClr val="bg1"/>
                  </a:solidFill>
                </a:rPr>
                <a:t>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循环按</a:t>
              </a:r>
              <a:r>
                <a:rPr lang="en-US" altLang="zh-CN" sz="1400">
                  <a:solidFill>
                    <a:schemeClr val="bg1"/>
                  </a:solidFill>
                </a:rPr>
                <a:t>a[9]~a[0]</a:t>
              </a:r>
              <a:r>
                <a:rPr lang="zh-CN" altLang="en-US" sz="1400">
                  <a:solidFill>
                    <a:schemeClr val="bg1"/>
                  </a:solidFill>
                </a:rPr>
                <a:t>的顺序输出各元素的值。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7515" y="2050505"/>
            <a:ext cx="3467100" cy="80962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96388"/>
              </p:ext>
            </p:extLst>
          </p:nvPr>
        </p:nvGraphicFramePr>
        <p:xfrm>
          <a:off x="3853433" y="4486107"/>
          <a:ext cx="4870840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7084">
                  <a:extLst>
                    <a:ext uri="{9D8B030D-6E8A-4147-A177-3AD203B41FA5}">
                      <a16:colId xmlns="" xmlns:a16="http://schemas.microsoft.com/office/drawing/2014/main" val="2033316795"/>
                    </a:ext>
                  </a:extLst>
                </a:gridCol>
                <a:gridCol w="487084">
                  <a:extLst>
                    <a:ext uri="{9D8B030D-6E8A-4147-A177-3AD203B41FA5}">
                      <a16:colId xmlns="" xmlns:a16="http://schemas.microsoft.com/office/drawing/2014/main" val="2347992465"/>
                    </a:ext>
                  </a:extLst>
                </a:gridCol>
                <a:gridCol w="487084">
                  <a:extLst>
                    <a:ext uri="{9D8B030D-6E8A-4147-A177-3AD203B41FA5}">
                      <a16:colId xmlns="" xmlns:a16="http://schemas.microsoft.com/office/drawing/2014/main" val="3981033593"/>
                    </a:ext>
                  </a:extLst>
                </a:gridCol>
                <a:gridCol w="487084">
                  <a:extLst>
                    <a:ext uri="{9D8B030D-6E8A-4147-A177-3AD203B41FA5}">
                      <a16:colId xmlns="" xmlns:a16="http://schemas.microsoft.com/office/drawing/2014/main" val="2556556097"/>
                    </a:ext>
                  </a:extLst>
                </a:gridCol>
                <a:gridCol w="487084">
                  <a:extLst>
                    <a:ext uri="{9D8B030D-6E8A-4147-A177-3AD203B41FA5}">
                      <a16:colId xmlns="" xmlns:a16="http://schemas.microsoft.com/office/drawing/2014/main" val="821305054"/>
                    </a:ext>
                  </a:extLst>
                </a:gridCol>
                <a:gridCol w="487084">
                  <a:extLst>
                    <a:ext uri="{9D8B030D-6E8A-4147-A177-3AD203B41FA5}">
                      <a16:colId xmlns="" xmlns:a16="http://schemas.microsoft.com/office/drawing/2014/main" val="730262748"/>
                    </a:ext>
                  </a:extLst>
                </a:gridCol>
                <a:gridCol w="487084">
                  <a:extLst>
                    <a:ext uri="{9D8B030D-6E8A-4147-A177-3AD203B41FA5}">
                      <a16:colId xmlns="" xmlns:a16="http://schemas.microsoft.com/office/drawing/2014/main" val="2351595954"/>
                    </a:ext>
                  </a:extLst>
                </a:gridCol>
                <a:gridCol w="487084">
                  <a:extLst>
                    <a:ext uri="{9D8B030D-6E8A-4147-A177-3AD203B41FA5}">
                      <a16:colId xmlns="" xmlns:a16="http://schemas.microsoft.com/office/drawing/2014/main" val="3376203906"/>
                    </a:ext>
                  </a:extLst>
                </a:gridCol>
                <a:gridCol w="487084">
                  <a:extLst>
                    <a:ext uri="{9D8B030D-6E8A-4147-A177-3AD203B41FA5}">
                      <a16:colId xmlns="" xmlns:a16="http://schemas.microsoft.com/office/drawing/2014/main" val="3698366222"/>
                    </a:ext>
                  </a:extLst>
                </a:gridCol>
                <a:gridCol w="487084">
                  <a:extLst>
                    <a:ext uri="{9D8B030D-6E8A-4147-A177-3AD203B41FA5}">
                      <a16:colId xmlns="" xmlns:a16="http://schemas.microsoft.com/office/drawing/2014/main" val="322185101"/>
                    </a:ext>
                  </a:extLst>
                </a:gridCol>
              </a:tblGrid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a[0]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a[1]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a[2]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a[3]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a[4]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a[5]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a[6]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a[7]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a[8]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a[9]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33641823"/>
                  </a:ext>
                </a:extLst>
              </a:tr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84776435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一维数组的初始化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99607" y="1794294"/>
            <a:ext cx="10235169" cy="427870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(1) </a:t>
            </a:r>
            <a:r>
              <a:rPr lang="zh-CN" altLang="en-US" sz="1600" dirty="0">
                <a:solidFill>
                  <a:schemeClr val="tx1"/>
                </a:solidFill>
              </a:rPr>
              <a:t>在定义数组时对全部数组元素赋予初值。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将数组中各元素的初值顺序放在一对花括号内，数据间用逗号分隔。花括号内的数据就称为“</a:t>
            </a:r>
            <a:r>
              <a:rPr lang="zh-CN" altLang="en-US" sz="1600" b="1" dirty="0">
                <a:solidFill>
                  <a:schemeClr val="tx1"/>
                </a:solidFill>
              </a:rPr>
              <a:t>初始化列表</a:t>
            </a:r>
            <a:r>
              <a:rPr lang="zh-CN" altLang="en-US" sz="1600" dirty="0">
                <a:solidFill>
                  <a:schemeClr val="tx1"/>
                </a:solidFill>
              </a:rPr>
              <a:t>”。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(2) </a:t>
            </a:r>
            <a:r>
              <a:rPr lang="zh-CN" altLang="en-US" sz="1600" dirty="0">
                <a:solidFill>
                  <a:schemeClr val="tx1"/>
                </a:solidFill>
              </a:rPr>
              <a:t>可以只给数组中的一部分元素赋值。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定义</a:t>
            </a:r>
            <a:r>
              <a:rPr lang="en-US" altLang="zh-CN" sz="1600" dirty="0">
                <a:solidFill>
                  <a:schemeClr val="tx1"/>
                </a:solidFill>
              </a:rPr>
              <a:t>a</a:t>
            </a:r>
            <a:r>
              <a:rPr lang="zh-CN" altLang="en-US" sz="1600" dirty="0">
                <a:solidFill>
                  <a:schemeClr val="tx1"/>
                </a:solidFill>
              </a:rPr>
              <a:t>数组有</a:t>
            </a:r>
            <a:r>
              <a:rPr lang="en-US" altLang="zh-CN" sz="1600" dirty="0">
                <a:solidFill>
                  <a:schemeClr val="tx1"/>
                </a:solidFill>
              </a:rPr>
              <a:t>10</a:t>
            </a:r>
            <a:r>
              <a:rPr lang="zh-CN" altLang="en-US" sz="1600" dirty="0">
                <a:solidFill>
                  <a:schemeClr val="tx1"/>
                </a:solidFill>
              </a:rPr>
              <a:t>个元素，但花括号内只提供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个初值，这表示只给前面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个元素赋初值，系统自动给后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个元素赋初值为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(3) </a:t>
            </a:r>
            <a:r>
              <a:rPr lang="zh-CN" altLang="en-US" sz="1600" dirty="0">
                <a:solidFill>
                  <a:schemeClr val="tx1"/>
                </a:solidFill>
              </a:rPr>
              <a:t>给数组中全部元素赋初值为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(4) </a:t>
            </a:r>
            <a:r>
              <a:rPr lang="zh-CN" altLang="en-US" sz="1600" dirty="0">
                <a:solidFill>
                  <a:schemeClr val="tx1"/>
                </a:solidFill>
              </a:rPr>
              <a:t>在对全部数组元素赋初值时，由于数据的个数已经确定，因此可以不指定数组长度。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但是，如果数组长度与提供初值的个数不相同，则方括号中的数组长度不能省略。</a:t>
            </a:r>
          </a:p>
        </p:txBody>
      </p:sp>
      <p:sp>
        <p:nvSpPr>
          <p:cNvPr id="3" name="矩形 2"/>
          <p:cNvSpPr/>
          <p:nvPr/>
        </p:nvSpPr>
        <p:spPr>
          <a:xfrm>
            <a:off x="1089992" y="133388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为了使程序简洁，常在定义数组的同时给各数组元素赋值，这称为数组的</a:t>
            </a:r>
            <a:r>
              <a:rPr lang="zh-CN" altLang="en-US" b="1">
                <a:solidFill>
                  <a:schemeClr val="accent1"/>
                </a:solidFill>
              </a:rPr>
              <a:t>初始化</a:t>
            </a:r>
            <a:r>
              <a:rPr lang="zh-CN" altLang="en-US"/>
              <a:t>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518249" y="2173192"/>
            <a:ext cx="3968151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a[10]={0,1,2,3,4,5,6,7,8,9};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76644" y="3050485"/>
            <a:ext cx="315726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a[10]={0,1,2,3,4};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09461" y="4549027"/>
            <a:ext cx="466773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 0, 0, 0, 0, 0, 0, 0, 0, 0};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92609" y="4549026"/>
            <a:ext cx="55046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a[10]={0};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未赋值的部分元素自动设定为</a:t>
            </a:r>
            <a:r>
              <a:rPr lang="en-US" altLang="zh-CN" sz="1600" dirty="0" smtClean="0">
                <a:solidFill>
                  <a:srgbClr val="008000"/>
                </a:solidFill>
              </a:rPr>
              <a:t>0(</a:t>
            </a:r>
            <a:r>
              <a:rPr lang="zh-CN" altLang="en-US" sz="1600" dirty="0">
                <a:solidFill>
                  <a:srgbClr val="008000"/>
                </a:solidFill>
              </a:rPr>
              <a:t>不推荐</a:t>
            </a:r>
            <a:r>
              <a:rPr lang="en-US" altLang="zh-CN" sz="1600" dirty="0" smtClean="0">
                <a:solidFill>
                  <a:srgbClr val="008000"/>
                </a:solidFill>
              </a:rPr>
              <a:t>)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93870" y="4568821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或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518250" y="5317052"/>
            <a:ext cx="326941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a[5]={1,2,3,4,5};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33049" y="5317051"/>
            <a:ext cx="28553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 ]={1,2,3,4,5};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34310" y="5336846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6.2】</a:t>
            </a:r>
            <a:r>
              <a:rPr lang="zh-CN" altLang="en-US" sz="2000">
                <a:solidFill>
                  <a:schemeClr val="accent1"/>
                </a:solidFill>
              </a:rPr>
              <a:t>用数组来处理求</a:t>
            </a:r>
            <a:r>
              <a:rPr lang="en-US" altLang="zh-CN" sz="2000">
                <a:solidFill>
                  <a:schemeClr val="accent1"/>
                </a:solidFill>
              </a:rPr>
              <a:t>Fibonacci</a:t>
            </a:r>
            <a:r>
              <a:rPr lang="zh-CN" altLang="en-US" sz="2000">
                <a:solidFill>
                  <a:schemeClr val="accent1"/>
                </a:solidFill>
              </a:rPr>
              <a:t>数列问题。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09" y="1768415"/>
            <a:ext cx="6310266" cy="414067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b="1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int f[20]={1,1};				</a:t>
            </a:r>
            <a:r>
              <a:rPr lang="en-US" altLang="zh-CN" sz="1400" b="1">
                <a:solidFill>
                  <a:srgbClr val="008000"/>
                </a:solidFill>
              </a:rPr>
              <a:t>//</a:t>
            </a:r>
            <a:r>
              <a:rPr lang="zh-CN" altLang="en-US" sz="1400" b="1">
                <a:solidFill>
                  <a:srgbClr val="008000"/>
                </a:solidFill>
              </a:rPr>
              <a:t>对最前面两个元素</a:t>
            </a:r>
            <a:r>
              <a:rPr lang="en-US" altLang="zh-CN" sz="1400" b="1">
                <a:solidFill>
                  <a:srgbClr val="008000"/>
                </a:solidFill>
              </a:rPr>
              <a:t>f[0]</a:t>
            </a:r>
            <a:r>
              <a:rPr lang="zh-CN" altLang="en-US" sz="1400" b="1">
                <a:solidFill>
                  <a:srgbClr val="008000"/>
                </a:solidFill>
              </a:rPr>
              <a:t>和</a:t>
            </a:r>
            <a:r>
              <a:rPr lang="en-US" altLang="zh-CN" sz="1400" b="1">
                <a:solidFill>
                  <a:srgbClr val="008000"/>
                </a:solidFill>
              </a:rPr>
              <a:t>f[1]</a:t>
            </a:r>
            <a:r>
              <a:rPr lang="zh-CN" altLang="en-US" sz="1400" b="1">
                <a:solidFill>
                  <a:srgbClr val="008000"/>
                </a:solidFill>
              </a:rPr>
              <a:t>赋初值</a:t>
            </a:r>
            <a:r>
              <a:rPr lang="en-US" altLang="zh-CN" sz="1400" b="1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for(i=2;i&lt;20;i++)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	f[i]=f[i-2]+f[i-1];		</a:t>
            </a:r>
            <a:r>
              <a:rPr lang="en-US" altLang="zh-CN" sz="1400" b="1">
                <a:solidFill>
                  <a:srgbClr val="008000"/>
                </a:solidFill>
              </a:rPr>
              <a:t>//</a:t>
            </a:r>
            <a:r>
              <a:rPr lang="zh-CN" altLang="en-US" sz="1400" b="1">
                <a:solidFill>
                  <a:srgbClr val="008000"/>
                </a:solidFill>
              </a:rPr>
              <a:t>先后求出</a:t>
            </a:r>
            <a:r>
              <a:rPr lang="en-US" altLang="zh-CN" sz="1400" b="1">
                <a:solidFill>
                  <a:srgbClr val="008000"/>
                </a:solidFill>
              </a:rPr>
              <a:t>f[2]~f[19]</a:t>
            </a:r>
            <a:r>
              <a:rPr lang="zh-CN" altLang="en-US" sz="1400" b="1">
                <a:solidFill>
                  <a:srgbClr val="008000"/>
                </a:solidFill>
              </a:rPr>
              <a:t>的值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b="1"/>
              <a:t>	</a:t>
            </a:r>
            <a:r>
              <a:rPr lang="en-US" altLang="zh-CN" sz="1400" b="1"/>
              <a:t>for(i=0;i&lt;20;i++)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	 if(i%5==0) printf("\n"); 	</a:t>
            </a:r>
            <a:r>
              <a:rPr lang="en-US" altLang="zh-CN" sz="1400" b="1">
                <a:solidFill>
                  <a:srgbClr val="008000"/>
                </a:solidFill>
              </a:rPr>
              <a:t>//</a:t>
            </a:r>
            <a:r>
              <a:rPr lang="zh-CN" altLang="en-US" sz="1400" b="1">
                <a:solidFill>
                  <a:srgbClr val="008000"/>
                </a:solidFill>
              </a:rPr>
              <a:t>控制每输出</a:t>
            </a:r>
            <a:r>
              <a:rPr lang="en-US" altLang="zh-CN" sz="1400" b="1">
                <a:solidFill>
                  <a:srgbClr val="008000"/>
                </a:solidFill>
              </a:rPr>
              <a:t>5</a:t>
            </a:r>
            <a:r>
              <a:rPr lang="zh-CN" altLang="en-US" sz="1400" b="1">
                <a:solidFill>
                  <a:srgbClr val="008000"/>
                </a:solidFill>
              </a:rPr>
              <a:t>个数后换行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b="1"/>
              <a:t>		 </a:t>
            </a:r>
            <a:r>
              <a:rPr lang="en-US" altLang="zh-CN" sz="1400" b="1"/>
              <a:t>printf("%12d",f[i]);		</a:t>
            </a:r>
            <a:r>
              <a:rPr lang="en-US" altLang="zh-CN" sz="1400" b="1">
                <a:solidFill>
                  <a:srgbClr val="008000"/>
                </a:solidFill>
              </a:rPr>
              <a:t>//</a:t>
            </a:r>
            <a:r>
              <a:rPr lang="zh-CN" altLang="en-US" sz="1400" b="1">
                <a:solidFill>
                  <a:srgbClr val="008000"/>
                </a:solidFill>
              </a:rPr>
              <a:t>输出一个数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b="1"/>
              <a:t>	</a:t>
            </a:r>
            <a:r>
              <a:rPr lang="en-US" altLang="zh-CN" sz="1400" b="1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b="1"/>
              <a:t>}</a:t>
            </a:r>
            <a:endParaRPr lang="en-US" altLang="zh-CN" sz="1400" b="1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67575" y="5060296"/>
            <a:ext cx="4924425" cy="138112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76421"/>
              </p:ext>
            </p:extLst>
          </p:nvPr>
        </p:nvGraphicFramePr>
        <p:xfrm>
          <a:off x="9076584" y="1887112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=""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455247"/>
              </p:ext>
            </p:extLst>
          </p:nvPr>
        </p:nvGraphicFramePr>
        <p:xfrm>
          <a:off x="7364464" y="188178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=""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445568"/>
              </p:ext>
            </p:extLst>
          </p:nvPr>
        </p:nvGraphicFramePr>
        <p:xfrm>
          <a:off x="5473882" y="187070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=""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09892"/>
              </p:ext>
            </p:extLst>
          </p:nvPr>
        </p:nvGraphicFramePr>
        <p:xfrm>
          <a:off x="3601426" y="185502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=""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73145"/>
              </p:ext>
            </p:extLst>
          </p:nvPr>
        </p:nvGraphicFramePr>
        <p:xfrm>
          <a:off x="1903610" y="183299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=""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7348460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6.3】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055958" y="227157"/>
            <a:ext cx="3824287" cy="1014414"/>
            <a:chOff x="2571751" y="2435225"/>
            <a:chExt cx="3824287" cy="1014414"/>
          </a:xfrm>
        </p:grpSpPr>
        <p:sp>
          <p:nvSpPr>
            <p:cNvPr id="7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52788" y="2625726"/>
              <a:ext cx="3143250" cy="823913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75025" y="2706689"/>
              <a:ext cx="2897188" cy="661987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FEFEFD"/>
                  </a:solidFill>
                </a:rPr>
                <a:t>冒</a:t>
              </a:r>
              <a:r>
                <a:rPr lang="zh-CN" altLang="en-US" sz="2400" b="1" dirty="0" smtClean="0">
                  <a:solidFill>
                    <a:srgbClr val="FEFEFD"/>
                  </a:solidFill>
                </a:rPr>
                <a:t>泡排序</a:t>
              </a:r>
              <a:r>
                <a:rPr lang="zh-CN" altLang="en-US" sz="2400" b="1" dirty="0">
                  <a:solidFill>
                    <a:srgbClr val="FEFEFD"/>
                  </a:solidFill>
                </a:rPr>
                <a:t>法</a:t>
              </a:r>
            </a:p>
          </p:txBody>
        </p:sp>
        <p:sp>
          <p:nvSpPr>
            <p:cNvPr id="9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1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89" name="Text Box 79"/>
          <p:cNvSpPr txBox="1">
            <a:spLocks noChangeArrowheads="1"/>
          </p:cNvSpPr>
          <p:nvPr/>
        </p:nvSpPr>
        <p:spPr bwMode="auto">
          <a:xfrm>
            <a:off x="2353541" y="190443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0" name="Text Box 80"/>
          <p:cNvSpPr txBox="1">
            <a:spLocks noChangeArrowheads="1"/>
          </p:cNvSpPr>
          <p:nvPr/>
        </p:nvSpPr>
        <p:spPr bwMode="auto">
          <a:xfrm>
            <a:off x="2353541" y="2555945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8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1" name="Text Box 81"/>
          <p:cNvSpPr txBox="1">
            <a:spLocks noChangeArrowheads="1"/>
          </p:cNvSpPr>
          <p:nvPr/>
        </p:nvSpPr>
        <p:spPr bwMode="auto">
          <a:xfrm>
            <a:off x="2353541" y="322509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5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2" name="Text Box 82"/>
          <p:cNvSpPr txBox="1">
            <a:spLocks noChangeArrowheads="1"/>
          </p:cNvSpPr>
          <p:nvPr/>
        </p:nvSpPr>
        <p:spPr bwMode="auto">
          <a:xfrm>
            <a:off x="2353541" y="3865632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4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3" name="Text Box 83"/>
          <p:cNvSpPr txBox="1">
            <a:spLocks noChangeArrowheads="1"/>
          </p:cNvSpPr>
          <p:nvPr/>
        </p:nvSpPr>
        <p:spPr bwMode="auto">
          <a:xfrm>
            <a:off x="2353541" y="4519364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2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4" name="Text Box 84"/>
          <p:cNvSpPr txBox="1">
            <a:spLocks noChangeArrowheads="1"/>
          </p:cNvSpPr>
          <p:nvPr/>
        </p:nvSpPr>
        <p:spPr bwMode="auto">
          <a:xfrm>
            <a:off x="2353541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0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01" name="Text Box 91"/>
          <p:cNvSpPr txBox="1">
            <a:spLocks noChangeArrowheads="1"/>
          </p:cNvSpPr>
          <p:nvPr/>
        </p:nvSpPr>
        <p:spPr bwMode="auto">
          <a:xfrm>
            <a:off x="4051357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02" name="Text Box 92"/>
          <p:cNvSpPr txBox="1">
            <a:spLocks noChangeArrowheads="1"/>
          </p:cNvSpPr>
          <p:nvPr/>
        </p:nvSpPr>
        <p:spPr bwMode="auto">
          <a:xfrm>
            <a:off x="4051357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03" name="Text Box 93"/>
          <p:cNvSpPr txBox="1">
            <a:spLocks noChangeArrowheads="1"/>
          </p:cNvSpPr>
          <p:nvPr/>
        </p:nvSpPr>
        <p:spPr bwMode="auto">
          <a:xfrm>
            <a:off x="4051357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04" name="Text Box 94"/>
          <p:cNvSpPr txBox="1">
            <a:spLocks noChangeArrowheads="1"/>
          </p:cNvSpPr>
          <p:nvPr/>
        </p:nvSpPr>
        <p:spPr bwMode="auto">
          <a:xfrm>
            <a:off x="4051357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05" name="Text Box 95"/>
          <p:cNvSpPr txBox="1">
            <a:spLocks noChangeArrowheads="1"/>
          </p:cNvSpPr>
          <p:nvPr/>
        </p:nvSpPr>
        <p:spPr bwMode="auto">
          <a:xfrm>
            <a:off x="4051357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06" name="Text Box 96"/>
          <p:cNvSpPr txBox="1">
            <a:spLocks noChangeArrowheads="1"/>
          </p:cNvSpPr>
          <p:nvPr/>
        </p:nvSpPr>
        <p:spPr bwMode="auto">
          <a:xfrm>
            <a:off x="4051357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13" name="Text Box 103"/>
          <p:cNvSpPr txBox="1">
            <a:spLocks noChangeArrowheads="1"/>
          </p:cNvSpPr>
          <p:nvPr/>
        </p:nvSpPr>
        <p:spPr bwMode="auto">
          <a:xfrm>
            <a:off x="5923813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14" name="Text Box 104"/>
          <p:cNvSpPr txBox="1">
            <a:spLocks noChangeArrowheads="1"/>
          </p:cNvSpPr>
          <p:nvPr/>
        </p:nvSpPr>
        <p:spPr bwMode="auto">
          <a:xfrm>
            <a:off x="5923813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15" name="Text Box 105"/>
          <p:cNvSpPr txBox="1">
            <a:spLocks noChangeArrowheads="1"/>
          </p:cNvSpPr>
          <p:nvPr/>
        </p:nvSpPr>
        <p:spPr bwMode="auto">
          <a:xfrm>
            <a:off x="5923813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16" name="Text Box 106"/>
          <p:cNvSpPr txBox="1">
            <a:spLocks noChangeArrowheads="1"/>
          </p:cNvSpPr>
          <p:nvPr/>
        </p:nvSpPr>
        <p:spPr bwMode="auto">
          <a:xfrm>
            <a:off x="5923813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17" name="Text Box 107"/>
          <p:cNvSpPr txBox="1">
            <a:spLocks noChangeArrowheads="1"/>
          </p:cNvSpPr>
          <p:nvPr/>
        </p:nvSpPr>
        <p:spPr bwMode="auto">
          <a:xfrm>
            <a:off x="5923813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18" name="Text Box 108"/>
          <p:cNvSpPr txBox="1">
            <a:spLocks noChangeArrowheads="1"/>
          </p:cNvSpPr>
          <p:nvPr/>
        </p:nvSpPr>
        <p:spPr bwMode="auto">
          <a:xfrm>
            <a:off x="5923813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25" name="Text Box 115"/>
          <p:cNvSpPr txBox="1">
            <a:spLocks noChangeArrowheads="1"/>
          </p:cNvSpPr>
          <p:nvPr/>
        </p:nvSpPr>
        <p:spPr bwMode="auto">
          <a:xfrm>
            <a:off x="781439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26" name="Text Box 116"/>
          <p:cNvSpPr txBox="1">
            <a:spLocks noChangeArrowheads="1"/>
          </p:cNvSpPr>
          <p:nvPr/>
        </p:nvSpPr>
        <p:spPr bwMode="auto">
          <a:xfrm>
            <a:off x="781439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27" name="Text Box 117"/>
          <p:cNvSpPr txBox="1">
            <a:spLocks noChangeArrowheads="1"/>
          </p:cNvSpPr>
          <p:nvPr/>
        </p:nvSpPr>
        <p:spPr bwMode="auto">
          <a:xfrm>
            <a:off x="781439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781439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29" name="Text Box 119"/>
          <p:cNvSpPr txBox="1">
            <a:spLocks noChangeArrowheads="1"/>
          </p:cNvSpPr>
          <p:nvPr/>
        </p:nvSpPr>
        <p:spPr bwMode="auto">
          <a:xfrm>
            <a:off x="781439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30" name="Text Box 120"/>
          <p:cNvSpPr txBox="1">
            <a:spLocks noChangeArrowheads="1"/>
          </p:cNvSpPr>
          <p:nvPr/>
        </p:nvSpPr>
        <p:spPr bwMode="auto">
          <a:xfrm>
            <a:off x="781439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37" name="Text Box 127"/>
          <p:cNvSpPr txBox="1">
            <a:spLocks noChangeArrowheads="1"/>
          </p:cNvSpPr>
          <p:nvPr/>
        </p:nvSpPr>
        <p:spPr bwMode="auto">
          <a:xfrm>
            <a:off x="952651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38" name="Text Box 128"/>
          <p:cNvSpPr txBox="1">
            <a:spLocks noChangeArrowheads="1"/>
          </p:cNvSpPr>
          <p:nvPr/>
        </p:nvSpPr>
        <p:spPr bwMode="auto">
          <a:xfrm>
            <a:off x="952651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39" name="Text Box 129"/>
          <p:cNvSpPr txBox="1">
            <a:spLocks noChangeArrowheads="1"/>
          </p:cNvSpPr>
          <p:nvPr/>
        </p:nvSpPr>
        <p:spPr bwMode="auto">
          <a:xfrm>
            <a:off x="952651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40" name="Text Box 130"/>
          <p:cNvSpPr txBox="1">
            <a:spLocks noChangeArrowheads="1"/>
          </p:cNvSpPr>
          <p:nvPr/>
        </p:nvSpPr>
        <p:spPr bwMode="auto">
          <a:xfrm>
            <a:off x="952651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41" name="Text Box 131"/>
          <p:cNvSpPr txBox="1">
            <a:spLocks noChangeArrowheads="1"/>
          </p:cNvSpPr>
          <p:nvPr/>
        </p:nvSpPr>
        <p:spPr bwMode="auto">
          <a:xfrm>
            <a:off x="952651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42" name="Text Box 132"/>
          <p:cNvSpPr txBox="1">
            <a:spLocks noChangeArrowheads="1"/>
          </p:cNvSpPr>
          <p:nvPr/>
        </p:nvSpPr>
        <p:spPr bwMode="auto">
          <a:xfrm>
            <a:off x="952651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43" name="Text Box 133"/>
          <p:cNvSpPr txBox="1">
            <a:spLocks noChangeArrowheads="1"/>
          </p:cNvSpPr>
          <p:nvPr/>
        </p:nvSpPr>
        <p:spPr bwMode="auto">
          <a:xfrm>
            <a:off x="1940122" y="6049133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charset="0"/>
                <a:ea typeface="宋体" charset="-122"/>
              </a:rPr>
              <a:t>第一趟</a:t>
            </a:r>
          </a:p>
        </p:txBody>
      </p:sp>
      <p:sp>
        <p:nvSpPr>
          <p:cNvPr id="144" name="Text Box 134"/>
          <p:cNvSpPr txBox="1">
            <a:spLocks noChangeArrowheads="1"/>
          </p:cNvSpPr>
          <p:nvPr/>
        </p:nvSpPr>
        <p:spPr bwMode="auto">
          <a:xfrm>
            <a:off x="3637939" y="6073051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第二趟</a:t>
            </a:r>
          </a:p>
        </p:txBody>
      </p:sp>
      <p:sp>
        <p:nvSpPr>
          <p:cNvPr id="145" name="Text Box 135"/>
          <p:cNvSpPr txBox="1">
            <a:spLocks noChangeArrowheads="1"/>
          </p:cNvSpPr>
          <p:nvPr/>
        </p:nvSpPr>
        <p:spPr bwMode="auto">
          <a:xfrm>
            <a:off x="5510395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第三趟</a:t>
            </a:r>
          </a:p>
        </p:txBody>
      </p:sp>
      <p:sp>
        <p:nvSpPr>
          <p:cNvPr id="146" name="Text Box 136"/>
          <p:cNvSpPr txBox="1">
            <a:spLocks noChangeArrowheads="1"/>
          </p:cNvSpPr>
          <p:nvPr/>
        </p:nvSpPr>
        <p:spPr bwMode="auto">
          <a:xfrm>
            <a:off x="7400976" y="6081148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第四趟</a:t>
            </a:r>
          </a:p>
        </p:txBody>
      </p:sp>
      <p:sp>
        <p:nvSpPr>
          <p:cNvPr id="147" name="Text Box 137"/>
          <p:cNvSpPr txBox="1">
            <a:spLocks noChangeArrowheads="1"/>
          </p:cNvSpPr>
          <p:nvPr/>
        </p:nvSpPr>
        <p:spPr bwMode="auto">
          <a:xfrm>
            <a:off x="9113097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第五趟</a:t>
            </a:r>
          </a:p>
        </p:txBody>
      </p:sp>
      <p:sp>
        <p:nvSpPr>
          <p:cNvPr id="148" name="Rectangle 138"/>
          <p:cNvSpPr>
            <a:spLocks noChangeArrowheads="1"/>
          </p:cNvSpPr>
          <p:nvPr/>
        </p:nvSpPr>
        <p:spPr bwMode="auto">
          <a:xfrm>
            <a:off x="3002749" y="1672465"/>
            <a:ext cx="7308850" cy="5097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49" name="Rectangle 139"/>
          <p:cNvSpPr>
            <a:spLocks noChangeArrowheads="1"/>
          </p:cNvSpPr>
          <p:nvPr/>
        </p:nvSpPr>
        <p:spPr bwMode="auto">
          <a:xfrm>
            <a:off x="5128762" y="1624048"/>
            <a:ext cx="5292725" cy="49952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0" name="Rectangle 140"/>
          <p:cNvSpPr>
            <a:spLocks noChangeArrowheads="1"/>
          </p:cNvSpPr>
          <p:nvPr/>
        </p:nvSpPr>
        <p:spPr bwMode="auto">
          <a:xfrm>
            <a:off x="6756953" y="1690915"/>
            <a:ext cx="3419475" cy="5011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1" name="Rectangle 141"/>
          <p:cNvSpPr>
            <a:spLocks noChangeArrowheads="1"/>
          </p:cNvSpPr>
          <p:nvPr/>
        </p:nvSpPr>
        <p:spPr bwMode="auto">
          <a:xfrm>
            <a:off x="8631567" y="1689980"/>
            <a:ext cx="1835150" cy="50123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50" y="1754536"/>
            <a:ext cx="1489029" cy="419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0870" y="6004163"/>
            <a:ext cx="128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原始数据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03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40069 L 0.00382 0.484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93064E-6 L -2.5E-6 -0.0813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9" grpId="1"/>
      <p:bldP spid="89" grpId="2"/>
      <p:bldP spid="89" grpId="3"/>
      <p:bldP spid="89" grpId="4"/>
      <p:bldP spid="90" grpId="0"/>
      <p:bldP spid="91" grpId="0"/>
      <p:bldP spid="92" grpId="0"/>
      <p:bldP spid="93" grpId="0"/>
      <p:bldP spid="94" grpId="0"/>
      <p:bldP spid="101" grpId="0"/>
      <p:bldP spid="101" grpId="1"/>
      <p:bldP spid="101" grpId="2"/>
      <p:bldP spid="101" grpId="3"/>
      <p:bldP spid="102" grpId="0"/>
      <p:bldP spid="103" grpId="0"/>
      <p:bldP spid="104" grpId="0"/>
      <p:bldP spid="105" grpId="0"/>
      <p:bldP spid="113" grpId="0"/>
      <p:bldP spid="113" grpId="1"/>
      <p:bldP spid="113" grpId="2"/>
      <p:bldP spid="114" grpId="0"/>
      <p:bldP spid="115" grpId="0"/>
      <p:bldP spid="116" grpId="0"/>
      <p:bldP spid="125" grpId="0"/>
      <p:bldP spid="125" grpId="1"/>
      <p:bldP spid="126" grpId="0"/>
      <p:bldP spid="127" grpId="0"/>
      <p:bldP spid="137" grpId="0"/>
      <p:bldP spid="138" grpId="0"/>
      <p:bldP spid="148" grpId="0" animBg="1"/>
      <p:bldP spid="149" grpId="0" animBg="1"/>
      <p:bldP spid="150" grpId="0" animBg="1"/>
      <p:bldP spid="15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3696</TotalTime>
  <Words>7432</Words>
  <Application>Microsoft Office PowerPoint</Application>
  <PresentationFormat>自定义</PresentationFormat>
  <Paragraphs>1331</Paragraphs>
  <Slides>43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主题​​</vt:lpstr>
      <vt:lpstr>PowerPoint 演示文稿</vt:lpstr>
      <vt:lpstr>PowerPoint 演示文稿</vt:lpstr>
      <vt:lpstr>为什么需要数组</vt:lpstr>
      <vt:lpstr>定义一维数组</vt:lpstr>
      <vt:lpstr>引用一维数组元素</vt:lpstr>
      <vt:lpstr>引用一维数组元素</vt:lpstr>
      <vt:lpstr>一维数组的初始化</vt:lpstr>
      <vt:lpstr>一维数组程序举例</vt:lpstr>
      <vt:lpstr>一维数组程序举例</vt:lpstr>
      <vt:lpstr>冒泡排序总结</vt:lpstr>
      <vt:lpstr>PowerPoint 演示文稿</vt:lpstr>
      <vt:lpstr>PowerPoint 演示文稿</vt:lpstr>
      <vt:lpstr>PowerPoint 演示文稿</vt:lpstr>
      <vt:lpstr>定义和引用二维数组</vt:lpstr>
      <vt:lpstr>定义二维数组</vt:lpstr>
      <vt:lpstr>二维数组的存储</vt:lpstr>
      <vt:lpstr>多维数组</vt:lpstr>
      <vt:lpstr>引用二维数组元素</vt:lpstr>
      <vt:lpstr>二维数组的初始化</vt:lpstr>
      <vt:lpstr>PowerPoint 演示文稿</vt:lpstr>
      <vt:lpstr>二维数组程序举例</vt:lpstr>
      <vt:lpstr>字符数组</vt:lpstr>
      <vt:lpstr>定义字符数组</vt:lpstr>
      <vt:lpstr>字符数组的初始化</vt:lpstr>
      <vt:lpstr>引用字符数组中的元素</vt:lpstr>
      <vt:lpstr>字符串和字符串结束标志</vt:lpstr>
      <vt:lpstr>字符串和字符串结束标志</vt:lpstr>
      <vt:lpstr>字符数组的输入输出</vt:lpstr>
      <vt:lpstr>字符数组的输入输出</vt:lpstr>
      <vt:lpstr>字符数组的输入输出</vt:lpstr>
      <vt:lpstr>使用字符串处理函数</vt:lpstr>
      <vt:lpstr>输出字符串的函数</vt:lpstr>
      <vt:lpstr>输入字符串的函数</vt:lpstr>
      <vt:lpstr>字符串连接函数</vt:lpstr>
      <vt:lpstr>字符串复制函数</vt:lpstr>
      <vt:lpstr>字符串比较函数</vt:lpstr>
      <vt:lpstr>测字符串长度的函数</vt:lpstr>
      <vt:lpstr>转换为大小写的函数</vt:lpstr>
      <vt:lpstr>字符数组应用举例</vt:lpstr>
      <vt:lpstr>字符数组应用举例</vt:lpstr>
      <vt:lpstr>字符数组应用举例</vt:lpstr>
      <vt:lpstr>注意事项小结</vt:lpstr>
      <vt:lpstr>注意事项小结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LENOVO</cp:lastModifiedBy>
  <cp:revision>421</cp:revision>
  <dcterms:created xsi:type="dcterms:W3CDTF">2017-08-03T06:51:45Z</dcterms:created>
  <dcterms:modified xsi:type="dcterms:W3CDTF">2018-10-26T09:10:20Z</dcterms:modified>
</cp:coreProperties>
</file>