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79374" autoAdjust="0"/>
  </p:normalViewPr>
  <p:slideViewPr>
    <p:cSldViewPr snapToGrid="0">
      <p:cViewPr varScale="1">
        <p:scale>
          <a:sx n="74" d="100"/>
          <a:sy n="74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F%84%E5%AD%98%E5%99%A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5%86%85%E5%AD%98" TargetMode="External"/><Relationship Id="rId4" Type="http://schemas.openxmlformats.org/officeDocument/2006/relationships/hyperlink" Target="https://baike.baidu.com/item/%E5%9C%B0%E5%9D%80%E5%AF%84%E5%AD%98%E5%99%A8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 </a:t>
            </a:r>
            <a:r>
              <a:rPr lang="zh-CN" altLang="en-US" dirty="0" smtClean="0"/>
              <a:t>汇编指令集：</a:t>
            </a:r>
            <a:endParaRPr lang="en-US" altLang="zh-CN" dirty="0" smtClean="0"/>
          </a:p>
          <a:p>
            <a:r>
              <a:rPr lang="en-US" altLang="zh-CN" dirty="0" smtClean="0"/>
              <a:t>MOVE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传送字或字节，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数据寄存器：</a:t>
            </a:r>
            <a:r>
              <a:rPr lang="en-US" altLang="zh-CN" baseline="0" dirty="0" smtClean="0"/>
              <a:t>AH&amp;AL=AX</a:t>
            </a:r>
            <a:r>
              <a:rPr lang="zh-CN" altLang="en-US" baseline="0" dirty="0" smtClean="0"/>
              <a:t>，累加寄存器，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数据寄存器：</a:t>
            </a:r>
            <a:r>
              <a:rPr lang="en-US" altLang="zh-CN" baseline="0" dirty="0" smtClean="0"/>
              <a:t>BH&amp;BL=BX</a:t>
            </a:r>
            <a:r>
              <a:rPr lang="zh-CN" altLang="en-US" baseline="0" dirty="0" smtClean="0"/>
              <a:t>，基址寄存器</a:t>
            </a:r>
            <a:endParaRPr lang="en-US" altLang="zh-CN" dirty="0" smtClean="0"/>
          </a:p>
          <a:p>
            <a:r>
              <a:rPr lang="en-US" altLang="zh-CN" dirty="0" smtClean="0"/>
              <a:t>017FH</a:t>
            </a:r>
            <a:r>
              <a:rPr lang="en-US" altLang="zh-CN" baseline="0" dirty="0" smtClean="0"/>
              <a:t> = 383</a:t>
            </a:r>
          </a:p>
          <a:p>
            <a:r>
              <a:rPr lang="en-US" altLang="zh-CN" dirty="0" smtClean="0"/>
              <a:t>0221H</a:t>
            </a:r>
            <a:r>
              <a:rPr lang="en-US" altLang="zh-CN" baseline="0" dirty="0" smtClean="0"/>
              <a:t> = 545</a:t>
            </a:r>
          </a:p>
          <a:p>
            <a:r>
              <a:rPr lang="en-US" altLang="zh-CN" dirty="0" smtClean="0"/>
              <a:t>041FH = 1055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在计算机控制器中存放将要执行的指令的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寄存器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。当计算机的某一计算循环开始时，先根据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地址寄存器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的地址，从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储器中读出一条指令，存入指令寄存器中。指令寄存器的相应位送入指令译码器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操作码译码、变址译码等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。根据译码结果产生相应的控制信号，完成指令规定的运算、传送数据等动作。</a:t>
            </a:r>
            <a:r>
              <a:rPr lang="zh-CN" alt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在计算机的中央处理机中，一般都有专用的指令寄存器，其长度等于指令长度，即一般是计算机字长。指令寄存器通常与内存储器的缓冲寄存器相连。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3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丹尼斯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1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建议生成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文件，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#include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要求严格，如果是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文件，有无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#include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均可认识库函数。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77D3AA-B43C-47C8-A8CC-15C589A25A82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526-CBCA-4C98-A8EE-6BAEC418D42D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1872-AB83-4B38-8145-C3FE4E879077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3AF3C03-217C-4169-BBC7-D3F503B206D4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12A5-7227-4631-9AA9-78DEB0FE6810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FD7C-C915-45EA-ABC2-3A2E9C232A75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918-1580-46AD-8C38-CD46C7428ECB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6B81-3061-4400-9B0D-7BE6AFBDF162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382-4509-4291-97E5-4C8D958BF0E0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EADB-54E5-4F13-9A9D-AEAAC3ADC1AC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F600-7774-415F-AEE5-F0371F78C2CB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ED07-4D6A-4C31-A605-410EBA4882E3}" type="datetime11">
              <a:rPr lang="zh-CN" altLang="en-US" smtClean="0"/>
              <a:t>10:00:54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35375" y="1142413"/>
            <a:ext cx="4307174" cy="1096547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/>
              <a:t>C</a:t>
            </a:r>
            <a:r>
              <a:rPr lang="zh-CN" altLang="en-US" sz="4000" b="1" dirty="0" smtClean="0"/>
              <a:t>程序设计</a:t>
            </a:r>
            <a:endParaRPr lang="zh-CN" altLang="en-US" sz="40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385295" y="2361491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75" y="0"/>
            <a:ext cx="1557861" cy="1671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2613" y="3625702"/>
            <a:ext cx="5975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段江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7181-A2BF-4DD6-B257-001B388AB856}" type="datetime11">
              <a:rPr lang="zh-CN" altLang="en-US" smtClean="0"/>
              <a:t>10:00:54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10604938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//编译预处理</a:t>
            </a:r>
            <a:r>
              <a:rPr lang="zh-CN" altLang="en-US" sz="1600" dirty="0">
                <a:solidFill>
                  <a:srgbClr val="008000"/>
                </a:solidFill>
              </a:rPr>
              <a:t>指令，包含标准库输入</a:t>
            </a:r>
            <a:r>
              <a:rPr lang="en-US" altLang="zh-CN" sz="1600" dirty="0">
                <a:solidFill>
                  <a:srgbClr val="008000"/>
                </a:solidFill>
              </a:rPr>
              <a:t>/</a:t>
            </a:r>
            <a:r>
              <a:rPr lang="zh-CN" altLang="en-US" sz="1600" dirty="0">
                <a:solidFill>
                  <a:srgbClr val="008000"/>
                </a:solidFill>
              </a:rPr>
              <a:t>输出函数</a:t>
            </a:r>
            <a:r>
              <a:rPr lang="zh-CN" altLang="en-US" sz="1600" dirty="0" smtClean="0">
                <a:solidFill>
                  <a:srgbClr val="008000"/>
                </a:solidFill>
              </a:rPr>
              <a:t>说明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     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整型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 smtClean="0">
                <a:solidFill>
                  <a:schemeClr val="bg1"/>
                </a:solidFill>
              </a:rPr>
              <a:t>括起来。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9BF-FBD6-48AE-AD1A-C08F6CF27566}" type="datetime11">
              <a:rPr lang="zh-CN" altLang="en-US" smtClean="0"/>
              <a:t>10:01:05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1053051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>
                <a:solidFill>
                  <a:srgbClr val="008000"/>
                </a:solidFill>
              </a:rPr>
              <a:t>//编译预处理指令，包含标准库输入</a:t>
            </a:r>
            <a:r>
              <a:rPr lang="en-US" altLang="zh-CN" sz="1600" dirty="0">
                <a:solidFill>
                  <a:srgbClr val="008000"/>
                </a:solidFill>
              </a:rPr>
              <a:t>/</a:t>
            </a:r>
            <a:r>
              <a:rPr lang="zh-CN" altLang="en-US" sz="1600" dirty="0">
                <a:solidFill>
                  <a:srgbClr val="008000"/>
                </a:solidFill>
              </a:rPr>
              <a:t>输出函数说明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     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6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72BD-C4D5-4863-A861-EAD8BDDD5343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10264696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>
                <a:solidFill>
                  <a:srgbClr val="008000"/>
                </a:solidFill>
              </a:rPr>
              <a:t>//编译预处理指令，包含标准库输入</a:t>
            </a:r>
            <a:r>
              <a:rPr lang="en-US" altLang="zh-CN" sz="1600" dirty="0">
                <a:solidFill>
                  <a:srgbClr val="008000"/>
                </a:solidFill>
              </a:rPr>
              <a:t>/</a:t>
            </a:r>
            <a:r>
              <a:rPr lang="zh-CN" altLang="en-US" sz="1600" dirty="0">
                <a:solidFill>
                  <a:srgbClr val="008000"/>
                </a:solidFill>
              </a:rPr>
              <a:t>输出函数说明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     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行“</a:t>
            </a:r>
            <a:r>
              <a:rPr lang="en-US" altLang="zh-CN" b="1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 smtClean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 smtClean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 smtClean="0">
                <a:solidFill>
                  <a:schemeClr val="bg1"/>
                </a:solidFill>
              </a:rPr>
              <a:t>(header file)</a:t>
            </a:r>
            <a:r>
              <a:rPr lang="zh-CN" altLang="en-US" sz="1600" dirty="0" smtClean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文件中。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7C35-C818-4D8B-A2AA-35ADD32E924B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1045431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编译预处理指令，包含标准库输入</a:t>
            </a:r>
            <a:r>
              <a:rPr lang="en-US" altLang="zh-CN" sz="1600" dirty="0">
                <a:solidFill>
                  <a:srgbClr val="008000"/>
                </a:solidFill>
              </a:rPr>
              <a:t>/</a:t>
            </a:r>
            <a:r>
              <a:rPr lang="zh-CN" altLang="en-US" sz="1600" dirty="0">
                <a:solidFill>
                  <a:srgbClr val="008000"/>
                </a:solidFill>
              </a:rPr>
              <a:t>输出函数说明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 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(“This is a C program.\n”)</a:t>
            </a:r>
            <a:r>
              <a:rPr lang="zh-CN" altLang="en-US" sz="1600" dirty="0" smtClean="0"/>
              <a:t>; 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0A-EA3E-4143-A1A9-211625294253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60B5-26D2-4BC7-BFA3-3575688AFBD0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("//how do you do!\n");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528391" y="1861770"/>
            <a:ext cx="3947901" cy="1763932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("/*how do you do!*/\n");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C4C1-D93B-42A1-BAE0-60ADB4D908C7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个变量，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用来存放两个整数，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用来存放和数。用赋值运算符“</a:t>
            </a:r>
            <a:r>
              <a:rPr lang="en-US" altLang="zh-CN" sz="2000" dirty="0" smtClean="0"/>
              <a:t>=”</a:t>
            </a:r>
            <a:r>
              <a:rPr lang="zh-CN" altLang="en-US" sz="2000" dirty="0" smtClean="0"/>
              <a:t>把相加的结果传送给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2" y="3213400"/>
            <a:ext cx="10827027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 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CAF8-57F9-445E-8728-1788F98DDC09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b="1" dirty="0" smtClean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 smtClean="0">
                <a:solidFill>
                  <a:srgbClr val="FFFF00"/>
                </a:solidFill>
              </a:rPr>
              <a:t>n",sum</a:t>
            </a:r>
            <a:r>
              <a:rPr lang="en-US" altLang="zh-CN" b="1" dirty="0" smtClean="0">
                <a:solidFill>
                  <a:srgbClr val="FFFF00"/>
                </a:solidFill>
              </a:rPr>
              <a:t>);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 %d\n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</a:t>
            </a:r>
            <a:r>
              <a:rPr lang="zh-CN" altLang="en-US" sz="1600" dirty="0" smtClean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变量的值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 smtClean="0">
                <a:solidFill>
                  <a:schemeClr val="bg1"/>
                </a:solidFill>
              </a:rPr>
              <a:t>%d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smtClean="0"/>
              <a:t>"</a:t>
            </a:r>
            <a:r>
              <a:rPr lang="en-US" altLang="zh-CN" dirty="0"/>
              <a:t>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628802" y="2788361"/>
            <a:ext cx="852552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331946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输出时用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的值取代</a:t>
            </a:r>
            <a:r>
              <a:rPr lang="en-US" altLang="zh-CN" sz="1600" dirty="0" smtClean="0"/>
              <a:t>%d</a:t>
            </a: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420C-6FE1-4199-96D0-BD8457951C21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1.3】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个整数中的较大者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 用一个函数来实现求两个整数中的较大者。在主函数中调用此函数并输出结果。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   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	if(x&gt;y)z=x;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	else z=y;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	return(z); 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531" y="3291767"/>
            <a:ext cx="3562350" cy="9906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9FDD-D2F5-467F-940D-D3E3FFEB656C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</a:t>
            </a:r>
            <a:r>
              <a:rPr lang="en-US" altLang="zh-CN" sz="1400" dirty="0" smtClean="0">
                <a:solidFill>
                  <a:srgbClr val="008000"/>
                </a:solidFill>
              </a:rPr>
              <a:t>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“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</a:t>
            </a:r>
            <a:r>
              <a:rPr lang="en-US" altLang="zh-CN" sz="1400" dirty="0" err="1" smtClean="0"/>
              <a:t>d</a:t>
            </a:r>
            <a:r>
              <a:rPr lang="en-US" altLang="zh-CN" dirty="0" err="1" smtClean="0"/>
              <a:t>”</a:t>
            </a:r>
            <a:r>
              <a:rPr lang="en-US" altLang="zh-CN" sz="1400" dirty="0" err="1" smtClean="0"/>
              <a:t>,&amp;</a:t>
            </a:r>
            <a:r>
              <a:rPr lang="en-US" altLang="zh-CN" sz="1400" dirty="0" err="1" smtClean="0"/>
              <a:t>a,&amp;b</a:t>
            </a:r>
            <a:r>
              <a:rPr lang="en-US" altLang="zh-CN" sz="1400" dirty="0" smtClean="0"/>
              <a:t>);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</a:t>
            </a:r>
            <a:r>
              <a:rPr lang="zh-CN" altLang="en-US" sz="1400" dirty="0" smtClean="0">
                <a:solidFill>
                  <a:srgbClr val="008000"/>
                </a:solidFill>
              </a:rPr>
              <a:t>值，非格式符原样输入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	if(x&gt;y)z=x;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	else z=y;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	return(z); 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:①</a:t>
            </a:r>
            <a:r>
              <a:rPr lang="zh-CN" altLang="en-US" sz="1600" dirty="0" smtClean="0">
                <a:solidFill>
                  <a:schemeClr val="bg1"/>
                </a:solidFill>
              </a:rPr>
              <a:t>主函数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 smtClean="0">
                <a:solidFill>
                  <a:schemeClr val="bg1"/>
                </a:solidFill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</a:t>
            </a:r>
            <a:r>
              <a:rPr lang="zh-CN" altLang="en-US" sz="1600" dirty="0" smtClean="0">
                <a:solidFill>
                  <a:schemeClr val="bg1"/>
                </a:solidFill>
              </a:rPr>
              <a:t>语句将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的值作为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函数的主函数。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都是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2CB-9447-4F08-B091-1A024FD23A1B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363-8F01-41F8-BD77-441F0B5B107B}" type="datetime11">
              <a:rPr lang="zh-CN" altLang="en-US" smtClean="0"/>
              <a:t>10:00:55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   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   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   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	if(x&gt;y)z=x;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	else z=y;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	return(z); 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</a:t>
            </a:r>
            <a:r>
              <a:rPr lang="zh-CN" altLang="en-US" dirty="0" smtClean="0"/>
              <a:t>：本例程序中两个函数都有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语句，请注意它们的异同。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两个函数都定义为整型，都有函数值，都需要用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语句为函数指定返回值。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main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语句指定的返回值一般为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max</a:t>
            </a:r>
            <a:r>
              <a:rPr lang="zh-CN" altLang="en-US" dirty="0" smtClean="0"/>
              <a:t>函数的返回值是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函数中求出的两数中的最大值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，只有通过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语句才能把求出的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值作为函数的值并返回调用它的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03B5-31C5-4B2B-B6AD-A6E2DB19DF8B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一个程序由一个或多个源程序文件组成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源程序文件包括：预处理指令、全局声明、函数定义</a:t>
            </a:r>
            <a:endParaRPr lang="en-US" altLang="zh-CN" sz="16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函数是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程序的主要组成部分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语言程序是由一个或多个函数组成的，其中必须包含唯一一个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程序中被调用的函数可以是系统提供的库函数，也可以是用户根据需要自己编制设计的函数</a:t>
            </a:r>
            <a:endParaRPr lang="en-US" altLang="zh-CN" sz="16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个函数包括两个部分：</a:t>
            </a:r>
            <a:r>
              <a:rPr lang="zh-CN" altLang="en-US" sz="1800" b="1" dirty="0" smtClean="0"/>
              <a:t>函数首部和函数体</a:t>
            </a:r>
            <a:r>
              <a:rPr lang="zh-CN" altLang="en-US" sz="1800" dirty="0" smtClean="0"/>
              <a:t>，函数体一般包括声明部分和执行部分</a:t>
            </a:r>
            <a:endParaRPr lang="en-US" altLang="zh-CN" sz="18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程序总是从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函数开始执行</a:t>
            </a:r>
            <a:endParaRPr lang="en-US" altLang="zh-CN" sz="18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程序中的操作是由函数中的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语句完成的</a:t>
            </a:r>
            <a:endParaRPr lang="en-US" altLang="zh-CN" sz="18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在每个数据声明和语句的最后必须有一个分号</a:t>
            </a:r>
            <a:endParaRPr lang="en-US" altLang="zh-CN" sz="18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语言本身不提供输入输出语句，输入输出操作由函数完成</a:t>
            </a:r>
            <a:endParaRPr lang="en-US" altLang="zh-CN" sz="18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</a:p>
          <a:p>
            <a:pPr defTabSz="357188"/>
            <a:r>
              <a:rPr lang="en-US" altLang="zh-CN" sz="1400" dirty="0" smtClean="0"/>
              <a:t> {	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</a:t>
            </a:r>
          </a:p>
          <a:p>
            <a:pPr defTabSz="357188"/>
            <a:r>
              <a:rPr lang="en-US" altLang="zh-CN" sz="1400" dirty="0" smtClean="0"/>
              <a:t> 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</a:p>
          <a:p>
            <a:pPr defTabSz="357188"/>
            <a:r>
              <a:rPr lang="en-US" altLang="zh-CN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else z=y;	</a:t>
            </a:r>
          </a:p>
          <a:p>
            <a:pPr marL="0" lvl="1" defTabSz="357188"/>
            <a:r>
              <a:rPr lang="zh-CN" altLang="en-US" sz="1400" dirty="0" smtClean="0"/>
              <a:t> 	</a:t>
            </a:r>
            <a:r>
              <a:rPr lang="en-US" altLang="zh-CN" sz="1400" dirty="0" smtClean="0"/>
              <a:t>return(z);</a:t>
            </a:r>
          </a:p>
          <a:p>
            <a:pPr marL="0" lvl="1" defTabSz="357188"/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EE7-2515-40EB-934B-4FFACEF9DB6D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一个程序由一个或多个源程序文件组成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源程序文件包括：预处理指令、全局声明、函数定义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函数时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程序的主要组成部分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语言程序是由一个或多个函数组成的，其中必须包含唯一一个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程序中被调用的函数可以是系统提供的库函数，也可以是用户根据需要自己编制设计的函数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个函数包括两个部分：函数首部和函数体，函数体一般包括声明部分和执行部分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程序总是从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函数开始执行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程序中的操作是由函数中的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语句完成的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在每个数据声明和语句的最后必须有一个分号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语言本身不提供输入输出语句，输入输出操作由函数完成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</a:p>
          <a:p>
            <a:pPr defTabSz="357188"/>
            <a:r>
              <a:rPr lang="en-US" altLang="zh-CN" sz="1400" dirty="0" smtClean="0"/>
              <a:t> {	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</a:t>
            </a:r>
          </a:p>
          <a:p>
            <a:pPr defTabSz="357188"/>
            <a:r>
              <a:rPr lang="en-US" altLang="zh-CN" sz="1400" dirty="0" smtClean="0"/>
              <a:t> 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</a:p>
          <a:p>
            <a:pPr defTabSz="357188"/>
            <a:r>
              <a:rPr lang="en-US" altLang="zh-CN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else z=y;	</a:t>
            </a:r>
          </a:p>
          <a:p>
            <a:pPr marL="0" lvl="1" defTabSz="357188"/>
            <a:r>
              <a:rPr lang="zh-CN" altLang="en-US" sz="1400" dirty="0" smtClean="0"/>
              <a:t> 	</a:t>
            </a:r>
            <a:r>
              <a:rPr lang="en-US" altLang="zh-CN" sz="1400" dirty="0" smtClean="0"/>
              <a:t>return(z);</a:t>
            </a:r>
          </a:p>
          <a:p>
            <a:pPr marL="0" lvl="1" defTabSz="357188"/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72508"/>
            <a:ext cx="5665305" cy="1560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函数首部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/>
              <a:t>	</a:t>
            </a:r>
            <a:r>
              <a:rPr lang="en-US" altLang="zh-CN" dirty="0" smtClean="0"/>
              <a:t>max	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x,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y)</a:t>
            </a:r>
          </a:p>
          <a:p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endParaRPr lang="en-US" altLang="zh-CN" dirty="0" smtClean="0"/>
          </a:p>
          <a:p>
            <a:r>
              <a:rPr lang="zh-CN" altLang="en-US" sz="1600" dirty="0" smtClean="0"/>
              <a:t>函数类型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函数名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endParaRPr lang="zh-CN" altLang="en-US" sz="1600" dirty="0"/>
          </a:p>
        </p:txBody>
      </p:sp>
      <p:sp>
        <p:nvSpPr>
          <p:cNvPr id="12" name="任意多边形 11"/>
          <p:cNvSpPr/>
          <p:nvPr/>
        </p:nvSpPr>
        <p:spPr>
          <a:xfrm>
            <a:off x="7374835" y="3677478"/>
            <a:ext cx="586408" cy="1550505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E15E-8CFF-40D7-86E6-2914A0988571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2CBE-5277-48BC-9141-909A8CD4E3AB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8296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4049714"/>
            <a:ext cx="48768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11424" y="1204914"/>
            <a:ext cx="1097577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VS2015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 Community 2017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6DAC-47DC-4F56-98C1-25A2B05A4B4B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38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02727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007435" y="1124744"/>
            <a:ext cx="99568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、连接程序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5D08-01B9-4967-88FD-F43295DF4895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66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628" y="106377"/>
            <a:ext cx="10634330" cy="91434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302015" y="893872"/>
            <a:ext cx="995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5813" y="1556792"/>
            <a:ext cx="3385344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023659" y="1431940"/>
            <a:ext cx="8863541" cy="51212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5913-DC75-4736-B18D-D0EDFF62F40A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86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1969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8" y="2895815"/>
            <a:ext cx="71628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32" y="813022"/>
            <a:ext cx="11055019" cy="2036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选择“文件”菜单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选择“源文件”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zh-CN" altLang="en-US" sz="2400" dirty="0" smtClean="0">
                <a:solidFill>
                  <a:srgbClr val="FF0000"/>
                </a:solidFill>
              </a:rPr>
              <a:t>编辑程序。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保存时，保存为 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</a:rPr>
              <a:t>或 </a:t>
            </a:r>
            <a:r>
              <a:rPr lang="en-US" altLang="zh-CN" sz="2400" dirty="0" smtClean="0">
                <a:solidFill>
                  <a:srgbClr val="FF0000"/>
                </a:solidFill>
              </a:rPr>
              <a:t>.c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文件。如果选择 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文件，</a:t>
            </a:r>
            <a:r>
              <a:rPr lang="en-US" altLang="zh-CN" sz="2400" dirty="0" smtClean="0">
                <a:solidFill>
                  <a:srgbClr val="FF0000"/>
                </a:solidFill>
              </a:rPr>
              <a:t>main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函数必须是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选择“编译和运行”菜单，生成</a:t>
            </a:r>
            <a:r>
              <a:rPr lang="en-US" altLang="zh-CN" sz="2400" dirty="0" smtClean="0">
                <a:solidFill>
                  <a:srgbClr val="FF0000"/>
                </a:solidFill>
              </a:rPr>
              <a:t>.exe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文件，运行程序。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0270-BAFE-43D4-9687-172560C7EAAC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33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1052" y="1973379"/>
            <a:ext cx="10540467" cy="317009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 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        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87618" y="5623624"/>
            <a:ext cx="7777917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Bloodshed </a:t>
            </a:r>
            <a:r>
              <a:rPr lang="en-US" altLang="zh-CN" dirty="0" err="1">
                <a:latin typeface="Times New Roman" pitchFamily="18" charset="0"/>
              </a:rPr>
              <a:t>Dev</a:t>
            </a:r>
            <a:r>
              <a:rPr lang="en-US" altLang="zh-CN" dirty="0">
                <a:latin typeface="Times New Roman" pitchFamily="18" charset="0"/>
              </a:rPr>
              <a:t>-C++</a:t>
            </a:r>
            <a:r>
              <a:rPr lang="zh-CN" altLang="en-US" dirty="0">
                <a:latin typeface="Times New Roman" pitchFamily="18" charset="0"/>
              </a:rPr>
              <a:t>集成开发环境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01E-9E09-489B-94D9-938D77E00115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39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8" name="日期占位符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A2E1-62CF-478F-8B39-6BF7CB0B147C}" type="datetime11">
              <a:rPr lang="zh-CN" altLang="en-US" smtClean="0"/>
              <a:t>10:01:06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BC9A-6456-4231-B4E6-ED1D186BB4C4}" type="datetime11">
              <a:rPr lang="zh-CN" altLang="en-US" smtClean="0"/>
              <a:t>10:00:55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x =1055, y = 383, z =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S;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x-(</a:t>
            </a:r>
            <a:r>
              <a:rPr lang="en-US" altLang="zh-CN" sz="1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y+z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8D0-0224-45CB-BDC7-FDC450368FC3}" type="datetime11">
              <a:rPr lang="zh-CN" altLang="en-US" smtClean="0"/>
              <a:t>10:22:22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87E-9B2A-41F4-9374-093C367D628E}" type="datetime11">
              <a:rPr lang="zh-CN" altLang="en-US" smtClean="0"/>
              <a:t>10:00:56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 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</a:t>
            </a:r>
            <a:r>
              <a:rPr lang="zh-CN" altLang="en-US" dirty="0" smtClean="0"/>
              <a:t>C99</a:t>
            </a:r>
            <a:r>
              <a:rPr lang="zh-CN" altLang="en-US" dirty="0"/>
              <a:t>建议的功能，它们多以</a:t>
            </a:r>
            <a:r>
              <a:rPr lang="zh-CN" altLang="en-US" dirty="0" smtClean="0"/>
              <a:t>C89</a:t>
            </a:r>
            <a:r>
              <a:rPr lang="zh-CN" altLang="en-US" dirty="0"/>
              <a:t>为基础开发。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F17-9654-4819-862D-D9EF59A96AA6}" type="datetime11">
              <a:rPr lang="zh-CN" altLang="en-US" smtClean="0"/>
              <a:t>10:00:56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</a:t>
            </a:r>
            <a:r>
              <a:rPr lang="zh-CN" altLang="en-US" sz="1500" dirty="0" smtClean="0"/>
              <a:t>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 smtClean="0"/>
              <a:t>具有</a:t>
            </a:r>
            <a:r>
              <a:rPr lang="zh-CN" altLang="en-US" sz="1500" dirty="0"/>
              <a:t>结构化的</a:t>
            </a:r>
            <a:r>
              <a:rPr lang="zh-CN" altLang="en-US" sz="1500" dirty="0" smtClean="0"/>
              <a:t>控制语句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</a:t>
            </a:r>
            <a:r>
              <a:rPr lang="zh-CN" altLang="en-US" sz="1500" dirty="0" smtClean="0"/>
              <a:t>模块化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 smtClean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程序</a:t>
            </a:r>
            <a:r>
              <a:rPr lang="zh-CN" altLang="en-US" sz="1500" dirty="0"/>
              <a:t>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允许</a:t>
            </a:r>
            <a:r>
              <a:rPr lang="zh-CN" altLang="en-US" sz="1500" dirty="0"/>
              <a:t>直接访问物理</a:t>
            </a:r>
            <a:r>
              <a:rPr lang="zh-CN" altLang="en-US" sz="1500" dirty="0" smtClean="0"/>
              <a:t>地址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进行位</a:t>
            </a:r>
            <a:r>
              <a:rPr lang="en-US" altLang="zh-CN" sz="1500" dirty="0"/>
              <a:t>(bit)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实现汇编语言的大部分</a:t>
            </a:r>
            <a:r>
              <a:rPr lang="zh-CN" altLang="en-US" sz="1500" dirty="0" smtClean="0"/>
              <a:t>功能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可以</a:t>
            </a:r>
            <a:r>
              <a:rPr lang="zh-CN" altLang="en-US" sz="1500" dirty="0"/>
              <a:t>直接对硬件进行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</a:t>
            </a:r>
            <a:r>
              <a:rPr lang="zh-CN" altLang="en-US" sz="1500" dirty="0" smtClean="0"/>
              <a:t>系统软件</a:t>
            </a:r>
            <a:endParaRPr lang="zh-CN" altLang="en-US" sz="15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BA8D-3627-416D-9DB9-B780E1D40A43}" type="datetime11">
              <a:rPr lang="zh-CN" altLang="en-US" smtClean="0"/>
              <a:t>10:00:56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 smtClean="0">
                <a:solidFill>
                  <a:schemeClr val="bg1"/>
                </a:solidFill>
              </a:rPr>
              <a:t>main 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类型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整型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 smtClean="0">
                <a:solidFill>
                  <a:schemeClr val="bg1"/>
                </a:solidFill>
              </a:rPr>
              <a:t>括起来。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2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BA41-A37A-4F9D-A58E-725D4A7054E6}" type="datetime11">
              <a:rPr lang="zh-CN" altLang="en-US" smtClean="0"/>
              <a:t>10:00:56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56930" y="2934586"/>
            <a:ext cx="10100930" cy="2434855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 编译预处理指令</a:t>
            </a:r>
            <a:r>
              <a:rPr lang="en-US" altLang="zh-CN" sz="1600" dirty="0" smtClean="0">
                <a:solidFill>
                  <a:srgbClr val="008000"/>
                </a:solidFill>
              </a:rPr>
              <a:t>, </a:t>
            </a:r>
            <a:r>
              <a:rPr lang="zh-CN" altLang="en-US" sz="1600" dirty="0" smtClean="0">
                <a:solidFill>
                  <a:srgbClr val="008000"/>
                </a:solidFill>
              </a:rPr>
              <a:t>包含标准库输入</a:t>
            </a:r>
            <a:r>
              <a:rPr lang="en-US" altLang="zh-CN" sz="1600" dirty="0" smtClean="0">
                <a:solidFill>
                  <a:srgbClr val="008000"/>
                </a:solidFill>
              </a:rPr>
              <a:t>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输出函数说明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</a:rPr>
              <a:t>                                       // standard input/output function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</a:rPr>
              <a:t>#include &lt;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stdlib.h</a:t>
            </a:r>
            <a:r>
              <a:rPr lang="en-US" altLang="zh-CN" sz="1600" dirty="0" smtClean="0">
                <a:solidFill>
                  <a:srgbClr val="008000"/>
                </a:solidFill>
              </a:rPr>
              <a:t>&gt;                     // standard library function, 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eg</a:t>
            </a:r>
            <a:r>
              <a:rPr lang="en-US" altLang="zh-CN" sz="1600" dirty="0" smtClean="0">
                <a:solidFill>
                  <a:srgbClr val="008000"/>
                </a:solidFill>
              </a:rPr>
              <a:t>. for system()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</a:t>
            </a:r>
            <a:r>
              <a:rPr lang="en-US" altLang="zh-CN" sz="1600" dirty="0" smtClean="0">
                <a:solidFill>
                  <a:srgbClr val="008000"/>
                </a:solidFill>
              </a:rPr>
              <a:t>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main()			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 定义</a:t>
            </a:r>
            <a:r>
              <a:rPr lang="zh-CN" altLang="en-US" sz="1600" dirty="0" smtClean="0">
                <a:solidFill>
                  <a:srgbClr val="008000"/>
                </a:solidFill>
              </a:rPr>
              <a:t>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 函数</a:t>
            </a:r>
            <a:r>
              <a:rPr lang="zh-CN" altLang="en-US" sz="1600" dirty="0" smtClean="0">
                <a:solidFill>
                  <a:srgbClr val="008000"/>
                </a:solidFill>
              </a:rPr>
              <a:t>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(“This is a C program.\n”)</a:t>
            </a:r>
            <a:r>
              <a:rPr lang="zh-CN" altLang="en-US" sz="1600" dirty="0" smtClean="0"/>
              <a:t>; </a:t>
            </a:r>
            <a:r>
              <a:rPr lang="zh-CN" altLang="en-US" sz="1600" dirty="0" smtClean="0">
                <a:solidFill>
                  <a:srgbClr val="008000"/>
                </a:solidFill>
              </a:rPr>
              <a:t>// 输出</a:t>
            </a:r>
            <a:r>
              <a:rPr lang="zh-CN" altLang="en-US" sz="1600" dirty="0" smtClean="0">
                <a:solidFill>
                  <a:srgbClr val="008000"/>
                </a:solidFill>
              </a:rPr>
              <a:t>所指定的一行信息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</a:rPr>
              <a:t>   system(“pause”);                  // </a:t>
            </a:r>
            <a:r>
              <a:rPr lang="zh-CN" altLang="en-US" sz="1600" dirty="0" smtClean="0">
                <a:solidFill>
                  <a:srgbClr val="008000"/>
                </a:solidFill>
              </a:rPr>
              <a:t>窗口暂停，与编译器相关</a:t>
            </a:r>
            <a:r>
              <a:rPr lang="en-US" altLang="zh-CN" sz="1600" dirty="0" smtClean="0">
                <a:solidFill>
                  <a:srgbClr val="008000"/>
                </a:solidFill>
              </a:rPr>
              <a:t>,[</a:t>
            </a:r>
            <a:r>
              <a:rPr lang="zh-CN" altLang="en-US" sz="1600" dirty="0" smtClean="0">
                <a:solidFill>
                  <a:srgbClr val="008000"/>
                </a:solidFill>
              </a:rPr>
              <a:t>可选</a:t>
            </a:r>
            <a:r>
              <a:rPr lang="en-US" altLang="zh-CN" sz="1600" dirty="0" smtClean="0">
                <a:solidFill>
                  <a:srgbClr val="008000"/>
                </a:solidFill>
              </a:rPr>
              <a:t>]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 函数</a:t>
            </a:r>
            <a:r>
              <a:rPr lang="zh-CN" altLang="en-US" sz="1600" dirty="0" smtClean="0">
                <a:solidFill>
                  <a:srgbClr val="008000"/>
                </a:solidFill>
              </a:rPr>
              <a:t>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    </a:t>
            </a:r>
            <a:r>
              <a:rPr lang="zh-CN" altLang="en-US" sz="1600" dirty="0" smtClean="0">
                <a:solidFill>
                  <a:srgbClr val="008000"/>
                </a:solidFill>
              </a:rPr>
              <a:t>// 函数</a:t>
            </a:r>
            <a:r>
              <a:rPr lang="zh-CN" altLang="en-US" sz="1600" dirty="0" smtClean="0">
                <a:solidFill>
                  <a:srgbClr val="008000"/>
                </a:solidFill>
              </a:rPr>
              <a:t>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7684" y="5900888"/>
            <a:ext cx="3657600" cy="8191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8594-4D19-49E6-BC07-42DCC80E06EF}" type="datetime11">
              <a:rPr lang="zh-CN" altLang="en-US" smtClean="0"/>
              <a:t>10:01:05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3769</Words>
  <Application>Microsoft Office PowerPoint</Application>
  <PresentationFormat>自定义</PresentationFormat>
  <Paragraphs>527</Paragraphs>
  <Slides>29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C程序设计</vt:lpstr>
      <vt:lpstr>PowerPoint 演示文稿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C语言程序的结构</vt:lpstr>
      <vt:lpstr>运行C程序的步骤与方法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程序设计的任务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LENOVO</cp:lastModifiedBy>
  <cp:revision>99</cp:revision>
  <dcterms:created xsi:type="dcterms:W3CDTF">2017-08-03T06:51:45Z</dcterms:created>
  <dcterms:modified xsi:type="dcterms:W3CDTF">2018-09-27T02:42:48Z</dcterms:modified>
</cp:coreProperties>
</file>