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5.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6.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7.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8.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9.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8" r:id="rId2"/>
    <p:sldId id="257" r:id="rId3"/>
    <p:sldId id="259" r:id="rId4"/>
    <p:sldId id="260" r:id="rId5"/>
    <p:sldId id="261" r:id="rId6"/>
    <p:sldId id="263" r:id="rId7"/>
    <p:sldId id="286" r:id="rId8"/>
    <p:sldId id="265" r:id="rId9"/>
    <p:sldId id="266" r:id="rId10"/>
    <p:sldId id="290" r:id="rId11"/>
    <p:sldId id="267" r:id="rId12"/>
    <p:sldId id="268" r:id="rId13"/>
    <p:sldId id="264" r:id="rId14"/>
    <p:sldId id="269" r:id="rId15"/>
    <p:sldId id="270" r:id="rId16"/>
    <p:sldId id="272" r:id="rId17"/>
    <p:sldId id="273" r:id="rId18"/>
    <p:sldId id="274" r:id="rId19"/>
    <p:sldId id="275" r:id="rId20"/>
    <p:sldId id="276" r:id="rId21"/>
    <p:sldId id="271" r:id="rId22"/>
    <p:sldId id="277" r:id="rId23"/>
    <p:sldId id="278" r:id="rId24"/>
    <p:sldId id="279" r:id="rId25"/>
    <p:sldId id="287" r:id="rId26"/>
    <p:sldId id="288" r:id="rId27"/>
    <p:sldId id="289" r:id="rId28"/>
    <p:sldId id="280" r:id="rId29"/>
    <p:sldId id="281" r:id="rId30"/>
    <p:sldId id="282" r:id="rId31"/>
    <p:sldId id="283" r:id="rId32"/>
    <p:sldId id="284" r:id="rId33"/>
    <p:sldId id="28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79412" autoAdjust="0"/>
  </p:normalViewPr>
  <p:slideViewPr>
    <p:cSldViewPr snapToGrid="0">
      <p:cViewPr>
        <p:scale>
          <a:sx n="75" d="100"/>
          <a:sy n="75" d="100"/>
        </p:scale>
        <p:origin x="-684" y="-78"/>
      </p:cViewPr>
      <p:guideLst>
        <p:guide orient="horz" pos="2160"/>
        <p:guide pos="3840"/>
      </p:guideLst>
    </p:cSldViewPr>
  </p:slideViewPr>
  <p:notesTextViewPr>
    <p:cViewPr>
      <p:scale>
        <a:sx n="1" d="1"/>
        <a:sy n="1" d="1"/>
      </p:scale>
      <p:origin x="0" y="0"/>
    </p:cViewPr>
  </p:notesTextViewPr>
  <p:sorterViewPr>
    <p:cViewPr>
      <p:scale>
        <a:sx n="125" d="100"/>
        <a:sy n="125" d="100"/>
      </p:scale>
      <p:origin x="0" y="130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2018/10/8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Pasca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baike.baidu.com/item/%E7%88%B1%E5%9B%A0%E6%96%AF%E5%9D%A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尼古拉斯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沃斯（</a:t>
            </a:r>
            <a:r>
              <a:rPr lang="en-US" altLang="zh-CN" sz="1200" b="0" i="0" kern="1200" dirty="0" err="1" smtClean="0">
                <a:solidFill>
                  <a:schemeClr val="tx1"/>
                </a:solidFill>
                <a:effectLst/>
                <a:latin typeface="+mn-lt"/>
                <a:ea typeface="+mn-ea"/>
                <a:cs typeface="+mn-cs"/>
              </a:rPr>
              <a:t>Niklaus</a:t>
            </a:r>
            <a:r>
              <a:rPr lang="en-US" altLang="zh-CN" sz="1200" b="0" i="0" kern="1200" dirty="0" smtClean="0">
                <a:solidFill>
                  <a:schemeClr val="tx1"/>
                </a:solidFill>
                <a:effectLst/>
                <a:latin typeface="+mn-lt"/>
                <a:ea typeface="+mn-ea"/>
                <a:cs typeface="+mn-cs"/>
              </a:rPr>
              <a:t> Wirth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1934</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），生於于瑞士温特图尔，是瑞士计算机科学家。少年时代的</a:t>
            </a:r>
            <a:r>
              <a:rPr lang="en-US" altLang="zh-CN" sz="1200" b="0" i="0" kern="1200" dirty="0" err="1" smtClean="0">
                <a:solidFill>
                  <a:schemeClr val="tx1"/>
                </a:solidFill>
                <a:effectLst/>
                <a:latin typeface="+mn-lt"/>
                <a:ea typeface="+mn-ea"/>
                <a:cs typeface="+mn-cs"/>
              </a:rPr>
              <a:t>Niklaus</a:t>
            </a:r>
            <a:r>
              <a:rPr lang="en-US" altLang="zh-CN" sz="1200" b="0" i="0" kern="1200" dirty="0" smtClean="0">
                <a:solidFill>
                  <a:schemeClr val="tx1"/>
                </a:solidFill>
                <a:effectLst/>
                <a:latin typeface="+mn-lt"/>
                <a:ea typeface="+mn-ea"/>
                <a:cs typeface="+mn-cs"/>
              </a:rPr>
              <a:t> Wirth</a:t>
            </a:r>
            <a:r>
              <a:rPr lang="zh-CN" altLang="en-US" sz="1200" b="0" i="0" kern="1200" dirty="0" smtClean="0">
                <a:solidFill>
                  <a:schemeClr val="tx1"/>
                </a:solidFill>
                <a:effectLst/>
                <a:latin typeface="+mn-lt"/>
                <a:ea typeface="+mn-ea"/>
                <a:cs typeface="+mn-cs"/>
              </a:rPr>
              <a:t>与数学家</a:t>
            </a:r>
            <a:r>
              <a:rPr lang="en-US" altLang="zh-CN" sz="1200" b="0" i="0" kern="1200" dirty="0" smtClean="0">
                <a:solidFill>
                  <a:schemeClr val="tx1"/>
                </a:solidFill>
                <a:effectLst/>
                <a:latin typeface="+mn-lt"/>
                <a:ea typeface="+mn-ea"/>
                <a:cs typeface="+mn-cs"/>
              </a:rPr>
              <a:t>Pascal</a:t>
            </a:r>
            <a:r>
              <a:rPr lang="zh-CN" altLang="en-US" sz="1200" b="0" i="0" kern="1200" dirty="0" smtClean="0">
                <a:solidFill>
                  <a:schemeClr val="tx1"/>
                </a:solidFill>
                <a:effectLst/>
                <a:latin typeface="+mn-lt"/>
                <a:ea typeface="+mn-ea"/>
                <a:cs typeface="+mn-cs"/>
              </a:rPr>
              <a:t>一样喜欢动手动脑。</a:t>
            </a:r>
            <a:r>
              <a:rPr lang="en-US" altLang="zh-CN" sz="1200" b="0" i="0" kern="1200" dirty="0" smtClean="0">
                <a:solidFill>
                  <a:schemeClr val="tx1"/>
                </a:solidFill>
                <a:effectLst/>
                <a:latin typeface="+mn-lt"/>
                <a:ea typeface="+mn-ea"/>
                <a:cs typeface="+mn-cs"/>
              </a:rPr>
              <a:t>1958</a:t>
            </a:r>
            <a:r>
              <a:rPr lang="zh-CN" altLang="en-US" sz="1200" b="0" i="0" kern="1200" dirty="0" smtClean="0">
                <a:solidFill>
                  <a:schemeClr val="tx1"/>
                </a:solidFill>
                <a:effectLst/>
                <a:latin typeface="+mn-lt"/>
                <a:ea typeface="+mn-ea"/>
                <a:cs typeface="+mn-cs"/>
              </a:rPr>
              <a:t>年，</a:t>
            </a:r>
            <a:r>
              <a:rPr lang="en-US" altLang="zh-CN" sz="1200" b="0" i="0" kern="1200" dirty="0" err="1" smtClean="0">
                <a:solidFill>
                  <a:schemeClr val="tx1"/>
                </a:solidFill>
                <a:effectLst/>
                <a:latin typeface="+mn-lt"/>
                <a:ea typeface="+mn-ea"/>
                <a:cs typeface="+mn-cs"/>
              </a:rPr>
              <a:t>Niklaus</a:t>
            </a:r>
            <a:r>
              <a:rPr lang="zh-CN" altLang="en-US" sz="1200" b="0" i="0" kern="1200" dirty="0" smtClean="0">
                <a:solidFill>
                  <a:schemeClr val="tx1"/>
                </a:solidFill>
                <a:effectLst/>
                <a:latin typeface="+mn-lt"/>
                <a:ea typeface="+mn-ea"/>
                <a:cs typeface="+mn-cs"/>
              </a:rPr>
              <a:t>从苏黎世工学院取得学士学位后来到加拿大的莱维大学深造，之后进入美国加州大学伯克利分校获得博士学位。</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凭借一句话获得图灵奖的</a:t>
            </a:r>
            <a:r>
              <a:rPr lang="en-US" altLang="zh-CN" sz="1200" b="0" i="0" u="none" strike="noStrike" kern="1200" dirty="0" smtClean="0">
                <a:solidFill>
                  <a:schemeClr val="tx1"/>
                </a:solidFill>
                <a:effectLst/>
                <a:latin typeface="+mn-lt"/>
                <a:ea typeface="+mn-ea"/>
                <a:cs typeface="+mn-cs"/>
                <a:hlinkClick r:id="rId3"/>
              </a:rPr>
              <a:t>Pascal</a:t>
            </a:r>
            <a:r>
              <a:rPr lang="zh-CN" altLang="en-US" sz="1200" b="0" i="0" kern="1200" dirty="0" smtClean="0">
                <a:solidFill>
                  <a:schemeClr val="tx1"/>
                </a:solidFill>
                <a:effectLst/>
                <a:latin typeface="+mn-lt"/>
                <a:ea typeface="+mn-ea"/>
                <a:cs typeface="+mn-cs"/>
              </a:rPr>
              <a:t>之父</a:t>
            </a:r>
            <a:r>
              <a:rPr lang="en-US" altLang="zh-CN" sz="1200" b="0" i="0" kern="1200" dirty="0" smtClean="0">
                <a:solidFill>
                  <a:schemeClr val="tx1"/>
                </a:solidFill>
                <a:effectLst/>
                <a:latin typeface="+mn-lt"/>
                <a:ea typeface="+mn-ea"/>
                <a:cs typeface="+mn-cs"/>
              </a:rPr>
              <a:t>——Nicklaus Wirth</a:t>
            </a:r>
            <a:r>
              <a:rPr lang="zh-CN" altLang="en-US" sz="1200" b="0" i="0" kern="1200" dirty="0" smtClean="0">
                <a:solidFill>
                  <a:schemeClr val="tx1"/>
                </a:solidFill>
                <a:effectLst/>
                <a:latin typeface="+mn-lt"/>
                <a:ea typeface="+mn-ea"/>
                <a:cs typeface="+mn-cs"/>
              </a:rPr>
              <a:t>，让他获得图灵奖的这句话就是他提出的著名公式：“算法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数据结构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程序”。</a:t>
            </a:r>
          </a:p>
          <a:p>
            <a:r>
              <a:rPr lang="zh-CN" altLang="en-US" sz="1200" b="0" i="0" kern="1200" dirty="0" smtClean="0">
                <a:solidFill>
                  <a:schemeClr val="tx1"/>
                </a:solidFill>
                <a:effectLst/>
                <a:latin typeface="+mn-lt"/>
                <a:ea typeface="+mn-ea"/>
                <a:cs typeface="+mn-cs"/>
              </a:rPr>
              <a:t>这个公式对计算机科学的影响程度足以类似物理学中</a:t>
            </a:r>
            <a:r>
              <a:rPr lang="zh-CN" altLang="en-US" sz="1200" b="0" i="0" u="none" strike="noStrike" kern="1200" dirty="0" smtClean="0">
                <a:solidFill>
                  <a:schemeClr val="tx1"/>
                </a:solidFill>
                <a:effectLst/>
                <a:latin typeface="+mn-lt"/>
                <a:ea typeface="+mn-ea"/>
                <a:cs typeface="+mn-cs"/>
                <a:hlinkClick r:id="rId4"/>
              </a:rPr>
              <a:t>爱因斯坦</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E = MC^2”——</a:t>
            </a:r>
            <a:r>
              <a:rPr lang="zh-CN" altLang="en-US" sz="1200" b="0" i="0" kern="1200" dirty="0" smtClean="0">
                <a:solidFill>
                  <a:schemeClr val="tx1"/>
                </a:solidFill>
                <a:effectLst/>
                <a:latin typeface="+mn-lt"/>
                <a:ea typeface="+mn-ea"/>
                <a:cs typeface="+mn-cs"/>
              </a:rPr>
              <a:t>一个公式展示出了程序的本质。</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Nicklaus Wirth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1934</a:t>
            </a:r>
            <a:r>
              <a:rPr lang="zh-CN" altLang="en-US" sz="1200" b="0" i="0" kern="1200" dirty="0" smtClean="0">
                <a:solidFill>
                  <a:schemeClr val="tx1"/>
                </a:solidFill>
                <a:effectLst/>
                <a:latin typeface="+mn-lt"/>
                <a:ea typeface="+mn-ea"/>
                <a:cs typeface="+mn-cs"/>
              </a:rPr>
              <a:t>年出生于瑞士，</a:t>
            </a:r>
            <a:r>
              <a:rPr lang="en-US" altLang="zh-CN" sz="1200" b="0" i="0" kern="1200" dirty="0" smtClean="0">
                <a:solidFill>
                  <a:schemeClr val="tx1"/>
                </a:solidFill>
                <a:effectLst/>
                <a:latin typeface="+mn-lt"/>
                <a:ea typeface="+mn-ea"/>
                <a:cs typeface="+mn-cs"/>
              </a:rPr>
              <a:t>1963</a:t>
            </a:r>
            <a:r>
              <a:rPr lang="zh-CN" altLang="en-US" sz="1200" b="0" i="0" kern="1200" dirty="0" smtClean="0">
                <a:solidFill>
                  <a:schemeClr val="tx1"/>
                </a:solidFill>
                <a:effectLst/>
                <a:latin typeface="+mn-lt"/>
                <a:ea typeface="+mn-ea"/>
                <a:cs typeface="+mn-cs"/>
              </a:rPr>
              <a:t>年在加州大学伯克利分校取得博士学位。取得博士学位后直接被以高门槛著称的斯坦福大学聘到刚成立的计算机科学系工作。在斯坦福大学成功的开发出</a:t>
            </a:r>
            <a:r>
              <a:rPr lang="en-US" altLang="zh-CN" sz="1200" b="0" i="0" kern="1200" dirty="0" err="1" smtClean="0">
                <a:solidFill>
                  <a:schemeClr val="tx1"/>
                </a:solidFill>
                <a:effectLst/>
                <a:latin typeface="+mn-lt"/>
                <a:ea typeface="+mn-ea"/>
                <a:cs typeface="+mn-cs"/>
              </a:rPr>
              <a:t>Algol</a:t>
            </a:r>
            <a:r>
              <a:rPr lang="en-US" altLang="zh-CN" sz="1200" b="0" i="0" kern="1200" dirty="0" smtClean="0">
                <a:solidFill>
                  <a:schemeClr val="tx1"/>
                </a:solidFill>
                <a:effectLst/>
                <a:latin typeface="+mn-lt"/>
                <a:ea typeface="+mn-ea"/>
                <a:cs typeface="+mn-cs"/>
              </a:rPr>
              <a:t> W</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PL360</a:t>
            </a:r>
            <a:r>
              <a:rPr lang="zh-CN" altLang="en-US" sz="1200" b="0" i="0" kern="1200" dirty="0" smtClean="0">
                <a:solidFill>
                  <a:schemeClr val="tx1"/>
                </a:solidFill>
                <a:effectLst/>
                <a:latin typeface="+mn-lt"/>
                <a:ea typeface="+mn-ea"/>
                <a:cs typeface="+mn-cs"/>
              </a:rPr>
              <a:t>后，爱国心极强的</a:t>
            </a:r>
            <a:r>
              <a:rPr lang="en-US" altLang="zh-CN" sz="1200" b="0" i="0" kern="1200" dirty="0" smtClean="0">
                <a:solidFill>
                  <a:schemeClr val="tx1"/>
                </a:solidFill>
                <a:effectLst/>
                <a:latin typeface="+mn-lt"/>
                <a:ea typeface="+mn-ea"/>
                <a:cs typeface="+mn-cs"/>
              </a:rPr>
              <a:t>Nicklaus Wirth</a:t>
            </a:r>
            <a:r>
              <a:rPr lang="zh-CN" altLang="en-US" sz="1200" b="0" i="0" kern="1200" dirty="0" smtClean="0">
                <a:solidFill>
                  <a:schemeClr val="tx1"/>
                </a:solidFill>
                <a:effectLst/>
                <a:latin typeface="+mn-lt"/>
                <a:ea typeface="+mn-ea"/>
                <a:cs typeface="+mn-cs"/>
              </a:rPr>
              <a:t>于</a:t>
            </a:r>
            <a:r>
              <a:rPr lang="en-US" altLang="zh-CN" sz="1200" b="0" i="0" kern="1200" dirty="0" smtClean="0">
                <a:solidFill>
                  <a:schemeClr val="tx1"/>
                </a:solidFill>
                <a:effectLst/>
                <a:latin typeface="+mn-lt"/>
                <a:ea typeface="+mn-ea"/>
                <a:cs typeface="+mn-cs"/>
              </a:rPr>
              <a:t>1967</a:t>
            </a:r>
            <a:r>
              <a:rPr lang="zh-CN" altLang="en-US" sz="1200" b="0" i="0" kern="1200" dirty="0" smtClean="0">
                <a:solidFill>
                  <a:schemeClr val="tx1"/>
                </a:solidFill>
                <a:effectLst/>
                <a:latin typeface="+mn-lt"/>
                <a:ea typeface="+mn-ea"/>
                <a:cs typeface="+mn-cs"/>
              </a:rPr>
              <a:t>年回到祖国瑞士，第二年在他的母校苏黎世工学院他创建与实现了</a:t>
            </a:r>
            <a:r>
              <a:rPr lang="en-US" altLang="zh-CN" sz="1200" b="0" i="0" kern="1200" dirty="0" smtClean="0">
                <a:solidFill>
                  <a:schemeClr val="tx1"/>
                </a:solidFill>
                <a:effectLst/>
                <a:latin typeface="+mn-lt"/>
                <a:ea typeface="+mn-ea"/>
                <a:cs typeface="+mn-cs"/>
              </a:rPr>
              <a:t>Pascal</a:t>
            </a:r>
            <a:r>
              <a:rPr lang="zh-CN" altLang="en-US" sz="1200" b="0" i="0" kern="1200" dirty="0" smtClean="0">
                <a:solidFill>
                  <a:schemeClr val="tx1"/>
                </a:solidFill>
                <a:effectLst/>
                <a:latin typeface="+mn-lt"/>
                <a:ea typeface="+mn-ea"/>
                <a:cs typeface="+mn-cs"/>
              </a:rPr>
              <a:t>语言</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当时世界上最受欢迎的语言之一。</a:t>
            </a:r>
          </a:p>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a:t>
            </a:fld>
            <a:endParaRPr lang="zh-CN" altLang="en-US"/>
          </a:p>
        </p:txBody>
      </p:sp>
    </p:spTree>
    <p:extLst>
      <p:ext uri="{BB962C8B-B14F-4D97-AF65-F5344CB8AC3E}">
        <p14:creationId xmlns:p14="http://schemas.microsoft.com/office/powerpoint/2010/main" val="2259338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普通年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整除但不能被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整除的年份为普通闰年。（如</a:t>
            </a:r>
            <a:r>
              <a:rPr lang="en-US" altLang="zh-CN" sz="1200" b="0" i="0" kern="1200" dirty="0" smtClean="0">
                <a:solidFill>
                  <a:schemeClr val="tx1"/>
                </a:solidFill>
                <a:effectLst/>
                <a:latin typeface="+mn-lt"/>
                <a:ea typeface="+mn-ea"/>
                <a:cs typeface="+mn-cs"/>
              </a:rPr>
              <a:t>2004</a:t>
            </a:r>
            <a:r>
              <a:rPr lang="zh-CN" altLang="en-US" sz="1200" b="0" i="0" kern="1200" dirty="0" smtClean="0">
                <a:solidFill>
                  <a:schemeClr val="tx1"/>
                </a:solidFill>
                <a:effectLst/>
                <a:latin typeface="+mn-lt"/>
                <a:ea typeface="+mn-ea"/>
                <a:cs typeface="+mn-cs"/>
              </a:rPr>
              <a:t>年就是闰年，</a:t>
            </a:r>
            <a:r>
              <a:rPr lang="en-US" altLang="zh-CN" sz="1200" b="0" i="0" kern="1200" dirty="0" smtClean="0">
                <a:solidFill>
                  <a:schemeClr val="tx1"/>
                </a:solidFill>
                <a:effectLst/>
                <a:latin typeface="+mn-lt"/>
                <a:ea typeface="+mn-ea"/>
                <a:cs typeface="+mn-cs"/>
              </a:rPr>
              <a:t>1999</a:t>
            </a:r>
            <a:r>
              <a:rPr lang="zh-CN" altLang="en-US" sz="1200" b="0" i="0" kern="1200" dirty="0" smtClean="0">
                <a:solidFill>
                  <a:schemeClr val="tx1"/>
                </a:solidFill>
                <a:effectLst/>
                <a:latin typeface="+mn-lt"/>
                <a:ea typeface="+mn-ea"/>
                <a:cs typeface="+mn-cs"/>
              </a:rPr>
              <a:t>年不是闰年）；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整除和</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整除</a:t>
            </a:r>
          </a:p>
          <a:p>
            <a:r>
              <a:rPr lang="zh-CN" altLang="en-US" sz="1200" b="0" i="0" kern="1200" dirty="0" smtClean="0">
                <a:solidFill>
                  <a:schemeClr val="tx1"/>
                </a:solidFill>
                <a:effectLst/>
                <a:latin typeface="+mn-lt"/>
                <a:ea typeface="+mn-ea"/>
                <a:cs typeface="+mn-cs"/>
              </a:rPr>
              <a:t>世纪年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百年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整除的为世纪闰年。（如</a:t>
            </a:r>
            <a:r>
              <a:rPr lang="en-US" altLang="zh-CN" sz="1200" b="0" i="0" kern="1200" dirty="0" smtClean="0">
                <a:solidFill>
                  <a:schemeClr val="tx1"/>
                </a:solidFill>
                <a:effectLst/>
                <a:latin typeface="+mn-lt"/>
                <a:ea typeface="+mn-ea"/>
                <a:cs typeface="+mn-cs"/>
              </a:rPr>
              <a:t>2000</a:t>
            </a:r>
            <a:r>
              <a:rPr lang="zh-CN" altLang="en-US" sz="1200" b="0" i="0" kern="1200" dirty="0" smtClean="0">
                <a:solidFill>
                  <a:schemeClr val="tx1"/>
                </a:solidFill>
                <a:effectLst/>
                <a:latin typeface="+mn-lt"/>
                <a:ea typeface="+mn-ea"/>
                <a:cs typeface="+mn-cs"/>
              </a:rPr>
              <a:t>年是闰年，</a:t>
            </a:r>
            <a:r>
              <a:rPr lang="en-US" altLang="zh-CN" sz="1200" b="0" i="0" kern="1200" dirty="0" smtClean="0">
                <a:solidFill>
                  <a:schemeClr val="tx1"/>
                </a:solidFill>
                <a:effectLst/>
                <a:latin typeface="+mn-lt"/>
                <a:ea typeface="+mn-ea"/>
                <a:cs typeface="+mn-cs"/>
              </a:rPr>
              <a:t>1900</a:t>
            </a:r>
            <a:r>
              <a:rPr lang="zh-CN" altLang="en-US" sz="1200" b="0" i="0" kern="1200" dirty="0" smtClean="0">
                <a:solidFill>
                  <a:schemeClr val="tx1"/>
                </a:solidFill>
                <a:effectLst/>
                <a:latin typeface="+mn-lt"/>
                <a:ea typeface="+mn-ea"/>
                <a:cs typeface="+mn-cs"/>
              </a:rPr>
              <a:t>年不是闰年）；</a:t>
            </a:r>
          </a:p>
          <a:p>
            <a:endParaRPr lang="en-US" altLang="zh-CN" dirty="0" smtClean="0"/>
          </a:p>
          <a:p>
            <a:r>
              <a:rPr lang="zh-CN" altLang="en-US" sz="1200" b="0" i="0" kern="1200" dirty="0" smtClean="0">
                <a:solidFill>
                  <a:schemeClr val="tx1"/>
                </a:solidFill>
                <a:effectLst/>
                <a:latin typeface="+mn-lt"/>
                <a:ea typeface="+mn-ea"/>
                <a:cs typeface="+mn-cs"/>
              </a:rPr>
              <a:t>要判别某一年</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是否为闰年。闰年的条件是符合下面两者之一</a:t>
            </a:r>
            <a:r>
              <a:rPr lang="en-US" altLang="zh-CN" sz="1200" b="0" i="0" kern="1200" dirty="0" smtClean="0">
                <a:solidFill>
                  <a:schemeClr val="tx1"/>
                </a:solidFill>
                <a:effectLst/>
                <a:latin typeface="+mn-lt"/>
                <a:ea typeface="+mn-ea"/>
                <a:cs typeface="+mn-cs"/>
              </a:rPr>
              <a:t>: ①</a:t>
            </a:r>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整除，但不能被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整除。②能被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整除，又能被</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整除。例如</a:t>
            </a:r>
            <a:r>
              <a:rPr lang="en-US" altLang="zh-CN" sz="1200" b="0" i="0" kern="1200" dirty="0" smtClean="0">
                <a:solidFill>
                  <a:schemeClr val="tx1"/>
                </a:solidFill>
                <a:effectLst/>
                <a:latin typeface="+mn-lt"/>
                <a:ea typeface="+mn-ea"/>
                <a:cs typeface="+mn-cs"/>
              </a:rPr>
              <a:t>2004､ 2000</a:t>
            </a:r>
            <a:r>
              <a:rPr lang="zh-CN" altLang="en-US" sz="1200" b="0" i="0" kern="1200" dirty="0" smtClean="0">
                <a:solidFill>
                  <a:schemeClr val="tx1"/>
                </a:solidFill>
                <a:effectLst/>
                <a:latin typeface="+mn-lt"/>
                <a:ea typeface="+mn-ea"/>
                <a:cs typeface="+mn-cs"/>
              </a:rPr>
              <a:t>年是闰年，</a:t>
            </a:r>
            <a:r>
              <a:rPr lang="en-US" altLang="zh-CN" sz="1200" b="0" i="0" kern="1200" dirty="0" smtClean="0">
                <a:solidFill>
                  <a:schemeClr val="tx1"/>
                </a:solidFill>
                <a:effectLst/>
                <a:latin typeface="+mn-lt"/>
                <a:ea typeface="+mn-ea"/>
                <a:cs typeface="+mn-cs"/>
              </a:rPr>
              <a:t>2005､ 2100</a:t>
            </a:r>
            <a:r>
              <a:rPr lang="zh-CN" altLang="en-US" sz="1200" b="0" i="0" kern="1200" dirty="0" smtClean="0">
                <a:solidFill>
                  <a:schemeClr val="tx1"/>
                </a:solidFill>
                <a:effectLst/>
                <a:latin typeface="+mn-lt"/>
                <a:ea typeface="+mn-ea"/>
                <a:cs typeface="+mn-cs"/>
              </a:rPr>
              <a:t>年不是闰年。</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可以用一个逻辑表达式来表示</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(year % 4 == 0 &amp;&amp; year % 100 != 0) || year % 400 == 0</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当给定</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为某一整数值时，如果上述表达式值为真</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，则</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为闰年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否则</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为非闰年。可以加一个“</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用来判别非闰年</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!((year % 4 == 0 &amp;&amp; year % 100 != 0) || year % 400 == 0)</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若表达式值为真</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为非闰年。也可以用下面的逻辑表达式判别非闰年</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(year % 4 != 0) || (year % 100 == 0 &amp;&amp; year % 400 !=0)</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若表达式值为真，</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为非闰年。请注意表达式中右面的括号内的不同运算符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&amp;&amp;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的运算优先次序。</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a:t>
            </a:fld>
            <a:endParaRPr lang="zh-CN" altLang="en-US"/>
          </a:p>
        </p:txBody>
      </p:sp>
    </p:spTree>
    <p:extLst>
      <p:ext uri="{BB962C8B-B14F-4D97-AF65-F5344CB8AC3E}">
        <p14:creationId xmlns:p14="http://schemas.microsoft.com/office/powerpoint/2010/main" val="3013819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普通年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整除但不能被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整除的年份为普通闰年。（如</a:t>
            </a:r>
            <a:r>
              <a:rPr lang="en-US" altLang="zh-CN" sz="1200" b="0" i="0" kern="1200" dirty="0" smtClean="0">
                <a:solidFill>
                  <a:schemeClr val="tx1"/>
                </a:solidFill>
                <a:effectLst/>
                <a:latin typeface="+mn-lt"/>
                <a:ea typeface="+mn-ea"/>
                <a:cs typeface="+mn-cs"/>
              </a:rPr>
              <a:t>2004</a:t>
            </a:r>
            <a:r>
              <a:rPr lang="zh-CN" altLang="en-US" sz="1200" b="0" i="0" kern="1200" dirty="0" smtClean="0">
                <a:solidFill>
                  <a:schemeClr val="tx1"/>
                </a:solidFill>
                <a:effectLst/>
                <a:latin typeface="+mn-lt"/>
                <a:ea typeface="+mn-ea"/>
                <a:cs typeface="+mn-cs"/>
              </a:rPr>
              <a:t>年就是闰年，</a:t>
            </a:r>
            <a:r>
              <a:rPr lang="en-US" altLang="zh-CN" sz="1200" b="0" i="0" kern="1200" dirty="0" smtClean="0">
                <a:solidFill>
                  <a:schemeClr val="tx1"/>
                </a:solidFill>
                <a:effectLst/>
                <a:latin typeface="+mn-lt"/>
                <a:ea typeface="+mn-ea"/>
                <a:cs typeface="+mn-cs"/>
              </a:rPr>
              <a:t>1999</a:t>
            </a:r>
            <a:r>
              <a:rPr lang="zh-CN" altLang="en-US" sz="1200" b="0" i="0" kern="1200" dirty="0" smtClean="0">
                <a:solidFill>
                  <a:schemeClr val="tx1"/>
                </a:solidFill>
                <a:effectLst/>
                <a:latin typeface="+mn-lt"/>
                <a:ea typeface="+mn-ea"/>
                <a:cs typeface="+mn-cs"/>
              </a:rPr>
              <a:t>年不是闰年）；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整除和</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整除</a:t>
            </a:r>
          </a:p>
          <a:p>
            <a:r>
              <a:rPr lang="zh-CN" altLang="en-US" sz="1200" b="0" i="0" kern="1200" dirty="0" smtClean="0">
                <a:solidFill>
                  <a:schemeClr val="tx1"/>
                </a:solidFill>
                <a:effectLst/>
                <a:latin typeface="+mn-lt"/>
                <a:ea typeface="+mn-ea"/>
                <a:cs typeface="+mn-cs"/>
              </a:rPr>
              <a:t>世纪年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百年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整除的为世纪闰年。（如</a:t>
            </a:r>
            <a:r>
              <a:rPr lang="en-US" altLang="zh-CN" sz="1200" b="0" i="0" kern="1200" dirty="0" smtClean="0">
                <a:solidFill>
                  <a:schemeClr val="tx1"/>
                </a:solidFill>
                <a:effectLst/>
                <a:latin typeface="+mn-lt"/>
                <a:ea typeface="+mn-ea"/>
                <a:cs typeface="+mn-cs"/>
              </a:rPr>
              <a:t>2000</a:t>
            </a:r>
            <a:r>
              <a:rPr lang="zh-CN" altLang="en-US" sz="1200" b="0" i="0" kern="1200" dirty="0" smtClean="0">
                <a:solidFill>
                  <a:schemeClr val="tx1"/>
                </a:solidFill>
                <a:effectLst/>
                <a:latin typeface="+mn-lt"/>
                <a:ea typeface="+mn-ea"/>
                <a:cs typeface="+mn-cs"/>
              </a:rPr>
              <a:t>年是闰年，</a:t>
            </a:r>
            <a:r>
              <a:rPr lang="en-US" altLang="zh-CN" sz="1200" b="0" i="0" kern="1200" dirty="0" smtClean="0">
                <a:solidFill>
                  <a:schemeClr val="tx1"/>
                </a:solidFill>
                <a:effectLst/>
                <a:latin typeface="+mn-lt"/>
                <a:ea typeface="+mn-ea"/>
                <a:cs typeface="+mn-cs"/>
              </a:rPr>
              <a:t>1900</a:t>
            </a:r>
            <a:r>
              <a:rPr lang="zh-CN" altLang="en-US" sz="1200" b="0" i="0" kern="1200" dirty="0" smtClean="0">
                <a:solidFill>
                  <a:schemeClr val="tx1"/>
                </a:solidFill>
                <a:effectLst/>
                <a:latin typeface="+mn-lt"/>
                <a:ea typeface="+mn-ea"/>
                <a:cs typeface="+mn-cs"/>
              </a:rPr>
              <a:t>年不是闰年）；</a:t>
            </a:r>
          </a:p>
          <a:p>
            <a:endParaRPr lang="en-US" altLang="zh-CN" dirty="0" smtClean="0"/>
          </a:p>
          <a:p>
            <a:r>
              <a:rPr lang="zh-CN" altLang="en-US" sz="1200" b="0" i="0" kern="1200" dirty="0" smtClean="0">
                <a:solidFill>
                  <a:schemeClr val="tx1"/>
                </a:solidFill>
                <a:effectLst/>
                <a:latin typeface="+mn-lt"/>
                <a:ea typeface="+mn-ea"/>
                <a:cs typeface="+mn-cs"/>
              </a:rPr>
              <a:t>要判别某一年</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是否为闰年。闰年的条件是符合下面两者之一</a:t>
            </a:r>
            <a:r>
              <a:rPr lang="en-US" altLang="zh-CN" sz="1200" b="0" i="0" kern="1200" dirty="0" smtClean="0">
                <a:solidFill>
                  <a:schemeClr val="tx1"/>
                </a:solidFill>
                <a:effectLst/>
                <a:latin typeface="+mn-lt"/>
                <a:ea typeface="+mn-ea"/>
                <a:cs typeface="+mn-cs"/>
              </a:rPr>
              <a:t>: ①</a:t>
            </a:r>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整除，但不能被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整除。②能被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整除，又能被</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整除。例如</a:t>
            </a:r>
            <a:r>
              <a:rPr lang="en-US" altLang="zh-CN" sz="1200" b="0" i="0" kern="1200" dirty="0" smtClean="0">
                <a:solidFill>
                  <a:schemeClr val="tx1"/>
                </a:solidFill>
                <a:effectLst/>
                <a:latin typeface="+mn-lt"/>
                <a:ea typeface="+mn-ea"/>
                <a:cs typeface="+mn-cs"/>
              </a:rPr>
              <a:t>2004､ 2000</a:t>
            </a:r>
            <a:r>
              <a:rPr lang="zh-CN" altLang="en-US" sz="1200" b="0" i="0" kern="1200" dirty="0" smtClean="0">
                <a:solidFill>
                  <a:schemeClr val="tx1"/>
                </a:solidFill>
                <a:effectLst/>
                <a:latin typeface="+mn-lt"/>
                <a:ea typeface="+mn-ea"/>
                <a:cs typeface="+mn-cs"/>
              </a:rPr>
              <a:t>年是闰年，</a:t>
            </a:r>
            <a:r>
              <a:rPr lang="en-US" altLang="zh-CN" sz="1200" b="0" i="0" kern="1200" dirty="0" smtClean="0">
                <a:solidFill>
                  <a:schemeClr val="tx1"/>
                </a:solidFill>
                <a:effectLst/>
                <a:latin typeface="+mn-lt"/>
                <a:ea typeface="+mn-ea"/>
                <a:cs typeface="+mn-cs"/>
              </a:rPr>
              <a:t>2005､ 2100</a:t>
            </a:r>
            <a:r>
              <a:rPr lang="zh-CN" altLang="en-US" sz="1200" b="0" i="0" kern="1200" dirty="0" smtClean="0">
                <a:solidFill>
                  <a:schemeClr val="tx1"/>
                </a:solidFill>
                <a:effectLst/>
                <a:latin typeface="+mn-lt"/>
                <a:ea typeface="+mn-ea"/>
                <a:cs typeface="+mn-cs"/>
              </a:rPr>
              <a:t>年不是闰年。</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可以用一个逻辑表达式来表示</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(year % 4 == 0 &amp;&amp; year % 100 != 0) || year % 400 == 0</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当给定</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为某一整数值时，如果上述表达式值为真</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，则</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为闰年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否则</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为非闰年。可以加一个“</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用来判别非闰年</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!((year % 4 == 0 &amp;&amp; year % 100 != 0) || year % 400 == 0)</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若表达式值为真</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为非闰年。也可以用下面的逻辑表达式判别非闰年</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(year % 4 != 0) || (year % 100 == 0 &amp;&amp; year % 400 !=0)</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若表达式值为真，</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为非闰年。请注意表达式中右面的括号内的不同运算符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&amp;&amp;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的运算优先次序。</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301381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一个流程图包括以下几部分。</a:t>
            </a:r>
          </a:p>
          <a:p>
            <a:r>
              <a:rPr lang="en-US" altLang="zh-CN" dirty="0" smtClean="0"/>
              <a:t>(1) </a:t>
            </a:r>
            <a:r>
              <a:rPr lang="zh-CN" altLang="en-US" dirty="0" smtClean="0"/>
              <a:t>表示相应操作的框；</a:t>
            </a:r>
          </a:p>
          <a:p>
            <a:r>
              <a:rPr lang="en-US" altLang="zh-CN" dirty="0" smtClean="0"/>
              <a:t>(2) </a:t>
            </a:r>
            <a:r>
              <a:rPr lang="zh-CN" altLang="en-US" dirty="0" smtClean="0"/>
              <a:t>带箭头的流程线；</a:t>
            </a:r>
          </a:p>
          <a:p>
            <a:r>
              <a:rPr lang="en-US" altLang="zh-CN" dirty="0" smtClean="0"/>
              <a:t>(3) </a:t>
            </a:r>
            <a:r>
              <a:rPr lang="zh-CN" altLang="en-US" dirty="0" smtClean="0"/>
              <a:t>框内外必要的文字说明。</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val="377977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普通年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整除但不能被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整除的年份为普通闰年。（如</a:t>
            </a:r>
            <a:r>
              <a:rPr lang="en-US" altLang="zh-CN" sz="1200" b="0" i="0" kern="1200" dirty="0" smtClean="0">
                <a:solidFill>
                  <a:schemeClr val="tx1"/>
                </a:solidFill>
                <a:effectLst/>
                <a:latin typeface="+mn-lt"/>
                <a:ea typeface="+mn-ea"/>
                <a:cs typeface="+mn-cs"/>
              </a:rPr>
              <a:t>2004</a:t>
            </a:r>
            <a:r>
              <a:rPr lang="zh-CN" altLang="en-US" sz="1200" b="0" i="0" kern="1200" dirty="0" smtClean="0">
                <a:solidFill>
                  <a:schemeClr val="tx1"/>
                </a:solidFill>
                <a:effectLst/>
                <a:latin typeface="+mn-lt"/>
                <a:ea typeface="+mn-ea"/>
                <a:cs typeface="+mn-cs"/>
              </a:rPr>
              <a:t>年就是闰年，</a:t>
            </a:r>
            <a:r>
              <a:rPr lang="en-US" altLang="zh-CN" sz="1200" b="0" i="0" kern="1200" dirty="0" smtClean="0">
                <a:solidFill>
                  <a:schemeClr val="tx1"/>
                </a:solidFill>
                <a:effectLst/>
                <a:latin typeface="+mn-lt"/>
                <a:ea typeface="+mn-ea"/>
                <a:cs typeface="+mn-cs"/>
              </a:rPr>
              <a:t>1999</a:t>
            </a:r>
            <a:r>
              <a:rPr lang="zh-CN" altLang="en-US" sz="1200" b="0" i="0" kern="1200" dirty="0" smtClean="0">
                <a:solidFill>
                  <a:schemeClr val="tx1"/>
                </a:solidFill>
                <a:effectLst/>
                <a:latin typeface="+mn-lt"/>
                <a:ea typeface="+mn-ea"/>
                <a:cs typeface="+mn-cs"/>
              </a:rPr>
              <a:t>年不是闰年）；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整除和</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整除</a:t>
            </a:r>
          </a:p>
          <a:p>
            <a:r>
              <a:rPr lang="zh-CN" altLang="en-US" sz="1200" b="0" i="0" kern="1200" dirty="0" smtClean="0">
                <a:solidFill>
                  <a:schemeClr val="tx1"/>
                </a:solidFill>
                <a:effectLst/>
                <a:latin typeface="+mn-lt"/>
                <a:ea typeface="+mn-ea"/>
                <a:cs typeface="+mn-cs"/>
              </a:rPr>
              <a:t>世纪年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百年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整除的为世纪闰年。（如</a:t>
            </a:r>
            <a:r>
              <a:rPr lang="en-US" altLang="zh-CN" sz="1200" b="0" i="0" kern="1200" dirty="0" smtClean="0">
                <a:solidFill>
                  <a:schemeClr val="tx1"/>
                </a:solidFill>
                <a:effectLst/>
                <a:latin typeface="+mn-lt"/>
                <a:ea typeface="+mn-ea"/>
                <a:cs typeface="+mn-cs"/>
              </a:rPr>
              <a:t>2000</a:t>
            </a:r>
            <a:r>
              <a:rPr lang="zh-CN" altLang="en-US" sz="1200" b="0" i="0" kern="1200" dirty="0" smtClean="0">
                <a:solidFill>
                  <a:schemeClr val="tx1"/>
                </a:solidFill>
                <a:effectLst/>
                <a:latin typeface="+mn-lt"/>
                <a:ea typeface="+mn-ea"/>
                <a:cs typeface="+mn-cs"/>
              </a:rPr>
              <a:t>年是闰年，</a:t>
            </a:r>
            <a:r>
              <a:rPr lang="en-US" altLang="zh-CN" sz="1200" b="0" i="0" kern="1200" dirty="0" smtClean="0">
                <a:solidFill>
                  <a:schemeClr val="tx1"/>
                </a:solidFill>
                <a:effectLst/>
                <a:latin typeface="+mn-lt"/>
                <a:ea typeface="+mn-ea"/>
                <a:cs typeface="+mn-cs"/>
              </a:rPr>
              <a:t>1900</a:t>
            </a:r>
            <a:r>
              <a:rPr lang="zh-CN" altLang="en-US" sz="1200" b="0" i="0" kern="1200" dirty="0" smtClean="0">
                <a:solidFill>
                  <a:schemeClr val="tx1"/>
                </a:solidFill>
                <a:effectLst/>
                <a:latin typeface="+mn-lt"/>
                <a:ea typeface="+mn-ea"/>
                <a:cs typeface="+mn-cs"/>
              </a:rPr>
              <a:t>年不是闰年）；</a:t>
            </a:r>
          </a:p>
          <a:p>
            <a:endParaRPr lang="en-US" altLang="zh-CN" dirty="0" smtClean="0"/>
          </a:p>
          <a:p>
            <a:r>
              <a:rPr lang="zh-CN" altLang="en-US" sz="1200" b="0" i="0" kern="1200" dirty="0" smtClean="0">
                <a:solidFill>
                  <a:schemeClr val="tx1"/>
                </a:solidFill>
                <a:effectLst/>
                <a:latin typeface="+mn-lt"/>
                <a:ea typeface="+mn-ea"/>
                <a:cs typeface="+mn-cs"/>
              </a:rPr>
              <a:t>要判别某一年</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是否为闰年。闰年的条件是符合下面两者之一</a:t>
            </a:r>
            <a:r>
              <a:rPr lang="en-US" altLang="zh-CN" sz="1200" b="0" i="0" kern="1200" dirty="0" smtClean="0">
                <a:solidFill>
                  <a:schemeClr val="tx1"/>
                </a:solidFill>
                <a:effectLst/>
                <a:latin typeface="+mn-lt"/>
                <a:ea typeface="+mn-ea"/>
                <a:cs typeface="+mn-cs"/>
              </a:rPr>
              <a:t>: ①</a:t>
            </a:r>
            <a:r>
              <a:rPr lang="zh-CN" altLang="en-US" sz="1200" b="0" i="0" kern="1200" dirty="0" smtClean="0">
                <a:solidFill>
                  <a:schemeClr val="tx1"/>
                </a:solidFill>
                <a:effectLst/>
                <a:latin typeface="+mn-lt"/>
                <a:ea typeface="+mn-ea"/>
                <a:cs typeface="+mn-cs"/>
              </a:rPr>
              <a:t>能被</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整除，但不能被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整除。②能被</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整除，又能被</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整除。例如</a:t>
            </a:r>
            <a:r>
              <a:rPr lang="en-US" altLang="zh-CN" sz="1200" b="0" i="0" kern="1200" dirty="0" smtClean="0">
                <a:solidFill>
                  <a:schemeClr val="tx1"/>
                </a:solidFill>
                <a:effectLst/>
                <a:latin typeface="+mn-lt"/>
                <a:ea typeface="+mn-ea"/>
                <a:cs typeface="+mn-cs"/>
              </a:rPr>
              <a:t>2004､ 2000</a:t>
            </a:r>
            <a:r>
              <a:rPr lang="zh-CN" altLang="en-US" sz="1200" b="0" i="0" kern="1200" dirty="0" smtClean="0">
                <a:solidFill>
                  <a:schemeClr val="tx1"/>
                </a:solidFill>
                <a:effectLst/>
                <a:latin typeface="+mn-lt"/>
                <a:ea typeface="+mn-ea"/>
                <a:cs typeface="+mn-cs"/>
              </a:rPr>
              <a:t>年是闰年，</a:t>
            </a:r>
            <a:r>
              <a:rPr lang="en-US" altLang="zh-CN" sz="1200" b="0" i="0" kern="1200" dirty="0" smtClean="0">
                <a:solidFill>
                  <a:schemeClr val="tx1"/>
                </a:solidFill>
                <a:effectLst/>
                <a:latin typeface="+mn-lt"/>
                <a:ea typeface="+mn-ea"/>
                <a:cs typeface="+mn-cs"/>
              </a:rPr>
              <a:t>2005､ 2100</a:t>
            </a:r>
            <a:r>
              <a:rPr lang="zh-CN" altLang="en-US" sz="1200" b="0" i="0" kern="1200" dirty="0" smtClean="0">
                <a:solidFill>
                  <a:schemeClr val="tx1"/>
                </a:solidFill>
                <a:effectLst/>
                <a:latin typeface="+mn-lt"/>
                <a:ea typeface="+mn-ea"/>
                <a:cs typeface="+mn-cs"/>
              </a:rPr>
              <a:t>年不是闰年。</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可以用一个逻辑表达式来表示</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(year % 4 == 0 &amp;&amp; year % 100 != 0) || year % 400 == 0</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当给定</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为某一整数值时，如果上述表达式值为真</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，则</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为闰年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否则</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为非闰年。可以加一个“</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用来判别非闰年</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!((year % 4 == 0 &amp;&amp; year % 100 != 0) || year % 400 == 0)</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若表达式值为真</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为非闰年。也可以用下面的逻辑表达式判别非闰年</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(year % 4 != 0) || (year % 100 == 0 &amp;&amp; year % 400 !=0)</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若表达式值为真，</a:t>
            </a:r>
            <a:r>
              <a:rPr lang="en-US" altLang="zh-CN" sz="1200" b="0" i="0" kern="1200" dirty="0" smtClean="0">
                <a:solidFill>
                  <a:schemeClr val="tx1"/>
                </a:solidFill>
                <a:effectLst/>
                <a:latin typeface="+mn-lt"/>
                <a:ea typeface="+mn-ea"/>
                <a:cs typeface="+mn-cs"/>
              </a:rPr>
              <a:t>year</a:t>
            </a:r>
            <a:r>
              <a:rPr lang="zh-CN" altLang="en-US" sz="1200" b="0" i="0" kern="1200" dirty="0" smtClean="0">
                <a:solidFill>
                  <a:schemeClr val="tx1"/>
                </a:solidFill>
                <a:effectLst/>
                <a:latin typeface="+mn-lt"/>
                <a:ea typeface="+mn-ea"/>
                <a:cs typeface="+mn-cs"/>
              </a:rPr>
              <a:t>为非闰年。请注意表达式中右面的括号内的不同运算符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&amp;&amp;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的运算优先次序。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2965227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415434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415434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32243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FD2A4760-55C9-494F-9CEB-4A75C5C0D5CF}" type="datetime11">
              <a:rPr lang="zh-CN" altLang="en-US" smtClean="0"/>
              <a:t>10:10:44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1D05B7-D9EA-45BB-B231-454A6E66CFD9}" type="datetime11">
              <a:rPr lang="zh-CN" altLang="en-US" smtClean="0"/>
              <a:t>10:10:44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5709B3-EFFB-4ECA-A79A-6DD5626F6EB6}" type="datetime11">
              <a:rPr lang="zh-CN" altLang="en-US" smtClean="0"/>
              <a:t>10:10:44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7814E39E-F9A3-4BC7-ADDE-B4855210FEE5}" type="datetime11">
              <a:rPr lang="zh-CN" altLang="en-US" smtClean="0"/>
              <a:t>10:10:44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C1922A7-E537-4127-AC9D-0EDB71656650}" type="datetime11">
              <a:rPr lang="zh-CN" altLang="en-US" smtClean="0"/>
              <a:t>10:10:44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D9342E-1E74-4619-AE0F-F8591A75B2F7}" type="datetime11">
              <a:rPr lang="zh-CN" altLang="en-US" smtClean="0"/>
              <a:t>10:10:44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0A17B0-53C3-430F-B645-268DE744DA0F}" type="datetime11">
              <a:rPr lang="zh-CN" altLang="en-US" smtClean="0"/>
              <a:t>10:10:44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B293874-3B29-4F93-866C-3BB7AF8654C7}" type="datetime11">
              <a:rPr lang="zh-CN" altLang="en-US" smtClean="0"/>
              <a:t>10:10:44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7AC87C-75CA-4BEF-A241-505855EAC126}" type="datetime11">
              <a:rPr lang="zh-CN" altLang="en-US" smtClean="0"/>
              <a:t>10:10:44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0657C0D-86A7-407C-BC6A-337F641E3335}" type="datetime11">
              <a:rPr lang="zh-CN" altLang="en-US" smtClean="0"/>
              <a:t>10:10:44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2D8C0F9-DEC5-4C9C-81CA-BA431D56567F}" type="datetime11">
              <a:rPr lang="zh-CN" altLang="en-US" smtClean="0"/>
              <a:t>10:10:44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96D4B-F4E9-4C23-B713-3B12BC758C6C}" type="datetime11">
              <a:rPr lang="zh-CN" altLang="en-US" smtClean="0"/>
              <a:t>10:10:44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notesSlide" Target="../notesSlides/notesSlide3.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slideLayout" Target="../slideLayouts/slideLayout2.xml"/><Relationship Id="rId2" Type="http://schemas.openxmlformats.org/officeDocument/2006/relationships/tags" Target="../tags/tag55.xml"/><Relationship Id="rId16" Type="http://schemas.openxmlformats.org/officeDocument/2006/relationships/tags" Target="../tags/tag69.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tags" Target="../tags/tag68.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s>
</file>

<file path=ppt/slides/_rels/slide11.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7.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8.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13.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tags" Target="../tags/tag104.xml"/><Relationship Id="rId3" Type="http://schemas.openxmlformats.org/officeDocument/2006/relationships/tags" Target="../tags/tag81.xml"/><Relationship Id="rId21" Type="http://schemas.openxmlformats.org/officeDocument/2006/relationships/tags" Target="../tags/tag99.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tags" Target="../tags/tag103.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29" Type="http://schemas.openxmlformats.org/officeDocument/2006/relationships/tags" Target="../tags/tag107.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tags" Target="../tags/tag102.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tags" Target="../tags/tag101.xml"/><Relationship Id="rId28" Type="http://schemas.openxmlformats.org/officeDocument/2006/relationships/tags" Target="../tags/tag106.xml"/><Relationship Id="rId10" Type="http://schemas.openxmlformats.org/officeDocument/2006/relationships/tags" Target="../tags/tag88.xml"/><Relationship Id="rId19" Type="http://schemas.openxmlformats.org/officeDocument/2006/relationships/tags" Target="../tags/tag97.xml"/><Relationship Id="rId31" Type="http://schemas.openxmlformats.org/officeDocument/2006/relationships/slideLayout" Target="../slideLayouts/slideLayout2.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 Id="rId27" Type="http://schemas.openxmlformats.org/officeDocument/2006/relationships/tags" Target="../tags/tag105.xml"/><Relationship Id="rId30" Type="http://schemas.openxmlformats.org/officeDocument/2006/relationships/tags" Target="../tags/tag108.xml"/></Relationships>
</file>

<file path=ppt/slides/_rels/slide14.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tags" Target="../tags/tag120.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slideLayout" Target="../slideLayouts/slideLayout2.xml"/><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Layout" Target="../slideLayouts/slideLayout2.xml"/><Relationship Id="rId5" Type="http://schemas.openxmlformats.org/officeDocument/2006/relationships/tags" Target="../tags/tag127.xml"/><Relationship Id="rId4" Type="http://schemas.openxmlformats.org/officeDocument/2006/relationships/tags" Target="../tags/tag126.xml"/></Relationships>
</file>

<file path=ppt/slides/_rels/slide17.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Layout" Target="../slideLayouts/slideLayout2.xml"/><Relationship Id="rId5" Type="http://schemas.openxmlformats.org/officeDocument/2006/relationships/tags" Target="../tags/tag132.xml"/><Relationship Id="rId4" Type="http://schemas.openxmlformats.org/officeDocument/2006/relationships/tags" Target="../tags/tag1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10.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Layout" Target="../slideLayouts/slideLayout2.xml"/><Relationship Id="rId5" Type="http://schemas.openxmlformats.org/officeDocument/2006/relationships/tags" Target="../tags/tag137.xml"/><Relationship Id="rId4" Type="http://schemas.openxmlformats.org/officeDocument/2006/relationships/tags" Target="../tags/tag13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10.xml"/><Relationship Id="rId1" Type="http://schemas.openxmlformats.org/officeDocument/2006/relationships/tags" Target="../tags/tag9.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40.xml"/><Relationship Id="rId7" Type="http://schemas.openxmlformats.org/officeDocument/2006/relationships/tags" Target="../tags/tag138.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141.xml"/><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slideLayout" Target="../slideLayouts/slideLayout2.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10" Type="http://schemas.openxmlformats.org/officeDocument/2006/relationships/image" Target="../media/image10.jpeg"/><Relationship Id="rId9"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56.xml"/><Relationship Id="rId7"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10" Type="http://schemas.openxmlformats.org/officeDocument/2006/relationships/image" Target="../media/image16.png"/><Relationship Id="rId4" Type="http://schemas.openxmlformats.org/officeDocument/2006/relationships/tags" Target="../tags/tag170.xml"/><Relationship Id="rId9"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slideLayout" Target="../slideLayouts/slideLayout2.xml"/><Relationship Id="rId5" Type="http://schemas.openxmlformats.org/officeDocument/2006/relationships/tags" Target="../tags/tag178.xml"/><Relationship Id="rId4" Type="http://schemas.openxmlformats.org/officeDocument/2006/relationships/tags" Target="../tags/tag177.xml"/></Relationships>
</file>

<file path=ppt/slides/_rels/slide32.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160.pn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slideLayout" Target="../slideLayouts/slideLayout2.xml"/><Relationship Id="rId5" Type="http://schemas.openxmlformats.org/officeDocument/2006/relationships/tags" Target="../tags/tag183.xml"/><Relationship Id="rId4" Type="http://schemas.openxmlformats.org/officeDocument/2006/relationships/tags" Target="../tags/tag182.xml"/></Relationships>
</file>

<file path=ppt/slides/_rels/slide33.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tags" Target="../tags/tag196.xml"/><Relationship Id="rId18" Type="http://schemas.openxmlformats.org/officeDocument/2006/relationships/tags" Target="../tags/tag201.xml"/><Relationship Id="rId3" Type="http://schemas.openxmlformats.org/officeDocument/2006/relationships/tags" Target="../tags/tag186.xml"/><Relationship Id="rId21" Type="http://schemas.openxmlformats.org/officeDocument/2006/relationships/tags" Target="../tags/tag204.xml"/><Relationship Id="rId7" Type="http://schemas.openxmlformats.org/officeDocument/2006/relationships/tags" Target="../tags/tag190.xml"/><Relationship Id="rId12" Type="http://schemas.openxmlformats.org/officeDocument/2006/relationships/tags" Target="../tags/tag195.xml"/><Relationship Id="rId17" Type="http://schemas.openxmlformats.org/officeDocument/2006/relationships/tags" Target="../tags/tag200.xml"/><Relationship Id="rId2" Type="http://schemas.openxmlformats.org/officeDocument/2006/relationships/tags" Target="../tags/tag185.xml"/><Relationship Id="rId16" Type="http://schemas.openxmlformats.org/officeDocument/2006/relationships/tags" Target="../tags/tag199.xml"/><Relationship Id="rId20" Type="http://schemas.openxmlformats.org/officeDocument/2006/relationships/tags" Target="../tags/tag203.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24" Type="http://schemas.openxmlformats.org/officeDocument/2006/relationships/slideLayout" Target="../slideLayouts/slideLayout2.xml"/><Relationship Id="rId5" Type="http://schemas.openxmlformats.org/officeDocument/2006/relationships/tags" Target="../tags/tag188.xml"/><Relationship Id="rId15" Type="http://schemas.openxmlformats.org/officeDocument/2006/relationships/tags" Target="../tags/tag198.xml"/><Relationship Id="rId23" Type="http://schemas.openxmlformats.org/officeDocument/2006/relationships/tags" Target="../tags/tag206.xml"/><Relationship Id="rId10" Type="http://schemas.openxmlformats.org/officeDocument/2006/relationships/tags" Target="../tags/tag193.xml"/><Relationship Id="rId19" Type="http://schemas.openxmlformats.org/officeDocument/2006/relationships/tags" Target="../tags/tag202.xml"/><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tags" Target="../tags/tag197.xml"/><Relationship Id="rId22" Type="http://schemas.openxmlformats.org/officeDocument/2006/relationships/tags" Target="../tags/tag205.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3.png"/><Relationship Id="rId7" Type="http://schemas.microsoft.com/office/2007/relationships/hdphoto" Target="../media/hdphoto3.wdp"/><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jpe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2.xml"/><Relationship Id="rId5" Type="http://schemas.openxmlformats.org/officeDocument/2006/relationships/tags" Target="../tags/tag37.xml"/><Relationship Id="rId4" Type="http://schemas.openxmlformats.org/officeDocument/2006/relationships/tags" Target="../tags/tag36.xml"/></Relationships>
</file>

<file path=ppt/slides/_rels/slide9.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notesSlide" Target="../notesSlides/notesSlide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slideLayout" Target="../slideLayouts/slideLayout2.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2</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smtClean="0">
                <a:solidFill>
                  <a:srgbClr val="FFFFFF"/>
                </a:solidFill>
                <a:latin typeface="微软雅黑" panose="020B0503020204020204" pitchFamily="34" charset="-122"/>
                <a:ea typeface="微软雅黑" panose="020B0503020204020204" pitchFamily="34" charset="-122"/>
              </a:rPr>
              <a:t>算法</a:t>
            </a:r>
            <a:r>
              <a:rPr lang="en-US" altLang="zh-CN" sz="2400" dirty="0" smtClean="0">
                <a:solidFill>
                  <a:srgbClr val="FFFFFF"/>
                </a:solidFill>
                <a:latin typeface="微软雅黑" panose="020B0503020204020204" pitchFamily="34" charset="-122"/>
                <a:ea typeface="微软雅黑" panose="020B0503020204020204" pitchFamily="34" charset="-122"/>
              </a:rPr>
              <a:t>——</a:t>
            </a:r>
            <a:r>
              <a:rPr lang="zh-CN" altLang="en-US" sz="2400" dirty="0" smtClean="0">
                <a:solidFill>
                  <a:srgbClr val="FFFFFF"/>
                </a:solidFill>
                <a:latin typeface="微软雅黑" panose="020B0503020204020204" pitchFamily="34" charset="-122"/>
                <a:ea typeface="微软雅黑" panose="020B0503020204020204" pitchFamily="34" charset="-122"/>
              </a:rPr>
              <a:t>程序的灵魂</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
        <p:nvSpPr>
          <p:cNvPr id="2" name="日期占位符 1"/>
          <p:cNvSpPr>
            <a:spLocks noGrp="1"/>
          </p:cNvSpPr>
          <p:nvPr>
            <p:ph type="dt" sz="half" idx="10"/>
          </p:nvPr>
        </p:nvSpPr>
        <p:spPr/>
        <p:txBody>
          <a:bodyPr/>
          <a:lstStyle/>
          <a:p>
            <a:fld id="{91CE8998-6255-425E-BCB0-867811904439}" type="datetime11">
              <a:rPr lang="zh-CN" altLang="en-US" smtClean="0"/>
              <a:t>10:10:44</a:t>
            </a:fld>
            <a:endParaRPr lang="zh-CN" altLang="en-US"/>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1</a:t>
            </a:fld>
            <a:endParaRPr lang="zh-CN" altLang="en-US"/>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302866" y="1481289"/>
            <a:ext cx="1034049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smtClean="0">
              <a:solidFill>
                <a:schemeClr val="accent1"/>
              </a:solidFill>
            </a:endParaRPr>
          </a:p>
        </p:txBody>
      </p:sp>
      <p:grpSp>
        <p:nvGrpSpPr>
          <p:cNvPr id="14" name="组合 13"/>
          <p:cNvGrpSpPr/>
          <p:nvPr/>
        </p:nvGrpSpPr>
        <p:grpSpPr>
          <a:xfrm>
            <a:off x="4544089" y="2419863"/>
            <a:ext cx="7371080" cy="3061270"/>
            <a:chOff x="4030664" y="1795463"/>
            <a:chExt cx="3717925" cy="4121151"/>
          </a:xfrm>
        </p:grpSpPr>
        <p:sp>
          <p:nvSpPr>
            <p:cNvPr id="16" name="MH_Text_1"/>
            <p:cNvSpPr>
              <a:spLocks noChangeAspect="1"/>
            </p:cNvSpPr>
            <p:nvPr>
              <p:custDataLst>
                <p:tags r:id="rId13"/>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2000=&gt;</a:t>
              </a:r>
              <a:r>
                <a:rPr lang="en-US" altLang="zh-CN" sz="1400" dirty="0">
                  <a:solidFill>
                    <a:srgbClr val="454545"/>
                  </a:solidFill>
                </a:rPr>
                <a:t>year</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若</a:t>
              </a:r>
              <a:r>
                <a:rPr lang="en-US" altLang="zh-CN" sz="1400" dirty="0" smtClean="0">
                  <a:solidFill>
                    <a:srgbClr val="454545"/>
                  </a:solidFill>
                </a:rPr>
                <a:t>year</a:t>
              </a:r>
              <a:r>
                <a:rPr lang="zh-CN" altLang="en-US" sz="1400" dirty="0" smtClean="0">
                  <a:solidFill>
                    <a:srgbClr val="454545"/>
                  </a:solidFill>
                </a:rPr>
                <a:t>能</a:t>
              </a:r>
              <a:r>
                <a:rPr lang="zh-CN" altLang="en-US" sz="1400" dirty="0">
                  <a:solidFill>
                    <a:srgbClr val="454545"/>
                  </a:solidFill>
                </a:rPr>
                <a:t>被</a:t>
              </a:r>
              <a:r>
                <a:rPr lang="en-US" altLang="zh-CN" sz="1400" dirty="0">
                  <a:solidFill>
                    <a:srgbClr val="454545"/>
                  </a:solidFill>
                </a:rPr>
                <a:t>4</a:t>
              </a:r>
              <a:r>
                <a:rPr lang="zh-CN" altLang="en-US" sz="1400" dirty="0">
                  <a:solidFill>
                    <a:srgbClr val="454545"/>
                  </a:solidFill>
                </a:rPr>
                <a:t>整除</a:t>
              </a:r>
              <a:r>
                <a:rPr lang="zh-CN" altLang="en-US" sz="1400" dirty="0" smtClean="0">
                  <a:solidFill>
                    <a:srgbClr val="454545"/>
                  </a:solidFill>
                </a:rPr>
                <a:t>，但不能被</a:t>
              </a:r>
              <a:r>
                <a:rPr lang="en-US" altLang="zh-CN" sz="1400" dirty="0" smtClean="0">
                  <a:solidFill>
                    <a:srgbClr val="454545"/>
                  </a:solidFill>
                </a:rPr>
                <a:t>100</a:t>
              </a:r>
              <a:r>
                <a:rPr lang="zh-CN" altLang="en-US" sz="1400" dirty="0" smtClean="0">
                  <a:solidFill>
                    <a:srgbClr val="454545"/>
                  </a:solidFill>
                </a:rPr>
                <a:t>整除，则</a:t>
              </a:r>
              <a:r>
                <a:rPr lang="zh-CN" altLang="en-US" sz="1400" dirty="0">
                  <a:solidFill>
                    <a:srgbClr val="454545"/>
                  </a:solidFill>
                </a:rPr>
                <a:t>输出</a:t>
              </a:r>
              <a:r>
                <a:rPr lang="en-US" altLang="zh-CN" sz="1400" dirty="0">
                  <a:solidFill>
                    <a:srgbClr val="454545"/>
                  </a:solidFill>
                </a:rPr>
                <a:t>year </a:t>
              </a:r>
              <a:r>
                <a:rPr lang="zh-CN" altLang="en-US" sz="1400" dirty="0">
                  <a:solidFill>
                    <a:srgbClr val="454545"/>
                  </a:solidFill>
                </a:rPr>
                <a:t>的值和</a:t>
              </a:r>
              <a:r>
                <a:rPr lang="zh-CN" altLang="en-US" sz="1400" dirty="0" smtClean="0">
                  <a:solidFill>
                    <a:srgbClr val="454545"/>
                  </a:solidFill>
                </a:rPr>
                <a:t>“是闰年”</a:t>
              </a:r>
              <a:r>
                <a:rPr lang="zh-CN" altLang="en-US" sz="1400" dirty="0">
                  <a:solidFill>
                    <a:srgbClr val="454545"/>
                  </a:solidFill>
                </a:rPr>
                <a:t>。然后转到</a:t>
              </a:r>
              <a:r>
                <a:rPr lang="en-US" altLang="zh-CN" sz="1400" dirty="0" smtClean="0">
                  <a:solidFill>
                    <a:srgbClr val="454545"/>
                  </a:solidFill>
                </a:rPr>
                <a:t>S5</a:t>
              </a:r>
              <a:r>
                <a:rPr lang="zh-CN" altLang="en-US" sz="1400" dirty="0" smtClean="0">
                  <a:solidFill>
                    <a:srgbClr val="454545"/>
                  </a:solidFill>
                </a:rPr>
                <a:t>，检查下一年份</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a:t>
              </a:r>
              <a:r>
                <a:rPr lang="zh-CN" altLang="en-US" sz="1400" dirty="0" smtClean="0">
                  <a:solidFill>
                    <a:srgbClr val="454545"/>
                  </a:solidFill>
                </a:rPr>
                <a:t>被</a:t>
              </a:r>
              <a:r>
                <a:rPr lang="en-US" altLang="zh-CN" sz="1400" dirty="0" smtClean="0">
                  <a:solidFill>
                    <a:srgbClr val="454545"/>
                  </a:solidFill>
                </a:rPr>
                <a:t>100</a:t>
              </a:r>
              <a:r>
                <a:rPr lang="zh-CN" altLang="en-US" sz="1400" dirty="0" smtClean="0">
                  <a:solidFill>
                    <a:srgbClr val="454545"/>
                  </a:solidFill>
                </a:rPr>
                <a:t>整除，并且被</a:t>
              </a:r>
              <a:r>
                <a:rPr lang="en-US" altLang="zh-CN" sz="1400" dirty="0" smtClean="0">
                  <a:solidFill>
                    <a:srgbClr val="454545"/>
                  </a:solidFill>
                </a:rPr>
                <a:t>400</a:t>
              </a:r>
              <a:r>
                <a:rPr lang="zh-CN" altLang="en-US" sz="1400" dirty="0">
                  <a:solidFill>
                    <a:srgbClr val="454545"/>
                  </a:solidFill>
                </a:rPr>
                <a:t>整除，输出</a:t>
              </a:r>
              <a:r>
                <a:rPr lang="en-US" altLang="zh-CN" sz="1400" dirty="0">
                  <a:solidFill>
                    <a:srgbClr val="454545"/>
                  </a:solidFill>
                </a:rPr>
                <a:t>year</a:t>
              </a:r>
              <a:r>
                <a:rPr lang="zh-CN" altLang="en-US" sz="1400" dirty="0">
                  <a:solidFill>
                    <a:srgbClr val="454545"/>
                  </a:solidFill>
                </a:rPr>
                <a:t>的值和</a:t>
              </a:r>
              <a:r>
                <a:rPr lang="zh-CN" altLang="en-US" sz="1400" dirty="0" smtClean="0">
                  <a:solidFill>
                    <a:srgbClr val="454545"/>
                  </a:solidFill>
                </a:rPr>
                <a:t>“是闰年”。然后</a:t>
              </a:r>
              <a:r>
                <a:rPr lang="zh-CN" altLang="en-US" sz="1400" dirty="0">
                  <a:solidFill>
                    <a:srgbClr val="454545"/>
                  </a:solidFill>
                </a:rPr>
                <a:t>转到</a:t>
              </a:r>
              <a:r>
                <a:rPr lang="en-US" altLang="zh-CN" sz="1400" dirty="0" smtClean="0">
                  <a:solidFill>
                    <a:srgbClr val="454545"/>
                  </a:solidFill>
                </a:rPr>
                <a:t>S5</a:t>
              </a:r>
              <a:r>
                <a:rPr lang="zh-CN" altLang="en-US" sz="1400" dirty="0">
                  <a:solidFill>
                    <a:srgbClr val="454545"/>
                  </a:solidFill>
                </a:rPr>
                <a:t>，检查下一</a:t>
              </a:r>
              <a:r>
                <a:rPr lang="zh-CN" altLang="en-US" sz="1400" dirty="0" smtClean="0">
                  <a:solidFill>
                    <a:srgbClr val="454545"/>
                  </a:solidFill>
                </a:rPr>
                <a:t>年份</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 </a:t>
              </a:r>
              <a:r>
                <a:rPr lang="zh-CN" altLang="en-US" sz="1400" dirty="0">
                  <a:solidFill>
                    <a:srgbClr val="454545"/>
                  </a:solidFill>
                </a:rPr>
                <a:t>输出</a:t>
              </a:r>
              <a:r>
                <a:rPr lang="en-US" altLang="zh-CN" sz="1400" dirty="0">
                  <a:solidFill>
                    <a:srgbClr val="454545"/>
                  </a:solidFill>
                </a:rPr>
                <a:t>year</a:t>
              </a:r>
              <a:r>
                <a:rPr lang="zh-CN" altLang="en-US" sz="1400" dirty="0">
                  <a:solidFill>
                    <a:srgbClr val="454545"/>
                  </a:solidFill>
                </a:rPr>
                <a:t>的值和“不是闰年”</a:t>
              </a:r>
            </a:p>
            <a:p>
              <a:pPr algn="just">
                <a:spcBef>
                  <a:spcPts val="600"/>
                </a:spcBef>
                <a:spcAft>
                  <a:spcPts val="600"/>
                </a:spcAft>
                <a:defRPr/>
              </a:pPr>
              <a:r>
                <a:rPr lang="en-US" altLang="zh-CN" sz="1400" dirty="0" smtClean="0">
                  <a:solidFill>
                    <a:srgbClr val="454545"/>
                  </a:solidFill>
                </a:rPr>
                <a:t>S5: </a:t>
              </a:r>
              <a:r>
                <a:rPr lang="en-US" altLang="zh-CN" sz="1400" dirty="0" smtClean="0">
                  <a:solidFill>
                    <a:srgbClr val="454545"/>
                  </a:solidFill>
                </a:rPr>
                <a:t>year+1=&gt;year</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 </a:t>
              </a:r>
              <a:r>
                <a:rPr lang="zh-CN" altLang="en-US" sz="1400" dirty="0">
                  <a:solidFill>
                    <a:srgbClr val="454545"/>
                  </a:solidFill>
                </a:rPr>
                <a:t>当</a:t>
              </a:r>
              <a:r>
                <a:rPr lang="en-US" altLang="zh-CN" sz="1400" dirty="0">
                  <a:solidFill>
                    <a:srgbClr val="454545"/>
                  </a:solidFill>
                </a:rPr>
                <a:t>year≤2500</a:t>
              </a:r>
              <a:r>
                <a:rPr lang="zh-CN" altLang="en-US" sz="1400" dirty="0">
                  <a:solidFill>
                    <a:srgbClr val="454545"/>
                  </a:solidFill>
                </a:rPr>
                <a:t>时，转</a:t>
              </a:r>
              <a:r>
                <a:rPr lang="en-US" altLang="zh-CN" sz="1400" dirty="0">
                  <a:solidFill>
                    <a:srgbClr val="454545"/>
                  </a:solidFill>
                </a:rPr>
                <a:t>S2</a:t>
              </a:r>
              <a:r>
                <a:rPr lang="zh-CN" altLang="en-US" sz="1400" dirty="0">
                  <a:solidFill>
                    <a:srgbClr val="454545"/>
                  </a:solidFill>
                </a:rPr>
                <a:t>继续执行，否则算法</a:t>
              </a:r>
              <a:r>
                <a:rPr lang="zh-CN" altLang="en-US" sz="1400" dirty="0" smtClean="0">
                  <a:solidFill>
                    <a:srgbClr val="454545"/>
                  </a:solidFill>
                </a:rPr>
                <a:t>停止</a:t>
              </a:r>
              <a:endParaRPr lang="zh-CN" altLang="en-US" sz="1400" dirty="0">
                <a:solidFill>
                  <a:srgbClr val="454545"/>
                </a:solidFill>
              </a:endParaRPr>
            </a:p>
          </p:txBody>
        </p:sp>
        <p:sp>
          <p:nvSpPr>
            <p:cNvPr id="19" name="MH_Other_1"/>
            <p:cNvSpPr/>
            <p:nvPr>
              <p:custDataLst>
                <p:tags r:id="rId14"/>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15"/>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16"/>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0" name="组合 9"/>
          <p:cNvGrpSpPr/>
          <p:nvPr/>
        </p:nvGrpSpPr>
        <p:grpSpPr>
          <a:xfrm>
            <a:off x="200599" y="2404438"/>
            <a:ext cx="4343490" cy="3181739"/>
            <a:chOff x="3063481" y="1566863"/>
            <a:chExt cx="6402783" cy="4827588"/>
          </a:xfrm>
        </p:grpSpPr>
        <p:sp>
          <p:nvSpPr>
            <p:cNvPr id="11" name="MH_Other_1"/>
            <p:cNvSpPr>
              <a:spLocks/>
            </p:cNvSpPr>
            <p:nvPr>
              <p:custDataLst>
                <p:tags r:id="rId1"/>
              </p:custDataLst>
            </p:nvPr>
          </p:nvSpPr>
          <p:spPr bwMode="auto">
            <a:xfrm>
              <a:off x="5054600" y="1587501"/>
              <a:ext cx="2281238" cy="2308225"/>
            </a:xfrm>
            <a:custGeom>
              <a:avLst/>
              <a:gdLst>
                <a:gd name="T0" fmla="*/ 276741 w 2400920"/>
                <a:gd name="T1" fmla="*/ 0 h 2429116"/>
                <a:gd name="T2" fmla="*/ 547860 w 2400920"/>
                <a:gd name="T3" fmla="*/ 221175 h 2429116"/>
                <a:gd name="T4" fmla="*/ 552122 w 2400920"/>
                <a:gd name="T5" fmla="*/ 263484 h 2429116"/>
                <a:gd name="T6" fmla="*/ 552928 w 2400920"/>
                <a:gd name="T7" fmla="*/ 262695 h 2429116"/>
                <a:gd name="T8" fmla="*/ 553509 w 2400920"/>
                <a:gd name="T9" fmla="*/ 262124 h 2429116"/>
                <a:gd name="T10" fmla="*/ 939073 w 2400920"/>
                <a:gd name="T11" fmla="*/ 571077 h 2429116"/>
                <a:gd name="T12" fmla="*/ 937711 w 2400920"/>
                <a:gd name="T13" fmla="*/ 572407 h 2429116"/>
                <a:gd name="T14" fmla="*/ 960762 w 2400920"/>
                <a:gd name="T15" fmla="*/ 570082 h 2429116"/>
                <a:gd name="T16" fmla="*/ 1368042 w 2400920"/>
                <a:gd name="T17" fmla="*/ 977745 h 2429116"/>
                <a:gd name="T18" fmla="*/ 960762 w 2400920"/>
                <a:gd name="T19" fmla="*/ 1385405 h 2429116"/>
                <a:gd name="T20" fmla="*/ 553483 w 2400920"/>
                <a:gd name="T21" fmla="*/ 977745 h 2429116"/>
                <a:gd name="T22" fmla="*/ 555585 w 2400920"/>
                <a:gd name="T23" fmla="*/ 936064 h 2429116"/>
                <a:gd name="T24" fmla="*/ 555645 w 2400920"/>
                <a:gd name="T25" fmla="*/ 935674 h 2429116"/>
                <a:gd name="T26" fmla="*/ 557771 w 2400920"/>
                <a:gd name="T27" fmla="*/ 893773 h 2429116"/>
                <a:gd name="T28" fmla="*/ 255454 w 2400920"/>
                <a:gd name="T29" fmla="*/ 553559 h 2429116"/>
                <a:gd name="T30" fmla="*/ 257035 w 2400920"/>
                <a:gd name="T31" fmla="*/ 552012 h 2429116"/>
                <a:gd name="T32" fmla="*/ 220968 w 2400920"/>
                <a:gd name="T33" fmla="*/ 548373 h 2429116"/>
                <a:gd name="T34" fmla="*/ 0 w 2400920"/>
                <a:gd name="T35" fmla="*/ 277001 h 2429116"/>
                <a:gd name="T36" fmla="*/ 276741 w 2400920"/>
                <a:gd name="T37" fmla="*/ 0 h 2429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0920" h="2429116">
                  <a:moveTo>
                    <a:pt x="485682" y="0"/>
                  </a:moveTo>
                  <a:cubicBezTo>
                    <a:pt x="720388" y="0"/>
                    <a:pt x="916209" y="166483"/>
                    <a:pt x="961497" y="387800"/>
                  </a:cubicBezTo>
                  <a:lnTo>
                    <a:pt x="968975" y="461981"/>
                  </a:lnTo>
                  <a:lnTo>
                    <a:pt x="970390" y="460598"/>
                  </a:lnTo>
                  <a:cubicBezTo>
                    <a:pt x="971412" y="459600"/>
                    <a:pt x="971412" y="459600"/>
                    <a:pt x="971412" y="459600"/>
                  </a:cubicBezTo>
                  <a:cubicBezTo>
                    <a:pt x="990958" y="809567"/>
                    <a:pt x="1132434" y="1030159"/>
                    <a:pt x="1648077" y="1001305"/>
                  </a:cubicBezTo>
                  <a:lnTo>
                    <a:pt x="1645688" y="1003638"/>
                  </a:lnTo>
                  <a:lnTo>
                    <a:pt x="1686142" y="999560"/>
                  </a:lnTo>
                  <a:cubicBezTo>
                    <a:pt x="2080903" y="999560"/>
                    <a:pt x="2400920" y="1319577"/>
                    <a:pt x="2400920" y="1714338"/>
                  </a:cubicBezTo>
                  <a:cubicBezTo>
                    <a:pt x="2400920" y="2109099"/>
                    <a:pt x="2080903" y="2429116"/>
                    <a:pt x="1686142" y="2429116"/>
                  </a:cubicBezTo>
                  <a:cubicBezTo>
                    <a:pt x="1291381" y="2429116"/>
                    <a:pt x="971364" y="2109099"/>
                    <a:pt x="971364" y="1714338"/>
                  </a:cubicBezTo>
                  <a:cubicBezTo>
                    <a:pt x="971364" y="1689666"/>
                    <a:pt x="972614" y="1665285"/>
                    <a:pt x="975055" y="1641256"/>
                  </a:cubicBezTo>
                  <a:lnTo>
                    <a:pt x="975159" y="1640574"/>
                  </a:lnTo>
                  <a:lnTo>
                    <a:pt x="978892" y="1567105"/>
                  </a:lnTo>
                  <a:cubicBezTo>
                    <a:pt x="987529" y="1126838"/>
                    <a:pt x="776417" y="996767"/>
                    <a:pt x="448322" y="970590"/>
                  </a:cubicBezTo>
                  <a:lnTo>
                    <a:pt x="451098" y="967878"/>
                  </a:lnTo>
                  <a:lnTo>
                    <a:pt x="387800" y="961497"/>
                  </a:lnTo>
                  <a:cubicBezTo>
                    <a:pt x="166483" y="916209"/>
                    <a:pt x="0" y="720388"/>
                    <a:pt x="0" y="485682"/>
                  </a:cubicBezTo>
                  <a:cubicBezTo>
                    <a:pt x="0" y="217447"/>
                    <a:pt x="217447" y="0"/>
                    <a:pt x="485682" y="0"/>
                  </a:cubicBezTo>
                  <a:close/>
                </a:path>
              </a:pathLst>
            </a:custGeom>
            <a:solidFill>
              <a:schemeClr val="accent1"/>
            </a:solidFill>
            <a:ln>
              <a:noFill/>
            </a:ln>
          </p:spPr>
          <p:txBody>
            <a:bodyPr/>
            <a:lstStyle/>
            <a:p>
              <a:endParaRPr lang="zh-CN" altLang="en-US" sz="1200"/>
            </a:p>
          </p:txBody>
        </p:sp>
        <p:sp>
          <p:nvSpPr>
            <p:cNvPr id="12" name="MH_Other_2"/>
            <p:cNvSpPr>
              <a:spLocks/>
            </p:cNvSpPr>
            <p:nvPr>
              <p:custDataLst>
                <p:tags r:id="rId2"/>
              </p:custDataLst>
            </p:nvPr>
          </p:nvSpPr>
          <p:spPr bwMode="auto">
            <a:xfrm>
              <a:off x="3478214" y="2568575"/>
              <a:ext cx="2308225" cy="2281238"/>
            </a:xfrm>
            <a:custGeom>
              <a:avLst/>
              <a:gdLst>
                <a:gd name="T0" fmla="*/ 977740 w 2429117"/>
                <a:gd name="T1" fmla="*/ 0 h 2400919"/>
                <a:gd name="T2" fmla="*/ 1385400 w 2429117"/>
                <a:gd name="T3" fmla="*/ 407282 h 2400919"/>
                <a:gd name="T4" fmla="*/ 977740 w 2429117"/>
                <a:gd name="T5" fmla="*/ 814564 h 2400919"/>
                <a:gd name="T6" fmla="*/ 944748 w 2429117"/>
                <a:gd name="T7" fmla="*/ 812900 h 2400919"/>
                <a:gd name="T8" fmla="*/ 945577 w 2429117"/>
                <a:gd name="T9" fmla="*/ 813747 h 2400919"/>
                <a:gd name="T10" fmla="*/ 552755 w 2429117"/>
                <a:gd name="T11" fmla="*/ 1113398 h 2400919"/>
                <a:gd name="T12" fmla="*/ 551863 w 2429117"/>
                <a:gd name="T13" fmla="*/ 1112485 h 2400919"/>
                <a:gd name="T14" fmla="*/ 548370 w 2429117"/>
                <a:gd name="T15" fmla="*/ 1147079 h 2400919"/>
                <a:gd name="T16" fmla="*/ 277000 w 2429117"/>
                <a:gd name="T17" fmla="*/ 1368048 h 2400919"/>
                <a:gd name="T18" fmla="*/ 0 w 2429117"/>
                <a:gd name="T19" fmla="*/ 1091307 h 2400919"/>
                <a:gd name="T20" fmla="*/ 221175 w 2429117"/>
                <a:gd name="T21" fmla="*/ 820186 h 2400919"/>
                <a:gd name="T22" fmla="*/ 262034 w 2429117"/>
                <a:gd name="T23" fmla="*/ 816070 h 2400919"/>
                <a:gd name="T24" fmla="*/ 261888 w 2429117"/>
                <a:gd name="T25" fmla="*/ 815922 h 2400919"/>
                <a:gd name="T26" fmla="*/ 261320 w 2429117"/>
                <a:gd name="T27" fmla="*/ 815341 h 2400919"/>
                <a:gd name="T28" fmla="*/ 570270 w 2429117"/>
                <a:gd name="T29" fmla="*/ 429776 h 2400919"/>
                <a:gd name="T30" fmla="*/ 572589 w 2429117"/>
                <a:gd name="T31" fmla="*/ 432146 h 2400919"/>
                <a:gd name="T32" fmla="*/ 570080 w 2429117"/>
                <a:gd name="T33" fmla="*/ 407282 h 2400919"/>
                <a:gd name="T34" fmla="*/ 977740 w 2429117"/>
                <a:gd name="T35" fmla="*/ 0 h 24009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29117" h="2400919">
                  <a:moveTo>
                    <a:pt x="1714339" y="0"/>
                  </a:moveTo>
                  <a:cubicBezTo>
                    <a:pt x="2109100" y="0"/>
                    <a:pt x="2429117" y="320017"/>
                    <a:pt x="2429117" y="714778"/>
                  </a:cubicBezTo>
                  <a:cubicBezTo>
                    <a:pt x="2429117" y="1109539"/>
                    <a:pt x="2109100" y="1429556"/>
                    <a:pt x="1714339" y="1429556"/>
                  </a:cubicBezTo>
                  <a:lnTo>
                    <a:pt x="1656491" y="1426635"/>
                  </a:lnTo>
                  <a:lnTo>
                    <a:pt x="1657946" y="1428125"/>
                  </a:lnTo>
                  <a:cubicBezTo>
                    <a:pt x="1143234" y="1387171"/>
                    <a:pt x="997104" y="1604040"/>
                    <a:pt x="969181" y="1954007"/>
                  </a:cubicBezTo>
                  <a:lnTo>
                    <a:pt x="967617" y="1952407"/>
                  </a:lnTo>
                  <a:lnTo>
                    <a:pt x="961497" y="2013119"/>
                  </a:lnTo>
                  <a:cubicBezTo>
                    <a:pt x="916209" y="2234436"/>
                    <a:pt x="720388" y="2400919"/>
                    <a:pt x="485682" y="2400919"/>
                  </a:cubicBezTo>
                  <a:cubicBezTo>
                    <a:pt x="217447" y="2400919"/>
                    <a:pt x="0" y="2183472"/>
                    <a:pt x="0" y="1915237"/>
                  </a:cubicBezTo>
                  <a:cubicBezTo>
                    <a:pt x="0" y="1680531"/>
                    <a:pt x="166483" y="1484710"/>
                    <a:pt x="387800" y="1439422"/>
                  </a:cubicBezTo>
                  <a:lnTo>
                    <a:pt x="459444" y="1432200"/>
                  </a:lnTo>
                  <a:lnTo>
                    <a:pt x="459189" y="1431939"/>
                  </a:lnTo>
                  <a:cubicBezTo>
                    <a:pt x="458191" y="1430918"/>
                    <a:pt x="458191" y="1430918"/>
                    <a:pt x="458191" y="1430918"/>
                  </a:cubicBezTo>
                  <a:cubicBezTo>
                    <a:pt x="808158" y="1411371"/>
                    <a:pt x="1028750" y="1269895"/>
                    <a:pt x="999896" y="754252"/>
                  </a:cubicBezTo>
                  <a:lnTo>
                    <a:pt x="1003960" y="758414"/>
                  </a:lnTo>
                  <a:lnTo>
                    <a:pt x="999561" y="714778"/>
                  </a:lnTo>
                  <a:cubicBezTo>
                    <a:pt x="999561" y="320017"/>
                    <a:pt x="1319578" y="0"/>
                    <a:pt x="1714339" y="0"/>
                  </a:cubicBezTo>
                  <a:close/>
                </a:path>
              </a:pathLst>
            </a:custGeom>
            <a:solidFill>
              <a:schemeClr val="bg1">
                <a:lumMod val="65000"/>
              </a:schemeClr>
            </a:solidFill>
            <a:ln>
              <a:noFill/>
            </a:ln>
          </p:spPr>
          <p:txBody>
            <a:bodyPr/>
            <a:lstStyle/>
            <a:p>
              <a:endParaRPr lang="zh-CN" altLang="en-US" sz="1200"/>
            </a:p>
          </p:txBody>
        </p:sp>
        <p:sp>
          <p:nvSpPr>
            <p:cNvPr id="13" name="MH_Other_3"/>
            <p:cNvSpPr>
              <a:spLocks/>
            </p:cNvSpPr>
            <p:nvPr>
              <p:custDataLst>
                <p:tags r:id="rId3"/>
              </p:custDataLst>
            </p:nvPr>
          </p:nvSpPr>
          <p:spPr bwMode="auto">
            <a:xfrm>
              <a:off x="4568825" y="4086226"/>
              <a:ext cx="2281238" cy="2308225"/>
            </a:xfrm>
            <a:custGeom>
              <a:avLst/>
              <a:gdLst>
                <a:gd name="T0" fmla="*/ 407282 w 2400919"/>
                <a:gd name="T1" fmla="*/ 0 h 2429115"/>
                <a:gd name="T2" fmla="*/ 814564 w 2400919"/>
                <a:gd name="T3" fmla="*/ 407664 h 2429115"/>
                <a:gd name="T4" fmla="*/ 812954 w 2400919"/>
                <a:gd name="T5" fmla="*/ 439572 h 2429115"/>
                <a:gd name="T6" fmla="*/ 813516 w 2400919"/>
                <a:gd name="T7" fmla="*/ 439022 h 2429115"/>
                <a:gd name="T8" fmla="*/ 1113399 w 2400919"/>
                <a:gd name="T9" fmla="*/ 831849 h 2429115"/>
                <a:gd name="T10" fmla="*/ 1111741 w 2400919"/>
                <a:gd name="T11" fmla="*/ 833469 h 2429115"/>
                <a:gd name="T12" fmla="*/ 1147079 w 2400919"/>
                <a:gd name="T13" fmla="*/ 837035 h 2429115"/>
                <a:gd name="T14" fmla="*/ 1368048 w 2400919"/>
                <a:gd name="T15" fmla="*/ 1108410 h 2429115"/>
                <a:gd name="T16" fmla="*/ 1091307 w 2400919"/>
                <a:gd name="T17" fmla="*/ 1385412 h 2429115"/>
                <a:gd name="T18" fmla="*/ 820186 w 2400919"/>
                <a:gd name="T19" fmla="*/ 1164237 h 2429115"/>
                <a:gd name="T20" fmla="*/ 815976 w 2400919"/>
                <a:gd name="T21" fmla="*/ 1122438 h 2429115"/>
                <a:gd name="T22" fmla="*/ 815690 w 2400919"/>
                <a:gd name="T23" fmla="*/ 1122716 h 2429115"/>
                <a:gd name="T24" fmla="*/ 815110 w 2400919"/>
                <a:gd name="T25" fmla="*/ 1123285 h 2429115"/>
                <a:gd name="T26" fmla="*/ 429776 w 2400919"/>
                <a:gd name="T27" fmla="*/ 814331 h 2429115"/>
                <a:gd name="T28" fmla="*/ 431227 w 2400919"/>
                <a:gd name="T29" fmla="*/ 812911 h 2429115"/>
                <a:gd name="T30" fmla="*/ 407282 w 2400919"/>
                <a:gd name="T31" fmla="*/ 815326 h 2429115"/>
                <a:gd name="T32" fmla="*/ 0 w 2400919"/>
                <a:gd name="T33" fmla="*/ 407664 h 2429115"/>
                <a:gd name="T34" fmla="*/ 407282 w 2400919"/>
                <a:gd name="T35" fmla="*/ 0 h 24291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00919" h="2429115">
                  <a:moveTo>
                    <a:pt x="714778" y="0"/>
                  </a:moveTo>
                  <a:cubicBezTo>
                    <a:pt x="1109539" y="0"/>
                    <a:pt x="1429556" y="320017"/>
                    <a:pt x="1429556" y="714778"/>
                  </a:cubicBezTo>
                  <a:lnTo>
                    <a:pt x="1426731" y="770725"/>
                  </a:lnTo>
                  <a:lnTo>
                    <a:pt x="1427718" y="769760"/>
                  </a:lnTo>
                  <a:cubicBezTo>
                    <a:pt x="1387664" y="1283542"/>
                    <a:pt x="1604701" y="1430603"/>
                    <a:pt x="1954008" y="1458526"/>
                  </a:cubicBezTo>
                  <a:lnTo>
                    <a:pt x="1951098" y="1461366"/>
                  </a:lnTo>
                  <a:lnTo>
                    <a:pt x="2013119" y="1467619"/>
                  </a:lnTo>
                  <a:cubicBezTo>
                    <a:pt x="2234436" y="1512907"/>
                    <a:pt x="2400919" y="1708728"/>
                    <a:pt x="2400919" y="1943433"/>
                  </a:cubicBezTo>
                  <a:cubicBezTo>
                    <a:pt x="2400919" y="2211668"/>
                    <a:pt x="2183472" y="2429115"/>
                    <a:pt x="1915237" y="2429115"/>
                  </a:cubicBezTo>
                  <a:cubicBezTo>
                    <a:pt x="1680532" y="2429115"/>
                    <a:pt x="1484711" y="2262632"/>
                    <a:pt x="1439423" y="2041315"/>
                  </a:cubicBezTo>
                  <a:lnTo>
                    <a:pt x="1432035" y="1968030"/>
                  </a:lnTo>
                  <a:lnTo>
                    <a:pt x="1431535" y="1968517"/>
                  </a:lnTo>
                  <a:cubicBezTo>
                    <a:pt x="1430513" y="1969515"/>
                    <a:pt x="1430513" y="1969515"/>
                    <a:pt x="1430513" y="1969515"/>
                  </a:cubicBezTo>
                  <a:cubicBezTo>
                    <a:pt x="1410951" y="1619548"/>
                    <a:pt x="1269365" y="1398957"/>
                    <a:pt x="754253" y="1427810"/>
                  </a:cubicBezTo>
                  <a:lnTo>
                    <a:pt x="756802" y="1425320"/>
                  </a:lnTo>
                  <a:lnTo>
                    <a:pt x="714778" y="1429556"/>
                  </a:lnTo>
                  <a:cubicBezTo>
                    <a:pt x="320017" y="1429556"/>
                    <a:pt x="0" y="1109539"/>
                    <a:pt x="0" y="714778"/>
                  </a:cubicBezTo>
                  <a:cubicBezTo>
                    <a:pt x="0" y="320017"/>
                    <a:pt x="320017" y="0"/>
                    <a:pt x="714778" y="0"/>
                  </a:cubicBezTo>
                  <a:close/>
                </a:path>
              </a:pathLst>
            </a:custGeom>
            <a:solidFill>
              <a:schemeClr val="accent1"/>
            </a:solidFill>
            <a:ln>
              <a:noFill/>
            </a:ln>
          </p:spPr>
          <p:txBody>
            <a:bodyPr/>
            <a:lstStyle/>
            <a:p>
              <a:endParaRPr lang="zh-CN" altLang="en-US" sz="1200"/>
            </a:p>
          </p:txBody>
        </p:sp>
        <p:sp>
          <p:nvSpPr>
            <p:cNvPr id="15" name="MH_Other_4"/>
            <p:cNvSpPr>
              <a:spLocks/>
            </p:cNvSpPr>
            <p:nvPr>
              <p:custDataLst>
                <p:tags r:id="rId4"/>
              </p:custDataLst>
            </p:nvPr>
          </p:nvSpPr>
          <p:spPr bwMode="auto">
            <a:xfrm>
              <a:off x="6086476" y="3132139"/>
              <a:ext cx="2308225" cy="2281237"/>
            </a:xfrm>
            <a:custGeom>
              <a:avLst/>
              <a:gdLst>
                <a:gd name="T0" fmla="*/ 1108410 w 2429115"/>
                <a:gd name="T1" fmla="*/ 0 h 2400920"/>
                <a:gd name="T2" fmla="*/ 1385412 w 2429115"/>
                <a:gd name="T3" fmla="*/ 277140 h 2400920"/>
                <a:gd name="T4" fmla="*/ 1164237 w 2429115"/>
                <a:gd name="T5" fmla="*/ 548653 h 2400920"/>
                <a:gd name="T6" fmla="*/ 1122747 w 2429115"/>
                <a:gd name="T7" fmla="*/ 552837 h 2400920"/>
                <a:gd name="T8" fmla="*/ 1123284 w 2429115"/>
                <a:gd name="T9" fmla="*/ 553389 h 2400920"/>
                <a:gd name="T10" fmla="*/ 814694 w 2429115"/>
                <a:gd name="T11" fmla="*/ 938265 h 2400920"/>
                <a:gd name="T12" fmla="*/ 812822 w 2429115"/>
                <a:gd name="T13" fmla="*/ 936351 h 2400920"/>
                <a:gd name="T14" fmla="*/ 815326 w 2429115"/>
                <a:gd name="T15" fmla="*/ 961160 h 2400920"/>
                <a:gd name="T16" fmla="*/ 407664 w 2429115"/>
                <a:gd name="T17" fmla="*/ 1368037 h 2400920"/>
                <a:gd name="T18" fmla="*/ 0 w 2429115"/>
                <a:gd name="T19" fmla="*/ 961160 h 2400920"/>
                <a:gd name="T20" fmla="*/ 407664 w 2429115"/>
                <a:gd name="T21" fmla="*/ 554283 h 2400920"/>
                <a:gd name="T22" fmla="*/ 442580 w 2429115"/>
                <a:gd name="T23" fmla="*/ 557797 h 2400920"/>
                <a:gd name="T24" fmla="*/ 439826 w 2429115"/>
                <a:gd name="T25" fmla="*/ 554978 h 2400920"/>
                <a:gd name="T26" fmla="*/ 832191 w 2429115"/>
                <a:gd name="T27" fmla="*/ 255453 h 2400920"/>
                <a:gd name="T28" fmla="*/ 833462 w 2429115"/>
                <a:gd name="T29" fmla="*/ 256753 h 2400920"/>
                <a:gd name="T30" fmla="*/ 837035 w 2429115"/>
                <a:gd name="T31" fmla="*/ 221288 h 2400920"/>
                <a:gd name="T32" fmla="*/ 1108410 w 2429115"/>
                <a:gd name="T33" fmla="*/ 0 h 24009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9115" h="2400920">
                  <a:moveTo>
                    <a:pt x="1943433" y="0"/>
                  </a:moveTo>
                  <a:cubicBezTo>
                    <a:pt x="2211668" y="0"/>
                    <a:pt x="2429115" y="217763"/>
                    <a:pt x="2429115" y="486387"/>
                  </a:cubicBezTo>
                  <a:cubicBezTo>
                    <a:pt x="2429115" y="721433"/>
                    <a:pt x="2262632" y="917538"/>
                    <a:pt x="2041315" y="962892"/>
                  </a:cubicBezTo>
                  <a:lnTo>
                    <a:pt x="1968571" y="970236"/>
                  </a:lnTo>
                  <a:lnTo>
                    <a:pt x="1969514" y="971202"/>
                  </a:lnTo>
                  <a:cubicBezTo>
                    <a:pt x="1619958" y="990741"/>
                    <a:pt x="1399626" y="1132160"/>
                    <a:pt x="1428446" y="1646667"/>
                  </a:cubicBezTo>
                  <a:lnTo>
                    <a:pt x="1425163" y="1643307"/>
                  </a:lnTo>
                  <a:lnTo>
                    <a:pt x="1429556" y="1686847"/>
                  </a:lnTo>
                  <a:cubicBezTo>
                    <a:pt x="1429556" y="2081219"/>
                    <a:pt x="1109539" y="2400920"/>
                    <a:pt x="714778" y="2400920"/>
                  </a:cubicBezTo>
                  <a:cubicBezTo>
                    <a:pt x="320017" y="2400920"/>
                    <a:pt x="0" y="2081219"/>
                    <a:pt x="0" y="1686847"/>
                  </a:cubicBezTo>
                  <a:cubicBezTo>
                    <a:pt x="0" y="1292475"/>
                    <a:pt x="320017" y="972774"/>
                    <a:pt x="714778" y="972774"/>
                  </a:cubicBezTo>
                  <a:lnTo>
                    <a:pt x="776002" y="978940"/>
                  </a:lnTo>
                  <a:lnTo>
                    <a:pt x="771169" y="973994"/>
                  </a:lnTo>
                  <a:cubicBezTo>
                    <a:pt x="1285277" y="1014001"/>
                    <a:pt x="1431235" y="797219"/>
                    <a:pt x="1459125" y="448322"/>
                  </a:cubicBezTo>
                  <a:lnTo>
                    <a:pt x="1461353" y="450604"/>
                  </a:lnTo>
                  <a:lnTo>
                    <a:pt x="1467619" y="388363"/>
                  </a:lnTo>
                  <a:cubicBezTo>
                    <a:pt x="1512907" y="166725"/>
                    <a:pt x="1708728" y="0"/>
                    <a:pt x="1943433" y="0"/>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a:p>
          </p:txBody>
        </p:sp>
        <p:sp>
          <p:nvSpPr>
            <p:cNvPr id="17" name="MH_SubTitle_1"/>
            <p:cNvSpPr txBox="1">
              <a:spLocks noChangeArrowheads="1"/>
            </p:cNvSpPr>
            <p:nvPr>
              <p:custDataLst>
                <p:tags r:id="rId5"/>
              </p:custDataLst>
            </p:nvPr>
          </p:nvSpPr>
          <p:spPr bwMode="auto">
            <a:xfrm>
              <a:off x="6019800" y="1566863"/>
              <a:ext cx="2374901"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accent1"/>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sz="1600" dirty="0"/>
                <a:t>Year</a:t>
              </a:r>
              <a:r>
                <a:rPr lang="zh-CN" altLang="en-US" sz="1600" dirty="0"/>
                <a:t>被</a:t>
              </a:r>
              <a:r>
                <a:rPr lang="en-US" altLang="zh-CN" sz="1600" dirty="0"/>
                <a:t>100</a:t>
              </a:r>
              <a:r>
                <a:rPr lang="zh-CN" altLang="en-US" sz="1600" dirty="0"/>
                <a:t>整除，又能被</a:t>
              </a:r>
              <a:r>
                <a:rPr lang="en-US" altLang="zh-CN" sz="1600" dirty="0"/>
                <a:t>400</a:t>
              </a:r>
              <a:r>
                <a:rPr lang="zh-CN" altLang="en-US" sz="1600" dirty="0"/>
                <a:t>整除</a:t>
              </a:r>
            </a:p>
          </p:txBody>
        </p:sp>
        <p:sp>
          <p:nvSpPr>
            <p:cNvPr id="18" name="MH_Other_9"/>
            <p:cNvSpPr txBox="1">
              <a:spLocks noChangeArrowheads="1"/>
            </p:cNvSpPr>
            <p:nvPr>
              <p:custDataLst>
                <p:tags r:id="rId6"/>
              </p:custDataLst>
            </p:nvPr>
          </p:nvSpPr>
          <p:spPr bwMode="auto">
            <a:xfrm>
              <a:off x="3590924" y="4125915"/>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01</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2" name="MH_Other_10"/>
            <p:cNvSpPr txBox="1">
              <a:spLocks noChangeArrowheads="1"/>
            </p:cNvSpPr>
            <p:nvPr>
              <p:custDataLst>
                <p:tags r:id="rId7"/>
              </p:custDataLst>
            </p:nvPr>
          </p:nvSpPr>
          <p:spPr bwMode="auto">
            <a:xfrm>
              <a:off x="5143499" y="1782764"/>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03</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3" name="MH_Other_11"/>
            <p:cNvSpPr txBox="1">
              <a:spLocks noChangeArrowheads="1"/>
            </p:cNvSpPr>
            <p:nvPr>
              <p:custDataLst>
                <p:tags r:id="rId8"/>
              </p:custDataLst>
            </p:nvPr>
          </p:nvSpPr>
          <p:spPr bwMode="auto">
            <a:xfrm>
              <a:off x="7613650" y="3298827"/>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04</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4" name="MH_Other_12"/>
            <p:cNvSpPr txBox="1">
              <a:spLocks noChangeArrowheads="1"/>
            </p:cNvSpPr>
            <p:nvPr>
              <p:custDataLst>
                <p:tags r:id="rId9"/>
              </p:custDataLst>
            </p:nvPr>
          </p:nvSpPr>
          <p:spPr bwMode="auto">
            <a:xfrm>
              <a:off x="6092825" y="5689602"/>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02</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5" name="MH_SubTitle_3"/>
            <p:cNvSpPr txBox="1">
              <a:spLocks noChangeArrowheads="1"/>
            </p:cNvSpPr>
            <p:nvPr>
              <p:custDataLst>
                <p:tags r:id="rId10"/>
              </p:custDataLst>
            </p:nvPr>
          </p:nvSpPr>
          <p:spPr bwMode="auto">
            <a:xfrm>
              <a:off x="6873876" y="5489576"/>
              <a:ext cx="25923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accent1"/>
                  </a:solidFill>
                  <a:latin typeface="+mn-lt"/>
                  <a:ea typeface="+mn-ea"/>
                </a:rPr>
                <a:t>Year</a:t>
              </a:r>
              <a:r>
                <a:rPr lang="zh-CN" altLang="en-US" sz="1600" dirty="0" smtClean="0">
                  <a:solidFill>
                    <a:schemeClr val="accent1"/>
                  </a:solidFill>
                  <a:latin typeface="+mn-lt"/>
                  <a:ea typeface="+mn-ea"/>
                </a:rPr>
                <a:t>被</a:t>
              </a:r>
              <a:r>
                <a:rPr lang="en-US" altLang="zh-CN" sz="1600" dirty="0" smtClean="0">
                  <a:solidFill>
                    <a:schemeClr val="accent1"/>
                  </a:solidFill>
                  <a:latin typeface="+mn-lt"/>
                  <a:ea typeface="+mn-ea"/>
                </a:rPr>
                <a:t>4</a:t>
              </a:r>
              <a:r>
                <a:rPr lang="zh-CN" altLang="en-US" sz="1600" dirty="0" smtClean="0">
                  <a:solidFill>
                    <a:schemeClr val="accent1"/>
                  </a:solidFill>
                  <a:latin typeface="+mn-lt"/>
                  <a:ea typeface="+mn-ea"/>
                </a:rPr>
                <a:t>整除，</a:t>
              </a:r>
              <a:endParaRPr lang="en-US" altLang="zh-CN" sz="1600" dirty="0" smtClean="0">
                <a:solidFill>
                  <a:schemeClr val="accent1"/>
                </a:solidFill>
                <a:latin typeface="+mn-lt"/>
                <a:ea typeface="+mn-ea"/>
              </a:endParaRPr>
            </a:p>
            <a:p>
              <a:pPr eaLnBrk="1" hangingPunct="1">
                <a:buFont typeface="Arial" panose="020B0604020202020204" pitchFamily="34" charset="0"/>
                <a:buNone/>
                <a:defRPr/>
              </a:pPr>
              <a:r>
                <a:rPr lang="zh-CN" altLang="en-US" sz="1600" dirty="0" smtClean="0">
                  <a:solidFill>
                    <a:schemeClr val="accent1"/>
                  </a:solidFill>
                  <a:latin typeface="+mn-lt"/>
                  <a:ea typeface="+mn-ea"/>
                </a:rPr>
                <a:t>但不能被</a:t>
              </a:r>
              <a:r>
                <a:rPr lang="en-US" altLang="zh-CN" sz="1600" dirty="0" smtClean="0">
                  <a:solidFill>
                    <a:schemeClr val="accent1"/>
                  </a:solidFill>
                  <a:latin typeface="+mn-lt"/>
                  <a:ea typeface="+mn-ea"/>
                </a:rPr>
                <a:t>100</a:t>
              </a:r>
              <a:r>
                <a:rPr lang="zh-CN" altLang="en-US" sz="1600" dirty="0" smtClean="0">
                  <a:solidFill>
                    <a:schemeClr val="accent1"/>
                  </a:solidFill>
                  <a:latin typeface="+mn-lt"/>
                  <a:ea typeface="+mn-ea"/>
                </a:rPr>
                <a:t>整除</a:t>
              </a:r>
              <a:endParaRPr lang="zh-CN" altLang="en-US" sz="1600" dirty="0">
                <a:solidFill>
                  <a:schemeClr val="accent1"/>
                </a:solidFill>
                <a:latin typeface="+mn-lt"/>
                <a:ea typeface="+mn-ea"/>
              </a:endParaRPr>
            </a:p>
          </p:txBody>
        </p:sp>
        <p:sp>
          <p:nvSpPr>
            <p:cNvPr id="26" name="MH_SubTitle_4"/>
            <p:cNvSpPr txBox="1">
              <a:spLocks noChangeArrowheads="1"/>
            </p:cNvSpPr>
            <p:nvPr>
              <p:custDataLst>
                <p:tags r:id="rId11"/>
              </p:custDataLst>
            </p:nvPr>
          </p:nvSpPr>
          <p:spPr bwMode="auto">
            <a:xfrm>
              <a:off x="3063481" y="4843850"/>
              <a:ext cx="1548768" cy="41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tx1">
                      <a:lumMod val="75000"/>
                      <a:lumOff val="25000"/>
                    </a:schemeClr>
                  </a:solidFill>
                  <a:latin typeface="+mn-lt"/>
                  <a:ea typeface="+mn-ea"/>
                </a:rPr>
                <a:t>Year</a:t>
              </a:r>
              <a:r>
                <a:rPr lang="zh-CN" altLang="en-US" sz="1600" dirty="0" smtClean="0">
                  <a:solidFill>
                    <a:schemeClr val="tx1">
                      <a:lumMod val="75000"/>
                      <a:lumOff val="25000"/>
                    </a:schemeClr>
                  </a:solidFill>
                  <a:latin typeface="+mn-lt"/>
                  <a:ea typeface="+mn-ea"/>
                </a:rPr>
                <a:t>不能被</a:t>
              </a:r>
              <a:r>
                <a:rPr lang="en-US" altLang="zh-CN" sz="1600" dirty="0" smtClean="0">
                  <a:solidFill>
                    <a:schemeClr val="tx1">
                      <a:lumMod val="75000"/>
                      <a:lumOff val="25000"/>
                    </a:schemeClr>
                  </a:solidFill>
                  <a:latin typeface="+mn-lt"/>
                  <a:ea typeface="+mn-ea"/>
                </a:rPr>
                <a:t>4</a:t>
              </a:r>
              <a:r>
                <a:rPr lang="zh-CN" altLang="en-US" sz="1600" dirty="0" smtClean="0">
                  <a:solidFill>
                    <a:schemeClr val="tx1">
                      <a:lumMod val="75000"/>
                      <a:lumOff val="25000"/>
                    </a:schemeClr>
                  </a:solidFill>
                  <a:latin typeface="+mn-lt"/>
                  <a:ea typeface="+mn-ea"/>
                </a:rPr>
                <a:t>整除</a:t>
              </a:r>
              <a:endParaRPr lang="zh-CN" altLang="en-US" sz="1600" dirty="0">
                <a:solidFill>
                  <a:schemeClr val="tx1">
                    <a:lumMod val="75000"/>
                    <a:lumOff val="25000"/>
                  </a:schemeClr>
                </a:solidFill>
                <a:latin typeface="+mn-lt"/>
                <a:ea typeface="+mn-ea"/>
              </a:endParaRPr>
            </a:p>
          </p:txBody>
        </p:sp>
        <p:sp>
          <p:nvSpPr>
            <p:cNvPr id="28" name="MH_SubTitle_2"/>
            <p:cNvSpPr txBox="1">
              <a:spLocks noChangeArrowheads="1"/>
            </p:cNvSpPr>
            <p:nvPr>
              <p:custDataLst>
                <p:tags r:id="rId12"/>
              </p:custDataLst>
            </p:nvPr>
          </p:nvSpPr>
          <p:spPr bwMode="auto">
            <a:xfrm>
              <a:off x="7856539" y="2724799"/>
              <a:ext cx="1609725" cy="38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tx1">
                      <a:lumMod val="75000"/>
                      <a:lumOff val="25000"/>
                    </a:schemeClr>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sz="1600" dirty="0"/>
                <a:t>其他</a:t>
              </a:r>
            </a:p>
          </p:txBody>
        </p:sp>
        <p:sp>
          <p:nvSpPr>
            <p:cNvPr id="29" name="文本框 28"/>
            <p:cNvSpPr txBox="1"/>
            <p:nvPr/>
          </p:nvSpPr>
          <p:spPr>
            <a:xfrm rot="3071308">
              <a:off x="6289403" y="4538578"/>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rot="3071308">
              <a:off x="4636270" y="3041264"/>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rot="18555791">
              <a:off x="4738745" y="4532361"/>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rot="18555791">
              <a:off x="6163897" y="3046755"/>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4" name="日期占位符 3"/>
          <p:cNvSpPr>
            <a:spLocks noGrp="1"/>
          </p:cNvSpPr>
          <p:nvPr>
            <p:ph type="dt" sz="half" idx="10"/>
          </p:nvPr>
        </p:nvSpPr>
        <p:spPr/>
        <p:txBody>
          <a:bodyPr/>
          <a:lstStyle/>
          <a:p>
            <a:fld id="{732C0C71-04A0-4940-8FA5-829FE1F7E436}" type="datetime11">
              <a:rPr lang="zh-CN" altLang="en-US" smtClean="0"/>
              <a:t>10:18:47</a:t>
            </a:fld>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10</a:t>
            </a:fld>
            <a:endParaRPr lang="zh-CN" altLang="en-US"/>
          </a:p>
        </p:txBody>
      </p:sp>
    </p:spTree>
    <p:extLst>
      <p:ext uri="{BB962C8B-B14F-4D97-AF65-F5344CB8AC3E}">
        <p14:creationId xmlns:p14="http://schemas.microsoft.com/office/powerpoint/2010/main" val="1263317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67943" y="1513573"/>
                <a:ext cx="6607422" cy="856140"/>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2.4】</a:t>
                </a:r>
                <a:r>
                  <a:rPr lang="zh-CN" altLang="en-US" sz="2400" dirty="0" smtClean="0">
                    <a:solidFill>
                      <a:schemeClr val="accent1"/>
                    </a:solidFill>
                  </a:rPr>
                  <a:t>求 </a:t>
                </a:r>
                <a14:m>
                  <m:oMath xmlns:m="http://schemas.openxmlformats.org/officeDocument/2006/math">
                    <m:r>
                      <a:rPr lang="en-US" altLang="zh-CN" smtClean="0">
                        <a:solidFill>
                          <a:schemeClr val="accent1"/>
                        </a:solidFill>
                        <a:latin typeface="Cambria Math" panose="02040503050406030204" pitchFamily="18" charset="0"/>
                      </a:rPr>
                      <m:t>1</m:t>
                    </m:r>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a:rPr>
                        </m:ctrlPr>
                      </m:fPr>
                      <m:num>
                        <m:r>
                          <a:rPr lang="en-US" altLang="zh-CN">
                            <a:solidFill>
                              <a:schemeClr val="accent1"/>
                            </a:solidFill>
                            <a:latin typeface="Cambria Math" panose="02040503050406030204" pitchFamily="18" charset="0"/>
                          </a:rPr>
                          <m:t>1</m:t>
                        </m:r>
                      </m:num>
                      <m:den>
                        <m:r>
                          <a:rPr lang="en-US" altLang="zh-CN">
                            <a:solidFill>
                              <a:schemeClr val="accent1"/>
                            </a:solidFill>
                            <a:latin typeface="Cambria Math" panose="02040503050406030204" pitchFamily="18" charset="0"/>
                          </a:rPr>
                          <m:t>2</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3</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4</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99</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100</m:t>
                        </m:r>
                      </m:den>
                    </m:f>
                  </m:oMath>
                </a14:m>
                <a:endParaRPr lang="en-US" altLang="zh-CN" sz="2000" dirty="0" smtClean="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867943" y="1513573"/>
                <a:ext cx="6607422" cy="856140"/>
              </a:xfrm>
              <a:blipFill rotWithShape="1">
                <a:blip r:embed="rId7"/>
                <a:stretch>
                  <a:fillRect l="-1384"/>
                </a:stretch>
              </a:blipFill>
            </p:spPr>
            <p:txBody>
              <a:bodyPr/>
              <a:lstStyle/>
              <a:p>
                <a:r>
                  <a:rPr lang="zh-CN" altLang="en-US">
                    <a:noFill/>
                  </a:rPr>
                  <a:t> </a:t>
                </a:r>
              </a:p>
            </p:txBody>
          </p:sp>
        </mc:Fallback>
      </mc:AlternateContent>
      <p:grpSp>
        <p:nvGrpSpPr>
          <p:cNvPr id="14" name="组合 13"/>
          <p:cNvGrpSpPr/>
          <p:nvPr/>
        </p:nvGrpSpPr>
        <p:grpSpPr>
          <a:xfrm>
            <a:off x="6114781" y="2564264"/>
            <a:ext cx="4870898"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a:t>
              </a:r>
              <a:r>
                <a:rPr lang="en-US" altLang="zh-CN" sz="1600" dirty="0" smtClean="0">
                  <a:solidFill>
                    <a:srgbClr val="454545"/>
                  </a:solidFill>
                </a:rPr>
                <a:t>sign = 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a:t>
              </a:r>
              <a:r>
                <a:rPr lang="en-US" altLang="zh-CN" sz="1600" dirty="0" smtClean="0">
                  <a:solidFill>
                    <a:srgbClr val="454545"/>
                  </a:solidFill>
                </a:rPr>
                <a:t>sum = 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en-US" altLang="zh-CN" sz="1600" dirty="0" err="1" smtClean="0">
                  <a:solidFill>
                    <a:srgbClr val="454545"/>
                  </a:solidFill>
                </a:rPr>
                <a:t>deno</a:t>
              </a:r>
              <a:r>
                <a:rPr lang="en-US" altLang="zh-CN" sz="1600" dirty="0" smtClean="0">
                  <a:solidFill>
                    <a:srgbClr val="454545"/>
                  </a:solidFill>
                </a:rPr>
                <a:t> = 2</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en-US" altLang="zh-CN" sz="1600" dirty="0" smtClean="0">
                  <a:solidFill>
                    <a:srgbClr val="454545"/>
                  </a:solidFill>
                </a:rPr>
                <a:t>sign = (-1)sign</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S5</a:t>
              </a:r>
              <a:r>
                <a:rPr lang="en-US" altLang="zh-CN" sz="1600" dirty="0">
                  <a:solidFill>
                    <a:srgbClr val="454545"/>
                  </a:solidFill>
                </a:rPr>
                <a:t>: </a:t>
              </a:r>
              <a:r>
                <a:rPr lang="en-US" altLang="zh-CN" sz="1600" dirty="0" smtClean="0">
                  <a:solidFill>
                    <a:srgbClr val="454545"/>
                  </a:solidFill>
                </a:rPr>
                <a:t>term = sign(1/</a:t>
              </a:r>
              <a:r>
                <a:rPr lang="en-US" altLang="zh-CN" sz="1600" dirty="0" err="1" smtClean="0">
                  <a:solidFill>
                    <a:srgbClr val="454545"/>
                  </a:solidFill>
                </a:rPr>
                <a:t>deno</a:t>
              </a:r>
              <a:r>
                <a:rPr lang="en-US" altLang="zh-CN" sz="1600" dirty="0">
                  <a:solidFill>
                    <a:srgbClr val="454545"/>
                  </a:solidFill>
                </a:rPr>
                <a:t>)</a:t>
              </a:r>
            </a:p>
            <a:p>
              <a:pPr algn="just">
                <a:spcBef>
                  <a:spcPts val="600"/>
                </a:spcBef>
                <a:spcAft>
                  <a:spcPts val="600"/>
                </a:spcAft>
                <a:defRPr/>
              </a:pPr>
              <a:r>
                <a:rPr lang="en-US" altLang="zh-CN" sz="1600" dirty="0" smtClean="0">
                  <a:solidFill>
                    <a:srgbClr val="454545"/>
                  </a:solidFill>
                </a:rPr>
                <a:t>S6</a:t>
              </a:r>
              <a:r>
                <a:rPr lang="en-US" altLang="zh-CN" sz="1600" dirty="0">
                  <a:solidFill>
                    <a:srgbClr val="454545"/>
                  </a:solidFill>
                </a:rPr>
                <a:t>: </a:t>
              </a:r>
              <a:r>
                <a:rPr lang="en-US" altLang="zh-CN" sz="1600" dirty="0" smtClean="0">
                  <a:solidFill>
                    <a:srgbClr val="454545"/>
                  </a:solidFill>
                </a:rPr>
                <a:t>sum = sum + term</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S7</a:t>
              </a:r>
              <a:r>
                <a:rPr lang="en-US" altLang="zh-CN" sz="1600" dirty="0">
                  <a:solidFill>
                    <a:srgbClr val="454545"/>
                  </a:solidFill>
                </a:rPr>
                <a:t>: </a:t>
              </a:r>
              <a:r>
                <a:rPr lang="en-US" altLang="zh-CN" sz="1600" dirty="0" err="1" smtClean="0">
                  <a:solidFill>
                    <a:srgbClr val="454545"/>
                  </a:solidFill>
                </a:rPr>
                <a:t>deno</a:t>
              </a:r>
              <a:r>
                <a:rPr lang="en-US" altLang="zh-CN" sz="1600" dirty="0" smtClean="0">
                  <a:solidFill>
                    <a:srgbClr val="454545"/>
                  </a:solidFill>
                </a:rPr>
                <a:t> = </a:t>
              </a:r>
              <a:r>
                <a:rPr lang="en-US" altLang="zh-CN" sz="1600" dirty="0" err="1" smtClean="0">
                  <a:solidFill>
                    <a:srgbClr val="454545"/>
                  </a:solidFill>
                </a:rPr>
                <a:t>deno</a:t>
              </a:r>
              <a:r>
                <a:rPr lang="en-US" altLang="zh-CN" sz="1600" dirty="0" smtClean="0">
                  <a:solidFill>
                    <a:srgbClr val="454545"/>
                  </a:solidFill>
                </a:rPr>
                <a:t> + 1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S8</a:t>
              </a:r>
              <a:r>
                <a:rPr lang="en-US" altLang="zh-CN" sz="1600" dirty="0">
                  <a:solidFill>
                    <a:srgbClr val="454545"/>
                  </a:solidFill>
                </a:rPr>
                <a:t>: </a:t>
              </a:r>
              <a:r>
                <a:rPr lang="zh-CN" altLang="en-US" sz="1600" dirty="0">
                  <a:solidFill>
                    <a:srgbClr val="454545"/>
                  </a:solidFill>
                </a:rPr>
                <a:t>若</a:t>
              </a:r>
              <a:r>
                <a:rPr lang="en-US" altLang="zh-CN" sz="1600" dirty="0">
                  <a:solidFill>
                    <a:srgbClr val="454545"/>
                  </a:solidFill>
                </a:rPr>
                <a:t>deno≤100</a:t>
              </a:r>
              <a:r>
                <a:rPr lang="zh-CN" altLang="en-US" sz="1600" dirty="0">
                  <a:solidFill>
                    <a:srgbClr val="454545"/>
                  </a:solidFill>
                </a:rPr>
                <a:t>返回</a:t>
              </a:r>
              <a:r>
                <a:rPr lang="en-US" altLang="zh-CN" sz="1600" dirty="0">
                  <a:solidFill>
                    <a:srgbClr val="454545"/>
                  </a:solidFill>
                </a:rPr>
                <a:t>S4</a:t>
              </a:r>
              <a:r>
                <a:rPr lang="zh-CN" altLang="en-US" sz="1600" dirty="0">
                  <a:solidFill>
                    <a:srgbClr val="454545"/>
                  </a:solidFill>
                </a:rPr>
                <a:t>；否则算法</a:t>
              </a:r>
              <a:r>
                <a:rPr lang="zh-CN" altLang="en-US" sz="1600" dirty="0" smtClean="0">
                  <a:solidFill>
                    <a:srgbClr val="454545"/>
                  </a:solidFill>
                </a:rPr>
                <a:t>结束</a:t>
              </a:r>
              <a:endParaRPr lang="zh-CN" altLang="en-US" sz="1600" dirty="0">
                <a:solidFill>
                  <a:srgbClr val="454545"/>
                </a:solidFill>
              </a:endParaRP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1"/>
            </p:custDataLst>
          </p:nvPr>
        </p:nvSpPr>
        <p:spPr>
          <a:xfrm>
            <a:off x="1339404" y="2656716"/>
            <a:ext cx="3573928"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600" dirty="0">
                <a:solidFill>
                  <a:schemeClr val="tx1"/>
                </a:solidFill>
              </a:rPr>
              <a:t>sign</a:t>
            </a:r>
            <a:r>
              <a:rPr lang="zh-CN" altLang="en-US" sz="1600" dirty="0">
                <a:solidFill>
                  <a:schemeClr val="tx1"/>
                </a:solidFill>
              </a:rPr>
              <a:t>：表示当前项的数值符号</a:t>
            </a:r>
            <a:endParaRPr lang="en-US" altLang="zh-CN" sz="1600" dirty="0">
              <a:solidFill>
                <a:schemeClr val="tx1"/>
              </a:solidFill>
            </a:endParaRPr>
          </a:p>
          <a:p>
            <a:pPr algn="just">
              <a:spcBef>
                <a:spcPts val="600"/>
              </a:spcBef>
              <a:spcAft>
                <a:spcPts val="600"/>
              </a:spcAft>
            </a:pPr>
            <a:r>
              <a:rPr lang="en-US" altLang="zh-CN" sz="1600" dirty="0">
                <a:solidFill>
                  <a:schemeClr val="tx1"/>
                </a:solidFill>
              </a:rPr>
              <a:t>term</a:t>
            </a:r>
            <a:r>
              <a:rPr lang="zh-CN" altLang="en-US" sz="1600" dirty="0">
                <a:solidFill>
                  <a:schemeClr val="tx1"/>
                </a:solidFill>
              </a:rPr>
              <a:t>：表示当前项的值</a:t>
            </a:r>
            <a:endParaRPr lang="en-US" altLang="zh-CN" sz="1600" dirty="0">
              <a:solidFill>
                <a:schemeClr val="tx1"/>
              </a:solidFill>
            </a:endParaRPr>
          </a:p>
          <a:p>
            <a:pPr algn="just">
              <a:spcBef>
                <a:spcPts val="600"/>
              </a:spcBef>
              <a:spcAft>
                <a:spcPts val="600"/>
              </a:spcAft>
            </a:pPr>
            <a:r>
              <a:rPr lang="en-US" altLang="zh-CN" sz="1600" dirty="0">
                <a:solidFill>
                  <a:schemeClr val="tx1"/>
                </a:solidFill>
              </a:rPr>
              <a:t>sum</a:t>
            </a:r>
            <a:r>
              <a:rPr lang="zh-CN" altLang="en-US" sz="1600" dirty="0">
                <a:solidFill>
                  <a:schemeClr val="tx1"/>
                </a:solidFill>
              </a:rPr>
              <a:t>：表示当前项的累加和</a:t>
            </a:r>
            <a:endParaRPr lang="en-US" altLang="zh-CN" sz="1600" dirty="0">
              <a:solidFill>
                <a:schemeClr val="tx1"/>
              </a:solidFill>
            </a:endParaRPr>
          </a:p>
          <a:p>
            <a:pPr algn="just">
              <a:spcBef>
                <a:spcPts val="600"/>
              </a:spcBef>
              <a:spcAft>
                <a:spcPts val="600"/>
              </a:spcAft>
            </a:pPr>
            <a:r>
              <a:rPr lang="en-US" altLang="zh-CN" sz="1600" dirty="0" err="1">
                <a:solidFill>
                  <a:schemeClr val="tx1"/>
                </a:solidFill>
              </a:rPr>
              <a:t>deno</a:t>
            </a:r>
            <a:r>
              <a:rPr lang="zh-CN" altLang="en-US" sz="1600" dirty="0">
                <a:solidFill>
                  <a:schemeClr val="tx1"/>
                </a:solidFill>
              </a:rPr>
              <a:t>：表示当前项的分母</a:t>
            </a:r>
            <a:endParaRPr lang="en-US" altLang="zh-CN" sz="1600" dirty="0">
              <a:solidFill>
                <a:schemeClr val="tx1"/>
              </a:solidFill>
            </a:endParaRPr>
          </a:p>
        </p:txBody>
      </p:sp>
      <p:sp>
        <p:nvSpPr>
          <p:cNvPr id="4" name="日期占位符 3"/>
          <p:cNvSpPr>
            <a:spLocks noGrp="1"/>
          </p:cNvSpPr>
          <p:nvPr>
            <p:ph type="dt" sz="half" idx="10"/>
          </p:nvPr>
        </p:nvSpPr>
        <p:spPr/>
        <p:txBody>
          <a:bodyPr/>
          <a:lstStyle/>
          <a:p>
            <a:fld id="{049B1F8E-04AD-466C-B8D0-2FBB83AD30E7}" type="datetime11">
              <a:rPr lang="zh-CN" altLang="en-US" smtClean="0"/>
              <a:t>10:10:48</a:t>
            </a:fld>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11</a:t>
            </a:fld>
            <a:endParaRPr lang="zh-CN" altLang="en-US"/>
          </a:p>
        </p:txBody>
      </p:sp>
    </p:spTree>
    <p:extLst>
      <p:ext uri="{BB962C8B-B14F-4D97-AF65-F5344CB8AC3E}">
        <p14:creationId xmlns:p14="http://schemas.microsoft.com/office/powerpoint/2010/main" val="75262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238250" y="1564708"/>
            <a:ext cx="97155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2.5】</a:t>
            </a:r>
            <a:r>
              <a:rPr lang="zh-CN" altLang="en-US" sz="2400" dirty="0">
                <a:solidFill>
                  <a:schemeClr val="accent1"/>
                </a:solidFill>
              </a:rPr>
              <a:t>给出一个大于或等于</a:t>
            </a:r>
            <a:r>
              <a:rPr lang="en-US" altLang="zh-CN" sz="2400" dirty="0">
                <a:solidFill>
                  <a:schemeClr val="accent1"/>
                </a:solidFill>
              </a:rPr>
              <a:t>3</a:t>
            </a:r>
            <a:r>
              <a:rPr lang="zh-CN" altLang="en-US" sz="2400" dirty="0">
                <a:solidFill>
                  <a:schemeClr val="accent1"/>
                </a:solidFill>
              </a:rPr>
              <a:t>的正整数，判断它是不是一个素数</a:t>
            </a:r>
            <a:endParaRPr lang="en-US" altLang="zh-CN" sz="2400" dirty="0" smtClean="0">
              <a:solidFill>
                <a:schemeClr val="accent1"/>
              </a:solidFill>
            </a:endParaRPr>
          </a:p>
        </p:txBody>
      </p:sp>
      <p:grpSp>
        <p:nvGrpSpPr>
          <p:cNvPr id="14" name="组合 13"/>
          <p:cNvGrpSpPr/>
          <p:nvPr/>
        </p:nvGrpSpPr>
        <p:grpSpPr>
          <a:xfrm>
            <a:off x="1687132" y="2820473"/>
            <a:ext cx="5333427" cy="4037527"/>
            <a:chOff x="4030664" y="1795463"/>
            <a:chExt cx="3717925" cy="4624986"/>
          </a:xfrm>
        </p:grpSpPr>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a:t>
              </a:r>
              <a:r>
                <a:rPr lang="zh-CN" altLang="en-US" sz="1600" dirty="0">
                  <a:solidFill>
                    <a:srgbClr val="454545"/>
                  </a:solidFill>
                </a:rPr>
                <a:t>输入</a:t>
              </a:r>
              <a:r>
                <a:rPr lang="en-US" altLang="zh-CN" sz="1600" dirty="0">
                  <a:solidFill>
                    <a:srgbClr val="454545"/>
                  </a:solidFill>
                </a:rPr>
                <a:t>n</a:t>
              </a:r>
              <a:r>
                <a:rPr lang="zh-CN" altLang="en-US" sz="1600" dirty="0">
                  <a:solidFill>
                    <a:srgbClr val="454545"/>
                  </a:solidFill>
                </a:rPr>
                <a:t>的值</a:t>
              </a: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i</a:t>
              </a:r>
              <a:r>
                <a:rPr lang="en-US" altLang="zh-CN" sz="1600" dirty="0" smtClean="0">
                  <a:solidFill>
                    <a:srgbClr val="454545"/>
                  </a:solidFill>
                </a:rPr>
                <a:t> = 2</a:t>
              </a:r>
              <a:r>
                <a:rPr lang="zh-CN" altLang="en-US" sz="1600" dirty="0">
                  <a:solidFill>
                    <a:srgbClr val="454545"/>
                  </a:solidFill>
                </a:rPr>
                <a:t>（</a:t>
              </a:r>
              <a:r>
                <a:rPr lang="en-US" altLang="zh-CN" sz="1600" dirty="0" err="1">
                  <a:solidFill>
                    <a:srgbClr val="454545"/>
                  </a:solidFill>
                </a:rPr>
                <a:t>i</a:t>
              </a:r>
              <a:r>
                <a:rPr lang="zh-CN" altLang="en-US" sz="1600" dirty="0">
                  <a:solidFill>
                    <a:srgbClr val="454545"/>
                  </a:solidFill>
                </a:rPr>
                <a:t>作为除数）</a:t>
              </a: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n</a:t>
              </a:r>
              <a:r>
                <a:rPr lang="zh-CN" altLang="en-US" sz="1600" dirty="0">
                  <a:solidFill>
                    <a:srgbClr val="454545"/>
                  </a:solidFill>
                </a:rPr>
                <a:t>被</a:t>
              </a:r>
              <a:r>
                <a:rPr lang="en-US" altLang="zh-CN" sz="1600" dirty="0" err="1">
                  <a:solidFill>
                    <a:srgbClr val="454545"/>
                  </a:solidFill>
                </a:rPr>
                <a:t>i</a:t>
              </a:r>
              <a:r>
                <a:rPr lang="zh-CN" altLang="en-US" sz="1600" dirty="0">
                  <a:solidFill>
                    <a:srgbClr val="454545"/>
                  </a:solidFill>
                </a:rPr>
                <a:t>除，得余数</a:t>
              </a:r>
              <a:r>
                <a:rPr lang="en-US" altLang="zh-CN" sz="1600" dirty="0">
                  <a:solidFill>
                    <a:srgbClr val="454545"/>
                  </a:solidFill>
                </a:rPr>
                <a:t>r</a:t>
              </a: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zh-CN" altLang="en-US" sz="1600" dirty="0">
                  <a:solidFill>
                    <a:srgbClr val="454545"/>
                  </a:solidFill>
                </a:rPr>
                <a:t>如果</a:t>
              </a:r>
              <a:r>
                <a:rPr lang="en-US" altLang="zh-CN" sz="1600" dirty="0">
                  <a:solidFill>
                    <a:srgbClr val="454545"/>
                  </a:solidFill>
                </a:rPr>
                <a:t>r=0</a:t>
              </a:r>
              <a:r>
                <a:rPr lang="zh-CN" altLang="en-US" sz="1600" dirty="0">
                  <a:solidFill>
                    <a:srgbClr val="454545"/>
                  </a:solidFill>
                </a:rPr>
                <a:t>，表示</a:t>
              </a:r>
              <a:r>
                <a:rPr lang="en-US" altLang="zh-CN" sz="1600" dirty="0">
                  <a:solidFill>
                    <a:srgbClr val="454545"/>
                  </a:solidFill>
                </a:rPr>
                <a:t>n</a:t>
              </a:r>
              <a:r>
                <a:rPr lang="zh-CN" altLang="en-US" sz="1600" dirty="0">
                  <a:solidFill>
                    <a:srgbClr val="454545"/>
                  </a:solidFill>
                </a:rPr>
                <a:t>能被</a:t>
              </a:r>
              <a:r>
                <a:rPr lang="en-US" altLang="zh-CN" sz="1600" dirty="0" err="1">
                  <a:solidFill>
                    <a:srgbClr val="454545"/>
                  </a:solidFill>
                </a:rPr>
                <a:t>i</a:t>
              </a:r>
              <a:r>
                <a:rPr lang="zh-CN" altLang="en-US" sz="1600" dirty="0">
                  <a:solidFill>
                    <a:srgbClr val="454545"/>
                  </a:solidFill>
                </a:rPr>
                <a:t>整除，则输出</a:t>
              </a:r>
              <a:r>
                <a:rPr lang="en-US" altLang="zh-CN" sz="1600" dirty="0">
                  <a:solidFill>
                    <a:srgbClr val="454545"/>
                  </a:solidFill>
                </a:rPr>
                <a:t>n“</a:t>
              </a:r>
              <a:r>
                <a:rPr lang="zh-CN" altLang="en-US" sz="1600" dirty="0">
                  <a:solidFill>
                    <a:srgbClr val="454545"/>
                  </a:solidFill>
                </a:rPr>
                <a:t>不是素数”，算法结束；否则执行</a:t>
              </a:r>
              <a:r>
                <a:rPr lang="en-US" altLang="zh-CN" sz="1600" dirty="0">
                  <a:solidFill>
                    <a:srgbClr val="454545"/>
                  </a:solidFill>
                </a:rPr>
                <a:t>S5</a:t>
              </a:r>
            </a:p>
            <a:p>
              <a:pPr algn="just">
                <a:spcBef>
                  <a:spcPts val="600"/>
                </a:spcBef>
                <a:spcAft>
                  <a:spcPts val="600"/>
                </a:spcAft>
                <a:defRPr/>
              </a:pPr>
              <a:r>
                <a:rPr lang="en-US" altLang="zh-CN" sz="1600" dirty="0" smtClean="0">
                  <a:solidFill>
                    <a:srgbClr val="454545"/>
                  </a:solidFill>
                </a:rPr>
                <a:t>S5</a:t>
              </a:r>
              <a:r>
                <a:rPr lang="en-US" altLang="zh-CN" sz="1600" dirty="0">
                  <a:solidFill>
                    <a:srgbClr val="454545"/>
                  </a:solidFill>
                </a:rPr>
                <a:t>: </a:t>
              </a:r>
              <a:r>
                <a:rPr lang="en-US" altLang="zh-CN" sz="1600" dirty="0" smtClean="0">
                  <a:solidFill>
                    <a:srgbClr val="454545"/>
                  </a:solidFill>
                </a:rPr>
                <a:t>i = i + 1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S6</a:t>
              </a:r>
              <a:r>
                <a:rPr lang="en-US" altLang="zh-CN" sz="1600" dirty="0">
                  <a:solidFill>
                    <a:srgbClr val="454545"/>
                  </a:solidFill>
                </a:rPr>
                <a:t>: </a:t>
              </a:r>
              <a:r>
                <a:rPr lang="zh-CN" altLang="en-US" sz="1600" dirty="0" smtClean="0">
                  <a:solidFill>
                    <a:srgbClr val="454545"/>
                  </a:solidFill>
                </a:rPr>
                <a:t>如果</a:t>
              </a:r>
              <a:r>
                <a:rPr lang="en-US" altLang="zh-CN" sz="1600" dirty="0">
                  <a:solidFill>
                    <a:srgbClr val="454545"/>
                  </a:solidFill>
                </a:rPr>
                <a:t>i</a:t>
              </a:r>
              <a:r>
                <a:rPr lang="en-US" altLang="zh-CN" sz="1600" dirty="0" smtClean="0">
                  <a:solidFill>
                    <a:srgbClr val="454545"/>
                  </a:solidFill>
                </a:rPr>
                <a:t> ≤ n-1</a:t>
              </a:r>
              <a:r>
                <a:rPr lang="zh-CN" altLang="en-US" sz="1600" dirty="0">
                  <a:solidFill>
                    <a:srgbClr val="454545"/>
                  </a:solidFill>
                </a:rPr>
                <a:t>，返回</a:t>
              </a:r>
              <a:r>
                <a:rPr lang="en-US" altLang="zh-CN" sz="1600" dirty="0">
                  <a:solidFill>
                    <a:srgbClr val="454545"/>
                  </a:solidFill>
                </a:rPr>
                <a:t>S3</a:t>
              </a:r>
              <a:r>
                <a:rPr lang="zh-CN" altLang="en-US" sz="1600" dirty="0">
                  <a:solidFill>
                    <a:srgbClr val="454545"/>
                  </a:solidFill>
                </a:rPr>
                <a:t>；否则输出</a:t>
              </a:r>
              <a:r>
                <a:rPr lang="en-US" altLang="zh-CN" sz="1600" dirty="0">
                  <a:solidFill>
                    <a:srgbClr val="454545"/>
                  </a:solidFill>
                </a:rPr>
                <a:t>n</a:t>
              </a:r>
              <a:r>
                <a:rPr lang="zh-CN" altLang="en-US" sz="1600" dirty="0">
                  <a:solidFill>
                    <a:srgbClr val="454545"/>
                  </a:solidFill>
                </a:rPr>
                <a:t>的值以及“是素数”，然后结束</a:t>
              </a: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矩形 9"/>
          <p:cNvSpPr/>
          <p:nvPr/>
        </p:nvSpPr>
        <p:spPr>
          <a:xfrm>
            <a:off x="1447800" y="2200518"/>
            <a:ext cx="10038162" cy="400110"/>
          </a:xfrm>
          <a:prstGeom prst="rect">
            <a:avLst/>
          </a:prstGeom>
        </p:spPr>
        <p:txBody>
          <a:bodyPr wrap="square">
            <a:spAutoFit/>
          </a:bodyPr>
          <a:lstStyle/>
          <a:p>
            <a:r>
              <a:rPr lang="zh-CN" altLang="en-US" sz="2000" b="1" dirty="0" smtClean="0"/>
              <a:t>解题思路</a:t>
            </a:r>
            <a:r>
              <a:rPr lang="en-US" altLang="zh-CN" sz="2000" b="1" dirty="0" smtClean="0"/>
              <a:t>: </a:t>
            </a:r>
            <a:r>
              <a:rPr lang="zh-CN" altLang="en-US" sz="2000" dirty="0"/>
              <a:t> 所谓素数</a:t>
            </a:r>
            <a:r>
              <a:rPr lang="en-US" altLang="zh-CN" sz="2000" dirty="0"/>
              <a:t>(prime)</a:t>
            </a:r>
            <a:r>
              <a:rPr lang="zh-CN" altLang="en-US" sz="2000" dirty="0"/>
              <a:t>，是指除了</a:t>
            </a:r>
            <a:r>
              <a:rPr lang="en-US" altLang="zh-CN" sz="2000" dirty="0"/>
              <a:t>1</a:t>
            </a:r>
            <a:r>
              <a:rPr lang="zh-CN" altLang="en-US" sz="2000" dirty="0"/>
              <a:t>和该数本身之外，不能被其他任何整数整除的数</a:t>
            </a:r>
            <a:r>
              <a:rPr lang="zh-CN" altLang="en-US" sz="2000" dirty="0" smtClean="0"/>
              <a:t>。</a:t>
            </a:r>
          </a:p>
        </p:txBody>
      </p:sp>
      <mc:AlternateContent xmlns:mc="http://schemas.openxmlformats.org/markup-compatibility/2006" xmlns:a14="http://schemas.microsoft.com/office/drawing/2010/main">
        <mc:Choice Requires="a14">
          <p:sp>
            <p:nvSpPr>
              <p:cNvPr id="4" name="圆角矩形标注 3"/>
              <p:cNvSpPr/>
              <p:nvPr/>
            </p:nvSpPr>
            <p:spPr>
              <a:xfrm>
                <a:off x="7638746" y="3498004"/>
                <a:ext cx="3068319" cy="1827318"/>
              </a:xfrm>
              <a:prstGeom prst="wedgeRoundRectCallout">
                <a:avLst>
                  <a:gd name="adj1" fmla="val -42687"/>
                  <a:gd name="adj2" fmla="val 75288"/>
                  <a:gd name="adj3" fmla="val 16667"/>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t>实际上，</a:t>
                </a:r>
                <a:r>
                  <a:rPr lang="en-US" altLang="zh-CN" sz="1600" dirty="0"/>
                  <a:t>n</a:t>
                </a:r>
                <a:r>
                  <a:rPr lang="zh-CN" altLang="en-US" sz="1600" dirty="0"/>
                  <a:t>不必被</a:t>
                </a:r>
                <a:r>
                  <a:rPr lang="en-US" altLang="zh-CN" sz="1600" dirty="0"/>
                  <a:t>2~(n-1)</a:t>
                </a:r>
                <a:r>
                  <a:rPr lang="zh-CN" altLang="en-US" sz="1600" dirty="0"/>
                  <a:t>之间的整数除，只须被</a:t>
                </a:r>
                <a:r>
                  <a:rPr lang="en-US" altLang="zh-CN" sz="1600" dirty="0"/>
                  <a:t>2~n/2</a:t>
                </a:r>
                <a:r>
                  <a:rPr lang="zh-CN" altLang="en-US" sz="1600" dirty="0"/>
                  <a:t>间整数除即可，甚至只须被</a:t>
                </a:r>
                <a:r>
                  <a:rPr lang="en-US" altLang="zh-CN" sz="1600" dirty="0"/>
                  <a:t>2~</a:t>
                </a:r>
                <a14:m>
                  <m:oMath xmlns:m="http://schemas.openxmlformats.org/officeDocument/2006/math">
                    <m:rad>
                      <m:radPr>
                        <m:degHide m:val="on"/>
                        <m:ctrlPr>
                          <a:rPr lang="zh-CN" altLang="zh-CN" sz="1600" i="1">
                            <a:latin typeface="Cambria Math"/>
                          </a:rPr>
                        </m:ctrlPr>
                      </m:radPr>
                      <m:deg/>
                      <m:e>
                        <m:r>
                          <a:rPr lang="en-US" altLang="zh-CN" sz="1600" i="1">
                            <a:latin typeface="Cambria Math" panose="02040503050406030204" pitchFamily="18" charset="0"/>
                          </a:rPr>
                          <m:t>𝑛</m:t>
                        </m:r>
                      </m:e>
                    </m:rad>
                  </m:oMath>
                </a14:m>
                <a:endParaRPr lang="zh-CN" altLang="zh-CN" sz="1600" dirty="0"/>
              </a:p>
              <a:p>
                <a:pPr>
                  <a:lnSpc>
                    <a:spcPct val="150000"/>
                  </a:lnSpc>
                </a:pPr>
                <a:r>
                  <a:rPr lang="zh-CN" altLang="en-US" sz="1600" dirty="0"/>
                  <a:t>之间的整数除即可。</a:t>
                </a:r>
              </a:p>
            </p:txBody>
          </p:sp>
        </mc:Choice>
        <mc:Fallback xmlns="">
          <p:sp>
            <p:nvSpPr>
              <p:cNvPr id="4" name="圆角矩形标注 3"/>
              <p:cNvSpPr>
                <a:spLocks noRot="1" noChangeAspect="1" noMove="1" noResize="1" noEditPoints="1" noAdjustHandles="1" noChangeArrowheads="1" noChangeShapeType="1" noTextEdit="1"/>
              </p:cNvSpPr>
              <p:nvPr/>
            </p:nvSpPr>
            <p:spPr>
              <a:xfrm>
                <a:off x="7638746" y="3498004"/>
                <a:ext cx="3068319" cy="1827318"/>
              </a:xfrm>
              <a:prstGeom prst="wedgeRoundRectCallout">
                <a:avLst>
                  <a:gd name="adj1" fmla="val -42687"/>
                  <a:gd name="adj2" fmla="val 75288"/>
                  <a:gd name="adj3" fmla="val 16667"/>
                </a:avLst>
              </a:prstGeom>
              <a:blipFill rotWithShape="1">
                <a:blip r:embed="rId7"/>
                <a:stretch>
                  <a:fillRect/>
                </a:stretch>
              </a:blipFill>
              <a:effectLst>
                <a:outerShdw blurRad="152400" dist="317500" dir="5400000" sx="90000" sy="-19000" rotWithShape="0">
                  <a:prstClr val="black">
                    <a:alpha val="15000"/>
                  </a:prstClr>
                </a:outerShdw>
              </a:effectLst>
            </p:spPr>
            <p:txBody>
              <a:bodyPr/>
              <a:lstStyle/>
              <a:p>
                <a:r>
                  <a:rPr lang="zh-CN" altLang="en-US">
                    <a:noFill/>
                  </a:rPr>
                  <a:t> </a:t>
                </a:r>
              </a:p>
            </p:txBody>
          </p:sp>
        </mc:Fallback>
      </mc:AlternateContent>
      <p:sp>
        <p:nvSpPr>
          <p:cNvPr id="5" name="日期占位符 4"/>
          <p:cNvSpPr>
            <a:spLocks noGrp="1"/>
          </p:cNvSpPr>
          <p:nvPr>
            <p:ph type="dt" sz="half" idx="10"/>
          </p:nvPr>
        </p:nvSpPr>
        <p:spPr/>
        <p:txBody>
          <a:bodyPr/>
          <a:lstStyle/>
          <a:p>
            <a:fld id="{B71469B5-7914-409F-8CD7-4079C1614D60}" type="datetime11">
              <a:rPr lang="zh-CN" altLang="en-US" smtClean="0"/>
              <a:t>10:10:54</a:t>
            </a:fld>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12</a:t>
            </a:fld>
            <a:endParaRPr lang="zh-CN" altLang="en-US"/>
          </a:p>
        </p:txBody>
      </p:sp>
    </p:spTree>
    <p:extLst>
      <p:ext uri="{BB962C8B-B14F-4D97-AF65-F5344CB8AC3E}">
        <p14:creationId xmlns:p14="http://schemas.microsoft.com/office/powerpoint/2010/main" val="4518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算法的特性</a:t>
            </a:r>
            <a:endParaRPr lang="zh-CN" altLang="en-US" dirty="0"/>
          </a:p>
        </p:txBody>
      </p:sp>
      <p:grpSp>
        <p:nvGrpSpPr>
          <p:cNvPr id="4" name="组合 3"/>
          <p:cNvGrpSpPr/>
          <p:nvPr/>
        </p:nvGrpSpPr>
        <p:grpSpPr>
          <a:xfrm>
            <a:off x="1119188" y="1690688"/>
            <a:ext cx="9953624" cy="4579940"/>
            <a:chOff x="2019126" y="1754185"/>
            <a:chExt cx="9953624" cy="4579940"/>
          </a:xfrm>
        </p:grpSpPr>
        <p:sp>
          <p:nvSpPr>
            <p:cNvPr id="5" name="MH_Other_1"/>
            <p:cNvSpPr/>
            <p:nvPr>
              <p:custDataLst>
                <p:tags r:id="rId1"/>
              </p:custDataLst>
            </p:nvPr>
          </p:nvSpPr>
          <p:spPr bwMode="auto">
            <a:xfrm>
              <a:off x="2019126" y="1754185"/>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1</a:t>
              </a:r>
              <a:endParaRPr lang="zh-CN" altLang="en-US" sz="2400" dirty="0">
                <a:solidFill>
                  <a:srgbClr val="FFFFFF"/>
                </a:solidFill>
                <a:latin typeface="+mj-lt"/>
              </a:endParaRPr>
            </a:p>
          </p:txBody>
        </p:sp>
        <p:cxnSp>
          <p:nvCxnSpPr>
            <p:cNvPr id="6" name="MH_Other_2"/>
            <p:cNvCxnSpPr/>
            <p:nvPr>
              <p:custDataLst>
                <p:tags r:id="rId2"/>
              </p:custDataLst>
            </p:nvPr>
          </p:nvCxnSpPr>
          <p:spPr>
            <a:xfrm>
              <a:off x="2665413" y="21971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 name="MH_Other_3"/>
            <p:cNvSpPr/>
            <p:nvPr>
              <p:custDataLst>
                <p:tags r:id="rId3"/>
              </p:custDataLst>
            </p:nvPr>
          </p:nvSpPr>
          <p:spPr bwMode="auto">
            <a:xfrm>
              <a:off x="2725322" y="26990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2</a:t>
              </a:r>
              <a:endParaRPr lang="zh-CN" altLang="en-US" sz="2400" dirty="0">
                <a:solidFill>
                  <a:srgbClr val="FFFFFF"/>
                </a:solidFill>
                <a:latin typeface="+mj-lt"/>
              </a:endParaRPr>
            </a:p>
          </p:txBody>
        </p:sp>
        <p:cxnSp>
          <p:nvCxnSpPr>
            <p:cNvPr id="8" name="MH_Other_4"/>
            <p:cNvCxnSpPr/>
            <p:nvPr>
              <p:custDataLst>
                <p:tags r:id="rId4"/>
              </p:custDataLst>
            </p:nvPr>
          </p:nvCxnSpPr>
          <p:spPr>
            <a:xfrm>
              <a:off x="3373438" y="31321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 name="MH_Other_5"/>
            <p:cNvSpPr/>
            <p:nvPr>
              <p:custDataLst>
                <p:tags r:id="rId5"/>
              </p:custDataLst>
            </p:nvPr>
          </p:nvSpPr>
          <p:spPr bwMode="auto">
            <a:xfrm>
              <a:off x="3432723" y="363806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3</a:t>
              </a:r>
              <a:endParaRPr lang="zh-CN" altLang="en-US" sz="2400" dirty="0">
                <a:solidFill>
                  <a:srgbClr val="FFFFFF"/>
                </a:solidFill>
                <a:latin typeface="+mj-lt"/>
              </a:endParaRPr>
            </a:p>
          </p:txBody>
        </p:sp>
        <p:cxnSp>
          <p:nvCxnSpPr>
            <p:cNvPr id="10" name="MH_Other_6"/>
            <p:cNvCxnSpPr/>
            <p:nvPr>
              <p:custDataLst>
                <p:tags r:id="rId6"/>
              </p:custDataLst>
            </p:nvPr>
          </p:nvCxnSpPr>
          <p:spPr>
            <a:xfrm>
              <a:off x="4079875" y="4081463"/>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 name="MH_Other_7"/>
            <p:cNvSpPr/>
            <p:nvPr>
              <p:custDataLst>
                <p:tags r:id="rId7"/>
              </p:custDataLst>
            </p:nvPr>
          </p:nvSpPr>
          <p:spPr bwMode="auto">
            <a:xfrm>
              <a:off x="4138919" y="4582393"/>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4</a:t>
              </a:r>
              <a:endParaRPr lang="zh-CN" altLang="en-US" sz="2400" dirty="0">
                <a:solidFill>
                  <a:srgbClr val="FFFFFF"/>
                </a:solidFill>
                <a:latin typeface="+mj-lt"/>
              </a:endParaRPr>
            </a:p>
          </p:txBody>
        </p:sp>
        <p:cxnSp>
          <p:nvCxnSpPr>
            <p:cNvPr id="12" name="MH_Other_8"/>
            <p:cNvCxnSpPr/>
            <p:nvPr>
              <p:custDataLst>
                <p:tags r:id="rId8"/>
              </p:custDataLst>
            </p:nvPr>
          </p:nvCxnSpPr>
          <p:spPr>
            <a:xfrm>
              <a:off x="4786313" y="5022850"/>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 name="MH_Other_9"/>
            <p:cNvSpPr/>
            <p:nvPr>
              <p:custDataLst>
                <p:tags r:id="rId9"/>
              </p:custDataLst>
            </p:nvPr>
          </p:nvSpPr>
          <p:spPr bwMode="auto">
            <a:xfrm>
              <a:off x="4846320" y="5526293"/>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5</a:t>
              </a:r>
              <a:endParaRPr lang="zh-CN" altLang="en-US" sz="2400" dirty="0">
                <a:solidFill>
                  <a:srgbClr val="FFFFFF"/>
                </a:solidFill>
                <a:latin typeface="+mj-lt"/>
              </a:endParaRPr>
            </a:p>
          </p:txBody>
        </p:sp>
        <p:cxnSp>
          <p:nvCxnSpPr>
            <p:cNvPr id="14" name="MH_Other_10"/>
            <p:cNvCxnSpPr/>
            <p:nvPr>
              <p:custDataLst>
                <p:tags r:id="rId10"/>
              </p:custDataLst>
            </p:nvPr>
          </p:nvCxnSpPr>
          <p:spPr>
            <a:xfrm>
              <a:off x="5492750" y="59690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11"/>
              </p:custDataLst>
            </p:nvPr>
          </p:nvSpPr>
          <p:spPr bwMode="auto">
            <a:xfrm rot="2140418">
              <a:off x="2120900" y="17795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12"/>
              </p:custDataLst>
            </p:nvPr>
          </p:nvSpPr>
          <p:spPr>
            <a:xfrm>
              <a:off x="2051942" y="1831954"/>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13"/>
            <p:cNvSpPr/>
            <p:nvPr>
              <p:custDataLst>
                <p:tags r:id="rId13"/>
              </p:custDataLst>
            </p:nvPr>
          </p:nvSpPr>
          <p:spPr bwMode="auto">
            <a:xfrm rot="2140418">
              <a:off x="2827338" y="27241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14"/>
              </p:custDataLst>
            </p:nvPr>
          </p:nvSpPr>
          <p:spPr>
            <a:xfrm>
              <a:off x="2784515" y="27592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MH_Other_15"/>
            <p:cNvSpPr/>
            <p:nvPr>
              <p:custDataLst>
                <p:tags r:id="rId15"/>
              </p:custDataLst>
            </p:nvPr>
          </p:nvSpPr>
          <p:spPr bwMode="auto">
            <a:xfrm rot="2140418">
              <a:off x="3535363" y="3662363"/>
              <a:ext cx="469900" cy="431800"/>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 name="MH_Other_16"/>
            <p:cNvSpPr/>
            <p:nvPr>
              <p:custDataLst>
                <p:tags r:id="rId16"/>
              </p:custDataLst>
            </p:nvPr>
          </p:nvSpPr>
          <p:spPr>
            <a:xfrm>
              <a:off x="3465539" y="371583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_17"/>
            <p:cNvSpPr/>
            <p:nvPr>
              <p:custDataLst>
                <p:tags r:id="rId17"/>
              </p:custDataLst>
            </p:nvPr>
          </p:nvSpPr>
          <p:spPr bwMode="auto">
            <a:xfrm rot="2140418">
              <a:off x="4241801" y="4606926"/>
              <a:ext cx="468313"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2" name="MH_Other_18"/>
            <p:cNvSpPr/>
            <p:nvPr>
              <p:custDataLst>
                <p:tags r:id="rId18"/>
              </p:custDataLst>
            </p:nvPr>
          </p:nvSpPr>
          <p:spPr>
            <a:xfrm>
              <a:off x="4198112" y="4642584"/>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MH_Other_19"/>
            <p:cNvSpPr/>
            <p:nvPr>
              <p:custDataLst>
                <p:tags r:id="rId19"/>
              </p:custDataLst>
            </p:nvPr>
          </p:nvSpPr>
          <p:spPr bwMode="auto">
            <a:xfrm rot="2140418">
              <a:off x="4948238" y="55514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MH_Other_20"/>
            <p:cNvSpPr/>
            <p:nvPr>
              <p:custDataLst>
                <p:tags r:id="rId20"/>
              </p:custDataLst>
            </p:nvPr>
          </p:nvSpPr>
          <p:spPr>
            <a:xfrm>
              <a:off x="4879136" y="5604062"/>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21"/>
              </p:custDataLst>
            </p:nvPr>
          </p:nvSpPr>
          <p:spPr bwMode="auto">
            <a:xfrm>
              <a:off x="2665413" y="17970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smtClean="0">
                  <a:solidFill>
                    <a:schemeClr val="accent1">
                      <a:lumMod val="75000"/>
                    </a:schemeClr>
                  </a:solidFill>
                  <a:latin typeface="+mn-lt"/>
                  <a:ea typeface="+mn-ea"/>
                </a:rPr>
                <a:t>有穷性</a:t>
              </a:r>
              <a:r>
                <a:rPr lang="en-US" altLang="zh-CN" b="1" dirty="0" smtClean="0">
                  <a:solidFill>
                    <a:schemeClr val="accent1">
                      <a:lumMod val="75000"/>
                    </a:schemeClr>
                  </a:solidFill>
                  <a:latin typeface="+mn-lt"/>
                  <a:ea typeface="+mn-ea"/>
                </a:rPr>
                <a:t> </a:t>
              </a:r>
              <a:endParaRPr lang="zh-CN" altLang="en-US" b="1" dirty="0">
                <a:solidFill>
                  <a:schemeClr val="accent1">
                    <a:lumMod val="75000"/>
                  </a:schemeClr>
                </a:solidFill>
                <a:latin typeface="+mn-lt"/>
                <a:ea typeface="+mn-ea"/>
              </a:endParaRPr>
            </a:p>
          </p:txBody>
        </p:sp>
        <p:sp>
          <p:nvSpPr>
            <p:cNvPr id="26" name="MH_Text_1"/>
            <p:cNvSpPr txBox="1">
              <a:spLocks noChangeArrowheads="1"/>
            </p:cNvSpPr>
            <p:nvPr>
              <p:custDataLst>
                <p:tags r:id="rId22"/>
              </p:custDataLst>
            </p:nvPr>
          </p:nvSpPr>
          <p:spPr bwMode="auto">
            <a:xfrm>
              <a:off x="2665413" y="2189163"/>
              <a:ext cx="46799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30000"/>
                </a:lnSpc>
                <a:spcBef>
                  <a:spcPct val="0"/>
                </a:spcBef>
                <a:buNone/>
                <a:defRPr/>
              </a:pPr>
              <a:r>
                <a:rPr lang="zh-CN" altLang="en-US" sz="1600" dirty="0">
                  <a:solidFill>
                    <a:schemeClr val="tx1">
                      <a:lumMod val="75000"/>
                      <a:lumOff val="25000"/>
                    </a:schemeClr>
                  </a:solidFill>
                  <a:latin typeface="+mn-lt"/>
                  <a:ea typeface="+mn-ea"/>
                </a:rPr>
                <a:t>一个算法应包含有限的操作步骤，而不能是无限的</a:t>
              </a:r>
            </a:p>
          </p:txBody>
        </p:sp>
        <p:sp>
          <p:nvSpPr>
            <p:cNvPr id="27" name="MH_SubTitle_2"/>
            <p:cNvSpPr txBox="1">
              <a:spLocks noChangeArrowheads="1"/>
            </p:cNvSpPr>
            <p:nvPr>
              <p:custDataLst>
                <p:tags r:id="rId23"/>
              </p:custDataLst>
            </p:nvPr>
          </p:nvSpPr>
          <p:spPr bwMode="auto">
            <a:xfrm>
              <a:off x="3373438" y="27320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smtClean="0">
                  <a:solidFill>
                    <a:schemeClr val="accent2">
                      <a:lumMod val="75000"/>
                    </a:schemeClr>
                  </a:solidFill>
                  <a:latin typeface="+mn-lt"/>
                  <a:ea typeface="+mn-ea"/>
                </a:rPr>
                <a:t>确定性</a:t>
              </a:r>
              <a:r>
                <a:rPr lang="en-US" altLang="zh-CN" b="1" dirty="0" smtClean="0">
                  <a:solidFill>
                    <a:schemeClr val="accent2">
                      <a:lumMod val="75000"/>
                    </a:schemeClr>
                  </a:solidFill>
                  <a:latin typeface="+mn-lt"/>
                  <a:ea typeface="+mn-ea"/>
                </a:rPr>
                <a:t> </a:t>
              </a:r>
              <a:endParaRPr lang="zh-CN" altLang="en-US" b="1" dirty="0">
                <a:solidFill>
                  <a:schemeClr val="accent2">
                    <a:lumMod val="75000"/>
                  </a:schemeClr>
                </a:solidFill>
                <a:latin typeface="+mn-lt"/>
                <a:ea typeface="+mn-ea"/>
              </a:endParaRPr>
            </a:p>
          </p:txBody>
        </p:sp>
        <p:sp>
          <p:nvSpPr>
            <p:cNvPr id="28" name="MH_Text_2"/>
            <p:cNvSpPr txBox="1"/>
            <p:nvPr>
              <p:custDataLst>
                <p:tags r:id="rId24"/>
              </p:custDataLst>
            </p:nvPr>
          </p:nvSpPr>
          <p:spPr>
            <a:xfrm>
              <a:off x="3373438" y="3128963"/>
              <a:ext cx="6481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defPPr>
                <a:defRPr lang="zh-CN"/>
              </a:defPPr>
              <a:lvl1pPr>
                <a:lnSpc>
                  <a:spcPct val="130000"/>
                </a:lnSpc>
                <a:spcBef>
                  <a:spcPct val="0"/>
                </a:spcBef>
                <a:buFont typeface="Arial" panose="020B0604020202020204" pitchFamily="34" charset="0"/>
                <a:buNone/>
                <a:defRPr sz="1600">
                  <a:solidFill>
                    <a:schemeClr val="tx1">
                      <a:lumMod val="75000"/>
                      <a:lumOff val="25000"/>
                    </a:schemeClr>
                  </a:solidFill>
                </a:defRPr>
              </a:lvl1pPr>
              <a:lvl2pPr marL="742950" indent="-285750">
                <a:spcBef>
                  <a:spcPct val="20000"/>
                </a:spcBef>
                <a:buFont typeface="Arial" panose="020B0604020202020204" pitchFamily="34" charset="0"/>
                <a:buChar char="–"/>
                <a:defRPr sz="2800">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9pPr>
            </a:lstStyle>
            <a:p>
              <a:r>
                <a:rPr lang="zh-CN" altLang="en-US" dirty="0"/>
                <a:t>算法中的每一个步骤都应当是确定的，而不应当是含糊的、模棱两可的</a:t>
              </a:r>
            </a:p>
          </p:txBody>
        </p:sp>
        <p:sp>
          <p:nvSpPr>
            <p:cNvPr id="29" name="MH_SubTitle_3"/>
            <p:cNvSpPr txBox="1">
              <a:spLocks noChangeArrowheads="1"/>
            </p:cNvSpPr>
            <p:nvPr>
              <p:custDataLst>
                <p:tags r:id="rId25"/>
              </p:custDataLst>
            </p:nvPr>
          </p:nvSpPr>
          <p:spPr bwMode="auto">
            <a:xfrm>
              <a:off x="4079875" y="368141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 有零个或多个输入</a:t>
              </a:r>
            </a:p>
          </p:txBody>
        </p:sp>
        <p:sp>
          <p:nvSpPr>
            <p:cNvPr id="30" name="MH_Text_3"/>
            <p:cNvSpPr txBox="1"/>
            <p:nvPr>
              <p:custDataLst>
                <p:tags r:id="rId26"/>
              </p:custDataLst>
            </p:nvPr>
          </p:nvSpPr>
          <p:spPr>
            <a:xfrm>
              <a:off x="4079874" y="4073526"/>
              <a:ext cx="5094605" cy="373063"/>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所谓输入是指在执行算法时需要从外界取得必要的信息</a:t>
              </a:r>
            </a:p>
          </p:txBody>
        </p:sp>
        <p:sp>
          <p:nvSpPr>
            <p:cNvPr id="31" name="MH_SubTitle_4"/>
            <p:cNvSpPr txBox="1">
              <a:spLocks noChangeArrowheads="1"/>
            </p:cNvSpPr>
            <p:nvPr>
              <p:custDataLst>
                <p:tags r:id="rId27"/>
              </p:custDataLst>
            </p:nvPr>
          </p:nvSpPr>
          <p:spPr bwMode="auto">
            <a:xfrm>
              <a:off x="4786313" y="462280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2">
                      <a:lumMod val="75000"/>
                    </a:schemeClr>
                  </a:solidFill>
                  <a:latin typeface="+mn-lt"/>
                  <a:ea typeface="+mn-ea"/>
                </a:rPr>
                <a:t>有一个或多个输出</a:t>
              </a:r>
            </a:p>
          </p:txBody>
        </p:sp>
        <p:sp>
          <p:nvSpPr>
            <p:cNvPr id="32" name="MH_Text_4"/>
            <p:cNvSpPr txBox="1"/>
            <p:nvPr>
              <p:custDataLst>
                <p:tags r:id="rId28"/>
              </p:custDataLst>
            </p:nvPr>
          </p:nvSpPr>
          <p:spPr>
            <a:xfrm>
              <a:off x="4786313" y="5016501"/>
              <a:ext cx="4679950" cy="373063"/>
            </a:xfrm>
            <a:prstGeom prst="rect">
              <a:avLst/>
            </a:prstGeom>
            <a:noFill/>
          </p:spPr>
          <p:txBody>
            <a:bodyPr lIns="0" tIns="0" rIns="0" bIns="0">
              <a:normAutofit/>
            </a:bodyPr>
            <a:lstStyle/>
            <a:p>
              <a:pPr>
                <a:lnSpc>
                  <a:spcPct val="130000"/>
                </a:lnSpc>
                <a:defRPr/>
              </a:pPr>
              <a:r>
                <a:rPr lang="zh-CN" altLang="en-US" sz="1600" dirty="0">
                  <a:solidFill>
                    <a:schemeClr val="tx1">
                      <a:lumMod val="75000"/>
                      <a:lumOff val="25000"/>
                    </a:schemeClr>
                  </a:solidFill>
                </a:rPr>
                <a:t>算法的目的是为了求解，“解” 就是输出</a:t>
              </a:r>
            </a:p>
          </p:txBody>
        </p:sp>
        <p:sp>
          <p:nvSpPr>
            <p:cNvPr id="33" name="MH_SubTitle_5"/>
            <p:cNvSpPr txBox="1">
              <a:spLocks noChangeArrowheads="1"/>
            </p:cNvSpPr>
            <p:nvPr>
              <p:custDataLst>
                <p:tags r:id="rId29"/>
              </p:custDataLst>
            </p:nvPr>
          </p:nvSpPr>
          <p:spPr bwMode="auto">
            <a:xfrm>
              <a:off x="5492750" y="55689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有效性</a:t>
              </a:r>
            </a:p>
          </p:txBody>
        </p:sp>
        <p:sp>
          <p:nvSpPr>
            <p:cNvPr id="34" name="MH_Text_5"/>
            <p:cNvSpPr txBox="1"/>
            <p:nvPr>
              <p:custDataLst>
                <p:tags r:id="rId30"/>
              </p:custDataLst>
            </p:nvPr>
          </p:nvSpPr>
          <p:spPr>
            <a:xfrm>
              <a:off x="5492750" y="5961063"/>
              <a:ext cx="5693410" cy="373062"/>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算法中的每一个步骤都应当能有效地执行，并得到确定的结果</a:t>
              </a:r>
            </a:p>
          </p:txBody>
        </p:sp>
      </p:grpSp>
      <p:sp>
        <p:nvSpPr>
          <p:cNvPr id="3" name="日期占位符 2"/>
          <p:cNvSpPr>
            <a:spLocks noGrp="1"/>
          </p:cNvSpPr>
          <p:nvPr>
            <p:ph type="dt" sz="half" idx="10"/>
          </p:nvPr>
        </p:nvSpPr>
        <p:spPr/>
        <p:txBody>
          <a:bodyPr/>
          <a:lstStyle/>
          <a:p>
            <a:fld id="{7700B535-BF05-4926-BECF-15A094A08113}" type="datetime11">
              <a:rPr lang="zh-CN" altLang="en-US" smtClean="0"/>
              <a:t>10:10:54</a:t>
            </a:fld>
            <a:endParaRPr lang="zh-CN" altLang="en-US"/>
          </a:p>
        </p:txBody>
      </p:sp>
      <p:sp>
        <p:nvSpPr>
          <p:cNvPr id="35" name="灯片编号占位符 34"/>
          <p:cNvSpPr>
            <a:spLocks noGrp="1"/>
          </p:cNvSpPr>
          <p:nvPr>
            <p:ph type="sldNum" sz="quarter" idx="12"/>
          </p:nvPr>
        </p:nvSpPr>
        <p:spPr/>
        <p:txBody>
          <a:bodyPr/>
          <a:lstStyle/>
          <a:p>
            <a:fld id="{B058512A-BF6F-43D0-855A-BBBF14572BDB}" type="slidenum">
              <a:rPr lang="zh-CN" altLang="en-US" smtClean="0"/>
              <a:pPr/>
              <a:t>13</a:t>
            </a:fld>
            <a:endParaRPr lang="zh-CN" altLang="en-US"/>
          </a:p>
        </p:txBody>
      </p:sp>
    </p:spTree>
    <p:extLst>
      <p:ext uri="{BB962C8B-B14F-4D97-AF65-F5344CB8AC3E}">
        <p14:creationId xmlns:p14="http://schemas.microsoft.com/office/powerpoint/2010/main" val="3014420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9360" y="1527969"/>
            <a:ext cx="9662160" cy="4246880"/>
            <a:chOff x="2751138" y="2444750"/>
            <a:chExt cx="6740526" cy="3182938"/>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smtClean="0">
                  <a:latin typeface="微软雅黑" panose="020B0503020204020204" pitchFamily="34" charset="-122"/>
                  <a:ea typeface="微软雅黑" panose="020B0503020204020204" pitchFamily="34" charset="-122"/>
                </a:rPr>
                <a:t>算法</a:t>
              </a:r>
              <a:endParaRPr lang="en-US" altLang="zh-CN" sz="3200" dirty="0" smtClean="0">
                <a:latin typeface="微软雅黑" panose="020B0503020204020204" pitchFamily="34" charset="-122"/>
                <a:ea typeface="微软雅黑" panose="020B0503020204020204" pitchFamily="34" charset="-122"/>
              </a:endParaRPr>
            </a:p>
            <a:p>
              <a:pPr algn="ctr">
                <a:lnSpc>
                  <a:spcPct val="110000"/>
                </a:lnSpc>
                <a:defRPr/>
              </a:pPr>
              <a:r>
                <a:rPr lang="zh-CN" altLang="en-US" sz="3200" dirty="0" smtClean="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伪代码</a:t>
              </a:r>
              <a:endParaRPr lang="zh-CN" altLang="en-US" sz="2000" dirty="0">
                <a:solidFill>
                  <a:schemeClr val="tx1">
                    <a:lumMod val="65000"/>
                    <a:lumOff val="35000"/>
                  </a:schemeClr>
                </a:solidFill>
              </a:endParaRP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结构化</a:t>
              </a:r>
              <a:endParaRPr lang="en-US" altLang="zh-CN" sz="2000" dirty="0" smtClean="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传统</a:t>
              </a:r>
              <a:endParaRPr lang="en-US" altLang="zh-CN" sz="2000" dirty="0" smtClean="0">
                <a:solidFill>
                  <a:schemeClr val="tx1">
                    <a:lumMod val="65000"/>
                    <a:lumOff val="35000"/>
                  </a:schemeClr>
                </a:solidFill>
              </a:endParaRPr>
            </a:p>
            <a:p>
              <a:pPr algn="ctr">
                <a:lnSpc>
                  <a:spcPct val="110000"/>
                </a:lnSpc>
                <a:defRPr/>
              </a:pPr>
              <a:r>
                <a:rPr lang="zh-CN" altLang="en-US" sz="2000" dirty="0" smtClean="0">
                  <a:solidFill>
                    <a:schemeClr val="tx1">
                      <a:lumMod val="65000"/>
                      <a:lumOff val="35000"/>
                    </a:schemeClr>
                  </a:solidFill>
                </a:rPr>
                <a:t>流程图</a:t>
              </a:r>
              <a:endParaRPr lang="zh-CN" altLang="en-US" sz="2000" dirty="0">
                <a:solidFill>
                  <a:schemeClr val="tx1">
                    <a:lumMod val="65000"/>
                    <a:lumOff val="35000"/>
                  </a:schemeClr>
                </a:solidFill>
              </a:endParaRP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自然</a:t>
              </a:r>
              <a:endParaRPr lang="en-US" altLang="zh-CN" sz="2000" dirty="0" smtClean="0">
                <a:solidFill>
                  <a:schemeClr val="tx1">
                    <a:lumMod val="65000"/>
                    <a:lumOff val="35000"/>
                  </a:schemeClr>
                </a:solidFill>
              </a:endParaRPr>
            </a:p>
            <a:p>
              <a:pPr algn="ctr">
                <a:lnSpc>
                  <a:spcPct val="110000"/>
                </a:lnSpc>
                <a:defRPr/>
              </a:pPr>
              <a:r>
                <a:rPr lang="zh-CN" altLang="en-US" sz="2000" dirty="0" smtClean="0">
                  <a:solidFill>
                    <a:schemeClr val="tx1">
                      <a:lumMod val="65000"/>
                      <a:lumOff val="35000"/>
                    </a:schemeClr>
                  </a:solidFill>
                </a:rPr>
                <a:t>语言</a:t>
              </a:r>
              <a:endParaRPr lang="zh-CN" altLang="en-US" sz="2000" dirty="0">
                <a:solidFill>
                  <a:schemeClr val="tx1">
                    <a:lumMod val="65000"/>
                    <a:lumOff val="35000"/>
                  </a:schemeClr>
                </a:solidFill>
              </a:endParaRP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grpSp>
      <p:sp>
        <p:nvSpPr>
          <p:cNvPr id="2" name="日期占位符 1"/>
          <p:cNvSpPr>
            <a:spLocks noGrp="1"/>
          </p:cNvSpPr>
          <p:nvPr>
            <p:ph type="dt" sz="half" idx="10"/>
          </p:nvPr>
        </p:nvSpPr>
        <p:spPr/>
        <p:txBody>
          <a:bodyPr/>
          <a:lstStyle/>
          <a:p>
            <a:fld id="{23CFD872-05E4-4172-80EF-8B95043FA73C}" type="datetime11">
              <a:rPr lang="zh-CN" altLang="en-US" smtClean="0"/>
              <a:t>10:10:54</a:t>
            </a:fld>
            <a:endParaRPr lang="zh-CN" altLang="en-US"/>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14</a:t>
            </a:fld>
            <a:endParaRPr lang="zh-CN" altLang="en-US"/>
          </a:p>
        </p:txBody>
      </p:sp>
    </p:spTree>
    <p:extLst>
      <p:ext uri="{BB962C8B-B14F-4D97-AF65-F5344CB8AC3E}">
        <p14:creationId xmlns:p14="http://schemas.microsoft.com/office/powerpoint/2010/main" val="2386969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280" y="114805"/>
            <a:ext cx="10515600" cy="1325563"/>
          </a:xfrm>
        </p:spPr>
        <p:txBody>
          <a:bodyPr/>
          <a:lstStyle/>
          <a:p>
            <a:r>
              <a:rPr lang="zh-CN" altLang="en-US" dirty="0" smtClean="0"/>
              <a:t>用流程图表示算法</a:t>
            </a:r>
            <a:endParaRPr lang="zh-CN" altLang="en-US" dirty="0"/>
          </a:p>
        </p:txBody>
      </p:sp>
      <p:sp>
        <p:nvSpPr>
          <p:cNvPr id="4" name="椭圆 3"/>
          <p:cNvSpPr/>
          <p:nvPr/>
        </p:nvSpPr>
        <p:spPr>
          <a:xfrm>
            <a:off x="1912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2384901" y="1652639"/>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3776821" y="1652638"/>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起止框</a:t>
            </a:r>
            <a:endParaRPr lang="zh-CN" altLang="en-US" sz="2400" dirty="0">
              <a:solidFill>
                <a:schemeClr val="tx1">
                  <a:lumMod val="75000"/>
                  <a:lumOff val="25000"/>
                </a:schemeClr>
              </a:solidFill>
            </a:endParaRPr>
          </a:p>
        </p:txBody>
      </p:sp>
      <p:sp>
        <p:nvSpPr>
          <p:cNvPr id="7" name="椭圆 6"/>
          <p:cNvSpPr/>
          <p:nvPr/>
        </p:nvSpPr>
        <p:spPr>
          <a:xfrm>
            <a:off x="1912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776821" y="3385868"/>
            <a:ext cx="182372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输入输出框</a:t>
            </a:r>
            <a:endParaRPr lang="zh-CN" altLang="en-US" sz="2400" dirty="0">
              <a:solidFill>
                <a:schemeClr val="tx1">
                  <a:lumMod val="75000"/>
                  <a:lumOff val="25000"/>
                </a:schemeClr>
              </a:solidFill>
            </a:endParaRPr>
          </a:p>
        </p:txBody>
      </p:sp>
      <p:sp>
        <p:nvSpPr>
          <p:cNvPr id="10" name="椭圆 9"/>
          <p:cNvSpPr/>
          <p:nvPr/>
        </p:nvSpPr>
        <p:spPr>
          <a:xfrm>
            <a:off x="1912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776821" y="5119098"/>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判断框</a:t>
            </a:r>
            <a:endParaRPr lang="zh-CN" altLang="en-US" sz="2400" dirty="0">
              <a:solidFill>
                <a:schemeClr val="tx1">
                  <a:lumMod val="75000"/>
                  <a:lumOff val="25000"/>
                </a:schemeClr>
              </a:solidFill>
            </a:endParaRPr>
          </a:p>
        </p:txBody>
      </p:sp>
      <p:sp>
        <p:nvSpPr>
          <p:cNvPr id="13" name="椭圆 12"/>
          <p:cNvSpPr/>
          <p:nvPr/>
        </p:nvSpPr>
        <p:spPr>
          <a:xfrm>
            <a:off x="6901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765540" y="57993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a:t>
            </a:r>
            <a:r>
              <a:rPr lang="zh-CN" altLang="en-US" sz="2400" dirty="0" smtClean="0">
                <a:solidFill>
                  <a:schemeClr val="tx1">
                    <a:lumMod val="75000"/>
                    <a:lumOff val="25000"/>
                  </a:schemeClr>
                </a:solidFill>
              </a:rPr>
              <a:t>框</a:t>
            </a:r>
            <a:endParaRPr lang="zh-CN" altLang="en-US" sz="2400" dirty="0">
              <a:solidFill>
                <a:schemeClr val="tx1">
                  <a:lumMod val="75000"/>
                  <a:lumOff val="25000"/>
                </a:schemeClr>
              </a:solidFill>
            </a:endParaRPr>
          </a:p>
        </p:txBody>
      </p:sp>
      <p:sp>
        <p:nvSpPr>
          <p:cNvPr id="16" name="椭圆 15"/>
          <p:cNvSpPr/>
          <p:nvPr/>
        </p:nvSpPr>
        <p:spPr>
          <a:xfrm>
            <a:off x="6901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765540" y="2313162"/>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流程线</a:t>
            </a:r>
            <a:endParaRPr lang="zh-CN" altLang="en-US" sz="2400" dirty="0">
              <a:solidFill>
                <a:schemeClr val="tx1">
                  <a:lumMod val="75000"/>
                  <a:lumOff val="25000"/>
                </a:schemeClr>
              </a:solidFill>
            </a:endParaRPr>
          </a:p>
        </p:txBody>
      </p:sp>
      <p:sp>
        <p:nvSpPr>
          <p:cNvPr id="19" name="椭圆 18"/>
          <p:cNvSpPr/>
          <p:nvPr/>
        </p:nvSpPr>
        <p:spPr>
          <a:xfrm>
            <a:off x="6901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765540" y="4046392"/>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连接点</a:t>
            </a:r>
            <a:endParaRPr lang="zh-CN" altLang="en-US" sz="2400" dirty="0">
              <a:solidFill>
                <a:schemeClr val="tx1">
                  <a:lumMod val="75000"/>
                  <a:lumOff val="25000"/>
                </a:schemeClr>
              </a:solidFill>
            </a:endParaRPr>
          </a:p>
        </p:txBody>
      </p:sp>
      <p:sp>
        <p:nvSpPr>
          <p:cNvPr id="22" name="椭圆 21"/>
          <p:cNvSpPr/>
          <p:nvPr/>
        </p:nvSpPr>
        <p:spPr>
          <a:xfrm>
            <a:off x="6901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765540" y="577962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a:t>
            </a:r>
            <a:r>
              <a:rPr lang="zh-CN" altLang="en-US" sz="2400" dirty="0" smtClean="0">
                <a:solidFill>
                  <a:schemeClr val="tx1">
                    <a:lumMod val="75000"/>
                    <a:lumOff val="25000"/>
                  </a:schemeClr>
                </a:solidFill>
              </a:rPr>
              <a:t>框</a:t>
            </a:r>
            <a:endParaRPr lang="zh-CN" altLang="en-US" sz="2400" dirty="0">
              <a:solidFill>
                <a:schemeClr val="tx1">
                  <a:lumMod val="75000"/>
                  <a:lumOff val="25000"/>
                </a:schemeClr>
              </a:solidFill>
            </a:endParaRPr>
          </a:p>
        </p:txBody>
      </p:sp>
      <p:sp>
        <p:nvSpPr>
          <p:cNvPr id="25" name="流程图: 数据 24"/>
          <p:cNvSpPr/>
          <p:nvPr/>
        </p:nvSpPr>
        <p:spPr>
          <a:xfrm>
            <a:off x="2384901" y="3385868"/>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6" name="流程图: 决策 25"/>
          <p:cNvSpPr/>
          <p:nvPr/>
        </p:nvSpPr>
        <p:spPr>
          <a:xfrm>
            <a:off x="2384901" y="5112674"/>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7" name="流程图: 过程 26"/>
          <p:cNvSpPr/>
          <p:nvPr/>
        </p:nvSpPr>
        <p:spPr>
          <a:xfrm>
            <a:off x="7399020" y="579932"/>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cxnSp>
        <p:nvCxnSpPr>
          <p:cNvPr id="29" name="直接箭头连接符 28"/>
          <p:cNvCxnSpPr/>
          <p:nvPr/>
        </p:nvCxnSpPr>
        <p:spPr>
          <a:xfrm>
            <a:off x="7399020" y="2273607"/>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7701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7538561" y="4090884"/>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7302500" y="6010454"/>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7696200" y="5654854"/>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B1EDCB67-7D32-4ACE-9D7A-6B7BEEA6BDA4}" type="datetime11">
              <a:rPr lang="zh-CN" altLang="en-US" smtClean="0"/>
              <a:t>10:10:54</a:t>
            </a:fld>
            <a:endParaRPr lang="zh-CN" altLang="en-US"/>
          </a:p>
        </p:txBody>
      </p:sp>
      <p:sp>
        <p:nvSpPr>
          <p:cNvPr id="8" name="灯片编号占位符 7"/>
          <p:cNvSpPr>
            <a:spLocks noGrp="1"/>
          </p:cNvSpPr>
          <p:nvPr>
            <p:ph type="sldNum" sz="quarter" idx="12"/>
          </p:nvPr>
        </p:nvSpPr>
        <p:spPr/>
        <p:txBody>
          <a:bodyPr/>
          <a:lstStyle/>
          <a:p>
            <a:fld id="{B058512A-BF6F-43D0-855A-BBBF14572BDB}" type="slidenum">
              <a:rPr lang="zh-CN" altLang="en-US" smtClean="0"/>
              <a:pPr/>
              <a:t>15</a:t>
            </a:fld>
            <a:endParaRPr lang="zh-CN" altLang="en-US"/>
          </a:p>
        </p:txBody>
      </p:sp>
    </p:spTree>
    <p:extLst>
      <p:ext uri="{BB962C8B-B14F-4D97-AF65-F5344CB8AC3E}">
        <p14:creationId xmlns:p14="http://schemas.microsoft.com/office/powerpoint/2010/main" val="2261569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2.6】</a:t>
            </a: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smtClean="0">
              <a:solidFill>
                <a:schemeClr val="accent1"/>
              </a:solidFill>
            </a:endParaRPr>
          </a:p>
        </p:txBody>
      </p:sp>
      <p:grpSp>
        <p:nvGrpSpPr>
          <p:cNvPr id="10" name="组合 9"/>
          <p:cNvGrpSpPr/>
          <p:nvPr/>
        </p:nvGrpSpPr>
        <p:grpSpPr>
          <a:xfrm>
            <a:off x="3791275" y="2891872"/>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smtClean="0">
                  <a:solidFill>
                    <a:srgbClr val="454545"/>
                  </a:solidFill>
                </a:rPr>
                <a:t>S1</a:t>
              </a:r>
              <a:r>
                <a:rPr lang="en-US" altLang="zh-CN" sz="1600" dirty="0">
                  <a:solidFill>
                    <a:srgbClr val="454545"/>
                  </a:solidFill>
                </a:rPr>
                <a:t>: </a:t>
              </a:r>
              <a:r>
                <a:rPr lang="en-US" altLang="zh-CN" sz="1600" dirty="0" smtClean="0">
                  <a:solidFill>
                    <a:srgbClr val="454545"/>
                  </a:solidFill>
                </a:rPr>
                <a:t>1=&gt;p</a:t>
              </a: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a:t>
              </a:r>
              <a:r>
                <a:rPr lang="en-US" altLang="zh-CN" sz="1600" dirty="0" smtClean="0">
                  <a:solidFill>
                    <a:srgbClr val="454545"/>
                  </a:solidFill>
                </a:rPr>
                <a:t>2=&gt;</a:t>
              </a:r>
              <a:r>
                <a:rPr lang="en-US" altLang="zh-CN" sz="1600" dirty="0" err="1" smtClean="0">
                  <a:solidFill>
                    <a:srgbClr val="454545"/>
                  </a:solidFill>
                </a:rPr>
                <a:t>i</a:t>
              </a:r>
              <a:endParaRPr lang="zh-CN" altLang="en-US" sz="1600" dirty="0">
                <a:solidFill>
                  <a:srgbClr val="454545"/>
                </a:solidFill>
              </a:endParaRP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en-US" altLang="zh-CN" sz="1600" dirty="0" smtClean="0">
                  <a:solidFill>
                    <a:srgbClr val="454545"/>
                  </a:solidFill>
                </a:rPr>
                <a:t>p*</a:t>
              </a:r>
              <a:r>
                <a:rPr lang="en-US" altLang="zh-CN" sz="1600" dirty="0" err="1" smtClean="0">
                  <a:solidFill>
                    <a:srgbClr val="454545"/>
                  </a:solidFill>
                </a:rPr>
                <a:t>i</a:t>
              </a:r>
              <a:r>
                <a:rPr lang="en-US" altLang="zh-CN" sz="1600" dirty="0" smtClean="0">
                  <a:solidFill>
                    <a:srgbClr val="454545"/>
                  </a:solidFill>
                </a:rPr>
                <a:t>=&gt;p</a:t>
              </a:r>
              <a:endParaRPr lang="zh-CN" altLang="en-US"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en-US" altLang="zh-CN" sz="1600" dirty="0" smtClean="0">
                  <a:solidFill>
                    <a:srgbClr val="454545"/>
                  </a:solidFill>
                </a:rPr>
                <a:t>i+1=&gt;</a:t>
              </a:r>
              <a:r>
                <a:rPr lang="en-US" altLang="zh-CN" sz="1600" dirty="0" err="1" smtClean="0">
                  <a:solidFill>
                    <a:srgbClr val="454545"/>
                  </a:solidFill>
                </a:rPr>
                <a:t>i</a:t>
              </a:r>
              <a:endParaRPr lang="en-US" altLang="zh-CN" sz="1600" dirty="0" smtClean="0">
                <a:solidFill>
                  <a:srgbClr val="454545"/>
                </a:solidFill>
              </a:endParaRPr>
            </a:p>
            <a:p>
              <a:pPr algn="just">
                <a:spcBef>
                  <a:spcPts val="600"/>
                </a:spcBef>
                <a:spcAft>
                  <a:spcPts val="600"/>
                </a:spcAft>
                <a:defRPr/>
              </a:pPr>
              <a:r>
                <a:rPr lang="en-US" altLang="zh-CN" sz="1600" dirty="0" smtClean="0">
                  <a:solidFill>
                    <a:srgbClr val="454545"/>
                  </a:solidFill>
                </a:rPr>
                <a:t>S5: </a:t>
              </a:r>
              <a:r>
                <a:rPr lang="zh-CN" altLang="en-US" sz="1600" dirty="0" smtClean="0">
                  <a:solidFill>
                    <a:srgbClr val="454545"/>
                  </a:solidFill>
                </a:rPr>
                <a:t>如果</a:t>
              </a:r>
              <a:r>
                <a:rPr lang="en-US" altLang="zh-CN" sz="1600" dirty="0" err="1" smtClean="0">
                  <a:solidFill>
                    <a:srgbClr val="454545"/>
                  </a:solidFill>
                </a:rPr>
                <a:t>i</a:t>
              </a:r>
              <a:r>
                <a:rPr lang="zh-CN" altLang="en-US" sz="1600" dirty="0" smtClean="0">
                  <a:solidFill>
                    <a:srgbClr val="454545"/>
                  </a:solidFill>
                </a:rPr>
                <a:t>≤</a:t>
              </a:r>
              <a:r>
                <a:rPr lang="en-US" altLang="zh-CN" sz="1600" dirty="0" smtClean="0">
                  <a:solidFill>
                    <a:srgbClr val="454545"/>
                  </a:solidFill>
                </a:rPr>
                <a:t>5</a:t>
              </a:r>
              <a:r>
                <a:rPr lang="zh-CN" altLang="en-US" sz="1600" dirty="0" smtClean="0">
                  <a:solidFill>
                    <a:srgbClr val="454545"/>
                  </a:solidFill>
                </a:rPr>
                <a:t>，则返回</a:t>
              </a:r>
              <a:r>
                <a:rPr lang="en-US" altLang="zh-CN" sz="1600" dirty="0" smtClean="0">
                  <a:solidFill>
                    <a:srgbClr val="454545"/>
                  </a:solidFill>
                </a:rPr>
                <a:t>S3</a:t>
              </a:r>
              <a:r>
                <a:rPr lang="zh-CN" altLang="en-US" sz="1600" dirty="0" smtClean="0">
                  <a:solidFill>
                    <a:srgbClr val="454545"/>
                  </a:solidFill>
                </a:rPr>
                <a:t>；否则结束</a:t>
              </a:r>
              <a:endParaRPr lang="zh-CN" altLang="en-US" sz="1600" dirty="0">
                <a:solidFill>
                  <a:srgbClr val="454545"/>
                </a:solidFill>
              </a:endParaRP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1"/>
            </p:custDataLst>
          </p:nvPr>
        </p:nvSpPr>
        <p:spPr>
          <a:xfrm>
            <a:off x="1687133" y="3041980"/>
            <a:ext cx="1937034"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600" dirty="0" smtClean="0">
                <a:solidFill>
                  <a:schemeClr val="tx1"/>
                </a:solidFill>
              </a:rPr>
              <a:t>P: </a:t>
            </a:r>
            <a:r>
              <a:rPr lang="zh-CN" altLang="en-US" sz="1600" dirty="0" smtClean="0">
                <a:solidFill>
                  <a:schemeClr val="tx1"/>
                </a:solidFill>
              </a:rPr>
              <a:t>表示被乘数</a:t>
            </a:r>
            <a:endParaRPr lang="en-US" altLang="zh-CN" sz="1600" dirty="0" smtClean="0">
              <a:solidFill>
                <a:schemeClr val="tx1"/>
              </a:solidFill>
            </a:endParaRPr>
          </a:p>
          <a:p>
            <a:pPr algn="just">
              <a:spcBef>
                <a:spcPts val="600"/>
              </a:spcBef>
              <a:spcAft>
                <a:spcPts val="600"/>
              </a:spcAft>
              <a:defRPr/>
            </a:pPr>
            <a:r>
              <a:rPr lang="en-US" altLang="zh-CN" sz="1600" dirty="0" smtClean="0">
                <a:solidFill>
                  <a:schemeClr val="tx1"/>
                </a:solidFill>
              </a:rPr>
              <a:t>i: </a:t>
            </a:r>
            <a:r>
              <a:rPr lang="zh-CN" altLang="en-US" sz="1600" dirty="0" smtClean="0">
                <a:solidFill>
                  <a:schemeClr val="tx1"/>
                </a:solidFill>
              </a:rPr>
              <a:t>表示乘数</a:t>
            </a:r>
            <a:endParaRPr lang="en-US" altLang="zh-CN" sz="1600" dirty="0" smtClean="0">
              <a:solidFill>
                <a:schemeClr val="tx1"/>
              </a:solidFill>
            </a:endParaRPr>
          </a:p>
        </p:txBody>
      </p:sp>
      <p:sp>
        <p:nvSpPr>
          <p:cNvPr id="5" name="日期占位符 4"/>
          <p:cNvSpPr>
            <a:spLocks noGrp="1"/>
          </p:cNvSpPr>
          <p:nvPr>
            <p:ph type="dt" sz="half" idx="10"/>
          </p:nvPr>
        </p:nvSpPr>
        <p:spPr/>
        <p:txBody>
          <a:bodyPr/>
          <a:lstStyle/>
          <a:p>
            <a:fld id="{83437965-B27D-4E9F-AFBD-49521F1303AD}" type="datetime11">
              <a:rPr lang="zh-CN" altLang="en-US" smtClean="0"/>
              <a:t>10:10:54</a:t>
            </a:fld>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16</a:t>
            </a:fld>
            <a:endParaRPr lang="zh-CN" altLang="en-US"/>
          </a:p>
        </p:txBody>
      </p:sp>
      <p:grpSp>
        <p:nvGrpSpPr>
          <p:cNvPr id="19" name="组合 18"/>
          <p:cNvGrpSpPr/>
          <p:nvPr/>
        </p:nvGrpSpPr>
        <p:grpSpPr>
          <a:xfrm>
            <a:off x="8884639" y="509293"/>
            <a:ext cx="2091544" cy="5721570"/>
            <a:chOff x="8575543" y="509293"/>
            <a:chExt cx="2091544" cy="5721570"/>
          </a:xfrm>
        </p:grpSpPr>
        <p:sp>
          <p:nvSpPr>
            <p:cNvPr id="4" name="流程图: 可选过程 3"/>
            <p:cNvSpPr/>
            <p:nvPr/>
          </p:nvSpPr>
          <p:spPr>
            <a:xfrm>
              <a:off x="8677665" y="509293"/>
              <a:ext cx="1318302" cy="3435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开始</a:t>
              </a:r>
              <a:endParaRPr lang="zh-CN" altLang="en-US" dirty="0">
                <a:solidFill>
                  <a:schemeClr val="tx1"/>
                </a:solidFill>
              </a:endParaRPr>
            </a:p>
          </p:txBody>
        </p:sp>
        <p:cxnSp>
          <p:nvCxnSpPr>
            <p:cNvPr id="6" name="直接箭头连接符 5"/>
            <p:cNvCxnSpPr>
              <a:stCxn id="4" idx="2"/>
            </p:cNvCxnSpPr>
            <p:nvPr/>
          </p:nvCxnSpPr>
          <p:spPr>
            <a:xfrm>
              <a:off x="9336816" y="852891"/>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247202"/>
              <a:ext cx="1318302" cy="3353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1=&gt;p</a:t>
              </a:r>
              <a:endParaRPr lang="zh-CN" altLang="en-US" dirty="0">
                <a:solidFill>
                  <a:schemeClr val="tx1"/>
                </a:solidFill>
              </a:endParaRPr>
            </a:p>
          </p:txBody>
        </p:sp>
        <p:cxnSp>
          <p:nvCxnSpPr>
            <p:cNvPr id="22" name="直接箭头连接符 21"/>
            <p:cNvCxnSpPr/>
            <p:nvPr/>
          </p:nvCxnSpPr>
          <p:spPr>
            <a:xfrm>
              <a:off x="9336816" y="1582587"/>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677665" y="1976898"/>
              <a:ext cx="1318302" cy="3353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2=&gt;</a:t>
              </a:r>
              <a:r>
                <a:rPr lang="en-US" altLang="zh-CN" dirty="0" err="1" smtClean="0">
                  <a:solidFill>
                    <a:schemeClr val="tx1"/>
                  </a:solidFill>
                </a:rPr>
                <a:t>i</a:t>
              </a:r>
              <a:endParaRPr lang="zh-CN" altLang="en-US" dirty="0">
                <a:solidFill>
                  <a:schemeClr val="tx1"/>
                </a:solidFill>
              </a:endParaRPr>
            </a:p>
          </p:txBody>
        </p:sp>
        <p:cxnSp>
          <p:nvCxnSpPr>
            <p:cNvPr id="24" name="直接箭头连接符 23"/>
            <p:cNvCxnSpPr/>
            <p:nvPr/>
          </p:nvCxnSpPr>
          <p:spPr>
            <a:xfrm>
              <a:off x="9336816" y="2312284"/>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8677665" y="2706595"/>
              <a:ext cx="1318302" cy="3353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a:t>
              </a:r>
              <a:r>
                <a:rPr lang="en-US" altLang="zh-CN" dirty="0" err="1" smtClean="0">
                  <a:solidFill>
                    <a:schemeClr val="tx1"/>
                  </a:solidFill>
                </a:rPr>
                <a:t>i</a:t>
              </a:r>
              <a:r>
                <a:rPr lang="en-US" altLang="zh-CN" dirty="0" smtClean="0">
                  <a:solidFill>
                    <a:schemeClr val="tx1"/>
                  </a:solidFill>
                </a:rPr>
                <a:t>=&gt;p</a:t>
              </a:r>
              <a:endParaRPr lang="zh-CN" altLang="en-US" dirty="0">
                <a:solidFill>
                  <a:schemeClr val="tx1"/>
                </a:solidFill>
              </a:endParaRPr>
            </a:p>
          </p:txBody>
        </p:sp>
        <p:cxnSp>
          <p:nvCxnSpPr>
            <p:cNvPr id="26" name="直接箭头连接符 25"/>
            <p:cNvCxnSpPr/>
            <p:nvPr/>
          </p:nvCxnSpPr>
          <p:spPr>
            <a:xfrm>
              <a:off x="9336816" y="3041980"/>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8677665" y="3436291"/>
              <a:ext cx="1318302" cy="3353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i+1=&gt;</a:t>
              </a:r>
              <a:r>
                <a:rPr lang="en-US" altLang="zh-CN" dirty="0" err="1" smtClean="0">
                  <a:solidFill>
                    <a:schemeClr val="tx1"/>
                  </a:solidFill>
                </a:rPr>
                <a:t>i</a:t>
              </a:r>
              <a:endParaRPr lang="zh-CN" altLang="en-US" dirty="0">
                <a:solidFill>
                  <a:schemeClr val="tx1"/>
                </a:solidFill>
              </a:endParaRPr>
            </a:p>
          </p:txBody>
        </p:sp>
        <p:cxnSp>
          <p:nvCxnSpPr>
            <p:cNvPr id="29" name="直接箭头连接符 28"/>
            <p:cNvCxnSpPr/>
            <p:nvPr/>
          </p:nvCxnSpPr>
          <p:spPr>
            <a:xfrm>
              <a:off x="9336816" y="3771677"/>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336816" y="4679028"/>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8677665" y="5887265"/>
              <a:ext cx="1318302" cy="3435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结束</a:t>
              </a:r>
              <a:endParaRPr lang="zh-CN" altLang="en-US" dirty="0">
                <a:solidFill>
                  <a:schemeClr val="tx1"/>
                </a:solidFill>
              </a:endParaRPr>
            </a:p>
          </p:txBody>
        </p:sp>
        <p:sp>
          <p:nvSpPr>
            <p:cNvPr id="47" name="文本框 46"/>
            <p:cNvSpPr txBox="1"/>
            <p:nvPr/>
          </p:nvSpPr>
          <p:spPr>
            <a:xfrm>
              <a:off x="9336816" y="4614613"/>
              <a:ext cx="492042" cy="369332"/>
            </a:xfrm>
            <a:prstGeom prst="rect">
              <a:avLst/>
            </a:prstGeom>
            <a:noFill/>
          </p:spPr>
          <p:txBody>
            <a:bodyPr wrap="square" rtlCol="0">
              <a:spAutoFit/>
            </a:bodyPr>
            <a:lstStyle/>
            <a:p>
              <a:r>
                <a:rPr lang="en-US" altLang="zh-CN" dirty="0" smtClean="0"/>
                <a:t>Y</a:t>
              </a:r>
              <a:endParaRPr lang="zh-CN" altLang="en-US" dirty="0"/>
            </a:p>
          </p:txBody>
        </p:sp>
        <p:sp>
          <p:nvSpPr>
            <p:cNvPr id="48" name="文本框 47"/>
            <p:cNvSpPr txBox="1"/>
            <p:nvPr/>
          </p:nvSpPr>
          <p:spPr>
            <a:xfrm>
              <a:off x="10175045" y="4054903"/>
              <a:ext cx="492042" cy="369332"/>
            </a:xfrm>
            <a:prstGeom prst="rect">
              <a:avLst/>
            </a:prstGeom>
            <a:noFill/>
          </p:spPr>
          <p:txBody>
            <a:bodyPr wrap="square" rtlCol="0">
              <a:spAutoFit/>
            </a:bodyPr>
            <a:lstStyle/>
            <a:p>
              <a:r>
                <a:rPr lang="en-US" altLang="zh-CN" dirty="0" smtClean="0"/>
                <a:t>N</a:t>
              </a:r>
              <a:endParaRPr lang="zh-CN" altLang="en-US" dirty="0"/>
            </a:p>
          </p:txBody>
        </p:sp>
        <p:cxnSp>
          <p:nvCxnSpPr>
            <p:cNvPr id="51" name="直接箭头连接符 50"/>
            <p:cNvCxnSpPr/>
            <p:nvPr/>
          </p:nvCxnSpPr>
          <p:spPr>
            <a:xfrm>
              <a:off x="9318253" y="5492954"/>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50" name="流程图: 数据 49"/>
            <p:cNvSpPr/>
            <p:nvPr/>
          </p:nvSpPr>
          <p:spPr>
            <a:xfrm>
              <a:off x="8678767" y="5065084"/>
              <a:ext cx="1397214" cy="448625"/>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输出</a:t>
              </a:r>
              <a:r>
                <a:rPr lang="en-US" altLang="zh-CN" dirty="0">
                  <a:solidFill>
                    <a:schemeClr val="tx1"/>
                  </a:solidFill>
                </a:rPr>
                <a:t>p</a:t>
              </a:r>
              <a:endParaRPr lang="zh-CN" altLang="en-US" dirty="0">
                <a:solidFill>
                  <a:schemeClr val="tx1"/>
                </a:solidFill>
              </a:endParaRPr>
            </a:p>
          </p:txBody>
        </p:sp>
        <p:sp>
          <p:nvSpPr>
            <p:cNvPr id="9" name="流程图: 决策 8"/>
            <p:cNvSpPr/>
            <p:nvPr/>
          </p:nvSpPr>
          <p:spPr>
            <a:xfrm>
              <a:off x="8575543" y="4165988"/>
              <a:ext cx="1522546" cy="5130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a:t>
              </a:r>
              <a:r>
                <a:rPr lang="en-US" altLang="zh-CN" dirty="0" smtClean="0">
                  <a:solidFill>
                    <a:schemeClr val="tx1"/>
                  </a:solidFill>
                </a:rPr>
                <a:t>&gt;5</a:t>
              </a:r>
              <a:endParaRPr lang="zh-CN" altLang="en-US" dirty="0">
                <a:solidFill>
                  <a:schemeClr val="tx1"/>
                </a:solidFill>
              </a:endParaRPr>
            </a:p>
          </p:txBody>
        </p:sp>
        <p:cxnSp>
          <p:nvCxnSpPr>
            <p:cNvPr id="16" name="肘形连接符 15"/>
            <p:cNvCxnSpPr>
              <a:stCxn id="9" idx="3"/>
            </p:cNvCxnSpPr>
            <p:nvPr/>
          </p:nvCxnSpPr>
          <p:spPr>
            <a:xfrm flipV="1">
              <a:off x="10098089" y="2509439"/>
              <a:ext cx="413130" cy="191306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9336816" y="2509439"/>
              <a:ext cx="1174403" cy="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602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321" y="-47003"/>
            <a:ext cx="10515600" cy="1325563"/>
          </a:xfrm>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336269" y="1028364"/>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2.7】</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zh-CN" altLang="en-US" sz="2400" dirty="0" smtClean="0">
                <a:solidFill>
                  <a:schemeClr val="accent1"/>
                </a:solidFill>
              </a:rPr>
              <a:t>  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smtClean="0">
              <a:solidFill>
                <a:schemeClr val="accent1"/>
              </a:solidFill>
            </a:endParaRPr>
          </a:p>
        </p:txBody>
      </p:sp>
      <p:grpSp>
        <p:nvGrpSpPr>
          <p:cNvPr id="10" name="组合 9"/>
          <p:cNvGrpSpPr/>
          <p:nvPr/>
        </p:nvGrpSpPr>
        <p:grpSpPr>
          <a:xfrm>
            <a:off x="3220199" y="2815894"/>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1=&gt;</a:t>
              </a:r>
              <a:r>
                <a:rPr lang="en-US" altLang="zh-CN" sz="1600" dirty="0" err="1">
                  <a:solidFill>
                    <a:srgbClr val="454545"/>
                  </a:solidFill>
                </a:rPr>
                <a:t>i</a:t>
              </a:r>
              <a:endParaRPr lang="zh-CN" altLang="en-US" sz="1600" dirty="0">
                <a:solidFill>
                  <a:srgbClr val="454545"/>
                </a:solidFill>
              </a:endParaRPr>
            </a:p>
            <a:p>
              <a:pPr algn="just">
                <a:spcBef>
                  <a:spcPts val="600"/>
                </a:spcBef>
                <a:spcAft>
                  <a:spcPts val="600"/>
                </a:spcAft>
                <a:defRPr/>
              </a:pPr>
              <a:r>
                <a:rPr lang="en-US" altLang="zh-CN" sz="1600" dirty="0">
                  <a:solidFill>
                    <a:srgbClr val="454545"/>
                  </a:solidFill>
                </a:rPr>
                <a:t>S2: </a:t>
              </a:r>
              <a:r>
                <a:rPr lang="zh-CN" altLang="en-US" sz="1600" dirty="0">
                  <a:solidFill>
                    <a:srgbClr val="454545"/>
                  </a:solidFill>
                </a:rPr>
                <a:t>如果</a:t>
              </a:r>
              <a:r>
                <a:rPr lang="en-US" altLang="zh-CN" sz="1600" dirty="0" err="1">
                  <a:solidFill>
                    <a:srgbClr val="454545"/>
                  </a:solidFill>
                </a:rPr>
                <a:t>g</a:t>
              </a:r>
              <a:r>
                <a:rPr lang="en-US" altLang="zh-CN" sz="1600" baseline="-25000" dirty="0" err="1">
                  <a:solidFill>
                    <a:srgbClr val="454545"/>
                  </a:solidFill>
                </a:rPr>
                <a:t>i</a:t>
              </a:r>
              <a:r>
                <a:rPr lang="zh-CN" altLang="en-US" sz="1600" dirty="0">
                  <a:solidFill>
                    <a:srgbClr val="454545"/>
                  </a:solidFill>
                </a:rPr>
                <a:t>≥</a:t>
              </a:r>
              <a:r>
                <a:rPr lang="en-US" altLang="zh-CN" sz="1600" dirty="0">
                  <a:solidFill>
                    <a:srgbClr val="454545"/>
                  </a:solidFill>
                </a:rPr>
                <a:t>80</a:t>
              </a:r>
              <a:r>
                <a:rPr lang="zh-CN" altLang="en-US" sz="1600" dirty="0">
                  <a:solidFill>
                    <a:srgbClr val="454545"/>
                  </a:solidFill>
                </a:rPr>
                <a:t>，则输出</a:t>
              </a:r>
              <a:r>
                <a:rPr lang="en-US" altLang="zh-CN" sz="1600" dirty="0" err="1">
                  <a:solidFill>
                    <a:srgbClr val="454545"/>
                  </a:solidFill>
                </a:rPr>
                <a:t>n</a:t>
              </a:r>
              <a:r>
                <a:rPr lang="en-US" altLang="zh-CN" sz="1600" baseline="-25000" dirty="0" err="1">
                  <a:solidFill>
                    <a:srgbClr val="454545"/>
                  </a:solidFill>
                </a:rPr>
                <a:t>i</a:t>
              </a:r>
              <a:r>
                <a:rPr lang="zh-CN" altLang="en-US" sz="1600" dirty="0">
                  <a:solidFill>
                    <a:srgbClr val="454545"/>
                  </a:solidFill>
                </a:rPr>
                <a:t>和</a:t>
              </a:r>
              <a:r>
                <a:rPr lang="en-US" altLang="zh-CN" sz="1600" dirty="0" err="1">
                  <a:solidFill>
                    <a:srgbClr val="454545"/>
                  </a:solidFill>
                </a:rPr>
                <a:t>g</a:t>
              </a:r>
              <a:r>
                <a:rPr lang="en-US" altLang="zh-CN" sz="1600" baseline="-25000" dirty="0" err="1">
                  <a:solidFill>
                    <a:srgbClr val="454545"/>
                  </a:solidFill>
                </a:rPr>
                <a:t>i</a:t>
              </a:r>
              <a:r>
                <a:rPr lang="zh-CN" altLang="en-US" sz="1600" dirty="0">
                  <a:solidFill>
                    <a:srgbClr val="454545"/>
                  </a:solidFill>
                </a:rPr>
                <a:t>，否则不输出</a:t>
              </a:r>
              <a:r>
                <a:rPr lang="en-US" altLang="zh-CN" sz="1600" dirty="0">
                  <a:solidFill>
                    <a:srgbClr val="454545"/>
                  </a:solidFill>
                </a:rPr>
                <a:t> </a:t>
              </a:r>
            </a:p>
            <a:p>
              <a:pPr algn="just">
                <a:spcBef>
                  <a:spcPts val="600"/>
                </a:spcBef>
                <a:spcAft>
                  <a:spcPts val="600"/>
                </a:spcAft>
                <a:defRPr/>
              </a:pPr>
              <a:r>
                <a:rPr lang="en-US" altLang="zh-CN" sz="1600" dirty="0">
                  <a:solidFill>
                    <a:srgbClr val="454545"/>
                  </a:solidFill>
                </a:rPr>
                <a:t>S3: i+1=&gt;</a:t>
              </a:r>
              <a:r>
                <a:rPr lang="en-US" altLang="zh-CN" sz="1600" dirty="0" err="1">
                  <a:solidFill>
                    <a:srgbClr val="454545"/>
                  </a:solidFill>
                </a:rPr>
                <a:t>i</a:t>
              </a:r>
              <a:endParaRPr lang="en-US" altLang="zh-CN" sz="1600" dirty="0">
                <a:solidFill>
                  <a:srgbClr val="454545"/>
                </a:solidFill>
              </a:endParaRPr>
            </a:p>
            <a:p>
              <a:pPr algn="just">
                <a:spcBef>
                  <a:spcPts val="600"/>
                </a:spcBef>
                <a:spcAft>
                  <a:spcPts val="600"/>
                </a:spcAft>
                <a:defRPr/>
              </a:pPr>
              <a:r>
                <a:rPr lang="en-US" altLang="zh-CN" sz="1600" dirty="0">
                  <a:solidFill>
                    <a:srgbClr val="454545"/>
                  </a:solidFill>
                </a:rPr>
                <a:t>S4: </a:t>
              </a:r>
              <a:r>
                <a:rPr lang="zh-CN" altLang="en-US" sz="1600" dirty="0">
                  <a:solidFill>
                    <a:srgbClr val="454545"/>
                  </a:solidFill>
                </a:rPr>
                <a:t>如果</a:t>
              </a:r>
              <a:r>
                <a:rPr lang="en-US" altLang="zh-CN" sz="1600" dirty="0" err="1">
                  <a:solidFill>
                    <a:srgbClr val="454545"/>
                  </a:solidFill>
                </a:rPr>
                <a:t>i</a:t>
              </a:r>
              <a:r>
                <a:rPr lang="zh-CN" altLang="en-US" sz="1600" dirty="0">
                  <a:solidFill>
                    <a:srgbClr val="454545"/>
                  </a:solidFill>
                </a:rPr>
                <a:t>≤</a:t>
              </a:r>
              <a:r>
                <a:rPr lang="en-US" altLang="zh-CN" sz="1600" dirty="0">
                  <a:solidFill>
                    <a:srgbClr val="454545"/>
                  </a:solidFill>
                </a:rPr>
                <a:t>50</a:t>
              </a:r>
              <a:r>
                <a:rPr lang="zh-CN" altLang="en-US" sz="1600" dirty="0">
                  <a:solidFill>
                    <a:srgbClr val="454545"/>
                  </a:solidFill>
                </a:rPr>
                <a:t>，返回到</a:t>
              </a:r>
              <a:r>
                <a:rPr lang="en-US" altLang="zh-CN" sz="1600" dirty="0">
                  <a:solidFill>
                    <a:srgbClr val="454545"/>
                  </a:solidFill>
                </a:rPr>
                <a:t>S2</a:t>
              </a:r>
              <a:r>
                <a:rPr lang="zh-CN" altLang="en-US" sz="1600" dirty="0">
                  <a:solidFill>
                    <a:srgbClr val="454545"/>
                  </a:solidFill>
                </a:rPr>
                <a:t>，继续执行，否则，算法结束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1" name="MH_Desc_1"/>
          <p:cNvSpPr/>
          <p:nvPr>
            <p:custDataLst>
              <p:tags r:id="rId1"/>
            </p:custDataLst>
          </p:nvPr>
        </p:nvSpPr>
        <p:spPr>
          <a:xfrm>
            <a:off x="218941" y="2887774"/>
            <a:ext cx="2744340" cy="29893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Autofit/>
          </a:bodyPr>
          <a:lstStyle/>
          <a:p>
            <a:pPr algn="just">
              <a:spcBef>
                <a:spcPts val="600"/>
              </a:spcBef>
              <a:spcAft>
                <a:spcPts val="600"/>
              </a:spcAft>
              <a:defRPr/>
            </a:pPr>
            <a:r>
              <a:rPr lang="en-US" altLang="zh-CN" sz="1600" dirty="0" smtClean="0">
                <a:solidFill>
                  <a:schemeClr val="tx1"/>
                </a:solidFill>
              </a:rPr>
              <a:t>n</a:t>
            </a:r>
            <a:r>
              <a:rPr lang="zh-CN" altLang="en-US" sz="1600" dirty="0" smtClean="0">
                <a:solidFill>
                  <a:schemeClr val="tx1"/>
                </a:solidFill>
              </a:rPr>
              <a:t>：表示学生学号</a:t>
            </a:r>
            <a:endParaRPr lang="en-US" altLang="zh-CN" sz="1600" dirty="0" smtClean="0">
              <a:solidFill>
                <a:schemeClr val="tx1"/>
              </a:solidFill>
            </a:endParaRPr>
          </a:p>
          <a:p>
            <a:pPr algn="just">
              <a:spcBef>
                <a:spcPts val="600"/>
              </a:spcBef>
              <a:spcAft>
                <a:spcPts val="600"/>
              </a:spcAft>
              <a:defRPr/>
            </a:pPr>
            <a:r>
              <a:rPr lang="zh-CN" altLang="en-US" sz="1600" dirty="0" smtClean="0">
                <a:solidFill>
                  <a:schemeClr val="tx1"/>
                </a:solidFill>
              </a:rPr>
              <a:t>下标</a:t>
            </a:r>
            <a:r>
              <a:rPr lang="en-US" altLang="zh-CN" sz="1600" dirty="0" err="1" smtClean="0">
                <a:solidFill>
                  <a:schemeClr val="tx1"/>
                </a:solidFill>
              </a:rPr>
              <a:t>i</a:t>
            </a:r>
            <a:r>
              <a:rPr lang="zh-CN" altLang="en-US" sz="1600" dirty="0" smtClean="0">
                <a:solidFill>
                  <a:schemeClr val="tx1"/>
                </a:solidFill>
              </a:rPr>
              <a:t>：表示第几个学生</a:t>
            </a:r>
            <a:endParaRPr lang="en-US" altLang="zh-CN" sz="1600" dirty="0" smtClean="0">
              <a:solidFill>
                <a:schemeClr val="tx1"/>
              </a:solidFill>
            </a:endParaRPr>
          </a:p>
          <a:p>
            <a:pPr algn="just">
              <a:spcBef>
                <a:spcPts val="600"/>
              </a:spcBef>
              <a:spcAft>
                <a:spcPts val="600"/>
              </a:spcAft>
              <a:defRPr/>
            </a:pPr>
            <a:r>
              <a:rPr lang="en-US" altLang="zh-CN" sz="1600" dirty="0" smtClean="0">
                <a:solidFill>
                  <a:schemeClr val="tx1"/>
                </a:solidFill>
              </a:rPr>
              <a:t>n</a:t>
            </a:r>
            <a:r>
              <a:rPr lang="en-US" altLang="zh-CN" sz="1600" baseline="-25000" dirty="0">
                <a:solidFill>
                  <a:srgbClr val="454545"/>
                </a:solidFill>
              </a:rPr>
              <a:t>1</a:t>
            </a:r>
            <a:r>
              <a:rPr lang="zh-CN" altLang="en-US" sz="1600" dirty="0" smtClean="0">
                <a:solidFill>
                  <a:schemeClr val="tx1"/>
                </a:solidFill>
              </a:rPr>
              <a:t>：表示第一个学生的学号</a:t>
            </a:r>
            <a:endParaRPr lang="en-US" altLang="zh-CN" sz="1600" dirty="0" smtClean="0">
              <a:solidFill>
                <a:schemeClr val="tx1"/>
              </a:solidFill>
            </a:endParaRPr>
          </a:p>
          <a:p>
            <a:pPr algn="just">
              <a:spcBef>
                <a:spcPts val="600"/>
              </a:spcBef>
              <a:spcAft>
                <a:spcPts val="600"/>
              </a:spcAft>
              <a:defRPr/>
            </a:pPr>
            <a:r>
              <a:rPr lang="en-US" altLang="zh-CN" sz="1600" dirty="0" err="1" smtClean="0">
                <a:solidFill>
                  <a:schemeClr val="tx1"/>
                </a:solidFill>
              </a:rPr>
              <a:t>n</a:t>
            </a:r>
            <a:r>
              <a:rPr lang="en-US" altLang="zh-CN" sz="1600" baseline="-25000" dirty="0" err="1">
                <a:solidFill>
                  <a:srgbClr val="454545"/>
                </a:solidFill>
              </a:rPr>
              <a:t>i</a:t>
            </a:r>
            <a:r>
              <a:rPr lang="zh-CN" altLang="en-US" sz="1600" dirty="0" smtClean="0">
                <a:solidFill>
                  <a:schemeClr val="tx1"/>
                </a:solidFill>
              </a:rPr>
              <a:t>：表示第</a:t>
            </a:r>
            <a:r>
              <a:rPr lang="en-US" altLang="zh-CN" sz="1600" dirty="0" err="1" smtClean="0">
                <a:solidFill>
                  <a:schemeClr val="tx1"/>
                </a:solidFill>
              </a:rPr>
              <a:t>i</a:t>
            </a:r>
            <a:r>
              <a:rPr lang="zh-CN" altLang="en-US" sz="1600" dirty="0" smtClean="0">
                <a:solidFill>
                  <a:schemeClr val="tx1"/>
                </a:solidFill>
              </a:rPr>
              <a:t>个学生的学号</a:t>
            </a:r>
            <a:endParaRPr lang="en-US" altLang="zh-CN" sz="1600" dirty="0" smtClean="0">
              <a:solidFill>
                <a:schemeClr val="tx1"/>
              </a:solidFill>
            </a:endParaRPr>
          </a:p>
          <a:p>
            <a:pPr algn="just">
              <a:spcBef>
                <a:spcPts val="600"/>
              </a:spcBef>
              <a:spcAft>
                <a:spcPts val="600"/>
              </a:spcAft>
              <a:defRPr/>
            </a:pPr>
            <a:r>
              <a:rPr lang="en-US" altLang="zh-CN" sz="1600" dirty="0" smtClean="0">
                <a:solidFill>
                  <a:schemeClr val="tx1"/>
                </a:solidFill>
              </a:rPr>
              <a:t>g</a:t>
            </a:r>
            <a:r>
              <a:rPr lang="zh-CN" altLang="en-US" sz="1600" dirty="0" smtClean="0">
                <a:solidFill>
                  <a:schemeClr val="tx1"/>
                </a:solidFill>
              </a:rPr>
              <a:t>：表示学生的成绩</a:t>
            </a:r>
            <a:endParaRPr lang="en-US" altLang="zh-CN" sz="1600" dirty="0" smtClean="0">
              <a:solidFill>
                <a:schemeClr val="tx1"/>
              </a:solidFill>
            </a:endParaRPr>
          </a:p>
          <a:p>
            <a:pPr algn="just">
              <a:spcBef>
                <a:spcPts val="600"/>
              </a:spcBef>
              <a:spcAft>
                <a:spcPts val="600"/>
              </a:spcAft>
              <a:defRPr/>
            </a:pPr>
            <a:r>
              <a:rPr lang="en-US" altLang="zh-CN" sz="1600" dirty="0" smtClean="0">
                <a:solidFill>
                  <a:schemeClr val="tx1"/>
                </a:solidFill>
              </a:rPr>
              <a:t>g</a:t>
            </a:r>
            <a:r>
              <a:rPr lang="en-US" altLang="zh-CN" sz="1600" baseline="-25000" dirty="0">
                <a:solidFill>
                  <a:srgbClr val="454545"/>
                </a:solidFill>
              </a:rPr>
              <a:t>1</a:t>
            </a:r>
            <a:r>
              <a:rPr lang="zh-CN" altLang="en-US" sz="1600" dirty="0" smtClean="0">
                <a:solidFill>
                  <a:schemeClr val="tx1"/>
                </a:solidFill>
              </a:rPr>
              <a:t>：表示第</a:t>
            </a:r>
            <a:r>
              <a:rPr lang="zh-CN" altLang="en-US" sz="1600" dirty="0">
                <a:solidFill>
                  <a:schemeClr val="tx1"/>
                </a:solidFill>
              </a:rPr>
              <a:t>一</a:t>
            </a:r>
            <a:r>
              <a:rPr lang="zh-CN" altLang="en-US" sz="1600" dirty="0" smtClean="0">
                <a:solidFill>
                  <a:schemeClr val="tx1"/>
                </a:solidFill>
              </a:rPr>
              <a:t>个学生的成绩</a:t>
            </a:r>
            <a:endParaRPr lang="en-US" altLang="zh-CN" sz="1600" dirty="0" smtClean="0">
              <a:solidFill>
                <a:schemeClr val="tx1"/>
              </a:solidFill>
            </a:endParaRPr>
          </a:p>
          <a:p>
            <a:pPr algn="just">
              <a:spcBef>
                <a:spcPts val="600"/>
              </a:spcBef>
              <a:spcAft>
                <a:spcPts val="600"/>
              </a:spcAft>
              <a:defRPr/>
            </a:pPr>
            <a:r>
              <a:rPr lang="en-US" altLang="zh-CN" sz="1600" dirty="0" err="1" smtClean="0">
                <a:solidFill>
                  <a:schemeClr val="tx1"/>
                </a:solidFill>
              </a:rPr>
              <a:t>g</a:t>
            </a:r>
            <a:r>
              <a:rPr lang="en-US" altLang="zh-CN" sz="1600" baseline="-25000" dirty="0" err="1">
                <a:solidFill>
                  <a:srgbClr val="454545"/>
                </a:solidFill>
              </a:rPr>
              <a:t>i</a:t>
            </a:r>
            <a:r>
              <a:rPr lang="zh-CN" altLang="en-US" sz="1600" dirty="0" smtClean="0">
                <a:solidFill>
                  <a:schemeClr val="tx1"/>
                </a:solidFill>
              </a:rPr>
              <a:t>：表示第</a:t>
            </a:r>
            <a:r>
              <a:rPr lang="en-US" altLang="zh-CN" sz="1600" dirty="0" err="1" smtClean="0">
                <a:solidFill>
                  <a:schemeClr val="tx1"/>
                </a:solidFill>
              </a:rPr>
              <a:t>i</a:t>
            </a:r>
            <a:r>
              <a:rPr lang="zh-CN" altLang="en-US" sz="1600" dirty="0" smtClean="0">
                <a:solidFill>
                  <a:schemeClr val="tx1"/>
                </a:solidFill>
              </a:rPr>
              <a:t>个学生的成绩</a:t>
            </a:r>
            <a:endParaRPr lang="en-US" altLang="zh-CN" sz="1600" dirty="0" smtClean="0">
              <a:solidFill>
                <a:schemeClr val="tx1"/>
              </a:solidFill>
            </a:endParaRPr>
          </a:p>
        </p:txBody>
      </p:sp>
      <p:sp>
        <p:nvSpPr>
          <p:cNvPr id="7" name="日期占位符 6"/>
          <p:cNvSpPr>
            <a:spLocks noGrp="1"/>
          </p:cNvSpPr>
          <p:nvPr>
            <p:ph type="dt" sz="half" idx="10"/>
          </p:nvPr>
        </p:nvSpPr>
        <p:spPr/>
        <p:txBody>
          <a:bodyPr/>
          <a:lstStyle/>
          <a:p>
            <a:fld id="{7E6A3C62-8D7E-4853-9A99-FB191E87313F}" type="datetime11">
              <a:rPr lang="zh-CN" altLang="en-US" smtClean="0"/>
              <a:t>10:10:54</a:t>
            </a:fld>
            <a:endParaRPr lang="zh-CN" altLang="en-US"/>
          </a:p>
        </p:txBody>
      </p:sp>
      <p:sp>
        <p:nvSpPr>
          <p:cNvPr id="17" name="灯片编号占位符 16"/>
          <p:cNvSpPr>
            <a:spLocks noGrp="1"/>
          </p:cNvSpPr>
          <p:nvPr>
            <p:ph type="sldNum" sz="quarter" idx="12"/>
          </p:nvPr>
        </p:nvSpPr>
        <p:spPr/>
        <p:txBody>
          <a:bodyPr/>
          <a:lstStyle/>
          <a:p>
            <a:fld id="{B058512A-BF6F-43D0-855A-BBBF14572BDB}" type="slidenum">
              <a:rPr lang="zh-CN" altLang="en-US" smtClean="0"/>
              <a:pPr/>
              <a:t>17</a:t>
            </a:fld>
            <a:endParaRPr lang="zh-CN" altLang="en-US"/>
          </a:p>
        </p:txBody>
      </p:sp>
      <p:sp>
        <p:nvSpPr>
          <p:cNvPr id="60" name="文本框 47"/>
          <p:cNvSpPr txBox="1"/>
          <p:nvPr/>
        </p:nvSpPr>
        <p:spPr>
          <a:xfrm>
            <a:off x="10573233" y="4222062"/>
            <a:ext cx="492042" cy="338554"/>
          </a:xfrm>
          <a:prstGeom prst="rect">
            <a:avLst/>
          </a:prstGeom>
          <a:noFill/>
        </p:spPr>
        <p:txBody>
          <a:bodyPr wrap="square" rtlCol="0">
            <a:spAutoFit/>
          </a:bodyPr>
          <a:lstStyle/>
          <a:p>
            <a:r>
              <a:rPr lang="en-US" altLang="zh-CN" sz="1600" dirty="0" smtClean="0"/>
              <a:t>N</a:t>
            </a:r>
            <a:endParaRPr lang="zh-CN" altLang="en-US" sz="1600" dirty="0"/>
          </a:p>
        </p:txBody>
      </p:sp>
      <p:grpSp>
        <p:nvGrpSpPr>
          <p:cNvPr id="86" name="组合 85"/>
          <p:cNvGrpSpPr/>
          <p:nvPr/>
        </p:nvGrpSpPr>
        <p:grpSpPr>
          <a:xfrm>
            <a:off x="7797385" y="243383"/>
            <a:ext cx="4098245" cy="6253389"/>
            <a:chOff x="7797385" y="243383"/>
            <a:chExt cx="4098245" cy="6253389"/>
          </a:xfrm>
        </p:grpSpPr>
        <p:grpSp>
          <p:nvGrpSpPr>
            <p:cNvPr id="85" name="组合 84"/>
            <p:cNvGrpSpPr/>
            <p:nvPr/>
          </p:nvGrpSpPr>
          <p:grpSpPr>
            <a:xfrm>
              <a:off x="7797385" y="243383"/>
              <a:ext cx="4098245" cy="6253389"/>
              <a:chOff x="7797385" y="243383"/>
              <a:chExt cx="4098245" cy="6253389"/>
            </a:xfrm>
          </p:grpSpPr>
          <p:sp>
            <p:nvSpPr>
              <p:cNvPr id="4" name="流程图: 可选过程 3"/>
              <p:cNvSpPr/>
              <p:nvPr/>
            </p:nvSpPr>
            <p:spPr>
              <a:xfrm>
                <a:off x="9909512" y="243383"/>
                <a:ext cx="1318302" cy="27113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开始</a:t>
                </a:r>
                <a:endParaRPr lang="zh-CN" altLang="en-US" sz="1600" dirty="0">
                  <a:solidFill>
                    <a:schemeClr val="tx1"/>
                  </a:solidFill>
                </a:endParaRPr>
              </a:p>
            </p:txBody>
          </p:sp>
          <p:cxnSp>
            <p:nvCxnSpPr>
              <p:cNvPr id="6" name="直接箭头连接符 5"/>
              <p:cNvCxnSpPr>
                <a:stCxn id="4" idx="2"/>
              </p:cNvCxnSpPr>
              <p:nvPr/>
            </p:nvCxnSpPr>
            <p:spPr>
              <a:xfrm>
                <a:off x="10568663" y="514513"/>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909512" y="825660"/>
                <a:ext cx="1318302" cy="2646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1=&gt;</a:t>
                </a:r>
                <a:r>
                  <a:rPr lang="en-US" altLang="zh-CN" sz="1600" dirty="0" err="1" smtClean="0">
                    <a:solidFill>
                      <a:schemeClr val="tx1"/>
                    </a:solidFill>
                  </a:rPr>
                  <a:t>i</a:t>
                </a:r>
                <a:endParaRPr lang="zh-CN" altLang="en-US" sz="1600" dirty="0">
                  <a:solidFill>
                    <a:schemeClr val="tx1"/>
                  </a:solidFill>
                </a:endParaRPr>
              </a:p>
            </p:txBody>
          </p:sp>
          <p:cxnSp>
            <p:nvCxnSpPr>
              <p:cNvPr id="22" name="直接箭头连接符 21"/>
              <p:cNvCxnSpPr/>
              <p:nvPr/>
            </p:nvCxnSpPr>
            <p:spPr>
              <a:xfrm>
                <a:off x="10568663" y="1090309"/>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9909510" y="1988284"/>
                <a:ext cx="1318302" cy="2646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i+1=&gt;</a:t>
                </a:r>
                <a:r>
                  <a:rPr lang="en-US" altLang="zh-CN" sz="1600" dirty="0" err="1" smtClean="0">
                    <a:solidFill>
                      <a:schemeClr val="tx1"/>
                    </a:solidFill>
                  </a:rPr>
                  <a:t>i</a:t>
                </a:r>
                <a:endParaRPr lang="zh-CN" altLang="en-US" sz="1600" dirty="0">
                  <a:solidFill>
                    <a:schemeClr val="tx1"/>
                  </a:solidFill>
                </a:endParaRPr>
              </a:p>
            </p:txBody>
          </p:sp>
          <p:sp>
            <p:nvSpPr>
              <p:cNvPr id="25" name="流程图: 过程 24"/>
              <p:cNvSpPr/>
              <p:nvPr/>
            </p:nvSpPr>
            <p:spPr>
              <a:xfrm>
                <a:off x="9918806" y="3252744"/>
                <a:ext cx="1318302" cy="2646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a:t>
                </a:r>
                <a:r>
                  <a:rPr lang="en-US" altLang="zh-CN" sz="1600" dirty="0" smtClean="0">
                    <a:solidFill>
                      <a:schemeClr val="tx1"/>
                    </a:solidFill>
                  </a:rPr>
                  <a:t>=&gt;</a:t>
                </a:r>
                <a:r>
                  <a:rPr lang="en-US" altLang="zh-CN" sz="1600" dirty="0">
                    <a:solidFill>
                      <a:schemeClr val="tx1"/>
                    </a:solidFill>
                  </a:rPr>
                  <a:t>i</a:t>
                </a:r>
                <a:endParaRPr lang="zh-CN" altLang="en-US" sz="1600" dirty="0">
                  <a:solidFill>
                    <a:schemeClr val="tx1"/>
                  </a:solidFill>
                </a:endParaRPr>
              </a:p>
            </p:txBody>
          </p:sp>
          <p:cxnSp>
            <p:nvCxnSpPr>
              <p:cNvPr id="26" name="直接箭头连接符 25"/>
              <p:cNvCxnSpPr>
                <a:stCxn id="41" idx="2"/>
              </p:cNvCxnSpPr>
              <p:nvPr/>
            </p:nvCxnSpPr>
            <p:spPr>
              <a:xfrm flipH="1">
                <a:off x="10568661" y="4212043"/>
                <a:ext cx="9145" cy="721822"/>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9909510" y="4933864"/>
                <a:ext cx="1318302" cy="2646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i+1=&gt;</a:t>
                </a:r>
                <a:r>
                  <a:rPr lang="en-US" altLang="zh-CN" sz="1600" dirty="0" err="1" smtClean="0">
                    <a:solidFill>
                      <a:schemeClr val="tx1"/>
                    </a:solidFill>
                  </a:rPr>
                  <a:t>i</a:t>
                </a:r>
                <a:endParaRPr lang="zh-CN" altLang="en-US" sz="1600" dirty="0">
                  <a:solidFill>
                    <a:schemeClr val="tx1"/>
                  </a:solidFill>
                </a:endParaRPr>
              </a:p>
            </p:txBody>
          </p:sp>
          <p:cxnSp>
            <p:nvCxnSpPr>
              <p:cNvPr id="29" name="直接箭头连接符 28"/>
              <p:cNvCxnSpPr/>
              <p:nvPr/>
            </p:nvCxnSpPr>
            <p:spPr>
              <a:xfrm>
                <a:off x="10577955" y="5198514"/>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9807388" y="5509661"/>
                <a:ext cx="1522546" cy="40483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i&gt;50</a:t>
                </a:r>
                <a:endParaRPr lang="zh-CN" altLang="en-US" sz="1600" dirty="0">
                  <a:solidFill>
                    <a:schemeClr val="tx1"/>
                  </a:solidFill>
                </a:endParaRPr>
              </a:p>
            </p:txBody>
          </p:sp>
          <p:cxnSp>
            <p:nvCxnSpPr>
              <p:cNvPr id="30" name="直接箭头连接符 29"/>
              <p:cNvCxnSpPr/>
              <p:nvPr/>
            </p:nvCxnSpPr>
            <p:spPr>
              <a:xfrm>
                <a:off x="10584909" y="5914495"/>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9909510" y="6225642"/>
                <a:ext cx="1318302" cy="27113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结束</a:t>
                </a:r>
                <a:endParaRPr lang="zh-CN" altLang="en-US" sz="1600" dirty="0">
                  <a:solidFill>
                    <a:schemeClr val="tx1"/>
                  </a:solidFill>
                </a:endParaRPr>
              </a:p>
            </p:txBody>
          </p:sp>
          <p:sp>
            <p:nvSpPr>
              <p:cNvPr id="47" name="文本框 46"/>
              <p:cNvSpPr txBox="1"/>
              <p:nvPr/>
            </p:nvSpPr>
            <p:spPr>
              <a:xfrm>
                <a:off x="10568661" y="5863666"/>
                <a:ext cx="492042" cy="338554"/>
              </a:xfrm>
              <a:prstGeom prst="rect">
                <a:avLst/>
              </a:prstGeom>
              <a:noFill/>
            </p:spPr>
            <p:txBody>
              <a:bodyPr wrap="square" rtlCol="0">
                <a:spAutoFit/>
              </a:bodyPr>
              <a:lstStyle/>
              <a:p>
                <a:r>
                  <a:rPr lang="en-US" altLang="zh-CN" sz="1600" dirty="0" smtClean="0"/>
                  <a:t>Y</a:t>
                </a:r>
                <a:endParaRPr lang="zh-CN" altLang="en-US" sz="1600" dirty="0"/>
              </a:p>
            </p:txBody>
          </p:sp>
          <p:sp>
            <p:nvSpPr>
              <p:cNvPr id="48" name="文本框 47"/>
              <p:cNvSpPr txBox="1"/>
              <p:nvPr/>
            </p:nvSpPr>
            <p:spPr>
              <a:xfrm>
                <a:off x="11403588" y="5401344"/>
                <a:ext cx="492042" cy="338554"/>
              </a:xfrm>
              <a:prstGeom prst="rect">
                <a:avLst/>
              </a:prstGeom>
              <a:noFill/>
            </p:spPr>
            <p:txBody>
              <a:bodyPr wrap="square" rtlCol="0">
                <a:spAutoFit/>
              </a:bodyPr>
              <a:lstStyle/>
              <a:p>
                <a:r>
                  <a:rPr lang="en-US" altLang="zh-CN" sz="1600" dirty="0" smtClean="0"/>
                  <a:t>N</a:t>
                </a:r>
                <a:endParaRPr lang="zh-CN" altLang="en-US" sz="1600" dirty="0"/>
              </a:p>
            </p:txBody>
          </p:sp>
          <p:sp>
            <p:nvSpPr>
              <p:cNvPr id="27" name="流程图: 数据 26"/>
              <p:cNvSpPr/>
              <p:nvPr/>
            </p:nvSpPr>
            <p:spPr>
              <a:xfrm>
                <a:off x="9559012" y="1415729"/>
                <a:ext cx="2019299" cy="264187"/>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输入</a:t>
                </a:r>
                <a:r>
                  <a:rPr lang="en-US" altLang="zh-CN" sz="1600" dirty="0" err="1" smtClean="0">
                    <a:solidFill>
                      <a:schemeClr val="tx1"/>
                    </a:solidFill>
                  </a:rPr>
                  <a:t>n</a:t>
                </a:r>
                <a:r>
                  <a:rPr lang="en-US" altLang="zh-CN" sz="1600" baseline="-25000" dirty="0" err="1">
                    <a:solidFill>
                      <a:schemeClr val="tx1"/>
                    </a:solidFill>
                  </a:rPr>
                  <a:t>i</a:t>
                </a:r>
                <a:r>
                  <a:rPr lang="zh-CN" altLang="en-US" sz="1600" dirty="0" smtClean="0">
                    <a:solidFill>
                      <a:schemeClr val="tx1"/>
                    </a:solidFill>
                  </a:rPr>
                  <a:t>、</a:t>
                </a:r>
                <a:r>
                  <a:rPr lang="en-US" altLang="zh-CN" sz="1600" dirty="0" err="1" smtClean="0">
                    <a:solidFill>
                      <a:schemeClr val="tx1"/>
                    </a:solidFill>
                  </a:rPr>
                  <a:t>g</a:t>
                </a:r>
                <a:r>
                  <a:rPr lang="en-US" altLang="zh-CN" sz="1600" baseline="-25000" dirty="0" err="1" smtClean="0">
                    <a:solidFill>
                      <a:schemeClr val="tx1"/>
                    </a:solidFill>
                  </a:rPr>
                  <a:t>i</a:t>
                </a:r>
                <a:endParaRPr lang="zh-CN" altLang="en-US" sz="1600" baseline="-25000" dirty="0">
                  <a:solidFill>
                    <a:schemeClr val="tx1"/>
                  </a:solidFill>
                </a:endParaRPr>
              </a:p>
            </p:txBody>
          </p:sp>
          <p:cxnSp>
            <p:nvCxnSpPr>
              <p:cNvPr id="32" name="直接箭头连接符 31"/>
              <p:cNvCxnSpPr/>
              <p:nvPr/>
            </p:nvCxnSpPr>
            <p:spPr>
              <a:xfrm>
                <a:off x="10570773" y="1679916"/>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577957" y="2252934"/>
                <a:ext cx="0" cy="287200"/>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9816684" y="2540134"/>
                <a:ext cx="1522546" cy="40483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i</a:t>
                </a:r>
                <a:r>
                  <a:rPr lang="en-US" altLang="zh-CN" sz="1600" dirty="0" smtClean="0">
                    <a:solidFill>
                      <a:schemeClr val="tx1"/>
                    </a:solidFill>
                  </a:rPr>
                  <a:t>&gt;50</a:t>
                </a:r>
                <a:endParaRPr lang="zh-CN" altLang="en-US" sz="1600" dirty="0">
                  <a:solidFill>
                    <a:schemeClr val="tx1"/>
                  </a:solidFill>
                </a:endParaRPr>
              </a:p>
            </p:txBody>
          </p:sp>
          <p:cxnSp>
            <p:nvCxnSpPr>
              <p:cNvPr id="35" name="直接箭头连接符 34"/>
              <p:cNvCxnSpPr/>
              <p:nvPr/>
            </p:nvCxnSpPr>
            <p:spPr>
              <a:xfrm>
                <a:off x="10577957" y="2944969"/>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577957" y="2894139"/>
                <a:ext cx="492042" cy="338554"/>
              </a:xfrm>
              <a:prstGeom prst="rect">
                <a:avLst/>
              </a:prstGeom>
              <a:noFill/>
            </p:spPr>
            <p:txBody>
              <a:bodyPr wrap="square" rtlCol="0">
                <a:spAutoFit/>
              </a:bodyPr>
              <a:lstStyle/>
              <a:p>
                <a:r>
                  <a:rPr lang="en-US" altLang="zh-CN" sz="1600" dirty="0" smtClean="0"/>
                  <a:t>Y</a:t>
                </a:r>
                <a:endParaRPr lang="zh-CN" altLang="en-US" sz="1600" dirty="0"/>
              </a:p>
            </p:txBody>
          </p:sp>
          <p:cxnSp>
            <p:nvCxnSpPr>
              <p:cNvPr id="40" name="直接箭头连接符 39"/>
              <p:cNvCxnSpPr/>
              <p:nvPr/>
            </p:nvCxnSpPr>
            <p:spPr>
              <a:xfrm>
                <a:off x="10577957" y="3496061"/>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691063" y="3807208"/>
                <a:ext cx="1773485" cy="40483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g</a:t>
                </a:r>
                <a:r>
                  <a:rPr lang="en-US" altLang="zh-CN" sz="1600" baseline="-25000" dirty="0" err="1" smtClean="0">
                    <a:solidFill>
                      <a:schemeClr val="tx1"/>
                    </a:solidFill>
                  </a:rPr>
                  <a:t>i</a:t>
                </a:r>
                <a:r>
                  <a:rPr lang="zh-CN" altLang="en-US" sz="1600" dirty="0" smtClean="0">
                    <a:solidFill>
                      <a:schemeClr val="tx1"/>
                    </a:solidFill>
                  </a:rPr>
                  <a:t>≥</a:t>
                </a:r>
                <a:r>
                  <a:rPr lang="en-US" altLang="zh-CN" sz="1600" dirty="0" smtClean="0">
                    <a:solidFill>
                      <a:schemeClr val="tx1"/>
                    </a:solidFill>
                  </a:rPr>
                  <a:t>80</a:t>
                </a:r>
                <a:endParaRPr lang="zh-CN" altLang="en-US" sz="1600" dirty="0">
                  <a:solidFill>
                    <a:schemeClr val="tx1"/>
                  </a:solidFill>
                </a:endParaRPr>
              </a:p>
            </p:txBody>
          </p:sp>
          <p:sp>
            <p:nvSpPr>
              <p:cNvPr id="5" name="任意多边形 4"/>
              <p:cNvSpPr/>
              <p:nvPr/>
            </p:nvSpPr>
            <p:spPr>
              <a:xfrm>
                <a:off x="8903122" y="4009626"/>
                <a:ext cx="787941" cy="20241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no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42" name="文本框 41"/>
              <p:cNvSpPr txBox="1"/>
              <p:nvPr/>
            </p:nvSpPr>
            <p:spPr>
              <a:xfrm>
                <a:off x="9209208" y="3704607"/>
                <a:ext cx="492042" cy="338554"/>
              </a:xfrm>
              <a:prstGeom prst="rect">
                <a:avLst/>
              </a:prstGeom>
              <a:noFill/>
            </p:spPr>
            <p:txBody>
              <a:bodyPr wrap="square" rtlCol="0">
                <a:spAutoFit/>
              </a:bodyPr>
              <a:lstStyle/>
              <a:p>
                <a:r>
                  <a:rPr lang="en-US" altLang="zh-CN" sz="1600" dirty="0" smtClean="0"/>
                  <a:t>Y</a:t>
                </a:r>
                <a:endParaRPr lang="zh-CN" altLang="en-US" sz="1600" dirty="0"/>
              </a:p>
            </p:txBody>
          </p:sp>
          <p:sp>
            <p:nvSpPr>
              <p:cNvPr id="43" name="流程图: 数据 42"/>
              <p:cNvSpPr/>
              <p:nvPr/>
            </p:nvSpPr>
            <p:spPr>
              <a:xfrm>
                <a:off x="7797385" y="4214436"/>
                <a:ext cx="2019299" cy="264187"/>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输出</a:t>
                </a:r>
                <a:r>
                  <a:rPr lang="en-US" altLang="zh-CN" sz="1600" dirty="0" err="1" smtClean="0">
                    <a:solidFill>
                      <a:schemeClr val="tx1"/>
                    </a:solidFill>
                  </a:rPr>
                  <a:t>n</a:t>
                </a:r>
                <a:r>
                  <a:rPr lang="en-US" altLang="zh-CN" sz="1600" baseline="-25000" dirty="0" err="1" smtClean="0">
                    <a:solidFill>
                      <a:schemeClr val="tx1"/>
                    </a:solidFill>
                  </a:rPr>
                  <a:t>i</a:t>
                </a:r>
                <a:r>
                  <a:rPr lang="zh-CN" altLang="en-US" sz="1600" dirty="0" smtClean="0">
                    <a:solidFill>
                      <a:schemeClr val="tx1"/>
                    </a:solidFill>
                  </a:rPr>
                  <a:t>、</a:t>
                </a:r>
                <a:r>
                  <a:rPr lang="en-US" altLang="zh-CN" sz="1600" dirty="0" err="1" smtClean="0">
                    <a:solidFill>
                      <a:schemeClr val="tx1"/>
                    </a:solidFill>
                  </a:rPr>
                  <a:t>g</a:t>
                </a:r>
                <a:r>
                  <a:rPr lang="en-US" altLang="zh-CN" sz="1600" baseline="-25000" dirty="0" err="1" smtClean="0">
                    <a:solidFill>
                      <a:schemeClr val="tx1"/>
                    </a:solidFill>
                  </a:rPr>
                  <a:t>i</a:t>
                </a:r>
                <a:endParaRPr lang="zh-CN" altLang="en-US" sz="1600" baseline="-25000" dirty="0">
                  <a:solidFill>
                    <a:schemeClr val="tx1"/>
                  </a:solidFill>
                </a:endParaRPr>
              </a:p>
            </p:txBody>
          </p:sp>
          <p:sp>
            <p:nvSpPr>
              <p:cNvPr id="14" name="任意多边形 13"/>
              <p:cNvSpPr/>
              <p:nvPr/>
            </p:nvSpPr>
            <p:spPr>
              <a:xfrm>
                <a:off x="8903121" y="4482137"/>
                <a:ext cx="1674835" cy="125399"/>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no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45" name="文本框 44"/>
              <p:cNvSpPr txBox="1"/>
              <p:nvPr/>
            </p:nvSpPr>
            <p:spPr>
              <a:xfrm>
                <a:off x="9422284" y="2421364"/>
                <a:ext cx="492042" cy="338554"/>
              </a:xfrm>
              <a:prstGeom prst="rect">
                <a:avLst/>
              </a:prstGeom>
              <a:noFill/>
            </p:spPr>
            <p:txBody>
              <a:bodyPr wrap="square" rtlCol="0">
                <a:spAutoFit/>
              </a:bodyPr>
              <a:lstStyle/>
              <a:p>
                <a:r>
                  <a:rPr lang="en-US" altLang="zh-CN" sz="1600" dirty="0" smtClean="0"/>
                  <a:t>N</a:t>
                </a:r>
                <a:endParaRPr lang="zh-CN" altLang="en-US" sz="1600" dirty="0"/>
              </a:p>
            </p:txBody>
          </p:sp>
        </p:grpSp>
        <p:cxnSp>
          <p:nvCxnSpPr>
            <p:cNvPr id="54" name="肘形连接符 53"/>
            <p:cNvCxnSpPr>
              <a:stCxn id="9" idx="3"/>
            </p:cNvCxnSpPr>
            <p:nvPr/>
          </p:nvCxnSpPr>
          <p:spPr>
            <a:xfrm flipH="1" flipV="1">
              <a:off x="10568660" y="3654226"/>
              <a:ext cx="761274" cy="2057853"/>
            </a:xfrm>
            <a:prstGeom prst="bentConnector5">
              <a:avLst>
                <a:gd name="adj1" fmla="val -89240"/>
                <a:gd name="adj2" fmla="val 99844"/>
                <a:gd name="adj3" fmla="val 2514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34" idx="1"/>
            </p:cNvCxnSpPr>
            <p:nvPr/>
          </p:nvCxnSpPr>
          <p:spPr>
            <a:xfrm rot="10800000">
              <a:off x="8983980" y="1184922"/>
              <a:ext cx="832704" cy="1557630"/>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81" name="直接箭头连接符 80"/>
          <p:cNvCxnSpPr/>
          <p:nvPr/>
        </p:nvCxnSpPr>
        <p:spPr>
          <a:xfrm>
            <a:off x="8983980" y="1184922"/>
            <a:ext cx="1600929" cy="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369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0034"/>
            <a:ext cx="10515600" cy="1023010"/>
          </a:xfrm>
        </p:spPr>
        <p:txBody>
          <a:bodyPr>
            <a:normAutofit/>
          </a:bodyPr>
          <a:lstStyle/>
          <a:p>
            <a:r>
              <a:rPr lang="zh-CN" altLang="en-US" sz="2400" dirty="0" smtClean="0"/>
              <a:t>算法的流程图表示举例</a:t>
            </a:r>
            <a:endParaRPr lang="zh-CN" altLang="en-US" sz="2400" dirty="0"/>
          </a:p>
        </p:txBody>
      </p:sp>
      <p:sp>
        <p:nvSpPr>
          <p:cNvPr id="3" name="内容占位符 2"/>
          <p:cNvSpPr>
            <a:spLocks noGrp="1"/>
          </p:cNvSpPr>
          <p:nvPr>
            <p:ph idx="1"/>
          </p:nvPr>
        </p:nvSpPr>
        <p:spPr>
          <a:xfrm>
            <a:off x="441196" y="579037"/>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2.8】</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判定闰年的算法用流程图表示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年中的每一年是否为闰年，将结果输出。</a:t>
            </a:r>
            <a:endParaRPr lang="en-US" altLang="zh-CN" sz="2400" dirty="0" smtClean="0">
              <a:solidFill>
                <a:schemeClr val="accent1"/>
              </a:solidFill>
            </a:endParaRPr>
          </a:p>
        </p:txBody>
      </p:sp>
      <p:sp>
        <p:nvSpPr>
          <p:cNvPr id="9" name="日期占位符 8"/>
          <p:cNvSpPr>
            <a:spLocks noGrp="1"/>
          </p:cNvSpPr>
          <p:nvPr>
            <p:ph type="dt" sz="half" idx="10"/>
          </p:nvPr>
        </p:nvSpPr>
        <p:spPr/>
        <p:txBody>
          <a:bodyPr/>
          <a:lstStyle/>
          <a:p>
            <a:fld id="{119CC47F-C370-465D-BDA4-C52ACEDE5E17}" type="datetime11">
              <a:rPr lang="zh-CN" altLang="en-US" smtClean="0"/>
              <a:t>10:10:54</a:t>
            </a:fld>
            <a:endParaRPr lang="zh-CN" altLang="en-US"/>
          </a:p>
        </p:txBody>
      </p:sp>
      <p:sp>
        <p:nvSpPr>
          <p:cNvPr id="10" name="灯片编号占位符 9"/>
          <p:cNvSpPr>
            <a:spLocks noGrp="1"/>
          </p:cNvSpPr>
          <p:nvPr>
            <p:ph type="sldNum" sz="quarter" idx="12"/>
          </p:nvPr>
        </p:nvSpPr>
        <p:spPr/>
        <p:txBody>
          <a:bodyPr/>
          <a:lstStyle/>
          <a:p>
            <a:fld id="{B058512A-BF6F-43D0-855A-BBBF14572BDB}" type="slidenum">
              <a:rPr lang="zh-CN" altLang="en-US" smtClean="0"/>
              <a:pPr/>
              <a:t>18</a:t>
            </a:fld>
            <a:endParaRPr lang="zh-CN" altLang="en-US"/>
          </a:p>
        </p:txBody>
      </p:sp>
      <p:cxnSp>
        <p:nvCxnSpPr>
          <p:cNvPr id="16" name="直接箭头连接符 15"/>
          <p:cNvCxnSpPr/>
          <p:nvPr/>
        </p:nvCxnSpPr>
        <p:spPr>
          <a:xfrm flipH="1">
            <a:off x="10224945" y="1202676"/>
            <a:ext cx="1542985" cy="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1403109" y="243383"/>
            <a:ext cx="10364821" cy="6148499"/>
            <a:chOff x="1403109" y="243383"/>
            <a:chExt cx="10364821" cy="6148499"/>
          </a:xfrm>
        </p:grpSpPr>
        <p:grpSp>
          <p:nvGrpSpPr>
            <p:cNvPr id="26" name="组合 25"/>
            <p:cNvGrpSpPr/>
            <p:nvPr/>
          </p:nvGrpSpPr>
          <p:grpSpPr>
            <a:xfrm>
              <a:off x="1403109" y="243383"/>
              <a:ext cx="9939393" cy="6148499"/>
              <a:chOff x="1403109" y="243383"/>
              <a:chExt cx="9939393" cy="6148499"/>
            </a:xfrm>
          </p:grpSpPr>
          <p:sp>
            <p:nvSpPr>
              <p:cNvPr id="4" name="流程图: 可选过程 3"/>
              <p:cNvSpPr/>
              <p:nvPr/>
            </p:nvSpPr>
            <p:spPr>
              <a:xfrm>
                <a:off x="9394222" y="243383"/>
                <a:ext cx="1661448" cy="27113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开始</a:t>
                </a:r>
                <a:endParaRPr lang="zh-CN" altLang="en-US" sz="1600" dirty="0">
                  <a:solidFill>
                    <a:schemeClr val="tx1"/>
                  </a:solidFill>
                </a:endParaRPr>
              </a:p>
            </p:txBody>
          </p:sp>
          <p:cxnSp>
            <p:nvCxnSpPr>
              <p:cNvPr id="6" name="直接箭头连接符 5"/>
              <p:cNvCxnSpPr>
                <a:stCxn id="4" idx="2"/>
              </p:cNvCxnSpPr>
              <p:nvPr/>
            </p:nvCxnSpPr>
            <p:spPr>
              <a:xfrm>
                <a:off x="10224946" y="514513"/>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394222" y="825660"/>
                <a:ext cx="1661448" cy="2646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2000=&gt;year</a:t>
                </a:r>
                <a:endParaRPr lang="zh-CN" altLang="en-US" sz="1600" dirty="0">
                  <a:solidFill>
                    <a:schemeClr val="tx1"/>
                  </a:solidFill>
                </a:endParaRPr>
              </a:p>
            </p:txBody>
          </p:sp>
          <p:cxnSp>
            <p:nvCxnSpPr>
              <p:cNvPr id="22" name="直接箭头连接符 21"/>
              <p:cNvCxnSpPr/>
              <p:nvPr/>
            </p:nvCxnSpPr>
            <p:spPr>
              <a:xfrm>
                <a:off x="10224946" y="1090309"/>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914887" y="2063243"/>
                <a:ext cx="620118" cy="338554"/>
              </a:xfrm>
              <a:prstGeom prst="rect">
                <a:avLst/>
              </a:prstGeom>
              <a:noFill/>
            </p:spPr>
            <p:txBody>
              <a:bodyPr wrap="square" rtlCol="0">
                <a:spAutoFit/>
              </a:bodyPr>
              <a:lstStyle/>
              <a:p>
                <a:r>
                  <a:rPr lang="en-US" altLang="zh-CN" sz="1600" dirty="0" smtClean="0"/>
                  <a:t>N</a:t>
                </a:r>
                <a:endParaRPr lang="zh-CN" altLang="en-US" sz="1600" dirty="0"/>
              </a:p>
            </p:txBody>
          </p:sp>
          <p:cxnSp>
            <p:nvCxnSpPr>
              <p:cNvPr id="32" name="直接箭头连接符 31"/>
              <p:cNvCxnSpPr/>
              <p:nvPr/>
            </p:nvCxnSpPr>
            <p:spPr>
              <a:xfrm>
                <a:off x="10224946" y="2151795"/>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0229033" y="3214430"/>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07390" y="1419715"/>
                <a:ext cx="2235112" cy="73208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Year</a:t>
                </a:r>
                <a:r>
                  <a:rPr lang="zh-CN" altLang="en-US" sz="1600" dirty="0" smtClean="0">
                    <a:solidFill>
                      <a:schemeClr val="tx1"/>
                    </a:solidFill>
                  </a:rPr>
                  <a:t>不能被</a:t>
                </a:r>
                <a:r>
                  <a:rPr lang="en-US" altLang="zh-CN" sz="1600" dirty="0" smtClean="0">
                    <a:solidFill>
                      <a:schemeClr val="tx1"/>
                    </a:solidFill>
                  </a:rPr>
                  <a:t>4</a:t>
                </a:r>
                <a:r>
                  <a:rPr lang="zh-CN" altLang="en-US" sz="1600" dirty="0" smtClean="0">
                    <a:solidFill>
                      <a:schemeClr val="tx1"/>
                    </a:solidFill>
                  </a:rPr>
                  <a:t>整除</a:t>
                </a:r>
                <a:endParaRPr lang="zh-CN" altLang="en-US" sz="1600" dirty="0">
                  <a:solidFill>
                    <a:schemeClr val="tx1"/>
                  </a:solidFill>
                </a:endParaRPr>
              </a:p>
            </p:txBody>
          </p:sp>
          <p:sp>
            <p:nvSpPr>
              <p:cNvPr id="5" name="任意多边形 4"/>
              <p:cNvSpPr/>
              <p:nvPr/>
            </p:nvSpPr>
            <p:spPr>
              <a:xfrm>
                <a:off x="2423886" y="1779682"/>
                <a:ext cx="6683505" cy="202169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no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42" name="文本框 41"/>
              <p:cNvSpPr txBox="1"/>
              <p:nvPr/>
            </p:nvSpPr>
            <p:spPr>
              <a:xfrm>
                <a:off x="8774104" y="1448355"/>
                <a:ext cx="620118" cy="338554"/>
              </a:xfrm>
              <a:prstGeom prst="rect">
                <a:avLst/>
              </a:prstGeom>
              <a:noFill/>
            </p:spPr>
            <p:txBody>
              <a:bodyPr wrap="square" rtlCol="0">
                <a:spAutoFit/>
              </a:bodyPr>
              <a:lstStyle/>
              <a:p>
                <a:r>
                  <a:rPr lang="en-US" altLang="zh-CN" sz="1600" dirty="0" smtClean="0"/>
                  <a:t>Y</a:t>
                </a:r>
                <a:endParaRPr lang="zh-CN" altLang="en-US" sz="1600" dirty="0"/>
              </a:p>
            </p:txBody>
          </p:sp>
          <p:sp>
            <p:nvSpPr>
              <p:cNvPr id="43" name="流程图: 数据 42"/>
              <p:cNvSpPr/>
              <p:nvPr/>
            </p:nvSpPr>
            <p:spPr>
              <a:xfrm>
                <a:off x="9250805" y="3525578"/>
                <a:ext cx="1948281" cy="463696"/>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输出</a:t>
                </a:r>
                <a:r>
                  <a:rPr lang="en-US" altLang="zh-CN" sz="1600" dirty="0" smtClean="0">
                    <a:solidFill>
                      <a:schemeClr val="tx1"/>
                    </a:solidFill>
                  </a:rPr>
                  <a:t>year</a:t>
                </a:r>
              </a:p>
              <a:p>
                <a:pPr algn="ctr"/>
                <a:r>
                  <a:rPr lang="zh-CN" altLang="en-US" sz="1600" dirty="0" smtClean="0">
                    <a:solidFill>
                      <a:schemeClr val="tx1"/>
                    </a:solidFill>
                  </a:rPr>
                  <a:t>“是闰年”</a:t>
                </a:r>
                <a:endParaRPr lang="zh-CN" altLang="en-US" sz="1600" baseline="-25000" dirty="0">
                  <a:solidFill>
                    <a:schemeClr val="tx1"/>
                  </a:solidFill>
                </a:endParaRPr>
              </a:p>
            </p:txBody>
          </p:sp>
          <p:sp>
            <p:nvSpPr>
              <p:cNvPr id="14" name="任意多边形 13"/>
              <p:cNvSpPr/>
              <p:nvPr/>
            </p:nvSpPr>
            <p:spPr>
              <a:xfrm flipH="1">
                <a:off x="7020811" y="3966052"/>
                <a:ext cx="3204134" cy="894955"/>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no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45" name="文本框 44"/>
              <p:cNvSpPr txBox="1"/>
              <p:nvPr/>
            </p:nvSpPr>
            <p:spPr>
              <a:xfrm>
                <a:off x="8774104" y="2483733"/>
                <a:ext cx="620118" cy="338554"/>
              </a:xfrm>
              <a:prstGeom prst="rect">
                <a:avLst/>
              </a:prstGeom>
              <a:noFill/>
            </p:spPr>
            <p:txBody>
              <a:bodyPr wrap="square" rtlCol="0">
                <a:spAutoFit/>
              </a:bodyPr>
              <a:lstStyle/>
              <a:p>
                <a:r>
                  <a:rPr lang="en-US" altLang="zh-CN" sz="1600" dirty="0" smtClean="0"/>
                  <a:t>N</a:t>
                </a:r>
                <a:endParaRPr lang="zh-CN" altLang="en-US" sz="1600" dirty="0"/>
              </a:p>
            </p:txBody>
          </p:sp>
          <p:sp>
            <p:nvSpPr>
              <p:cNvPr id="49" name="流程图: 决策 48"/>
              <p:cNvSpPr/>
              <p:nvPr/>
            </p:nvSpPr>
            <p:spPr>
              <a:xfrm>
                <a:off x="9107390" y="2462812"/>
                <a:ext cx="2235112" cy="73208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smtClean="0">
                    <a:solidFill>
                      <a:schemeClr val="tx1"/>
                    </a:solidFill>
                  </a:rPr>
                  <a:t>Year</a:t>
                </a:r>
                <a:r>
                  <a:rPr lang="zh-CN" altLang="en-US" sz="1600" dirty="0" smtClean="0">
                    <a:solidFill>
                      <a:schemeClr val="tx1"/>
                    </a:solidFill>
                  </a:rPr>
                  <a:t>不能被</a:t>
                </a:r>
                <a:r>
                  <a:rPr lang="en-US" altLang="zh-CN" sz="1600" dirty="0" smtClean="0">
                    <a:solidFill>
                      <a:schemeClr val="tx1"/>
                    </a:solidFill>
                  </a:rPr>
                  <a:t>100</a:t>
                </a:r>
                <a:r>
                  <a:rPr lang="zh-CN" altLang="en-US" sz="1600" dirty="0" smtClean="0">
                    <a:solidFill>
                      <a:schemeClr val="tx1"/>
                    </a:solidFill>
                  </a:rPr>
                  <a:t>整除</a:t>
                </a:r>
                <a:endParaRPr lang="zh-CN" altLang="en-US" sz="1600" dirty="0">
                  <a:solidFill>
                    <a:schemeClr val="tx1"/>
                  </a:solidFill>
                </a:endParaRPr>
              </a:p>
            </p:txBody>
          </p:sp>
          <p:sp>
            <p:nvSpPr>
              <p:cNvPr id="52" name="任意多边形 51"/>
              <p:cNvSpPr/>
              <p:nvPr/>
            </p:nvSpPr>
            <p:spPr>
              <a:xfrm>
                <a:off x="6183085" y="2825978"/>
                <a:ext cx="2936021" cy="25295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no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grpSp>
            <p:nvGrpSpPr>
              <p:cNvPr id="7" name="组合 6"/>
              <p:cNvGrpSpPr/>
              <p:nvPr/>
            </p:nvGrpSpPr>
            <p:grpSpPr>
              <a:xfrm>
                <a:off x="1403109" y="3078929"/>
                <a:ext cx="7352941" cy="1186141"/>
                <a:chOff x="105545" y="3224069"/>
                <a:chExt cx="7352941" cy="1186141"/>
              </a:xfrm>
              <a:noFill/>
            </p:grpSpPr>
            <p:sp>
              <p:nvSpPr>
                <p:cNvPr id="36" name="文本框 35"/>
                <p:cNvSpPr txBox="1"/>
                <p:nvPr/>
              </p:nvSpPr>
              <p:spPr>
                <a:xfrm>
                  <a:off x="5994357" y="3264276"/>
                  <a:ext cx="620118" cy="338554"/>
                </a:xfrm>
                <a:prstGeom prst="rect">
                  <a:avLst/>
                </a:prstGeom>
                <a:grpFill/>
              </p:spPr>
              <p:txBody>
                <a:bodyPr wrap="square" rtlCol="0">
                  <a:spAutoFit/>
                </a:bodyPr>
                <a:lstStyle/>
                <a:p>
                  <a:r>
                    <a:rPr lang="en-US" altLang="zh-CN" sz="1600" dirty="0" smtClean="0"/>
                    <a:t>Y</a:t>
                  </a:r>
                  <a:endParaRPr lang="zh-CN" altLang="en-US" sz="1600" dirty="0"/>
                </a:p>
              </p:txBody>
            </p:sp>
            <p:sp>
              <p:nvSpPr>
                <p:cNvPr id="53" name="流程图: 决策 52"/>
                <p:cNvSpPr/>
                <p:nvPr/>
              </p:nvSpPr>
              <p:spPr>
                <a:xfrm>
                  <a:off x="3759245" y="3224069"/>
                  <a:ext cx="2235112" cy="732080"/>
                </a:xfrm>
                <a:prstGeom prst="flowChartDecision">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altLang="zh-CN" sz="1600" dirty="0">
                      <a:solidFill>
                        <a:schemeClr val="tx1"/>
                      </a:solidFill>
                    </a:rPr>
                    <a:t>Year</a:t>
                  </a:r>
                  <a:r>
                    <a:rPr lang="zh-CN" altLang="en-US" sz="1600" dirty="0">
                      <a:solidFill>
                        <a:schemeClr val="tx1"/>
                      </a:solidFill>
                    </a:rPr>
                    <a:t>不能被</a:t>
                  </a:r>
                  <a:r>
                    <a:rPr lang="en-US" altLang="zh-CN" sz="1600" dirty="0">
                      <a:solidFill>
                        <a:schemeClr val="tx1"/>
                      </a:solidFill>
                    </a:rPr>
                    <a:t>400</a:t>
                  </a:r>
                  <a:r>
                    <a:rPr lang="zh-CN" altLang="en-US" sz="1600" dirty="0">
                      <a:solidFill>
                        <a:schemeClr val="tx1"/>
                      </a:solidFill>
                    </a:rPr>
                    <a:t>整除</a:t>
                  </a:r>
                </a:p>
              </p:txBody>
            </p:sp>
            <p:sp>
              <p:nvSpPr>
                <p:cNvPr id="54" name="任意多边形 53"/>
                <p:cNvSpPr/>
                <p:nvPr/>
              </p:nvSpPr>
              <p:spPr>
                <a:xfrm flipH="1">
                  <a:off x="5994356" y="3590109"/>
                  <a:ext cx="508043"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grp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55" name="流程图: 数据 54"/>
                <p:cNvSpPr/>
                <p:nvPr/>
              </p:nvSpPr>
              <p:spPr>
                <a:xfrm>
                  <a:off x="5510205" y="3903820"/>
                  <a:ext cx="1948281" cy="463696"/>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600" dirty="0">
                      <a:solidFill>
                        <a:schemeClr val="tx1"/>
                      </a:solidFill>
                    </a:rPr>
                    <a:t>输出</a:t>
                  </a:r>
                  <a:r>
                    <a:rPr lang="en-US" altLang="zh-CN" sz="1600" dirty="0">
                      <a:solidFill>
                        <a:schemeClr val="tx1"/>
                      </a:solidFill>
                    </a:rPr>
                    <a:t>year</a:t>
                  </a:r>
                </a:p>
                <a:p>
                  <a:pPr algn="ctr"/>
                  <a:r>
                    <a:rPr lang="zh-CN" altLang="en-US" sz="1600" dirty="0">
                      <a:solidFill>
                        <a:schemeClr val="tx1"/>
                      </a:solidFill>
                    </a:rPr>
                    <a:t>“不是闰年”</a:t>
                  </a:r>
                </a:p>
              </p:txBody>
            </p:sp>
            <p:sp>
              <p:nvSpPr>
                <p:cNvPr id="56" name="文本框 55"/>
                <p:cNvSpPr txBox="1"/>
                <p:nvPr/>
              </p:nvSpPr>
              <p:spPr>
                <a:xfrm>
                  <a:off x="3401002" y="3252229"/>
                  <a:ext cx="620118" cy="338554"/>
                </a:xfrm>
                <a:prstGeom prst="rect">
                  <a:avLst/>
                </a:prstGeom>
                <a:grpFill/>
              </p:spPr>
              <p:txBody>
                <a:bodyPr wrap="square" rtlCol="0">
                  <a:spAutoFit/>
                </a:bodyPr>
                <a:lstStyle/>
                <a:p>
                  <a:r>
                    <a:rPr lang="en-US" altLang="zh-CN" sz="1600" dirty="0" smtClean="0"/>
                    <a:t>N</a:t>
                  </a:r>
                  <a:endParaRPr lang="zh-CN" altLang="en-US" sz="1600" dirty="0"/>
                </a:p>
              </p:txBody>
            </p:sp>
            <p:sp>
              <p:nvSpPr>
                <p:cNvPr id="57" name="任意多边形 56"/>
                <p:cNvSpPr/>
                <p:nvPr/>
              </p:nvSpPr>
              <p:spPr>
                <a:xfrm>
                  <a:off x="3139127" y="3590109"/>
                  <a:ext cx="609260"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grp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58" name="流程图: 数据 57"/>
                <p:cNvSpPr/>
                <p:nvPr/>
              </p:nvSpPr>
              <p:spPr>
                <a:xfrm>
                  <a:off x="2164986" y="3912301"/>
                  <a:ext cx="1948281" cy="463696"/>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600" dirty="0">
                      <a:solidFill>
                        <a:schemeClr val="tx1"/>
                      </a:solidFill>
                    </a:rPr>
                    <a:t>输出</a:t>
                  </a:r>
                  <a:r>
                    <a:rPr lang="en-US" altLang="zh-CN" sz="1600" dirty="0">
                      <a:solidFill>
                        <a:schemeClr val="tx1"/>
                      </a:solidFill>
                    </a:rPr>
                    <a:t>year</a:t>
                  </a:r>
                </a:p>
                <a:p>
                  <a:pPr algn="ctr"/>
                  <a:r>
                    <a:rPr lang="zh-CN" altLang="en-US" sz="1600" dirty="0" smtClean="0">
                      <a:solidFill>
                        <a:schemeClr val="tx1"/>
                      </a:solidFill>
                    </a:rPr>
                    <a:t>“是闰年”</a:t>
                  </a:r>
                  <a:endParaRPr lang="zh-CN" altLang="en-US" sz="1600" dirty="0">
                    <a:solidFill>
                      <a:schemeClr val="tx1"/>
                    </a:solidFill>
                  </a:endParaRPr>
                </a:p>
              </p:txBody>
            </p:sp>
            <p:sp>
              <p:nvSpPr>
                <p:cNvPr id="59" name="流程图: 数据 58"/>
                <p:cNvSpPr/>
                <p:nvPr/>
              </p:nvSpPr>
              <p:spPr>
                <a:xfrm>
                  <a:off x="105545" y="3946514"/>
                  <a:ext cx="1948281" cy="463696"/>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600" dirty="0">
                      <a:solidFill>
                        <a:schemeClr val="tx1"/>
                      </a:solidFill>
                    </a:rPr>
                    <a:t>输出</a:t>
                  </a:r>
                  <a:r>
                    <a:rPr lang="en-US" altLang="zh-CN" sz="1600" dirty="0">
                      <a:solidFill>
                        <a:schemeClr val="tx1"/>
                      </a:solidFill>
                    </a:rPr>
                    <a:t>year</a:t>
                  </a:r>
                </a:p>
                <a:p>
                  <a:pPr algn="ctr"/>
                  <a:r>
                    <a:rPr lang="zh-CN" altLang="en-US" sz="1600" dirty="0" smtClean="0">
                      <a:solidFill>
                        <a:schemeClr val="tx1"/>
                      </a:solidFill>
                    </a:rPr>
                    <a:t>“不是闰年”</a:t>
                  </a:r>
                  <a:endParaRPr lang="zh-CN" altLang="en-US" sz="1600" dirty="0">
                    <a:solidFill>
                      <a:schemeClr val="tx1"/>
                    </a:solidFill>
                  </a:endParaRPr>
                </a:p>
              </p:txBody>
            </p:sp>
          </p:grpSp>
          <p:cxnSp>
            <p:nvCxnSpPr>
              <p:cNvPr id="63" name="直接箭头连接符 62"/>
              <p:cNvCxnSpPr>
                <a:stCxn id="58" idx="4"/>
              </p:cNvCxnSpPr>
              <p:nvPr/>
            </p:nvCxnSpPr>
            <p:spPr>
              <a:xfrm>
                <a:off x="4436691" y="4230857"/>
                <a:ext cx="0" cy="630150"/>
              </a:xfrm>
              <a:prstGeom prst="straightConnector1">
                <a:avLst/>
              </a:prstGeom>
              <a:noFill/>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2423886" y="4305979"/>
                <a:ext cx="2935477" cy="555028"/>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no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65" name="流程图: 过程 64"/>
              <p:cNvSpPr/>
              <p:nvPr/>
            </p:nvSpPr>
            <p:spPr>
              <a:xfrm>
                <a:off x="5341311" y="4680755"/>
                <a:ext cx="1661448" cy="2646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Year+1=&gt;year</a:t>
                </a:r>
                <a:endParaRPr lang="zh-CN" altLang="en-US" sz="1600" dirty="0">
                  <a:solidFill>
                    <a:schemeClr val="tx1"/>
                  </a:solidFill>
                </a:endParaRPr>
              </a:p>
            </p:txBody>
          </p:sp>
          <p:cxnSp>
            <p:nvCxnSpPr>
              <p:cNvPr id="66" name="直接箭头连接符 65"/>
              <p:cNvCxnSpPr/>
              <p:nvPr/>
            </p:nvCxnSpPr>
            <p:spPr>
              <a:xfrm>
                <a:off x="6190087" y="4945405"/>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67" name="流程图: 决策 66"/>
              <p:cNvSpPr/>
              <p:nvPr/>
            </p:nvSpPr>
            <p:spPr>
              <a:xfrm>
                <a:off x="5072531" y="5256552"/>
                <a:ext cx="2235112" cy="55631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smtClean="0">
                    <a:solidFill>
                      <a:schemeClr val="tx1"/>
                    </a:solidFill>
                  </a:rPr>
                  <a:t>Year&gt;2500</a:t>
                </a:r>
                <a:endParaRPr lang="zh-CN" altLang="en-US" sz="1600" dirty="0">
                  <a:solidFill>
                    <a:schemeClr val="tx1"/>
                  </a:solidFill>
                </a:endParaRPr>
              </a:p>
            </p:txBody>
          </p:sp>
          <p:sp>
            <p:nvSpPr>
              <p:cNvPr id="68" name="文本框 67"/>
              <p:cNvSpPr txBox="1"/>
              <p:nvPr/>
            </p:nvSpPr>
            <p:spPr>
              <a:xfrm>
                <a:off x="9954979" y="3133044"/>
                <a:ext cx="620118" cy="338554"/>
              </a:xfrm>
              <a:prstGeom prst="rect">
                <a:avLst/>
              </a:prstGeom>
              <a:noFill/>
            </p:spPr>
            <p:txBody>
              <a:bodyPr wrap="square" rtlCol="0">
                <a:spAutoFit/>
              </a:bodyPr>
              <a:lstStyle/>
              <a:p>
                <a:r>
                  <a:rPr lang="en-US" altLang="zh-CN" sz="1600" dirty="0" smtClean="0"/>
                  <a:t>Y</a:t>
                </a:r>
                <a:endParaRPr lang="zh-CN" altLang="en-US" sz="1600" dirty="0"/>
              </a:p>
            </p:txBody>
          </p:sp>
          <p:cxnSp>
            <p:nvCxnSpPr>
              <p:cNvPr id="69" name="直接箭头连接符 68"/>
              <p:cNvCxnSpPr/>
              <p:nvPr/>
            </p:nvCxnSpPr>
            <p:spPr>
              <a:xfrm>
                <a:off x="6190087" y="5838628"/>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861976" y="5752637"/>
                <a:ext cx="620118" cy="338554"/>
              </a:xfrm>
              <a:prstGeom prst="rect">
                <a:avLst/>
              </a:prstGeom>
              <a:noFill/>
            </p:spPr>
            <p:txBody>
              <a:bodyPr wrap="square" rtlCol="0">
                <a:spAutoFit/>
              </a:bodyPr>
              <a:lstStyle/>
              <a:p>
                <a:r>
                  <a:rPr lang="en-US" altLang="zh-CN" sz="1600" dirty="0" smtClean="0"/>
                  <a:t>Y</a:t>
                </a:r>
                <a:endParaRPr lang="zh-CN" altLang="en-US" sz="1600" dirty="0"/>
              </a:p>
            </p:txBody>
          </p:sp>
          <p:sp>
            <p:nvSpPr>
              <p:cNvPr id="71" name="流程图: 可选过程 70"/>
              <p:cNvSpPr/>
              <p:nvPr/>
            </p:nvSpPr>
            <p:spPr>
              <a:xfrm>
                <a:off x="5359363" y="6120752"/>
                <a:ext cx="1661448" cy="27113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结束</a:t>
                </a:r>
                <a:endParaRPr lang="zh-CN" altLang="en-US" sz="1600" dirty="0">
                  <a:solidFill>
                    <a:schemeClr val="tx1"/>
                  </a:solidFill>
                </a:endParaRPr>
              </a:p>
            </p:txBody>
          </p:sp>
        </p:grpSp>
        <p:cxnSp>
          <p:nvCxnSpPr>
            <p:cNvPr id="12" name="肘形连接符 11"/>
            <p:cNvCxnSpPr>
              <a:stCxn id="67" idx="3"/>
            </p:cNvCxnSpPr>
            <p:nvPr/>
          </p:nvCxnSpPr>
          <p:spPr>
            <a:xfrm flipV="1">
              <a:off x="7307643" y="1202676"/>
              <a:ext cx="4460287" cy="4332035"/>
            </a:xfrm>
            <a:prstGeom prst="bentConnector3">
              <a:avLst>
                <a:gd name="adj1" fmla="val 99915"/>
              </a:avLst>
            </a:prstGeom>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5" idx="4"/>
            </p:cNvCxnSpPr>
            <p:nvPr/>
          </p:nvCxnSpPr>
          <p:spPr>
            <a:xfrm>
              <a:off x="7781910" y="4222376"/>
              <a:ext cx="18053" cy="638631"/>
            </a:xfrm>
            <a:prstGeom prst="straightConnector1">
              <a:avLst/>
            </a:prstGeom>
            <a:noFill/>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文本框 44"/>
          <p:cNvSpPr txBox="1"/>
          <p:nvPr/>
        </p:nvSpPr>
        <p:spPr>
          <a:xfrm>
            <a:off x="7290871" y="5186175"/>
            <a:ext cx="620118" cy="369332"/>
          </a:xfrm>
          <a:prstGeom prst="rect">
            <a:avLst/>
          </a:prstGeom>
          <a:noFill/>
        </p:spPr>
        <p:txBody>
          <a:bodyPr wrap="square" rtlCol="0">
            <a:spAutoFit/>
          </a:bodyPr>
          <a:lstStyle/>
          <a:p>
            <a:r>
              <a:rPr lang="en-US" altLang="zh-CN" dirty="0" smtClean="0"/>
              <a:t>N</a:t>
            </a:r>
            <a:endParaRPr lang="zh-CN" altLang="en-US" dirty="0"/>
          </a:p>
        </p:txBody>
      </p:sp>
    </p:spTree>
    <p:extLst>
      <p:ext uri="{BB962C8B-B14F-4D97-AF65-F5344CB8AC3E}">
        <p14:creationId xmlns:p14="http://schemas.microsoft.com/office/powerpoint/2010/main" val="4227893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2.9】</a:t>
                </a:r>
                <a:r>
                  <a:rPr lang="zh-CN" altLang="en-US" sz="2400" dirty="0">
                    <a:solidFill>
                      <a:schemeClr val="accent1"/>
                    </a:solidFill>
                  </a:rPr>
                  <a:t>将例</a:t>
                </a:r>
                <a:r>
                  <a:rPr lang="en-US" altLang="zh-CN" sz="2400" dirty="0">
                    <a:solidFill>
                      <a:schemeClr val="accent1"/>
                    </a:solidFill>
                  </a:rPr>
                  <a:t>2.4</a:t>
                </a:r>
                <a:r>
                  <a:rPr lang="zh-CN" altLang="en-US" sz="2400" dirty="0">
                    <a:solidFill>
                      <a:schemeClr val="accent1"/>
                    </a:solidFill>
                  </a:rPr>
                  <a:t>的算法用流程图</a:t>
                </a:r>
                <a:r>
                  <a:rPr lang="zh-CN" altLang="en-US" sz="2400" dirty="0" smtClean="0">
                    <a:solidFill>
                      <a:schemeClr val="accent1"/>
                    </a:solidFill>
                  </a:rPr>
                  <a:t>表示。</a:t>
                </a:r>
                <a:endParaRPr lang="en-US" altLang="zh-CN" sz="2400" dirty="0" smtClean="0">
                  <a:solidFill>
                    <a:schemeClr val="accent1"/>
                  </a:solidFill>
                </a:endParaRPr>
              </a:p>
              <a:p>
                <a:pPr marL="0" indent="0">
                  <a:lnSpc>
                    <a:spcPct val="120000"/>
                  </a:lnSpc>
                  <a:buNone/>
                </a:pPr>
                <a:r>
                  <a:rPr lang="zh-CN" altLang="en-US" sz="2000" dirty="0" smtClean="0">
                    <a:solidFill>
                      <a:schemeClr val="accent1"/>
                    </a:solidFill>
                  </a:rPr>
                  <a:t>  </a:t>
                </a:r>
                <a:r>
                  <a:rPr lang="zh-CN" altLang="en-US" sz="2400" dirty="0" smtClean="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endParaRPr lang="en-US" altLang="zh-CN" sz="2400" dirty="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62211"/>
                <a:ext cx="8470765" cy="589584"/>
              </a:xfrm>
              <a:blipFill>
                <a:blip r:embed="rId7" cstate="print"/>
                <a:stretch>
                  <a:fillRect l="-1152" t="-2062" b="-121649"/>
                </a:stretch>
              </a:blipFill>
            </p:spPr>
            <p:txBody>
              <a:bodyPr/>
              <a:lstStyle/>
              <a:p>
                <a:r>
                  <a:rPr lang="zh-CN" altLang="en-US">
                    <a:noFill/>
                  </a:rPr>
                  <a:t> </a:t>
                </a:r>
              </a:p>
            </p:txBody>
          </p:sp>
        </mc:Fallback>
      </mc:AlternateContent>
      <p:grpSp>
        <p:nvGrpSpPr>
          <p:cNvPr id="46" name="组合 45"/>
          <p:cNvGrpSpPr/>
          <p:nvPr/>
        </p:nvGrpSpPr>
        <p:grpSpPr>
          <a:xfrm>
            <a:off x="3890485" y="2961489"/>
            <a:ext cx="4467904" cy="3544058"/>
            <a:chOff x="4030664" y="1795463"/>
            <a:chExt cx="3717925" cy="4624986"/>
          </a:xfrm>
        </p:grpSpPr>
        <p:sp>
          <p:nvSpPr>
            <p:cNvPr id="49"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a:t>
              </a:r>
              <a:r>
                <a:rPr lang="en-US" altLang="zh-CN" sz="1600" dirty="0" smtClean="0">
                  <a:solidFill>
                    <a:srgbClr val="454545"/>
                  </a:solidFill>
                </a:rPr>
                <a:t>sign = 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a:t>
              </a:r>
              <a:r>
                <a:rPr lang="en-US" altLang="zh-CN" sz="1600" dirty="0" smtClean="0">
                  <a:solidFill>
                    <a:srgbClr val="454545"/>
                  </a:solidFill>
                </a:rPr>
                <a:t>sum = 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en-US" altLang="zh-CN" sz="1600" dirty="0" err="1" smtClean="0">
                  <a:solidFill>
                    <a:srgbClr val="454545"/>
                  </a:solidFill>
                </a:rPr>
                <a:t>deno</a:t>
              </a:r>
              <a:r>
                <a:rPr lang="en-US" altLang="zh-CN" sz="1600" dirty="0" smtClean="0">
                  <a:solidFill>
                    <a:srgbClr val="454545"/>
                  </a:solidFill>
                </a:rPr>
                <a:t> = 2</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en-US" altLang="zh-CN" sz="1600" dirty="0" smtClean="0">
                  <a:solidFill>
                    <a:srgbClr val="454545"/>
                  </a:solidFill>
                </a:rPr>
                <a:t>sign = (-1)*sign</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S5</a:t>
              </a:r>
              <a:r>
                <a:rPr lang="en-US" altLang="zh-CN" sz="1600" dirty="0">
                  <a:solidFill>
                    <a:srgbClr val="454545"/>
                  </a:solidFill>
                </a:rPr>
                <a:t>: </a:t>
              </a:r>
              <a:r>
                <a:rPr lang="en-US" altLang="zh-CN" sz="1600" dirty="0" smtClean="0">
                  <a:solidFill>
                    <a:srgbClr val="454545"/>
                  </a:solidFill>
                </a:rPr>
                <a:t>term = sign*(1/</a:t>
              </a:r>
              <a:r>
                <a:rPr lang="en-US" altLang="zh-CN" sz="1600" dirty="0" err="1" smtClean="0">
                  <a:solidFill>
                    <a:srgbClr val="454545"/>
                  </a:solidFill>
                </a:rPr>
                <a:t>deno</a:t>
              </a:r>
              <a:r>
                <a:rPr lang="en-US" altLang="zh-CN" sz="1600" dirty="0">
                  <a:solidFill>
                    <a:srgbClr val="454545"/>
                  </a:solidFill>
                </a:rPr>
                <a:t>)</a:t>
              </a:r>
            </a:p>
            <a:p>
              <a:pPr algn="just">
                <a:spcBef>
                  <a:spcPts val="600"/>
                </a:spcBef>
                <a:spcAft>
                  <a:spcPts val="600"/>
                </a:spcAft>
                <a:defRPr/>
              </a:pPr>
              <a:r>
                <a:rPr lang="en-US" altLang="zh-CN" sz="1600" dirty="0" smtClean="0">
                  <a:solidFill>
                    <a:srgbClr val="454545"/>
                  </a:solidFill>
                </a:rPr>
                <a:t>S6</a:t>
              </a:r>
              <a:r>
                <a:rPr lang="en-US" altLang="zh-CN" sz="1600" dirty="0">
                  <a:solidFill>
                    <a:srgbClr val="454545"/>
                  </a:solidFill>
                </a:rPr>
                <a:t>: </a:t>
              </a:r>
              <a:r>
                <a:rPr lang="en-US" altLang="zh-CN" sz="1600" dirty="0" smtClean="0">
                  <a:solidFill>
                    <a:srgbClr val="454545"/>
                  </a:solidFill>
                </a:rPr>
                <a:t>sum = </a:t>
              </a:r>
              <a:r>
                <a:rPr lang="en-US" altLang="zh-CN" sz="1600" dirty="0" err="1" smtClean="0">
                  <a:solidFill>
                    <a:srgbClr val="454545"/>
                  </a:solidFill>
                </a:rPr>
                <a:t>sum+term</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S7</a:t>
              </a:r>
              <a:r>
                <a:rPr lang="en-US" altLang="zh-CN" sz="1600" dirty="0">
                  <a:solidFill>
                    <a:srgbClr val="454545"/>
                  </a:solidFill>
                </a:rPr>
                <a:t>: </a:t>
              </a:r>
              <a:r>
                <a:rPr lang="en-US" altLang="zh-CN" sz="1600" dirty="0" err="1" smtClean="0">
                  <a:solidFill>
                    <a:srgbClr val="454545"/>
                  </a:solidFill>
                </a:rPr>
                <a:t>deno</a:t>
              </a:r>
              <a:r>
                <a:rPr lang="en-US" altLang="zh-CN" sz="1600" dirty="0" smtClean="0">
                  <a:solidFill>
                    <a:srgbClr val="454545"/>
                  </a:solidFill>
                </a:rPr>
                <a:t> = deno+1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S8</a:t>
              </a:r>
              <a:r>
                <a:rPr lang="en-US" altLang="zh-CN" sz="1600" dirty="0">
                  <a:solidFill>
                    <a:srgbClr val="454545"/>
                  </a:solidFill>
                </a:rPr>
                <a:t>: </a:t>
              </a:r>
              <a:r>
                <a:rPr lang="zh-CN" altLang="en-US" sz="1600" dirty="0">
                  <a:solidFill>
                    <a:srgbClr val="454545"/>
                  </a:solidFill>
                </a:rPr>
                <a:t>若</a:t>
              </a:r>
              <a:r>
                <a:rPr lang="en-US" altLang="zh-CN" sz="1600" dirty="0">
                  <a:solidFill>
                    <a:srgbClr val="454545"/>
                  </a:solidFill>
                </a:rPr>
                <a:t>deno≤100</a:t>
              </a:r>
              <a:r>
                <a:rPr lang="zh-CN" altLang="en-US" sz="1600" dirty="0">
                  <a:solidFill>
                    <a:srgbClr val="454545"/>
                  </a:solidFill>
                </a:rPr>
                <a:t>返回</a:t>
              </a:r>
              <a:r>
                <a:rPr lang="en-US" altLang="zh-CN" sz="1600" dirty="0">
                  <a:solidFill>
                    <a:srgbClr val="454545"/>
                  </a:solidFill>
                </a:rPr>
                <a:t>S4</a:t>
              </a:r>
              <a:r>
                <a:rPr lang="zh-CN" altLang="en-US" sz="1600" dirty="0">
                  <a:solidFill>
                    <a:srgbClr val="454545"/>
                  </a:solidFill>
                </a:rPr>
                <a:t>；否则算法</a:t>
              </a:r>
              <a:r>
                <a:rPr lang="zh-CN" altLang="en-US" sz="1600" dirty="0" smtClean="0">
                  <a:solidFill>
                    <a:srgbClr val="454545"/>
                  </a:solidFill>
                </a:rPr>
                <a:t>结束</a:t>
              </a:r>
              <a:endParaRPr lang="zh-CN" altLang="en-US" sz="1600" dirty="0">
                <a:solidFill>
                  <a:srgbClr val="454545"/>
                </a:solidFill>
              </a:endParaRPr>
            </a:p>
          </p:txBody>
        </p:sp>
        <p:sp>
          <p:nvSpPr>
            <p:cNvPr id="5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5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54"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1"/>
            </p:custDataLst>
          </p:nvPr>
        </p:nvSpPr>
        <p:spPr>
          <a:xfrm>
            <a:off x="476518" y="3089859"/>
            <a:ext cx="3229075"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600" dirty="0">
                <a:solidFill>
                  <a:schemeClr val="tx1"/>
                </a:solidFill>
              </a:rPr>
              <a:t>sign</a:t>
            </a:r>
            <a:r>
              <a:rPr lang="zh-CN" altLang="en-US" sz="1600" dirty="0">
                <a:solidFill>
                  <a:schemeClr val="tx1"/>
                </a:solidFill>
              </a:rPr>
              <a:t>：表示当前项的数值符号</a:t>
            </a:r>
            <a:endParaRPr lang="en-US" altLang="zh-CN" sz="1600" dirty="0">
              <a:solidFill>
                <a:schemeClr val="tx1"/>
              </a:solidFill>
            </a:endParaRPr>
          </a:p>
          <a:p>
            <a:pPr algn="just">
              <a:spcBef>
                <a:spcPts val="600"/>
              </a:spcBef>
              <a:spcAft>
                <a:spcPts val="600"/>
              </a:spcAft>
            </a:pPr>
            <a:r>
              <a:rPr lang="en-US" altLang="zh-CN" sz="1600" dirty="0">
                <a:solidFill>
                  <a:schemeClr val="tx1"/>
                </a:solidFill>
              </a:rPr>
              <a:t>term</a:t>
            </a:r>
            <a:r>
              <a:rPr lang="zh-CN" altLang="en-US" sz="1600" dirty="0">
                <a:solidFill>
                  <a:schemeClr val="tx1"/>
                </a:solidFill>
              </a:rPr>
              <a:t>：表示当前项的值</a:t>
            </a:r>
            <a:endParaRPr lang="en-US" altLang="zh-CN" sz="1600" dirty="0">
              <a:solidFill>
                <a:schemeClr val="tx1"/>
              </a:solidFill>
            </a:endParaRPr>
          </a:p>
          <a:p>
            <a:pPr algn="just">
              <a:spcBef>
                <a:spcPts val="600"/>
              </a:spcBef>
              <a:spcAft>
                <a:spcPts val="600"/>
              </a:spcAft>
            </a:pPr>
            <a:r>
              <a:rPr lang="en-US" altLang="zh-CN" sz="1600" dirty="0">
                <a:solidFill>
                  <a:schemeClr val="tx1"/>
                </a:solidFill>
              </a:rPr>
              <a:t>sum</a:t>
            </a:r>
            <a:r>
              <a:rPr lang="zh-CN" altLang="en-US" sz="1600" dirty="0">
                <a:solidFill>
                  <a:schemeClr val="tx1"/>
                </a:solidFill>
              </a:rPr>
              <a:t>：表示当前项的累加和</a:t>
            </a:r>
            <a:endParaRPr lang="en-US" altLang="zh-CN" sz="1600" dirty="0">
              <a:solidFill>
                <a:schemeClr val="tx1"/>
              </a:solidFill>
            </a:endParaRPr>
          </a:p>
          <a:p>
            <a:pPr algn="just">
              <a:spcBef>
                <a:spcPts val="600"/>
              </a:spcBef>
              <a:spcAft>
                <a:spcPts val="600"/>
              </a:spcAft>
            </a:pPr>
            <a:r>
              <a:rPr lang="en-US" altLang="zh-CN" sz="1600" dirty="0" err="1">
                <a:solidFill>
                  <a:schemeClr val="tx1"/>
                </a:solidFill>
              </a:rPr>
              <a:t>deno</a:t>
            </a:r>
            <a:r>
              <a:rPr lang="zh-CN" altLang="en-US" sz="1600" dirty="0">
                <a:solidFill>
                  <a:schemeClr val="tx1"/>
                </a:solidFill>
              </a:rPr>
              <a:t>：表示当前项的分母</a:t>
            </a:r>
            <a:endParaRPr lang="en-US" altLang="zh-CN" sz="1600" dirty="0">
              <a:solidFill>
                <a:schemeClr val="tx1"/>
              </a:solidFill>
            </a:endParaRPr>
          </a:p>
        </p:txBody>
      </p:sp>
      <p:sp>
        <p:nvSpPr>
          <p:cNvPr id="5" name="日期占位符 4"/>
          <p:cNvSpPr>
            <a:spLocks noGrp="1"/>
          </p:cNvSpPr>
          <p:nvPr>
            <p:ph type="dt" sz="half" idx="10"/>
          </p:nvPr>
        </p:nvSpPr>
        <p:spPr/>
        <p:txBody>
          <a:bodyPr/>
          <a:lstStyle/>
          <a:p>
            <a:fld id="{363DB5FF-300E-4AE8-AB99-66C6D008AC8F}" type="datetime11">
              <a:rPr lang="zh-CN" altLang="en-US" smtClean="0"/>
              <a:t>10:10:54</a:t>
            </a:fld>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19</a:t>
            </a:fld>
            <a:endParaRPr lang="zh-CN" altLang="en-US"/>
          </a:p>
        </p:txBody>
      </p:sp>
      <p:grpSp>
        <p:nvGrpSpPr>
          <p:cNvPr id="80" name="组合 79"/>
          <p:cNvGrpSpPr/>
          <p:nvPr/>
        </p:nvGrpSpPr>
        <p:grpSpPr>
          <a:xfrm>
            <a:off x="8739393" y="200982"/>
            <a:ext cx="2929104" cy="6516093"/>
            <a:chOff x="8739393" y="200982"/>
            <a:chExt cx="2929104" cy="6516093"/>
          </a:xfrm>
        </p:grpSpPr>
        <p:grpSp>
          <p:nvGrpSpPr>
            <p:cNvPr id="79" name="组合 78"/>
            <p:cNvGrpSpPr/>
            <p:nvPr/>
          </p:nvGrpSpPr>
          <p:grpSpPr>
            <a:xfrm>
              <a:off x="8739393" y="200982"/>
              <a:ext cx="2929104" cy="6516093"/>
              <a:chOff x="8739393" y="200982"/>
              <a:chExt cx="2929104" cy="6516093"/>
            </a:xfrm>
          </p:grpSpPr>
          <p:sp>
            <p:nvSpPr>
              <p:cNvPr id="4" name="流程图: 可选过程 3"/>
              <p:cNvSpPr/>
              <p:nvPr/>
            </p:nvSpPr>
            <p:spPr>
              <a:xfrm>
                <a:off x="8739395" y="200982"/>
                <a:ext cx="2444876" cy="35488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开始</a:t>
                </a:r>
                <a:endParaRPr lang="zh-CN" altLang="en-US" dirty="0">
                  <a:solidFill>
                    <a:schemeClr val="tx1"/>
                  </a:solidFill>
                </a:endParaRPr>
              </a:p>
            </p:txBody>
          </p:sp>
          <p:cxnSp>
            <p:nvCxnSpPr>
              <p:cNvPr id="6" name="直接箭头连接符 5"/>
              <p:cNvCxnSpPr>
                <a:stCxn id="4" idx="2"/>
                <a:endCxn id="8" idx="0"/>
              </p:cNvCxnSpPr>
              <p:nvPr/>
            </p:nvCxnSpPr>
            <p:spPr>
              <a:xfrm>
                <a:off x="9961833" y="555862"/>
                <a:ext cx="0" cy="23047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739395" y="786333"/>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1=&gt;sum</a:t>
                </a:r>
              </a:p>
            </p:txBody>
          </p:sp>
          <p:cxnSp>
            <p:nvCxnSpPr>
              <p:cNvPr id="22" name="直接箭头连接符 21"/>
              <p:cNvCxnSpPr>
                <a:stCxn id="8" idx="2"/>
                <a:endCxn id="56" idx="0"/>
              </p:cNvCxnSpPr>
              <p:nvPr/>
            </p:nvCxnSpPr>
            <p:spPr>
              <a:xfrm flipH="1">
                <a:off x="9961831" y="1132732"/>
                <a:ext cx="2" cy="237940"/>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739393" y="1948957"/>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1=&gt;sign</a:t>
                </a:r>
                <a:endParaRPr lang="zh-CN" altLang="en-US" dirty="0">
                  <a:solidFill>
                    <a:schemeClr val="tx1"/>
                  </a:solidFill>
                </a:endParaRPr>
              </a:p>
            </p:txBody>
          </p:sp>
          <p:sp>
            <p:nvSpPr>
              <p:cNvPr id="31" name="流程图: 可选过程 30"/>
              <p:cNvSpPr/>
              <p:nvPr/>
            </p:nvSpPr>
            <p:spPr>
              <a:xfrm>
                <a:off x="8766882" y="6317268"/>
                <a:ext cx="2417387" cy="39980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结束</a:t>
                </a:r>
                <a:endParaRPr lang="zh-CN" altLang="en-US" dirty="0">
                  <a:solidFill>
                    <a:schemeClr val="tx1"/>
                  </a:solidFill>
                </a:endParaRPr>
              </a:p>
            </p:txBody>
          </p:sp>
          <p:sp>
            <p:nvSpPr>
              <p:cNvPr id="27" name="流程图: 数据 26"/>
              <p:cNvSpPr/>
              <p:nvPr/>
            </p:nvSpPr>
            <p:spPr>
              <a:xfrm>
                <a:off x="8748689" y="5661977"/>
                <a:ext cx="2463068" cy="389569"/>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输入</a:t>
                </a:r>
                <a:r>
                  <a:rPr lang="en-US" altLang="zh-CN" dirty="0" smtClean="0">
                    <a:solidFill>
                      <a:schemeClr val="tx1"/>
                    </a:solidFill>
                  </a:rPr>
                  <a:t>sum</a:t>
                </a:r>
                <a:endParaRPr lang="zh-CN" altLang="en-US" baseline="-25000" dirty="0">
                  <a:solidFill>
                    <a:schemeClr val="tx1"/>
                  </a:solidFill>
                </a:endParaRPr>
              </a:p>
            </p:txBody>
          </p:sp>
          <p:cxnSp>
            <p:nvCxnSpPr>
              <p:cNvPr id="32" name="直接箭头连接符 31"/>
              <p:cNvCxnSpPr>
                <a:stCxn id="56" idx="2"/>
                <a:endCxn id="23" idx="0"/>
              </p:cNvCxnSpPr>
              <p:nvPr/>
            </p:nvCxnSpPr>
            <p:spPr>
              <a:xfrm>
                <a:off x="9961831" y="1717071"/>
                <a:ext cx="0" cy="231886"/>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3" idx="2"/>
                <a:endCxn id="57" idx="0"/>
              </p:cNvCxnSpPr>
              <p:nvPr/>
            </p:nvCxnSpPr>
            <p:spPr>
              <a:xfrm>
                <a:off x="9961831" y="2295356"/>
                <a:ext cx="9296" cy="219700"/>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8766882" y="4970441"/>
                <a:ext cx="2444875" cy="49440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deno</a:t>
                </a:r>
                <a:r>
                  <a:rPr lang="en-US" altLang="zh-CN" dirty="0" smtClean="0">
                    <a:solidFill>
                      <a:schemeClr val="tx1"/>
                    </a:solidFill>
                  </a:rPr>
                  <a:t>&gt;100</a:t>
                </a:r>
                <a:endParaRPr lang="zh-CN" altLang="en-US" dirty="0">
                  <a:solidFill>
                    <a:schemeClr val="tx1"/>
                  </a:solidFill>
                </a:endParaRPr>
              </a:p>
            </p:txBody>
          </p:sp>
          <p:cxnSp>
            <p:nvCxnSpPr>
              <p:cNvPr id="35" name="直接箭头连接符 34"/>
              <p:cNvCxnSpPr>
                <a:stCxn id="57" idx="2"/>
                <a:endCxn id="58" idx="0"/>
              </p:cNvCxnSpPr>
              <p:nvPr/>
            </p:nvCxnSpPr>
            <p:spPr>
              <a:xfrm>
                <a:off x="9971127" y="2861455"/>
                <a:ext cx="0" cy="275666"/>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191181" y="5350968"/>
                <a:ext cx="409357" cy="369332"/>
              </a:xfrm>
              <a:prstGeom prst="rect">
                <a:avLst/>
              </a:prstGeom>
              <a:noFill/>
            </p:spPr>
            <p:txBody>
              <a:bodyPr wrap="square" rtlCol="0">
                <a:spAutoFit/>
              </a:bodyPr>
              <a:lstStyle/>
              <a:p>
                <a:r>
                  <a:rPr lang="en-US" altLang="zh-CN" dirty="0" smtClean="0"/>
                  <a:t>Y</a:t>
                </a:r>
                <a:endParaRPr lang="zh-CN" altLang="en-US" dirty="0"/>
              </a:p>
            </p:txBody>
          </p:sp>
          <p:sp>
            <p:nvSpPr>
              <p:cNvPr id="45" name="文本框 44"/>
              <p:cNvSpPr txBox="1"/>
              <p:nvPr/>
            </p:nvSpPr>
            <p:spPr>
              <a:xfrm>
                <a:off x="11176455" y="4871729"/>
                <a:ext cx="492042" cy="369332"/>
              </a:xfrm>
              <a:prstGeom prst="rect">
                <a:avLst/>
              </a:prstGeom>
              <a:noFill/>
            </p:spPr>
            <p:txBody>
              <a:bodyPr wrap="square" rtlCol="0">
                <a:spAutoFit/>
              </a:bodyPr>
              <a:lstStyle/>
              <a:p>
                <a:r>
                  <a:rPr lang="en-US" altLang="zh-CN" dirty="0" smtClean="0"/>
                  <a:t>N</a:t>
                </a:r>
                <a:endParaRPr lang="zh-CN" altLang="en-US" dirty="0"/>
              </a:p>
            </p:txBody>
          </p:sp>
          <p:sp>
            <p:nvSpPr>
              <p:cNvPr id="56" name="流程图: 过程 55"/>
              <p:cNvSpPr/>
              <p:nvPr/>
            </p:nvSpPr>
            <p:spPr>
              <a:xfrm>
                <a:off x="8739393" y="1370672"/>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r>
                  <a:rPr lang="en-US" altLang="zh-CN" dirty="0" smtClean="0">
                    <a:solidFill>
                      <a:schemeClr val="tx1"/>
                    </a:solidFill>
                  </a:rPr>
                  <a:t>=&gt;</a:t>
                </a:r>
                <a:r>
                  <a:rPr lang="en-US" altLang="zh-CN" dirty="0" err="1" smtClean="0">
                    <a:solidFill>
                      <a:schemeClr val="tx1"/>
                    </a:solidFill>
                  </a:rPr>
                  <a:t>deno</a:t>
                </a:r>
                <a:endParaRPr lang="en-US" altLang="zh-CN" dirty="0" smtClean="0">
                  <a:solidFill>
                    <a:schemeClr val="tx1"/>
                  </a:solidFill>
                </a:endParaRPr>
              </a:p>
            </p:txBody>
          </p:sp>
          <p:sp>
            <p:nvSpPr>
              <p:cNvPr id="57" name="流程图: 过程 56"/>
              <p:cNvSpPr/>
              <p:nvPr/>
            </p:nvSpPr>
            <p:spPr>
              <a:xfrm>
                <a:off x="8748689" y="2515056"/>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(-1)*sign=&gt;sign</a:t>
                </a:r>
                <a:endParaRPr lang="zh-CN" altLang="en-US" dirty="0">
                  <a:solidFill>
                    <a:schemeClr val="tx1"/>
                  </a:solidFill>
                </a:endParaRPr>
              </a:p>
            </p:txBody>
          </p:sp>
          <p:sp>
            <p:nvSpPr>
              <p:cNvPr id="58" name="流程图: 过程 57"/>
              <p:cNvSpPr/>
              <p:nvPr/>
            </p:nvSpPr>
            <p:spPr>
              <a:xfrm>
                <a:off x="8748689" y="3137121"/>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a:t>
                </a:r>
                <a:r>
                  <a:rPr lang="en-US" altLang="zh-CN" dirty="0" smtClean="0">
                    <a:solidFill>
                      <a:schemeClr val="tx1"/>
                    </a:solidFill>
                  </a:rPr>
                  <a:t>ign*(1/</a:t>
                </a:r>
                <a:r>
                  <a:rPr lang="en-US" altLang="zh-CN" dirty="0" err="1" smtClean="0">
                    <a:solidFill>
                      <a:schemeClr val="tx1"/>
                    </a:solidFill>
                  </a:rPr>
                  <a:t>deno</a:t>
                </a:r>
                <a:r>
                  <a:rPr lang="en-US" altLang="zh-CN" dirty="0" smtClean="0">
                    <a:solidFill>
                      <a:schemeClr val="tx1"/>
                    </a:solidFill>
                  </a:rPr>
                  <a:t>)=&gt;term</a:t>
                </a:r>
                <a:endParaRPr lang="zh-CN" altLang="en-US" dirty="0">
                  <a:solidFill>
                    <a:schemeClr val="tx1"/>
                  </a:solidFill>
                </a:endParaRPr>
              </a:p>
            </p:txBody>
          </p:sp>
          <p:cxnSp>
            <p:nvCxnSpPr>
              <p:cNvPr id="59" name="直接箭头连接符 58"/>
              <p:cNvCxnSpPr>
                <a:stCxn id="58" idx="2"/>
                <a:endCxn id="60" idx="0"/>
              </p:cNvCxnSpPr>
              <p:nvPr/>
            </p:nvCxnSpPr>
            <p:spPr>
              <a:xfrm>
                <a:off x="9971127" y="3483520"/>
                <a:ext cx="18193" cy="274768"/>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60" name="流程图: 过程 59"/>
              <p:cNvSpPr/>
              <p:nvPr/>
            </p:nvSpPr>
            <p:spPr>
              <a:xfrm>
                <a:off x="8766882" y="3758288"/>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sum+term</a:t>
                </a:r>
                <a:r>
                  <a:rPr lang="en-US" altLang="zh-CN" dirty="0" smtClean="0">
                    <a:solidFill>
                      <a:schemeClr val="tx1"/>
                    </a:solidFill>
                  </a:rPr>
                  <a:t>=&gt;sum</a:t>
                </a:r>
                <a:endParaRPr lang="zh-CN" altLang="en-US" dirty="0">
                  <a:solidFill>
                    <a:schemeClr val="tx1"/>
                  </a:solidFill>
                </a:endParaRPr>
              </a:p>
            </p:txBody>
          </p:sp>
          <p:cxnSp>
            <p:nvCxnSpPr>
              <p:cNvPr id="61" name="直接箭头连接符 60"/>
              <p:cNvCxnSpPr>
                <a:stCxn id="60" idx="2"/>
                <a:endCxn id="62" idx="0"/>
              </p:cNvCxnSpPr>
              <p:nvPr/>
            </p:nvCxnSpPr>
            <p:spPr>
              <a:xfrm>
                <a:off x="9989320" y="4104687"/>
                <a:ext cx="0" cy="263900"/>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8766882" y="4368587"/>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deno+1=&gt;</a:t>
                </a:r>
                <a:r>
                  <a:rPr lang="en-US" altLang="zh-CN" dirty="0" err="1" smtClean="0">
                    <a:solidFill>
                      <a:schemeClr val="tx1"/>
                    </a:solidFill>
                  </a:rPr>
                  <a:t>deno</a:t>
                </a:r>
                <a:endParaRPr lang="zh-CN" altLang="en-US" dirty="0">
                  <a:solidFill>
                    <a:schemeClr val="tx1"/>
                  </a:solidFill>
                </a:endParaRPr>
              </a:p>
            </p:txBody>
          </p:sp>
          <p:cxnSp>
            <p:nvCxnSpPr>
              <p:cNvPr id="63" name="直接箭头连接符 62"/>
              <p:cNvCxnSpPr>
                <a:stCxn id="62" idx="2"/>
                <a:endCxn id="34" idx="0"/>
              </p:cNvCxnSpPr>
              <p:nvPr/>
            </p:nvCxnSpPr>
            <p:spPr>
              <a:xfrm>
                <a:off x="9989320" y="4714986"/>
                <a:ext cx="0" cy="255455"/>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34" idx="2"/>
              </p:cNvCxnSpPr>
              <p:nvPr/>
            </p:nvCxnSpPr>
            <p:spPr>
              <a:xfrm flipH="1">
                <a:off x="9989319" y="5464845"/>
                <a:ext cx="1" cy="203629"/>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7" idx="4"/>
                <a:endCxn id="31" idx="0"/>
              </p:cNvCxnSpPr>
              <p:nvPr/>
            </p:nvCxnSpPr>
            <p:spPr>
              <a:xfrm flipH="1">
                <a:off x="9975576" y="6051546"/>
                <a:ext cx="4647" cy="265722"/>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grpSp>
        <p:cxnSp>
          <p:nvCxnSpPr>
            <p:cNvPr id="76" name="肘形连接符 75"/>
            <p:cNvCxnSpPr>
              <a:stCxn id="34" idx="3"/>
            </p:cNvCxnSpPr>
            <p:nvPr/>
          </p:nvCxnSpPr>
          <p:spPr>
            <a:xfrm flipV="1">
              <a:off x="11211757" y="2379529"/>
              <a:ext cx="210719" cy="28381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9966479" y="2379529"/>
              <a:ext cx="1455997"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738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2738699" y="1968500"/>
            <a:ext cx="1863680" cy="2781612"/>
          </a:xfrm>
          <a:prstGeom prst="ellipse">
            <a:avLst/>
          </a:prstGeom>
          <a:blipFill dpi="0" rotWithShape="1">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01600">
            <a:solidFill>
              <a:schemeClr val="accent1"/>
            </a:solidFill>
          </a:ln>
        </p:spPr>
      </p:pic>
      <p:sp>
        <p:nvSpPr>
          <p:cNvPr id="25" name="MH_Text_1"/>
          <p:cNvSpPr txBox="1"/>
          <p:nvPr>
            <p:custDataLst>
              <p:tags r:id="rId1"/>
            </p:custDataLst>
          </p:nvPr>
        </p:nvSpPr>
        <p:spPr>
          <a:xfrm>
            <a:off x="6027898" y="1968500"/>
            <a:ext cx="4050822" cy="3269065"/>
          </a:xfrm>
          <a:prstGeom prst="rect">
            <a:avLst/>
          </a:prstGeom>
          <a:noFill/>
        </p:spPr>
        <p:txBody>
          <a:bodyPr>
            <a:normAutofit/>
          </a:bodyPr>
          <a:lstStyle/>
          <a:p>
            <a:pPr>
              <a:lnSpc>
                <a:spcPct val="150000"/>
              </a:lnSpc>
              <a:spcAft>
                <a:spcPts val="600"/>
              </a:spcAft>
              <a:defRPr/>
            </a:pPr>
            <a:r>
              <a:rPr lang="zh-CN" altLang="en-US" dirty="0" smtClean="0">
                <a:solidFill>
                  <a:schemeClr val="accent1"/>
                </a:solidFill>
              </a:rPr>
              <a:t>数据结构</a:t>
            </a:r>
            <a:endParaRPr lang="en-US" altLang="zh-CN" dirty="0" smtClean="0">
              <a:solidFill>
                <a:schemeClr val="accent1"/>
              </a:solidFill>
            </a:endParaRPr>
          </a:p>
          <a:p>
            <a:pPr>
              <a:lnSpc>
                <a:spcPct val="150000"/>
              </a:lnSpc>
              <a:spcAft>
                <a:spcPts val="600"/>
              </a:spcAft>
              <a:defRPr/>
            </a:pPr>
            <a:r>
              <a:rPr lang="zh-CN" altLang="en-US" dirty="0"/>
              <a:t>对数据的描述。在程序中要指定用到哪些数据，以及这些数据的类型和数据的组织形式</a:t>
            </a:r>
            <a:r>
              <a:rPr lang="zh-CN" altLang="en-US" dirty="0" smtClean="0"/>
              <a:t>。</a:t>
            </a:r>
            <a:endParaRPr lang="en-US" altLang="zh-CN" dirty="0" smtClean="0"/>
          </a:p>
          <a:p>
            <a:pPr>
              <a:lnSpc>
                <a:spcPct val="150000"/>
              </a:lnSpc>
              <a:spcAft>
                <a:spcPts val="600"/>
              </a:spcAft>
              <a:defRPr/>
            </a:pPr>
            <a:r>
              <a:rPr lang="zh-CN" altLang="en-US" dirty="0" smtClean="0">
                <a:solidFill>
                  <a:schemeClr val="accent1"/>
                </a:solidFill>
              </a:rPr>
              <a:t>算法</a:t>
            </a:r>
            <a:endParaRPr lang="en-US" altLang="zh-CN" dirty="0" smtClean="0">
              <a:solidFill>
                <a:schemeClr val="accent1"/>
              </a:solidFill>
            </a:endParaRPr>
          </a:p>
          <a:p>
            <a:pPr>
              <a:lnSpc>
                <a:spcPct val="150000"/>
              </a:lnSpc>
              <a:spcAft>
                <a:spcPts val="600"/>
              </a:spcAft>
              <a:defRPr/>
            </a:pPr>
            <a:r>
              <a:rPr lang="zh-CN" altLang="en-US" dirty="0"/>
              <a:t>对操作的描述。即要求计算机进行操作的步骤</a:t>
            </a:r>
          </a:p>
        </p:txBody>
      </p:sp>
      <p:sp>
        <p:nvSpPr>
          <p:cNvPr id="26" name="MH_SubTitle_1"/>
          <p:cNvSpPr txBox="1"/>
          <p:nvPr>
            <p:custDataLst>
              <p:tags r:id="rId2"/>
            </p:custDataLst>
          </p:nvPr>
        </p:nvSpPr>
        <p:spPr>
          <a:xfrm>
            <a:off x="1126435" y="357809"/>
            <a:ext cx="10151166" cy="1278512"/>
          </a:xfrm>
          <a:prstGeom prst="rect">
            <a:avLst/>
          </a:prstGeom>
          <a:noFill/>
        </p:spPr>
        <p:txBody>
          <a:bodyPr anchor="ctr">
            <a:noAutofit/>
          </a:bodyPr>
          <a:lstStyle/>
          <a:p>
            <a:pPr>
              <a:lnSpc>
                <a:spcPct val="120000"/>
              </a:lnSpc>
              <a:spcBef>
                <a:spcPts val="1200"/>
              </a:spcBef>
              <a:spcAft>
                <a:spcPts val="600"/>
              </a:spcAft>
              <a:defRPr/>
            </a:pPr>
            <a:r>
              <a:rPr lang="zh-CN" altLang="en-US" sz="3200" dirty="0" smtClean="0">
                <a:latin typeface="微软雅黑" panose="020B0503020204020204" pitchFamily="34" charset="-122"/>
                <a:ea typeface="微软雅黑" panose="020B0503020204020204" pitchFamily="34" charset="-122"/>
              </a:rPr>
              <a:t>算法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数据结构 </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程序</a:t>
            </a:r>
            <a:endParaRPr lang="en-US" altLang="zh-CN" sz="3200" dirty="0" smtClean="0">
              <a:latin typeface="微软雅黑" panose="020B0503020204020204" pitchFamily="34" charset="-122"/>
              <a:ea typeface="微软雅黑" panose="020B0503020204020204" pitchFamily="34" charset="-122"/>
            </a:endParaRPr>
          </a:p>
          <a:p>
            <a:pPr>
              <a:spcBef>
                <a:spcPts val="1200"/>
              </a:spcBef>
              <a:spcAft>
                <a:spcPts val="600"/>
              </a:spcAft>
              <a:defRPr/>
            </a:pPr>
            <a:r>
              <a:rPr lang="en-US" altLang="zh-CN" sz="3200" dirty="0" smtClean="0"/>
              <a:t>Algorithm + Data Structures = Programs</a:t>
            </a:r>
            <a:endParaRPr lang="zh-CN" altLang="en-US" sz="32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2186606" y="4868233"/>
            <a:ext cx="3207026" cy="369332"/>
          </a:xfrm>
          <a:prstGeom prst="rect">
            <a:avLst/>
          </a:prstGeom>
          <a:noFill/>
        </p:spPr>
        <p:txBody>
          <a:bodyPr wrap="square" rtlCol="0">
            <a:spAutoFit/>
          </a:bodyPr>
          <a:lstStyle/>
          <a:p>
            <a:pPr algn="ctr"/>
            <a:r>
              <a:rPr lang="zh-CN" altLang="en-US" dirty="0" smtClean="0"/>
              <a:t>沃思（</a:t>
            </a:r>
            <a:r>
              <a:rPr lang="en-US" altLang="zh-CN" dirty="0" err="1" smtClean="0"/>
              <a:t>Niklaus</a:t>
            </a:r>
            <a:r>
              <a:rPr lang="en-US" altLang="zh-CN" dirty="0" smtClean="0"/>
              <a:t> Wirth</a:t>
            </a:r>
            <a:r>
              <a:rPr lang="zh-CN" altLang="en-US" dirty="0" smtClean="0"/>
              <a:t>）</a:t>
            </a:r>
            <a:endParaRPr lang="zh-CN" altLang="en-US" dirty="0"/>
          </a:p>
        </p:txBody>
      </p:sp>
      <p:sp>
        <p:nvSpPr>
          <p:cNvPr id="2" name="日期占位符 1"/>
          <p:cNvSpPr>
            <a:spLocks noGrp="1"/>
          </p:cNvSpPr>
          <p:nvPr>
            <p:ph type="dt" sz="half" idx="10"/>
          </p:nvPr>
        </p:nvSpPr>
        <p:spPr/>
        <p:txBody>
          <a:bodyPr/>
          <a:lstStyle/>
          <a:p>
            <a:fld id="{17E5A681-66C4-4B3C-BD4C-26BFAEE2736D}" type="datetime11">
              <a:rPr lang="zh-CN" altLang="en-US" smtClean="0"/>
              <a:t>10:10:45</a:t>
            </a:fld>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2</a:t>
            </a:fld>
            <a:endParaRPr lang="zh-CN" altLang="en-US"/>
          </a:p>
        </p:txBody>
      </p:sp>
    </p:spTree>
    <p:extLst>
      <p:ext uri="{BB962C8B-B14F-4D97-AF65-F5344CB8AC3E}">
        <p14:creationId xmlns:p14="http://schemas.microsoft.com/office/powerpoint/2010/main"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838200" y="1390141"/>
            <a:ext cx="97155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2.10】</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判断素数的算法用流程图表示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对</a:t>
            </a:r>
            <a:r>
              <a:rPr lang="zh-CN" altLang="en-US" sz="2400" dirty="0">
                <a:solidFill>
                  <a:schemeClr val="accent1"/>
                </a:solidFill>
              </a:rPr>
              <a:t>一个大于或等于</a:t>
            </a:r>
            <a:r>
              <a:rPr lang="en-US" altLang="zh-CN" sz="2400" dirty="0">
                <a:solidFill>
                  <a:schemeClr val="accent1"/>
                </a:solidFill>
              </a:rPr>
              <a:t>3</a:t>
            </a:r>
            <a:r>
              <a:rPr lang="zh-CN" altLang="en-US" sz="2400" dirty="0">
                <a:solidFill>
                  <a:schemeClr val="accent1"/>
                </a:solidFill>
              </a:rPr>
              <a:t>的正整数，判断它是不是一个素数。</a:t>
            </a:r>
          </a:p>
        </p:txBody>
      </p:sp>
      <p:grpSp>
        <p:nvGrpSpPr>
          <p:cNvPr id="14" name="组合 13"/>
          <p:cNvGrpSpPr/>
          <p:nvPr/>
        </p:nvGrpSpPr>
        <p:grpSpPr>
          <a:xfrm>
            <a:off x="1146295" y="2814004"/>
            <a:ext cx="3929351" cy="3544058"/>
            <a:chOff x="4030664" y="1795463"/>
            <a:chExt cx="3717925" cy="4624986"/>
          </a:xfrm>
        </p:grpSpPr>
        <mc:AlternateContent xmlns:mc="http://schemas.openxmlformats.org/markup-compatibility/2006" xmlns:a14="http://schemas.microsoft.com/office/drawing/2010/main">
          <mc:Choice Requires="a14">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a:t>
                  </a:r>
                  <a:r>
                    <a:rPr lang="zh-CN" altLang="en-US" sz="1600" dirty="0">
                      <a:solidFill>
                        <a:srgbClr val="454545"/>
                      </a:solidFill>
                    </a:rPr>
                    <a:t>输入</a:t>
                  </a:r>
                  <a:r>
                    <a:rPr lang="en-US" altLang="zh-CN" sz="1600" dirty="0">
                      <a:solidFill>
                        <a:srgbClr val="454545"/>
                      </a:solidFill>
                    </a:rPr>
                    <a:t>n</a:t>
                  </a:r>
                  <a:r>
                    <a:rPr lang="zh-CN" altLang="en-US" sz="1600" dirty="0">
                      <a:solidFill>
                        <a:srgbClr val="454545"/>
                      </a:solidFill>
                    </a:rPr>
                    <a:t>的值</a:t>
                  </a: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i</a:t>
                  </a:r>
                  <a:r>
                    <a:rPr lang="en-US" altLang="zh-CN" sz="1600" dirty="0" smtClean="0">
                      <a:solidFill>
                        <a:srgbClr val="454545"/>
                      </a:solidFill>
                    </a:rPr>
                    <a:t> = 2</a:t>
                  </a:r>
                  <a:r>
                    <a:rPr lang="zh-CN" altLang="en-US" sz="1600" dirty="0">
                      <a:solidFill>
                        <a:srgbClr val="454545"/>
                      </a:solidFill>
                    </a:rPr>
                    <a:t>（</a:t>
                  </a:r>
                  <a:r>
                    <a:rPr lang="en-US" altLang="zh-CN" sz="1600" dirty="0" err="1">
                      <a:solidFill>
                        <a:srgbClr val="454545"/>
                      </a:solidFill>
                    </a:rPr>
                    <a:t>i</a:t>
                  </a:r>
                  <a:r>
                    <a:rPr lang="zh-CN" altLang="en-US" sz="1600" dirty="0">
                      <a:solidFill>
                        <a:srgbClr val="454545"/>
                      </a:solidFill>
                    </a:rPr>
                    <a:t>作为除数）</a:t>
                  </a: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n</a:t>
                  </a:r>
                  <a:r>
                    <a:rPr lang="zh-CN" altLang="en-US" sz="1600" dirty="0">
                      <a:solidFill>
                        <a:srgbClr val="454545"/>
                      </a:solidFill>
                    </a:rPr>
                    <a:t>被</a:t>
                  </a:r>
                  <a:r>
                    <a:rPr lang="en-US" altLang="zh-CN" sz="1600" dirty="0" err="1">
                      <a:solidFill>
                        <a:srgbClr val="454545"/>
                      </a:solidFill>
                    </a:rPr>
                    <a:t>i</a:t>
                  </a:r>
                  <a:r>
                    <a:rPr lang="zh-CN" altLang="en-US" sz="1600" dirty="0">
                      <a:solidFill>
                        <a:srgbClr val="454545"/>
                      </a:solidFill>
                    </a:rPr>
                    <a:t>除，得余数</a:t>
                  </a:r>
                  <a:r>
                    <a:rPr lang="en-US" altLang="zh-CN" sz="1600" dirty="0">
                      <a:solidFill>
                        <a:srgbClr val="454545"/>
                      </a:solidFill>
                    </a:rPr>
                    <a:t>r</a:t>
                  </a: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zh-CN" altLang="en-US" sz="1600" dirty="0">
                      <a:solidFill>
                        <a:srgbClr val="454545"/>
                      </a:solidFill>
                    </a:rPr>
                    <a:t>如果</a:t>
                  </a:r>
                  <a:r>
                    <a:rPr lang="en-US" altLang="zh-CN" sz="1600" dirty="0" smtClean="0">
                      <a:solidFill>
                        <a:srgbClr val="454545"/>
                      </a:solidFill>
                    </a:rPr>
                    <a:t>r = 0</a:t>
                  </a:r>
                  <a:r>
                    <a:rPr lang="zh-CN" altLang="en-US" sz="1600" dirty="0">
                      <a:solidFill>
                        <a:srgbClr val="454545"/>
                      </a:solidFill>
                    </a:rPr>
                    <a:t>，表示</a:t>
                  </a:r>
                  <a:r>
                    <a:rPr lang="en-US" altLang="zh-CN" sz="1600" dirty="0">
                      <a:solidFill>
                        <a:srgbClr val="454545"/>
                      </a:solidFill>
                    </a:rPr>
                    <a:t>n</a:t>
                  </a:r>
                  <a:r>
                    <a:rPr lang="zh-CN" altLang="en-US" sz="1600" dirty="0">
                      <a:solidFill>
                        <a:srgbClr val="454545"/>
                      </a:solidFill>
                    </a:rPr>
                    <a:t>能被</a:t>
                  </a:r>
                  <a:r>
                    <a:rPr lang="en-US" altLang="zh-CN" sz="1600" dirty="0" err="1">
                      <a:solidFill>
                        <a:srgbClr val="454545"/>
                      </a:solidFill>
                    </a:rPr>
                    <a:t>i</a:t>
                  </a:r>
                  <a:r>
                    <a:rPr lang="zh-CN" altLang="en-US" sz="1600" dirty="0">
                      <a:solidFill>
                        <a:srgbClr val="454545"/>
                      </a:solidFill>
                    </a:rPr>
                    <a:t>整除，则输出</a:t>
                  </a:r>
                  <a:r>
                    <a:rPr lang="en-US" altLang="zh-CN" sz="1600" dirty="0">
                      <a:solidFill>
                        <a:srgbClr val="454545"/>
                      </a:solidFill>
                    </a:rPr>
                    <a:t>n“</a:t>
                  </a:r>
                  <a:r>
                    <a:rPr lang="zh-CN" altLang="en-US" sz="1600" dirty="0">
                      <a:solidFill>
                        <a:srgbClr val="454545"/>
                      </a:solidFill>
                    </a:rPr>
                    <a:t>不是素数”，算法结束；否则执行</a:t>
                  </a:r>
                  <a:r>
                    <a:rPr lang="en-US" altLang="zh-CN" sz="1600" dirty="0">
                      <a:solidFill>
                        <a:srgbClr val="454545"/>
                      </a:solidFill>
                    </a:rPr>
                    <a:t>S5</a:t>
                  </a:r>
                </a:p>
                <a:p>
                  <a:pPr algn="just">
                    <a:spcBef>
                      <a:spcPts val="600"/>
                    </a:spcBef>
                    <a:spcAft>
                      <a:spcPts val="600"/>
                    </a:spcAft>
                    <a:defRPr/>
                  </a:pPr>
                  <a:r>
                    <a:rPr lang="en-US" altLang="zh-CN" sz="1600" dirty="0" smtClean="0">
                      <a:solidFill>
                        <a:srgbClr val="454545"/>
                      </a:solidFill>
                    </a:rPr>
                    <a:t>S5</a:t>
                  </a:r>
                  <a:r>
                    <a:rPr lang="en-US" altLang="zh-CN" sz="1600" dirty="0">
                      <a:solidFill>
                        <a:srgbClr val="454545"/>
                      </a:solidFill>
                    </a:rPr>
                    <a:t>: i</a:t>
                  </a:r>
                  <a:r>
                    <a:rPr lang="en-US" altLang="zh-CN" sz="1600" dirty="0" smtClean="0">
                      <a:solidFill>
                        <a:srgbClr val="454545"/>
                      </a:solidFill>
                    </a:rPr>
                    <a:t> = i+1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S6</a:t>
                  </a:r>
                  <a:r>
                    <a:rPr lang="en-US" altLang="zh-CN" sz="1600" dirty="0">
                      <a:solidFill>
                        <a:srgbClr val="454545"/>
                      </a:solidFill>
                    </a:rPr>
                    <a:t>: </a:t>
                  </a:r>
                  <a:r>
                    <a:rPr lang="zh-CN" altLang="en-US" sz="1600" dirty="0">
                      <a:solidFill>
                        <a:srgbClr val="454545"/>
                      </a:solidFill>
                    </a:rPr>
                    <a:t>如果</a:t>
                  </a:r>
                  <a:r>
                    <a:rPr lang="en-US" altLang="zh-CN" sz="1600" dirty="0">
                      <a:solidFill>
                        <a:srgbClr val="454545"/>
                      </a:solidFill>
                    </a:rPr>
                    <a:t>i≤</a:t>
                  </a:r>
                  <a14:m>
                    <m:oMath xmlns:m="http://schemas.openxmlformats.org/officeDocument/2006/math">
                      <m:rad>
                        <m:radPr>
                          <m:degHide m:val="on"/>
                          <m:ctrlPr>
                            <a:rPr lang="zh-CN" altLang="zh-CN" sz="1600" i="1">
                              <a:solidFill>
                                <a:schemeClr val="tx1">
                                  <a:lumMod val="65000"/>
                                  <a:lumOff val="35000"/>
                                </a:schemeClr>
                              </a:solidFill>
                              <a:latin typeface="Cambria Math"/>
                            </a:rPr>
                          </m:ctrlPr>
                        </m:radPr>
                        <m:deg/>
                        <m:e>
                          <m:r>
                            <a:rPr lang="en-US" altLang="zh-CN" sz="1600">
                              <a:solidFill>
                                <a:schemeClr val="tx1">
                                  <a:lumMod val="65000"/>
                                  <a:lumOff val="35000"/>
                                </a:schemeClr>
                              </a:solidFill>
                              <a:latin typeface="Cambria Math" panose="02040503050406030204" pitchFamily="18" charset="0"/>
                            </a:rPr>
                            <m:t>𝑛</m:t>
                          </m:r>
                        </m:e>
                      </m:rad>
                    </m:oMath>
                  </a14:m>
                  <a:r>
                    <a:rPr lang="zh-CN" altLang="en-US" sz="1600" dirty="0">
                      <a:solidFill>
                        <a:srgbClr val="454545"/>
                      </a:solidFill>
                    </a:rPr>
                    <a:t>，返回</a:t>
                  </a:r>
                  <a:r>
                    <a:rPr lang="en-US" altLang="zh-CN" sz="1600" dirty="0">
                      <a:solidFill>
                        <a:srgbClr val="454545"/>
                      </a:solidFill>
                    </a:rPr>
                    <a:t>S3</a:t>
                  </a:r>
                  <a:r>
                    <a:rPr lang="zh-CN" altLang="en-US" sz="1600" dirty="0">
                      <a:solidFill>
                        <a:srgbClr val="454545"/>
                      </a:solidFill>
                    </a:rPr>
                    <a:t>；否则输出</a:t>
                  </a:r>
                  <a:r>
                    <a:rPr lang="en-US" altLang="zh-CN" sz="1600" dirty="0">
                      <a:solidFill>
                        <a:srgbClr val="454545"/>
                      </a:solidFill>
                    </a:rPr>
                    <a:t>n</a:t>
                  </a:r>
                  <a:r>
                    <a:rPr lang="zh-CN" altLang="en-US" sz="1600" dirty="0">
                      <a:solidFill>
                        <a:srgbClr val="454545"/>
                      </a:solidFill>
                    </a:rPr>
                    <a:t>的值以及“是素数”，然后结束</a:t>
                  </a:r>
                </a:p>
              </p:txBody>
            </p:sp>
          </mc:Choice>
          <mc:Fallback xmlns="">
            <p:sp>
              <p:nvSpPr>
                <p:cNvPr id="16" name="MH_Text_1"/>
                <p:cNvSpPr>
                  <a:spLocks noRot="1" noChangeAspect="1" noMove="1" noResize="1" noEditPoints="1" noAdjustHandles="1" noChangeArrowheads="1" noChangeShapeType="1" noTextEdit="1"/>
                </p:cNvSpPr>
                <p:nvPr>
                  <p:custDataLst>
                    <p:tags r:id="rId7"/>
                  </p:custDataLst>
                </p:nvPr>
              </p:nvSpPr>
              <p:spPr>
                <a:xfrm>
                  <a:off x="4030664" y="1916113"/>
                  <a:ext cx="3717925" cy="4504336"/>
                </a:xfrm>
                <a:prstGeom prst="roundRect">
                  <a:avLst>
                    <a:gd name="adj" fmla="val 1429"/>
                  </a:avLst>
                </a:prstGeom>
                <a:blipFill rotWithShape="1">
                  <a:blip r:embed="rId8"/>
                  <a:stretch>
                    <a:fillRect b="-1587"/>
                  </a:stretch>
                </a:blipFill>
                <a:ln w="3175">
                  <a:solidFill>
                    <a:srgbClr val="D5D5D5"/>
                  </a:solidFill>
                  <a:prstDash val="solid"/>
                </a:ln>
              </p:spPr>
              <p:txBody>
                <a:bodyPr/>
                <a:lstStyle/>
                <a:p>
                  <a:r>
                    <a:rPr lang="zh-CN" altLang="en-US">
                      <a:noFill/>
                    </a:rPr>
                    <a:t> </a:t>
                  </a:r>
                </a:p>
              </p:txBody>
            </p:sp>
          </mc:Fallback>
        </mc:AlternateContent>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53" name="组合 52"/>
          <p:cNvGrpSpPr/>
          <p:nvPr/>
        </p:nvGrpSpPr>
        <p:grpSpPr>
          <a:xfrm>
            <a:off x="5746735" y="758298"/>
            <a:ext cx="5966109" cy="5599764"/>
            <a:chOff x="5746735" y="758298"/>
            <a:chExt cx="5966109" cy="5599764"/>
          </a:xfrm>
        </p:grpSpPr>
        <p:sp>
          <p:nvSpPr>
            <p:cNvPr id="17" name="流程图: 可选过程 16"/>
            <p:cNvSpPr/>
            <p:nvPr/>
          </p:nvSpPr>
          <p:spPr>
            <a:xfrm>
              <a:off x="8783742" y="758298"/>
              <a:ext cx="2444876" cy="35488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开始</a:t>
              </a:r>
              <a:endParaRPr lang="zh-CN" altLang="en-US" sz="1600" dirty="0">
                <a:solidFill>
                  <a:schemeClr val="tx1"/>
                </a:solidFill>
              </a:endParaRPr>
            </a:p>
          </p:txBody>
        </p:sp>
        <p:cxnSp>
          <p:nvCxnSpPr>
            <p:cNvPr id="18" name="直接箭头连接符 17"/>
            <p:cNvCxnSpPr/>
            <p:nvPr/>
          </p:nvCxnSpPr>
          <p:spPr>
            <a:xfrm>
              <a:off x="9988708" y="1032502"/>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988708" y="1510398"/>
              <a:ext cx="0" cy="407258"/>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8783740" y="2506273"/>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n/</a:t>
              </a:r>
              <a:r>
                <a:rPr lang="en-US" altLang="zh-CN" sz="1600" dirty="0" err="1" smtClean="0">
                  <a:solidFill>
                    <a:schemeClr val="tx1"/>
                  </a:solidFill>
                </a:rPr>
                <a:t>i</a:t>
              </a:r>
              <a:r>
                <a:rPr lang="zh-CN" altLang="en-US" sz="1600" dirty="0" smtClean="0">
                  <a:solidFill>
                    <a:schemeClr val="tx1"/>
                  </a:solidFill>
                </a:rPr>
                <a:t>的余数</a:t>
              </a:r>
              <a:r>
                <a:rPr lang="en-US" altLang="zh-CN" sz="1600" dirty="0" smtClean="0">
                  <a:solidFill>
                    <a:schemeClr val="tx1"/>
                  </a:solidFill>
                </a:rPr>
                <a:t>=&gt;r</a:t>
              </a:r>
              <a:endParaRPr lang="zh-CN" altLang="en-US" sz="1600" dirty="0">
                <a:solidFill>
                  <a:schemeClr val="tx1"/>
                </a:solidFill>
              </a:endParaRPr>
            </a:p>
          </p:txBody>
        </p:sp>
        <p:sp>
          <p:nvSpPr>
            <p:cNvPr id="25" name="流程图: 可选过程 24"/>
            <p:cNvSpPr/>
            <p:nvPr/>
          </p:nvSpPr>
          <p:spPr>
            <a:xfrm>
              <a:off x="8801933" y="5958255"/>
              <a:ext cx="2417387" cy="39980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结束</a:t>
              </a:r>
              <a:endParaRPr lang="zh-CN" altLang="en-US" sz="1600" dirty="0">
                <a:solidFill>
                  <a:schemeClr val="tx1"/>
                </a:solidFill>
              </a:endParaRPr>
            </a:p>
          </p:txBody>
        </p:sp>
        <p:sp>
          <p:nvSpPr>
            <p:cNvPr id="26" name="流程图: 数据 25"/>
            <p:cNvSpPr/>
            <p:nvPr/>
          </p:nvSpPr>
          <p:spPr>
            <a:xfrm>
              <a:off x="8783740" y="5302964"/>
              <a:ext cx="2463068" cy="389569"/>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smtClean="0">
                  <a:solidFill>
                    <a:schemeClr val="tx1"/>
                  </a:solidFill>
                </a:rPr>
                <a:t>输出</a:t>
              </a:r>
              <a:r>
                <a:rPr lang="en-US" altLang="zh-CN" sz="1600" dirty="0" smtClean="0">
                  <a:solidFill>
                    <a:schemeClr val="tx1"/>
                  </a:solidFill>
                </a:rPr>
                <a:t>n</a:t>
              </a:r>
              <a:r>
                <a:rPr lang="zh-CN" altLang="en-US" sz="1600" dirty="0" smtClean="0">
                  <a:solidFill>
                    <a:schemeClr val="tx1"/>
                  </a:solidFill>
                </a:rPr>
                <a:t>“是素数</a:t>
              </a:r>
              <a:r>
                <a:rPr lang="en-US" altLang="zh-CN" sz="1600" dirty="0" smtClean="0">
                  <a:solidFill>
                    <a:schemeClr val="tx1"/>
                  </a:solidFill>
                </a:rPr>
                <a:t>”</a:t>
              </a:r>
              <a:endParaRPr lang="zh-CN" altLang="en-US" sz="1600" baseline="-25000" dirty="0">
                <a:solidFill>
                  <a:schemeClr val="tx1"/>
                </a:solidFill>
              </a:endParaRPr>
            </a:p>
          </p:txBody>
        </p:sp>
        <p:cxnSp>
          <p:nvCxnSpPr>
            <p:cNvPr id="27" name="直接箭头连接符 26"/>
            <p:cNvCxnSpPr>
              <a:stCxn id="33" idx="2"/>
              <a:endCxn id="24" idx="0"/>
            </p:cNvCxnSpPr>
            <p:nvPr/>
          </p:nvCxnSpPr>
          <p:spPr>
            <a:xfrm>
              <a:off x="10006178" y="2274387"/>
              <a:ext cx="0" cy="231886"/>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2"/>
              <a:endCxn id="44" idx="0"/>
            </p:cNvCxnSpPr>
            <p:nvPr/>
          </p:nvCxnSpPr>
          <p:spPr>
            <a:xfrm>
              <a:off x="10006178" y="2852672"/>
              <a:ext cx="13744" cy="264853"/>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流程图: 决策 28"/>
                <p:cNvSpPr/>
                <p:nvPr/>
              </p:nvSpPr>
              <p:spPr>
                <a:xfrm>
                  <a:off x="8775367" y="4565983"/>
                  <a:ext cx="2444875" cy="49440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i&gt;</a:t>
                  </a:r>
                  <a14:m>
                    <m:oMath xmlns:m="http://schemas.openxmlformats.org/officeDocument/2006/math">
                      <m:rad>
                        <m:radPr>
                          <m:degHide m:val="on"/>
                          <m:ctrlPr>
                            <a:rPr lang="zh-CN" altLang="zh-CN" sz="1600" i="1" smtClean="0">
                              <a:solidFill>
                                <a:schemeClr val="tx1"/>
                              </a:solidFill>
                              <a:latin typeface="Cambria Math"/>
                            </a:rPr>
                          </m:ctrlPr>
                        </m:radPr>
                        <m:deg/>
                        <m:e>
                          <m:r>
                            <a:rPr lang="en-US" altLang="zh-CN" sz="1600">
                              <a:solidFill>
                                <a:schemeClr val="tx1"/>
                              </a:solidFill>
                              <a:latin typeface="Cambria Math" panose="02040503050406030204" pitchFamily="18" charset="0"/>
                            </a:rPr>
                            <m:t>𝑛</m:t>
                          </m:r>
                        </m:e>
                      </m:rad>
                    </m:oMath>
                  </a14:m>
                  <a:endParaRPr lang="zh-CN" altLang="en-US" sz="1600" dirty="0">
                    <a:solidFill>
                      <a:schemeClr val="tx1"/>
                    </a:solidFill>
                  </a:endParaRPr>
                </a:p>
              </p:txBody>
            </p:sp>
          </mc:Choice>
          <mc:Fallback xmlns="">
            <p:sp>
              <p:nvSpPr>
                <p:cNvPr id="29" name="流程图: 决策 28"/>
                <p:cNvSpPr>
                  <a:spLocks noRot="1" noChangeAspect="1" noMove="1" noResize="1" noEditPoints="1" noAdjustHandles="1" noChangeArrowheads="1" noChangeShapeType="1" noTextEdit="1"/>
                </p:cNvSpPr>
                <p:nvPr/>
              </p:nvSpPr>
              <p:spPr>
                <a:xfrm>
                  <a:off x="8775367" y="4565983"/>
                  <a:ext cx="2444875" cy="494404"/>
                </a:xfrm>
                <a:prstGeom prst="flowChartDecision">
                  <a:avLst/>
                </a:prstGeom>
                <a:blipFill rotWithShape="1">
                  <a:blip r:embed="rId9"/>
                  <a:stretch>
                    <a:fillRect/>
                  </a:stretch>
                </a:blipFill>
              </p:spPr>
              <p:txBody>
                <a:bodyPr/>
                <a:lstStyle/>
                <a:p>
                  <a:r>
                    <a:rPr lang="zh-CN" altLang="en-US">
                      <a:noFill/>
                    </a:rPr>
                    <a:t> </a:t>
                  </a:r>
                </a:p>
              </p:txBody>
            </p:sp>
          </mc:Fallback>
        </mc:AlternateContent>
        <p:sp>
          <p:nvSpPr>
            <p:cNvPr id="31" name="文本框 30"/>
            <p:cNvSpPr txBox="1"/>
            <p:nvPr/>
          </p:nvSpPr>
          <p:spPr>
            <a:xfrm>
              <a:off x="10126246" y="4970322"/>
              <a:ext cx="409357" cy="338554"/>
            </a:xfrm>
            <a:prstGeom prst="rect">
              <a:avLst/>
            </a:prstGeom>
            <a:noFill/>
          </p:spPr>
          <p:txBody>
            <a:bodyPr wrap="square" rtlCol="0">
              <a:spAutoFit/>
            </a:bodyPr>
            <a:lstStyle/>
            <a:p>
              <a:r>
                <a:rPr lang="en-US" altLang="zh-CN" sz="1600" dirty="0" smtClean="0"/>
                <a:t>Y</a:t>
              </a:r>
              <a:endParaRPr lang="zh-CN" altLang="en-US" sz="1600" dirty="0"/>
            </a:p>
          </p:txBody>
        </p:sp>
        <p:sp>
          <p:nvSpPr>
            <p:cNvPr id="32" name="文本框 31"/>
            <p:cNvSpPr txBox="1"/>
            <p:nvPr/>
          </p:nvSpPr>
          <p:spPr>
            <a:xfrm>
              <a:off x="11220802" y="4473288"/>
              <a:ext cx="492042" cy="338554"/>
            </a:xfrm>
            <a:prstGeom prst="rect">
              <a:avLst/>
            </a:prstGeom>
            <a:noFill/>
          </p:spPr>
          <p:txBody>
            <a:bodyPr wrap="square" rtlCol="0">
              <a:spAutoFit/>
            </a:bodyPr>
            <a:lstStyle/>
            <a:p>
              <a:r>
                <a:rPr lang="en-US" altLang="zh-CN" sz="1600" dirty="0" smtClean="0"/>
                <a:t>N</a:t>
              </a:r>
              <a:endParaRPr lang="zh-CN" altLang="en-US" sz="1600" dirty="0"/>
            </a:p>
          </p:txBody>
        </p:sp>
        <p:sp>
          <p:nvSpPr>
            <p:cNvPr id="33" name="流程图: 过程 32"/>
            <p:cNvSpPr/>
            <p:nvPr/>
          </p:nvSpPr>
          <p:spPr>
            <a:xfrm>
              <a:off x="8783740" y="1927988"/>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2</a:t>
              </a:r>
              <a:r>
                <a:rPr lang="en-US" altLang="zh-CN" sz="1600" dirty="0" smtClean="0">
                  <a:solidFill>
                    <a:schemeClr val="tx1"/>
                  </a:solidFill>
                </a:rPr>
                <a:t>=&gt;</a:t>
              </a:r>
              <a:r>
                <a:rPr lang="en-US" altLang="zh-CN" sz="1600" dirty="0" err="1" smtClean="0">
                  <a:solidFill>
                    <a:schemeClr val="tx1"/>
                  </a:solidFill>
                </a:rPr>
                <a:t>i</a:t>
              </a:r>
              <a:endParaRPr lang="en-US" altLang="zh-CN" sz="1600" dirty="0" smtClean="0">
                <a:solidFill>
                  <a:schemeClr val="tx1"/>
                </a:solidFill>
              </a:endParaRPr>
            </a:p>
          </p:txBody>
        </p:sp>
        <p:cxnSp>
          <p:nvCxnSpPr>
            <p:cNvPr id="36" name="直接箭头连接符 35"/>
            <p:cNvCxnSpPr>
              <a:stCxn id="44" idx="2"/>
            </p:cNvCxnSpPr>
            <p:nvPr/>
          </p:nvCxnSpPr>
          <p:spPr>
            <a:xfrm>
              <a:off x="10019922" y="3611929"/>
              <a:ext cx="4449" cy="26946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8783740" y="3881390"/>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 = i+1</a:t>
              </a:r>
              <a:endParaRPr lang="zh-CN" altLang="en-US" sz="1600" dirty="0">
                <a:solidFill>
                  <a:schemeClr val="tx1"/>
                </a:solidFill>
              </a:endParaRPr>
            </a:p>
          </p:txBody>
        </p:sp>
        <p:cxnSp>
          <p:nvCxnSpPr>
            <p:cNvPr id="40" name="直接箭头连接符 39"/>
            <p:cNvCxnSpPr>
              <a:stCxn id="37" idx="2"/>
              <a:endCxn id="29" idx="0"/>
            </p:cNvCxnSpPr>
            <p:nvPr/>
          </p:nvCxnSpPr>
          <p:spPr>
            <a:xfrm flipH="1">
              <a:off x="9997805" y="4227789"/>
              <a:ext cx="8373" cy="338194"/>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9" idx="2"/>
              <a:endCxn id="26" idx="1"/>
            </p:cNvCxnSpPr>
            <p:nvPr/>
          </p:nvCxnSpPr>
          <p:spPr>
            <a:xfrm>
              <a:off x="9997805" y="5060387"/>
              <a:ext cx="17469" cy="24257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6" idx="4"/>
              <a:endCxn id="25" idx="0"/>
            </p:cNvCxnSpPr>
            <p:nvPr/>
          </p:nvCxnSpPr>
          <p:spPr>
            <a:xfrm flipH="1">
              <a:off x="10010627" y="5692533"/>
              <a:ext cx="4647" cy="265722"/>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8757174" y="1327087"/>
              <a:ext cx="2463068" cy="361037"/>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输入</a:t>
              </a:r>
              <a:r>
                <a:rPr lang="en-US" altLang="zh-CN" sz="1600" dirty="0">
                  <a:solidFill>
                    <a:schemeClr val="tx1"/>
                  </a:solidFill>
                </a:rPr>
                <a:t>n</a:t>
              </a:r>
              <a:endParaRPr lang="zh-CN" altLang="en-US" sz="1600" baseline="-25000" dirty="0">
                <a:solidFill>
                  <a:schemeClr val="tx1"/>
                </a:solidFill>
              </a:endParaRPr>
            </a:p>
          </p:txBody>
        </p:sp>
        <p:sp>
          <p:nvSpPr>
            <p:cNvPr id="44" name="流程图: 决策 43"/>
            <p:cNvSpPr/>
            <p:nvPr/>
          </p:nvSpPr>
          <p:spPr>
            <a:xfrm>
              <a:off x="8797484" y="3117525"/>
              <a:ext cx="2444875" cy="49440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r</a:t>
              </a:r>
              <a:r>
                <a:rPr lang="en-US" altLang="zh-CN" sz="1600" dirty="0" smtClean="0">
                  <a:solidFill>
                    <a:schemeClr val="tx1"/>
                  </a:solidFill>
                </a:rPr>
                <a:t>==0</a:t>
              </a:r>
              <a:endParaRPr lang="zh-CN" altLang="en-US" sz="1600" dirty="0">
                <a:solidFill>
                  <a:schemeClr val="tx1"/>
                </a:solidFill>
              </a:endParaRPr>
            </a:p>
          </p:txBody>
        </p:sp>
        <p:sp>
          <p:nvSpPr>
            <p:cNvPr id="45" name="任意多边形 44"/>
            <p:cNvSpPr/>
            <p:nvPr/>
          </p:nvSpPr>
          <p:spPr>
            <a:xfrm>
              <a:off x="7104728" y="3369104"/>
              <a:ext cx="1729501"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no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46" name="流程图: 数据 45"/>
            <p:cNvSpPr/>
            <p:nvPr/>
          </p:nvSpPr>
          <p:spPr>
            <a:xfrm>
              <a:off x="5746735" y="4151978"/>
              <a:ext cx="2770049" cy="389569"/>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smtClean="0">
                  <a:solidFill>
                    <a:schemeClr val="tx1"/>
                  </a:solidFill>
                </a:rPr>
                <a:t>输出</a:t>
              </a:r>
              <a:r>
                <a:rPr lang="en-US" altLang="zh-CN" sz="1600" dirty="0" smtClean="0">
                  <a:solidFill>
                    <a:schemeClr val="tx1"/>
                  </a:solidFill>
                </a:rPr>
                <a:t>n</a:t>
              </a:r>
              <a:r>
                <a:rPr lang="zh-CN" altLang="en-US" sz="1600" dirty="0" smtClean="0">
                  <a:solidFill>
                    <a:schemeClr val="tx1"/>
                  </a:solidFill>
                </a:rPr>
                <a:t>“不是素数</a:t>
              </a:r>
              <a:r>
                <a:rPr lang="en-US" altLang="zh-CN" sz="1600" dirty="0" smtClean="0">
                  <a:solidFill>
                    <a:schemeClr val="tx1"/>
                  </a:solidFill>
                </a:rPr>
                <a:t>”</a:t>
              </a:r>
              <a:endParaRPr lang="zh-CN" altLang="en-US" sz="1600" baseline="-25000" dirty="0">
                <a:solidFill>
                  <a:schemeClr val="tx1"/>
                </a:solidFill>
              </a:endParaRPr>
            </a:p>
          </p:txBody>
        </p:sp>
        <p:sp>
          <p:nvSpPr>
            <p:cNvPr id="47" name="任意多边形 46"/>
            <p:cNvSpPr/>
            <p:nvPr/>
          </p:nvSpPr>
          <p:spPr>
            <a:xfrm flipV="1">
              <a:off x="7067983" y="4565983"/>
              <a:ext cx="2956387" cy="126001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noFill/>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grpSp>
      <p:sp>
        <p:nvSpPr>
          <p:cNvPr id="4" name="日期占位符 3"/>
          <p:cNvSpPr>
            <a:spLocks noGrp="1"/>
          </p:cNvSpPr>
          <p:nvPr>
            <p:ph type="dt" sz="half" idx="10"/>
          </p:nvPr>
        </p:nvSpPr>
        <p:spPr/>
        <p:txBody>
          <a:bodyPr/>
          <a:lstStyle/>
          <a:p>
            <a:fld id="{EA309EAD-E0E8-42F1-8C37-8A772A07037B}" type="datetime11">
              <a:rPr lang="zh-CN" altLang="en-US" smtClean="0"/>
              <a:t>10:10:54</a:t>
            </a:fld>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20</a:t>
            </a:fld>
            <a:endParaRPr lang="zh-CN" altLang="en-US"/>
          </a:p>
        </p:txBody>
      </p:sp>
      <p:cxnSp>
        <p:nvCxnSpPr>
          <p:cNvPr id="49" name="肘形连接符 48"/>
          <p:cNvCxnSpPr>
            <a:stCxn id="29" idx="3"/>
          </p:cNvCxnSpPr>
          <p:nvPr/>
        </p:nvCxnSpPr>
        <p:spPr>
          <a:xfrm flipV="1">
            <a:off x="11220242" y="2333180"/>
            <a:ext cx="381208" cy="248000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9988708" y="2333180"/>
            <a:ext cx="1612742"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69478" y="3062774"/>
            <a:ext cx="388911" cy="369332"/>
          </a:xfrm>
          <a:prstGeom prst="rect">
            <a:avLst/>
          </a:prstGeom>
          <a:noFill/>
        </p:spPr>
        <p:txBody>
          <a:bodyPr wrap="square" rtlCol="0">
            <a:spAutoFit/>
          </a:bodyPr>
          <a:lstStyle/>
          <a:p>
            <a:r>
              <a:rPr lang="en-US" altLang="zh-CN" dirty="0"/>
              <a:t>Y</a:t>
            </a:r>
            <a:endParaRPr lang="zh-CN" altLang="en-US" dirty="0"/>
          </a:p>
        </p:txBody>
      </p:sp>
      <p:sp>
        <p:nvSpPr>
          <p:cNvPr id="38" name="TextBox 37"/>
          <p:cNvSpPr txBox="1"/>
          <p:nvPr/>
        </p:nvSpPr>
        <p:spPr>
          <a:xfrm>
            <a:off x="10208276" y="3524270"/>
            <a:ext cx="388911" cy="369332"/>
          </a:xfrm>
          <a:prstGeom prst="rect">
            <a:avLst/>
          </a:prstGeom>
          <a:noFill/>
        </p:spPr>
        <p:txBody>
          <a:bodyPr wrap="square" rtlCol="0">
            <a:spAutoFit/>
          </a:bodyPr>
          <a:lstStyle/>
          <a:p>
            <a:r>
              <a:rPr lang="en-US" altLang="zh-CN" dirty="0" smtClean="0"/>
              <a:t>N</a:t>
            </a:r>
            <a:endParaRPr lang="zh-CN" altLang="en-US" dirty="0"/>
          </a:p>
        </p:txBody>
      </p:sp>
    </p:spTree>
    <p:extLst>
      <p:ext uri="{BB962C8B-B14F-4D97-AF65-F5344CB8AC3E}">
        <p14:creationId xmlns:p14="http://schemas.microsoft.com/office/powerpoint/2010/main" val="385606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传统流程图的弊端</a:t>
            </a:r>
            <a:endParaRPr lang="zh-CN" altLang="en-US" dirty="0"/>
          </a:p>
        </p:txBody>
      </p:sp>
      <p:sp>
        <p:nvSpPr>
          <p:cNvPr id="3" name="内容占位符 2"/>
          <p:cNvSpPr>
            <a:spLocks noGrp="1"/>
          </p:cNvSpPr>
          <p:nvPr>
            <p:ph idx="1"/>
          </p:nvPr>
        </p:nvSpPr>
        <p:spPr>
          <a:xfrm>
            <a:off x="5704115" y="2026671"/>
            <a:ext cx="5649685" cy="2804432"/>
          </a:xfrm>
        </p:spPr>
        <p:txBody>
          <a:bodyPr>
            <a:normAutofit/>
          </a:bodyPr>
          <a:lstStyle/>
          <a:p>
            <a:pPr marL="0" indent="0">
              <a:lnSpc>
                <a:spcPct val="150000"/>
              </a:lnSpc>
              <a:buNone/>
            </a:pPr>
            <a:r>
              <a:rPr lang="zh-CN" altLang="en-US" sz="2000" dirty="0">
                <a:solidFill>
                  <a:schemeClr val="tx1">
                    <a:lumMod val="65000"/>
                    <a:lumOff val="35000"/>
                  </a:schemeClr>
                </a:solidFill>
                <a:latin typeface="+mn-ea"/>
                <a:ea typeface="+mn-ea"/>
              </a:rPr>
              <a:t>传统的流程图用流程线指出各框的执行顺序，对流程线的使用没有严格限制。因此，使用者可以不受限制地使流程随意地转来转去，使流程图变得毫无规律，阅读时要花很大精力去追踪流程，使人难以理解算法的逻辑。</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0" y="2416402"/>
            <a:ext cx="4629452" cy="2024969"/>
          </a:xfrm>
          <a:prstGeom prst="rect">
            <a:avLst/>
          </a:prstGeom>
        </p:spPr>
      </p:pic>
      <p:sp>
        <p:nvSpPr>
          <p:cNvPr id="5" name="日期占位符 4"/>
          <p:cNvSpPr>
            <a:spLocks noGrp="1"/>
          </p:cNvSpPr>
          <p:nvPr>
            <p:ph type="dt" sz="half" idx="10"/>
          </p:nvPr>
        </p:nvSpPr>
        <p:spPr/>
        <p:txBody>
          <a:bodyPr/>
          <a:lstStyle/>
          <a:p>
            <a:fld id="{6402C152-F313-4433-8DB7-9205D851E68B}" type="datetime11">
              <a:rPr lang="zh-CN" altLang="en-US" smtClean="0"/>
              <a:t>10:10:54</a:t>
            </a:fld>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21</a:t>
            </a:fld>
            <a:endParaRPr lang="zh-CN" altLang="en-US"/>
          </a:p>
        </p:txBody>
      </p:sp>
    </p:spTree>
    <p:extLst>
      <p:ext uri="{BB962C8B-B14F-4D97-AF65-F5344CB8AC3E}">
        <p14:creationId xmlns:p14="http://schemas.microsoft.com/office/powerpoint/2010/main" val="2952508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种基本结构</a:t>
            </a:r>
            <a:endParaRPr lang="zh-CN" altLang="en-US" dirty="0"/>
          </a:p>
        </p:txBody>
      </p:sp>
      <p:sp>
        <p:nvSpPr>
          <p:cNvPr id="6" name="Rectangle 4"/>
          <p:cNvSpPr>
            <a:spLocks noChangeArrowheads="1"/>
          </p:cNvSpPr>
          <p:nvPr/>
        </p:nvSpPr>
        <p:spPr bwMode="auto">
          <a:xfrm>
            <a:off x="2295072" y="2528888"/>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p>
        </p:txBody>
      </p:sp>
      <p:sp>
        <p:nvSpPr>
          <p:cNvPr id="7" name="Rectangle 5"/>
          <p:cNvSpPr>
            <a:spLocks noChangeArrowheads="1"/>
          </p:cNvSpPr>
          <p:nvPr/>
        </p:nvSpPr>
        <p:spPr bwMode="auto">
          <a:xfrm>
            <a:off x="2295072" y="3595688"/>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8" name="Line 6"/>
          <p:cNvSpPr>
            <a:spLocks noChangeShapeType="1"/>
          </p:cNvSpPr>
          <p:nvPr/>
        </p:nvSpPr>
        <p:spPr bwMode="auto">
          <a:xfrm>
            <a:off x="2676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2676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2676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1990272" y="1839233"/>
            <a:ext cx="1371600"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1837872"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smtClean="0">
                <a:solidFill>
                  <a:schemeClr val="accent1"/>
                </a:solidFill>
                <a:latin typeface="+mn-ea"/>
                <a:ea typeface="+mn-ea"/>
              </a:rPr>
              <a:t>顺序结构</a:t>
            </a:r>
            <a:endParaRPr lang="zh-CN" altLang="en-US" sz="2400" b="1" dirty="0">
              <a:solidFill>
                <a:schemeClr val="accent1"/>
              </a:solidFill>
              <a:latin typeface="+mn-ea"/>
              <a:ea typeface="+mn-ea"/>
            </a:endParaRPr>
          </a:p>
        </p:txBody>
      </p:sp>
      <p:sp>
        <p:nvSpPr>
          <p:cNvPr id="14" name="Rectangle 5"/>
          <p:cNvSpPr>
            <a:spLocks noChangeArrowheads="1"/>
          </p:cNvSpPr>
          <p:nvPr/>
        </p:nvSpPr>
        <p:spPr bwMode="auto">
          <a:xfrm>
            <a:off x="4881335" y="3214687"/>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
        <p:nvSpPr>
          <p:cNvPr id="15" name="Rectangle 6"/>
          <p:cNvSpPr>
            <a:spLocks noChangeArrowheads="1"/>
          </p:cNvSpPr>
          <p:nvPr/>
        </p:nvSpPr>
        <p:spPr bwMode="auto">
          <a:xfrm>
            <a:off x="6633935" y="3214687"/>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16" name="AutoShape 7"/>
          <p:cNvSpPr>
            <a:spLocks noChangeArrowheads="1"/>
          </p:cNvSpPr>
          <p:nvPr/>
        </p:nvSpPr>
        <p:spPr bwMode="auto">
          <a:xfrm>
            <a:off x="5871935" y="1995487"/>
            <a:ext cx="609600" cy="9144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17" name="Freeform 8"/>
          <p:cNvSpPr>
            <a:spLocks/>
          </p:cNvSpPr>
          <p:nvPr/>
        </p:nvSpPr>
        <p:spPr bwMode="auto">
          <a:xfrm>
            <a:off x="5262335"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a:spLocks/>
          </p:cNvSpPr>
          <p:nvPr/>
        </p:nvSpPr>
        <p:spPr bwMode="auto">
          <a:xfrm>
            <a:off x="6481535"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6176735"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51861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p>
        </p:txBody>
      </p:sp>
      <p:sp>
        <p:nvSpPr>
          <p:cNvPr id="21" name="Rectangle 12"/>
          <p:cNvSpPr>
            <a:spLocks noChangeArrowheads="1"/>
          </p:cNvSpPr>
          <p:nvPr/>
        </p:nvSpPr>
        <p:spPr bwMode="auto">
          <a:xfrm>
            <a:off x="66339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p>
        </p:txBody>
      </p:sp>
      <p:sp>
        <p:nvSpPr>
          <p:cNvPr id="22" name="Freeform 13"/>
          <p:cNvSpPr>
            <a:spLocks/>
          </p:cNvSpPr>
          <p:nvPr/>
        </p:nvSpPr>
        <p:spPr bwMode="auto">
          <a:xfrm>
            <a:off x="5262335" y="3824288"/>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6100535"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5262335"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smtClean="0">
                <a:solidFill>
                  <a:schemeClr val="accent1"/>
                </a:solidFill>
                <a:latin typeface="+mn-ea"/>
              </a:rPr>
              <a:t>选择</a:t>
            </a:r>
            <a:r>
              <a:rPr kumimoji="1" lang="zh-CN" altLang="en-US" sz="2400" b="1" dirty="0">
                <a:solidFill>
                  <a:schemeClr val="accent1"/>
                </a:solidFill>
                <a:latin typeface="+mn-ea"/>
              </a:rPr>
              <a:t>结构</a:t>
            </a:r>
          </a:p>
        </p:txBody>
      </p:sp>
      <p:sp>
        <p:nvSpPr>
          <p:cNvPr id="26" name="AutoShape 6"/>
          <p:cNvSpPr>
            <a:spLocks noChangeArrowheads="1"/>
          </p:cNvSpPr>
          <p:nvPr/>
        </p:nvSpPr>
        <p:spPr bwMode="auto">
          <a:xfrm>
            <a:off x="9744414" y="2374900"/>
            <a:ext cx="609600" cy="9144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27" name="Line 7"/>
          <p:cNvSpPr>
            <a:spLocks noChangeShapeType="1"/>
          </p:cNvSpPr>
          <p:nvPr/>
        </p:nvSpPr>
        <p:spPr bwMode="auto">
          <a:xfrm>
            <a:off x="10049215"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a:spLocks/>
          </p:cNvSpPr>
          <p:nvPr/>
        </p:nvSpPr>
        <p:spPr bwMode="auto">
          <a:xfrm>
            <a:off x="10354015" y="2832100"/>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10354015" y="2374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p>
        </p:txBody>
      </p:sp>
      <p:sp>
        <p:nvSpPr>
          <p:cNvPr id="30" name="Freeform 10"/>
          <p:cNvSpPr>
            <a:spLocks/>
          </p:cNvSpPr>
          <p:nvPr/>
        </p:nvSpPr>
        <p:spPr bwMode="auto">
          <a:xfrm>
            <a:off x="9211014"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10049215"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9668214" y="3365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p>
        </p:txBody>
      </p:sp>
      <p:sp>
        <p:nvSpPr>
          <p:cNvPr id="33" name="Rectangle 16"/>
          <p:cNvSpPr>
            <a:spLocks noChangeArrowheads="1"/>
          </p:cNvSpPr>
          <p:nvPr/>
        </p:nvSpPr>
        <p:spPr bwMode="auto">
          <a:xfrm>
            <a:off x="9045007"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循环</a:t>
            </a:r>
            <a:r>
              <a:rPr kumimoji="1" lang="zh-CN" altLang="en-US" sz="2400" b="1" dirty="0" smtClean="0">
                <a:solidFill>
                  <a:schemeClr val="accent1"/>
                </a:solidFill>
                <a:latin typeface="+mn-ea"/>
              </a:rPr>
              <a:t>结构</a:t>
            </a:r>
            <a:endParaRPr kumimoji="1" lang="zh-CN" altLang="en-US" sz="2400" b="1" dirty="0">
              <a:solidFill>
                <a:schemeClr val="accent1"/>
              </a:solidFill>
              <a:latin typeface="+mn-ea"/>
            </a:endParaRPr>
          </a:p>
        </p:txBody>
      </p:sp>
      <p:sp>
        <p:nvSpPr>
          <p:cNvPr id="34" name="Rectangle 9"/>
          <p:cNvSpPr>
            <a:spLocks noChangeArrowheads="1"/>
          </p:cNvSpPr>
          <p:nvPr/>
        </p:nvSpPr>
        <p:spPr bwMode="auto">
          <a:xfrm>
            <a:off x="4735795" y="1839234"/>
            <a:ext cx="2879555"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8466219" y="1877673"/>
            <a:ext cx="2879555" cy="2937214"/>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2617958" y="178809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2605261"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6117775" y="178333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044235" y="476312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9981033" y="1825739"/>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0680474"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9668214" y="3822700"/>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
        <p:nvSpPr>
          <p:cNvPr id="3" name="日期占位符 2"/>
          <p:cNvSpPr>
            <a:spLocks noGrp="1"/>
          </p:cNvSpPr>
          <p:nvPr>
            <p:ph type="dt" sz="half" idx="10"/>
          </p:nvPr>
        </p:nvSpPr>
        <p:spPr/>
        <p:txBody>
          <a:bodyPr/>
          <a:lstStyle/>
          <a:p>
            <a:fld id="{DF5F2B14-2D2A-4F9A-B072-474E922FB52B}" type="datetime11">
              <a:rPr lang="zh-CN" altLang="en-US" smtClean="0"/>
              <a:t>10:10:54</a:t>
            </a:fld>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22</a:t>
            </a:fld>
            <a:endParaRPr lang="zh-CN" altLang="en-US"/>
          </a:p>
        </p:txBody>
      </p:sp>
    </p:spTree>
    <p:extLst>
      <p:ext uri="{BB962C8B-B14F-4D97-AF65-F5344CB8AC3E}">
        <p14:creationId xmlns:p14="http://schemas.microsoft.com/office/powerpoint/2010/main" val="652426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三种基本结构的特点</a:t>
            </a:r>
            <a:endParaRPr lang="zh-CN" altLang="en-US" dirty="0"/>
          </a:p>
        </p:txBody>
      </p:sp>
      <p:sp>
        <p:nvSpPr>
          <p:cNvPr id="4" name="MH_Other_1"/>
          <p:cNvSpPr/>
          <p:nvPr>
            <p:custDataLst>
              <p:tags r:id="rId1"/>
            </p:custDataLst>
          </p:nvPr>
        </p:nvSpPr>
        <p:spPr>
          <a:xfrm>
            <a:off x="3091544" y="1690688"/>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3901169" y="2108200"/>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4710794" y="2068513"/>
            <a:ext cx="4360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3091544" y="2598737"/>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3901169" y="30146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4710794" y="2978150"/>
            <a:ext cx="4360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3091544" y="3509963"/>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3901169" y="3927475"/>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4710794" y="3895725"/>
            <a:ext cx="43608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3091544" y="442595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3901169" y="48434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4710794" y="4811713"/>
            <a:ext cx="43608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结构内不存在“死循环”</a:t>
            </a:r>
            <a:endParaRPr lang="en-US" altLang="zh-CN" sz="2000" dirty="0">
              <a:solidFill>
                <a:schemeClr val="tx1">
                  <a:lumMod val="65000"/>
                  <a:lumOff val="35000"/>
                </a:schemeClr>
              </a:solidFill>
              <a:latin typeface="+mn-lt"/>
              <a:ea typeface="+mn-ea"/>
            </a:endParaRPr>
          </a:p>
        </p:txBody>
      </p:sp>
      <p:sp>
        <p:nvSpPr>
          <p:cNvPr id="3" name="日期占位符 2"/>
          <p:cNvSpPr>
            <a:spLocks noGrp="1"/>
          </p:cNvSpPr>
          <p:nvPr>
            <p:ph type="dt" sz="half" idx="10"/>
          </p:nvPr>
        </p:nvSpPr>
        <p:spPr/>
        <p:txBody>
          <a:bodyPr/>
          <a:lstStyle/>
          <a:p>
            <a:fld id="{1E4C8D3F-4C45-4F38-A4A3-00DD5D56E989}" type="datetime11">
              <a:rPr lang="zh-CN" altLang="en-US" smtClean="0"/>
              <a:t>10:10:54</a:t>
            </a:fld>
            <a:endParaRPr lang="zh-CN" altLang="en-US"/>
          </a:p>
        </p:txBody>
      </p:sp>
      <p:sp>
        <p:nvSpPr>
          <p:cNvPr id="16" name="灯片编号占位符 15"/>
          <p:cNvSpPr>
            <a:spLocks noGrp="1"/>
          </p:cNvSpPr>
          <p:nvPr>
            <p:ph type="sldNum" sz="quarter" idx="12"/>
          </p:nvPr>
        </p:nvSpPr>
        <p:spPr/>
        <p:txBody>
          <a:bodyPr/>
          <a:lstStyle/>
          <a:p>
            <a:fld id="{B058512A-BF6F-43D0-855A-BBBF14572BDB}" type="slidenum">
              <a:rPr lang="zh-CN" altLang="en-US" smtClean="0"/>
              <a:pPr/>
              <a:t>23</a:t>
            </a:fld>
            <a:endParaRPr lang="zh-CN" altLang="en-US"/>
          </a:p>
        </p:txBody>
      </p:sp>
    </p:spTree>
    <p:extLst>
      <p:ext uri="{BB962C8B-B14F-4D97-AF65-F5344CB8AC3E}">
        <p14:creationId xmlns:p14="http://schemas.microsoft.com/office/powerpoint/2010/main" val="1120677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smtClean="0"/>
              <a:t>N-S</a:t>
            </a:r>
            <a:r>
              <a:rPr lang="zh-CN" altLang="en-US" dirty="0"/>
              <a:t>流程图表示算法</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43683" y="1690688"/>
            <a:ext cx="7267652" cy="4792437"/>
          </a:xfrm>
          <a:prstGeom prst="rect">
            <a:avLst/>
          </a:prstGeom>
        </p:spPr>
      </p:pic>
      <p:sp>
        <p:nvSpPr>
          <p:cNvPr id="3" name="日期占位符 2"/>
          <p:cNvSpPr>
            <a:spLocks noGrp="1"/>
          </p:cNvSpPr>
          <p:nvPr>
            <p:ph type="dt" sz="half" idx="10"/>
          </p:nvPr>
        </p:nvSpPr>
        <p:spPr/>
        <p:txBody>
          <a:bodyPr/>
          <a:lstStyle/>
          <a:p>
            <a:fld id="{EC6F1FE7-00A6-4AC2-AAA2-13BB0A86A042}" type="datetime11">
              <a:rPr lang="zh-CN" altLang="en-US" smtClean="0"/>
              <a:t>10:10:54</a:t>
            </a:fld>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24</a:t>
            </a:fld>
            <a:endParaRPr lang="zh-CN" altLang="en-US"/>
          </a:p>
        </p:txBody>
      </p:sp>
    </p:spTree>
    <p:extLst>
      <p:ext uri="{BB962C8B-B14F-4D97-AF65-F5344CB8AC3E}">
        <p14:creationId xmlns:p14="http://schemas.microsoft.com/office/powerpoint/2010/main" val="547096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310"/>
            <a:ext cx="10515600" cy="1325563"/>
          </a:xfrm>
        </p:spPr>
        <p:txBody>
          <a:bodyPr/>
          <a:lstStyle/>
          <a:p>
            <a:r>
              <a:rPr lang="zh-CN" altLang="en-US" dirty="0" smtClean="0"/>
              <a:t>传统流程图与</a:t>
            </a:r>
            <a:r>
              <a:rPr lang="en-US" altLang="zh-CN" dirty="0" smtClean="0"/>
              <a:t>N-S</a:t>
            </a:r>
            <a:r>
              <a:rPr lang="zh-CN" altLang="en-US" dirty="0" smtClean="0"/>
              <a:t>流程图</a:t>
            </a:r>
            <a:endParaRPr lang="zh-CN" altLang="en-US" dirty="0"/>
          </a:p>
        </p:txBody>
      </p:sp>
      <p:sp>
        <p:nvSpPr>
          <p:cNvPr id="3" name="内容占位符 2"/>
          <p:cNvSpPr>
            <a:spLocks noGrp="1"/>
          </p:cNvSpPr>
          <p:nvPr>
            <p:ph idx="1"/>
          </p:nvPr>
        </p:nvSpPr>
        <p:spPr>
          <a:xfrm>
            <a:off x="91225" y="1050046"/>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2.6】</a:t>
            </a: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smtClean="0">
              <a:solidFill>
                <a:schemeClr val="accent1"/>
              </a:solidFill>
            </a:endParaRPr>
          </a:p>
        </p:txBody>
      </p:sp>
      <p:sp>
        <p:nvSpPr>
          <p:cNvPr id="5" name="日期占位符 4"/>
          <p:cNvSpPr>
            <a:spLocks noGrp="1"/>
          </p:cNvSpPr>
          <p:nvPr>
            <p:ph type="dt" sz="half" idx="10"/>
          </p:nvPr>
        </p:nvSpPr>
        <p:spPr/>
        <p:txBody>
          <a:bodyPr/>
          <a:lstStyle/>
          <a:p>
            <a:fld id="{83437965-B27D-4E9F-AFBD-49521F1303AD}" type="datetime11">
              <a:rPr lang="zh-CN" altLang="en-US" smtClean="0"/>
              <a:t>10:10:54</a:t>
            </a:fld>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25</a:t>
            </a:fld>
            <a:endParaRPr lang="zh-CN" altLang="en-US"/>
          </a:p>
        </p:txBody>
      </p:sp>
      <p:grpSp>
        <p:nvGrpSpPr>
          <p:cNvPr id="19" name="组合 18"/>
          <p:cNvGrpSpPr/>
          <p:nvPr/>
        </p:nvGrpSpPr>
        <p:grpSpPr>
          <a:xfrm>
            <a:off x="8884639" y="509293"/>
            <a:ext cx="2091544" cy="5721570"/>
            <a:chOff x="8575543" y="509293"/>
            <a:chExt cx="2091544" cy="5721570"/>
          </a:xfrm>
        </p:grpSpPr>
        <p:sp>
          <p:nvSpPr>
            <p:cNvPr id="4" name="流程图: 可选过程 3"/>
            <p:cNvSpPr/>
            <p:nvPr/>
          </p:nvSpPr>
          <p:spPr>
            <a:xfrm>
              <a:off x="8677665" y="509293"/>
              <a:ext cx="1318302" cy="3435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开始</a:t>
              </a:r>
              <a:endParaRPr lang="zh-CN" altLang="en-US" dirty="0">
                <a:solidFill>
                  <a:schemeClr val="tx1"/>
                </a:solidFill>
              </a:endParaRPr>
            </a:p>
          </p:txBody>
        </p:sp>
        <p:cxnSp>
          <p:nvCxnSpPr>
            <p:cNvPr id="6" name="直接箭头连接符 5"/>
            <p:cNvCxnSpPr>
              <a:stCxn id="4" idx="2"/>
            </p:cNvCxnSpPr>
            <p:nvPr/>
          </p:nvCxnSpPr>
          <p:spPr>
            <a:xfrm>
              <a:off x="9336816" y="852891"/>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247202"/>
              <a:ext cx="1318302" cy="3353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1=&gt;p</a:t>
              </a:r>
              <a:endParaRPr lang="zh-CN" altLang="en-US" dirty="0">
                <a:solidFill>
                  <a:schemeClr val="tx1"/>
                </a:solidFill>
              </a:endParaRPr>
            </a:p>
          </p:txBody>
        </p:sp>
        <p:cxnSp>
          <p:nvCxnSpPr>
            <p:cNvPr id="22" name="直接箭头连接符 21"/>
            <p:cNvCxnSpPr/>
            <p:nvPr/>
          </p:nvCxnSpPr>
          <p:spPr>
            <a:xfrm>
              <a:off x="9336816" y="1582587"/>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677665" y="1976898"/>
              <a:ext cx="1318302" cy="3353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2=&gt;</a:t>
              </a:r>
              <a:r>
                <a:rPr lang="en-US" altLang="zh-CN" dirty="0" err="1" smtClean="0">
                  <a:solidFill>
                    <a:schemeClr val="tx1"/>
                  </a:solidFill>
                </a:rPr>
                <a:t>i</a:t>
              </a:r>
              <a:endParaRPr lang="zh-CN" altLang="en-US" dirty="0">
                <a:solidFill>
                  <a:schemeClr val="tx1"/>
                </a:solidFill>
              </a:endParaRPr>
            </a:p>
          </p:txBody>
        </p:sp>
        <p:cxnSp>
          <p:nvCxnSpPr>
            <p:cNvPr id="24" name="直接箭头连接符 23"/>
            <p:cNvCxnSpPr/>
            <p:nvPr/>
          </p:nvCxnSpPr>
          <p:spPr>
            <a:xfrm>
              <a:off x="9336816" y="2312284"/>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8677665" y="2706595"/>
              <a:ext cx="1318302" cy="3353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a:t>
              </a:r>
              <a:r>
                <a:rPr lang="en-US" altLang="zh-CN" dirty="0" err="1" smtClean="0">
                  <a:solidFill>
                    <a:schemeClr val="tx1"/>
                  </a:solidFill>
                </a:rPr>
                <a:t>i</a:t>
              </a:r>
              <a:r>
                <a:rPr lang="en-US" altLang="zh-CN" dirty="0" smtClean="0">
                  <a:solidFill>
                    <a:schemeClr val="tx1"/>
                  </a:solidFill>
                </a:rPr>
                <a:t>=&gt;p</a:t>
              </a:r>
              <a:endParaRPr lang="zh-CN" altLang="en-US" dirty="0">
                <a:solidFill>
                  <a:schemeClr val="tx1"/>
                </a:solidFill>
              </a:endParaRPr>
            </a:p>
          </p:txBody>
        </p:sp>
        <p:cxnSp>
          <p:nvCxnSpPr>
            <p:cNvPr id="26" name="直接箭头连接符 25"/>
            <p:cNvCxnSpPr/>
            <p:nvPr/>
          </p:nvCxnSpPr>
          <p:spPr>
            <a:xfrm>
              <a:off x="9336816" y="3041980"/>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8677665" y="3436291"/>
              <a:ext cx="1318302" cy="3353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i+1=&gt;</a:t>
              </a:r>
              <a:r>
                <a:rPr lang="en-US" altLang="zh-CN" dirty="0" err="1" smtClean="0">
                  <a:solidFill>
                    <a:schemeClr val="tx1"/>
                  </a:solidFill>
                </a:rPr>
                <a:t>i</a:t>
              </a:r>
              <a:endParaRPr lang="zh-CN" altLang="en-US" dirty="0">
                <a:solidFill>
                  <a:schemeClr val="tx1"/>
                </a:solidFill>
              </a:endParaRPr>
            </a:p>
          </p:txBody>
        </p:sp>
        <p:cxnSp>
          <p:nvCxnSpPr>
            <p:cNvPr id="29" name="直接箭头连接符 28"/>
            <p:cNvCxnSpPr/>
            <p:nvPr/>
          </p:nvCxnSpPr>
          <p:spPr>
            <a:xfrm>
              <a:off x="9336816" y="3771677"/>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336816" y="4679028"/>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8677665" y="5887265"/>
              <a:ext cx="1318302" cy="34359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结束</a:t>
              </a:r>
              <a:endParaRPr lang="zh-CN" altLang="en-US" dirty="0">
                <a:solidFill>
                  <a:schemeClr val="tx1"/>
                </a:solidFill>
              </a:endParaRPr>
            </a:p>
          </p:txBody>
        </p:sp>
        <p:sp>
          <p:nvSpPr>
            <p:cNvPr id="47" name="文本框 46"/>
            <p:cNvSpPr txBox="1"/>
            <p:nvPr/>
          </p:nvSpPr>
          <p:spPr>
            <a:xfrm>
              <a:off x="9336816" y="4614613"/>
              <a:ext cx="492042" cy="369332"/>
            </a:xfrm>
            <a:prstGeom prst="rect">
              <a:avLst/>
            </a:prstGeom>
            <a:noFill/>
          </p:spPr>
          <p:txBody>
            <a:bodyPr wrap="square" rtlCol="0">
              <a:spAutoFit/>
            </a:bodyPr>
            <a:lstStyle/>
            <a:p>
              <a:r>
                <a:rPr lang="en-US" altLang="zh-CN" dirty="0" smtClean="0"/>
                <a:t>Y</a:t>
              </a:r>
              <a:endParaRPr lang="zh-CN" altLang="en-US" dirty="0"/>
            </a:p>
          </p:txBody>
        </p:sp>
        <p:sp>
          <p:nvSpPr>
            <p:cNvPr id="48" name="文本框 47"/>
            <p:cNvSpPr txBox="1"/>
            <p:nvPr/>
          </p:nvSpPr>
          <p:spPr>
            <a:xfrm>
              <a:off x="10175045" y="4054903"/>
              <a:ext cx="492042" cy="369332"/>
            </a:xfrm>
            <a:prstGeom prst="rect">
              <a:avLst/>
            </a:prstGeom>
            <a:noFill/>
          </p:spPr>
          <p:txBody>
            <a:bodyPr wrap="square" rtlCol="0">
              <a:spAutoFit/>
            </a:bodyPr>
            <a:lstStyle/>
            <a:p>
              <a:r>
                <a:rPr lang="en-US" altLang="zh-CN" dirty="0" smtClean="0"/>
                <a:t>N</a:t>
              </a:r>
              <a:endParaRPr lang="zh-CN" altLang="en-US" dirty="0"/>
            </a:p>
          </p:txBody>
        </p:sp>
        <p:cxnSp>
          <p:nvCxnSpPr>
            <p:cNvPr id="51" name="直接箭头连接符 50"/>
            <p:cNvCxnSpPr/>
            <p:nvPr/>
          </p:nvCxnSpPr>
          <p:spPr>
            <a:xfrm>
              <a:off x="9318253" y="5492954"/>
              <a:ext cx="0" cy="39431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50" name="流程图: 数据 49"/>
            <p:cNvSpPr/>
            <p:nvPr/>
          </p:nvSpPr>
          <p:spPr>
            <a:xfrm>
              <a:off x="8678767" y="5065084"/>
              <a:ext cx="1397214" cy="448625"/>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输出</a:t>
              </a:r>
              <a:r>
                <a:rPr lang="en-US" altLang="zh-CN" dirty="0">
                  <a:solidFill>
                    <a:schemeClr val="tx1"/>
                  </a:solidFill>
                </a:rPr>
                <a:t>p</a:t>
              </a:r>
              <a:endParaRPr lang="zh-CN" altLang="en-US" dirty="0">
                <a:solidFill>
                  <a:schemeClr val="tx1"/>
                </a:solidFill>
              </a:endParaRPr>
            </a:p>
          </p:txBody>
        </p:sp>
        <p:sp>
          <p:nvSpPr>
            <p:cNvPr id="9" name="流程图: 决策 8"/>
            <p:cNvSpPr/>
            <p:nvPr/>
          </p:nvSpPr>
          <p:spPr>
            <a:xfrm>
              <a:off x="8575543" y="4165988"/>
              <a:ext cx="1522546" cy="5130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a:t>
              </a:r>
              <a:r>
                <a:rPr lang="en-US" altLang="zh-CN" dirty="0" smtClean="0">
                  <a:solidFill>
                    <a:schemeClr val="tx1"/>
                  </a:solidFill>
                </a:rPr>
                <a:t>&gt;5</a:t>
              </a:r>
              <a:endParaRPr lang="zh-CN" altLang="en-US" dirty="0">
                <a:solidFill>
                  <a:schemeClr val="tx1"/>
                </a:solidFill>
              </a:endParaRPr>
            </a:p>
          </p:txBody>
        </p:sp>
        <p:cxnSp>
          <p:nvCxnSpPr>
            <p:cNvPr id="16" name="肘形连接符 15"/>
            <p:cNvCxnSpPr>
              <a:stCxn id="9" idx="3"/>
            </p:cNvCxnSpPr>
            <p:nvPr/>
          </p:nvCxnSpPr>
          <p:spPr>
            <a:xfrm flipV="1">
              <a:off x="10098089" y="2509439"/>
              <a:ext cx="413130" cy="191306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9336816" y="2509439"/>
              <a:ext cx="1174403" cy="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190445" y="5690109"/>
            <a:ext cx="2898476" cy="800219"/>
          </a:xfrm>
          <a:prstGeom prst="rect">
            <a:avLst/>
          </a:prstGeom>
          <a:noFill/>
        </p:spPr>
        <p:txBody>
          <a:bodyPr wrap="square" rtlCol="0">
            <a:spAutoFit/>
          </a:bodyPr>
          <a:lstStyle/>
          <a:p>
            <a:pPr algn="just">
              <a:spcBef>
                <a:spcPts val="600"/>
              </a:spcBef>
              <a:spcAft>
                <a:spcPts val="600"/>
              </a:spcAft>
              <a:defRPr/>
            </a:pPr>
            <a:r>
              <a:rPr lang="en-US" altLang="zh-CN" dirty="0"/>
              <a:t>P: </a:t>
            </a:r>
            <a:r>
              <a:rPr lang="zh-CN" altLang="en-US" dirty="0"/>
              <a:t>表示被乘数</a:t>
            </a:r>
            <a:endParaRPr lang="en-US" altLang="zh-CN" dirty="0"/>
          </a:p>
          <a:p>
            <a:pPr algn="just">
              <a:spcBef>
                <a:spcPts val="600"/>
              </a:spcBef>
              <a:spcAft>
                <a:spcPts val="600"/>
              </a:spcAft>
              <a:defRPr/>
            </a:pPr>
            <a:r>
              <a:rPr lang="en-US" altLang="zh-CN" dirty="0"/>
              <a:t>i: </a:t>
            </a:r>
            <a:r>
              <a:rPr lang="zh-CN" altLang="en-US" dirty="0"/>
              <a:t>表示</a:t>
            </a:r>
            <a:r>
              <a:rPr lang="zh-CN" altLang="en-US" dirty="0" smtClean="0"/>
              <a:t>乘数</a:t>
            </a:r>
            <a:endParaRPr lang="en-US" altLang="zh-CN" dirty="0"/>
          </a:p>
        </p:txBody>
      </p:sp>
      <p:pic>
        <p:nvPicPr>
          <p:cNvPr id="3078" name="Picture 6" descr="F:\百度云同步盘\备课\2018\计算机导论与程序设计\C语言课件\流程图_页面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978" y="2248490"/>
            <a:ext cx="2879422" cy="360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196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2923" y="-66200"/>
            <a:ext cx="10515600" cy="1325563"/>
          </a:xfrm>
        </p:spPr>
        <p:txBody>
          <a:bodyPr/>
          <a:lstStyle/>
          <a:p>
            <a:r>
              <a:rPr lang="zh-CN" altLang="en-US" dirty="0"/>
              <a:t>传统流程图与</a:t>
            </a:r>
            <a:r>
              <a:rPr lang="en-US" altLang="zh-CN" dirty="0"/>
              <a:t>N-S</a:t>
            </a:r>
            <a:r>
              <a:rPr lang="zh-CN" altLang="en-US" dirty="0"/>
              <a:t>流程图</a:t>
            </a:r>
          </a:p>
        </p:txBody>
      </p:sp>
      <p:sp>
        <p:nvSpPr>
          <p:cNvPr id="3" name="内容占位符 2"/>
          <p:cNvSpPr>
            <a:spLocks noGrp="1"/>
          </p:cNvSpPr>
          <p:nvPr>
            <p:ph idx="1"/>
          </p:nvPr>
        </p:nvSpPr>
        <p:spPr>
          <a:xfrm>
            <a:off x="838200" y="1390141"/>
            <a:ext cx="97155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2.10】</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判断素数的算法用流程图表示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对</a:t>
            </a:r>
            <a:r>
              <a:rPr lang="zh-CN" altLang="en-US" sz="2400" dirty="0">
                <a:solidFill>
                  <a:schemeClr val="accent1"/>
                </a:solidFill>
              </a:rPr>
              <a:t>一个大于或等于</a:t>
            </a:r>
            <a:r>
              <a:rPr lang="en-US" altLang="zh-CN" sz="2400" dirty="0">
                <a:solidFill>
                  <a:schemeClr val="accent1"/>
                </a:solidFill>
              </a:rPr>
              <a:t>3</a:t>
            </a:r>
            <a:r>
              <a:rPr lang="zh-CN" altLang="en-US" sz="2400" dirty="0">
                <a:solidFill>
                  <a:schemeClr val="accent1"/>
                </a:solidFill>
              </a:rPr>
              <a:t>的正整数，判断它是不是一个素数。</a:t>
            </a:r>
          </a:p>
        </p:txBody>
      </p:sp>
      <p:grpSp>
        <p:nvGrpSpPr>
          <p:cNvPr id="53" name="组合 52"/>
          <p:cNvGrpSpPr/>
          <p:nvPr/>
        </p:nvGrpSpPr>
        <p:grpSpPr>
          <a:xfrm>
            <a:off x="5746735" y="758298"/>
            <a:ext cx="5966109" cy="5599764"/>
            <a:chOff x="5746735" y="758298"/>
            <a:chExt cx="5966109" cy="5599764"/>
          </a:xfrm>
        </p:grpSpPr>
        <p:sp>
          <p:nvSpPr>
            <p:cNvPr id="17" name="流程图: 可选过程 16"/>
            <p:cNvSpPr/>
            <p:nvPr/>
          </p:nvSpPr>
          <p:spPr>
            <a:xfrm>
              <a:off x="8783742" y="758298"/>
              <a:ext cx="2444876" cy="35488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开始</a:t>
              </a:r>
              <a:endParaRPr lang="zh-CN" altLang="en-US" sz="1600" dirty="0">
                <a:solidFill>
                  <a:schemeClr val="tx1"/>
                </a:solidFill>
              </a:endParaRPr>
            </a:p>
          </p:txBody>
        </p:sp>
        <p:cxnSp>
          <p:nvCxnSpPr>
            <p:cNvPr id="18" name="直接箭头连接符 17"/>
            <p:cNvCxnSpPr/>
            <p:nvPr/>
          </p:nvCxnSpPr>
          <p:spPr>
            <a:xfrm>
              <a:off x="9988708" y="1032502"/>
              <a:ext cx="0" cy="31114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988708" y="1510398"/>
              <a:ext cx="0" cy="407258"/>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8783740" y="2506273"/>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n/</a:t>
              </a:r>
              <a:r>
                <a:rPr lang="en-US" altLang="zh-CN" sz="1600" dirty="0" err="1" smtClean="0">
                  <a:solidFill>
                    <a:schemeClr val="tx1"/>
                  </a:solidFill>
                </a:rPr>
                <a:t>i</a:t>
              </a:r>
              <a:r>
                <a:rPr lang="zh-CN" altLang="en-US" sz="1600" dirty="0" smtClean="0">
                  <a:solidFill>
                    <a:schemeClr val="tx1"/>
                  </a:solidFill>
                </a:rPr>
                <a:t>的余数</a:t>
              </a:r>
              <a:r>
                <a:rPr lang="en-US" altLang="zh-CN" sz="1600" dirty="0" smtClean="0">
                  <a:solidFill>
                    <a:schemeClr val="tx1"/>
                  </a:solidFill>
                </a:rPr>
                <a:t>=&gt;r</a:t>
              </a:r>
              <a:endParaRPr lang="zh-CN" altLang="en-US" sz="1600" dirty="0">
                <a:solidFill>
                  <a:schemeClr val="tx1"/>
                </a:solidFill>
              </a:endParaRPr>
            </a:p>
          </p:txBody>
        </p:sp>
        <p:sp>
          <p:nvSpPr>
            <p:cNvPr id="25" name="流程图: 可选过程 24"/>
            <p:cNvSpPr/>
            <p:nvPr/>
          </p:nvSpPr>
          <p:spPr>
            <a:xfrm>
              <a:off x="8801933" y="5958255"/>
              <a:ext cx="2417387" cy="39980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结束</a:t>
              </a:r>
              <a:endParaRPr lang="zh-CN" altLang="en-US" sz="1600" dirty="0">
                <a:solidFill>
                  <a:schemeClr val="tx1"/>
                </a:solidFill>
              </a:endParaRPr>
            </a:p>
          </p:txBody>
        </p:sp>
        <p:sp>
          <p:nvSpPr>
            <p:cNvPr id="26" name="流程图: 数据 25"/>
            <p:cNvSpPr/>
            <p:nvPr/>
          </p:nvSpPr>
          <p:spPr>
            <a:xfrm>
              <a:off x="8783740" y="5302964"/>
              <a:ext cx="2463068" cy="389569"/>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smtClean="0">
                  <a:solidFill>
                    <a:schemeClr val="tx1"/>
                  </a:solidFill>
                </a:rPr>
                <a:t>输出</a:t>
              </a:r>
              <a:r>
                <a:rPr lang="en-US" altLang="zh-CN" sz="1600" dirty="0" smtClean="0">
                  <a:solidFill>
                    <a:schemeClr val="tx1"/>
                  </a:solidFill>
                </a:rPr>
                <a:t>n</a:t>
              </a:r>
              <a:r>
                <a:rPr lang="zh-CN" altLang="en-US" sz="1600" dirty="0" smtClean="0">
                  <a:solidFill>
                    <a:schemeClr val="tx1"/>
                  </a:solidFill>
                </a:rPr>
                <a:t>“是素数</a:t>
              </a:r>
              <a:r>
                <a:rPr lang="en-US" altLang="zh-CN" sz="1600" dirty="0" smtClean="0">
                  <a:solidFill>
                    <a:schemeClr val="tx1"/>
                  </a:solidFill>
                </a:rPr>
                <a:t>”</a:t>
              </a:r>
              <a:endParaRPr lang="zh-CN" altLang="en-US" sz="1600" baseline="-25000" dirty="0">
                <a:solidFill>
                  <a:schemeClr val="tx1"/>
                </a:solidFill>
              </a:endParaRPr>
            </a:p>
          </p:txBody>
        </p:sp>
        <p:cxnSp>
          <p:nvCxnSpPr>
            <p:cNvPr id="27" name="直接箭头连接符 26"/>
            <p:cNvCxnSpPr>
              <a:stCxn id="33" idx="2"/>
              <a:endCxn id="24" idx="0"/>
            </p:cNvCxnSpPr>
            <p:nvPr/>
          </p:nvCxnSpPr>
          <p:spPr>
            <a:xfrm>
              <a:off x="10006178" y="2274387"/>
              <a:ext cx="0" cy="231886"/>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2"/>
              <a:endCxn id="44" idx="0"/>
            </p:cNvCxnSpPr>
            <p:nvPr/>
          </p:nvCxnSpPr>
          <p:spPr>
            <a:xfrm>
              <a:off x="10006178" y="2852672"/>
              <a:ext cx="13744" cy="264853"/>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流程图: 决策 28"/>
                <p:cNvSpPr/>
                <p:nvPr/>
              </p:nvSpPr>
              <p:spPr>
                <a:xfrm>
                  <a:off x="8775367" y="4565983"/>
                  <a:ext cx="2444875" cy="49440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i&gt;</a:t>
                  </a:r>
                  <a14:m>
                    <m:oMath xmlns:m="http://schemas.openxmlformats.org/officeDocument/2006/math">
                      <m:rad>
                        <m:radPr>
                          <m:degHide m:val="on"/>
                          <m:ctrlPr>
                            <a:rPr lang="zh-CN" altLang="zh-CN" sz="1600" i="1" smtClean="0">
                              <a:solidFill>
                                <a:schemeClr val="tx1"/>
                              </a:solidFill>
                              <a:latin typeface="Cambria Math"/>
                            </a:rPr>
                          </m:ctrlPr>
                        </m:radPr>
                        <m:deg/>
                        <m:e>
                          <m:r>
                            <a:rPr lang="en-US" altLang="zh-CN" sz="1600">
                              <a:solidFill>
                                <a:schemeClr val="tx1"/>
                              </a:solidFill>
                              <a:latin typeface="Cambria Math" panose="02040503050406030204" pitchFamily="18" charset="0"/>
                            </a:rPr>
                            <m:t>𝑛</m:t>
                          </m:r>
                        </m:e>
                      </m:rad>
                    </m:oMath>
                  </a14:m>
                  <a:endParaRPr lang="zh-CN" altLang="en-US" sz="1600" dirty="0">
                    <a:solidFill>
                      <a:schemeClr val="tx1"/>
                    </a:solidFill>
                  </a:endParaRPr>
                </a:p>
              </p:txBody>
            </p:sp>
          </mc:Choice>
          <mc:Fallback xmlns="">
            <p:sp>
              <p:nvSpPr>
                <p:cNvPr id="29" name="流程图: 决策 28"/>
                <p:cNvSpPr>
                  <a:spLocks noRot="1" noChangeAspect="1" noMove="1" noResize="1" noEditPoints="1" noAdjustHandles="1" noChangeArrowheads="1" noChangeShapeType="1" noTextEdit="1"/>
                </p:cNvSpPr>
                <p:nvPr/>
              </p:nvSpPr>
              <p:spPr>
                <a:xfrm>
                  <a:off x="8775367" y="4565983"/>
                  <a:ext cx="2444875" cy="494404"/>
                </a:xfrm>
                <a:prstGeom prst="flowChartDecision">
                  <a:avLst/>
                </a:prstGeom>
                <a:blipFill rotWithShape="1">
                  <a:blip r:embed="rId9"/>
                  <a:stretch>
                    <a:fillRect/>
                  </a:stretch>
                </a:blipFill>
              </p:spPr>
              <p:txBody>
                <a:bodyPr/>
                <a:lstStyle/>
                <a:p>
                  <a:r>
                    <a:rPr lang="zh-CN" altLang="en-US">
                      <a:noFill/>
                    </a:rPr>
                    <a:t> </a:t>
                  </a:r>
                </a:p>
              </p:txBody>
            </p:sp>
          </mc:Fallback>
        </mc:AlternateContent>
        <p:sp>
          <p:nvSpPr>
            <p:cNvPr id="31" name="文本框 30"/>
            <p:cNvSpPr txBox="1"/>
            <p:nvPr/>
          </p:nvSpPr>
          <p:spPr>
            <a:xfrm>
              <a:off x="10126246" y="4970322"/>
              <a:ext cx="409357" cy="338554"/>
            </a:xfrm>
            <a:prstGeom prst="rect">
              <a:avLst/>
            </a:prstGeom>
            <a:noFill/>
          </p:spPr>
          <p:txBody>
            <a:bodyPr wrap="square" rtlCol="0">
              <a:spAutoFit/>
            </a:bodyPr>
            <a:lstStyle/>
            <a:p>
              <a:r>
                <a:rPr lang="en-US" altLang="zh-CN" sz="1600" dirty="0" smtClean="0"/>
                <a:t>Y</a:t>
              </a:r>
              <a:endParaRPr lang="zh-CN" altLang="en-US" sz="1600" dirty="0"/>
            </a:p>
          </p:txBody>
        </p:sp>
        <p:sp>
          <p:nvSpPr>
            <p:cNvPr id="32" name="文本框 31"/>
            <p:cNvSpPr txBox="1"/>
            <p:nvPr/>
          </p:nvSpPr>
          <p:spPr>
            <a:xfrm>
              <a:off x="11220802" y="4473288"/>
              <a:ext cx="492042" cy="338554"/>
            </a:xfrm>
            <a:prstGeom prst="rect">
              <a:avLst/>
            </a:prstGeom>
            <a:noFill/>
          </p:spPr>
          <p:txBody>
            <a:bodyPr wrap="square" rtlCol="0">
              <a:spAutoFit/>
            </a:bodyPr>
            <a:lstStyle/>
            <a:p>
              <a:r>
                <a:rPr lang="en-US" altLang="zh-CN" sz="1600" dirty="0" smtClean="0"/>
                <a:t>N</a:t>
              </a:r>
              <a:endParaRPr lang="zh-CN" altLang="en-US" sz="1600" dirty="0"/>
            </a:p>
          </p:txBody>
        </p:sp>
        <p:sp>
          <p:nvSpPr>
            <p:cNvPr id="33" name="流程图: 过程 32"/>
            <p:cNvSpPr/>
            <p:nvPr/>
          </p:nvSpPr>
          <p:spPr>
            <a:xfrm>
              <a:off x="8783740" y="1927988"/>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2</a:t>
              </a:r>
              <a:r>
                <a:rPr lang="en-US" altLang="zh-CN" sz="1600" dirty="0" smtClean="0">
                  <a:solidFill>
                    <a:schemeClr val="tx1"/>
                  </a:solidFill>
                </a:rPr>
                <a:t>=&gt;</a:t>
              </a:r>
              <a:r>
                <a:rPr lang="en-US" altLang="zh-CN" sz="1600" dirty="0" err="1" smtClean="0">
                  <a:solidFill>
                    <a:schemeClr val="tx1"/>
                  </a:solidFill>
                </a:rPr>
                <a:t>i</a:t>
              </a:r>
              <a:endParaRPr lang="en-US" altLang="zh-CN" sz="1600" dirty="0" smtClean="0">
                <a:solidFill>
                  <a:schemeClr val="tx1"/>
                </a:solidFill>
              </a:endParaRPr>
            </a:p>
          </p:txBody>
        </p:sp>
        <p:cxnSp>
          <p:nvCxnSpPr>
            <p:cNvPr id="36" name="直接箭头连接符 35"/>
            <p:cNvCxnSpPr>
              <a:stCxn id="44" idx="2"/>
            </p:cNvCxnSpPr>
            <p:nvPr/>
          </p:nvCxnSpPr>
          <p:spPr>
            <a:xfrm>
              <a:off x="10019922" y="3611929"/>
              <a:ext cx="4449" cy="26946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8783740" y="3881390"/>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 = i+1</a:t>
              </a:r>
              <a:endParaRPr lang="zh-CN" altLang="en-US" sz="1600" dirty="0">
                <a:solidFill>
                  <a:schemeClr val="tx1"/>
                </a:solidFill>
              </a:endParaRPr>
            </a:p>
          </p:txBody>
        </p:sp>
        <p:cxnSp>
          <p:nvCxnSpPr>
            <p:cNvPr id="40" name="直接箭头连接符 39"/>
            <p:cNvCxnSpPr>
              <a:stCxn id="37" idx="2"/>
              <a:endCxn id="29" idx="0"/>
            </p:cNvCxnSpPr>
            <p:nvPr/>
          </p:nvCxnSpPr>
          <p:spPr>
            <a:xfrm flipH="1">
              <a:off x="9997805" y="4227789"/>
              <a:ext cx="8373" cy="338194"/>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9" idx="2"/>
              <a:endCxn id="26" idx="1"/>
            </p:cNvCxnSpPr>
            <p:nvPr/>
          </p:nvCxnSpPr>
          <p:spPr>
            <a:xfrm>
              <a:off x="9997805" y="5060387"/>
              <a:ext cx="17469" cy="242577"/>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6" idx="4"/>
              <a:endCxn id="25" idx="0"/>
            </p:cNvCxnSpPr>
            <p:nvPr/>
          </p:nvCxnSpPr>
          <p:spPr>
            <a:xfrm flipH="1">
              <a:off x="10010627" y="5692533"/>
              <a:ext cx="4647" cy="265722"/>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8757174" y="1327087"/>
              <a:ext cx="2463068" cy="361037"/>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输入</a:t>
              </a:r>
              <a:r>
                <a:rPr lang="en-US" altLang="zh-CN" sz="1600" dirty="0">
                  <a:solidFill>
                    <a:schemeClr val="tx1"/>
                  </a:solidFill>
                </a:rPr>
                <a:t>n</a:t>
              </a:r>
              <a:endParaRPr lang="zh-CN" altLang="en-US" sz="1600" baseline="-25000" dirty="0">
                <a:solidFill>
                  <a:schemeClr val="tx1"/>
                </a:solidFill>
              </a:endParaRPr>
            </a:p>
          </p:txBody>
        </p:sp>
        <p:sp>
          <p:nvSpPr>
            <p:cNvPr id="44" name="流程图: 决策 43"/>
            <p:cNvSpPr/>
            <p:nvPr/>
          </p:nvSpPr>
          <p:spPr>
            <a:xfrm>
              <a:off x="8797484" y="3117525"/>
              <a:ext cx="2444875" cy="49440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r</a:t>
              </a:r>
              <a:r>
                <a:rPr lang="en-US" altLang="zh-CN" sz="1600" smtClean="0">
                  <a:solidFill>
                    <a:schemeClr val="tx1"/>
                  </a:solidFill>
                </a:rPr>
                <a:t> == 0</a:t>
              </a:r>
              <a:r>
                <a:rPr lang="zh-CN" altLang="en-US" sz="1600" dirty="0" smtClean="0">
                  <a:solidFill>
                    <a:schemeClr val="tx1"/>
                  </a:solidFill>
                </a:rPr>
                <a:t>？</a:t>
              </a:r>
              <a:endParaRPr lang="zh-CN" altLang="en-US" sz="1600" dirty="0">
                <a:solidFill>
                  <a:schemeClr val="tx1"/>
                </a:solidFill>
              </a:endParaRPr>
            </a:p>
          </p:txBody>
        </p:sp>
        <p:sp>
          <p:nvSpPr>
            <p:cNvPr id="45" name="任意多边形 44"/>
            <p:cNvSpPr/>
            <p:nvPr/>
          </p:nvSpPr>
          <p:spPr>
            <a:xfrm>
              <a:off x="7104728" y="3369104"/>
              <a:ext cx="1729501"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noFill/>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46" name="流程图: 数据 45"/>
            <p:cNvSpPr/>
            <p:nvPr/>
          </p:nvSpPr>
          <p:spPr>
            <a:xfrm>
              <a:off x="5746735" y="4151978"/>
              <a:ext cx="2770049" cy="389569"/>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dirty="0" smtClean="0">
                  <a:solidFill>
                    <a:schemeClr val="tx1"/>
                  </a:solidFill>
                </a:rPr>
                <a:t>输出</a:t>
              </a:r>
              <a:r>
                <a:rPr lang="en-US" altLang="zh-CN" sz="1600" dirty="0" smtClean="0">
                  <a:solidFill>
                    <a:schemeClr val="tx1"/>
                  </a:solidFill>
                </a:rPr>
                <a:t>n</a:t>
              </a:r>
              <a:r>
                <a:rPr lang="zh-CN" altLang="en-US" sz="1600" dirty="0" smtClean="0">
                  <a:solidFill>
                    <a:schemeClr val="tx1"/>
                  </a:solidFill>
                </a:rPr>
                <a:t>“不是素数</a:t>
              </a:r>
              <a:r>
                <a:rPr lang="en-US" altLang="zh-CN" sz="1600" dirty="0" smtClean="0">
                  <a:solidFill>
                    <a:schemeClr val="tx1"/>
                  </a:solidFill>
                </a:rPr>
                <a:t>”</a:t>
              </a:r>
              <a:endParaRPr lang="zh-CN" altLang="en-US" sz="1600" baseline="-25000" dirty="0">
                <a:solidFill>
                  <a:schemeClr val="tx1"/>
                </a:solidFill>
              </a:endParaRPr>
            </a:p>
          </p:txBody>
        </p:sp>
        <p:sp>
          <p:nvSpPr>
            <p:cNvPr id="47" name="任意多边形 46"/>
            <p:cNvSpPr/>
            <p:nvPr/>
          </p:nvSpPr>
          <p:spPr>
            <a:xfrm flipV="1">
              <a:off x="7067983" y="4565983"/>
              <a:ext cx="2956387" cy="126001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noFill/>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grpSp>
      <p:sp>
        <p:nvSpPr>
          <p:cNvPr id="4" name="日期占位符 3"/>
          <p:cNvSpPr>
            <a:spLocks noGrp="1"/>
          </p:cNvSpPr>
          <p:nvPr>
            <p:ph type="dt" sz="half" idx="10"/>
          </p:nvPr>
        </p:nvSpPr>
        <p:spPr/>
        <p:txBody>
          <a:bodyPr/>
          <a:lstStyle/>
          <a:p>
            <a:fld id="{EA309EAD-E0E8-42F1-8C37-8A772A07037B}" type="datetime11">
              <a:rPr lang="zh-CN" altLang="en-US" smtClean="0"/>
              <a:t>10:10:54</a:t>
            </a:fld>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26</a:t>
            </a:fld>
            <a:endParaRPr lang="zh-CN" altLang="en-US"/>
          </a:p>
        </p:txBody>
      </p:sp>
      <p:cxnSp>
        <p:nvCxnSpPr>
          <p:cNvPr id="49" name="肘形连接符 48"/>
          <p:cNvCxnSpPr>
            <a:stCxn id="29" idx="3"/>
          </p:cNvCxnSpPr>
          <p:nvPr/>
        </p:nvCxnSpPr>
        <p:spPr>
          <a:xfrm flipV="1">
            <a:off x="11220242" y="2333180"/>
            <a:ext cx="381208" cy="248000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9988708" y="2333180"/>
            <a:ext cx="1612742"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69478" y="3062774"/>
            <a:ext cx="388911" cy="369332"/>
          </a:xfrm>
          <a:prstGeom prst="rect">
            <a:avLst/>
          </a:prstGeom>
          <a:noFill/>
        </p:spPr>
        <p:txBody>
          <a:bodyPr wrap="square" rtlCol="0">
            <a:spAutoFit/>
          </a:bodyPr>
          <a:lstStyle/>
          <a:p>
            <a:r>
              <a:rPr lang="en-US" altLang="zh-CN" dirty="0"/>
              <a:t>Y</a:t>
            </a:r>
            <a:endParaRPr lang="zh-CN" altLang="en-US" dirty="0"/>
          </a:p>
        </p:txBody>
      </p:sp>
      <p:sp>
        <p:nvSpPr>
          <p:cNvPr id="38" name="TextBox 37"/>
          <p:cNvSpPr txBox="1"/>
          <p:nvPr/>
        </p:nvSpPr>
        <p:spPr>
          <a:xfrm>
            <a:off x="10208276" y="3524270"/>
            <a:ext cx="388911" cy="369332"/>
          </a:xfrm>
          <a:prstGeom prst="rect">
            <a:avLst/>
          </a:prstGeom>
          <a:noFill/>
        </p:spPr>
        <p:txBody>
          <a:bodyPr wrap="square" rtlCol="0">
            <a:spAutoFit/>
          </a:bodyPr>
          <a:lstStyle/>
          <a:p>
            <a:r>
              <a:rPr lang="en-US" altLang="zh-CN" dirty="0" smtClean="0"/>
              <a:t>N</a:t>
            </a:r>
            <a:endParaRPr lang="zh-CN" altLang="en-US" dirty="0"/>
          </a:p>
        </p:txBody>
      </p:sp>
      <p:pic>
        <p:nvPicPr>
          <p:cNvPr id="2052" name="Picture 4" descr="F:\百度云同步盘\备课\2018\计算机导论与程序设计\C语言课件\流程图_页面_2.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1100" y="2666410"/>
            <a:ext cx="3092450" cy="375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372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168275"/>
            <a:ext cx="10515600" cy="1325563"/>
          </a:xfrm>
        </p:spPr>
        <p:txBody>
          <a:bodyPr/>
          <a:lstStyle/>
          <a:p>
            <a:r>
              <a:rPr lang="zh-CN" altLang="en-US" dirty="0"/>
              <a:t>传统流程图与</a:t>
            </a:r>
            <a:r>
              <a:rPr lang="en-US" altLang="zh-CN" dirty="0"/>
              <a:t>N-S</a:t>
            </a:r>
            <a:r>
              <a:rPr lang="zh-CN" altLang="en-US" dirty="0"/>
              <a:t>流程图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837940"/>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2.9】</a:t>
                </a:r>
                <a:r>
                  <a:rPr lang="zh-CN" altLang="en-US" sz="2400" dirty="0">
                    <a:solidFill>
                      <a:schemeClr val="accent1"/>
                    </a:solidFill>
                  </a:rPr>
                  <a:t>将例</a:t>
                </a:r>
                <a:r>
                  <a:rPr lang="en-US" altLang="zh-CN" sz="2400" dirty="0">
                    <a:solidFill>
                      <a:schemeClr val="accent1"/>
                    </a:solidFill>
                  </a:rPr>
                  <a:t>2.4</a:t>
                </a:r>
                <a:r>
                  <a:rPr lang="zh-CN" altLang="en-US" sz="2400" dirty="0">
                    <a:solidFill>
                      <a:schemeClr val="accent1"/>
                    </a:solidFill>
                  </a:rPr>
                  <a:t>的算法用流程图</a:t>
                </a:r>
                <a:r>
                  <a:rPr lang="zh-CN" altLang="en-US" sz="2400" dirty="0" smtClean="0">
                    <a:solidFill>
                      <a:schemeClr val="accent1"/>
                    </a:solidFill>
                  </a:rPr>
                  <a:t>表示。</a:t>
                </a:r>
                <a:endParaRPr lang="en-US" altLang="zh-CN" sz="2400" dirty="0" smtClean="0">
                  <a:solidFill>
                    <a:schemeClr val="accent1"/>
                  </a:solidFill>
                </a:endParaRPr>
              </a:p>
              <a:p>
                <a:pPr marL="0" indent="0">
                  <a:lnSpc>
                    <a:spcPct val="120000"/>
                  </a:lnSpc>
                  <a:buNone/>
                </a:pPr>
                <a:r>
                  <a:rPr lang="zh-CN" altLang="en-US" sz="2000" dirty="0" smtClean="0">
                    <a:solidFill>
                      <a:schemeClr val="accent1"/>
                    </a:solidFill>
                  </a:rPr>
                  <a:t>  </a:t>
                </a:r>
                <a:r>
                  <a:rPr lang="zh-CN" altLang="en-US" sz="2400" dirty="0" smtClean="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endParaRPr lang="en-US" altLang="zh-CN" sz="2400" dirty="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837940"/>
                <a:ext cx="8470765" cy="589584"/>
              </a:xfrm>
              <a:blipFill rotWithShape="1">
                <a:blip r:embed="rId2"/>
                <a:stretch>
                  <a:fillRect l="-1079" t="-2062" b="-121649"/>
                </a:stretch>
              </a:blipFill>
            </p:spPr>
            <p:txBody>
              <a:bodyPr/>
              <a:lstStyle/>
              <a:p>
                <a:r>
                  <a:rPr lang="zh-CN" altLang="en-US">
                    <a:noFill/>
                  </a:rPr>
                  <a:t> </a:t>
                </a:r>
              </a:p>
            </p:txBody>
          </p:sp>
        </mc:Fallback>
      </mc:AlternateContent>
      <p:sp>
        <p:nvSpPr>
          <p:cNvPr id="5" name="日期占位符 4"/>
          <p:cNvSpPr>
            <a:spLocks noGrp="1"/>
          </p:cNvSpPr>
          <p:nvPr>
            <p:ph type="dt" sz="half" idx="10"/>
          </p:nvPr>
        </p:nvSpPr>
        <p:spPr/>
        <p:txBody>
          <a:bodyPr/>
          <a:lstStyle/>
          <a:p>
            <a:fld id="{363DB5FF-300E-4AE8-AB99-66C6D008AC8F}" type="datetime11">
              <a:rPr lang="zh-CN" altLang="en-US" smtClean="0"/>
              <a:t>10:10:54</a:t>
            </a:fld>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27</a:t>
            </a:fld>
            <a:endParaRPr lang="zh-CN" altLang="en-US"/>
          </a:p>
        </p:txBody>
      </p:sp>
      <p:grpSp>
        <p:nvGrpSpPr>
          <p:cNvPr id="80" name="组合 79"/>
          <p:cNvGrpSpPr/>
          <p:nvPr/>
        </p:nvGrpSpPr>
        <p:grpSpPr>
          <a:xfrm>
            <a:off x="8739393" y="200982"/>
            <a:ext cx="2929104" cy="6516093"/>
            <a:chOff x="8739393" y="200982"/>
            <a:chExt cx="2929104" cy="6516093"/>
          </a:xfrm>
        </p:grpSpPr>
        <p:grpSp>
          <p:nvGrpSpPr>
            <p:cNvPr id="79" name="组合 78"/>
            <p:cNvGrpSpPr/>
            <p:nvPr/>
          </p:nvGrpSpPr>
          <p:grpSpPr>
            <a:xfrm>
              <a:off x="8739393" y="200982"/>
              <a:ext cx="2929104" cy="6516093"/>
              <a:chOff x="8739393" y="200982"/>
              <a:chExt cx="2929104" cy="6516093"/>
            </a:xfrm>
          </p:grpSpPr>
          <p:sp>
            <p:nvSpPr>
              <p:cNvPr id="4" name="流程图: 可选过程 3"/>
              <p:cNvSpPr/>
              <p:nvPr/>
            </p:nvSpPr>
            <p:spPr>
              <a:xfrm>
                <a:off x="8739395" y="200982"/>
                <a:ext cx="2444876" cy="35488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开始</a:t>
                </a:r>
                <a:endParaRPr lang="zh-CN" altLang="en-US" dirty="0">
                  <a:solidFill>
                    <a:schemeClr val="tx1"/>
                  </a:solidFill>
                </a:endParaRPr>
              </a:p>
            </p:txBody>
          </p:sp>
          <p:cxnSp>
            <p:nvCxnSpPr>
              <p:cNvPr id="6" name="直接箭头连接符 5"/>
              <p:cNvCxnSpPr>
                <a:stCxn id="4" idx="2"/>
                <a:endCxn id="8" idx="0"/>
              </p:cNvCxnSpPr>
              <p:nvPr/>
            </p:nvCxnSpPr>
            <p:spPr>
              <a:xfrm>
                <a:off x="9961833" y="555862"/>
                <a:ext cx="0" cy="230471"/>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739395" y="786333"/>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1=&gt;sum</a:t>
                </a:r>
              </a:p>
            </p:txBody>
          </p:sp>
          <p:cxnSp>
            <p:nvCxnSpPr>
              <p:cNvPr id="22" name="直接箭头连接符 21"/>
              <p:cNvCxnSpPr>
                <a:stCxn id="8" idx="2"/>
                <a:endCxn id="56" idx="0"/>
              </p:cNvCxnSpPr>
              <p:nvPr/>
            </p:nvCxnSpPr>
            <p:spPr>
              <a:xfrm flipH="1">
                <a:off x="9961831" y="1132732"/>
                <a:ext cx="2" cy="237940"/>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739393" y="1948957"/>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1=&gt;sign</a:t>
                </a:r>
                <a:endParaRPr lang="zh-CN" altLang="en-US" dirty="0">
                  <a:solidFill>
                    <a:schemeClr val="tx1"/>
                  </a:solidFill>
                </a:endParaRPr>
              </a:p>
            </p:txBody>
          </p:sp>
          <p:sp>
            <p:nvSpPr>
              <p:cNvPr id="31" name="流程图: 可选过程 30"/>
              <p:cNvSpPr/>
              <p:nvPr/>
            </p:nvSpPr>
            <p:spPr>
              <a:xfrm>
                <a:off x="8766882" y="6317268"/>
                <a:ext cx="2417387" cy="39980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结束</a:t>
                </a:r>
                <a:endParaRPr lang="zh-CN" altLang="en-US" dirty="0">
                  <a:solidFill>
                    <a:schemeClr val="tx1"/>
                  </a:solidFill>
                </a:endParaRPr>
              </a:p>
            </p:txBody>
          </p:sp>
          <p:sp>
            <p:nvSpPr>
              <p:cNvPr id="27" name="流程图: 数据 26"/>
              <p:cNvSpPr/>
              <p:nvPr/>
            </p:nvSpPr>
            <p:spPr>
              <a:xfrm>
                <a:off x="8748689" y="5661977"/>
                <a:ext cx="2463068" cy="389569"/>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输入</a:t>
                </a:r>
                <a:r>
                  <a:rPr lang="en-US" altLang="zh-CN" dirty="0" smtClean="0">
                    <a:solidFill>
                      <a:schemeClr val="tx1"/>
                    </a:solidFill>
                  </a:rPr>
                  <a:t>sum</a:t>
                </a:r>
                <a:endParaRPr lang="zh-CN" altLang="en-US" baseline="-25000" dirty="0">
                  <a:solidFill>
                    <a:schemeClr val="tx1"/>
                  </a:solidFill>
                </a:endParaRPr>
              </a:p>
            </p:txBody>
          </p:sp>
          <p:cxnSp>
            <p:nvCxnSpPr>
              <p:cNvPr id="32" name="直接箭头连接符 31"/>
              <p:cNvCxnSpPr>
                <a:stCxn id="56" idx="2"/>
                <a:endCxn id="23" idx="0"/>
              </p:cNvCxnSpPr>
              <p:nvPr/>
            </p:nvCxnSpPr>
            <p:spPr>
              <a:xfrm>
                <a:off x="9961831" y="1717071"/>
                <a:ext cx="0" cy="231886"/>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3" idx="2"/>
                <a:endCxn id="57" idx="0"/>
              </p:cNvCxnSpPr>
              <p:nvPr/>
            </p:nvCxnSpPr>
            <p:spPr>
              <a:xfrm>
                <a:off x="9961831" y="2295356"/>
                <a:ext cx="9296" cy="219700"/>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8766882" y="4970441"/>
                <a:ext cx="2444875" cy="49440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deno</a:t>
                </a:r>
                <a:r>
                  <a:rPr lang="en-US" altLang="zh-CN" dirty="0" smtClean="0">
                    <a:solidFill>
                      <a:schemeClr val="tx1"/>
                    </a:solidFill>
                  </a:rPr>
                  <a:t>&gt;100</a:t>
                </a:r>
                <a:endParaRPr lang="zh-CN" altLang="en-US" dirty="0">
                  <a:solidFill>
                    <a:schemeClr val="tx1"/>
                  </a:solidFill>
                </a:endParaRPr>
              </a:p>
            </p:txBody>
          </p:sp>
          <p:cxnSp>
            <p:nvCxnSpPr>
              <p:cNvPr id="35" name="直接箭头连接符 34"/>
              <p:cNvCxnSpPr>
                <a:stCxn id="57" idx="2"/>
                <a:endCxn id="58" idx="0"/>
              </p:cNvCxnSpPr>
              <p:nvPr/>
            </p:nvCxnSpPr>
            <p:spPr>
              <a:xfrm>
                <a:off x="9971127" y="2861455"/>
                <a:ext cx="0" cy="275666"/>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191181" y="5350968"/>
                <a:ext cx="409357" cy="369332"/>
              </a:xfrm>
              <a:prstGeom prst="rect">
                <a:avLst/>
              </a:prstGeom>
              <a:noFill/>
            </p:spPr>
            <p:txBody>
              <a:bodyPr wrap="square" rtlCol="0">
                <a:spAutoFit/>
              </a:bodyPr>
              <a:lstStyle/>
              <a:p>
                <a:r>
                  <a:rPr lang="en-US" altLang="zh-CN" dirty="0" smtClean="0"/>
                  <a:t>Y</a:t>
                </a:r>
                <a:endParaRPr lang="zh-CN" altLang="en-US" dirty="0"/>
              </a:p>
            </p:txBody>
          </p:sp>
          <p:sp>
            <p:nvSpPr>
              <p:cNvPr id="45" name="文本框 44"/>
              <p:cNvSpPr txBox="1"/>
              <p:nvPr/>
            </p:nvSpPr>
            <p:spPr>
              <a:xfrm>
                <a:off x="11176455" y="4871729"/>
                <a:ext cx="492042" cy="369332"/>
              </a:xfrm>
              <a:prstGeom prst="rect">
                <a:avLst/>
              </a:prstGeom>
              <a:noFill/>
            </p:spPr>
            <p:txBody>
              <a:bodyPr wrap="square" rtlCol="0">
                <a:spAutoFit/>
              </a:bodyPr>
              <a:lstStyle/>
              <a:p>
                <a:r>
                  <a:rPr lang="en-US" altLang="zh-CN" dirty="0" smtClean="0"/>
                  <a:t>N</a:t>
                </a:r>
                <a:endParaRPr lang="zh-CN" altLang="en-US" dirty="0"/>
              </a:p>
            </p:txBody>
          </p:sp>
          <p:sp>
            <p:nvSpPr>
              <p:cNvPr id="56" name="流程图: 过程 55"/>
              <p:cNvSpPr/>
              <p:nvPr/>
            </p:nvSpPr>
            <p:spPr>
              <a:xfrm>
                <a:off x="8739393" y="1370672"/>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r>
                  <a:rPr lang="en-US" altLang="zh-CN" dirty="0" smtClean="0">
                    <a:solidFill>
                      <a:schemeClr val="tx1"/>
                    </a:solidFill>
                  </a:rPr>
                  <a:t>=&gt;</a:t>
                </a:r>
                <a:r>
                  <a:rPr lang="en-US" altLang="zh-CN" dirty="0" err="1" smtClean="0">
                    <a:solidFill>
                      <a:schemeClr val="tx1"/>
                    </a:solidFill>
                  </a:rPr>
                  <a:t>deno</a:t>
                </a:r>
                <a:endParaRPr lang="en-US" altLang="zh-CN" dirty="0" smtClean="0">
                  <a:solidFill>
                    <a:schemeClr val="tx1"/>
                  </a:solidFill>
                </a:endParaRPr>
              </a:p>
            </p:txBody>
          </p:sp>
          <p:sp>
            <p:nvSpPr>
              <p:cNvPr id="57" name="流程图: 过程 56"/>
              <p:cNvSpPr/>
              <p:nvPr/>
            </p:nvSpPr>
            <p:spPr>
              <a:xfrm>
                <a:off x="8748689" y="2515056"/>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(-1)*sign=&gt;sign</a:t>
                </a:r>
                <a:endParaRPr lang="zh-CN" altLang="en-US" dirty="0">
                  <a:solidFill>
                    <a:schemeClr val="tx1"/>
                  </a:solidFill>
                </a:endParaRPr>
              </a:p>
            </p:txBody>
          </p:sp>
          <p:sp>
            <p:nvSpPr>
              <p:cNvPr id="58" name="流程图: 过程 57"/>
              <p:cNvSpPr/>
              <p:nvPr/>
            </p:nvSpPr>
            <p:spPr>
              <a:xfrm>
                <a:off x="8748689" y="3137121"/>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a:t>
                </a:r>
                <a:r>
                  <a:rPr lang="en-US" altLang="zh-CN" dirty="0" smtClean="0">
                    <a:solidFill>
                      <a:schemeClr val="tx1"/>
                    </a:solidFill>
                  </a:rPr>
                  <a:t>ign*(1/</a:t>
                </a:r>
                <a:r>
                  <a:rPr lang="en-US" altLang="zh-CN" dirty="0" err="1" smtClean="0">
                    <a:solidFill>
                      <a:schemeClr val="tx1"/>
                    </a:solidFill>
                  </a:rPr>
                  <a:t>deno</a:t>
                </a:r>
                <a:r>
                  <a:rPr lang="en-US" altLang="zh-CN" dirty="0" smtClean="0">
                    <a:solidFill>
                      <a:schemeClr val="tx1"/>
                    </a:solidFill>
                  </a:rPr>
                  <a:t>)=&gt;term</a:t>
                </a:r>
                <a:endParaRPr lang="zh-CN" altLang="en-US" dirty="0">
                  <a:solidFill>
                    <a:schemeClr val="tx1"/>
                  </a:solidFill>
                </a:endParaRPr>
              </a:p>
            </p:txBody>
          </p:sp>
          <p:cxnSp>
            <p:nvCxnSpPr>
              <p:cNvPr id="59" name="直接箭头连接符 58"/>
              <p:cNvCxnSpPr>
                <a:stCxn id="58" idx="2"/>
                <a:endCxn id="60" idx="0"/>
              </p:cNvCxnSpPr>
              <p:nvPr/>
            </p:nvCxnSpPr>
            <p:spPr>
              <a:xfrm>
                <a:off x="9971127" y="3483520"/>
                <a:ext cx="18193" cy="274768"/>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60" name="流程图: 过程 59"/>
              <p:cNvSpPr/>
              <p:nvPr/>
            </p:nvSpPr>
            <p:spPr>
              <a:xfrm>
                <a:off x="8766882" y="3758288"/>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sum+term</a:t>
                </a:r>
                <a:r>
                  <a:rPr lang="en-US" altLang="zh-CN" dirty="0" smtClean="0">
                    <a:solidFill>
                      <a:schemeClr val="tx1"/>
                    </a:solidFill>
                  </a:rPr>
                  <a:t>=&gt;sum</a:t>
                </a:r>
                <a:endParaRPr lang="zh-CN" altLang="en-US" dirty="0">
                  <a:solidFill>
                    <a:schemeClr val="tx1"/>
                  </a:solidFill>
                </a:endParaRPr>
              </a:p>
            </p:txBody>
          </p:sp>
          <p:cxnSp>
            <p:nvCxnSpPr>
              <p:cNvPr id="61" name="直接箭头连接符 60"/>
              <p:cNvCxnSpPr>
                <a:stCxn id="60" idx="2"/>
                <a:endCxn id="62" idx="0"/>
              </p:cNvCxnSpPr>
              <p:nvPr/>
            </p:nvCxnSpPr>
            <p:spPr>
              <a:xfrm>
                <a:off x="9989320" y="4104687"/>
                <a:ext cx="0" cy="263900"/>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8766882" y="4368587"/>
                <a:ext cx="2444876" cy="3463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deno+1=&gt;</a:t>
                </a:r>
                <a:r>
                  <a:rPr lang="en-US" altLang="zh-CN" dirty="0" err="1" smtClean="0">
                    <a:solidFill>
                      <a:schemeClr val="tx1"/>
                    </a:solidFill>
                  </a:rPr>
                  <a:t>deno</a:t>
                </a:r>
                <a:endParaRPr lang="zh-CN" altLang="en-US" dirty="0">
                  <a:solidFill>
                    <a:schemeClr val="tx1"/>
                  </a:solidFill>
                </a:endParaRPr>
              </a:p>
            </p:txBody>
          </p:sp>
          <p:cxnSp>
            <p:nvCxnSpPr>
              <p:cNvPr id="63" name="直接箭头连接符 62"/>
              <p:cNvCxnSpPr>
                <a:stCxn id="62" idx="2"/>
                <a:endCxn id="34" idx="0"/>
              </p:cNvCxnSpPr>
              <p:nvPr/>
            </p:nvCxnSpPr>
            <p:spPr>
              <a:xfrm>
                <a:off x="9989320" y="4714986"/>
                <a:ext cx="0" cy="255455"/>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34" idx="2"/>
              </p:cNvCxnSpPr>
              <p:nvPr/>
            </p:nvCxnSpPr>
            <p:spPr>
              <a:xfrm flipH="1">
                <a:off x="9989319" y="5464845"/>
                <a:ext cx="1" cy="203629"/>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7" idx="4"/>
                <a:endCxn id="31" idx="0"/>
              </p:cNvCxnSpPr>
              <p:nvPr/>
            </p:nvCxnSpPr>
            <p:spPr>
              <a:xfrm flipH="1">
                <a:off x="9975576" y="6051546"/>
                <a:ext cx="4647" cy="265722"/>
              </a:xfrm>
              <a:prstGeom prst="straightConnector1">
                <a:avLst/>
              </a:prstGeom>
              <a:noFill/>
              <a:ln>
                <a:tailEnd type="triangle" w="lg" len="lg"/>
              </a:ln>
            </p:spPr>
            <p:style>
              <a:lnRef idx="1">
                <a:schemeClr val="accent1"/>
              </a:lnRef>
              <a:fillRef idx="0">
                <a:schemeClr val="accent1"/>
              </a:fillRef>
              <a:effectRef idx="0">
                <a:schemeClr val="accent1"/>
              </a:effectRef>
              <a:fontRef idx="minor">
                <a:schemeClr val="tx1"/>
              </a:fontRef>
            </p:style>
          </p:cxnSp>
        </p:grpSp>
        <p:cxnSp>
          <p:nvCxnSpPr>
            <p:cNvPr id="76" name="肘形连接符 75"/>
            <p:cNvCxnSpPr>
              <a:stCxn id="34" idx="3"/>
            </p:cNvCxnSpPr>
            <p:nvPr/>
          </p:nvCxnSpPr>
          <p:spPr>
            <a:xfrm flipV="1">
              <a:off x="11211757" y="2379529"/>
              <a:ext cx="210719" cy="28381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9966479" y="2379529"/>
              <a:ext cx="1455997"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33350" y="3879796"/>
            <a:ext cx="3771900" cy="1585049"/>
          </a:xfrm>
          <a:prstGeom prst="rect">
            <a:avLst/>
          </a:prstGeom>
          <a:noFill/>
        </p:spPr>
        <p:txBody>
          <a:bodyPr wrap="square" rtlCol="0">
            <a:spAutoFit/>
          </a:bodyPr>
          <a:lstStyle/>
          <a:p>
            <a:pPr algn="just">
              <a:spcBef>
                <a:spcPts val="600"/>
              </a:spcBef>
              <a:spcAft>
                <a:spcPts val="600"/>
              </a:spcAft>
            </a:pPr>
            <a:r>
              <a:rPr lang="en-US" altLang="zh-CN" dirty="0"/>
              <a:t>sign</a:t>
            </a:r>
            <a:r>
              <a:rPr lang="zh-CN" altLang="en-US" dirty="0"/>
              <a:t>：表示当前项的数值符号</a:t>
            </a:r>
            <a:endParaRPr lang="en-US" altLang="zh-CN" dirty="0"/>
          </a:p>
          <a:p>
            <a:pPr algn="just">
              <a:spcBef>
                <a:spcPts val="600"/>
              </a:spcBef>
              <a:spcAft>
                <a:spcPts val="600"/>
              </a:spcAft>
            </a:pPr>
            <a:r>
              <a:rPr lang="en-US" altLang="zh-CN" dirty="0"/>
              <a:t>sum</a:t>
            </a:r>
            <a:r>
              <a:rPr lang="zh-CN" altLang="en-US" dirty="0"/>
              <a:t>：表示当前项的累加和</a:t>
            </a:r>
            <a:endParaRPr lang="en-US" altLang="zh-CN" dirty="0"/>
          </a:p>
          <a:p>
            <a:pPr algn="just">
              <a:spcBef>
                <a:spcPts val="600"/>
              </a:spcBef>
              <a:spcAft>
                <a:spcPts val="600"/>
              </a:spcAft>
            </a:pPr>
            <a:r>
              <a:rPr lang="en-US" altLang="zh-CN" dirty="0" err="1"/>
              <a:t>deno</a:t>
            </a:r>
            <a:r>
              <a:rPr lang="zh-CN" altLang="en-US" dirty="0"/>
              <a:t>：表示当前项的分母</a:t>
            </a:r>
            <a:endParaRPr lang="en-US" altLang="zh-CN" dirty="0"/>
          </a:p>
          <a:p>
            <a:endParaRPr lang="zh-CN" altLang="en-US" dirty="0"/>
          </a:p>
        </p:txBody>
      </p:sp>
      <p:pic>
        <p:nvPicPr>
          <p:cNvPr id="4099" name="Picture 3" descr="F:\百度云同步盘\备课\2018\计算机导论与程序设计\C语言课件\流程图_页面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0" y="2368232"/>
            <a:ext cx="4006850" cy="417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97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3367" y="1214438"/>
            <a:ext cx="3934734" cy="712788"/>
          </a:xfrm>
        </p:spPr>
        <p:txBody>
          <a:bodyPr/>
          <a:lstStyle/>
          <a:p>
            <a:r>
              <a:rPr lang="zh-CN" altLang="en-US" dirty="0" smtClean="0"/>
              <a:t>用伪代码表示算法</a:t>
            </a:r>
            <a:endParaRPr lang="zh-CN" altLang="en-US"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伪代码是用介于自然语言和计算机语言之间的文字和符号来描述算法。它如同一篇文章一样，自上而下地写下来。每一行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或几行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表示一个基本操作。它不用图形符号，因此书写方便，格式紧凑，修改方便，容易看懂，也便于向计算机语言算法</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即程序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过渡</a:t>
            </a:r>
            <a:r>
              <a:rPr lang="zh-CN" altLang="en-US" sz="2400" dirty="0" smtClean="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316037"/>
            <a:ext cx="5549900" cy="657226"/>
            <a:chOff x="3275013" y="1898650"/>
            <a:chExt cx="55499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5784849" y="4581640"/>
            <a:ext cx="5568951" cy="611187"/>
            <a:chOff x="3275013" y="5414964"/>
            <a:chExt cx="5568951"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 name="日期占位符 11"/>
          <p:cNvSpPr>
            <a:spLocks noGrp="1"/>
          </p:cNvSpPr>
          <p:nvPr>
            <p:ph type="dt" sz="half" idx="10"/>
          </p:nvPr>
        </p:nvSpPr>
        <p:spPr/>
        <p:txBody>
          <a:bodyPr/>
          <a:lstStyle/>
          <a:p>
            <a:fld id="{38EBC611-D25C-466E-B815-C03E9B36E09E}" type="datetime11">
              <a:rPr lang="zh-CN" altLang="en-US" smtClean="0"/>
              <a:t>10:10:54</a:t>
            </a:fld>
            <a:endParaRPr lang="zh-CN" altLang="en-US"/>
          </a:p>
        </p:txBody>
      </p:sp>
      <p:sp>
        <p:nvSpPr>
          <p:cNvPr id="13" name="灯片编号占位符 12"/>
          <p:cNvSpPr>
            <a:spLocks noGrp="1"/>
          </p:cNvSpPr>
          <p:nvPr>
            <p:ph type="sldNum" sz="quarter" idx="12"/>
          </p:nvPr>
        </p:nvSpPr>
        <p:spPr/>
        <p:txBody>
          <a:bodyPr/>
          <a:lstStyle/>
          <a:p>
            <a:fld id="{B058512A-BF6F-43D0-855A-BBBF14572BDB}" type="slidenum">
              <a:rPr lang="zh-CN" altLang="en-US" smtClean="0"/>
              <a:pPr/>
              <a:t>28</a:t>
            </a:fld>
            <a:endParaRPr lang="zh-CN" altLang="en-US"/>
          </a:p>
        </p:txBody>
      </p:sp>
    </p:spTree>
    <p:extLst>
      <p:ext uri="{BB962C8B-B14F-4D97-AF65-F5344CB8AC3E}">
        <p14:creationId xmlns:p14="http://schemas.microsoft.com/office/powerpoint/2010/main" val="3101498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2.16】</a:t>
            </a:r>
            <a:r>
              <a:rPr lang="zh-CN" altLang="en-US" sz="2400" dirty="0">
                <a:solidFill>
                  <a:schemeClr val="accent1"/>
                </a:solidFill>
              </a:rPr>
              <a:t>求</a:t>
            </a:r>
            <a:r>
              <a:rPr lang="en-US" altLang="zh-CN" sz="2400" dirty="0">
                <a:solidFill>
                  <a:schemeClr val="accent1"/>
                </a:solidFill>
              </a:rPr>
              <a:t>5!</a:t>
            </a:r>
            <a:r>
              <a:rPr lang="zh-CN" altLang="en-US" sz="2400" dirty="0">
                <a:solidFill>
                  <a:schemeClr val="accent1"/>
                </a:solidFill>
              </a:rPr>
              <a:t>，用伪代码表示</a:t>
            </a:r>
            <a:r>
              <a:rPr lang="zh-CN" altLang="en-US" sz="2400" dirty="0" smtClean="0">
                <a:solidFill>
                  <a:schemeClr val="accent1"/>
                </a:solidFill>
              </a:rPr>
              <a:t>。</a:t>
            </a:r>
            <a:endParaRPr lang="en-US" altLang="zh-CN" sz="2400" dirty="0" smtClean="0">
              <a:solidFill>
                <a:schemeClr val="accent1"/>
              </a:solidFill>
            </a:endParaRPr>
          </a:p>
        </p:txBody>
      </p:sp>
      <p:grpSp>
        <p:nvGrpSpPr>
          <p:cNvPr id="10" name="组合 9"/>
          <p:cNvGrpSpPr/>
          <p:nvPr/>
        </p:nvGrpSpPr>
        <p:grpSpPr>
          <a:xfrm>
            <a:off x="2940595" y="2427414"/>
            <a:ext cx="4114799" cy="3061270"/>
            <a:chOff x="4030664" y="1795463"/>
            <a:chExt cx="3717925" cy="4121151"/>
          </a:xfrm>
        </p:grpSpPr>
        <p:sp>
          <p:nvSpPr>
            <p:cNvPr id="11" name="MH_Text_1"/>
            <p:cNvSpPr>
              <a:spLocks noChangeAspect="1"/>
            </p:cNvSpPr>
            <p:nvPr>
              <p:custDataLst>
                <p:tags r:id="rId4"/>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smtClean="0">
                  <a:solidFill>
                    <a:srgbClr val="454545"/>
                  </a:solidFill>
                </a:rPr>
                <a:t>S1</a:t>
              </a:r>
              <a:r>
                <a:rPr lang="en-US" altLang="zh-CN" sz="1600" dirty="0">
                  <a:solidFill>
                    <a:srgbClr val="454545"/>
                  </a:solidFill>
                </a:rPr>
                <a:t>: </a:t>
              </a:r>
              <a:r>
                <a:rPr lang="en-US" altLang="zh-CN" sz="1600" dirty="0" smtClean="0">
                  <a:solidFill>
                    <a:srgbClr val="454545"/>
                  </a:solidFill>
                </a:rPr>
                <a:t>1=&gt;p</a:t>
              </a: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a:t>
              </a:r>
              <a:r>
                <a:rPr lang="en-US" altLang="zh-CN" sz="1600" dirty="0" smtClean="0">
                  <a:solidFill>
                    <a:srgbClr val="454545"/>
                  </a:solidFill>
                </a:rPr>
                <a:t>2=&gt;</a:t>
              </a:r>
              <a:r>
                <a:rPr lang="en-US" altLang="zh-CN" sz="1600" dirty="0" err="1" smtClean="0">
                  <a:solidFill>
                    <a:srgbClr val="454545"/>
                  </a:solidFill>
                </a:rPr>
                <a:t>i</a:t>
              </a:r>
              <a:endParaRPr lang="zh-CN" altLang="en-US" sz="1600" dirty="0">
                <a:solidFill>
                  <a:srgbClr val="454545"/>
                </a:solidFill>
              </a:endParaRP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en-US" altLang="zh-CN" sz="1600" dirty="0" smtClean="0">
                  <a:solidFill>
                    <a:srgbClr val="454545"/>
                  </a:solidFill>
                </a:rPr>
                <a:t>p*</a:t>
              </a:r>
              <a:r>
                <a:rPr lang="en-US" altLang="zh-CN" sz="1600" dirty="0" err="1" smtClean="0">
                  <a:solidFill>
                    <a:srgbClr val="454545"/>
                  </a:solidFill>
                </a:rPr>
                <a:t>i</a:t>
              </a:r>
              <a:r>
                <a:rPr lang="en-US" altLang="zh-CN" sz="1600" dirty="0" smtClean="0">
                  <a:solidFill>
                    <a:srgbClr val="454545"/>
                  </a:solidFill>
                </a:rPr>
                <a:t>=&gt;p</a:t>
              </a:r>
              <a:endParaRPr lang="zh-CN" altLang="en-US"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en-US" altLang="zh-CN" sz="1600" dirty="0" smtClean="0">
                  <a:solidFill>
                    <a:srgbClr val="454545"/>
                  </a:solidFill>
                </a:rPr>
                <a:t>i+1=&gt;</a:t>
              </a:r>
              <a:r>
                <a:rPr lang="en-US" altLang="zh-CN" sz="1600" dirty="0" err="1" smtClean="0">
                  <a:solidFill>
                    <a:srgbClr val="454545"/>
                  </a:solidFill>
                </a:rPr>
                <a:t>i</a:t>
              </a:r>
              <a:endParaRPr lang="en-US" altLang="zh-CN" sz="1600" dirty="0" smtClean="0">
                <a:solidFill>
                  <a:srgbClr val="454545"/>
                </a:solidFill>
              </a:endParaRPr>
            </a:p>
            <a:p>
              <a:pPr algn="just">
                <a:spcBef>
                  <a:spcPts val="600"/>
                </a:spcBef>
                <a:spcAft>
                  <a:spcPts val="600"/>
                </a:spcAft>
                <a:defRPr/>
              </a:pPr>
              <a:r>
                <a:rPr lang="en-US" altLang="zh-CN" sz="1600" dirty="0" smtClean="0">
                  <a:solidFill>
                    <a:srgbClr val="454545"/>
                  </a:solidFill>
                </a:rPr>
                <a:t>S5: </a:t>
              </a:r>
              <a:r>
                <a:rPr lang="zh-CN" altLang="en-US" sz="1600" dirty="0" smtClean="0">
                  <a:solidFill>
                    <a:srgbClr val="454545"/>
                  </a:solidFill>
                </a:rPr>
                <a:t>如果</a:t>
              </a:r>
              <a:r>
                <a:rPr lang="en-US" altLang="zh-CN" sz="1600" dirty="0" err="1" smtClean="0">
                  <a:solidFill>
                    <a:srgbClr val="454545"/>
                  </a:solidFill>
                </a:rPr>
                <a:t>i</a:t>
              </a:r>
              <a:r>
                <a:rPr lang="zh-CN" altLang="en-US" sz="1600" dirty="0" smtClean="0">
                  <a:solidFill>
                    <a:srgbClr val="454545"/>
                  </a:solidFill>
                </a:rPr>
                <a:t>≤</a:t>
              </a:r>
              <a:r>
                <a:rPr lang="en-US" altLang="zh-CN" sz="1600" dirty="0" smtClean="0">
                  <a:solidFill>
                    <a:srgbClr val="454545"/>
                  </a:solidFill>
                </a:rPr>
                <a:t>5</a:t>
              </a:r>
              <a:r>
                <a:rPr lang="zh-CN" altLang="en-US" sz="1600" dirty="0" smtClean="0">
                  <a:solidFill>
                    <a:srgbClr val="454545"/>
                  </a:solidFill>
                </a:rPr>
                <a:t>，则返回</a:t>
              </a:r>
              <a:r>
                <a:rPr lang="en-US" altLang="zh-CN" sz="1600" dirty="0" smtClean="0">
                  <a:solidFill>
                    <a:srgbClr val="454545"/>
                  </a:solidFill>
                </a:rPr>
                <a:t>S3</a:t>
              </a:r>
              <a:r>
                <a:rPr lang="zh-CN" altLang="en-US" sz="1600" dirty="0" smtClean="0">
                  <a:solidFill>
                    <a:srgbClr val="454545"/>
                  </a:solidFill>
                </a:rPr>
                <a:t>；否则结束</a:t>
              </a:r>
              <a:endParaRPr lang="zh-CN" altLang="en-US" sz="1600" dirty="0">
                <a:solidFill>
                  <a:srgbClr val="454545"/>
                </a:solidFill>
              </a:endParaRPr>
            </a:p>
          </p:txBody>
        </p:sp>
        <p:sp>
          <p:nvSpPr>
            <p:cNvPr id="12" name="MH_Other_1"/>
            <p:cNvSpPr/>
            <p:nvPr>
              <p:custDataLst>
                <p:tags r:id="rId5"/>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3" name="MH_Other_2"/>
            <p:cNvSpPr/>
            <p:nvPr>
              <p:custDataLst>
                <p:tags r:id="rId6"/>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5" name="MH_SubTitle_1"/>
            <p:cNvSpPr/>
            <p:nvPr>
              <p:custDataLst>
                <p:tags r:id="rId7"/>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1"/>
            </p:custDataLst>
          </p:nvPr>
        </p:nvSpPr>
        <p:spPr>
          <a:xfrm>
            <a:off x="618187" y="2577522"/>
            <a:ext cx="1814288"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600" dirty="0" smtClean="0">
                <a:solidFill>
                  <a:schemeClr val="tx1"/>
                </a:solidFill>
              </a:rPr>
              <a:t>P: </a:t>
            </a:r>
            <a:r>
              <a:rPr lang="zh-CN" altLang="en-US" sz="1600" dirty="0" smtClean="0">
                <a:solidFill>
                  <a:schemeClr val="tx1"/>
                </a:solidFill>
              </a:rPr>
              <a:t>表示被乘数</a:t>
            </a:r>
            <a:endParaRPr lang="en-US" altLang="zh-CN" sz="1600" dirty="0" smtClean="0">
              <a:solidFill>
                <a:schemeClr val="tx1"/>
              </a:solidFill>
            </a:endParaRPr>
          </a:p>
          <a:p>
            <a:pPr algn="just">
              <a:spcBef>
                <a:spcPts val="600"/>
              </a:spcBef>
              <a:spcAft>
                <a:spcPts val="600"/>
              </a:spcAft>
              <a:defRPr/>
            </a:pPr>
            <a:r>
              <a:rPr lang="en-US" altLang="zh-CN" sz="1600" dirty="0" smtClean="0">
                <a:solidFill>
                  <a:schemeClr val="tx1"/>
                </a:solidFill>
              </a:rPr>
              <a:t>i: </a:t>
            </a:r>
            <a:r>
              <a:rPr lang="zh-CN" altLang="en-US" sz="1600" dirty="0" smtClean="0">
                <a:solidFill>
                  <a:schemeClr val="tx1"/>
                </a:solidFill>
              </a:rPr>
              <a:t>表示乘数</a:t>
            </a:r>
            <a:endParaRPr lang="en-US" altLang="zh-CN" sz="1600" dirty="0" smtClean="0">
              <a:solidFill>
                <a:schemeClr val="tx1"/>
              </a:solidFill>
            </a:endParaRPr>
          </a:p>
        </p:txBody>
      </p:sp>
      <p:grpSp>
        <p:nvGrpSpPr>
          <p:cNvPr id="7" name="组合 6"/>
          <p:cNvGrpSpPr/>
          <p:nvPr/>
        </p:nvGrpSpPr>
        <p:grpSpPr>
          <a:xfrm>
            <a:off x="7521396" y="783771"/>
            <a:ext cx="4114799" cy="4704913"/>
            <a:chOff x="7731903" y="783771"/>
            <a:chExt cx="4114799" cy="4704913"/>
          </a:xfrm>
          <a:noFill/>
        </p:grpSpPr>
        <p:sp>
          <p:nvSpPr>
            <p:cNvPr id="32" name="MH_Text_1"/>
            <p:cNvSpPr>
              <a:spLocks noChangeAspect="1"/>
            </p:cNvSpPr>
            <p:nvPr>
              <p:custDataLst>
                <p:tags r:id="rId2"/>
              </p:custDataLst>
            </p:nvPr>
          </p:nvSpPr>
          <p:spPr>
            <a:xfrm>
              <a:off x="7731903" y="783771"/>
              <a:ext cx="4114799" cy="4704913"/>
            </a:xfrm>
            <a:prstGeom prst="roundRect">
              <a:avLst>
                <a:gd name="adj" fmla="val 1429"/>
              </a:avLst>
            </a:prstGeom>
            <a:grp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600" dirty="0"/>
            </a:p>
          </p:txBody>
        </p:sp>
        <p:sp>
          <p:nvSpPr>
            <p:cNvPr id="33" name="MH_Text_1"/>
            <p:cNvSpPr>
              <a:spLocks noChangeAspect="1"/>
            </p:cNvSpPr>
            <p:nvPr>
              <p:custDataLst>
                <p:tags r:id="rId3"/>
              </p:custDataLst>
            </p:nvPr>
          </p:nvSpPr>
          <p:spPr>
            <a:xfrm>
              <a:off x="7906520" y="927992"/>
              <a:ext cx="3799697" cy="3828691"/>
            </a:xfrm>
            <a:prstGeom prst="roundRect">
              <a:avLst>
                <a:gd name="adj" fmla="val 1429"/>
              </a:avLst>
            </a:prstGeom>
            <a:grpFill/>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600" dirty="0" smtClean="0">
                  <a:solidFill>
                    <a:schemeClr val="tx1"/>
                  </a:solidFill>
                </a:rPr>
                <a:t>begin	(</a:t>
              </a:r>
              <a:r>
                <a:rPr lang="zh-CN" altLang="en-US" sz="1600" dirty="0" smtClean="0">
                  <a:solidFill>
                    <a:schemeClr val="tx1"/>
                  </a:solidFill>
                </a:rPr>
                <a:t>算法开始</a:t>
              </a:r>
              <a:r>
                <a:rPr lang="en-US" altLang="zh-CN" sz="1600" dirty="0" smtClean="0">
                  <a:solidFill>
                    <a:schemeClr val="tx1"/>
                  </a:solidFill>
                </a:rPr>
                <a:t>)</a:t>
              </a:r>
            </a:p>
            <a:p>
              <a:pPr algn="just">
                <a:spcBef>
                  <a:spcPts val="600"/>
                </a:spcBef>
                <a:spcAft>
                  <a:spcPts val="600"/>
                </a:spcAft>
                <a:defRPr/>
              </a:pPr>
              <a:r>
                <a:rPr lang="en-US" altLang="zh-CN" sz="1600" dirty="0" smtClean="0">
                  <a:solidFill>
                    <a:schemeClr val="tx1"/>
                  </a:solidFill>
                </a:rPr>
                <a:t>    1=&gt;p</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2=&gt;i</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while </a:t>
              </a:r>
              <a:r>
                <a:rPr lang="en-US" altLang="zh-CN" sz="1600" dirty="0" err="1" smtClean="0">
                  <a:solidFill>
                    <a:schemeClr val="tx1"/>
                  </a:solidFill>
                </a:rPr>
                <a:t>i</a:t>
              </a:r>
              <a:r>
                <a:rPr lang="zh-CN" altLang="en-US" sz="1600" dirty="0" smtClean="0">
                  <a:solidFill>
                    <a:schemeClr val="tx1"/>
                  </a:solidFill>
                </a:rPr>
                <a:t>≤</a:t>
              </a:r>
              <a:r>
                <a:rPr lang="en-US" altLang="zh-CN" sz="1600" dirty="0" smtClean="0">
                  <a:solidFill>
                    <a:schemeClr val="tx1"/>
                  </a:solidFill>
                </a:rPr>
                <a:t>5</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    p*</a:t>
              </a:r>
              <a:r>
                <a:rPr lang="en-US" altLang="zh-CN" sz="1600" dirty="0" err="1" smtClean="0">
                  <a:solidFill>
                    <a:schemeClr val="tx1"/>
                  </a:solidFill>
                </a:rPr>
                <a:t>i</a:t>
              </a:r>
              <a:r>
                <a:rPr lang="en-US" altLang="zh-CN" sz="1600" dirty="0" smtClean="0">
                  <a:solidFill>
                    <a:schemeClr val="tx1"/>
                  </a:solidFill>
                </a:rPr>
                <a:t>=&gt;p</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i+1=&gt;i</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print p</a:t>
              </a:r>
            </a:p>
            <a:p>
              <a:pPr algn="just">
                <a:spcBef>
                  <a:spcPts val="600"/>
                </a:spcBef>
                <a:spcAft>
                  <a:spcPts val="600"/>
                </a:spcAft>
                <a:defRPr/>
              </a:pPr>
              <a:r>
                <a:rPr lang="en-US" altLang="zh-CN" sz="1600" dirty="0" smtClean="0">
                  <a:solidFill>
                    <a:schemeClr val="tx1"/>
                  </a:solidFill>
                </a:rPr>
                <a:t>end	(</a:t>
              </a:r>
              <a:r>
                <a:rPr lang="zh-CN" altLang="en-US" sz="1600" dirty="0" smtClean="0">
                  <a:solidFill>
                    <a:schemeClr val="tx1"/>
                  </a:solidFill>
                </a:rPr>
                <a:t>算法结束</a:t>
              </a:r>
              <a:r>
                <a:rPr lang="en-US" altLang="zh-CN" sz="1600" dirty="0" smtClean="0">
                  <a:solidFill>
                    <a:schemeClr val="tx1"/>
                  </a:solidFill>
                </a:rPr>
                <a:t>)</a:t>
              </a:r>
              <a:endParaRPr lang="zh-CN" altLang="en-US" sz="1600" dirty="0">
                <a:solidFill>
                  <a:schemeClr val="tx1"/>
                </a:solidFill>
              </a:endParaRPr>
            </a:p>
          </p:txBody>
        </p:sp>
        <p:sp>
          <p:nvSpPr>
            <p:cNvPr id="5" name="文本框 4"/>
            <p:cNvSpPr txBox="1"/>
            <p:nvPr/>
          </p:nvSpPr>
          <p:spPr>
            <a:xfrm>
              <a:off x="10668000" y="4925961"/>
              <a:ext cx="1038217" cy="338554"/>
            </a:xfrm>
            <a:prstGeom prst="rect">
              <a:avLst/>
            </a:prstGeom>
            <a:grpFill/>
          </p:spPr>
          <p:txBody>
            <a:bodyPr wrap="square" rtlCol="0">
              <a:spAutoFit/>
            </a:bodyPr>
            <a:lstStyle/>
            <a:p>
              <a:pPr algn="dist"/>
              <a:r>
                <a:rPr lang="zh-CN" altLang="en-US" sz="1600" b="1" dirty="0" smtClean="0">
                  <a:latin typeface="微软雅黑" panose="020B0503020204020204" pitchFamily="34" charset="-122"/>
                  <a:ea typeface="微软雅黑" panose="020B0503020204020204" pitchFamily="34" charset="-122"/>
                </a:rPr>
                <a:t>伪代码</a:t>
              </a:r>
              <a:endParaRPr lang="zh-CN" altLang="en-US" sz="1600" b="1" dirty="0">
                <a:latin typeface="微软雅黑" panose="020B0503020204020204" pitchFamily="34" charset="-122"/>
                <a:ea typeface="微软雅黑" panose="020B0503020204020204" pitchFamily="34" charset="-122"/>
              </a:endParaRPr>
            </a:p>
          </p:txBody>
        </p:sp>
      </p:grpSp>
      <p:sp>
        <p:nvSpPr>
          <p:cNvPr id="4" name="日期占位符 3"/>
          <p:cNvSpPr>
            <a:spLocks noGrp="1"/>
          </p:cNvSpPr>
          <p:nvPr>
            <p:ph type="dt" sz="half" idx="10"/>
          </p:nvPr>
        </p:nvSpPr>
        <p:spPr/>
        <p:txBody>
          <a:bodyPr/>
          <a:lstStyle/>
          <a:p>
            <a:fld id="{8776402A-A709-4EE5-BD28-86BFB7A80737}" type="datetime11">
              <a:rPr lang="zh-CN" altLang="en-US" smtClean="0"/>
              <a:t>10:10:54</a:t>
            </a:fld>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29</a:t>
            </a:fld>
            <a:endParaRPr lang="zh-CN" altLang="en-US"/>
          </a:p>
        </p:txBody>
      </p:sp>
    </p:spTree>
    <p:extLst>
      <p:ext uri="{BB962C8B-B14F-4D97-AF65-F5344CB8AC3E}">
        <p14:creationId xmlns:p14="http://schemas.microsoft.com/office/powerpoint/2010/main" val="271624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4858828" y="3262343"/>
            <a:ext cx="1905000" cy="1765300"/>
          </a:xfrm>
          <a:custGeom>
            <a:avLst/>
            <a:gdLst>
              <a:gd name="T0" fmla="*/ 416334317 w 5965"/>
              <a:gd name="T1" fmla="*/ 75815881 h 5525"/>
              <a:gd name="T2" fmla="*/ 416538070 w 5965"/>
              <a:gd name="T3" fmla="*/ 102142015 h 5525"/>
              <a:gd name="T4" fmla="*/ 412968551 w 5965"/>
              <a:gd name="T5" fmla="*/ 149998739 h 5525"/>
              <a:gd name="T6" fmla="*/ 415008322 w 5965"/>
              <a:gd name="T7" fmla="*/ 163264210 h 5525"/>
              <a:gd name="T8" fmla="*/ 420413859 w 5965"/>
              <a:gd name="T9" fmla="*/ 173672291 h 5525"/>
              <a:gd name="T10" fmla="*/ 424493721 w 5965"/>
              <a:gd name="T11" fmla="*/ 190712788 h 5525"/>
              <a:gd name="T12" fmla="*/ 423983698 w 5965"/>
              <a:gd name="T13" fmla="*/ 209080215 h 5525"/>
              <a:gd name="T14" fmla="*/ 420107909 w 5965"/>
              <a:gd name="T15" fmla="*/ 229590285 h 5525"/>
              <a:gd name="T16" fmla="*/ 413478254 w 5965"/>
              <a:gd name="T17" fmla="*/ 244691987 h 5525"/>
              <a:gd name="T18" fmla="*/ 407766767 w 5965"/>
              <a:gd name="T19" fmla="*/ 249590096 h 5525"/>
              <a:gd name="T20" fmla="*/ 397465396 w 5965"/>
              <a:gd name="T21" fmla="*/ 255814496 h 5525"/>
              <a:gd name="T22" fmla="*/ 392671758 w 5965"/>
              <a:gd name="T23" fmla="*/ 263977690 h 5525"/>
              <a:gd name="T24" fmla="*/ 390020087 w 5965"/>
              <a:gd name="T25" fmla="*/ 284385517 h 5525"/>
              <a:gd name="T26" fmla="*/ 387878120 w 5965"/>
              <a:gd name="T27" fmla="*/ 299385614 h 5525"/>
              <a:gd name="T28" fmla="*/ 380840638 w 5965"/>
              <a:gd name="T29" fmla="*/ 311222230 h 5525"/>
              <a:gd name="T30" fmla="*/ 372681234 w 5965"/>
              <a:gd name="T31" fmla="*/ 324079365 h 5525"/>
              <a:gd name="T32" fmla="*/ 387878120 w 5965"/>
              <a:gd name="T33" fmla="*/ 335099630 h 5525"/>
              <a:gd name="T34" fmla="*/ 404502878 w 5965"/>
              <a:gd name="T35" fmla="*/ 367242149 h 5525"/>
              <a:gd name="T36" fmla="*/ 414090473 w 5965"/>
              <a:gd name="T37" fmla="*/ 377956321 h 5525"/>
              <a:gd name="T38" fmla="*/ 487932935 w 5965"/>
              <a:gd name="T39" fmla="*/ 405201051 h 5525"/>
              <a:gd name="T40" fmla="*/ 557083956 w 5965"/>
              <a:gd name="T41" fmla="*/ 433568224 h 5525"/>
              <a:gd name="T42" fmla="*/ 582786287 w 5965"/>
              <a:gd name="T43" fmla="*/ 444180473 h 5525"/>
              <a:gd name="T44" fmla="*/ 595535256 w 5965"/>
              <a:gd name="T45" fmla="*/ 453160019 h 5525"/>
              <a:gd name="T46" fmla="*/ 604816582 w 5965"/>
              <a:gd name="T47" fmla="*/ 465710742 h 5525"/>
              <a:gd name="T48" fmla="*/ 607774521 w 5965"/>
              <a:gd name="T49" fmla="*/ 515098245 h 5525"/>
              <a:gd name="T50" fmla="*/ 204073 w 5965"/>
              <a:gd name="T51" fmla="*/ 563771320 h 5525"/>
              <a:gd name="T52" fmla="*/ 1427872 w 5965"/>
              <a:gd name="T53" fmla="*/ 479588397 h 5525"/>
              <a:gd name="T54" fmla="*/ 6323706 w 5965"/>
              <a:gd name="T55" fmla="*/ 461017121 h 5525"/>
              <a:gd name="T56" fmla="*/ 16930707 w 5965"/>
              <a:gd name="T57" fmla="*/ 449792689 h 5525"/>
              <a:gd name="T58" fmla="*/ 30495968 w 5965"/>
              <a:gd name="T59" fmla="*/ 441629494 h 5525"/>
              <a:gd name="T60" fmla="*/ 67621272 w 5965"/>
              <a:gd name="T61" fmla="*/ 427751840 h 5525"/>
              <a:gd name="T62" fmla="*/ 156558744 w 5965"/>
              <a:gd name="T63" fmla="*/ 389895181 h 5525"/>
              <a:gd name="T64" fmla="*/ 196336039 w 5965"/>
              <a:gd name="T65" fmla="*/ 376425862 h 5525"/>
              <a:gd name="T66" fmla="*/ 207555259 w 5965"/>
              <a:gd name="T67" fmla="*/ 361425765 h 5525"/>
              <a:gd name="T68" fmla="*/ 232951320 w 5965"/>
              <a:gd name="T69" fmla="*/ 332038392 h 5525"/>
              <a:gd name="T70" fmla="*/ 227545783 w 5965"/>
              <a:gd name="T71" fmla="*/ 319283501 h 5525"/>
              <a:gd name="T72" fmla="*/ 219284183 w 5965"/>
              <a:gd name="T73" fmla="*/ 309487603 h 5525"/>
              <a:gd name="T74" fmla="*/ 211634801 w 5965"/>
              <a:gd name="T75" fmla="*/ 254079869 h 5525"/>
              <a:gd name="T76" fmla="*/ 201435626 w 5965"/>
              <a:gd name="T77" fmla="*/ 252038830 h 5525"/>
              <a:gd name="T78" fmla="*/ 194602217 w 5965"/>
              <a:gd name="T79" fmla="*/ 247549057 h 5525"/>
              <a:gd name="T80" fmla="*/ 188584461 w 5965"/>
              <a:gd name="T81" fmla="*/ 236324625 h 5525"/>
              <a:gd name="T82" fmla="*/ 183484873 w 5965"/>
              <a:gd name="T83" fmla="*/ 214284096 h 5525"/>
              <a:gd name="T84" fmla="*/ 180731007 w 5965"/>
              <a:gd name="T85" fmla="*/ 182651837 h 5525"/>
              <a:gd name="T86" fmla="*/ 183484873 w 5965"/>
              <a:gd name="T87" fmla="*/ 173978383 h 5525"/>
              <a:gd name="T88" fmla="*/ 188380388 w 5965"/>
              <a:gd name="T89" fmla="*/ 161325415 h 5525"/>
              <a:gd name="T90" fmla="*/ 186442494 w 5965"/>
              <a:gd name="T91" fmla="*/ 146325318 h 5525"/>
              <a:gd name="T92" fmla="*/ 182158878 w 5965"/>
              <a:gd name="T93" fmla="*/ 105101329 h 5525"/>
              <a:gd name="T94" fmla="*/ 185728718 w 5965"/>
              <a:gd name="T95" fmla="*/ 72550475 h 5525"/>
              <a:gd name="T96" fmla="*/ 195927893 w 5965"/>
              <a:gd name="T97" fmla="*/ 47856724 h 5525"/>
              <a:gd name="T98" fmla="*/ 211736678 w 5965"/>
              <a:gd name="T99" fmla="*/ 30203724 h 5525"/>
              <a:gd name="T100" fmla="*/ 231931275 w 5965"/>
              <a:gd name="T101" fmla="*/ 18979291 h 5525"/>
              <a:gd name="T102" fmla="*/ 260693422 w 5965"/>
              <a:gd name="T103" fmla="*/ 8367362 h 5525"/>
              <a:gd name="T104" fmla="*/ 283845639 w 5965"/>
              <a:gd name="T105" fmla="*/ 2346811 h 5525"/>
              <a:gd name="T106" fmla="*/ 309547969 w 5965"/>
              <a:gd name="T107" fmla="*/ 0 h 5525"/>
              <a:gd name="T108" fmla="*/ 336575975 w 5965"/>
              <a:gd name="T109" fmla="*/ 3469254 h 5525"/>
              <a:gd name="T110" fmla="*/ 364114003 w 5965"/>
              <a:gd name="T111" fmla="*/ 15305870 h 5525"/>
              <a:gd name="T112" fmla="*/ 399199536 w 5965"/>
              <a:gd name="T113" fmla="*/ 32550854 h 5525"/>
              <a:gd name="T114" fmla="*/ 407256744 w 5965"/>
              <a:gd name="T115" fmla="*/ 44081378 h 5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65" h="5525">
                <a:moveTo>
                  <a:pt x="4036" y="532"/>
                </a:moveTo>
                <a:lnTo>
                  <a:pt x="4036" y="532"/>
                </a:lnTo>
                <a:lnTo>
                  <a:pt x="4053" y="600"/>
                </a:lnTo>
                <a:lnTo>
                  <a:pt x="4065" y="654"/>
                </a:lnTo>
                <a:lnTo>
                  <a:pt x="4075" y="700"/>
                </a:lnTo>
                <a:lnTo>
                  <a:pt x="4082" y="743"/>
                </a:lnTo>
                <a:lnTo>
                  <a:pt x="4085" y="785"/>
                </a:lnTo>
                <a:lnTo>
                  <a:pt x="4088" y="833"/>
                </a:lnTo>
                <a:lnTo>
                  <a:pt x="4088" y="889"/>
                </a:lnTo>
                <a:lnTo>
                  <a:pt x="4087" y="959"/>
                </a:lnTo>
                <a:lnTo>
                  <a:pt x="4084" y="1001"/>
                </a:lnTo>
                <a:lnTo>
                  <a:pt x="4079" y="1065"/>
                </a:lnTo>
                <a:lnTo>
                  <a:pt x="4063" y="1229"/>
                </a:lnTo>
                <a:lnTo>
                  <a:pt x="4056" y="1316"/>
                </a:lnTo>
                <a:lnTo>
                  <a:pt x="4051" y="1398"/>
                </a:lnTo>
                <a:lnTo>
                  <a:pt x="4050" y="1436"/>
                </a:lnTo>
                <a:lnTo>
                  <a:pt x="4049" y="1470"/>
                </a:lnTo>
                <a:lnTo>
                  <a:pt x="4050" y="1499"/>
                </a:lnTo>
                <a:lnTo>
                  <a:pt x="4051" y="1523"/>
                </a:lnTo>
                <a:lnTo>
                  <a:pt x="4055" y="1555"/>
                </a:lnTo>
                <a:lnTo>
                  <a:pt x="4061" y="1580"/>
                </a:lnTo>
                <a:lnTo>
                  <a:pt x="4069" y="1600"/>
                </a:lnTo>
                <a:lnTo>
                  <a:pt x="4076" y="1619"/>
                </a:lnTo>
                <a:lnTo>
                  <a:pt x="4085" y="1636"/>
                </a:lnTo>
                <a:lnTo>
                  <a:pt x="4097" y="1655"/>
                </a:lnTo>
                <a:lnTo>
                  <a:pt x="4109" y="1676"/>
                </a:lnTo>
                <a:lnTo>
                  <a:pt x="4122" y="1702"/>
                </a:lnTo>
                <a:lnTo>
                  <a:pt x="4133" y="1727"/>
                </a:lnTo>
                <a:lnTo>
                  <a:pt x="4142" y="1754"/>
                </a:lnTo>
                <a:lnTo>
                  <a:pt x="4149" y="1782"/>
                </a:lnTo>
                <a:lnTo>
                  <a:pt x="4156" y="1811"/>
                </a:lnTo>
                <a:lnTo>
                  <a:pt x="4159" y="1840"/>
                </a:lnTo>
                <a:lnTo>
                  <a:pt x="4162" y="1869"/>
                </a:lnTo>
                <a:lnTo>
                  <a:pt x="4163" y="1899"/>
                </a:lnTo>
                <a:lnTo>
                  <a:pt x="4165" y="1929"/>
                </a:lnTo>
                <a:lnTo>
                  <a:pt x="4163" y="1959"/>
                </a:lnTo>
                <a:lnTo>
                  <a:pt x="4162" y="1989"/>
                </a:lnTo>
                <a:lnTo>
                  <a:pt x="4160" y="2018"/>
                </a:lnTo>
                <a:lnTo>
                  <a:pt x="4157" y="2049"/>
                </a:lnTo>
                <a:lnTo>
                  <a:pt x="4149" y="2104"/>
                </a:lnTo>
                <a:lnTo>
                  <a:pt x="4140" y="2158"/>
                </a:lnTo>
                <a:lnTo>
                  <a:pt x="4134" y="2187"/>
                </a:lnTo>
                <a:lnTo>
                  <a:pt x="4127" y="2218"/>
                </a:lnTo>
                <a:lnTo>
                  <a:pt x="4119" y="2250"/>
                </a:lnTo>
                <a:lnTo>
                  <a:pt x="4109" y="2283"/>
                </a:lnTo>
                <a:lnTo>
                  <a:pt x="4097" y="2315"/>
                </a:lnTo>
                <a:lnTo>
                  <a:pt x="4084" y="2345"/>
                </a:lnTo>
                <a:lnTo>
                  <a:pt x="4070" y="2373"/>
                </a:lnTo>
                <a:lnTo>
                  <a:pt x="4062" y="2387"/>
                </a:lnTo>
                <a:lnTo>
                  <a:pt x="4054" y="2398"/>
                </a:lnTo>
                <a:lnTo>
                  <a:pt x="4045" y="2410"/>
                </a:lnTo>
                <a:lnTo>
                  <a:pt x="4034" y="2420"/>
                </a:lnTo>
                <a:lnTo>
                  <a:pt x="4023" y="2430"/>
                </a:lnTo>
                <a:lnTo>
                  <a:pt x="4011" y="2438"/>
                </a:lnTo>
                <a:lnTo>
                  <a:pt x="3998" y="2446"/>
                </a:lnTo>
                <a:lnTo>
                  <a:pt x="3986" y="2452"/>
                </a:lnTo>
                <a:lnTo>
                  <a:pt x="3959" y="2467"/>
                </a:lnTo>
                <a:lnTo>
                  <a:pt x="3933" y="2480"/>
                </a:lnTo>
                <a:lnTo>
                  <a:pt x="3920" y="2488"/>
                </a:lnTo>
                <a:lnTo>
                  <a:pt x="3908" y="2497"/>
                </a:lnTo>
                <a:lnTo>
                  <a:pt x="3897" y="2507"/>
                </a:lnTo>
                <a:lnTo>
                  <a:pt x="3887" y="2517"/>
                </a:lnTo>
                <a:lnTo>
                  <a:pt x="3877" y="2529"/>
                </a:lnTo>
                <a:lnTo>
                  <a:pt x="3868" y="2544"/>
                </a:lnTo>
                <a:lnTo>
                  <a:pt x="3858" y="2565"/>
                </a:lnTo>
                <a:lnTo>
                  <a:pt x="3850" y="2587"/>
                </a:lnTo>
                <a:lnTo>
                  <a:pt x="3843" y="2611"/>
                </a:lnTo>
                <a:lnTo>
                  <a:pt x="3838" y="2634"/>
                </a:lnTo>
                <a:lnTo>
                  <a:pt x="3834" y="2659"/>
                </a:lnTo>
                <a:lnTo>
                  <a:pt x="3831" y="2684"/>
                </a:lnTo>
                <a:lnTo>
                  <a:pt x="3828" y="2736"/>
                </a:lnTo>
                <a:lnTo>
                  <a:pt x="3824" y="2787"/>
                </a:lnTo>
                <a:lnTo>
                  <a:pt x="3821" y="2837"/>
                </a:lnTo>
                <a:lnTo>
                  <a:pt x="3819" y="2863"/>
                </a:lnTo>
                <a:lnTo>
                  <a:pt x="3814" y="2887"/>
                </a:lnTo>
                <a:lnTo>
                  <a:pt x="3810" y="2911"/>
                </a:lnTo>
                <a:lnTo>
                  <a:pt x="3803" y="2934"/>
                </a:lnTo>
                <a:lnTo>
                  <a:pt x="3794" y="2959"/>
                </a:lnTo>
                <a:lnTo>
                  <a:pt x="3784" y="2980"/>
                </a:lnTo>
                <a:lnTo>
                  <a:pt x="3773" y="3000"/>
                </a:lnTo>
                <a:lnTo>
                  <a:pt x="3761" y="3018"/>
                </a:lnTo>
                <a:lnTo>
                  <a:pt x="3747" y="3035"/>
                </a:lnTo>
                <a:lnTo>
                  <a:pt x="3734" y="3050"/>
                </a:lnTo>
                <a:lnTo>
                  <a:pt x="3708" y="3081"/>
                </a:lnTo>
                <a:lnTo>
                  <a:pt x="3696" y="3098"/>
                </a:lnTo>
                <a:lnTo>
                  <a:pt x="3684" y="3115"/>
                </a:lnTo>
                <a:lnTo>
                  <a:pt x="3673" y="3133"/>
                </a:lnTo>
                <a:lnTo>
                  <a:pt x="3663" y="3153"/>
                </a:lnTo>
                <a:lnTo>
                  <a:pt x="3654" y="3176"/>
                </a:lnTo>
                <a:lnTo>
                  <a:pt x="3647" y="3201"/>
                </a:lnTo>
                <a:lnTo>
                  <a:pt x="3643" y="3229"/>
                </a:lnTo>
                <a:lnTo>
                  <a:pt x="3640" y="3261"/>
                </a:lnTo>
                <a:lnTo>
                  <a:pt x="3803" y="3284"/>
                </a:lnTo>
                <a:lnTo>
                  <a:pt x="3852" y="3389"/>
                </a:lnTo>
                <a:lnTo>
                  <a:pt x="3881" y="3449"/>
                </a:lnTo>
                <a:lnTo>
                  <a:pt x="3914" y="3511"/>
                </a:lnTo>
                <a:lnTo>
                  <a:pt x="3930" y="3542"/>
                </a:lnTo>
                <a:lnTo>
                  <a:pt x="3948" y="3571"/>
                </a:lnTo>
                <a:lnTo>
                  <a:pt x="3966" y="3599"/>
                </a:lnTo>
                <a:lnTo>
                  <a:pt x="3985" y="3626"/>
                </a:lnTo>
                <a:lnTo>
                  <a:pt x="4003" y="3649"/>
                </a:lnTo>
                <a:lnTo>
                  <a:pt x="4022" y="3670"/>
                </a:lnTo>
                <a:lnTo>
                  <a:pt x="4041" y="3689"/>
                </a:lnTo>
                <a:lnTo>
                  <a:pt x="4051" y="3697"/>
                </a:lnTo>
                <a:lnTo>
                  <a:pt x="4060" y="3704"/>
                </a:lnTo>
                <a:lnTo>
                  <a:pt x="4316" y="3774"/>
                </a:lnTo>
                <a:lnTo>
                  <a:pt x="4431" y="3821"/>
                </a:lnTo>
                <a:lnTo>
                  <a:pt x="4547" y="3870"/>
                </a:lnTo>
                <a:lnTo>
                  <a:pt x="4784" y="3971"/>
                </a:lnTo>
                <a:lnTo>
                  <a:pt x="5020" y="4073"/>
                </a:lnTo>
                <a:lnTo>
                  <a:pt x="5251" y="4171"/>
                </a:lnTo>
                <a:lnTo>
                  <a:pt x="5302" y="4192"/>
                </a:lnTo>
                <a:lnTo>
                  <a:pt x="5356" y="4211"/>
                </a:lnTo>
                <a:lnTo>
                  <a:pt x="5462" y="4249"/>
                </a:lnTo>
                <a:lnTo>
                  <a:pt x="5514" y="4267"/>
                </a:lnTo>
                <a:lnTo>
                  <a:pt x="5567" y="4287"/>
                </a:lnTo>
                <a:lnTo>
                  <a:pt x="5617" y="4307"/>
                </a:lnTo>
                <a:lnTo>
                  <a:pt x="5666" y="4328"/>
                </a:lnTo>
                <a:lnTo>
                  <a:pt x="5691" y="4341"/>
                </a:lnTo>
                <a:lnTo>
                  <a:pt x="5714" y="4353"/>
                </a:lnTo>
                <a:lnTo>
                  <a:pt x="5736" y="4365"/>
                </a:lnTo>
                <a:lnTo>
                  <a:pt x="5759" y="4379"/>
                </a:lnTo>
                <a:lnTo>
                  <a:pt x="5780" y="4393"/>
                </a:lnTo>
                <a:lnTo>
                  <a:pt x="5800" y="4408"/>
                </a:lnTo>
                <a:lnTo>
                  <a:pt x="5820" y="4424"/>
                </a:lnTo>
                <a:lnTo>
                  <a:pt x="5839" y="4441"/>
                </a:lnTo>
                <a:lnTo>
                  <a:pt x="5857" y="4459"/>
                </a:lnTo>
                <a:lnTo>
                  <a:pt x="5874" y="4477"/>
                </a:lnTo>
                <a:lnTo>
                  <a:pt x="5889" y="4497"/>
                </a:lnTo>
                <a:lnTo>
                  <a:pt x="5904" y="4518"/>
                </a:lnTo>
                <a:lnTo>
                  <a:pt x="5917" y="4540"/>
                </a:lnTo>
                <a:lnTo>
                  <a:pt x="5930" y="4564"/>
                </a:lnTo>
                <a:lnTo>
                  <a:pt x="5942" y="4588"/>
                </a:lnTo>
                <a:lnTo>
                  <a:pt x="5952" y="4615"/>
                </a:lnTo>
                <a:lnTo>
                  <a:pt x="5952" y="4700"/>
                </a:lnTo>
                <a:lnTo>
                  <a:pt x="5954" y="4804"/>
                </a:lnTo>
                <a:lnTo>
                  <a:pt x="5959" y="5048"/>
                </a:lnTo>
                <a:lnTo>
                  <a:pt x="5963" y="5176"/>
                </a:lnTo>
                <a:lnTo>
                  <a:pt x="5965" y="5302"/>
                </a:lnTo>
                <a:lnTo>
                  <a:pt x="5965" y="5420"/>
                </a:lnTo>
                <a:lnTo>
                  <a:pt x="5965" y="5525"/>
                </a:lnTo>
                <a:lnTo>
                  <a:pt x="2" y="5525"/>
                </a:lnTo>
                <a:lnTo>
                  <a:pt x="0" y="5420"/>
                </a:lnTo>
                <a:lnTo>
                  <a:pt x="2" y="5302"/>
                </a:lnTo>
                <a:lnTo>
                  <a:pt x="4" y="5176"/>
                </a:lnTo>
                <a:lnTo>
                  <a:pt x="6" y="5048"/>
                </a:lnTo>
                <a:lnTo>
                  <a:pt x="12" y="4804"/>
                </a:lnTo>
                <a:lnTo>
                  <a:pt x="14" y="4700"/>
                </a:lnTo>
                <a:lnTo>
                  <a:pt x="15" y="4615"/>
                </a:lnTo>
                <a:lnTo>
                  <a:pt x="25" y="4588"/>
                </a:lnTo>
                <a:lnTo>
                  <a:pt x="36" y="4564"/>
                </a:lnTo>
                <a:lnTo>
                  <a:pt x="48" y="4540"/>
                </a:lnTo>
                <a:lnTo>
                  <a:pt x="62" y="4518"/>
                </a:lnTo>
                <a:lnTo>
                  <a:pt x="77" y="4497"/>
                </a:lnTo>
                <a:lnTo>
                  <a:pt x="93" y="4477"/>
                </a:lnTo>
                <a:lnTo>
                  <a:pt x="110" y="4459"/>
                </a:lnTo>
                <a:lnTo>
                  <a:pt x="128" y="4441"/>
                </a:lnTo>
                <a:lnTo>
                  <a:pt x="147" y="4424"/>
                </a:lnTo>
                <a:lnTo>
                  <a:pt x="166" y="4408"/>
                </a:lnTo>
                <a:lnTo>
                  <a:pt x="187" y="4393"/>
                </a:lnTo>
                <a:lnTo>
                  <a:pt x="208" y="4379"/>
                </a:lnTo>
                <a:lnTo>
                  <a:pt x="230" y="4365"/>
                </a:lnTo>
                <a:lnTo>
                  <a:pt x="253" y="4353"/>
                </a:lnTo>
                <a:lnTo>
                  <a:pt x="276" y="4341"/>
                </a:lnTo>
                <a:lnTo>
                  <a:pt x="299" y="4328"/>
                </a:lnTo>
                <a:lnTo>
                  <a:pt x="349" y="4307"/>
                </a:lnTo>
                <a:lnTo>
                  <a:pt x="400" y="4287"/>
                </a:lnTo>
                <a:lnTo>
                  <a:pt x="451" y="4267"/>
                </a:lnTo>
                <a:lnTo>
                  <a:pt x="505" y="4249"/>
                </a:lnTo>
                <a:lnTo>
                  <a:pt x="611" y="4211"/>
                </a:lnTo>
                <a:lnTo>
                  <a:pt x="663" y="4192"/>
                </a:lnTo>
                <a:lnTo>
                  <a:pt x="716" y="4171"/>
                </a:lnTo>
                <a:lnTo>
                  <a:pt x="945" y="4073"/>
                </a:lnTo>
                <a:lnTo>
                  <a:pt x="1183" y="3971"/>
                </a:lnTo>
                <a:lnTo>
                  <a:pt x="1419" y="3870"/>
                </a:lnTo>
                <a:lnTo>
                  <a:pt x="1535" y="3821"/>
                </a:lnTo>
                <a:lnTo>
                  <a:pt x="1649" y="3774"/>
                </a:lnTo>
                <a:lnTo>
                  <a:pt x="1906" y="3704"/>
                </a:lnTo>
                <a:lnTo>
                  <a:pt x="1916" y="3697"/>
                </a:lnTo>
                <a:lnTo>
                  <a:pt x="1925" y="3689"/>
                </a:lnTo>
                <a:lnTo>
                  <a:pt x="1944" y="3670"/>
                </a:lnTo>
                <a:lnTo>
                  <a:pt x="1963" y="3649"/>
                </a:lnTo>
                <a:lnTo>
                  <a:pt x="1982" y="3626"/>
                </a:lnTo>
                <a:lnTo>
                  <a:pt x="1999" y="3599"/>
                </a:lnTo>
                <a:lnTo>
                  <a:pt x="2017" y="3571"/>
                </a:lnTo>
                <a:lnTo>
                  <a:pt x="2035" y="3542"/>
                </a:lnTo>
                <a:lnTo>
                  <a:pt x="2052" y="3511"/>
                </a:lnTo>
                <a:lnTo>
                  <a:pt x="2084" y="3449"/>
                </a:lnTo>
                <a:lnTo>
                  <a:pt x="2114" y="3389"/>
                </a:lnTo>
                <a:lnTo>
                  <a:pt x="2162" y="3284"/>
                </a:lnTo>
                <a:lnTo>
                  <a:pt x="2284" y="3254"/>
                </a:lnTo>
                <a:lnTo>
                  <a:pt x="2278" y="3228"/>
                </a:lnTo>
                <a:lnTo>
                  <a:pt x="2272" y="3203"/>
                </a:lnTo>
                <a:lnTo>
                  <a:pt x="2263" y="3182"/>
                </a:lnTo>
                <a:lnTo>
                  <a:pt x="2253" y="3162"/>
                </a:lnTo>
                <a:lnTo>
                  <a:pt x="2243" y="3145"/>
                </a:lnTo>
                <a:lnTo>
                  <a:pt x="2231" y="3129"/>
                </a:lnTo>
                <a:lnTo>
                  <a:pt x="2220" y="3115"/>
                </a:lnTo>
                <a:lnTo>
                  <a:pt x="2208" y="3100"/>
                </a:lnTo>
                <a:lnTo>
                  <a:pt x="2183" y="3075"/>
                </a:lnTo>
                <a:lnTo>
                  <a:pt x="2172" y="3061"/>
                </a:lnTo>
                <a:lnTo>
                  <a:pt x="2160" y="3048"/>
                </a:lnTo>
                <a:lnTo>
                  <a:pt x="2150" y="3033"/>
                </a:lnTo>
                <a:lnTo>
                  <a:pt x="2139" y="3017"/>
                </a:lnTo>
                <a:lnTo>
                  <a:pt x="2130" y="3000"/>
                </a:lnTo>
                <a:lnTo>
                  <a:pt x="2122" y="2981"/>
                </a:lnTo>
                <a:lnTo>
                  <a:pt x="2075" y="2490"/>
                </a:lnTo>
                <a:lnTo>
                  <a:pt x="2074" y="2491"/>
                </a:lnTo>
                <a:lnTo>
                  <a:pt x="2071" y="2491"/>
                </a:lnTo>
                <a:lnTo>
                  <a:pt x="2059" y="2490"/>
                </a:lnTo>
                <a:lnTo>
                  <a:pt x="2040" y="2487"/>
                </a:lnTo>
                <a:lnTo>
                  <a:pt x="2018" y="2481"/>
                </a:lnTo>
                <a:lnTo>
                  <a:pt x="1975" y="2470"/>
                </a:lnTo>
                <a:lnTo>
                  <a:pt x="1959" y="2465"/>
                </a:lnTo>
                <a:lnTo>
                  <a:pt x="1949" y="2460"/>
                </a:lnTo>
                <a:lnTo>
                  <a:pt x="1935" y="2450"/>
                </a:lnTo>
                <a:lnTo>
                  <a:pt x="1921" y="2439"/>
                </a:lnTo>
                <a:lnTo>
                  <a:pt x="1908" y="2426"/>
                </a:lnTo>
                <a:lnTo>
                  <a:pt x="1897" y="2410"/>
                </a:lnTo>
                <a:lnTo>
                  <a:pt x="1886" y="2394"/>
                </a:lnTo>
                <a:lnTo>
                  <a:pt x="1876" y="2377"/>
                </a:lnTo>
                <a:lnTo>
                  <a:pt x="1866" y="2358"/>
                </a:lnTo>
                <a:lnTo>
                  <a:pt x="1857" y="2337"/>
                </a:lnTo>
                <a:lnTo>
                  <a:pt x="1849" y="2316"/>
                </a:lnTo>
                <a:lnTo>
                  <a:pt x="1841" y="2295"/>
                </a:lnTo>
                <a:lnTo>
                  <a:pt x="1834" y="2273"/>
                </a:lnTo>
                <a:lnTo>
                  <a:pt x="1828" y="2249"/>
                </a:lnTo>
                <a:lnTo>
                  <a:pt x="1817" y="2200"/>
                </a:lnTo>
                <a:lnTo>
                  <a:pt x="1806" y="2151"/>
                </a:lnTo>
                <a:lnTo>
                  <a:pt x="1799" y="2100"/>
                </a:lnTo>
                <a:lnTo>
                  <a:pt x="1793" y="2050"/>
                </a:lnTo>
                <a:lnTo>
                  <a:pt x="1787" y="2000"/>
                </a:lnTo>
                <a:lnTo>
                  <a:pt x="1784" y="1952"/>
                </a:lnTo>
                <a:lnTo>
                  <a:pt x="1777" y="1863"/>
                </a:lnTo>
                <a:lnTo>
                  <a:pt x="1772" y="1790"/>
                </a:lnTo>
                <a:lnTo>
                  <a:pt x="1772" y="1775"/>
                </a:lnTo>
                <a:lnTo>
                  <a:pt x="1774" y="1762"/>
                </a:lnTo>
                <a:lnTo>
                  <a:pt x="1779" y="1747"/>
                </a:lnTo>
                <a:lnTo>
                  <a:pt x="1784" y="1734"/>
                </a:lnTo>
                <a:lnTo>
                  <a:pt x="1791" y="1720"/>
                </a:lnTo>
                <a:lnTo>
                  <a:pt x="1799" y="1705"/>
                </a:lnTo>
                <a:lnTo>
                  <a:pt x="1815" y="1674"/>
                </a:lnTo>
                <a:lnTo>
                  <a:pt x="1823" y="1657"/>
                </a:lnTo>
                <a:lnTo>
                  <a:pt x="1831" y="1640"/>
                </a:lnTo>
                <a:lnTo>
                  <a:pt x="1838" y="1621"/>
                </a:lnTo>
                <a:lnTo>
                  <a:pt x="1842" y="1602"/>
                </a:lnTo>
                <a:lnTo>
                  <a:pt x="1847" y="1581"/>
                </a:lnTo>
                <a:lnTo>
                  <a:pt x="1848" y="1559"/>
                </a:lnTo>
                <a:lnTo>
                  <a:pt x="1847" y="1536"/>
                </a:lnTo>
                <a:lnTo>
                  <a:pt x="1844" y="1523"/>
                </a:lnTo>
                <a:lnTo>
                  <a:pt x="1842" y="1510"/>
                </a:lnTo>
                <a:lnTo>
                  <a:pt x="1828" y="1434"/>
                </a:lnTo>
                <a:lnTo>
                  <a:pt x="1814" y="1360"/>
                </a:lnTo>
                <a:lnTo>
                  <a:pt x="1804" y="1290"/>
                </a:lnTo>
                <a:lnTo>
                  <a:pt x="1796" y="1221"/>
                </a:lnTo>
                <a:lnTo>
                  <a:pt x="1791" y="1155"/>
                </a:lnTo>
                <a:lnTo>
                  <a:pt x="1787" y="1092"/>
                </a:lnTo>
                <a:lnTo>
                  <a:pt x="1786" y="1030"/>
                </a:lnTo>
                <a:lnTo>
                  <a:pt x="1786" y="971"/>
                </a:lnTo>
                <a:lnTo>
                  <a:pt x="1790" y="915"/>
                </a:lnTo>
                <a:lnTo>
                  <a:pt x="1794" y="861"/>
                </a:lnTo>
                <a:lnTo>
                  <a:pt x="1802" y="808"/>
                </a:lnTo>
                <a:lnTo>
                  <a:pt x="1810" y="759"/>
                </a:lnTo>
                <a:lnTo>
                  <a:pt x="1821" y="711"/>
                </a:lnTo>
                <a:lnTo>
                  <a:pt x="1833" y="666"/>
                </a:lnTo>
                <a:lnTo>
                  <a:pt x="1848" y="622"/>
                </a:lnTo>
                <a:lnTo>
                  <a:pt x="1863" y="581"/>
                </a:lnTo>
                <a:lnTo>
                  <a:pt x="1881" y="542"/>
                </a:lnTo>
                <a:lnTo>
                  <a:pt x="1900" y="504"/>
                </a:lnTo>
                <a:lnTo>
                  <a:pt x="1921" y="469"/>
                </a:lnTo>
                <a:lnTo>
                  <a:pt x="1944" y="436"/>
                </a:lnTo>
                <a:lnTo>
                  <a:pt x="1967" y="403"/>
                </a:lnTo>
                <a:lnTo>
                  <a:pt x="1993" y="374"/>
                </a:lnTo>
                <a:lnTo>
                  <a:pt x="2020" y="347"/>
                </a:lnTo>
                <a:lnTo>
                  <a:pt x="2047" y="320"/>
                </a:lnTo>
                <a:lnTo>
                  <a:pt x="2076" y="296"/>
                </a:lnTo>
                <a:lnTo>
                  <a:pt x="2107" y="274"/>
                </a:lnTo>
                <a:lnTo>
                  <a:pt x="2138" y="253"/>
                </a:lnTo>
                <a:lnTo>
                  <a:pt x="2170" y="234"/>
                </a:lnTo>
                <a:lnTo>
                  <a:pt x="2204" y="216"/>
                </a:lnTo>
                <a:lnTo>
                  <a:pt x="2239" y="200"/>
                </a:lnTo>
                <a:lnTo>
                  <a:pt x="2274" y="186"/>
                </a:lnTo>
                <a:lnTo>
                  <a:pt x="2311" y="174"/>
                </a:lnTo>
                <a:lnTo>
                  <a:pt x="2364" y="151"/>
                </a:lnTo>
                <a:lnTo>
                  <a:pt x="2423" y="129"/>
                </a:lnTo>
                <a:lnTo>
                  <a:pt x="2488" y="105"/>
                </a:lnTo>
                <a:lnTo>
                  <a:pt x="2556" y="82"/>
                </a:lnTo>
                <a:lnTo>
                  <a:pt x="2592" y="71"/>
                </a:lnTo>
                <a:lnTo>
                  <a:pt x="2627" y="60"/>
                </a:lnTo>
                <a:lnTo>
                  <a:pt x="2665" y="50"/>
                </a:lnTo>
                <a:lnTo>
                  <a:pt x="2703" y="40"/>
                </a:lnTo>
                <a:lnTo>
                  <a:pt x="2742" y="31"/>
                </a:lnTo>
                <a:lnTo>
                  <a:pt x="2783" y="23"/>
                </a:lnTo>
                <a:lnTo>
                  <a:pt x="2823" y="16"/>
                </a:lnTo>
                <a:lnTo>
                  <a:pt x="2864" y="11"/>
                </a:lnTo>
                <a:lnTo>
                  <a:pt x="2906" y="5"/>
                </a:lnTo>
                <a:lnTo>
                  <a:pt x="2949" y="2"/>
                </a:lnTo>
                <a:lnTo>
                  <a:pt x="2991" y="0"/>
                </a:lnTo>
                <a:lnTo>
                  <a:pt x="3035" y="0"/>
                </a:lnTo>
                <a:lnTo>
                  <a:pt x="3078" y="1"/>
                </a:lnTo>
                <a:lnTo>
                  <a:pt x="3122" y="3"/>
                </a:lnTo>
                <a:lnTo>
                  <a:pt x="3166" y="9"/>
                </a:lnTo>
                <a:lnTo>
                  <a:pt x="3211" y="14"/>
                </a:lnTo>
                <a:lnTo>
                  <a:pt x="3255" y="23"/>
                </a:lnTo>
                <a:lnTo>
                  <a:pt x="3300" y="34"/>
                </a:lnTo>
                <a:lnTo>
                  <a:pt x="3346" y="47"/>
                </a:lnTo>
                <a:lnTo>
                  <a:pt x="3390" y="62"/>
                </a:lnTo>
                <a:lnTo>
                  <a:pt x="3435" y="80"/>
                </a:lnTo>
                <a:lnTo>
                  <a:pt x="3481" y="101"/>
                </a:lnTo>
                <a:lnTo>
                  <a:pt x="3525" y="123"/>
                </a:lnTo>
                <a:lnTo>
                  <a:pt x="3570" y="150"/>
                </a:lnTo>
                <a:lnTo>
                  <a:pt x="3688" y="260"/>
                </a:lnTo>
                <a:lnTo>
                  <a:pt x="3879" y="292"/>
                </a:lnTo>
                <a:lnTo>
                  <a:pt x="3888" y="297"/>
                </a:lnTo>
                <a:lnTo>
                  <a:pt x="3897" y="304"/>
                </a:lnTo>
                <a:lnTo>
                  <a:pt x="3914" y="319"/>
                </a:lnTo>
                <a:lnTo>
                  <a:pt x="3929" y="335"/>
                </a:lnTo>
                <a:lnTo>
                  <a:pt x="3944" y="353"/>
                </a:lnTo>
                <a:lnTo>
                  <a:pt x="3958" y="372"/>
                </a:lnTo>
                <a:lnTo>
                  <a:pt x="3971" y="392"/>
                </a:lnTo>
                <a:lnTo>
                  <a:pt x="3983" y="412"/>
                </a:lnTo>
                <a:lnTo>
                  <a:pt x="3993" y="432"/>
                </a:lnTo>
                <a:lnTo>
                  <a:pt x="4012" y="470"/>
                </a:lnTo>
                <a:lnTo>
                  <a:pt x="4025" y="502"/>
                </a:lnTo>
                <a:lnTo>
                  <a:pt x="4036" y="532"/>
                </a:lnTo>
                <a:close/>
              </a:path>
            </a:pathLst>
          </a:custGeom>
          <a:solidFill>
            <a:schemeClr val="accent2"/>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线形标注 1 4"/>
          <p:cNvSpPr/>
          <p:nvPr/>
        </p:nvSpPr>
        <p:spPr>
          <a:xfrm flipH="1">
            <a:off x="2820839" y="3076875"/>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算法</a:t>
            </a:r>
            <a:endParaRPr lang="zh-CN" altLang="en-US" dirty="0"/>
          </a:p>
        </p:txBody>
      </p:sp>
      <p:sp>
        <p:nvSpPr>
          <p:cNvPr id="6" name="文本框 5"/>
          <p:cNvSpPr txBox="1"/>
          <p:nvPr/>
        </p:nvSpPr>
        <p:spPr>
          <a:xfrm>
            <a:off x="5302369" y="4627533"/>
            <a:ext cx="1017917" cy="400110"/>
          </a:xfrm>
          <a:prstGeom prst="rect">
            <a:avLst/>
          </a:prstGeom>
          <a:noFill/>
        </p:spPr>
        <p:txBody>
          <a:bodyPr wrap="square" rtlCol="0">
            <a:spAutoFit/>
          </a:bodyPr>
          <a:lstStyle/>
          <a:p>
            <a:pPr algn="ctr"/>
            <a:r>
              <a:rPr lang="zh-CN" altLang="en-US" sz="2000" b="1" dirty="0" smtClean="0">
                <a:solidFill>
                  <a:schemeClr val="bg1"/>
                </a:solidFill>
              </a:rPr>
              <a:t>程序员</a:t>
            </a:r>
            <a:endParaRPr lang="zh-CN" altLang="en-US" sz="2000" b="1" dirty="0">
              <a:solidFill>
                <a:schemeClr val="bg1"/>
              </a:solidFill>
            </a:endParaRPr>
          </a:p>
        </p:txBody>
      </p:sp>
      <p:sp>
        <p:nvSpPr>
          <p:cNvPr id="7" name="线形标注 1 6"/>
          <p:cNvSpPr/>
          <p:nvPr/>
        </p:nvSpPr>
        <p:spPr>
          <a:xfrm flipH="1">
            <a:off x="3058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数据结构</a:t>
            </a:r>
            <a:endParaRPr lang="zh-CN" altLang="en-US" dirty="0"/>
          </a:p>
        </p:txBody>
      </p:sp>
      <p:sp>
        <p:nvSpPr>
          <p:cNvPr id="8" name="线形标注 1 7"/>
          <p:cNvSpPr/>
          <p:nvPr/>
        </p:nvSpPr>
        <p:spPr>
          <a:xfrm>
            <a:off x="6941432" y="3048240"/>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语言工具</a:t>
            </a:r>
            <a:endParaRPr lang="zh-CN" altLang="en-US" dirty="0"/>
          </a:p>
        </p:txBody>
      </p:sp>
      <p:sp>
        <p:nvSpPr>
          <p:cNvPr id="9" name="线形标注 1 8"/>
          <p:cNvSpPr/>
          <p:nvPr/>
        </p:nvSpPr>
        <p:spPr>
          <a:xfrm>
            <a:off x="6763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程序设计方法</a:t>
            </a:r>
            <a:endParaRPr lang="zh-CN" altLang="en-US" dirty="0"/>
          </a:p>
        </p:txBody>
      </p:sp>
      <p:sp>
        <p:nvSpPr>
          <p:cNvPr id="10" name="椭圆 9"/>
          <p:cNvSpPr/>
          <p:nvPr/>
        </p:nvSpPr>
        <p:spPr>
          <a:xfrm>
            <a:off x="1595887" y="552091"/>
            <a:ext cx="8479766" cy="5883215"/>
          </a:xfrm>
          <a:prstGeom prst="ellipse">
            <a:avLst/>
          </a:prstGeom>
          <a:noFill/>
          <a:ln w="38100">
            <a:solidFill>
              <a:schemeClr val="bg1">
                <a:lumMod val="75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1FFCBBC3-2A49-4C49-88E3-E6692D9FC61F}" type="datetime11">
              <a:rPr lang="zh-CN" altLang="en-US" smtClean="0"/>
              <a:t>10:10:47</a:t>
            </a:fld>
            <a:endParaRPr lang="zh-CN" altLang="en-US"/>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3</a:t>
            </a:fld>
            <a:endParaRPr lang="zh-CN" altLang="en-US"/>
          </a:p>
        </p:txBody>
      </p:sp>
    </p:spTree>
    <p:extLst>
      <p:ext uri="{BB962C8B-B14F-4D97-AF65-F5344CB8AC3E}">
        <p14:creationId xmlns:p14="http://schemas.microsoft.com/office/powerpoint/2010/main" val="2481299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3101" y="1545182"/>
                <a:ext cx="828675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2.17】</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，用伪代码表示</a:t>
                </a:r>
                <a:r>
                  <a:rPr lang="zh-CN" altLang="en-US" sz="2400" dirty="0" smtClean="0">
                    <a:solidFill>
                      <a:schemeClr val="accent1"/>
                    </a:solidFill>
                  </a:rPr>
                  <a:t>。</a:t>
                </a:r>
                <a:endParaRPr lang="en-US" altLang="zh-CN" sz="2400" dirty="0" smtClean="0">
                  <a:solidFill>
                    <a:schemeClr val="accent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3101" y="1545182"/>
                <a:ext cx="8286750" cy="589584"/>
              </a:xfrm>
              <a:blipFill rotWithShape="1">
                <a:blip r:embed="rId10"/>
                <a:stretch>
                  <a:fillRect l="-1103" b="-25773"/>
                </a:stretch>
              </a:blipFill>
            </p:spPr>
            <p:txBody>
              <a:bodyPr/>
              <a:lstStyle/>
              <a:p>
                <a:r>
                  <a:rPr lang="zh-CN" altLang="en-US">
                    <a:noFill/>
                  </a:rPr>
                  <a:t> </a:t>
                </a:r>
              </a:p>
            </p:txBody>
          </p:sp>
        </mc:Fallback>
      </mc:AlternateContent>
      <p:grpSp>
        <p:nvGrpSpPr>
          <p:cNvPr id="7" name="组合 6"/>
          <p:cNvGrpSpPr/>
          <p:nvPr/>
        </p:nvGrpSpPr>
        <p:grpSpPr>
          <a:xfrm>
            <a:off x="8300702" y="293509"/>
            <a:ext cx="3664161" cy="6094411"/>
            <a:chOff x="7598945" y="783771"/>
            <a:chExt cx="4247757" cy="4464999"/>
          </a:xfrm>
          <a:noFill/>
        </p:grpSpPr>
        <p:sp>
          <p:nvSpPr>
            <p:cNvPr id="32" name="MH_Text_1"/>
            <p:cNvSpPr>
              <a:spLocks noChangeAspect="1"/>
            </p:cNvSpPr>
            <p:nvPr>
              <p:custDataLst>
                <p:tags r:id="rId6"/>
              </p:custDataLst>
            </p:nvPr>
          </p:nvSpPr>
          <p:spPr>
            <a:xfrm>
              <a:off x="7731903" y="783771"/>
              <a:ext cx="4114799" cy="4464999"/>
            </a:xfrm>
            <a:prstGeom prst="roundRect">
              <a:avLst>
                <a:gd name="adj" fmla="val 1429"/>
              </a:avLst>
            </a:prstGeom>
            <a:grp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600" dirty="0"/>
            </a:p>
          </p:txBody>
        </p:sp>
        <p:sp>
          <p:nvSpPr>
            <p:cNvPr id="33" name="MH_Text_1"/>
            <p:cNvSpPr>
              <a:spLocks noChangeAspect="1"/>
            </p:cNvSpPr>
            <p:nvPr>
              <p:custDataLst>
                <p:tags r:id="rId7"/>
              </p:custDataLst>
            </p:nvPr>
          </p:nvSpPr>
          <p:spPr>
            <a:xfrm>
              <a:off x="7598945" y="927993"/>
              <a:ext cx="4107273" cy="3878974"/>
            </a:xfrm>
            <a:prstGeom prst="roundRect">
              <a:avLst>
                <a:gd name="adj" fmla="val 1429"/>
              </a:avLst>
            </a:prstGeom>
            <a:grpFill/>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600" dirty="0" smtClean="0">
                  <a:solidFill>
                    <a:schemeClr val="tx1"/>
                  </a:solidFill>
                </a:rPr>
                <a:t>begin	(</a:t>
              </a:r>
              <a:r>
                <a:rPr lang="zh-CN" altLang="en-US" sz="1600" dirty="0" smtClean="0">
                  <a:solidFill>
                    <a:schemeClr val="tx1"/>
                  </a:solidFill>
                </a:rPr>
                <a:t>算法开始</a:t>
              </a:r>
              <a:r>
                <a:rPr lang="en-US" altLang="zh-CN" sz="1600" dirty="0" smtClean="0">
                  <a:solidFill>
                    <a:schemeClr val="tx1"/>
                  </a:solidFill>
                </a:rPr>
                <a:t>)</a:t>
              </a:r>
            </a:p>
            <a:p>
              <a:pPr algn="just">
                <a:spcBef>
                  <a:spcPts val="600"/>
                </a:spcBef>
                <a:spcAft>
                  <a:spcPts val="600"/>
                </a:spcAft>
                <a:defRPr/>
              </a:pPr>
              <a:r>
                <a:rPr lang="en-US" altLang="zh-CN" sz="1600" dirty="0" smtClean="0">
                  <a:solidFill>
                    <a:schemeClr val="tx1"/>
                  </a:solidFill>
                </a:rPr>
                <a:t>    1=&gt;sign</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1=&gt;sum</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2=&gt;</a:t>
              </a:r>
              <a:r>
                <a:rPr lang="en-US" altLang="zh-CN" sz="1600" dirty="0" err="1" smtClean="0">
                  <a:solidFill>
                    <a:schemeClr val="tx1"/>
                  </a:solidFill>
                </a:rPr>
                <a:t>deno</a:t>
              </a:r>
              <a:endParaRPr lang="en-US" altLang="zh-CN" sz="1600" dirty="0" smtClean="0">
                <a:solidFill>
                  <a:schemeClr val="tx1"/>
                </a:solidFill>
              </a:endParaRP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while </a:t>
              </a:r>
              <a:r>
                <a:rPr lang="en-US" altLang="zh-CN" sz="1600" dirty="0" err="1" smtClean="0">
                  <a:solidFill>
                    <a:schemeClr val="tx1"/>
                  </a:solidFill>
                </a:rPr>
                <a:t>deno</a:t>
              </a:r>
              <a:r>
                <a:rPr lang="zh-CN" altLang="en-US" sz="1600" dirty="0" smtClean="0">
                  <a:solidFill>
                    <a:schemeClr val="tx1"/>
                  </a:solidFill>
                </a:rPr>
                <a:t>≤</a:t>
              </a:r>
              <a:r>
                <a:rPr lang="en-US" altLang="zh-CN" sz="1600" dirty="0" smtClean="0">
                  <a:solidFill>
                    <a:schemeClr val="tx1"/>
                  </a:solidFill>
                </a:rPr>
                <a:t>100</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    (-1)*sign=&gt;sign</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sign*(1/</a:t>
              </a:r>
              <a:r>
                <a:rPr lang="en-US" altLang="zh-CN" sz="1600" dirty="0" err="1" smtClean="0">
                  <a:solidFill>
                    <a:schemeClr val="tx1"/>
                  </a:solidFill>
                </a:rPr>
                <a:t>deno</a:t>
              </a:r>
              <a:r>
                <a:rPr lang="en-US" altLang="zh-CN" sz="1600" dirty="0" smtClean="0">
                  <a:solidFill>
                    <a:schemeClr val="tx1"/>
                  </a:solidFill>
                </a:rPr>
                <a:t>)=&gt;term</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a:t>
              </a:r>
              <a:r>
                <a:rPr lang="en-US" altLang="zh-CN" sz="1600" dirty="0" err="1" smtClean="0">
                  <a:solidFill>
                    <a:schemeClr val="tx1"/>
                  </a:solidFill>
                </a:rPr>
                <a:t>sum+term</a:t>
              </a:r>
              <a:r>
                <a:rPr lang="en-US" altLang="zh-CN" sz="1600" dirty="0" smtClean="0">
                  <a:solidFill>
                    <a:schemeClr val="tx1"/>
                  </a:solidFill>
                </a:rPr>
                <a:t>=&gt;sum</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deno+1=&gt;</a:t>
              </a:r>
              <a:r>
                <a:rPr lang="en-US" altLang="zh-CN" sz="1600" dirty="0" err="1" smtClean="0">
                  <a:solidFill>
                    <a:schemeClr val="tx1"/>
                  </a:solidFill>
                </a:rPr>
                <a:t>deno</a:t>
              </a:r>
              <a:endParaRPr lang="en-US" altLang="zh-CN" sz="1600" dirty="0" smtClean="0">
                <a:solidFill>
                  <a:schemeClr val="tx1"/>
                </a:solidFill>
              </a:endParaRP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a:t>
              </a:r>
            </a:p>
            <a:p>
              <a:pPr algn="just">
                <a:spcBef>
                  <a:spcPts val="600"/>
                </a:spcBef>
                <a:spcAft>
                  <a:spcPts val="600"/>
                </a:spcAft>
                <a:defRPr/>
              </a:pPr>
              <a:r>
                <a:rPr lang="en-US" altLang="zh-CN" sz="1600" dirty="0">
                  <a:solidFill>
                    <a:schemeClr val="tx1"/>
                  </a:solidFill>
                </a:rPr>
                <a:t> </a:t>
              </a:r>
              <a:r>
                <a:rPr lang="en-US" altLang="zh-CN" sz="1600" dirty="0" smtClean="0">
                  <a:solidFill>
                    <a:schemeClr val="tx1"/>
                  </a:solidFill>
                </a:rPr>
                <a:t>   print sum</a:t>
              </a:r>
            </a:p>
            <a:p>
              <a:pPr algn="just">
                <a:spcBef>
                  <a:spcPts val="600"/>
                </a:spcBef>
                <a:spcAft>
                  <a:spcPts val="600"/>
                </a:spcAft>
                <a:defRPr/>
              </a:pPr>
              <a:r>
                <a:rPr lang="en-US" altLang="zh-CN" sz="1600" dirty="0" smtClean="0">
                  <a:solidFill>
                    <a:schemeClr val="tx1"/>
                  </a:solidFill>
                </a:rPr>
                <a:t>end	(</a:t>
              </a:r>
              <a:r>
                <a:rPr lang="zh-CN" altLang="en-US" sz="1600" dirty="0" smtClean="0">
                  <a:solidFill>
                    <a:schemeClr val="tx1"/>
                  </a:solidFill>
                </a:rPr>
                <a:t>算法结束</a:t>
              </a:r>
              <a:r>
                <a:rPr lang="en-US" altLang="zh-CN" sz="1600" dirty="0" smtClean="0">
                  <a:solidFill>
                    <a:schemeClr val="tx1"/>
                  </a:solidFill>
                </a:rPr>
                <a:t>)</a:t>
              </a:r>
              <a:endParaRPr lang="zh-CN" altLang="en-US" sz="1600" dirty="0">
                <a:solidFill>
                  <a:schemeClr val="tx1"/>
                </a:solidFill>
              </a:endParaRPr>
            </a:p>
          </p:txBody>
        </p:sp>
        <p:sp>
          <p:nvSpPr>
            <p:cNvPr id="5" name="文本框 4"/>
            <p:cNvSpPr txBox="1"/>
            <p:nvPr/>
          </p:nvSpPr>
          <p:spPr>
            <a:xfrm>
              <a:off x="10499114" y="4806967"/>
              <a:ext cx="1191715" cy="276646"/>
            </a:xfrm>
            <a:prstGeom prst="rect">
              <a:avLst/>
            </a:prstGeom>
            <a:grpFill/>
          </p:spPr>
          <p:txBody>
            <a:bodyPr wrap="square" rtlCol="0">
              <a:spAutoFit/>
            </a:bodyPr>
            <a:lstStyle/>
            <a:p>
              <a:pPr algn="dist"/>
              <a:r>
                <a:rPr lang="zh-CN" altLang="en-US" sz="1600" b="1" dirty="0" smtClean="0">
                  <a:latin typeface="微软雅黑" panose="020B0503020204020204" pitchFamily="34" charset="-122"/>
                  <a:ea typeface="微软雅黑" panose="020B0503020204020204" pitchFamily="34" charset="-122"/>
                </a:rPr>
                <a:t>伪代码</a:t>
              </a:r>
              <a:endParaRPr lang="zh-CN" altLang="en-US" sz="1600" b="1"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920274" y="2568607"/>
            <a:ext cx="4219172"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sign=1</a:t>
              </a: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sum=1</a:t>
              </a: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en-US" altLang="zh-CN" sz="1600" dirty="0" err="1">
                  <a:solidFill>
                    <a:srgbClr val="454545"/>
                  </a:solidFill>
                </a:rPr>
                <a:t>deno</a:t>
              </a:r>
              <a:r>
                <a:rPr lang="en-US" altLang="zh-CN" sz="1600" dirty="0">
                  <a:solidFill>
                    <a:srgbClr val="454545"/>
                  </a:solidFill>
                </a:rPr>
                <a:t>=2</a:t>
              </a: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sign=(-1</a:t>
              </a:r>
              <a:r>
                <a:rPr lang="en-US" altLang="zh-CN" sz="1600" dirty="0" smtClean="0">
                  <a:solidFill>
                    <a:srgbClr val="454545"/>
                  </a:solidFill>
                </a:rPr>
                <a:t>)* sign</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S5</a:t>
              </a:r>
              <a:r>
                <a:rPr lang="en-US" altLang="zh-CN" sz="1600" dirty="0">
                  <a:solidFill>
                    <a:srgbClr val="454545"/>
                  </a:solidFill>
                </a:rPr>
                <a:t>: </a:t>
              </a:r>
              <a:r>
                <a:rPr lang="en-US" altLang="zh-CN" sz="1600" dirty="0" smtClean="0">
                  <a:solidFill>
                    <a:srgbClr val="454545"/>
                  </a:solidFill>
                </a:rPr>
                <a:t>term=sign*(1/</a:t>
              </a:r>
              <a:r>
                <a:rPr lang="en-US" altLang="zh-CN" sz="1600" dirty="0" err="1" smtClean="0">
                  <a:solidFill>
                    <a:srgbClr val="454545"/>
                  </a:solidFill>
                </a:rPr>
                <a:t>deno</a:t>
              </a:r>
              <a:r>
                <a:rPr lang="en-US" altLang="zh-CN" sz="1600" dirty="0">
                  <a:solidFill>
                    <a:srgbClr val="454545"/>
                  </a:solidFill>
                </a:rPr>
                <a:t>)</a:t>
              </a:r>
            </a:p>
            <a:p>
              <a:pPr algn="just">
                <a:spcBef>
                  <a:spcPts val="600"/>
                </a:spcBef>
                <a:spcAft>
                  <a:spcPts val="600"/>
                </a:spcAft>
                <a:defRPr/>
              </a:pPr>
              <a:r>
                <a:rPr lang="en-US" altLang="zh-CN" sz="1600" dirty="0" smtClean="0">
                  <a:solidFill>
                    <a:srgbClr val="454545"/>
                  </a:solidFill>
                </a:rPr>
                <a:t>S6</a:t>
              </a:r>
              <a:r>
                <a:rPr lang="en-US" altLang="zh-CN" sz="1600" dirty="0">
                  <a:solidFill>
                    <a:srgbClr val="454545"/>
                  </a:solidFill>
                </a:rPr>
                <a:t>: sum=</a:t>
              </a:r>
              <a:r>
                <a:rPr lang="en-US" altLang="zh-CN" sz="1600" dirty="0" err="1">
                  <a:solidFill>
                    <a:srgbClr val="454545"/>
                  </a:solidFill>
                </a:rPr>
                <a:t>sum+term</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S7</a:t>
              </a:r>
              <a:r>
                <a:rPr lang="en-US" altLang="zh-CN" sz="1600" dirty="0">
                  <a:solidFill>
                    <a:srgbClr val="454545"/>
                  </a:solidFill>
                </a:rPr>
                <a:t>: </a:t>
              </a:r>
              <a:r>
                <a:rPr lang="en-US" altLang="zh-CN" sz="1600" dirty="0" err="1">
                  <a:solidFill>
                    <a:srgbClr val="454545"/>
                  </a:solidFill>
                </a:rPr>
                <a:t>deno</a:t>
              </a:r>
              <a:r>
                <a:rPr lang="en-US" altLang="zh-CN" sz="1600" dirty="0">
                  <a:solidFill>
                    <a:srgbClr val="454545"/>
                  </a:solidFill>
                </a:rPr>
                <a:t>=deno+1</a:t>
              </a:r>
            </a:p>
            <a:p>
              <a:pPr algn="just">
                <a:spcBef>
                  <a:spcPts val="600"/>
                </a:spcBef>
                <a:spcAft>
                  <a:spcPts val="600"/>
                </a:spcAft>
                <a:defRPr/>
              </a:pPr>
              <a:r>
                <a:rPr lang="en-US" altLang="zh-CN" sz="1600" dirty="0" smtClean="0">
                  <a:solidFill>
                    <a:srgbClr val="454545"/>
                  </a:solidFill>
                </a:rPr>
                <a:t>S8</a:t>
              </a:r>
              <a:r>
                <a:rPr lang="en-US" altLang="zh-CN" sz="1600" dirty="0">
                  <a:solidFill>
                    <a:srgbClr val="454545"/>
                  </a:solidFill>
                </a:rPr>
                <a:t>: </a:t>
              </a:r>
              <a:r>
                <a:rPr lang="zh-CN" altLang="en-US" sz="1600" dirty="0">
                  <a:solidFill>
                    <a:srgbClr val="454545"/>
                  </a:solidFill>
                </a:rPr>
                <a:t>若</a:t>
              </a:r>
              <a:r>
                <a:rPr lang="en-US" altLang="zh-CN" sz="1600" dirty="0">
                  <a:solidFill>
                    <a:srgbClr val="454545"/>
                  </a:solidFill>
                </a:rPr>
                <a:t>deno≤100</a:t>
              </a:r>
              <a:r>
                <a:rPr lang="zh-CN" altLang="en-US" sz="1600" dirty="0">
                  <a:solidFill>
                    <a:srgbClr val="454545"/>
                  </a:solidFill>
                </a:rPr>
                <a:t>返回</a:t>
              </a:r>
              <a:r>
                <a:rPr lang="en-US" altLang="zh-CN" sz="1600" dirty="0">
                  <a:solidFill>
                    <a:srgbClr val="454545"/>
                  </a:solidFill>
                </a:rPr>
                <a:t>S4</a:t>
              </a:r>
              <a:r>
                <a:rPr lang="zh-CN" altLang="en-US" sz="1600" dirty="0">
                  <a:solidFill>
                    <a:srgbClr val="454545"/>
                  </a:solidFill>
                </a:rPr>
                <a:t>；否则算法</a:t>
              </a:r>
              <a:r>
                <a:rPr lang="zh-CN" altLang="en-US" sz="1600" dirty="0" smtClean="0">
                  <a:solidFill>
                    <a:srgbClr val="454545"/>
                  </a:solidFill>
                </a:rPr>
                <a:t>结束</a:t>
              </a:r>
              <a:endParaRPr lang="zh-CN" altLang="en-US" sz="1600" dirty="0">
                <a:solidFill>
                  <a:srgbClr val="454545"/>
                </a:solidFill>
              </a:endParaRPr>
            </a:p>
          </p:txBody>
        </p:sp>
        <p:sp>
          <p:nvSpPr>
            <p:cNvPr id="1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0" name="MH_Desc_1"/>
          <p:cNvSpPr/>
          <p:nvPr>
            <p:custDataLst>
              <p:tags r:id="rId1"/>
            </p:custDataLst>
          </p:nvPr>
        </p:nvSpPr>
        <p:spPr>
          <a:xfrm>
            <a:off x="669701" y="2707214"/>
            <a:ext cx="3026367"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600" dirty="0">
                <a:solidFill>
                  <a:schemeClr val="tx1"/>
                </a:solidFill>
              </a:rPr>
              <a:t>sign</a:t>
            </a:r>
            <a:r>
              <a:rPr lang="zh-CN" altLang="en-US" sz="1600" dirty="0">
                <a:solidFill>
                  <a:schemeClr val="tx1"/>
                </a:solidFill>
              </a:rPr>
              <a:t>：表示当前项的数值符号</a:t>
            </a:r>
            <a:endParaRPr lang="en-US" altLang="zh-CN" sz="1600" dirty="0">
              <a:solidFill>
                <a:schemeClr val="tx1"/>
              </a:solidFill>
            </a:endParaRPr>
          </a:p>
          <a:p>
            <a:pPr algn="just">
              <a:spcBef>
                <a:spcPts val="600"/>
              </a:spcBef>
              <a:spcAft>
                <a:spcPts val="600"/>
              </a:spcAft>
            </a:pPr>
            <a:r>
              <a:rPr lang="en-US" altLang="zh-CN" sz="1600" dirty="0">
                <a:solidFill>
                  <a:schemeClr val="tx1"/>
                </a:solidFill>
              </a:rPr>
              <a:t>term</a:t>
            </a:r>
            <a:r>
              <a:rPr lang="zh-CN" altLang="en-US" sz="1600" dirty="0">
                <a:solidFill>
                  <a:schemeClr val="tx1"/>
                </a:solidFill>
              </a:rPr>
              <a:t>：表示当前项的值</a:t>
            </a:r>
            <a:endParaRPr lang="en-US" altLang="zh-CN" sz="1600" dirty="0">
              <a:solidFill>
                <a:schemeClr val="tx1"/>
              </a:solidFill>
            </a:endParaRPr>
          </a:p>
          <a:p>
            <a:pPr algn="just">
              <a:spcBef>
                <a:spcPts val="600"/>
              </a:spcBef>
              <a:spcAft>
                <a:spcPts val="600"/>
              </a:spcAft>
            </a:pPr>
            <a:r>
              <a:rPr lang="en-US" altLang="zh-CN" sz="1600" dirty="0">
                <a:solidFill>
                  <a:schemeClr val="tx1"/>
                </a:solidFill>
              </a:rPr>
              <a:t>sum</a:t>
            </a:r>
            <a:r>
              <a:rPr lang="zh-CN" altLang="en-US" sz="1600" dirty="0">
                <a:solidFill>
                  <a:schemeClr val="tx1"/>
                </a:solidFill>
              </a:rPr>
              <a:t>：表示当前项的累加和</a:t>
            </a:r>
            <a:endParaRPr lang="en-US" altLang="zh-CN" sz="1600" dirty="0">
              <a:solidFill>
                <a:schemeClr val="tx1"/>
              </a:solidFill>
            </a:endParaRPr>
          </a:p>
          <a:p>
            <a:pPr algn="just">
              <a:spcBef>
                <a:spcPts val="600"/>
              </a:spcBef>
              <a:spcAft>
                <a:spcPts val="600"/>
              </a:spcAft>
            </a:pPr>
            <a:r>
              <a:rPr lang="en-US" altLang="zh-CN" sz="1600" dirty="0" err="1">
                <a:solidFill>
                  <a:schemeClr val="tx1"/>
                </a:solidFill>
              </a:rPr>
              <a:t>deno</a:t>
            </a:r>
            <a:r>
              <a:rPr lang="zh-CN" altLang="en-US" sz="1600" dirty="0">
                <a:solidFill>
                  <a:schemeClr val="tx1"/>
                </a:solidFill>
              </a:rPr>
              <a:t>：表示当前项的分母</a:t>
            </a:r>
            <a:endParaRPr lang="en-US" altLang="zh-CN" sz="1600" dirty="0">
              <a:solidFill>
                <a:schemeClr val="tx1"/>
              </a:solidFill>
            </a:endParaRPr>
          </a:p>
        </p:txBody>
      </p:sp>
      <p:sp>
        <p:nvSpPr>
          <p:cNvPr id="4" name="日期占位符 3"/>
          <p:cNvSpPr>
            <a:spLocks noGrp="1"/>
          </p:cNvSpPr>
          <p:nvPr>
            <p:ph type="dt" sz="half" idx="10"/>
          </p:nvPr>
        </p:nvSpPr>
        <p:spPr/>
        <p:txBody>
          <a:bodyPr/>
          <a:lstStyle/>
          <a:p>
            <a:fld id="{888DA3BF-F09B-4521-BC6B-58063403E507}" type="datetime11">
              <a:rPr lang="zh-CN" altLang="en-US" smtClean="0"/>
              <a:t>10:10:54</a:t>
            </a:fld>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30</a:t>
            </a:fld>
            <a:endParaRPr lang="zh-CN" altLang="en-US"/>
          </a:p>
        </p:txBody>
      </p:sp>
    </p:spTree>
    <p:extLst>
      <p:ext uri="{BB962C8B-B14F-4D97-AF65-F5344CB8AC3E}">
        <p14:creationId xmlns:p14="http://schemas.microsoft.com/office/powerpoint/2010/main" val="1713587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p:sp>
        <p:nvSpPr>
          <p:cNvPr id="4"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2.18】</a:t>
            </a:r>
            <a:r>
              <a:rPr lang="zh-CN" altLang="en-US" sz="2400" dirty="0">
                <a:solidFill>
                  <a:schemeClr val="accent1"/>
                </a:solidFill>
              </a:rPr>
              <a:t>将例</a:t>
            </a:r>
            <a:r>
              <a:rPr lang="en-US" altLang="zh-CN" sz="2400" dirty="0">
                <a:solidFill>
                  <a:schemeClr val="accent1"/>
                </a:solidFill>
              </a:rPr>
              <a:t>2.16</a:t>
            </a:r>
            <a:r>
              <a:rPr lang="zh-CN" altLang="en-US" sz="2400" dirty="0">
                <a:solidFill>
                  <a:schemeClr val="accent1"/>
                </a:solidFill>
              </a:rPr>
              <a:t>表示的算法（求</a:t>
            </a:r>
            <a:r>
              <a:rPr lang="en-US" altLang="zh-CN" sz="2400" dirty="0">
                <a:solidFill>
                  <a:schemeClr val="accent1"/>
                </a:solidFill>
              </a:rPr>
              <a:t>5!</a:t>
            </a:r>
            <a:r>
              <a:rPr lang="zh-CN" altLang="en-US" sz="2400" dirty="0">
                <a:solidFill>
                  <a:schemeClr val="accent1"/>
                </a:solidFill>
              </a:rPr>
              <a:t>）用</a:t>
            </a:r>
            <a:r>
              <a:rPr lang="en-US" altLang="zh-CN" sz="2400" dirty="0">
                <a:solidFill>
                  <a:schemeClr val="accent1"/>
                </a:solidFill>
              </a:rPr>
              <a:t>C</a:t>
            </a:r>
            <a:r>
              <a:rPr lang="zh-CN" altLang="en-US" sz="2400" dirty="0">
                <a:solidFill>
                  <a:schemeClr val="accent1"/>
                </a:solidFill>
              </a:rPr>
              <a:t>语言表示。</a:t>
            </a:r>
            <a:endParaRPr lang="en-US" altLang="zh-CN" sz="2400" dirty="0" smtClean="0">
              <a:solidFill>
                <a:schemeClr val="accent1"/>
              </a:solidFill>
            </a:endParaRPr>
          </a:p>
        </p:txBody>
      </p:sp>
      <p:grpSp>
        <p:nvGrpSpPr>
          <p:cNvPr id="5" name="组合 4"/>
          <p:cNvGrpSpPr/>
          <p:nvPr/>
        </p:nvGrpSpPr>
        <p:grpSpPr>
          <a:xfrm>
            <a:off x="2940595" y="2427414"/>
            <a:ext cx="4114799" cy="3061270"/>
            <a:chOff x="4030664" y="1795463"/>
            <a:chExt cx="3717925" cy="4121151"/>
          </a:xfrm>
        </p:grpSpPr>
        <p:sp>
          <p:nvSpPr>
            <p:cNvPr id="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smtClean="0">
                  <a:solidFill>
                    <a:srgbClr val="454545"/>
                  </a:solidFill>
                </a:rPr>
                <a:t>S1</a:t>
              </a:r>
              <a:r>
                <a:rPr lang="en-US" altLang="zh-CN" sz="1600" dirty="0">
                  <a:solidFill>
                    <a:srgbClr val="454545"/>
                  </a:solidFill>
                </a:rPr>
                <a:t>: </a:t>
              </a:r>
              <a:r>
                <a:rPr lang="en-US" altLang="zh-CN" sz="1600" dirty="0" smtClean="0">
                  <a:solidFill>
                    <a:srgbClr val="454545"/>
                  </a:solidFill>
                </a:rPr>
                <a:t>1=&gt;p</a:t>
              </a: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a:t>
              </a:r>
              <a:r>
                <a:rPr lang="en-US" altLang="zh-CN" sz="1600" dirty="0" smtClean="0">
                  <a:solidFill>
                    <a:srgbClr val="454545"/>
                  </a:solidFill>
                </a:rPr>
                <a:t>2=&gt;</a:t>
              </a:r>
              <a:r>
                <a:rPr lang="en-US" altLang="zh-CN" sz="1600" dirty="0" err="1" smtClean="0">
                  <a:solidFill>
                    <a:srgbClr val="454545"/>
                  </a:solidFill>
                </a:rPr>
                <a:t>i</a:t>
              </a:r>
              <a:endParaRPr lang="zh-CN" altLang="en-US" sz="1600" dirty="0">
                <a:solidFill>
                  <a:srgbClr val="454545"/>
                </a:solidFill>
              </a:endParaRP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en-US" altLang="zh-CN" sz="1600" dirty="0" smtClean="0">
                  <a:solidFill>
                    <a:srgbClr val="454545"/>
                  </a:solidFill>
                </a:rPr>
                <a:t>p*</a:t>
              </a:r>
              <a:r>
                <a:rPr lang="en-US" altLang="zh-CN" sz="1600" dirty="0" err="1" smtClean="0">
                  <a:solidFill>
                    <a:srgbClr val="454545"/>
                  </a:solidFill>
                </a:rPr>
                <a:t>i</a:t>
              </a:r>
              <a:r>
                <a:rPr lang="en-US" altLang="zh-CN" sz="1600" dirty="0" smtClean="0">
                  <a:solidFill>
                    <a:srgbClr val="454545"/>
                  </a:solidFill>
                </a:rPr>
                <a:t>=&gt;p</a:t>
              </a:r>
              <a:endParaRPr lang="zh-CN" altLang="en-US"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en-US" altLang="zh-CN" sz="1600" dirty="0" smtClean="0">
                  <a:solidFill>
                    <a:srgbClr val="454545"/>
                  </a:solidFill>
                </a:rPr>
                <a:t>i+1=&gt;</a:t>
              </a:r>
              <a:r>
                <a:rPr lang="en-US" altLang="zh-CN" sz="1600" dirty="0" err="1" smtClean="0">
                  <a:solidFill>
                    <a:srgbClr val="454545"/>
                  </a:solidFill>
                </a:rPr>
                <a:t>i</a:t>
              </a:r>
              <a:endParaRPr lang="en-US" altLang="zh-CN" sz="1600" dirty="0" smtClean="0">
                <a:solidFill>
                  <a:srgbClr val="454545"/>
                </a:solidFill>
              </a:endParaRPr>
            </a:p>
            <a:p>
              <a:pPr algn="just">
                <a:spcBef>
                  <a:spcPts val="600"/>
                </a:spcBef>
                <a:spcAft>
                  <a:spcPts val="600"/>
                </a:spcAft>
                <a:defRPr/>
              </a:pPr>
              <a:r>
                <a:rPr lang="en-US" altLang="zh-CN" sz="1600" dirty="0" smtClean="0">
                  <a:solidFill>
                    <a:srgbClr val="454545"/>
                  </a:solidFill>
                </a:rPr>
                <a:t>S5: </a:t>
              </a:r>
              <a:r>
                <a:rPr lang="zh-CN" altLang="en-US" sz="1600" dirty="0" smtClean="0">
                  <a:solidFill>
                    <a:srgbClr val="454545"/>
                  </a:solidFill>
                </a:rPr>
                <a:t>如果</a:t>
              </a:r>
              <a:r>
                <a:rPr lang="en-US" altLang="zh-CN" sz="1600" dirty="0" err="1" smtClean="0">
                  <a:solidFill>
                    <a:srgbClr val="454545"/>
                  </a:solidFill>
                </a:rPr>
                <a:t>i</a:t>
              </a:r>
              <a:r>
                <a:rPr lang="zh-CN" altLang="en-US" sz="1600" dirty="0" smtClean="0">
                  <a:solidFill>
                    <a:srgbClr val="454545"/>
                  </a:solidFill>
                </a:rPr>
                <a:t>≤</a:t>
              </a:r>
              <a:r>
                <a:rPr lang="en-US" altLang="zh-CN" sz="1600" dirty="0" smtClean="0">
                  <a:solidFill>
                    <a:srgbClr val="454545"/>
                  </a:solidFill>
                </a:rPr>
                <a:t>5</a:t>
              </a:r>
              <a:r>
                <a:rPr lang="zh-CN" altLang="en-US" sz="1600" dirty="0" smtClean="0">
                  <a:solidFill>
                    <a:srgbClr val="454545"/>
                  </a:solidFill>
                </a:rPr>
                <a:t>，则返回</a:t>
              </a:r>
              <a:r>
                <a:rPr lang="en-US" altLang="zh-CN" sz="1600" dirty="0" smtClean="0">
                  <a:solidFill>
                    <a:srgbClr val="454545"/>
                  </a:solidFill>
                </a:rPr>
                <a:t>S3</a:t>
              </a:r>
              <a:r>
                <a:rPr lang="zh-CN" altLang="en-US" sz="1600" dirty="0" smtClean="0">
                  <a:solidFill>
                    <a:srgbClr val="454545"/>
                  </a:solidFill>
                </a:rPr>
                <a:t>；否则结束</a:t>
              </a:r>
              <a:endParaRPr lang="zh-CN" altLang="en-US" sz="1600" dirty="0">
                <a:solidFill>
                  <a:srgbClr val="454545"/>
                </a:solidFill>
              </a:endParaRPr>
            </a:p>
          </p:txBody>
        </p:sp>
        <p:sp>
          <p:nvSpPr>
            <p:cNvPr id="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MH_Desc_1"/>
          <p:cNvSpPr/>
          <p:nvPr>
            <p:custDataLst>
              <p:tags r:id="rId1"/>
            </p:custDataLst>
          </p:nvPr>
        </p:nvSpPr>
        <p:spPr>
          <a:xfrm>
            <a:off x="811369" y="2577522"/>
            <a:ext cx="162110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600" dirty="0" smtClean="0">
                <a:solidFill>
                  <a:schemeClr val="tx1"/>
                </a:solidFill>
              </a:rPr>
              <a:t>P: </a:t>
            </a:r>
            <a:r>
              <a:rPr lang="zh-CN" altLang="en-US" sz="1600" dirty="0" smtClean="0">
                <a:solidFill>
                  <a:schemeClr val="tx1"/>
                </a:solidFill>
              </a:rPr>
              <a:t>表示被乘数</a:t>
            </a:r>
            <a:endParaRPr lang="en-US" altLang="zh-CN" sz="1600" dirty="0" smtClean="0">
              <a:solidFill>
                <a:schemeClr val="tx1"/>
              </a:solidFill>
            </a:endParaRPr>
          </a:p>
          <a:p>
            <a:pPr algn="just">
              <a:spcBef>
                <a:spcPts val="600"/>
              </a:spcBef>
              <a:spcAft>
                <a:spcPts val="600"/>
              </a:spcAft>
              <a:defRPr/>
            </a:pPr>
            <a:r>
              <a:rPr lang="en-US" altLang="zh-CN" sz="1600" dirty="0" smtClean="0">
                <a:solidFill>
                  <a:schemeClr val="tx1"/>
                </a:solidFill>
              </a:rPr>
              <a:t>i: </a:t>
            </a:r>
            <a:r>
              <a:rPr lang="zh-CN" altLang="en-US" sz="1600" dirty="0" smtClean="0">
                <a:solidFill>
                  <a:schemeClr val="tx1"/>
                </a:solidFill>
              </a:rPr>
              <a:t>表示乘数</a:t>
            </a:r>
            <a:endParaRPr lang="en-US" altLang="zh-CN" sz="1600" dirty="0" smtClean="0">
              <a:solidFill>
                <a:schemeClr val="tx1"/>
              </a:solidFill>
            </a:endParaRPr>
          </a:p>
        </p:txBody>
      </p:sp>
      <p:sp>
        <p:nvSpPr>
          <p:cNvPr id="11" name="圆角矩形 10"/>
          <p:cNvSpPr/>
          <p:nvPr/>
        </p:nvSpPr>
        <p:spPr>
          <a:xfrm>
            <a:off x="7962898" y="2183763"/>
            <a:ext cx="3422025" cy="369868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smtClean="0"/>
              <a:t>int</a:t>
            </a:r>
            <a:r>
              <a:rPr lang="en-US" altLang="zh-CN" sz="1600" dirty="0" smtClean="0"/>
              <a:t> </a:t>
            </a:r>
            <a:r>
              <a:rPr lang="en-US" altLang="zh-CN" sz="1600" dirty="0"/>
              <a:t>main()</a:t>
            </a:r>
          </a:p>
          <a:p>
            <a:r>
              <a:rPr lang="en-US" altLang="zh-CN" sz="1600" dirty="0" smtClean="0"/>
              <a:t>{</a:t>
            </a:r>
            <a:endParaRPr lang="en-US" altLang="zh-CN" sz="1600" dirty="0"/>
          </a:p>
          <a:p>
            <a:pPr defTabSz="361950"/>
            <a:r>
              <a:rPr lang="en-US" altLang="zh-CN" sz="1600" dirty="0" smtClean="0"/>
              <a:t>	</a:t>
            </a:r>
            <a:r>
              <a:rPr lang="en-US" altLang="zh-CN" sz="1600" dirty="0" err="1" smtClean="0"/>
              <a:t>int</a:t>
            </a:r>
            <a:r>
              <a:rPr lang="en-US" altLang="zh-CN" sz="1600" dirty="0" smtClean="0"/>
              <a:t> </a:t>
            </a:r>
            <a:r>
              <a:rPr lang="en-US" altLang="zh-CN" sz="1600" dirty="0" err="1" smtClean="0"/>
              <a:t>i,p</a:t>
            </a:r>
            <a:r>
              <a:rPr lang="en-US" altLang="zh-CN" sz="1600" dirty="0" smtClean="0"/>
              <a:t>;</a:t>
            </a:r>
            <a:endParaRPr lang="en-US" altLang="zh-CN" sz="1600" dirty="0"/>
          </a:p>
          <a:p>
            <a:pPr defTabSz="361950"/>
            <a:r>
              <a:rPr lang="en-US" altLang="zh-CN" sz="1600" dirty="0" smtClean="0"/>
              <a:t>	p=1;</a:t>
            </a:r>
          </a:p>
          <a:p>
            <a:pPr defTabSz="361950"/>
            <a:r>
              <a:rPr lang="en-US" altLang="zh-CN" sz="1600" dirty="0"/>
              <a:t>	</a:t>
            </a:r>
            <a:r>
              <a:rPr lang="en-US" altLang="zh-CN" sz="1600" dirty="0" err="1" smtClean="0"/>
              <a:t>i</a:t>
            </a:r>
            <a:r>
              <a:rPr lang="en-US" altLang="zh-CN" sz="1600" dirty="0" smtClean="0"/>
              <a:t>=2;</a:t>
            </a:r>
          </a:p>
          <a:p>
            <a:pPr defTabSz="361950"/>
            <a:r>
              <a:rPr lang="en-US" altLang="zh-CN" sz="1600" dirty="0"/>
              <a:t>	</a:t>
            </a:r>
            <a:r>
              <a:rPr lang="en-US" altLang="zh-CN" sz="1600" dirty="0" smtClean="0"/>
              <a:t>while(</a:t>
            </a:r>
            <a:r>
              <a:rPr lang="en-US" altLang="zh-CN" sz="1600" dirty="0" err="1" smtClean="0"/>
              <a:t>i</a:t>
            </a:r>
            <a:r>
              <a:rPr lang="en-US" altLang="zh-CN" sz="1600" dirty="0"/>
              <a:t>&lt;=5</a:t>
            </a:r>
            <a:r>
              <a:rPr lang="en-US" altLang="zh-CN" sz="1600" dirty="0" smtClean="0"/>
              <a:t>)</a:t>
            </a:r>
          </a:p>
          <a:p>
            <a:pPr defTabSz="361950"/>
            <a:r>
              <a:rPr lang="en-US" altLang="zh-CN" sz="1600" dirty="0"/>
              <a:t>	</a:t>
            </a:r>
            <a:r>
              <a:rPr lang="en-US" altLang="zh-CN" sz="1600" dirty="0" smtClean="0"/>
              <a:t>{</a:t>
            </a:r>
          </a:p>
          <a:p>
            <a:pPr defTabSz="361950"/>
            <a:r>
              <a:rPr lang="en-US" altLang="zh-CN" sz="1600" dirty="0"/>
              <a:t>	</a:t>
            </a:r>
            <a:r>
              <a:rPr lang="en-US" altLang="zh-CN" sz="1600" dirty="0" smtClean="0"/>
              <a:t>	p=p*i;</a:t>
            </a:r>
          </a:p>
          <a:p>
            <a:pPr defTabSz="361950"/>
            <a:r>
              <a:rPr lang="en-US" altLang="zh-CN" sz="1600" dirty="0"/>
              <a:t>	</a:t>
            </a:r>
            <a:r>
              <a:rPr lang="en-US" altLang="zh-CN" sz="1600" dirty="0" smtClean="0"/>
              <a:t>	i=i+1;</a:t>
            </a:r>
          </a:p>
          <a:p>
            <a:pPr defTabSz="361950"/>
            <a:r>
              <a:rPr lang="en-US" altLang="zh-CN" sz="1600" dirty="0"/>
              <a:t>	</a:t>
            </a:r>
            <a:r>
              <a:rPr lang="en-US" altLang="zh-CN" sz="1600" dirty="0" smtClean="0"/>
              <a:t>}</a:t>
            </a:r>
          </a:p>
          <a:p>
            <a:pPr defTabSz="361950"/>
            <a:r>
              <a:rPr lang="en-US" altLang="zh-CN" sz="1600" dirty="0"/>
              <a:t>	</a:t>
            </a:r>
            <a:r>
              <a:rPr lang="en-US" altLang="zh-CN" sz="1600" dirty="0" err="1" smtClean="0"/>
              <a:t>printf</a:t>
            </a:r>
            <a:r>
              <a:rPr lang="en-US" altLang="zh-CN" sz="1600" dirty="0"/>
              <a:t>(″%d\</a:t>
            </a:r>
            <a:r>
              <a:rPr lang="en-US" altLang="zh-CN" sz="1600" dirty="0" err="1"/>
              <a:t>n</a:t>
            </a:r>
            <a:r>
              <a:rPr lang="en-US" altLang="zh-CN" sz="1600" dirty="0" err="1" smtClean="0"/>
              <a:t>″,p</a:t>
            </a:r>
            <a:r>
              <a:rPr lang="en-US" altLang="zh-CN" sz="1600" dirty="0" smtClean="0"/>
              <a:t>);</a:t>
            </a:r>
          </a:p>
          <a:p>
            <a:pPr defTabSz="361950"/>
            <a:r>
              <a:rPr lang="en-US" altLang="zh-CN" sz="1600" dirty="0"/>
              <a:t>	</a:t>
            </a:r>
            <a:r>
              <a:rPr lang="en-US" altLang="zh-CN" sz="1600" dirty="0" smtClean="0"/>
              <a:t>return </a:t>
            </a:r>
            <a:r>
              <a:rPr lang="en-US" altLang="zh-CN" sz="1600" dirty="0"/>
              <a:t>0;</a:t>
            </a:r>
          </a:p>
          <a:p>
            <a:r>
              <a:rPr lang="en-US" altLang="zh-CN" sz="1600" dirty="0" smtClean="0"/>
              <a:t>}</a:t>
            </a:r>
            <a:endParaRPr lang="en-US" altLang="zh-CN" sz="1600" dirty="0"/>
          </a:p>
        </p:txBody>
      </p:sp>
      <p:sp>
        <p:nvSpPr>
          <p:cNvPr id="3" name="日期占位符 2"/>
          <p:cNvSpPr>
            <a:spLocks noGrp="1"/>
          </p:cNvSpPr>
          <p:nvPr>
            <p:ph type="dt" sz="half" idx="10"/>
          </p:nvPr>
        </p:nvSpPr>
        <p:spPr/>
        <p:txBody>
          <a:bodyPr/>
          <a:lstStyle/>
          <a:p>
            <a:fld id="{C221EB5B-6DFA-4C54-83D3-2AD146AED93D}" type="datetime11">
              <a:rPr lang="zh-CN" altLang="en-US" smtClean="0"/>
              <a:t>10:10:54</a:t>
            </a:fld>
            <a:endParaRPr lang="zh-CN" altLang="en-US"/>
          </a:p>
        </p:txBody>
      </p:sp>
      <p:sp>
        <p:nvSpPr>
          <p:cNvPr id="12" name="灯片编号占位符 11"/>
          <p:cNvSpPr>
            <a:spLocks noGrp="1"/>
          </p:cNvSpPr>
          <p:nvPr>
            <p:ph type="sldNum" sz="quarter" idx="12"/>
          </p:nvPr>
        </p:nvSpPr>
        <p:spPr/>
        <p:txBody>
          <a:bodyPr/>
          <a:lstStyle/>
          <a:p>
            <a:fld id="{B058512A-BF6F-43D0-855A-BBBF14572BDB}" type="slidenum">
              <a:rPr lang="zh-CN" altLang="en-US" smtClean="0"/>
              <a:pPr/>
              <a:t>31</a:t>
            </a:fld>
            <a:endParaRPr lang="zh-CN" altLang="en-US"/>
          </a:p>
        </p:txBody>
      </p:sp>
    </p:spTree>
    <p:extLst>
      <p:ext uri="{BB962C8B-B14F-4D97-AF65-F5344CB8AC3E}">
        <p14:creationId xmlns:p14="http://schemas.microsoft.com/office/powerpoint/2010/main" val="3618718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838200" y="1562211"/>
                <a:ext cx="1079182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2.18】</a:t>
                </a:r>
                <a:r>
                  <a:rPr lang="zh-CN" altLang="en-US" sz="2400" dirty="0">
                    <a:solidFill>
                      <a:schemeClr val="accent1"/>
                    </a:solidFill>
                  </a:rPr>
                  <a:t>将例</a:t>
                </a:r>
                <a:r>
                  <a:rPr lang="en-US" altLang="zh-CN" sz="2400" dirty="0">
                    <a:solidFill>
                      <a:schemeClr val="accent1"/>
                    </a:solidFill>
                  </a:rPr>
                  <a:t>2.17</a:t>
                </a:r>
                <a:r>
                  <a:rPr lang="zh-CN" altLang="en-US" sz="2400" dirty="0">
                    <a:solidFill>
                      <a:schemeClr val="accent1"/>
                    </a:solidFill>
                  </a:rPr>
                  <a:t>表示的算法求</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的值用</a:t>
                </a:r>
                <a:r>
                  <a:rPr lang="en-US" altLang="zh-CN" sz="2400" dirty="0">
                    <a:solidFill>
                      <a:schemeClr val="accent1"/>
                    </a:solidFill>
                  </a:rPr>
                  <a:t>C</a:t>
                </a:r>
                <a:r>
                  <a:rPr lang="zh-CN" altLang="en-US" sz="2400" dirty="0">
                    <a:solidFill>
                      <a:schemeClr val="accent1"/>
                    </a:solidFill>
                  </a:rPr>
                  <a:t>语言表示。</a:t>
                </a:r>
                <a:endParaRPr lang="en-US" altLang="zh-CN" sz="2400" dirty="0" smtClean="0">
                  <a:solidFill>
                    <a:schemeClr val="accent1"/>
                  </a:solidFill>
                </a:endParaRPr>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838200" y="1562211"/>
                <a:ext cx="10791825" cy="589584"/>
              </a:xfrm>
              <a:blipFill>
                <a:blip r:embed="rId7" cstate="print"/>
                <a:stretch>
                  <a:fillRect l="-904" r="-3672" b="-25773"/>
                </a:stretch>
              </a:blipFill>
            </p:spPr>
            <p:txBody>
              <a:bodyPr/>
              <a:lstStyle/>
              <a:p>
                <a:r>
                  <a:rPr lang="zh-CN" altLang="en-US">
                    <a:noFill/>
                  </a:rPr>
                  <a:t> </a:t>
                </a:r>
              </a:p>
            </p:txBody>
          </p:sp>
        </mc:Fallback>
      </mc:AlternateContent>
      <p:sp>
        <p:nvSpPr>
          <p:cNvPr id="11" name="圆角矩形 10"/>
          <p:cNvSpPr/>
          <p:nvPr/>
        </p:nvSpPr>
        <p:spPr>
          <a:xfrm>
            <a:off x="8387866" y="2474273"/>
            <a:ext cx="3619502" cy="38251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smtClean="0"/>
              <a:t>int</a:t>
            </a:r>
            <a:r>
              <a:rPr lang="en-US" altLang="zh-CN" sz="1600" dirty="0" smtClean="0"/>
              <a:t> </a:t>
            </a:r>
            <a:r>
              <a:rPr lang="en-US" altLang="zh-CN" sz="1600" dirty="0"/>
              <a:t>main()</a:t>
            </a:r>
          </a:p>
          <a:p>
            <a:r>
              <a:rPr lang="en-US" altLang="zh-CN" sz="1600" dirty="0" smtClean="0"/>
              <a:t>{</a:t>
            </a:r>
            <a:endParaRPr lang="en-US" altLang="zh-CN" sz="1600" dirty="0"/>
          </a:p>
          <a:p>
            <a:pPr defTabSz="361950"/>
            <a:r>
              <a:rPr lang="en-US" altLang="zh-CN" sz="1600" dirty="0" smtClean="0"/>
              <a:t>	</a:t>
            </a:r>
            <a:r>
              <a:rPr lang="en-US" altLang="zh-CN" sz="1600" dirty="0" err="1" smtClean="0"/>
              <a:t>int</a:t>
            </a:r>
            <a:r>
              <a:rPr lang="en-US" altLang="zh-CN" sz="1600" dirty="0" smtClean="0"/>
              <a:t> sign=1;</a:t>
            </a:r>
            <a:endParaRPr lang="en-US" altLang="zh-CN" sz="1600" dirty="0"/>
          </a:p>
          <a:p>
            <a:pPr defTabSz="361950"/>
            <a:r>
              <a:rPr lang="en-US" altLang="zh-CN" sz="1600" dirty="0" smtClean="0"/>
              <a:t>	double </a:t>
            </a:r>
            <a:r>
              <a:rPr lang="en-US" altLang="zh-CN" sz="1600" dirty="0" err="1" smtClean="0"/>
              <a:t>deno</a:t>
            </a:r>
            <a:r>
              <a:rPr lang="en-US" altLang="zh-CN" sz="1600" dirty="0" smtClean="0"/>
              <a:t>=2.0,sum=1.0,term;</a:t>
            </a:r>
          </a:p>
          <a:p>
            <a:pPr defTabSz="361950"/>
            <a:r>
              <a:rPr lang="en-US" altLang="zh-CN" sz="1600" dirty="0"/>
              <a:t>	</a:t>
            </a:r>
            <a:r>
              <a:rPr lang="en-US" altLang="zh-CN" sz="1600" dirty="0" smtClean="0"/>
              <a:t>while(</a:t>
            </a:r>
            <a:r>
              <a:rPr lang="en-US" altLang="zh-CN" sz="1600" dirty="0" err="1" smtClean="0"/>
              <a:t>deno</a:t>
            </a:r>
            <a:r>
              <a:rPr lang="en-US" altLang="zh-CN" sz="1600" dirty="0" smtClean="0"/>
              <a:t>&lt;=100)</a:t>
            </a:r>
          </a:p>
          <a:p>
            <a:pPr defTabSz="361950"/>
            <a:r>
              <a:rPr lang="en-US" altLang="zh-CN" sz="1600" dirty="0"/>
              <a:t>	</a:t>
            </a:r>
            <a:r>
              <a:rPr lang="en-US" altLang="zh-CN" sz="1600" dirty="0" smtClean="0"/>
              <a:t>{</a:t>
            </a:r>
          </a:p>
          <a:p>
            <a:pPr defTabSz="361950"/>
            <a:r>
              <a:rPr lang="en-US" altLang="zh-CN" sz="1600" dirty="0"/>
              <a:t>	</a:t>
            </a:r>
            <a:r>
              <a:rPr lang="en-US" altLang="zh-CN" sz="1600" dirty="0" smtClean="0"/>
              <a:t>	sign=-sign;</a:t>
            </a:r>
          </a:p>
          <a:p>
            <a:pPr defTabSz="361950"/>
            <a:r>
              <a:rPr lang="en-US" altLang="zh-CN" sz="1600" dirty="0"/>
              <a:t>	</a:t>
            </a:r>
            <a:r>
              <a:rPr lang="en-US" altLang="zh-CN" sz="1600" dirty="0" smtClean="0"/>
              <a:t>	term=sign/</a:t>
            </a:r>
            <a:r>
              <a:rPr lang="en-US" altLang="zh-CN" sz="1600" dirty="0" err="1" smtClean="0"/>
              <a:t>deno</a:t>
            </a:r>
            <a:r>
              <a:rPr lang="en-US" altLang="zh-CN" sz="1600" dirty="0" smtClean="0"/>
              <a:t>;</a:t>
            </a:r>
          </a:p>
          <a:p>
            <a:pPr defTabSz="361950"/>
            <a:r>
              <a:rPr lang="en-US" altLang="zh-CN" sz="1600" dirty="0"/>
              <a:t>	</a:t>
            </a:r>
            <a:r>
              <a:rPr lang="en-US" altLang="zh-CN" sz="1600" dirty="0" smtClean="0"/>
              <a:t>	sum=</a:t>
            </a:r>
            <a:r>
              <a:rPr lang="en-US" altLang="zh-CN" sz="1600" dirty="0" err="1" smtClean="0"/>
              <a:t>sum+term</a:t>
            </a:r>
            <a:r>
              <a:rPr lang="en-US" altLang="zh-CN" sz="1600" dirty="0" smtClean="0"/>
              <a:t>;</a:t>
            </a:r>
          </a:p>
          <a:p>
            <a:pPr defTabSz="361950"/>
            <a:r>
              <a:rPr lang="en-US" altLang="zh-CN" sz="1600" dirty="0"/>
              <a:t>	</a:t>
            </a:r>
            <a:r>
              <a:rPr lang="en-US" altLang="zh-CN" sz="1600" dirty="0" smtClean="0"/>
              <a:t>	</a:t>
            </a:r>
            <a:r>
              <a:rPr lang="en-US" altLang="zh-CN" sz="1600" dirty="0" err="1" smtClean="0"/>
              <a:t>deno</a:t>
            </a:r>
            <a:r>
              <a:rPr lang="en-US" altLang="zh-CN" sz="1600" dirty="0" smtClean="0"/>
              <a:t>=deno+1;</a:t>
            </a:r>
          </a:p>
          <a:p>
            <a:pPr defTabSz="361950"/>
            <a:r>
              <a:rPr lang="en-US" altLang="zh-CN" sz="1600" dirty="0"/>
              <a:t>	</a:t>
            </a:r>
            <a:r>
              <a:rPr lang="en-US" altLang="zh-CN" sz="1600" dirty="0" smtClean="0"/>
              <a:t>}</a:t>
            </a:r>
          </a:p>
          <a:p>
            <a:pPr defTabSz="361950"/>
            <a:r>
              <a:rPr lang="en-US" altLang="zh-CN" sz="1600" dirty="0"/>
              <a:t>	</a:t>
            </a:r>
            <a:r>
              <a:rPr lang="en-US" altLang="zh-CN" sz="1600" dirty="0" err="1" smtClean="0"/>
              <a:t>printf</a:t>
            </a:r>
            <a:r>
              <a:rPr lang="en-US" altLang="zh-CN" sz="1600" dirty="0" smtClean="0"/>
              <a:t>(″%f\</a:t>
            </a:r>
            <a:r>
              <a:rPr lang="en-US" altLang="zh-CN" sz="1600" dirty="0" err="1" smtClean="0"/>
              <a:t>n″,sum</a:t>
            </a:r>
            <a:r>
              <a:rPr lang="en-US" altLang="zh-CN" sz="1600" dirty="0" smtClean="0"/>
              <a:t>);</a:t>
            </a:r>
          </a:p>
          <a:p>
            <a:pPr defTabSz="361950"/>
            <a:r>
              <a:rPr lang="en-US" altLang="zh-CN" sz="1600" dirty="0"/>
              <a:t>	</a:t>
            </a:r>
            <a:r>
              <a:rPr lang="en-US" altLang="zh-CN" sz="1600" dirty="0" smtClean="0"/>
              <a:t>return </a:t>
            </a:r>
            <a:r>
              <a:rPr lang="en-US" altLang="zh-CN" sz="1600" dirty="0"/>
              <a:t>0;</a:t>
            </a:r>
          </a:p>
          <a:p>
            <a:r>
              <a:rPr lang="en-US" altLang="zh-CN" sz="1600" dirty="0" smtClean="0"/>
              <a:t>}</a:t>
            </a:r>
            <a:endParaRPr lang="en-US" altLang="zh-CN" sz="1600" dirty="0"/>
          </a:p>
        </p:txBody>
      </p:sp>
      <p:grpSp>
        <p:nvGrpSpPr>
          <p:cNvPr id="12" name="组合 11"/>
          <p:cNvGrpSpPr/>
          <p:nvPr/>
        </p:nvGrpSpPr>
        <p:grpSpPr>
          <a:xfrm>
            <a:off x="3863662" y="2568607"/>
            <a:ext cx="4166269" cy="3544058"/>
            <a:chOff x="4030664" y="1795463"/>
            <a:chExt cx="3717925" cy="4624986"/>
          </a:xfrm>
        </p:grpSpPr>
        <p:sp>
          <p:nvSpPr>
            <p:cNvPr id="13"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a:t>
              </a:r>
              <a:r>
                <a:rPr lang="en-US" altLang="zh-CN" sz="1600" dirty="0" smtClean="0">
                  <a:solidFill>
                    <a:srgbClr val="454545"/>
                  </a:solidFill>
                </a:rPr>
                <a:t>sign = 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a:t>
              </a:r>
              <a:r>
                <a:rPr lang="en-US" altLang="zh-CN" sz="1600" dirty="0" smtClean="0">
                  <a:solidFill>
                    <a:srgbClr val="454545"/>
                  </a:solidFill>
                </a:rPr>
                <a:t>sum = 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en-US" altLang="zh-CN" sz="1600" dirty="0" err="1" smtClean="0">
                  <a:solidFill>
                    <a:srgbClr val="454545"/>
                  </a:solidFill>
                </a:rPr>
                <a:t>deno</a:t>
              </a:r>
              <a:r>
                <a:rPr lang="en-US" altLang="zh-CN" sz="1600" dirty="0" smtClean="0">
                  <a:solidFill>
                    <a:srgbClr val="454545"/>
                  </a:solidFill>
                </a:rPr>
                <a:t> = 2</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en-US" altLang="zh-CN" sz="1600" dirty="0" smtClean="0">
                  <a:solidFill>
                    <a:srgbClr val="454545"/>
                  </a:solidFill>
                </a:rPr>
                <a:t>sign = (-</a:t>
              </a:r>
              <a:r>
                <a:rPr lang="en-US" altLang="zh-CN" sz="1600" dirty="0">
                  <a:solidFill>
                    <a:srgbClr val="454545"/>
                  </a:solidFill>
                </a:rPr>
                <a:t>1</a:t>
              </a:r>
              <a:r>
                <a:rPr lang="en-US" altLang="zh-CN" sz="1600" dirty="0" smtClean="0">
                  <a:solidFill>
                    <a:srgbClr val="454545"/>
                  </a:solidFill>
                </a:rPr>
                <a:t>)* sign</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S5</a:t>
              </a:r>
              <a:r>
                <a:rPr lang="en-US" altLang="zh-CN" sz="1600" dirty="0">
                  <a:solidFill>
                    <a:srgbClr val="454545"/>
                  </a:solidFill>
                </a:rPr>
                <a:t>: </a:t>
              </a:r>
              <a:r>
                <a:rPr lang="en-US" altLang="zh-CN" sz="1600" dirty="0" smtClean="0">
                  <a:solidFill>
                    <a:srgbClr val="454545"/>
                  </a:solidFill>
                </a:rPr>
                <a:t>term = sign*(1/</a:t>
              </a:r>
              <a:r>
                <a:rPr lang="en-US" altLang="zh-CN" sz="1600" dirty="0" err="1" smtClean="0">
                  <a:solidFill>
                    <a:srgbClr val="454545"/>
                  </a:solidFill>
                </a:rPr>
                <a:t>deno</a:t>
              </a:r>
              <a:r>
                <a:rPr lang="en-US" altLang="zh-CN" sz="1600" dirty="0">
                  <a:solidFill>
                    <a:srgbClr val="454545"/>
                  </a:solidFill>
                </a:rPr>
                <a:t>)</a:t>
              </a:r>
            </a:p>
            <a:p>
              <a:pPr algn="just">
                <a:spcBef>
                  <a:spcPts val="600"/>
                </a:spcBef>
                <a:spcAft>
                  <a:spcPts val="600"/>
                </a:spcAft>
                <a:defRPr/>
              </a:pPr>
              <a:r>
                <a:rPr lang="en-US" altLang="zh-CN" sz="1600" dirty="0" smtClean="0">
                  <a:solidFill>
                    <a:srgbClr val="454545"/>
                  </a:solidFill>
                </a:rPr>
                <a:t>S6</a:t>
              </a:r>
              <a:r>
                <a:rPr lang="en-US" altLang="zh-CN" sz="1600" dirty="0">
                  <a:solidFill>
                    <a:srgbClr val="454545"/>
                  </a:solidFill>
                </a:rPr>
                <a:t>: </a:t>
              </a:r>
              <a:r>
                <a:rPr lang="en-US" altLang="zh-CN" sz="1600" dirty="0" smtClean="0">
                  <a:solidFill>
                    <a:srgbClr val="454545"/>
                  </a:solidFill>
                </a:rPr>
                <a:t>sum = sum + term</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S7</a:t>
              </a:r>
              <a:r>
                <a:rPr lang="en-US" altLang="zh-CN" sz="1600" dirty="0">
                  <a:solidFill>
                    <a:srgbClr val="454545"/>
                  </a:solidFill>
                </a:rPr>
                <a:t>: </a:t>
              </a:r>
              <a:r>
                <a:rPr lang="en-US" altLang="zh-CN" sz="1600" dirty="0" err="1" smtClean="0">
                  <a:solidFill>
                    <a:srgbClr val="454545"/>
                  </a:solidFill>
                </a:rPr>
                <a:t>deno</a:t>
              </a:r>
              <a:r>
                <a:rPr lang="en-US" altLang="zh-CN" sz="1600" dirty="0" smtClean="0">
                  <a:solidFill>
                    <a:srgbClr val="454545"/>
                  </a:solidFill>
                </a:rPr>
                <a:t> = deno+1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S8</a:t>
              </a:r>
              <a:r>
                <a:rPr lang="en-US" altLang="zh-CN" sz="1600" dirty="0">
                  <a:solidFill>
                    <a:srgbClr val="454545"/>
                  </a:solidFill>
                </a:rPr>
                <a:t>: </a:t>
              </a:r>
              <a:r>
                <a:rPr lang="zh-CN" altLang="en-US" sz="1600" dirty="0">
                  <a:solidFill>
                    <a:srgbClr val="454545"/>
                  </a:solidFill>
                </a:rPr>
                <a:t>若</a:t>
              </a:r>
              <a:r>
                <a:rPr lang="en-US" altLang="zh-CN" sz="1600" dirty="0">
                  <a:solidFill>
                    <a:srgbClr val="454545"/>
                  </a:solidFill>
                </a:rPr>
                <a:t>deno≤100</a:t>
              </a:r>
              <a:r>
                <a:rPr lang="zh-CN" altLang="en-US" sz="1600" dirty="0">
                  <a:solidFill>
                    <a:srgbClr val="454545"/>
                  </a:solidFill>
                </a:rPr>
                <a:t>返回</a:t>
              </a:r>
              <a:r>
                <a:rPr lang="en-US" altLang="zh-CN" sz="1600" dirty="0">
                  <a:solidFill>
                    <a:srgbClr val="454545"/>
                  </a:solidFill>
                </a:rPr>
                <a:t>S4</a:t>
              </a:r>
              <a:r>
                <a:rPr lang="zh-CN" altLang="en-US" sz="1600" dirty="0">
                  <a:solidFill>
                    <a:srgbClr val="454545"/>
                  </a:solidFill>
                </a:rPr>
                <a:t>；否则算法</a:t>
              </a:r>
              <a:r>
                <a:rPr lang="zh-CN" altLang="en-US" sz="1600" dirty="0" smtClean="0">
                  <a:solidFill>
                    <a:srgbClr val="454545"/>
                  </a:solidFill>
                </a:rPr>
                <a:t>结束</a:t>
              </a:r>
              <a:endParaRPr lang="zh-CN" altLang="en-US" sz="1600" dirty="0">
                <a:solidFill>
                  <a:srgbClr val="454545"/>
                </a:solidFill>
              </a:endParaRPr>
            </a:p>
          </p:txBody>
        </p:sp>
        <p:sp>
          <p:nvSpPr>
            <p:cNvPr id="14"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5"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16"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7" name="MH_Desc_1"/>
          <p:cNvSpPr/>
          <p:nvPr>
            <p:custDataLst>
              <p:tags r:id="rId1"/>
            </p:custDataLst>
          </p:nvPr>
        </p:nvSpPr>
        <p:spPr>
          <a:xfrm>
            <a:off x="772733" y="2707214"/>
            <a:ext cx="2923336"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600" dirty="0">
                <a:solidFill>
                  <a:schemeClr val="tx1"/>
                </a:solidFill>
              </a:rPr>
              <a:t>sign</a:t>
            </a:r>
            <a:r>
              <a:rPr lang="zh-CN" altLang="en-US" sz="1600" dirty="0">
                <a:solidFill>
                  <a:schemeClr val="tx1"/>
                </a:solidFill>
              </a:rPr>
              <a:t>：表示当前项的数值符号</a:t>
            </a:r>
            <a:endParaRPr lang="en-US" altLang="zh-CN" sz="1600" dirty="0">
              <a:solidFill>
                <a:schemeClr val="tx1"/>
              </a:solidFill>
            </a:endParaRPr>
          </a:p>
          <a:p>
            <a:pPr algn="just">
              <a:spcBef>
                <a:spcPts val="600"/>
              </a:spcBef>
              <a:spcAft>
                <a:spcPts val="600"/>
              </a:spcAft>
            </a:pPr>
            <a:r>
              <a:rPr lang="en-US" altLang="zh-CN" sz="1600" dirty="0">
                <a:solidFill>
                  <a:schemeClr val="tx1"/>
                </a:solidFill>
              </a:rPr>
              <a:t>term</a:t>
            </a:r>
            <a:r>
              <a:rPr lang="zh-CN" altLang="en-US" sz="1600" dirty="0">
                <a:solidFill>
                  <a:schemeClr val="tx1"/>
                </a:solidFill>
              </a:rPr>
              <a:t>：表示当前项的值</a:t>
            </a:r>
            <a:endParaRPr lang="en-US" altLang="zh-CN" sz="1600" dirty="0">
              <a:solidFill>
                <a:schemeClr val="tx1"/>
              </a:solidFill>
            </a:endParaRPr>
          </a:p>
          <a:p>
            <a:pPr algn="just">
              <a:spcBef>
                <a:spcPts val="600"/>
              </a:spcBef>
              <a:spcAft>
                <a:spcPts val="600"/>
              </a:spcAft>
            </a:pPr>
            <a:r>
              <a:rPr lang="en-US" altLang="zh-CN" sz="1600" dirty="0">
                <a:solidFill>
                  <a:schemeClr val="tx1"/>
                </a:solidFill>
              </a:rPr>
              <a:t>sum</a:t>
            </a:r>
            <a:r>
              <a:rPr lang="zh-CN" altLang="en-US" sz="1600" dirty="0">
                <a:solidFill>
                  <a:schemeClr val="tx1"/>
                </a:solidFill>
              </a:rPr>
              <a:t>：表示当前项的累加和</a:t>
            </a:r>
            <a:endParaRPr lang="en-US" altLang="zh-CN" sz="1600" dirty="0">
              <a:solidFill>
                <a:schemeClr val="tx1"/>
              </a:solidFill>
            </a:endParaRPr>
          </a:p>
          <a:p>
            <a:pPr algn="just">
              <a:spcBef>
                <a:spcPts val="600"/>
              </a:spcBef>
              <a:spcAft>
                <a:spcPts val="600"/>
              </a:spcAft>
            </a:pPr>
            <a:r>
              <a:rPr lang="en-US" altLang="zh-CN" sz="1600" dirty="0" err="1">
                <a:solidFill>
                  <a:schemeClr val="tx1"/>
                </a:solidFill>
              </a:rPr>
              <a:t>deno</a:t>
            </a:r>
            <a:r>
              <a:rPr lang="zh-CN" altLang="en-US" sz="1600" dirty="0">
                <a:solidFill>
                  <a:schemeClr val="tx1"/>
                </a:solidFill>
              </a:rPr>
              <a:t>：表示当前项的分母</a:t>
            </a:r>
            <a:endParaRPr lang="en-US" altLang="zh-CN" sz="1600" dirty="0">
              <a:solidFill>
                <a:schemeClr val="tx1"/>
              </a:solidFill>
            </a:endParaRPr>
          </a:p>
        </p:txBody>
      </p:sp>
      <p:sp>
        <p:nvSpPr>
          <p:cNvPr id="3" name="日期占位符 2"/>
          <p:cNvSpPr>
            <a:spLocks noGrp="1"/>
          </p:cNvSpPr>
          <p:nvPr>
            <p:ph type="dt" sz="half" idx="10"/>
          </p:nvPr>
        </p:nvSpPr>
        <p:spPr/>
        <p:txBody>
          <a:bodyPr/>
          <a:lstStyle/>
          <a:p>
            <a:fld id="{8AA098C6-1AB2-4EBE-BE6F-B4CDBA08A68E}" type="datetime11">
              <a:rPr lang="zh-CN" altLang="en-US" smtClean="0"/>
              <a:t>10:10:54</a:t>
            </a:fld>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32</a:t>
            </a:fld>
            <a:endParaRPr lang="zh-CN" altLang="en-US"/>
          </a:p>
        </p:txBody>
      </p:sp>
    </p:spTree>
    <p:extLst>
      <p:ext uri="{BB962C8B-B14F-4D97-AF65-F5344CB8AC3E}">
        <p14:creationId xmlns:p14="http://schemas.microsoft.com/office/powerpoint/2010/main" val="1057637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结构化程序设计方法</a:t>
            </a:r>
            <a:endParaRPr lang="zh-CN" altLang="en-US" dirty="0"/>
          </a:p>
        </p:txBody>
      </p:sp>
      <p:sp>
        <p:nvSpPr>
          <p:cNvPr id="4" name="MH_Other_1"/>
          <p:cNvSpPr>
            <a:spLocks noChangeArrowheads="1"/>
          </p:cNvSpPr>
          <p:nvPr>
            <p:custDataLst>
              <p:tags r:id="rId1"/>
            </p:custDataLst>
          </p:nvPr>
        </p:nvSpPr>
        <p:spPr bwMode="gray">
          <a:xfrm rot="19800000" flipV="1">
            <a:off x="6329364" y="3089276"/>
            <a:ext cx="820737" cy="85725"/>
          </a:xfrm>
          <a:prstGeom prst="roundRect">
            <a:avLst>
              <a:gd name="adj" fmla="val 49219"/>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5" name="MH_Other_2"/>
          <p:cNvSpPr/>
          <p:nvPr>
            <p:custDataLst>
              <p:tags r:id="rId2"/>
            </p:custDataLst>
          </p:nvPr>
        </p:nvSpPr>
        <p:spPr>
          <a:xfrm>
            <a:off x="5286439" y="4106811"/>
            <a:ext cx="1607960" cy="301134"/>
          </a:xfrm>
          <a:prstGeom prst="ellipse">
            <a:avLst/>
          </a:prstGeom>
          <a:gradFill flip="none" rotWithShape="1">
            <a:gsLst>
              <a:gs pos="97000">
                <a:schemeClr val="tx1">
                  <a:alpha val="0"/>
                </a:schemeClr>
              </a:gs>
              <a:gs pos="0">
                <a:schemeClr val="tx1">
                  <a:alpha val="3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6" name="MH_Other_3"/>
          <p:cNvSpPr/>
          <p:nvPr>
            <p:custDataLst>
              <p:tags r:id="rId3"/>
            </p:custDataLst>
          </p:nvPr>
        </p:nvSpPr>
        <p:spPr>
          <a:xfrm>
            <a:off x="4238553" y="4708482"/>
            <a:ext cx="668284" cy="163021"/>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7" name="MH_Other_4"/>
          <p:cNvSpPr/>
          <p:nvPr>
            <p:custDataLst>
              <p:tags r:id="rId4"/>
            </p:custDataLst>
          </p:nvPr>
        </p:nvSpPr>
        <p:spPr>
          <a:xfrm>
            <a:off x="6927306" y="3115749"/>
            <a:ext cx="551087" cy="115144"/>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8" name="MH_Other_5"/>
          <p:cNvSpPr>
            <a:spLocks noChangeArrowheads="1"/>
          </p:cNvSpPr>
          <p:nvPr>
            <p:custDataLst>
              <p:tags r:id="rId5"/>
            </p:custDataLst>
          </p:nvPr>
        </p:nvSpPr>
        <p:spPr bwMode="auto">
          <a:xfrm>
            <a:off x="6927851" y="2579688"/>
            <a:ext cx="549275" cy="550862"/>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3</a:t>
            </a:r>
            <a:endParaRPr lang="zh-CN" altLang="en-US" sz="3200" kern="0" dirty="0">
              <a:solidFill>
                <a:prstClr val="white"/>
              </a:solidFill>
              <a:latin typeface="Arial" pitchFamily="34" charset="0"/>
              <a:ea typeface="微软雅黑" pitchFamily="34" charset="-122"/>
            </a:endParaRPr>
          </a:p>
        </p:txBody>
      </p:sp>
      <p:sp>
        <p:nvSpPr>
          <p:cNvPr id="9" name="MH_Other_6"/>
          <p:cNvSpPr/>
          <p:nvPr>
            <p:custDataLst>
              <p:tags r:id="rId6"/>
            </p:custDataLst>
          </p:nvPr>
        </p:nvSpPr>
        <p:spPr>
          <a:xfrm>
            <a:off x="4689460" y="3135588"/>
            <a:ext cx="586218" cy="11720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0" name="MH_Other_7"/>
          <p:cNvSpPr>
            <a:spLocks noChangeArrowheads="1"/>
          </p:cNvSpPr>
          <p:nvPr>
            <p:custDataLst>
              <p:tags r:id="rId7"/>
            </p:custDataLst>
          </p:nvPr>
        </p:nvSpPr>
        <p:spPr bwMode="gray">
          <a:xfrm rot="1620000" flipH="1" flipV="1">
            <a:off x="5030789" y="3070225"/>
            <a:ext cx="822325" cy="84138"/>
          </a:xfrm>
          <a:prstGeom prst="roundRect">
            <a:avLst>
              <a:gd name="adj" fmla="val 47781"/>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1" name="MH_Other_8"/>
          <p:cNvSpPr>
            <a:spLocks noChangeArrowheads="1"/>
          </p:cNvSpPr>
          <p:nvPr>
            <p:custDataLst>
              <p:tags r:id="rId8"/>
            </p:custDataLst>
          </p:nvPr>
        </p:nvSpPr>
        <p:spPr bwMode="gray">
          <a:xfrm rot="19800000" flipV="1">
            <a:off x="4681539" y="3929064"/>
            <a:ext cx="1031875" cy="85725"/>
          </a:xfrm>
          <a:prstGeom prst="roundRect">
            <a:avLst>
              <a:gd name="adj" fmla="val 39062"/>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2" name="MH_Other_9"/>
          <p:cNvSpPr>
            <a:spLocks noChangeArrowheads="1"/>
          </p:cNvSpPr>
          <p:nvPr>
            <p:custDataLst>
              <p:tags r:id="rId9"/>
            </p:custDataLst>
          </p:nvPr>
        </p:nvSpPr>
        <p:spPr bwMode="auto">
          <a:xfrm>
            <a:off x="4191000" y="395922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2</a:t>
            </a:r>
            <a:endParaRPr lang="zh-CN" altLang="en-US" sz="3200" kern="0" dirty="0">
              <a:solidFill>
                <a:prstClr val="white"/>
              </a:solidFill>
              <a:latin typeface="Arial" pitchFamily="34" charset="0"/>
              <a:ea typeface="微软雅黑" pitchFamily="34" charset="-122"/>
            </a:endParaRPr>
          </a:p>
        </p:txBody>
      </p:sp>
      <p:sp>
        <p:nvSpPr>
          <p:cNvPr id="13" name="MH_Other_10"/>
          <p:cNvSpPr>
            <a:spLocks noChangeArrowheads="1"/>
          </p:cNvSpPr>
          <p:nvPr>
            <p:custDataLst>
              <p:tags r:id="rId10"/>
            </p:custDataLst>
          </p:nvPr>
        </p:nvSpPr>
        <p:spPr bwMode="gray">
          <a:xfrm rot="1620000" flipH="1" flipV="1">
            <a:off x="6516689" y="3900489"/>
            <a:ext cx="852487" cy="84137"/>
          </a:xfrm>
          <a:prstGeom prst="roundRect">
            <a:avLst>
              <a:gd name="adj" fmla="val 41138"/>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4" name="MH_Other_11"/>
          <p:cNvSpPr/>
          <p:nvPr>
            <p:custDataLst>
              <p:tags r:id="rId11"/>
            </p:custDataLst>
          </p:nvPr>
        </p:nvSpPr>
        <p:spPr>
          <a:xfrm>
            <a:off x="7267563" y="4657186"/>
            <a:ext cx="671291" cy="17632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5" name="MH_Other_12"/>
          <p:cNvSpPr>
            <a:spLocks noChangeArrowheads="1"/>
          </p:cNvSpPr>
          <p:nvPr>
            <p:custDataLst>
              <p:tags r:id="rId12"/>
            </p:custDataLst>
          </p:nvPr>
        </p:nvSpPr>
        <p:spPr bwMode="auto">
          <a:xfrm>
            <a:off x="7221538" y="390207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4</a:t>
            </a:r>
            <a:endParaRPr lang="zh-CN" altLang="en-US" sz="3200" kern="0" dirty="0">
              <a:solidFill>
                <a:prstClr val="white"/>
              </a:solidFill>
              <a:latin typeface="Arial" pitchFamily="34" charset="0"/>
              <a:ea typeface="微软雅黑" pitchFamily="34" charset="-122"/>
            </a:endParaRPr>
          </a:p>
        </p:txBody>
      </p:sp>
      <p:sp>
        <p:nvSpPr>
          <p:cNvPr id="16" name="MH_Other_13"/>
          <p:cNvSpPr>
            <a:spLocks noChangeArrowheads="1"/>
          </p:cNvSpPr>
          <p:nvPr>
            <p:custDataLst>
              <p:tags r:id="rId13"/>
            </p:custDataLst>
          </p:nvPr>
        </p:nvSpPr>
        <p:spPr bwMode="auto">
          <a:xfrm>
            <a:off x="4706938" y="2573339"/>
            <a:ext cx="550862" cy="549275"/>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1</a:t>
            </a:r>
            <a:endParaRPr lang="zh-CN" altLang="en-US" sz="3200" kern="0" dirty="0">
              <a:solidFill>
                <a:prstClr val="white"/>
              </a:solidFill>
              <a:latin typeface="Arial" pitchFamily="34" charset="0"/>
              <a:ea typeface="微软雅黑" pitchFamily="34" charset="-122"/>
            </a:endParaRPr>
          </a:p>
        </p:txBody>
      </p:sp>
      <p:sp>
        <p:nvSpPr>
          <p:cNvPr id="17" name="MH_Title_1"/>
          <p:cNvSpPr>
            <a:spLocks noChangeArrowheads="1"/>
          </p:cNvSpPr>
          <p:nvPr>
            <p:custDataLst>
              <p:tags r:id="rId14"/>
            </p:custDataLst>
          </p:nvPr>
        </p:nvSpPr>
        <p:spPr bwMode="auto">
          <a:xfrm>
            <a:off x="5397501" y="2792414"/>
            <a:ext cx="1393825" cy="1393825"/>
          </a:xfrm>
          <a:prstGeom prst="ellipse">
            <a:avLst/>
          </a:prstGeom>
          <a:gradFill rotWithShape="1">
            <a:gsLst>
              <a:gs pos="0">
                <a:schemeClr val="accent1">
                  <a:lumMod val="60000"/>
                  <a:lumOff val="40000"/>
                </a:schemeClr>
              </a:gs>
              <a:gs pos="100000">
                <a:schemeClr val="accent1">
                  <a:lumMod val="75000"/>
                </a:schemeClr>
              </a:gs>
            </a:gsLst>
            <a:path path="shape">
              <a:fillToRect l="50000" t="50000" r="50000" b="50000"/>
            </a:path>
          </a:gradFill>
          <a:ln w="9525">
            <a:noFill/>
            <a:round/>
            <a:headEnd/>
            <a:tailEnd/>
          </a:ln>
          <a:effectLst/>
        </p:spPr>
        <p:txBody>
          <a:bodyPr lIns="0" tIns="0" rIns="0" bIns="0" anchor="ctr">
            <a:normAutofit/>
          </a:bodyPr>
          <a:lstStyle/>
          <a:p>
            <a:pPr algn="ctr">
              <a:defRPr/>
            </a:pPr>
            <a:endParaRPr lang="zh-CN" altLang="en-US" sz="2400" kern="0" dirty="0">
              <a:solidFill>
                <a:srgbClr val="FFFFFF"/>
              </a:solidFill>
            </a:endParaRPr>
          </a:p>
        </p:txBody>
      </p:sp>
      <p:sp>
        <p:nvSpPr>
          <p:cNvPr id="18" name="MH_Other_14"/>
          <p:cNvSpPr>
            <a:spLocks/>
          </p:cNvSpPr>
          <p:nvPr>
            <p:custDataLst>
              <p:tags r:id="rId15"/>
            </p:custDataLst>
          </p:nvPr>
        </p:nvSpPr>
        <p:spPr bwMode="auto">
          <a:xfrm>
            <a:off x="5556250" y="2830514"/>
            <a:ext cx="1081088" cy="5111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19" name="MH_Other_15"/>
          <p:cNvSpPr>
            <a:spLocks/>
          </p:cNvSpPr>
          <p:nvPr>
            <p:custDataLst>
              <p:tags r:id="rId16"/>
            </p:custDataLst>
          </p:nvPr>
        </p:nvSpPr>
        <p:spPr bwMode="auto">
          <a:xfrm>
            <a:off x="7296151" y="3924300"/>
            <a:ext cx="606425" cy="28733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0" name="MH_Other_16"/>
          <p:cNvSpPr>
            <a:spLocks/>
          </p:cNvSpPr>
          <p:nvPr>
            <p:custDataLst>
              <p:tags r:id="rId17"/>
            </p:custDataLst>
          </p:nvPr>
        </p:nvSpPr>
        <p:spPr bwMode="auto">
          <a:xfrm>
            <a:off x="6983413" y="259873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1" name="MH_Other_17"/>
          <p:cNvSpPr>
            <a:spLocks/>
          </p:cNvSpPr>
          <p:nvPr>
            <p:custDataLst>
              <p:tags r:id="rId18"/>
            </p:custDataLst>
          </p:nvPr>
        </p:nvSpPr>
        <p:spPr bwMode="auto">
          <a:xfrm>
            <a:off x="4760913" y="259238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2" name="MH_Other_18"/>
          <p:cNvSpPr>
            <a:spLocks/>
          </p:cNvSpPr>
          <p:nvPr>
            <p:custDataLst>
              <p:tags r:id="rId19"/>
            </p:custDataLst>
          </p:nvPr>
        </p:nvSpPr>
        <p:spPr bwMode="auto">
          <a:xfrm>
            <a:off x="4244976" y="3981450"/>
            <a:ext cx="644525" cy="3063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3" name="MH_SubTitle_2"/>
          <p:cNvSpPr txBox="1">
            <a:spLocks noChangeArrowheads="1"/>
          </p:cNvSpPr>
          <p:nvPr>
            <p:custDataLst>
              <p:tags r:id="rId20"/>
            </p:custDataLst>
          </p:nvPr>
        </p:nvSpPr>
        <p:spPr bwMode="auto">
          <a:xfrm>
            <a:off x="7497763" y="2225675"/>
            <a:ext cx="239395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模块化设计</a:t>
            </a:r>
          </a:p>
        </p:txBody>
      </p:sp>
      <p:sp>
        <p:nvSpPr>
          <p:cNvPr id="24" name="MH_SubTitle_1"/>
          <p:cNvSpPr txBox="1">
            <a:spLocks noChangeArrowheads="1"/>
          </p:cNvSpPr>
          <p:nvPr>
            <p:custDataLst>
              <p:tags r:id="rId21"/>
            </p:custDataLst>
          </p:nvPr>
        </p:nvSpPr>
        <p:spPr bwMode="auto">
          <a:xfrm>
            <a:off x="2152651" y="2236789"/>
            <a:ext cx="25050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r" eaLnBrk="1" hangingPunct="1">
              <a:lnSpc>
                <a:spcPct val="130000"/>
              </a:lnSpc>
              <a:defRPr/>
            </a:pPr>
            <a:r>
              <a:rPr lang="zh-CN" altLang="en-US" sz="2000" dirty="0" smtClean="0">
                <a:effectLst>
                  <a:outerShdw blurRad="75057" dist="38100" dir="5400000" sy="-20000" rotWithShape="0">
                    <a:prstClr val="black">
                      <a:alpha val="25000"/>
                    </a:prstClr>
                  </a:outerShdw>
                </a:effectLst>
                <a:latin typeface="+mn-lt"/>
                <a:ea typeface="+mn-ea"/>
              </a:rPr>
              <a:t>自顶向下</a:t>
            </a:r>
            <a:endParaRPr lang="zh-CN" altLang="en-US" sz="2000" dirty="0">
              <a:effectLst>
                <a:outerShdw blurRad="75057" dist="38100" dir="5400000" sy="-20000" rotWithShape="0">
                  <a:prstClr val="black">
                    <a:alpha val="25000"/>
                  </a:prstClr>
                </a:outerShdw>
              </a:effectLst>
              <a:latin typeface="+mn-lt"/>
              <a:ea typeface="+mn-ea"/>
            </a:endParaRPr>
          </a:p>
        </p:txBody>
      </p:sp>
      <p:sp>
        <p:nvSpPr>
          <p:cNvPr id="25" name="MH_SubTitle_4"/>
          <p:cNvSpPr txBox="1">
            <a:spLocks noChangeArrowheads="1"/>
          </p:cNvSpPr>
          <p:nvPr>
            <p:custDataLst>
              <p:tags r:id="rId22"/>
            </p:custDataLst>
          </p:nvPr>
        </p:nvSpPr>
        <p:spPr bwMode="auto">
          <a:xfrm>
            <a:off x="2152651" y="3744914"/>
            <a:ext cx="20478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dirty="0">
                <a:effectLst>
                  <a:outerShdw blurRad="75057" dist="38100" dir="5400000" sy="-20000" rotWithShape="0">
                    <a:prstClr val="black">
                      <a:alpha val="25000"/>
                    </a:prstClr>
                  </a:outerShdw>
                </a:effectLst>
              </a:rPr>
              <a:t>逐步细化</a:t>
            </a:r>
          </a:p>
        </p:txBody>
      </p:sp>
      <p:sp>
        <p:nvSpPr>
          <p:cNvPr id="26" name="MH_SubTitle_3"/>
          <p:cNvSpPr txBox="1">
            <a:spLocks noChangeArrowheads="1"/>
          </p:cNvSpPr>
          <p:nvPr>
            <p:custDataLst>
              <p:tags r:id="rId23"/>
            </p:custDataLst>
          </p:nvPr>
        </p:nvSpPr>
        <p:spPr bwMode="auto">
          <a:xfrm>
            <a:off x="7989889" y="3667125"/>
            <a:ext cx="19018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结构化编码</a:t>
            </a:r>
          </a:p>
        </p:txBody>
      </p:sp>
      <p:sp>
        <p:nvSpPr>
          <p:cNvPr id="3" name="日期占位符 2"/>
          <p:cNvSpPr>
            <a:spLocks noGrp="1"/>
          </p:cNvSpPr>
          <p:nvPr>
            <p:ph type="dt" sz="half" idx="10"/>
          </p:nvPr>
        </p:nvSpPr>
        <p:spPr/>
        <p:txBody>
          <a:bodyPr/>
          <a:lstStyle/>
          <a:p>
            <a:fld id="{4889F430-73DA-46D2-928D-1DBBE110EC42}" type="datetime11">
              <a:rPr lang="zh-CN" altLang="en-US" smtClean="0"/>
              <a:t>10:10:54</a:t>
            </a:fld>
            <a:endParaRPr lang="zh-CN" altLang="en-US"/>
          </a:p>
        </p:txBody>
      </p:sp>
      <p:sp>
        <p:nvSpPr>
          <p:cNvPr id="27" name="灯片编号占位符 26"/>
          <p:cNvSpPr>
            <a:spLocks noGrp="1"/>
          </p:cNvSpPr>
          <p:nvPr>
            <p:ph type="sldNum" sz="quarter" idx="12"/>
          </p:nvPr>
        </p:nvSpPr>
        <p:spPr/>
        <p:txBody>
          <a:bodyPr/>
          <a:lstStyle/>
          <a:p>
            <a:fld id="{B058512A-BF6F-43D0-855A-BBBF14572BDB}" type="slidenum">
              <a:rPr lang="zh-CN" altLang="en-US" smtClean="0"/>
              <a:pPr/>
              <a:t>33</a:t>
            </a:fld>
            <a:endParaRPr lang="zh-CN" altLang="en-US"/>
          </a:p>
        </p:txBody>
      </p:sp>
    </p:spTree>
    <p:extLst>
      <p:ext uri="{BB962C8B-B14F-4D97-AF65-F5344CB8AC3E}">
        <p14:creationId xmlns:p14="http://schemas.microsoft.com/office/powerpoint/2010/main" val="964628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7954" y="1181908"/>
            <a:ext cx="1188485" cy="759035"/>
          </a:xfrm>
        </p:spPr>
        <p:txBody>
          <a:bodyPr/>
          <a:lstStyle/>
          <a:p>
            <a:pPr algn="dist"/>
            <a:r>
              <a:rPr lang="zh-CN" altLang="en-US" dirty="0" smtClean="0"/>
              <a:t>算法</a:t>
            </a:r>
            <a:endParaRPr lang="zh-CN" altLang="en-US" dirty="0"/>
          </a:p>
        </p:txBody>
      </p:sp>
      <p:sp>
        <p:nvSpPr>
          <p:cNvPr id="3" name="内容占位符 2"/>
          <p:cNvSpPr>
            <a:spLocks noGrp="1"/>
          </p:cNvSpPr>
          <p:nvPr>
            <p:ph idx="1"/>
          </p:nvPr>
        </p:nvSpPr>
        <p:spPr>
          <a:xfrm>
            <a:off x="6340413" y="1857524"/>
            <a:ext cx="3716026" cy="4351338"/>
          </a:xfrm>
        </p:spPr>
        <p:txBody>
          <a:bodyPr>
            <a:normAutofit/>
          </a:bodyPr>
          <a:lstStyle/>
          <a:p>
            <a:pPr marL="0" indent="0">
              <a:lnSpc>
                <a:spcPct val="150000"/>
              </a:lnSpc>
              <a:buNone/>
            </a:pPr>
            <a:r>
              <a:rPr lang="zh-CN" altLang="en-US" sz="2000" dirty="0">
                <a:latin typeface="+mn-ea"/>
                <a:ea typeface="+mn-ea"/>
              </a:rPr>
              <a:t>广义地说，为解决一个问题而采取的方法和步骤，就称为“算法”。</a:t>
            </a:r>
          </a:p>
          <a:p>
            <a:pPr marL="0" indent="0">
              <a:lnSpc>
                <a:spcPct val="150000"/>
              </a:lnSpc>
              <a:buNone/>
            </a:pPr>
            <a:r>
              <a:rPr lang="zh-CN" altLang="en-US" sz="2000" dirty="0" smtClean="0">
                <a:latin typeface="+mn-ea"/>
                <a:ea typeface="+mn-ea"/>
              </a:rPr>
              <a:t>对</a:t>
            </a:r>
            <a:r>
              <a:rPr lang="zh-CN" altLang="en-US" sz="2000" dirty="0">
                <a:latin typeface="+mn-ea"/>
                <a:ea typeface="+mn-ea"/>
              </a:rPr>
              <a:t>同一个问题，可以有不同的解题方法和步骤</a:t>
            </a:r>
            <a:r>
              <a:rPr lang="zh-CN" altLang="en-US" sz="2000" dirty="0" smtClean="0">
                <a:latin typeface="+mn-ea"/>
                <a:ea typeface="+mn-ea"/>
              </a:rPr>
              <a:t>。</a:t>
            </a:r>
            <a:endParaRPr lang="en-US" altLang="zh-CN" sz="2000" dirty="0" smtClean="0">
              <a:latin typeface="+mn-ea"/>
              <a:ea typeface="+mn-ea"/>
            </a:endParaRPr>
          </a:p>
          <a:p>
            <a:pPr marL="0" indent="0">
              <a:lnSpc>
                <a:spcPct val="150000"/>
              </a:lnSpc>
              <a:buNone/>
            </a:pPr>
            <a:r>
              <a:rPr lang="zh-CN" altLang="en-US" sz="2000" dirty="0">
                <a:latin typeface="+mn-ea"/>
                <a:ea typeface="+mn-ea"/>
              </a:rPr>
              <a:t>为了有效地进行解题，不仅需要保证算法正确，还要考虑算法的质量，选择合适的算法。 </a:t>
            </a:r>
          </a:p>
        </p:txBody>
      </p:sp>
      <p:pic>
        <p:nvPicPr>
          <p:cNvPr id="5" name="图片 4"/>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20000"/>
                    </a14:imgEffect>
                  </a14:imgLayer>
                </a14:imgProps>
              </a:ext>
            </a:extLst>
          </a:blip>
          <a:srcRect l="6964" r="3078"/>
          <a:stretch/>
        </p:blipFill>
        <p:spPr>
          <a:xfrm rot="637110">
            <a:off x="3953223" y="2756831"/>
            <a:ext cx="1893008" cy="2744727"/>
          </a:xfrm>
          <a:prstGeom prst="rect">
            <a:avLst/>
          </a:prstGeom>
          <a:blipFill dpi="0" rotWithShape="1">
            <a:blip r:embed="rId5" cstate="print">
              <a:extLst>
                <a:ext uri="{28A0092B-C50C-407E-A947-70E740481C1C}">
                  <a14:useLocalDpi xmlns:a14="http://schemas.microsoft.com/office/drawing/2010/main" val="0"/>
                </a:ext>
              </a:extLst>
            </a:blip>
            <a:srcRect/>
            <a:stretch>
              <a:fillRect l="-100000" r="-49876"/>
            </a:stretch>
          </a:blipFill>
          <a:ln w="25400">
            <a:solidFill>
              <a:srgbClr val="FFFFFF"/>
            </a:solidFill>
          </a:ln>
          <a:effectLst>
            <a:outerShdw blurRad="25400" dist="38100" dir="2700000" algn="tl" rotWithShape="0">
              <a:prstClr val="black">
                <a:alpha val="30000"/>
              </a:prstClr>
            </a:outerShdw>
          </a:effectLst>
        </p:spPr>
      </p:pic>
      <p:pic>
        <p:nvPicPr>
          <p:cNvPr id="6" name="图片 5"/>
          <p:cNvPicPr>
            <a:picLocks noChangeAspect="1"/>
          </p:cNvPicPr>
          <p:nvPr/>
        </p:nvPicPr>
        <p:blipFill rotWithShape="1">
          <a:blip r:embed="rId6" cstate="print">
            <a:extLst>
              <a:ext uri="{BEBA8EAE-BF5A-486C-A8C5-ECC9F3942E4B}">
                <a14:imgProps xmlns:a14="http://schemas.microsoft.com/office/drawing/2010/main">
                  <a14:imgLayer r:embed="rId7">
                    <a14:imgEffect>
                      <a14:colorTemperature colorTemp="7200"/>
                    </a14:imgEffect>
                  </a14:imgLayer>
                </a14:imgProps>
              </a:ext>
            </a:extLst>
          </a:blip>
          <a:srcRect l="17319" r="13060"/>
          <a:stretch/>
        </p:blipFill>
        <p:spPr>
          <a:xfrm>
            <a:off x="931652" y="1437437"/>
            <a:ext cx="2691442" cy="4145380"/>
          </a:xfrm>
          <a:prstGeom prst="rect">
            <a:avLst/>
          </a:prstGeom>
          <a:blipFill dpi="0" rotWithShape="1">
            <a:blip r:embed="rId8" cstate="print">
              <a:extLst>
                <a:ext uri="{28A0092B-C50C-407E-A947-70E740481C1C}">
                  <a14:useLocalDpi xmlns:a14="http://schemas.microsoft.com/office/drawing/2010/main" val="0"/>
                </a:ext>
              </a:extLst>
            </a:blip>
            <a:srcRect/>
            <a:stretch>
              <a:fillRect l="-10096" t="-1719" r="-78408" b="-3535"/>
            </a:stretch>
          </a:blipFill>
          <a:ln w="25400">
            <a:solidFill>
              <a:srgbClr val="FFFFFF"/>
            </a:solidFill>
          </a:ln>
          <a:effectLst>
            <a:outerShdw blurRad="25400" dist="25400" dir="2700000" algn="tl" rotWithShape="0">
              <a:prstClr val="black">
                <a:alpha val="30000"/>
              </a:prstClr>
            </a:outerShdw>
          </a:effectLst>
        </p:spPr>
      </p:pic>
      <p:cxnSp>
        <p:nvCxnSpPr>
          <p:cNvPr id="7" name="MH_Other_1"/>
          <p:cNvCxnSpPr/>
          <p:nvPr>
            <p:custDataLst>
              <p:tags r:id="rId1"/>
            </p:custDataLst>
          </p:nvPr>
        </p:nvCxnSpPr>
        <p:spPr bwMode="auto">
          <a:xfrm>
            <a:off x="6240016" y="1857524"/>
            <a:ext cx="3816424" cy="0"/>
          </a:xfrm>
          <a:prstGeom prst="line">
            <a:avLst/>
          </a:pr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日期占位符 3"/>
          <p:cNvSpPr>
            <a:spLocks noGrp="1"/>
          </p:cNvSpPr>
          <p:nvPr>
            <p:ph type="dt" sz="half" idx="10"/>
          </p:nvPr>
        </p:nvSpPr>
        <p:spPr/>
        <p:txBody>
          <a:bodyPr/>
          <a:lstStyle/>
          <a:p>
            <a:fld id="{3F5FEE6B-4310-4F6D-A942-EFA9E5F76DD2}" type="datetime11">
              <a:rPr lang="zh-CN" altLang="en-US" smtClean="0"/>
              <a:t>10:10:48</a:t>
            </a:fld>
            <a:endParaRPr lang="zh-CN" altLang="en-US"/>
          </a:p>
        </p:txBody>
      </p:sp>
      <p:sp>
        <p:nvSpPr>
          <p:cNvPr id="8" name="灯片编号占位符 7"/>
          <p:cNvSpPr>
            <a:spLocks noGrp="1"/>
          </p:cNvSpPr>
          <p:nvPr>
            <p:ph type="sldNum" sz="quarter" idx="12"/>
          </p:nvPr>
        </p:nvSpPr>
        <p:spPr/>
        <p:txBody>
          <a:bodyPr/>
          <a:lstStyle/>
          <a:p>
            <a:fld id="{B058512A-BF6F-43D0-855A-BBBF14572BDB}" type="slidenum">
              <a:rPr lang="zh-CN" altLang="en-US" smtClean="0"/>
              <a:pPr/>
              <a:t>4</a:t>
            </a:fld>
            <a:endParaRPr lang="zh-CN" altLang="en-US"/>
          </a:p>
        </p:txBody>
      </p:sp>
    </p:spTree>
    <p:extLst>
      <p:ext uri="{BB962C8B-B14F-4D97-AF65-F5344CB8AC3E}">
        <p14:creationId xmlns:p14="http://schemas.microsoft.com/office/powerpoint/2010/main" val="4181924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2"/>
          <p:cNvSpPr>
            <a:spLocks/>
          </p:cNvSpPr>
          <p:nvPr>
            <p:custDataLst>
              <p:tags r:id="rId1"/>
            </p:custDataLst>
          </p:nvPr>
        </p:nvSpPr>
        <p:spPr bwMode="auto">
          <a:xfrm>
            <a:off x="5975112" y="2043532"/>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lnSpc>
                <a:spcPct val="120000"/>
              </a:lnSpc>
              <a:spcBef>
                <a:spcPct val="0"/>
              </a:spcBef>
              <a:buNone/>
              <a:defRPr/>
            </a:pPr>
            <a:r>
              <a:rPr lang="zh-CN" altLang="en-US" sz="2400" dirty="0" smtClean="0">
                <a:solidFill>
                  <a:srgbClr val="FFFFFF"/>
                </a:solidFill>
              </a:rPr>
              <a:t>非数值</a:t>
            </a:r>
            <a:r>
              <a:rPr lang="zh-CN" altLang="en-US" sz="2400" dirty="0">
                <a:solidFill>
                  <a:srgbClr val="FFFFFF"/>
                </a:solidFill>
              </a:rPr>
              <a:t>运算算法</a:t>
            </a:r>
          </a:p>
        </p:txBody>
      </p:sp>
      <p:sp>
        <p:nvSpPr>
          <p:cNvPr id="5" name="MH_SubTitle_1"/>
          <p:cNvSpPr>
            <a:spLocks/>
          </p:cNvSpPr>
          <p:nvPr>
            <p:custDataLst>
              <p:tags r:id="rId2"/>
            </p:custDataLst>
          </p:nvPr>
        </p:nvSpPr>
        <p:spPr bwMode="auto">
          <a:xfrm>
            <a:off x="2639775" y="4040607"/>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400" dirty="0" smtClean="0">
                <a:solidFill>
                  <a:srgbClr val="FFFFFF"/>
                </a:solidFill>
                <a:latin typeface="+mn-lt"/>
                <a:ea typeface="+mn-ea"/>
              </a:rPr>
              <a:t>数值运算算法</a:t>
            </a:r>
            <a:endParaRPr lang="zh-CN" altLang="en-US" sz="2400" dirty="0">
              <a:solidFill>
                <a:srgbClr val="FFFFFF"/>
              </a:solidFill>
              <a:latin typeface="+mn-lt"/>
              <a:ea typeface="+mn-ea"/>
            </a:endParaRPr>
          </a:p>
        </p:txBody>
      </p:sp>
      <p:sp>
        <p:nvSpPr>
          <p:cNvPr id="6" name="MH_Title_1"/>
          <p:cNvSpPr/>
          <p:nvPr>
            <p:custDataLst>
              <p:tags r:id="rId3"/>
            </p:custDataLst>
          </p:nvPr>
        </p:nvSpPr>
        <p:spPr>
          <a:xfrm>
            <a:off x="4849574" y="2167358"/>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dirty="0">
                <a:latin typeface="微软雅黑" panose="020B0503020204020204" pitchFamily="34" charset="-122"/>
                <a:ea typeface="微软雅黑" panose="020B0503020204020204" pitchFamily="34" charset="-122"/>
              </a:rPr>
              <a:t>算法</a:t>
            </a:r>
          </a:p>
        </p:txBody>
      </p:sp>
      <p:sp>
        <p:nvSpPr>
          <p:cNvPr id="7" name="MH_Text_1"/>
          <p:cNvSpPr>
            <a:spLocks noChangeArrowheads="1"/>
          </p:cNvSpPr>
          <p:nvPr>
            <p:custDataLst>
              <p:tags r:id="rId4"/>
            </p:custDataLst>
          </p:nvPr>
        </p:nvSpPr>
        <p:spPr bwMode="auto">
          <a:xfrm>
            <a:off x="2035835" y="1884783"/>
            <a:ext cx="2804214"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spcBef>
                <a:spcPts val="600"/>
              </a:spcBef>
              <a:defRPr/>
            </a:pPr>
            <a:r>
              <a:rPr lang="zh-CN" altLang="en-US" sz="1600" dirty="0">
                <a:solidFill>
                  <a:schemeClr val="tx1">
                    <a:lumMod val="65000"/>
                    <a:lumOff val="35000"/>
                  </a:schemeClr>
                </a:solidFill>
                <a:latin typeface="+mn-lt"/>
                <a:ea typeface="+mn-ea"/>
              </a:rPr>
              <a:t>数值运算的目的是求</a:t>
            </a:r>
            <a:r>
              <a:rPr lang="zh-CN" altLang="en-US" sz="1600" dirty="0" smtClean="0">
                <a:solidFill>
                  <a:schemeClr val="tx1">
                    <a:lumMod val="65000"/>
                    <a:lumOff val="35000"/>
                  </a:schemeClr>
                </a:solidFill>
                <a:latin typeface="+mn-lt"/>
                <a:ea typeface="+mn-ea"/>
              </a:rPr>
              <a:t>数值解。</a:t>
            </a:r>
            <a:endParaRPr lang="zh-CN" altLang="en-US" sz="1600" dirty="0">
              <a:solidFill>
                <a:schemeClr val="tx1">
                  <a:lumMod val="65000"/>
                  <a:lumOff val="35000"/>
                </a:schemeClr>
              </a:solidFill>
              <a:latin typeface="+mn-lt"/>
              <a:ea typeface="+mn-ea"/>
            </a:endParaRPr>
          </a:p>
          <a:p>
            <a:pPr algn="just">
              <a:lnSpc>
                <a:spcPct val="150000"/>
              </a:lnSpc>
              <a:spcBef>
                <a:spcPts val="600"/>
              </a:spcBef>
              <a:defRPr/>
            </a:pPr>
            <a:r>
              <a:rPr lang="zh-CN" altLang="en-US" sz="1600" dirty="0">
                <a:solidFill>
                  <a:schemeClr val="tx1">
                    <a:lumMod val="65000"/>
                    <a:lumOff val="35000"/>
                  </a:schemeClr>
                </a:solidFill>
                <a:latin typeface="+mn-lt"/>
                <a:ea typeface="+mn-ea"/>
              </a:rPr>
              <a:t>由于数值运算往往有现成的模型，可以运用数值分析方法，因此对数值运算的算法的研究比较深入，算法比较成熟</a:t>
            </a:r>
            <a:r>
              <a:rPr lang="zh-CN" altLang="en-US" sz="1600" dirty="0" smtClean="0">
                <a:solidFill>
                  <a:schemeClr val="tx1">
                    <a:lumMod val="65000"/>
                    <a:lumOff val="35000"/>
                  </a:schemeClr>
                </a:solidFill>
                <a:latin typeface="+mn-lt"/>
                <a:ea typeface="+mn-ea"/>
              </a:rPr>
              <a:t>。</a:t>
            </a:r>
            <a:endParaRPr lang="zh-CN" altLang="en-US" sz="1600" dirty="0">
              <a:solidFill>
                <a:schemeClr val="tx1">
                  <a:lumMod val="65000"/>
                  <a:lumOff val="35000"/>
                </a:schemeClr>
              </a:solidFill>
              <a:latin typeface="+mn-lt"/>
              <a:ea typeface="+mn-ea"/>
            </a:endParaRPr>
          </a:p>
        </p:txBody>
      </p:sp>
      <p:sp>
        <p:nvSpPr>
          <p:cNvPr id="8" name="MH_Text_2"/>
          <p:cNvSpPr>
            <a:spLocks noChangeArrowheads="1"/>
          </p:cNvSpPr>
          <p:nvPr>
            <p:custDataLst>
              <p:tags r:id="rId5"/>
            </p:custDataLst>
          </p:nvPr>
        </p:nvSpPr>
        <p:spPr bwMode="auto">
          <a:xfrm>
            <a:off x="7173674" y="2464220"/>
            <a:ext cx="284159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t">
            <a:noAutofit/>
          </a:bodyPr>
          <a:lstStyle/>
          <a:p>
            <a:pPr algn="just">
              <a:lnSpc>
                <a:spcPct val="150000"/>
              </a:lnSpc>
              <a:spcBef>
                <a:spcPts val="600"/>
              </a:spcBef>
            </a:pPr>
            <a:r>
              <a:rPr lang="zh-CN" altLang="en-US" sz="1600" dirty="0">
                <a:solidFill>
                  <a:schemeClr val="tx1">
                    <a:lumMod val="65000"/>
                    <a:lumOff val="35000"/>
                  </a:schemeClr>
                </a:solidFill>
              </a:rPr>
              <a:t>计算机在非数值运算方面的应用</a:t>
            </a:r>
            <a:r>
              <a:rPr lang="zh-CN" altLang="en-US" sz="1600" dirty="0" smtClean="0">
                <a:solidFill>
                  <a:schemeClr val="tx1">
                    <a:lumMod val="65000"/>
                    <a:lumOff val="35000"/>
                  </a:schemeClr>
                </a:solidFill>
              </a:rPr>
              <a:t>远超在</a:t>
            </a:r>
            <a:r>
              <a:rPr lang="zh-CN" altLang="en-US" sz="1600" dirty="0">
                <a:solidFill>
                  <a:schemeClr val="tx1">
                    <a:lumMod val="65000"/>
                    <a:lumOff val="35000"/>
                  </a:schemeClr>
                </a:solidFill>
              </a:rPr>
              <a:t>数值运算方面的应用</a:t>
            </a:r>
            <a:r>
              <a:rPr lang="zh-CN" altLang="en-US" sz="1600" dirty="0" smtClean="0">
                <a:solidFill>
                  <a:schemeClr val="tx1">
                    <a:lumMod val="65000"/>
                    <a:lumOff val="35000"/>
                  </a:schemeClr>
                </a:solidFill>
              </a:rPr>
              <a:t>。</a:t>
            </a:r>
            <a:endParaRPr lang="en-US" altLang="zh-CN" sz="1600" dirty="0" smtClean="0">
              <a:solidFill>
                <a:schemeClr val="tx1">
                  <a:lumMod val="65000"/>
                  <a:lumOff val="35000"/>
                </a:schemeClr>
              </a:solidFill>
            </a:endParaRPr>
          </a:p>
          <a:p>
            <a:pPr algn="just">
              <a:lnSpc>
                <a:spcPct val="150000"/>
              </a:lnSpc>
              <a:spcBef>
                <a:spcPts val="600"/>
              </a:spcBef>
            </a:pPr>
            <a:r>
              <a:rPr lang="zh-CN" altLang="en-US" sz="1600" dirty="0">
                <a:solidFill>
                  <a:schemeClr val="tx1">
                    <a:lumMod val="65000"/>
                    <a:lumOff val="35000"/>
                  </a:schemeClr>
                </a:solidFill>
              </a:rPr>
              <a:t>非数值运算的种类繁多，要求各异</a:t>
            </a:r>
            <a:r>
              <a:rPr lang="zh-CN" altLang="en-US" sz="1600" dirty="0" smtClean="0">
                <a:solidFill>
                  <a:schemeClr val="tx1">
                    <a:lumMod val="65000"/>
                    <a:lumOff val="35000"/>
                  </a:schemeClr>
                </a:solidFill>
              </a:rPr>
              <a:t>，需要</a:t>
            </a:r>
            <a:r>
              <a:rPr lang="zh-CN" altLang="en-US" sz="1600" dirty="0">
                <a:solidFill>
                  <a:schemeClr val="tx1">
                    <a:lumMod val="65000"/>
                    <a:lumOff val="35000"/>
                  </a:schemeClr>
                </a:solidFill>
              </a:rPr>
              <a:t>使用者参考已有的类似</a:t>
            </a:r>
            <a:r>
              <a:rPr lang="zh-CN" altLang="en-US" sz="1600" dirty="0" smtClean="0">
                <a:solidFill>
                  <a:schemeClr val="tx1">
                    <a:lumMod val="65000"/>
                    <a:lumOff val="35000"/>
                  </a:schemeClr>
                </a:solidFill>
              </a:rPr>
              <a:t>算法，</a:t>
            </a:r>
            <a:r>
              <a:rPr lang="zh-CN" altLang="en-US" sz="1600" dirty="0">
                <a:solidFill>
                  <a:schemeClr val="tx1">
                    <a:lumMod val="65000"/>
                    <a:lumOff val="35000"/>
                  </a:schemeClr>
                </a:solidFill>
              </a:rPr>
              <a:t>重新设计解决特定问题的专门算法。</a:t>
            </a:r>
          </a:p>
        </p:txBody>
      </p:sp>
      <p:sp>
        <p:nvSpPr>
          <p:cNvPr id="2" name="日期占位符 1"/>
          <p:cNvSpPr>
            <a:spLocks noGrp="1"/>
          </p:cNvSpPr>
          <p:nvPr>
            <p:ph type="dt" sz="half" idx="10"/>
          </p:nvPr>
        </p:nvSpPr>
        <p:spPr/>
        <p:txBody>
          <a:bodyPr/>
          <a:lstStyle/>
          <a:p>
            <a:fld id="{FF809E29-9FE3-4501-8A63-4657C95F1161}" type="datetime11">
              <a:rPr lang="zh-CN" altLang="en-US" smtClean="0"/>
              <a:t>10:10:48</a:t>
            </a:fld>
            <a:endParaRPr lang="zh-CN" altLang="en-US"/>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5</a:t>
            </a:fld>
            <a:endParaRPr lang="zh-CN" altLang="en-US"/>
          </a:p>
        </p:txBody>
      </p:sp>
    </p:spTree>
    <p:extLst>
      <p:ext uri="{BB962C8B-B14F-4D97-AF65-F5344CB8AC3E}">
        <p14:creationId xmlns:p14="http://schemas.microsoft.com/office/powerpoint/2010/main" val="4134613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838200" y="1765877"/>
            <a:ext cx="7232374" cy="589584"/>
          </a:xfrm>
        </p:spPr>
        <p:txBody>
          <a:bodyPr>
            <a:norm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a:t>
            </a:r>
            <a:r>
              <a:rPr lang="zh-CN" altLang="en-US" sz="2400" dirty="0" smtClean="0">
                <a:solidFill>
                  <a:schemeClr val="accent1"/>
                </a:solidFill>
              </a:rPr>
              <a:t>求</a:t>
            </a:r>
            <a:r>
              <a:rPr lang="en-US" altLang="zh-CN" sz="2400" dirty="0" smtClean="0">
                <a:solidFill>
                  <a:schemeClr val="accent1"/>
                </a:solidFill>
              </a:rPr>
              <a:t>1×2×3×4×5</a:t>
            </a:r>
          </a:p>
        </p:txBody>
      </p:sp>
      <p:grpSp>
        <p:nvGrpSpPr>
          <p:cNvPr id="14" name="组合 13"/>
          <p:cNvGrpSpPr/>
          <p:nvPr/>
        </p:nvGrpSpPr>
        <p:grpSpPr>
          <a:xfrm>
            <a:off x="1086928" y="2570672"/>
            <a:ext cx="4114799" cy="3061270"/>
            <a:chOff x="4030664" y="1795463"/>
            <a:chExt cx="3717925" cy="4121151"/>
          </a:xfrm>
        </p:grpSpPr>
        <p:sp>
          <p:nvSpPr>
            <p:cNvPr id="1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smtClean="0">
                  <a:solidFill>
                    <a:srgbClr val="454545"/>
                  </a:solidFill>
                </a:rPr>
                <a:t>S1</a:t>
              </a:r>
              <a:r>
                <a:rPr lang="en-US" altLang="zh-CN" sz="1600" dirty="0">
                  <a:solidFill>
                    <a:srgbClr val="454545"/>
                  </a:solidFill>
                </a:rPr>
                <a:t>: </a:t>
              </a:r>
              <a:r>
                <a:rPr lang="zh-CN" altLang="en-US" sz="1600" dirty="0">
                  <a:solidFill>
                    <a:srgbClr val="454545"/>
                  </a:solidFill>
                </a:rPr>
                <a:t>先求</a:t>
              </a:r>
              <a:r>
                <a:rPr lang="en-US" altLang="zh-CN" sz="1600" dirty="0">
                  <a:solidFill>
                    <a:srgbClr val="454545"/>
                  </a:solidFill>
                </a:rPr>
                <a:t>1</a:t>
              </a:r>
              <a:r>
                <a:rPr lang="zh-CN" altLang="en-US" sz="1600" dirty="0">
                  <a:solidFill>
                    <a:srgbClr val="454545"/>
                  </a:solidFill>
                </a:rPr>
                <a:t>乘以</a:t>
              </a:r>
              <a:r>
                <a:rPr lang="en-US" altLang="zh-CN" sz="1600" dirty="0">
                  <a:solidFill>
                    <a:srgbClr val="454545"/>
                  </a:solidFill>
                </a:rPr>
                <a:t>2</a:t>
              </a:r>
              <a:r>
                <a:rPr lang="zh-CN" altLang="en-US" sz="1600" dirty="0">
                  <a:solidFill>
                    <a:srgbClr val="454545"/>
                  </a:solidFill>
                </a:rPr>
                <a:t>，得到结果</a:t>
              </a:r>
              <a:r>
                <a:rPr lang="en-US" altLang="zh-CN" sz="1600" dirty="0" smtClean="0">
                  <a:solidFill>
                    <a:srgbClr val="454545"/>
                  </a:solidFill>
                </a:rPr>
                <a:t>2</a:t>
              </a:r>
              <a:endParaRPr lang="zh-CN" altLang="en-US" sz="1600" dirty="0">
                <a:solidFill>
                  <a:srgbClr val="454545"/>
                </a:solidFill>
              </a:endParaRP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a:t>
              </a:r>
              <a:r>
                <a:rPr lang="zh-CN" altLang="en-US" sz="1600" dirty="0">
                  <a:solidFill>
                    <a:srgbClr val="454545"/>
                  </a:solidFill>
                </a:rPr>
                <a:t>将步骤</a:t>
              </a:r>
              <a:r>
                <a:rPr lang="en-US" altLang="zh-CN" sz="1600" dirty="0">
                  <a:solidFill>
                    <a:srgbClr val="454545"/>
                  </a:solidFill>
                </a:rPr>
                <a:t>1</a:t>
              </a:r>
              <a:r>
                <a:rPr lang="zh-CN" altLang="en-US" sz="1600" dirty="0">
                  <a:solidFill>
                    <a:srgbClr val="454545"/>
                  </a:solidFill>
                </a:rPr>
                <a:t>得到的乘积</a:t>
              </a:r>
              <a:r>
                <a:rPr lang="en-US" altLang="zh-CN" sz="1600" dirty="0">
                  <a:solidFill>
                    <a:srgbClr val="454545"/>
                  </a:solidFill>
                </a:rPr>
                <a:t>2</a:t>
              </a:r>
              <a:r>
                <a:rPr lang="zh-CN" altLang="en-US" sz="1600" dirty="0">
                  <a:solidFill>
                    <a:srgbClr val="454545"/>
                  </a:solidFill>
                </a:rPr>
                <a:t>再乘以</a:t>
              </a:r>
              <a:r>
                <a:rPr lang="en-US" altLang="zh-CN" sz="1600" dirty="0">
                  <a:solidFill>
                    <a:srgbClr val="454545"/>
                  </a:solidFill>
                </a:rPr>
                <a:t>3</a:t>
              </a:r>
              <a:r>
                <a:rPr lang="zh-CN" altLang="en-US" sz="1600" dirty="0">
                  <a:solidFill>
                    <a:srgbClr val="454545"/>
                  </a:solidFill>
                </a:rPr>
                <a:t>，得到结果</a:t>
              </a:r>
              <a:r>
                <a:rPr lang="en-US" altLang="zh-CN" sz="1600" dirty="0" smtClean="0">
                  <a:solidFill>
                    <a:srgbClr val="454545"/>
                  </a:solidFill>
                </a:rPr>
                <a:t>6</a:t>
              </a:r>
              <a:endParaRPr lang="zh-CN" altLang="en-US" sz="1600" dirty="0">
                <a:solidFill>
                  <a:srgbClr val="454545"/>
                </a:solidFill>
              </a:endParaRP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zh-CN" altLang="en-US" sz="1600" dirty="0">
                  <a:solidFill>
                    <a:srgbClr val="454545"/>
                  </a:solidFill>
                </a:rPr>
                <a:t>将</a:t>
              </a:r>
              <a:r>
                <a:rPr lang="en-US" altLang="zh-CN" sz="1600" dirty="0">
                  <a:solidFill>
                    <a:srgbClr val="454545"/>
                  </a:solidFill>
                </a:rPr>
                <a:t>6</a:t>
              </a:r>
              <a:r>
                <a:rPr lang="zh-CN" altLang="en-US" sz="1600" dirty="0">
                  <a:solidFill>
                    <a:srgbClr val="454545"/>
                  </a:solidFill>
                </a:rPr>
                <a:t>再乘以</a:t>
              </a:r>
              <a:r>
                <a:rPr lang="en-US" altLang="zh-CN" sz="1600" dirty="0">
                  <a:solidFill>
                    <a:srgbClr val="454545"/>
                  </a:solidFill>
                </a:rPr>
                <a:t>4</a:t>
              </a:r>
              <a:r>
                <a:rPr lang="zh-CN" altLang="en-US" sz="1600" dirty="0">
                  <a:solidFill>
                    <a:srgbClr val="454545"/>
                  </a:solidFill>
                </a:rPr>
                <a:t>，得</a:t>
              </a:r>
              <a:r>
                <a:rPr lang="en-US" altLang="zh-CN" sz="1600" dirty="0" smtClean="0">
                  <a:solidFill>
                    <a:srgbClr val="454545"/>
                  </a:solidFill>
                </a:rPr>
                <a:t>24</a:t>
              </a:r>
              <a:endParaRPr lang="zh-CN" altLang="en-US"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zh-CN" altLang="en-US" sz="1600" dirty="0">
                  <a:solidFill>
                    <a:srgbClr val="454545"/>
                  </a:solidFill>
                </a:rPr>
                <a:t>将</a:t>
              </a:r>
              <a:r>
                <a:rPr lang="en-US" altLang="zh-CN" sz="1600" dirty="0">
                  <a:solidFill>
                    <a:srgbClr val="454545"/>
                  </a:solidFill>
                </a:rPr>
                <a:t>24</a:t>
              </a:r>
              <a:r>
                <a:rPr lang="zh-CN" altLang="en-US" sz="1600" dirty="0">
                  <a:solidFill>
                    <a:srgbClr val="454545"/>
                  </a:solidFill>
                </a:rPr>
                <a:t>再乘以</a:t>
              </a:r>
              <a:r>
                <a:rPr lang="en-US" altLang="zh-CN" sz="1600" dirty="0">
                  <a:solidFill>
                    <a:srgbClr val="454545"/>
                  </a:solidFill>
                </a:rPr>
                <a:t>5</a:t>
              </a:r>
              <a:r>
                <a:rPr lang="zh-CN" altLang="en-US" sz="1600" dirty="0">
                  <a:solidFill>
                    <a:srgbClr val="454545"/>
                  </a:solidFill>
                </a:rPr>
                <a:t>，得</a:t>
              </a:r>
              <a:r>
                <a:rPr lang="en-US" altLang="zh-CN" sz="1600" dirty="0" smtClean="0">
                  <a:solidFill>
                    <a:srgbClr val="454545"/>
                  </a:solidFill>
                </a:rPr>
                <a:t>120</a:t>
              </a:r>
              <a:endParaRPr lang="zh-CN" altLang="en-US" sz="1600" dirty="0">
                <a:solidFill>
                  <a:srgbClr val="454545"/>
                </a:solidFill>
              </a:endParaRPr>
            </a:p>
          </p:txBody>
        </p:sp>
        <p:sp>
          <p:nvSpPr>
            <p:cNvPr id="19"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0"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1"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22" name="组合 21"/>
          <p:cNvGrpSpPr/>
          <p:nvPr/>
        </p:nvGrpSpPr>
        <p:grpSpPr>
          <a:xfrm>
            <a:off x="6492815" y="2570672"/>
            <a:ext cx="5023449" cy="3061270"/>
            <a:chOff x="4030664" y="1795463"/>
            <a:chExt cx="3717925" cy="4121151"/>
          </a:xfrm>
        </p:grpSpPr>
        <p:sp>
          <p:nvSpPr>
            <p:cNvPr id="2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a:t>
              </a:r>
              <a:r>
                <a:rPr lang="zh-CN" altLang="en-US" sz="1600" dirty="0">
                  <a:solidFill>
                    <a:srgbClr val="454545"/>
                  </a:solidFill>
                </a:rPr>
                <a:t>令</a:t>
              </a:r>
              <a:r>
                <a:rPr lang="en-US" altLang="zh-CN" sz="1600" dirty="0">
                  <a:solidFill>
                    <a:srgbClr val="454545"/>
                  </a:solidFill>
                </a:rPr>
                <a:t>p=1</a:t>
              </a:r>
              <a:r>
                <a:rPr lang="zh-CN" altLang="en-US" sz="1600" dirty="0">
                  <a:solidFill>
                    <a:srgbClr val="454545"/>
                  </a:solidFill>
                </a:rPr>
                <a:t>，或写成</a:t>
              </a:r>
              <a:r>
                <a:rPr lang="en-US" altLang="zh-CN" sz="1600" dirty="0" smtClean="0">
                  <a:solidFill>
                    <a:srgbClr val="454545"/>
                  </a:solidFill>
                </a:rPr>
                <a:t>1=&gt;p</a:t>
              </a:r>
              <a:r>
                <a:rPr lang="en-US" altLang="zh-CN" sz="1600" dirty="0">
                  <a:solidFill>
                    <a:srgbClr val="454545"/>
                  </a:solidFill>
                </a:rPr>
                <a:t>(</a:t>
              </a:r>
              <a:r>
                <a:rPr lang="zh-CN" altLang="en-US" sz="1600" dirty="0">
                  <a:solidFill>
                    <a:srgbClr val="454545"/>
                  </a:solidFill>
                </a:rPr>
                <a:t>表示将</a:t>
              </a:r>
              <a:r>
                <a:rPr lang="en-US" altLang="zh-CN" sz="1600" dirty="0">
                  <a:solidFill>
                    <a:srgbClr val="454545"/>
                  </a:solidFill>
                </a:rPr>
                <a:t>1</a:t>
              </a:r>
              <a:r>
                <a:rPr lang="zh-CN" altLang="en-US" sz="1600" dirty="0">
                  <a:solidFill>
                    <a:srgbClr val="454545"/>
                  </a:solidFill>
                </a:rPr>
                <a:t>存放在变量</a:t>
              </a:r>
              <a:r>
                <a:rPr lang="en-US" altLang="zh-CN" sz="1600" dirty="0">
                  <a:solidFill>
                    <a:srgbClr val="454545"/>
                  </a:solidFill>
                </a:rPr>
                <a:t>p</a:t>
              </a:r>
              <a:r>
                <a:rPr lang="zh-CN" altLang="en-US" sz="1600" dirty="0">
                  <a:solidFill>
                    <a:srgbClr val="454545"/>
                  </a:solidFill>
                </a:rPr>
                <a:t>中</a:t>
              </a:r>
              <a:r>
                <a:rPr lang="en-US" altLang="zh-CN" sz="1600" dirty="0">
                  <a:solidFill>
                    <a:srgbClr val="454545"/>
                  </a:solidFill>
                </a:rPr>
                <a:t>)</a:t>
              </a: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a:t>
              </a:r>
              <a:r>
                <a:rPr lang="zh-CN" altLang="en-US" sz="1600" dirty="0">
                  <a:solidFill>
                    <a:srgbClr val="454545"/>
                  </a:solidFill>
                </a:rPr>
                <a:t>令</a:t>
              </a:r>
              <a:r>
                <a:rPr lang="en-US" altLang="zh-CN" sz="1600" dirty="0" err="1">
                  <a:solidFill>
                    <a:srgbClr val="454545"/>
                  </a:solidFill>
                </a:rPr>
                <a:t>i</a:t>
              </a:r>
              <a:r>
                <a:rPr lang="en-US" altLang="zh-CN" sz="1600" dirty="0">
                  <a:solidFill>
                    <a:srgbClr val="454545"/>
                  </a:solidFill>
                </a:rPr>
                <a:t>=2</a:t>
              </a:r>
              <a:r>
                <a:rPr lang="zh-CN" altLang="en-US" sz="1600" dirty="0">
                  <a:solidFill>
                    <a:srgbClr val="454545"/>
                  </a:solidFill>
                </a:rPr>
                <a:t>，或写成</a:t>
              </a:r>
              <a:r>
                <a:rPr lang="en-US" altLang="zh-CN" sz="1600" dirty="0" smtClean="0">
                  <a:solidFill>
                    <a:srgbClr val="454545"/>
                  </a:solidFill>
                </a:rPr>
                <a:t>2=&gt;</a:t>
              </a:r>
              <a:r>
                <a:rPr lang="en-US" altLang="zh-CN" sz="1600" dirty="0" err="1" smtClean="0">
                  <a:solidFill>
                    <a:srgbClr val="454545"/>
                  </a:solidFill>
                </a:rPr>
                <a:t>i</a:t>
              </a:r>
              <a:r>
                <a:rPr lang="en-US" altLang="zh-CN" sz="1600" dirty="0">
                  <a:solidFill>
                    <a:srgbClr val="454545"/>
                  </a:solidFill>
                </a:rPr>
                <a:t>(</a:t>
              </a:r>
              <a:r>
                <a:rPr lang="zh-CN" altLang="en-US" sz="1600" dirty="0">
                  <a:solidFill>
                    <a:srgbClr val="454545"/>
                  </a:solidFill>
                </a:rPr>
                <a:t>表示将</a:t>
              </a:r>
              <a:r>
                <a:rPr lang="en-US" altLang="zh-CN" sz="1600" dirty="0">
                  <a:solidFill>
                    <a:srgbClr val="454545"/>
                  </a:solidFill>
                </a:rPr>
                <a:t>2</a:t>
              </a:r>
              <a:r>
                <a:rPr lang="zh-CN" altLang="en-US" sz="1600" dirty="0">
                  <a:solidFill>
                    <a:srgbClr val="454545"/>
                  </a:solidFill>
                </a:rPr>
                <a:t>存放在变量</a:t>
              </a:r>
              <a:r>
                <a:rPr lang="en-US" altLang="zh-CN" sz="1600" dirty="0" err="1">
                  <a:solidFill>
                    <a:srgbClr val="454545"/>
                  </a:solidFill>
                </a:rPr>
                <a:t>i</a:t>
              </a:r>
              <a:r>
                <a:rPr lang="zh-CN" altLang="en-US" sz="1600" dirty="0">
                  <a:solidFill>
                    <a:srgbClr val="454545"/>
                  </a:solidFill>
                </a:rPr>
                <a:t>中</a:t>
              </a:r>
              <a:r>
                <a:rPr lang="en-US" altLang="zh-CN" sz="1600" dirty="0">
                  <a:solidFill>
                    <a:srgbClr val="454545"/>
                  </a:solidFill>
                </a:rPr>
                <a:t>)</a:t>
              </a: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zh-CN" altLang="en-US" sz="1600" dirty="0">
                  <a:solidFill>
                    <a:srgbClr val="454545"/>
                  </a:solidFill>
                </a:rPr>
                <a:t>使</a:t>
              </a:r>
              <a:r>
                <a:rPr lang="en-US" altLang="zh-CN" sz="1600" dirty="0">
                  <a:solidFill>
                    <a:srgbClr val="454545"/>
                  </a:solidFill>
                </a:rPr>
                <a:t>p</a:t>
              </a:r>
              <a:r>
                <a:rPr lang="zh-CN" altLang="en-US" sz="1600" dirty="0">
                  <a:solidFill>
                    <a:srgbClr val="454545"/>
                  </a:solidFill>
                </a:rPr>
                <a:t>与</a:t>
              </a:r>
              <a:r>
                <a:rPr lang="en-US" altLang="zh-CN" sz="1600" dirty="0" err="1">
                  <a:solidFill>
                    <a:srgbClr val="454545"/>
                  </a:solidFill>
                </a:rPr>
                <a:t>i</a:t>
              </a:r>
              <a:r>
                <a:rPr lang="zh-CN" altLang="en-US" sz="1600" dirty="0">
                  <a:solidFill>
                    <a:srgbClr val="454545"/>
                  </a:solidFill>
                </a:rPr>
                <a:t>相乘，乘积仍放在变量</a:t>
              </a:r>
              <a:r>
                <a:rPr lang="en-US" altLang="zh-CN" sz="1600" dirty="0">
                  <a:solidFill>
                    <a:srgbClr val="454545"/>
                  </a:solidFill>
                </a:rPr>
                <a:t>p</a:t>
              </a:r>
              <a:r>
                <a:rPr lang="zh-CN" altLang="en-US" sz="1600" dirty="0">
                  <a:solidFill>
                    <a:srgbClr val="454545"/>
                  </a:solidFill>
                </a:rPr>
                <a:t>中，可表示为</a:t>
              </a:r>
              <a:r>
                <a:rPr lang="en-US" altLang="zh-CN" sz="1600" dirty="0">
                  <a:solidFill>
                    <a:srgbClr val="454545"/>
                  </a:solidFill>
                </a:rPr>
                <a:t>: </a:t>
              </a:r>
              <a:r>
                <a:rPr lang="en-US" altLang="zh-CN" sz="1600" dirty="0" smtClean="0">
                  <a:solidFill>
                    <a:srgbClr val="454545"/>
                  </a:solidFill>
                </a:rPr>
                <a:t>p*</a:t>
              </a:r>
              <a:r>
                <a:rPr lang="en-US" altLang="zh-CN" sz="1600" dirty="0" err="1" smtClean="0">
                  <a:solidFill>
                    <a:srgbClr val="454545"/>
                  </a:solidFill>
                </a:rPr>
                <a:t>i</a:t>
              </a:r>
              <a:r>
                <a:rPr lang="en-US" altLang="zh-CN" sz="1600" dirty="0" smtClean="0">
                  <a:solidFill>
                    <a:srgbClr val="454545"/>
                  </a:solidFill>
                </a:rPr>
                <a:t>=&gt;p</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zh-CN" altLang="en-US" sz="1600" dirty="0">
                  <a:solidFill>
                    <a:srgbClr val="454545"/>
                  </a:solidFill>
                </a:rPr>
                <a:t>使</a:t>
              </a:r>
              <a:r>
                <a:rPr lang="en-US" altLang="zh-CN" sz="1600" dirty="0" err="1">
                  <a:solidFill>
                    <a:srgbClr val="454545"/>
                  </a:solidFill>
                </a:rPr>
                <a:t>i</a:t>
              </a:r>
              <a:r>
                <a:rPr lang="zh-CN" altLang="en-US" sz="1600" dirty="0">
                  <a:solidFill>
                    <a:srgbClr val="454545"/>
                  </a:solidFill>
                </a:rPr>
                <a:t>的值加</a:t>
              </a:r>
              <a:r>
                <a:rPr lang="en-US" altLang="zh-CN" sz="1600" dirty="0">
                  <a:solidFill>
                    <a:srgbClr val="454545"/>
                  </a:solidFill>
                </a:rPr>
                <a:t>1</a:t>
              </a:r>
              <a:r>
                <a:rPr lang="zh-CN" altLang="en-US" sz="1600" dirty="0">
                  <a:solidFill>
                    <a:srgbClr val="454545"/>
                  </a:solidFill>
                </a:rPr>
                <a:t>，即</a:t>
              </a:r>
              <a:r>
                <a:rPr lang="en-US" altLang="zh-CN" sz="1600" dirty="0" smtClean="0">
                  <a:solidFill>
                    <a:srgbClr val="454545"/>
                  </a:solidFill>
                </a:rPr>
                <a:t>i+1=&gt;</a:t>
              </a:r>
              <a:r>
                <a:rPr lang="en-US" altLang="zh-CN" sz="1600" dirty="0" err="1" smtClean="0">
                  <a:solidFill>
                    <a:srgbClr val="454545"/>
                  </a:solidFill>
                </a:rPr>
                <a:t>i</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S5</a:t>
              </a:r>
              <a:r>
                <a:rPr lang="en-US" altLang="zh-CN" sz="1600" dirty="0">
                  <a:solidFill>
                    <a:srgbClr val="454545"/>
                  </a:solidFill>
                </a:rPr>
                <a:t>: </a:t>
              </a:r>
              <a:r>
                <a:rPr lang="zh-CN" altLang="en-US" sz="1600" dirty="0">
                  <a:solidFill>
                    <a:srgbClr val="454545"/>
                  </a:solidFill>
                </a:rPr>
                <a:t>如果</a:t>
              </a:r>
              <a:r>
                <a:rPr lang="en-US" altLang="zh-CN" sz="1600" dirty="0" err="1">
                  <a:solidFill>
                    <a:srgbClr val="454545"/>
                  </a:solidFill>
                </a:rPr>
                <a:t>i</a:t>
              </a:r>
              <a:r>
                <a:rPr lang="zh-CN" altLang="en-US" sz="1600" dirty="0">
                  <a:solidFill>
                    <a:srgbClr val="454545"/>
                  </a:solidFill>
                </a:rPr>
                <a:t>不大于</a:t>
              </a:r>
              <a:r>
                <a:rPr lang="en-US" altLang="zh-CN" sz="1600" dirty="0" smtClean="0">
                  <a:solidFill>
                    <a:srgbClr val="454545"/>
                  </a:solidFill>
                </a:rPr>
                <a:t>5(i&lt;=5)</a:t>
              </a:r>
              <a:r>
                <a:rPr lang="zh-CN" altLang="en-US" sz="1600" dirty="0" smtClean="0">
                  <a:solidFill>
                    <a:srgbClr val="454545"/>
                  </a:solidFill>
                </a:rPr>
                <a:t>，</a:t>
              </a:r>
              <a:r>
                <a:rPr lang="zh-CN" altLang="en-US" sz="1600" dirty="0">
                  <a:solidFill>
                    <a:srgbClr val="454545"/>
                  </a:solidFill>
                </a:rPr>
                <a:t>返回重新执行</a:t>
              </a:r>
              <a:r>
                <a:rPr lang="en-US" altLang="zh-CN" sz="1600" dirty="0">
                  <a:solidFill>
                    <a:srgbClr val="454545"/>
                  </a:solidFill>
                </a:rPr>
                <a:t>S3</a:t>
              </a:r>
              <a:r>
                <a:rPr lang="zh-CN" altLang="en-US" sz="1600" dirty="0">
                  <a:solidFill>
                    <a:srgbClr val="454545"/>
                  </a:solidFill>
                </a:rPr>
                <a:t>及其</a:t>
              </a:r>
              <a:r>
                <a:rPr lang="zh-CN" altLang="en-US" sz="1600" dirty="0" smtClean="0">
                  <a:solidFill>
                    <a:srgbClr val="454545"/>
                  </a:solidFill>
                </a:rPr>
                <a:t>后</a:t>
              </a:r>
              <a:r>
                <a:rPr lang="zh-CN" altLang="en-US" sz="1600" dirty="0">
                  <a:solidFill>
                    <a:srgbClr val="454545"/>
                  </a:solidFill>
                </a:rPr>
                <a:t>续</a:t>
              </a:r>
              <a:r>
                <a:rPr lang="zh-CN" altLang="en-US" sz="1600" dirty="0" smtClean="0">
                  <a:solidFill>
                    <a:srgbClr val="454545"/>
                  </a:solidFill>
                </a:rPr>
                <a:t>步骤</a:t>
              </a:r>
              <a:r>
                <a:rPr lang="en-US" altLang="zh-CN" sz="1600" dirty="0">
                  <a:solidFill>
                    <a:srgbClr val="454545"/>
                  </a:solidFill>
                </a:rPr>
                <a:t>S4</a:t>
              </a:r>
              <a:r>
                <a:rPr lang="zh-CN" altLang="en-US" sz="1600" dirty="0">
                  <a:solidFill>
                    <a:srgbClr val="454545"/>
                  </a:solidFill>
                </a:rPr>
                <a:t>和</a:t>
              </a:r>
              <a:r>
                <a:rPr lang="en-US" altLang="zh-CN" sz="1600" dirty="0">
                  <a:solidFill>
                    <a:srgbClr val="454545"/>
                  </a:solidFill>
                </a:rPr>
                <a:t>S5</a:t>
              </a:r>
              <a:r>
                <a:rPr lang="zh-CN" altLang="en-US" sz="1600" dirty="0">
                  <a:solidFill>
                    <a:srgbClr val="454545"/>
                  </a:solidFill>
                </a:rPr>
                <a:t>；否则，算法结束。最后得到</a:t>
              </a:r>
              <a:r>
                <a:rPr lang="en-US" altLang="zh-CN" sz="1600" dirty="0">
                  <a:solidFill>
                    <a:srgbClr val="454545"/>
                  </a:solidFill>
                </a:rPr>
                <a:t>p</a:t>
              </a:r>
              <a:r>
                <a:rPr lang="zh-CN" altLang="en-US" sz="1600" dirty="0">
                  <a:solidFill>
                    <a:srgbClr val="454545"/>
                  </a:solidFill>
                </a:rPr>
                <a:t>的值就是</a:t>
              </a:r>
              <a:r>
                <a:rPr lang="en-US" altLang="zh-CN" sz="1600" dirty="0">
                  <a:solidFill>
                    <a:srgbClr val="454545"/>
                  </a:solidFill>
                </a:rPr>
                <a:t>5!</a:t>
              </a:r>
              <a:r>
                <a:rPr lang="zh-CN" altLang="en-US" sz="1600" dirty="0">
                  <a:solidFill>
                    <a:srgbClr val="454545"/>
                  </a:solidFill>
                </a:rPr>
                <a:t>的值。</a:t>
              </a:r>
            </a:p>
          </p:txBody>
        </p:sp>
        <p:sp>
          <p:nvSpPr>
            <p:cNvPr id="2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6" name="右箭头 5"/>
          <p:cNvSpPr/>
          <p:nvPr/>
        </p:nvSpPr>
        <p:spPr>
          <a:xfrm>
            <a:off x="5484961" y="3943396"/>
            <a:ext cx="724619" cy="40544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3" name="矩形 32"/>
          <p:cNvSpPr/>
          <p:nvPr/>
        </p:nvSpPr>
        <p:spPr>
          <a:xfrm>
            <a:off x="6291952" y="5886623"/>
            <a:ext cx="5493812" cy="369332"/>
          </a:xfrm>
          <a:prstGeom prst="rect">
            <a:avLst/>
          </a:prstGeom>
          <a:effectLst>
            <a:outerShdw blurRad="50800" dist="38100" dir="2700000" algn="tl" rotWithShape="0">
              <a:prstClr val="black">
                <a:alpha val="40000"/>
              </a:prstClr>
            </a:outerShdw>
          </a:effectLst>
        </p:spPr>
        <p:txBody>
          <a:bodyPr wrap="none">
            <a:spAutoFit/>
          </a:bodyPr>
          <a:lstStyle/>
          <a:p>
            <a:r>
              <a:rPr lang="zh-CN" altLang="en-US" b="1" dirty="0">
                <a:solidFill>
                  <a:schemeClr val="accent1"/>
                </a:solidFill>
              </a:rPr>
              <a:t>用这种方法表示的算法具有一般性、通用性和灵活性</a:t>
            </a:r>
          </a:p>
        </p:txBody>
      </p:sp>
      <p:sp>
        <p:nvSpPr>
          <p:cNvPr id="4" name="日期占位符 3"/>
          <p:cNvSpPr>
            <a:spLocks noGrp="1"/>
          </p:cNvSpPr>
          <p:nvPr>
            <p:ph type="dt" sz="half" idx="10"/>
          </p:nvPr>
        </p:nvSpPr>
        <p:spPr/>
        <p:txBody>
          <a:bodyPr/>
          <a:lstStyle/>
          <a:p>
            <a:fld id="{65E51A8B-483F-4411-BE6B-43BEEE490E0C}" type="datetime11">
              <a:rPr lang="zh-CN" altLang="en-US" smtClean="0"/>
              <a:t>10:10:48</a:t>
            </a:fld>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6</a:t>
            </a:fld>
            <a:endParaRPr lang="zh-CN" altLang="en-US"/>
          </a:p>
        </p:txBody>
      </p:sp>
      <p:sp>
        <p:nvSpPr>
          <p:cNvPr id="7" name="TextBox 6"/>
          <p:cNvSpPr txBox="1"/>
          <p:nvPr/>
        </p:nvSpPr>
        <p:spPr>
          <a:xfrm>
            <a:off x="10360869" y="1043602"/>
            <a:ext cx="1338828" cy="923330"/>
          </a:xfrm>
          <a:prstGeom prst="rect">
            <a:avLst/>
          </a:prstGeom>
          <a:noFill/>
        </p:spPr>
        <p:txBody>
          <a:bodyPr wrap="none" rtlCol="0">
            <a:spAutoFit/>
          </a:bodyPr>
          <a:lstStyle/>
          <a:p>
            <a:r>
              <a:rPr lang="en-US" altLang="zh-CN" dirty="0" smtClean="0"/>
              <a:t>S: Step</a:t>
            </a:r>
          </a:p>
          <a:p>
            <a:r>
              <a:rPr lang="en-US" altLang="zh-CN" dirty="0" smtClean="0"/>
              <a:t>P: Product</a:t>
            </a:r>
          </a:p>
          <a:p>
            <a:r>
              <a:rPr lang="en-US" altLang="zh-CN" dirty="0" smtClean="0"/>
              <a:t>i: Item</a:t>
            </a:r>
            <a:endParaRPr lang="zh-CN" altLang="en-US" dirty="0"/>
          </a:p>
        </p:txBody>
      </p:sp>
    </p:spTree>
    <p:extLst>
      <p:ext uri="{BB962C8B-B14F-4D97-AF65-F5344CB8AC3E}">
        <p14:creationId xmlns:p14="http://schemas.microsoft.com/office/powerpoint/2010/main" val="1978709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838200" y="1765877"/>
            <a:ext cx="7232374" cy="589584"/>
          </a:xfrm>
        </p:spPr>
        <p:txBody>
          <a:bodyPr>
            <a:norm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a:t>
            </a:r>
            <a:r>
              <a:rPr lang="zh-CN" altLang="en-US" sz="2400" dirty="0" smtClean="0">
                <a:solidFill>
                  <a:schemeClr val="accent1"/>
                </a:solidFill>
              </a:rPr>
              <a:t>求</a:t>
            </a:r>
            <a:r>
              <a:rPr lang="en-US" altLang="zh-CN" sz="2400" dirty="0" smtClean="0">
                <a:solidFill>
                  <a:schemeClr val="accent1"/>
                </a:solidFill>
              </a:rPr>
              <a:t>1×2×3×4×5</a:t>
            </a:r>
          </a:p>
        </p:txBody>
      </p:sp>
      <p:grpSp>
        <p:nvGrpSpPr>
          <p:cNvPr id="22" name="组合 21"/>
          <p:cNvGrpSpPr/>
          <p:nvPr/>
        </p:nvGrpSpPr>
        <p:grpSpPr>
          <a:xfrm>
            <a:off x="6492815" y="2570672"/>
            <a:ext cx="5023449" cy="3061270"/>
            <a:chOff x="4030664" y="1795463"/>
            <a:chExt cx="3717925" cy="4121151"/>
          </a:xfrm>
        </p:grpSpPr>
        <p:sp>
          <p:nvSpPr>
            <p:cNvPr id="23"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p</a:t>
              </a:r>
              <a:r>
                <a:rPr lang="en-US" altLang="zh-CN" sz="1600" dirty="0" smtClean="0">
                  <a:solidFill>
                    <a:srgbClr val="454545"/>
                  </a:solidFill>
                </a:rPr>
                <a:t> = 1;</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i</a:t>
              </a:r>
              <a:r>
                <a:rPr lang="en-US" altLang="zh-CN" sz="1600" dirty="0" smtClean="0">
                  <a:solidFill>
                    <a:srgbClr val="454545"/>
                  </a:solidFill>
                </a:rPr>
                <a:t> = 3;</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p</a:t>
              </a:r>
              <a:r>
                <a:rPr lang="en-US" altLang="zh-CN" sz="1600" dirty="0" smtClean="0">
                  <a:solidFill>
                    <a:srgbClr val="454545"/>
                  </a:solidFill>
                </a:rPr>
                <a:t> = p*i;</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en-US" altLang="zh-CN" sz="1600" dirty="0" smtClean="0">
                  <a:solidFill>
                    <a:srgbClr val="454545"/>
                  </a:solidFill>
                </a:rPr>
                <a:t>i = i+2;</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S5</a:t>
              </a:r>
              <a:r>
                <a:rPr lang="en-US" altLang="zh-CN" sz="1600" dirty="0">
                  <a:solidFill>
                    <a:srgbClr val="454545"/>
                  </a:solidFill>
                </a:rPr>
                <a:t>: </a:t>
              </a:r>
              <a:r>
                <a:rPr lang="en-US" altLang="zh-CN" sz="1600" dirty="0" smtClean="0">
                  <a:solidFill>
                    <a:srgbClr val="454545"/>
                  </a:solidFill>
                </a:rPr>
                <a:t>if(i &lt;=11 ) </a:t>
              </a:r>
              <a:r>
                <a:rPr lang="en-US" altLang="zh-CN" sz="1600" dirty="0" err="1" smtClean="0">
                  <a:solidFill>
                    <a:srgbClr val="454545"/>
                  </a:solidFill>
                </a:rPr>
                <a:t>goto</a:t>
              </a:r>
              <a:r>
                <a:rPr lang="en-US" altLang="zh-CN" sz="1600" dirty="0" smtClean="0">
                  <a:solidFill>
                    <a:srgbClr val="454545"/>
                  </a:solidFill>
                </a:rPr>
                <a:t> S3</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S6: output p;</a:t>
              </a:r>
              <a:endParaRPr lang="en-US" altLang="zh-CN" sz="1600" dirty="0">
                <a:solidFill>
                  <a:srgbClr val="454545"/>
                </a:solidFill>
              </a:endParaRPr>
            </a:p>
          </p:txBody>
        </p:sp>
        <p:sp>
          <p:nvSpPr>
            <p:cNvPr id="24"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5"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p>
          </p:txBody>
        </p:sp>
        <p:sp>
          <p:nvSpPr>
            <p:cNvPr id="26"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6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16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16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6" name="右箭头 5"/>
          <p:cNvSpPr/>
          <p:nvPr/>
        </p:nvSpPr>
        <p:spPr>
          <a:xfrm>
            <a:off x="5484961" y="3943396"/>
            <a:ext cx="724619" cy="40544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0" name="文本框 9"/>
          <p:cNvSpPr txBox="1"/>
          <p:nvPr/>
        </p:nvSpPr>
        <p:spPr>
          <a:xfrm>
            <a:off x="6492815" y="1761348"/>
            <a:ext cx="4471359"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dirty="0"/>
              <a:t>若题目改为</a:t>
            </a:r>
            <a:r>
              <a:rPr lang="en-US" altLang="zh-CN" dirty="0"/>
              <a:t>: </a:t>
            </a:r>
            <a:r>
              <a:rPr lang="zh-CN" altLang="en-US" dirty="0"/>
              <a:t>求</a:t>
            </a:r>
            <a:r>
              <a:rPr lang="en-US" altLang="zh-CN" dirty="0"/>
              <a:t>1×3×5×7×9×11</a:t>
            </a:r>
            <a:endParaRPr lang="zh-CN" altLang="en-US" dirty="0"/>
          </a:p>
        </p:txBody>
      </p:sp>
      <p:sp>
        <p:nvSpPr>
          <p:cNvPr id="4" name="日期占位符 3"/>
          <p:cNvSpPr>
            <a:spLocks noGrp="1"/>
          </p:cNvSpPr>
          <p:nvPr>
            <p:ph type="dt" sz="half" idx="10"/>
          </p:nvPr>
        </p:nvSpPr>
        <p:spPr/>
        <p:txBody>
          <a:bodyPr/>
          <a:lstStyle/>
          <a:p>
            <a:fld id="{65E51A8B-483F-4411-BE6B-43BEEE490E0C}" type="datetime11">
              <a:rPr lang="zh-CN" altLang="en-US" smtClean="0"/>
              <a:t>10:10:48</a:t>
            </a:fld>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7</a:t>
            </a:fld>
            <a:endParaRPr lang="zh-CN" altLang="en-US"/>
          </a:p>
        </p:txBody>
      </p:sp>
      <p:grpSp>
        <p:nvGrpSpPr>
          <p:cNvPr id="35" name="组合 34"/>
          <p:cNvGrpSpPr/>
          <p:nvPr/>
        </p:nvGrpSpPr>
        <p:grpSpPr>
          <a:xfrm>
            <a:off x="377019" y="2564048"/>
            <a:ext cx="5023449" cy="3061270"/>
            <a:chOff x="4030664" y="1795463"/>
            <a:chExt cx="3717925" cy="4121151"/>
          </a:xfrm>
        </p:grpSpPr>
        <p:sp>
          <p:nvSpPr>
            <p:cNvPr id="3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600" dirty="0">
                  <a:solidFill>
                    <a:srgbClr val="454545"/>
                  </a:solidFill>
                </a:rPr>
                <a:t>S1: </a:t>
              </a:r>
              <a:r>
                <a:rPr lang="zh-CN" altLang="en-US" sz="1600" dirty="0">
                  <a:solidFill>
                    <a:srgbClr val="454545"/>
                  </a:solidFill>
                </a:rPr>
                <a:t>令</a:t>
              </a:r>
              <a:r>
                <a:rPr lang="en-US" altLang="zh-CN" sz="1600" dirty="0">
                  <a:solidFill>
                    <a:srgbClr val="454545"/>
                  </a:solidFill>
                </a:rPr>
                <a:t>p=1</a:t>
              </a:r>
              <a:r>
                <a:rPr lang="zh-CN" altLang="en-US" sz="1600" dirty="0">
                  <a:solidFill>
                    <a:srgbClr val="454545"/>
                  </a:solidFill>
                </a:rPr>
                <a:t>，或写成</a:t>
              </a:r>
              <a:r>
                <a:rPr lang="en-US" altLang="zh-CN" sz="1600" dirty="0" smtClean="0">
                  <a:solidFill>
                    <a:srgbClr val="454545"/>
                  </a:solidFill>
                </a:rPr>
                <a:t>1=&gt;p</a:t>
              </a:r>
              <a:r>
                <a:rPr lang="en-US" altLang="zh-CN" sz="1600" dirty="0">
                  <a:solidFill>
                    <a:srgbClr val="454545"/>
                  </a:solidFill>
                </a:rPr>
                <a:t>(</a:t>
              </a:r>
              <a:r>
                <a:rPr lang="zh-CN" altLang="en-US" sz="1600" dirty="0">
                  <a:solidFill>
                    <a:srgbClr val="454545"/>
                  </a:solidFill>
                </a:rPr>
                <a:t>表示将</a:t>
              </a:r>
              <a:r>
                <a:rPr lang="en-US" altLang="zh-CN" sz="1600" dirty="0">
                  <a:solidFill>
                    <a:srgbClr val="454545"/>
                  </a:solidFill>
                </a:rPr>
                <a:t>1</a:t>
              </a:r>
              <a:r>
                <a:rPr lang="zh-CN" altLang="en-US" sz="1600" dirty="0">
                  <a:solidFill>
                    <a:srgbClr val="454545"/>
                  </a:solidFill>
                </a:rPr>
                <a:t>存放在变量</a:t>
              </a:r>
              <a:r>
                <a:rPr lang="en-US" altLang="zh-CN" sz="1600" dirty="0">
                  <a:solidFill>
                    <a:srgbClr val="454545"/>
                  </a:solidFill>
                </a:rPr>
                <a:t>p</a:t>
              </a:r>
              <a:r>
                <a:rPr lang="zh-CN" altLang="en-US" sz="1600" dirty="0">
                  <a:solidFill>
                    <a:srgbClr val="454545"/>
                  </a:solidFill>
                </a:rPr>
                <a:t>中</a:t>
              </a:r>
              <a:r>
                <a:rPr lang="en-US" altLang="zh-CN" sz="1600" dirty="0">
                  <a:solidFill>
                    <a:srgbClr val="454545"/>
                  </a:solidFill>
                </a:rPr>
                <a:t>)</a:t>
              </a:r>
            </a:p>
            <a:p>
              <a:pPr algn="just">
                <a:spcBef>
                  <a:spcPts val="600"/>
                </a:spcBef>
                <a:spcAft>
                  <a:spcPts val="600"/>
                </a:spcAft>
                <a:defRPr/>
              </a:pPr>
              <a:r>
                <a:rPr lang="en-US" altLang="zh-CN" sz="1600" dirty="0" smtClean="0">
                  <a:solidFill>
                    <a:srgbClr val="454545"/>
                  </a:solidFill>
                </a:rPr>
                <a:t>S2</a:t>
              </a:r>
              <a:r>
                <a:rPr lang="en-US" altLang="zh-CN" sz="1600" dirty="0">
                  <a:solidFill>
                    <a:srgbClr val="454545"/>
                  </a:solidFill>
                </a:rPr>
                <a:t>: </a:t>
              </a:r>
              <a:r>
                <a:rPr lang="zh-CN" altLang="en-US" sz="1600" dirty="0">
                  <a:solidFill>
                    <a:srgbClr val="454545"/>
                  </a:solidFill>
                </a:rPr>
                <a:t>令</a:t>
              </a:r>
              <a:r>
                <a:rPr lang="en-US" altLang="zh-CN" sz="1600" dirty="0" err="1">
                  <a:solidFill>
                    <a:srgbClr val="454545"/>
                  </a:solidFill>
                </a:rPr>
                <a:t>i</a:t>
              </a:r>
              <a:r>
                <a:rPr lang="en-US" altLang="zh-CN" sz="1600" dirty="0">
                  <a:solidFill>
                    <a:srgbClr val="454545"/>
                  </a:solidFill>
                </a:rPr>
                <a:t>=2</a:t>
              </a:r>
              <a:r>
                <a:rPr lang="zh-CN" altLang="en-US" sz="1600" dirty="0">
                  <a:solidFill>
                    <a:srgbClr val="454545"/>
                  </a:solidFill>
                </a:rPr>
                <a:t>，或写成</a:t>
              </a:r>
              <a:r>
                <a:rPr lang="en-US" altLang="zh-CN" sz="1600" dirty="0" smtClean="0">
                  <a:solidFill>
                    <a:srgbClr val="454545"/>
                  </a:solidFill>
                </a:rPr>
                <a:t>2=&gt;</a:t>
              </a:r>
              <a:r>
                <a:rPr lang="en-US" altLang="zh-CN" sz="1600" dirty="0" err="1" smtClean="0">
                  <a:solidFill>
                    <a:srgbClr val="454545"/>
                  </a:solidFill>
                </a:rPr>
                <a:t>i</a:t>
              </a:r>
              <a:r>
                <a:rPr lang="en-US" altLang="zh-CN" sz="1600" dirty="0">
                  <a:solidFill>
                    <a:srgbClr val="454545"/>
                  </a:solidFill>
                </a:rPr>
                <a:t>(</a:t>
              </a:r>
              <a:r>
                <a:rPr lang="zh-CN" altLang="en-US" sz="1600" dirty="0">
                  <a:solidFill>
                    <a:srgbClr val="454545"/>
                  </a:solidFill>
                </a:rPr>
                <a:t>表示将</a:t>
              </a:r>
              <a:r>
                <a:rPr lang="en-US" altLang="zh-CN" sz="1600" dirty="0">
                  <a:solidFill>
                    <a:srgbClr val="454545"/>
                  </a:solidFill>
                </a:rPr>
                <a:t>2</a:t>
              </a:r>
              <a:r>
                <a:rPr lang="zh-CN" altLang="en-US" sz="1600" dirty="0">
                  <a:solidFill>
                    <a:srgbClr val="454545"/>
                  </a:solidFill>
                </a:rPr>
                <a:t>存放在变量</a:t>
              </a:r>
              <a:r>
                <a:rPr lang="en-US" altLang="zh-CN" sz="1600" dirty="0" err="1">
                  <a:solidFill>
                    <a:srgbClr val="454545"/>
                  </a:solidFill>
                </a:rPr>
                <a:t>i</a:t>
              </a:r>
              <a:r>
                <a:rPr lang="zh-CN" altLang="en-US" sz="1600" dirty="0">
                  <a:solidFill>
                    <a:srgbClr val="454545"/>
                  </a:solidFill>
                </a:rPr>
                <a:t>中</a:t>
              </a:r>
              <a:r>
                <a:rPr lang="en-US" altLang="zh-CN" sz="1600" dirty="0">
                  <a:solidFill>
                    <a:srgbClr val="454545"/>
                  </a:solidFill>
                </a:rPr>
                <a:t>)</a:t>
              </a:r>
            </a:p>
            <a:p>
              <a:pPr algn="just">
                <a:spcBef>
                  <a:spcPts val="600"/>
                </a:spcBef>
                <a:spcAft>
                  <a:spcPts val="600"/>
                </a:spcAft>
                <a:defRPr/>
              </a:pPr>
              <a:r>
                <a:rPr lang="en-US" altLang="zh-CN" sz="1600" dirty="0" smtClean="0">
                  <a:solidFill>
                    <a:srgbClr val="454545"/>
                  </a:solidFill>
                </a:rPr>
                <a:t>S3</a:t>
              </a:r>
              <a:r>
                <a:rPr lang="en-US" altLang="zh-CN" sz="1600" dirty="0">
                  <a:solidFill>
                    <a:srgbClr val="454545"/>
                  </a:solidFill>
                </a:rPr>
                <a:t>: </a:t>
              </a:r>
              <a:r>
                <a:rPr lang="zh-CN" altLang="en-US" sz="1600" dirty="0">
                  <a:solidFill>
                    <a:srgbClr val="454545"/>
                  </a:solidFill>
                </a:rPr>
                <a:t>使</a:t>
              </a:r>
              <a:r>
                <a:rPr lang="en-US" altLang="zh-CN" sz="1600" dirty="0">
                  <a:solidFill>
                    <a:srgbClr val="454545"/>
                  </a:solidFill>
                </a:rPr>
                <a:t>p</a:t>
              </a:r>
              <a:r>
                <a:rPr lang="zh-CN" altLang="en-US" sz="1600" dirty="0">
                  <a:solidFill>
                    <a:srgbClr val="454545"/>
                  </a:solidFill>
                </a:rPr>
                <a:t>与</a:t>
              </a:r>
              <a:r>
                <a:rPr lang="en-US" altLang="zh-CN" sz="1600" dirty="0" err="1">
                  <a:solidFill>
                    <a:srgbClr val="454545"/>
                  </a:solidFill>
                </a:rPr>
                <a:t>i</a:t>
              </a:r>
              <a:r>
                <a:rPr lang="zh-CN" altLang="en-US" sz="1600" dirty="0">
                  <a:solidFill>
                    <a:srgbClr val="454545"/>
                  </a:solidFill>
                </a:rPr>
                <a:t>相乘，乘积仍放在变量</a:t>
              </a:r>
              <a:r>
                <a:rPr lang="en-US" altLang="zh-CN" sz="1600" dirty="0">
                  <a:solidFill>
                    <a:srgbClr val="454545"/>
                  </a:solidFill>
                </a:rPr>
                <a:t>p</a:t>
              </a:r>
              <a:r>
                <a:rPr lang="zh-CN" altLang="en-US" sz="1600" dirty="0">
                  <a:solidFill>
                    <a:srgbClr val="454545"/>
                  </a:solidFill>
                </a:rPr>
                <a:t>中，可表示为</a:t>
              </a:r>
              <a:r>
                <a:rPr lang="en-US" altLang="zh-CN" sz="1600" dirty="0">
                  <a:solidFill>
                    <a:srgbClr val="454545"/>
                  </a:solidFill>
                </a:rPr>
                <a:t>: </a:t>
              </a:r>
              <a:r>
                <a:rPr lang="en-US" altLang="zh-CN" sz="1600" dirty="0" smtClean="0">
                  <a:solidFill>
                    <a:srgbClr val="454545"/>
                  </a:solidFill>
                </a:rPr>
                <a:t>p*</a:t>
              </a:r>
              <a:r>
                <a:rPr lang="en-US" altLang="zh-CN" sz="1600" dirty="0" err="1" smtClean="0">
                  <a:solidFill>
                    <a:srgbClr val="454545"/>
                  </a:solidFill>
                </a:rPr>
                <a:t>i</a:t>
              </a:r>
              <a:r>
                <a:rPr lang="en-US" altLang="zh-CN" sz="1600" dirty="0" smtClean="0">
                  <a:solidFill>
                    <a:srgbClr val="454545"/>
                  </a:solidFill>
                </a:rPr>
                <a:t>=&gt;p</a:t>
              </a:r>
              <a:endParaRPr lang="en-US" altLang="zh-CN" sz="1600" dirty="0">
                <a:solidFill>
                  <a:srgbClr val="454545"/>
                </a:solidFill>
              </a:endParaRPr>
            </a:p>
            <a:p>
              <a:pPr algn="just">
                <a:spcBef>
                  <a:spcPts val="600"/>
                </a:spcBef>
                <a:spcAft>
                  <a:spcPts val="600"/>
                </a:spcAft>
                <a:defRPr/>
              </a:pPr>
              <a:r>
                <a:rPr lang="en-US" altLang="zh-CN" sz="1600" dirty="0" smtClean="0">
                  <a:solidFill>
                    <a:srgbClr val="454545"/>
                  </a:solidFill>
                </a:rPr>
                <a:t>S4</a:t>
              </a:r>
              <a:r>
                <a:rPr lang="en-US" altLang="zh-CN" sz="1600" dirty="0">
                  <a:solidFill>
                    <a:srgbClr val="454545"/>
                  </a:solidFill>
                </a:rPr>
                <a:t>: </a:t>
              </a:r>
              <a:r>
                <a:rPr lang="zh-CN" altLang="en-US" sz="1600" dirty="0">
                  <a:solidFill>
                    <a:srgbClr val="454545"/>
                  </a:solidFill>
                </a:rPr>
                <a:t>使</a:t>
              </a:r>
              <a:r>
                <a:rPr lang="en-US" altLang="zh-CN" sz="1600" dirty="0" err="1">
                  <a:solidFill>
                    <a:srgbClr val="454545"/>
                  </a:solidFill>
                </a:rPr>
                <a:t>i</a:t>
              </a:r>
              <a:r>
                <a:rPr lang="zh-CN" altLang="en-US" sz="1600" dirty="0">
                  <a:solidFill>
                    <a:srgbClr val="454545"/>
                  </a:solidFill>
                </a:rPr>
                <a:t>的值加</a:t>
              </a:r>
              <a:r>
                <a:rPr lang="en-US" altLang="zh-CN" sz="1600" dirty="0">
                  <a:solidFill>
                    <a:srgbClr val="454545"/>
                  </a:solidFill>
                </a:rPr>
                <a:t>1</a:t>
              </a:r>
              <a:r>
                <a:rPr lang="zh-CN" altLang="en-US" sz="1600" dirty="0">
                  <a:solidFill>
                    <a:srgbClr val="454545"/>
                  </a:solidFill>
                </a:rPr>
                <a:t>，即</a:t>
              </a:r>
              <a:r>
                <a:rPr lang="en-US" altLang="zh-CN" sz="1600" dirty="0" smtClean="0">
                  <a:solidFill>
                    <a:srgbClr val="454545"/>
                  </a:solidFill>
                </a:rPr>
                <a:t>i+1=&gt;</a:t>
              </a:r>
              <a:r>
                <a:rPr lang="en-US" altLang="zh-CN" sz="1600" dirty="0" err="1" smtClean="0">
                  <a:solidFill>
                    <a:srgbClr val="454545"/>
                  </a:solidFill>
                </a:rPr>
                <a:t>i</a:t>
              </a:r>
              <a:endParaRPr lang="en-US" altLang="zh-CN" sz="1600" dirty="0">
                <a:solidFill>
                  <a:srgbClr val="454545"/>
                </a:solidFill>
              </a:endParaRPr>
            </a:p>
            <a:p>
              <a:pPr algn="just">
                <a:spcBef>
                  <a:spcPts val="600"/>
                </a:spcBef>
                <a:spcAft>
                  <a:spcPts val="600"/>
                </a:spcAft>
                <a:defRPr/>
              </a:pPr>
              <a:r>
                <a:rPr lang="en-US" altLang="zh-CN" sz="1600" dirty="0">
                  <a:solidFill>
                    <a:srgbClr val="454545"/>
                  </a:solidFill>
                </a:rPr>
                <a:t>S5: </a:t>
              </a:r>
              <a:r>
                <a:rPr lang="zh-CN" altLang="en-US" sz="1600" dirty="0">
                  <a:solidFill>
                    <a:srgbClr val="454545"/>
                  </a:solidFill>
                </a:rPr>
                <a:t>如果</a:t>
              </a:r>
              <a:r>
                <a:rPr lang="en-US" altLang="zh-CN" sz="1600" dirty="0">
                  <a:solidFill>
                    <a:srgbClr val="454545"/>
                  </a:solidFill>
                </a:rPr>
                <a:t>i</a:t>
              </a:r>
              <a:r>
                <a:rPr lang="zh-CN" altLang="en-US" sz="1600" dirty="0">
                  <a:solidFill>
                    <a:srgbClr val="454545"/>
                  </a:solidFill>
                </a:rPr>
                <a:t>不大于</a:t>
              </a:r>
              <a:r>
                <a:rPr lang="en-US" altLang="zh-CN" sz="1600" dirty="0">
                  <a:solidFill>
                    <a:srgbClr val="454545"/>
                  </a:solidFill>
                </a:rPr>
                <a:t>5(i&lt;=5)</a:t>
              </a:r>
              <a:r>
                <a:rPr lang="zh-CN" altLang="en-US" sz="1600" dirty="0">
                  <a:solidFill>
                    <a:srgbClr val="454545"/>
                  </a:solidFill>
                </a:rPr>
                <a:t>，返回重新执行</a:t>
              </a:r>
              <a:r>
                <a:rPr lang="en-US" altLang="zh-CN" sz="1600" dirty="0">
                  <a:solidFill>
                    <a:srgbClr val="454545"/>
                  </a:solidFill>
                </a:rPr>
                <a:t>S3</a:t>
              </a:r>
              <a:r>
                <a:rPr lang="zh-CN" altLang="en-US" sz="1600" dirty="0">
                  <a:solidFill>
                    <a:srgbClr val="454545"/>
                  </a:solidFill>
                </a:rPr>
                <a:t>及其后续步骤</a:t>
              </a:r>
              <a:r>
                <a:rPr lang="en-US" altLang="zh-CN" sz="1600" dirty="0">
                  <a:solidFill>
                    <a:srgbClr val="454545"/>
                  </a:solidFill>
                </a:rPr>
                <a:t>S4</a:t>
              </a:r>
              <a:r>
                <a:rPr lang="zh-CN" altLang="en-US" sz="1600" dirty="0">
                  <a:solidFill>
                    <a:srgbClr val="454545"/>
                  </a:solidFill>
                </a:rPr>
                <a:t>和</a:t>
              </a:r>
              <a:r>
                <a:rPr lang="en-US" altLang="zh-CN" sz="1600" dirty="0">
                  <a:solidFill>
                    <a:srgbClr val="454545"/>
                  </a:solidFill>
                </a:rPr>
                <a:t>S5</a:t>
              </a:r>
              <a:r>
                <a:rPr lang="zh-CN" altLang="en-US" sz="1600" dirty="0">
                  <a:solidFill>
                    <a:srgbClr val="454545"/>
                  </a:solidFill>
                </a:rPr>
                <a:t>；否则，算法结束。最后得到</a:t>
              </a:r>
              <a:r>
                <a:rPr lang="en-US" altLang="zh-CN" sz="1600" dirty="0">
                  <a:solidFill>
                    <a:srgbClr val="454545"/>
                  </a:solidFill>
                </a:rPr>
                <a:t>p</a:t>
              </a:r>
              <a:r>
                <a:rPr lang="zh-CN" altLang="en-US" sz="1600" dirty="0">
                  <a:solidFill>
                    <a:srgbClr val="454545"/>
                  </a:solidFill>
                </a:rPr>
                <a:t>的值就是</a:t>
              </a:r>
              <a:r>
                <a:rPr lang="en-US" altLang="zh-CN" sz="1600" dirty="0">
                  <a:solidFill>
                    <a:srgbClr val="454545"/>
                  </a:solidFill>
                </a:rPr>
                <a:t>5!</a:t>
              </a:r>
              <a:r>
                <a:rPr lang="zh-CN" altLang="en-US" sz="1600" dirty="0">
                  <a:solidFill>
                    <a:srgbClr val="454545"/>
                  </a:solidFill>
                </a:rPr>
                <a:t>的值。</a:t>
              </a:r>
            </a:p>
          </p:txBody>
        </p:sp>
        <p:sp>
          <p:nvSpPr>
            <p:cNvPr id="37"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8"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9"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64623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308100" y="1816677"/>
            <a:ext cx="101727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2.2】</a:t>
            </a:r>
            <a:r>
              <a:rPr lang="zh-CN" altLang="en-US" sz="2400" dirty="0">
                <a:solidFill>
                  <a:schemeClr val="accent1"/>
                </a:solidFill>
              </a:rPr>
              <a:t>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smtClean="0">
              <a:solidFill>
                <a:schemeClr val="accent1"/>
              </a:solidFill>
            </a:endParaRPr>
          </a:p>
        </p:txBody>
      </p:sp>
      <p:grpSp>
        <p:nvGrpSpPr>
          <p:cNvPr id="14" name="组合 13"/>
          <p:cNvGrpSpPr/>
          <p:nvPr/>
        </p:nvGrpSpPr>
        <p:grpSpPr>
          <a:xfrm>
            <a:off x="5760528" y="2684783"/>
            <a:ext cx="4114799" cy="3061270"/>
            <a:chOff x="4030664" y="1795463"/>
            <a:chExt cx="3717925" cy="4121151"/>
          </a:xfrm>
        </p:grpSpPr>
        <p:sp>
          <p:nvSpPr>
            <p:cNvPr id="1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S2: </a:t>
              </a:r>
              <a:r>
                <a:rPr lang="zh-CN" altLang="en-US" sz="1400" dirty="0" smtClean="0">
                  <a:solidFill>
                    <a:srgbClr val="454545"/>
                  </a:solidFill>
                </a:rPr>
                <a:t>如果</a:t>
              </a:r>
              <a:r>
                <a:rPr lang="en-US" altLang="zh-CN" sz="1400" dirty="0" err="1" smtClean="0">
                  <a:solidFill>
                    <a:srgbClr val="454545"/>
                  </a:solidFill>
                </a:rPr>
                <a:t>g</a:t>
              </a:r>
              <a:r>
                <a:rPr lang="en-US" altLang="zh-CN" sz="1400" baseline="-250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80</a:t>
              </a:r>
              <a:r>
                <a:rPr lang="zh-CN" altLang="en-US" sz="1400" dirty="0" smtClean="0">
                  <a:solidFill>
                    <a:srgbClr val="454545"/>
                  </a:solidFill>
                </a:rPr>
                <a:t>，则输出</a:t>
              </a:r>
              <a:r>
                <a:rPr lang="en-US" altLang="zh-CN" sz="1400" dirty="0" err="1" smtClean="0">
                  <a:solidFill>
                    <a:srgbClr val="454545"/>
                  </a:solidFill>
                </a:rPr>
                <a:t>n</a:t>
              </a:r>
              <a:r>
                <a:rPr lang="en-US" altLang="zh-CN" sz="1400" baseline="-25000" dirty="0" err="1">
                  <a:solidFill>
                    <a:srgbClr val="454545"/>
                  </a:solidFill>
                </a:rPr>
                <a:t>i</a:t>
              </a:r>
              <a:r>
                <a:rPr lang="zh-CN" altLang="en-US" sz="1400" dirty="0" smtClean="0">
                  <a:solidFill>
                    <a:srgbClr val="454545"/>
                  </a:solidFill>
                </a:rPr>
                <a:t>和</a:t>
              </a:r>
              <a:r>
                <a:rPr lang="en-US" altLang="zh-CN" sz="1400" dirty="0" err="1" smtClean="0">
                  <a:solidFill>
                    <a:srgbClr val="454545"/>
                  </a:solidFill>
                </a:rPr>
                <a:t>g</a:t>
              </a:r>
              <a:r>
                <a:rPr lang="en-US" altLang="zh-CN" sz="1400" baseline="-25000" dirty="0" err="1">
                  <a:solidFill>
                    <a:srgbClr val="454545"/>
                  </a:solidFill>
                </a:rPr>
                <a:t>i</a:t>
              </a:r>
              <a:r>
                <a:rPr lang="zh-CN" altLang="en-US" sz="1400" dirty="0" smtClean="0">
                  <a:solidFill>
                    <a:srgbClr val="454545"/>
                  </a:solidFill>
                </a:rPr>
                <a:t>，否则不输出</a:t>
              </a:r>
              <a:r>
                <a:rPr lang="en-US" altLang="zh-CN" sz="1400" dirty="0" smtClean="0">
                  <a:solidFill>
                    <a:srgbClr val="454545"/>
                  </a:solidFill>
                </a:rPr>
                <a:t> </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50</a:t>
              </a:r>
              <a:r>
                <a:rPr lang="zh-CN" altLang="en-US" sz="1400" dirty="0" smtClean="0">
                  <a:solidFill>
                    <a:srgbClr val="454545"/>
                  </a:solidFill>
                </a:rPr>
                <a:t>，返回到</a:t>
              </a:r>
              <a:r>
                <a:rPr lang="en-US" altLang="zh-CN" sz="1400" dirty="0" smtClean="0">
                  <a:solidFill>
                    <a:srgbClr val="454545"/>
                  </a:solidFill>
                </a:rPr>
                <a:t>S2</a:t>
              </a:r>
              <a:r>
                <a:rPr lang="zh-CN" altLang="en-US" sz="1400" dirty="0" smtClean="0">
                  <a:solidFill>
                    <a:srgbClr val="454545"/>
                  </a:solidFill>
                </a:rPr>
                <a:t>，继续执行，否则，算法结束</a:t>
              </a:r>
              <a:endParaRPr lang="zh-CN" altLang="en-US" sz="1400" dirty="0">
                <a:solidFill>
                  <a:srgbClr val="454545"/>
                </a:solidFill>
              </a:endParaRP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1"/>
            </p:custDataLst>
          </p:nvPr>
        </p:nvSpPr>
        <p:spPr>
          <a:xfrm>
            <a:off x="2409905" y="2774404"/>
            <a:ext cx="2306320" cy="297164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n</a:t>
            </a:r>
            <a:r>
              <a:rPr lang="zh-CN" altLang="en-US" sz="1400" dirty="0" smtClean="0">
                <a:solidFill>
                  <a:schemeClr val="tx1"/>
                </a:solidFill>
              </a:rPr>
              <a:t>：表示学生学号</a:t>
            </a:r>
            <a:endParaRPr lang="en-US" altLang="zh-CN" sz="1400" dirty="0" smtClean="0">
              <a:solidFill>
                <a:schemeClr val="tx1"/>
              </a:solidFill>
            </a:endParaRPr>
          </a:p>
          <a:p>
            <a:pPr algn="just">
              <a:spcBef>
                <a:spcPts val="600"/>
              </a:spcBef>
              <a:spcAft>
                <a:spcPts val="600"/>
              </a:spcAft>
              <a:defRPr/>
            </a:pPr>
            <a:r>
              <a:rPr lang="zh-CN" altLang="en-US" sz="1400" dirty="0" smtClean="0">
                <a:solidFill>
                  <a:schemeClr val="tx1"/>
                </a:solidFill>
              </a:rPr>
              <a:t>下标</a:t>
            </a:r>
            <a:r>
              <a:rPr lang="en-US" altLang="zh-CN" sz="1400" dirty="0" err="1" smtClean="0">
                <a:solidFill>
                  <a:schemeClr val="tx1"/>
                </a:solidFill>
              </a:rPr>
              <a:t>i</a:t>
            </a:r>
            <a:r>
              <a:rPr lang="zh-CN" altLang="en-US" sz="1400" dirty="0" smtClean="0">
                <a:solidFill>
                  <a:schemeClr val="tx1"/>
                </a:solidFill>
              </a:rPr>
              <a:t>：表示第几个学生</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n</a:t>
            </a:r>
            <a:r>
              <a:rPr lang="en-US" altLang="zh-CN" sz="1400" baseline="-25000" dirty="0">
                <a:solidFill>
                  <a:srgbClr val="454545"/>
                </a:solidFill>
              </a:rPr>
              <a:t>1</a:t>
            </a:r>
            <a:r>
              <a:rPr lang="zh-CN" altLang="en-US" sz="1400" dirty="0" smtClean="0">
                <a:solidFill>
                  <a:schemeClr val="tx1"/>
                </a:solidFill>
              </a:rPr>
              <a:t>：表示第一个学生的学号</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n</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个学生的学号</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zh-CN" altLang="en-US" sz="1400" dirty="0" smtClean="0">
                <a:solidFill>
                  <a:schemeClr val="tx1"/>
                </a:solidFill>
              </a:rPr>
              <a:t>：表示学生的成绩</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en-US" altLang="zh-CN" sz="1400" baseline="-25000" dirty="0">
                <a:solidFill>
                  <a:srgbClr val="454545"/>
                </a:solidFill>
              </a:rPr>
              <a:t>1</a:t>
            </a:r>
            <a:r>
              <a:rPr lang="zh-CN" altLang="en-US" sz="1400" dirty="0" smtClean="0">
                <a:solidFill>
                  <a:schemeClr val="tx1"/>
                </a:solidFill>
              </a:rPr>
              <a:t>：表示第</a:t>
            </a:r>
            <a:r>
              <a:rPr lang="zh-CN" altLang="en-US" sz="1400" dirty="0">
                <a:solidFill>
                  <a:schemeClr val="tx1"/>
                </a:solidFill>
              </a:rPr>
              <a:t>一</a:t>
            </a:r>
            <a:r>
              <a:rPr lang="zh-CN" altLang="en-US" sz="1400" dirty="0" smtClean="0">
                <a:solidFill>
                  <a:schemeClr val="tx1"/>
                </a:solidFill>
              </a:rPr>
              <a:t>个学生的成绩</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g</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个学生的成绩</a:t>
            </a:r>
            <a:endParaRPr lang="en-US" altLang="zh-CN" sz="1400" dirty="0" smtClean="0">
              <a:solidFill>
                <a:schemeClr val="tx1"/>
              </a:solidFill>
            </a:endParaRPr>
          </a:p>
        </p:txBody>
      </p:sp>
      <p:sp>
        <p:nvSpPr>
          <p:cNvPr id="4" name="日期占位符 3"/>
          <p:cNvSpPr>
            <a:spLocks noGrp="1"/>
          </p:cNvSpPr>
          <p:nvPr>
            <p:ph type="dt" sz="half" idx="10"/>
          </p:nvPr>
        </p:nvSpPr>
        <p:spPr/>
        <p:txBody>
          <a:bodyPr/>
          <a:lstStyle/>
          <a:p>
            <a:fld id="{CAF07EFA-5C06-4DB0-BE7D-5F5DFB1232A1}" type="datetime11">
              <a:rPr lang="zh-CN" altLang="en-US" smtClean="0"/>
              <a:t>10:10:48</a:t>
            </a:fld>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8</a:t>
            </a:fld>
            <a:endParaRPr lang="zh-CN" altLang="en-US"/>
          </a:p>
        </p:txBody>
      </p:sp>
    </p:spTree>
    <p:extLst>
      <p:ext uri="{BB962C8B-B14F-4D97-AF65-F5344CB8AC3E}">
        <p14:creationId xmlns:p14="http://schemas.microsoft.com/office/powerpoint/2010/main" val="364344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302866" y="1481289"/>
            <a:ext cx="1034049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smtClean="0">
              <a:solidFill>
                <a:schemeClr val="accent1"/>
              </a:solidFill>
            </a:endParaRPr>
          </a:p>
        </p:txBody>
      </p:sp>
      <p:grpSp>
        <p:nvGrpSpPr>
          <p:cNvPr id="14" name="组合 13"/>
          <p:cNvGrpSpPr/>
          <p:nvPr/>
        </p:nvGrpSpPr>
        <p:grpSpPr>
          <a:xfrm>
            <a:off x="4544089" y="2419863"/>
            <a:ext cx="7371080" cy="3061270"/>
            <a:chOff x="4030664" y="1795463"/>
            <a:chExt cx="3717925" cy="4121151"/>
          </a:xfrm>
        </p:grpSpPr>
        <p:sp>
          <p:nvSpPr>
            <p:cNvPr id="16" name="MH_Text_1"/>
            <p:cNvSpPr>
              <a:spLocks noChangeAspect="1"/>
            </p:cNvSpPr>
            <p:nvPr>
              <p:custDataLst>
                <p:tags r:id="rId13"/>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2000=&gt;</a:t>
              </a:r>
              <a:r>
                <a:rPr lang="en-US" altLang="zh-CN" sz="1400" dirty="0">
                  <a:solidFill>
                    <a:srgbClr val="454545"/>
                  </a:solidFill>
                </a:rPr>
                <a:t>year</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不能被</a:t>
              </a:r>
              <a:r>
                <a:rPr lang="en-US" altLang="zh-CN" sz="1400" dirty="0">
                  <a:solidFill>
                    <a:srgbClr val="454545"/>
                  </a:solidFill>
                </a:rPr>
                <a:t>4</a:t>
              </a:r>
              <a:r>
                <a:rPr lang="zh-CN" altLang="en-US" sz="1400" dirty="0">
                  <a:solidFill>
                    <a:srgbClr val="454545"/>
                  </a:solidFill>
                </a:rPr>
                <a:t>整除，则输出</a:t>
              </a:r>
              <a:r>
                <a:rPr lang="en-US" altLang="zh-CN" sz="1400" dirty="0">
                  <a:solidFill>
                    <a:srgbClr val="454545"/>
                  </a:solidFill>
                </a:rPr>
                <a:t>year </a:t>
              </a:r>
              <a:r>
                <a:rPr lang="zh-CN" altLang="en-US" sz="1400" dirty="0">
                  <a:solidFill>
                    <a:srgbClr val="454545"/>
                  </a:solidFill>
                </a:rPr>
                <a:t>的值和“不是闰年”。然后转到</a:t>
              </a:r>
              <a:r>
                <a:rPr lang="en-US" altLang="zh-CN" sz="1400" dirty="0">
                  <a:solidFill>
                    <a:srgbClr val="454545"/>
                  </a:solidFill>
                </a:rPr>
                <a:t>S6</a:t>
              </a:r>
              <a:r>
                <a:rPr lang="zh-CN" altLang="en-US" sz="1400" dirty="0">
                  <a:solidFill>
                    <a:srgbClr val="454545"/>
                  </a:solidFill>
                </a:rPr>
                <a:t>，检查下一个年份</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a:t>
              </a:r>
              <a:r>
                <a:rPr lang="zh-CN" altLang="en-US" sz="1400" dirty="0">
                  <a:solidFill>
                    <a:srgbClr val="454545"/>
                  </a:solidFill>
                </a:rPr>
                <a:t>整除，不能被</a:t>
              </a:r>
              <a:r>
                <a:rPr lang="en-US" altLang="zh-CN" sz="1400" dirty="0">
                  <a:solidFill>
                    <a:srgbClr val="454545"/>
                  </a:solidFill>
                </a:rPr>
                <a:t>100</a:t>
              </a:r>
              <a:r>
                <a:rPr lang="zh-CN" altLang="en-US" sz="1400" dirty="0">
                  <a:solidFill>
                    <a:srgbClr val="454545"/>
                  </a:solidFill>
                </a:rPr>
                <a:t>整除，则输出</a:t>
              </a:r>
              <a:r>
                <a:rPr lang="en-US" altLang="zh-CN" sz="1400" dirty="0">
                  <a:solidFill>
                    <a:srgbClr val="454545"/>
                  </a:solidFill>
                </a:rPr>
                <a:t>year</a:t>
              </a:r>
              <a:r>
                <a:rPr lang="zh-CN" altLang="en-US" sz="1400" dirty="0">
                  <a:solidFill>
                    <a:srgbClr val="454545"/>
                  </a:solidFill>
                </a:rPr>
                <a:t>的值和“是闰年”。然后转到</a:t>
              </a:r>
              <a:r>
                <a:rPr lang="en-US" altLang="zh-CN" sz="1400" dirty="0">
                  <a:solidFill>
                    <a:srgbClr val="454545"/>
                  </a:solidFill>
                </a:rPr>
                <a:t>S6</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400</a:t>
              </a:r>
              <a:r>
                <a:rPr lang="zh-CN" altLang="en-US" sz="1400" dirty="0">
                  <a:solidFill>
                    <a:srgbClr val="454545"/>
                  </a:solidFill>
                </a:rPr>
                <a:t>整除，输出</a:t>
              </a:r>
              <a:r>
                <a:rPr lang="en-US" altLang="zh-CN" sz="1400" dirty="0">
                  <a:solidFill>
                    <a:srgbClr val="454545"/>
                  </a:solidFill>
                </a:rPr>
                <a:t>year</a:t>
              </a:r>
              <a:r>
                <a:rPr lang="zh-CN" altLang="en-US" sz="1400" dirty="0">
                  <a:solidFill>
                    <a:srgbClr val="454545"/>
                  </a:solidFill>
                </a:rPr>
                <a:t>的值和“是闰年” ，然后转到</a:t>
              </a:r>
              <a:r>
                <a:rPr lang="en-US" altLang="zh-CN" sz="1400" dirty="0">
                  <a:solidFill>
                    <a:srgbClr val="454545"/>
                  </a:solidFill>
                </a:rPr>
                <a:t>S6</a:t>
              </a: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zh-CN" altLang="en-US" sz="1400" dirty="0">
                  <a:solidFill>
                    <a:srgbClr val="454545"/>
                  </a:solidFill>
                </a:rPr>
                <a:t>输出</a:t>
              </a:r>
              <a:r>
                <a:rPr lang="en-US" altLang="zh-CN" sz="1400" dirty="0">
                  <a:solidFill>
                    <a:srgbClr val="454545"/>
                  </a:solidFill>
                </a:rPr>
                <a:t>year</a:t>
              </a:r>
              <a:r>
                <a:rPr lang="zh-CN" altLang="en-US" sz="1400" dirty="0">
                  <a:solidFill>
                    <a:srgbClr val="454545"/>
                  </a:solidFill>
                </a:rPr>
                <a:t>的值和“不是闰年”</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en-US" altLang="zh-CN" sz="1400" dirty="0" smtClean="0">
                  <a:solidFill>
                    <a:srgbClr val="454545"/>
                  </a:solidFill>
                </a:rPr>
                <a:t>year+1=&gt;year</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zh-CN" altLang="en-US" sz="1400" dirty="0">
                  <a:solidFill>
                    <a:srgbClr val="454545"/>
                  </a:solidFill>
                </a:rPr>
                <a:t>当</a:t>
              </a:r>
              <a:r>
                <a:rPr lang="en-US" altLang="zh-CN" sz="1400" dirty="0">
                  <a:solidFill>
                    <a:srgbClr val="454545"/>
                  </a:solidFill>
                </a:rPr>
                <a:t>year≤2500</a:t>
              </a:r>
              <a:r>
                <a:rPr lang="zh-CN" altLang="en-US" sz="1400" dirty="0">
                  <a:solidFill>
                    <a:srgbClr val="454545"/>
                  </a:solidFill>
                </a:rPr>
                <a:t>时，转</a:t>
              </a:r>
              <a:r>
                <a:rPr lang="en-US" altLang="zh-CN" sz="1400" dirty="0">
                  <a:solidFill>
                    <a:srgbClr val="454545"/>
                  </a:solidFill>
                </a:rPr>
                <a:t>S2</a:t>
              </a:r>
              <a:r>
                <a:rPr lang="zh-CN" altLang="en-US" sz="1400" dirty="0">
                  <a:solidFill>
                    <a:srgbClr val="454545"/>
                  </a:solidFill>
                </a:rPr>
                <a:t>继续执行，否则算法</a:t>
              </a:r>
              <a:r>
                <a:rPr lang="zh-CN" altLang="en-US" sz="1400" dirty="0" smtClean="0">
                  <a:solidFill>
                    <a:srgbClr val="454545"/>
                  </a:solidFill>
                </a:rPr>
                <a:t>停止</a:t>
              </a:r>
              <a:endParaRPr lang="zh-CN" altLang="en-US" sz="1400" dirty="0">
                <a:solidFill>
                  <a:srgbClr val="454545"/>
                </a:solidFill>
              </a:endParaRPr>
            </a:p>
          </p:txBody>
        </p:sp>
        <p:sp>
          <p:nvSpPr>
            <p:cNvPr id="19" name="MH_Other_1"/>
            <p:cNvSpPr/>
            <p:nvPr>
              <p:custDataLst>
                <p:tags r:id="rId14"/>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15"/>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16"/>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0" name="组合 9"/>
          <p:cNvGrpSpPr/>
          <p:nvPr/>
        </p:nvGrpSpPr>
        <p:grpSpPr>
          <a:xfrm>
            <a:off x="200599" y="2404438"/>
            <a:ext cx="4343490" cy="3181739"/>
            <a:chOff x="3063481" y="1566863"/>
            <a:chExt cx="6402783" cy="4827588"/>
          </a:xfrm>
        </p:grpSpPr>
        <p:sp>
          <p:nvSpPr>
            <p:cNvPr id="11" name="MH_Other_1"/>
            <p:cNvSpPr>
              <a:spLocks/>
            </p:cNvSpPr>
            <p:nvPr>
              <p:custDataLst>
                <p:tags r:id="rId1"/>
              </p:custDataLst>
            </p:nvPr>
          </p:nvSpPr>
          <p:spPr bwMode="auto">
            <a:xfrm>
              <a:off x="5054600" y="1587501"/>
              <a:ext cx="2281238" cy="2308225"/>
            </a:xfrm>
            <a:custGeom>
              <a:avLst/>
              <a:gdLst>
                <a:gd name="T0" fmla="*/ 276741 w 2400920"/>
                <a:gd name="T1" fmla="*/ 0 h 2429116"/>
                <a:gd name="T2" fmla="*/ 547860 w 2400920"/>
                <a:gd name="T3" fmla="*/ 221175 h 2429116"/>
                <a:gd name="T4" fmla="*/ 552122 w 2400920"/>
                <a:gd name="T5" fmla="*/ 263484 h 2429116"/>
                <a:gd name="T6" fmla="*/ 552928 w 2400920"/>
                <a:gd name="T7" fmla="*/ 262695 h 2429116"/>
                <a:gd name="T8" fmla="*/ 553509 w 2400920"/>
                <a:gd name="T9" fmla="*/ 262124 h 2429116"/>
                <a:gd name="T10" fmla="*/ 939073 w 2400920"/>
                <a:gd name="T11" fmla="*/ 571077 h 2429116"/>
                <a:gd name="T12" fmla="*/ 937711 w 2400920"/>
                <a:gd name="T13" fmla="*/ 572407 h 2429116"/>
                <a:gd name="T14" fmla="*/ 960762 w 2400920"/>
                <a:gd name="T15" fmla="*/ 570082 h 2429116"/>
                <a:gd name="T16" fmla="*/ 1368042 w 2400920"/>
                <a:gd name="T17" fmla="*/ 977745 h 2429116"/>
                <a:gd name="T18" fmla="*/ 960762 w 2400920"/>
                <a:gd name="T19" fmla="*/ 1385405 h 2429116"/>
                <a:gd name="T20" fmla="*/ 553483 w 2400920"/>
                <a:gd name="T21" fmla="*/ 977745 h 2429116"/>
                <a:gd name="T22" fmla="*/ 555585 w 2400920"/>
                <a:gd name="T23" fmla="*/ 936064 h 2429116"/>
                <a:gd name="T24" fmla="*/ 555645 w 2400920"/>
                <a:gd name="T25" fmla="*/ 935674 h 2429116"/>
                <a:gd name="T26" fmla="*/ 557771 w 2400920"/>
                <a:gd name="T27" fmla="*/ 893773 h 2429116"/>
                <a:gd name="T28" fmla="*/ 255454 w 2400920"/>
                <a:gd name="T29" fmla="*/ 553559 h 2429116"/>
                <a:gd name="T30" fmla="*/ 257035 w 2400920"/>
                <a:gd name="T31" fmla="*/ 552012 h 2429116"/>
                <a:gd name="T32" fmla="*/ 220968 w 2400920"/>
                <a:gd name="T33" fmla="*/ 548373 h 2429116"/>
                <a:gd name="T34" fmla="*/ 0 w 2400920"/>
                <a:gd name="T35" fmla="*/ 277001 h 2429116"/>
                <a:gd name="T36" fmla="*/ 276741 w 2400920"/>
                <a:gd name="T37" fmla="*/ 0 h 2429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0920" h="2429116">
                  <a:moveTo>
                    <a:pt x="485682" y="0"/>
                  </a:moveTo>
                  <a:cubicBezTo>
                    <a:pt x="720388" y="0"/>
                    <a:pt x="916209" y="166483"/>
                    <a:pt x="961497" y="387800"/>
                  </a:cubicBezTo>
                  <a:lnTo>
                    <a:pt x="968975" y="461981"/>
                  </a:lnTo>
                  <a:lnTo>
                    <a:pt x="970390" y="460598"/>
                  </a:lnTo>
                  <a:cubicBezTo>
                    <a:pt x="971412" y="459600"/>
                    <a:pt x="971412" y="459600"/>
                    <a:pt x="971412" y="459600"/>
                  </a:cubicBezTo>
                  <a:cubicBezTo>
                    <a:pt x="990958" y="809567"/>
                    <a:pt x="1132434" y="1030159"/>
                    <a:pt x="1648077" y="1001305"/>
                  </a:cubicBezTo>
                  <a:lnTo>
                    <a:pt x="1645688" y="1003638"/>
                  </a:lnTo>
                  <a:lnTo>
                    <a:pt x="1686142" y="999560"/>
                  </a:lnTo>
                  <a:cubicBezTo>
                    <a:pt x="2080903" y="999560"/>
                    <a:pt x="2400920" y="1319577"/>
                    <a:pt x="2400920" y="1714338"/>
                  </a:cubicBezTo>
                  <a:cubicBezTo>
                    <a:pt x="2400920" y="2109099"/>
                    <a:pt x="2080903" y="2429116"/>
                    <a:pt x="1686142" y="2429116"/>
                  </a:cubicBezTo>
                  <a:cubicBezTo>
                    <a:pt x="1291381" y="2429116"/>
                    <a:pt x="971364" y="2109099"/>
                    <a:pt x="971364" y="1714338"/>
                  </a:cubicBezTo>
                  <a:cubicBezTo>
                    <a:pt x="971364" y="1689666"/>
                    <a:pt x="972614" y="1665285"/>
                    <a:pt x="975055" y="1641256"/>
                  </a:cubicBezTo>
                  <a:lnTo>
                    <a:pt x="975159" y="1640574"/>
                  </a:lnTo>
                  <a:lnTo>
                    <a:pt x="978892" y="1567105"/>
                  </a:lnTo>
                  <a:cubicBezTo>
                    <a:pt x="987529" y="1126838"/>
                    <a:pt x="776417" y="996767"/>
                    <a:pt x="448322" y="970590"/>
                  </a:cubicBezTo>
                  <a:lnTo>
                    <a:pt x="451098" y="967878"/>
                  </a:lnTo>
                  <a:lnTo>
                    <a:pt x="387800" y="961497"/>
                  </a:lnTo>
                  <a:cubicBezTo>
                    <a:pt x="166483" y="916209"/>
                    <a:pt x="0" y="720388"/>
                    <a:pt x="0" y="485682"/>
                  </a:cubicBezTo>
                  <a:cubicBezTo>
                    <a:pt x="0" y="217447"/>
                    <a:pt x="217447" y="0"/>
                    <a:pt x="485682" y="0"/>
                  </a:cubicBezTo>
                  <a:close/>
                </a:path>
              </a:pathLst>
            </a:custGeom>
            <a:solidFill>
              <a:schemeClr val="accent1"/>
            </a:solidFill>
            <a:ln>
              <a:noFill/>
            </a:ln>
          </p:spPr>
          <p:txBody>
            <a:bodyPr/>
            <a:lstStyle/>
            <a:p>
              <a:endParaRPr lang="zh-CN" altLang="en-US" sz="1200"/>
            </a:p>
          </p:txBody>
        </p:sp>
        <p:sp>
          <p:nvSpPr>
            <p:cNvPr id="12" name="MH_Other_2"/>
            <p:cNvSpPr>
              <a:spLocks/>
            </p:cNvSpPr>
            <p:nvPr>
              <p:custDataLst>
                <p:tags r:id="rId2"/>
              </p:custDataLst>
            </p:nvPr>
          </p:nvSpPr>
          <p:spPr bwMode="auto">
            <a:xfrm>
              <a:off x="3478214" y="2568575"/>
              <a:ext cx="2308225" cy="2281238"/>
            </a:xfrm>
            <a:custGeom>
              <a:avLst/>
              <a:gdLst>
                <a:gd name="T0" fmla="*/ 977740 w 2429117"/>
                <a:gd name="T1" fmla="*/ 0 h 2400919"/>
                <a:gd name="T2" fmla="*/ 1385400 w 2429117"/>
                <a:gd name="T3" fmla="*/ 407282 h 2400919"/>
                <a:gd name="T4" fmla="*/ 977740 w 2429117"/>
                <a:gd name="T5" fmla="*/ 814564 h 2400919"/>
                <a:gd name="T6" fmla="*/ 944748 w 2429117"/>
                <a:gd name="T7" fmla="*/ 812900 h 2400919"/>
                <a:gd name="T8" fmla="*/ 945577 w 2429117"/>
                <a:gd name="T9" fmla="*/ 813747 h 2400919"/>
                <a:gd name="T10" fmla="*/ 552755 w 2429117"/>
                <a:gd name="T11" fmla="*/ 1113398 h 2400919"/>
                <a:gd name="T12" fmla="*/ 551863 w 2429117"/>
                <a:gd name="T13" fmla="*/ 1112485 h 2400919"/>
                <a:gd name="T14" fmla="*/ 548370 w 2429117"/>
                <a:gd name="T15" fmla="*/ 1147079 h 2400919"/>
                <a:gd name="T16" fmla="*/ 277000 w 2429117"/>
                <a:gd name="T17" fmla="*/ 1368048 h 2400919"/>
                <a:gd name="T18" fmla="*/ 0 w 2429117"/>
                <a:gd name="T19" fmla="*/ 1091307 h 2400919"/>
                <a:gd name="T20" fmla="*/ 221175 w 2429117"/>
                <a:gd name="T21" fmla="*/ 820186 h 2400919"/>
                <a:gd name="T22" fmla="*/ 262034 w 2429117"/>
                <a:gd name="T23" fmla="*/ 816070 h 2400919"/>
                <a:gd name="T24" fmla="*/ 261888 w 2429117"/>
                <a:gd name="T25" fmla="*/ 815922 h 2400919"/>
                <a:gd name="T26" fmla="*/ 261320 w 2429117"/>
                <a:gd name="T27" fmla="*/ 815341 h 2400919"/>
                <a:gd name="T28" fmla="*/ 570270 w 2429117"/>
                <a:gd name="T29" fmla="*/ 429776 h 2400919"/>
                <a:gd name="T30" fmla="*/ 572589 w 2429117"/>
                <a:gd name="T31" fmla="*/ 432146 h 2400919"/>
                <a:gd name="T32" fmla="*/ 570080 w 2429117"/>
                <a:gd name="T33" fmla="*/ 407282 h 2400919"/>
                <a:gd name="T34" fmla="*/ 977740 w 2429117"/>
                <a:gd name="T35" fmla="*/ 0 h 24009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29117" h="2400919">
                  <a:moveTo>
                    <a:pt x="1714339" y="0"/>
                  </a:moveTo>
                  <a:cubicBezTo>
                    <a:pt x="2109100" y="0"/>
                    <a:pt x="2429117" y="320017"/>
                    <a:pt x="2429117" y="714778"/>
                  </a:cubicBezTo>
                  <a:cubicBezTo>
                    <a:pt x="2429117" y="1109539"/>
                    <a:pt x="2109100" y="1429556"/>
                    <a:pt x="1714339" y="1429556"/>
                  </a:cubicBezTo>
                  <a:lnTo>
                    <a:pt x="1656491" y="1426635"/>
                  </a:lnTo>
                  <a:lnTo>
                    <a:pt x="1657946" y="1428125"/>
                  </a:lnTo>
                  <a:cubicBezTo>
                    <a:pt x="1143234" y="1387171"/>
                    <a:pt x="997104" y="1604040"/>
                    <a:pt x="969181" y="1954007"/>
                  </a:cubicBezTo>
                  <a:lnTo>
                    <a:pt x="967617" y="1952407"/>
                  </a:lnTo>
                  <a:lnTo>
                    <a:pt x="961497" y="2013119"/>
                  </a:lnTo>
                  <a:cubicBezTo>
                    <a:pt x="916209" y="2234436"/>
                    <a:pt x="720388" y="2400919"/>
                    <a:pt x="485682" y="2400919"/>
                  </a:cubicBezTo>
                  <a:cubicBezTo>
                    <a:pt x="217447" y="2400919"/>
                    <a:pt x="0" y="2183472"/>
                    <a:pt x="0" y="1915237"/>
                  </a:cubicBezTo>
                  <a:cubicBezTo>
                    <a:pt x="0" y="1680531"/>
                    <a:pt x="166483" y="1484710"/>
                    <a:pt x="387800" y="1439422"/>
                  </a:cubicBezTo>
                  <a:lnTo>
                    <a:pt x="459444" y="1432200"/>
                  </a:lnTo>
                  <a:lnTo>
                    <a:pt x="459189" y="1431939"/>
                  </a:lnTo>
                  <a:cubicBezTo>
                    <a:pt x="458191" y="1430918"/>
                    <a:pt x="458191" y="1430918"/>
                    <a:pt x="458191" y="1430918"/>
                  </a:cubicBezTo>
                  <a:cubicBezTo>
                    <a:pt x="808158" y="1411371"/>
                    <a:pt x="1028750" y="1269895"/>
                    <a:pt x="999896" y="754252"/>
                  </a:cubicBezTo>
                  <a:lnTo>
                    <a:pt x="1003960" y="758414"/>
                  </a:lnTo>
                  <a:lnTo>
                    <a:pt x="999561" y="714778"/>
                  </a:lnTo>
                  <a:cubicBezTo>
                    <a:pt x="999561" y="320017"/>
                    <a:pt x="1319578" y="0"/>
                    <a:pt x="1714339" y="0"/>
                  </a:cubicBezTo>
                  <a:close/>
                </a:path>
              </a:pathLst>
            </a:custGeom>
            <a:solidFill>
              <a:schemeClr val="bg1">
                <a:lumMod val="65000"/>
              </a:schemeClr>
            </a:solidFill>
            <a:ln>
              <a:noFill/>
            </a:ln>
          </p:spPr>
          <p:txBody>
            <a:bodyPr/>
            <a:lstStyle/>
            <a:p>
              <a:endParaRPr lang="zh-CN" altLang="en-US" sz="1200"/>
            </a:p>
          </p:txBody>
        </p:sp>
        <p:sp>
          <p:nvSpPr>
            <p:cNvPr id="13" name="MH_Other_3"/>
            <p:cNvSpPr>
              <a:spLocks/>
            </p:cNvSpPr>
            <p:nvPr>
              <p:custDataLst>
                <p:tags r:id="rId3"/>
              </p:custDataLst>
            </p:nvPr>
          </p:nvSpPr>
          <p:spPr bwMode="auto">
            <a:xfrm>
              <a:off x="4568825" y="4086226"/>
              <a:ext cx="2281238" cy="2308225"/>
            </a:xfrm>
            <a:custGeom>
              <a:avLst/>
              <a:gdLst>
                <a:gd name="T0" fmla="*/ 407282 w 2400919"/>
                <a:gd name="T1" fmla="*/ 0 h 2429115"/>
                <a:gd name="T2" fmla="*/ 814564 w 2400919"/>
                <a:gd name="T3" fmla="*/ 407664 h 2429115"/>
                <a:gd name="T4" fmla="*/ 812954 w 2400919"/>
                <a:gd name="T5" fmla="*/ 439572 h 2429115"/>
                <a:gd name="T6" fmla="*/ 813516 w 2400919"/>
                <a:gd name="T7" fmla="*/ 439022 h 2429115"/>
                <a:gd name="T8" fmla="*/ 1113399 w 2400919"/>
                <a:gd name="T9" fmla="*/ 831849 h 2429115"/>
                <a:gd name="T10" fmla="*/ 1111741 w 2400919"/>
                <a:gd name="T11" fmla="*/ 833469 h 2429115"/>
                <a:gd name="T12" fmla="*/ 1147079 w 2400919"/>
                <a:gd name="T13" fmla="*/ 837035 h 2429115"/>
                <a:gd name="T14" fmla="*/ 1368048 w 2400919"/>
                <a:gd name="T15" fmla="*/ 1108410 h 2429115"/>
                <a:gd name="T16" fmla="*/ 1091307 w 2400919"/>
                <a:gd name="T17" fmla="*/ 1385412 h 2429115"/>
                <a:gd name="T18" fmla="*/ 820186 w 2400919"/>
                <a:gd name="T19" fmla="*/ 1164237 h 2429115"/>
                <a:gd name="T20" fmla="*/ 815976 w 2400919"/>
                <a:gd name="T21" fmla="*/ 1122438 h 2429115"/>
                <a:gd name="T22" fmla="*/ 815690 w 2400919"/>
                <a:gd name="T23" fmla="*/ 1122716 h 2429115"/>
                <a:gd name="T24" fmla="*/ 815110 w 2400919"/>
                <a:gd name="T25" fmla="*/ 1123285 h 2429115"/>
                <a:gd name="T26" fmla="*/ 429776 w 2400919"/>
                <a:gd name="T27" fmla="*/ 814331 h 2429115"/>
                <a:gd name="T28" fmla="*/ 431227 w 2400919"/>
                <a:gd name="T29" fmla="*/ 812911 h 2429115"/>
                <a:gd name="T30" fmla="*/ 407282 w 2400919"/>
                <a:gd name="T31" fmla="*/ 815326 h 2429115"/>
                <a:gd name="T32" fmla="*/ 0 w 2400919"/>
                <a:gd name="T33" fmla="*/ 407664 h 2429115"/>
                <a:gd name="T34" fmla="*/ 407282 w 2400919"/>
                <a:gd name="T35" fmla="*/ 0 h 24291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00919" h="2429115">
                  <a:moveTo>
                    <a:pt x="714778" y="0"/>
                  </a:moveTo>
                  <a:cubicBezTo>
                    <a:pt x="1109539" y="0"/>
                    <a:pt x="1429556" y="320017"/>
                    <a:pt x="1429556" y="714778"/>
                  </a:cubicBezTo>
                  <a:lnTo>
                    <a:pt x="1426731" y="770725"/>
                  </a:lnTo>
                  <a:lnTo>
                    <a:pt x="1427718" y="769760"/>
                  </a:lnTo>
                  <a:cubicBezTo>
                    <a:pt x="1387664" y="1283542"/>
                    <a:pt x="1604701" y="1430603"/>
                    <a:pt x="1954008" y="1458526"/>
                  </a:cubicBezTo>
                  <a:lnTo>
                    <a:pt x="1951098" y="1461366"/>
                  </a:lnTo>
                  <a:lnTo>
                    <a:pt x="2013119" y="1467619"/>
                  </a:lnTo>
                  <a:cubicBezTo>
                    <a:pt x="2234436" y="1512907"/>
                    <a:pt x="2400919" y="1708728"/>
                    <a:pt x="2400919" y="1943433"/>
                  </a:cubicBezTo>
                  <a:cubicBezTo>
                    <a:pt x="2400919" y="2211668"/>
                    <a:pt x="2183472" y="2429115"/>
                    <a:pt x="1915237" y="2429115"/>
                  </a:cubicBezTo>
                  <a:cubicBezTo>
                    <a:pt x="1680532" y="2429115"/>
                    <a:pt x="1484711" y="2262632"/>
                    <a:pt x="1439423" y="2041315"/>
                  </a:cubicBezTo>
                  <a:lnTo>
                    <a:pt x="1432035" y="1968030"/>
                  </a:lnTo>
                  <a:lnTo>
                    <a:pt x="1431535" y="1968517"/>
                  </a:lnTo>
                  <a:cubicBezTo>
                    <a:pt x="1430513" y="1969515"/>
                    <a:pt x="1430513" y="1969515"/>
                    <a:pt x="1430513" y="1969515"/>
                  </a:cubicBezTo>
                  <a:cubicBezTo>
                    <a:pt x="1410951" y="1619548"/>
                    <a:pt x="1269365" y="1398957"/>
                    <a:pt x="754253" y="1427810"/>
                  </a:cubicBezTo>
                  <a:lnTo>
                    <a:pt x="756802" y="1425320"/>
                  </a:lnTo>
                  <a:lnTo>
                    <a:pt x="714778" y="1429556"/>
                  </a:lnTo>
                  <a:cubicBezTo>
                    <a:pt x="320017" y="1429556"/>
                    <a:pt x="0" y="1109539"/>
                    <a:pt x="0" y="714778"/>
                  </a:cubicBezTo>
                  <a:cubicBezTo>
                    <a:pt x="0" y="320017"/>
                    <a:pt x="320017" y="0"/>
                    <a:pt x="714778" y="0"/>
                  </a:cubicBezTo>
                  <a:close/>
                </a:path>
              </a:pathLst>
            </a:custGeom>
            <a:solidFill>
              <a:schemeClr val="accent1"/>
            </a:solidFill>
            <a:ln>
              <a:noFill/>
            </a:ln>
          </p:spPr>
          <p:txBody>
            <a:bodyPr/>
            <a:lstStyle/>
            <a:p>
              <a:endParaRPr lang="zh-CN" altLang="en-US" sz="1200"/>
            </a:p>
          </p:txBody>
        </p:sp>
        <p:sp>
          <p:nvSpPr>
            <p:cNvPr id="15" name="MH_Other_4"/>
            <p:cNvSpPr>
              <a:spLocks/>
            </p:cNvSpPr>
            <p:nvPr>
              <p:custDataLst>
                <p:tags r:id="rId4"/>
              </p:custDataLst>
            </p:nvPr>
          </p:nvSpPr>
          <p:spPr bwMode="auto">
            <a:xfrm>
              <a:off x="6086476" y="3132139"/>
              <a:ext cx="2308225" cy="2281237"/>
            </a:xfrm>
            <a:custGeom>
              <a:avLst/>
              <a:gdLst>
                <a:gd name="T0" fmla="*/ 1108410 w 2429115"/>
                <a:gd name="T1" fmla="*/ 0 h 2400920"/>
                <a:gd name="T2" fmla="*/ 1385412 w 2429115"/>
                <a:gd name="T3" fmla="*/ 277140 h 2400920"/>
                <a:gd name="T4" fmla="*/ 1164237 w 2429115"/>
                <a:gd name="T5" fmla="*/ 548653 h 2400920"/>
                <a:gd name="T6" fmla="*/ 1122747 w 2429115"/>
                <a:gd name="T7" fmla="*/ 552837 h 2400920"/>
                <a:gd name="T8" fmla="*/ 1123284 w 2429115"/>
                <a:gd name="T9" fmla="*/ 553389 h 2400920"/>
                <a:gd name="T10" fmla="*/ 814694 w 2429115"/>
                <a:gd name="T11" fmla="*/ 938265 h 2400920"/>
                <a:gd name="T12" fmla="*/ 812822 w 2429115"/>
                <a:gd name="T13" fmla="*/ 936351 h 2400920"/>
                <a:gd name="T14" fmla="*/ 815326 w 2429115"/>
                <a:gd name="T15" fmla="*/ 961160 h 2400920"/>
                <a:gd name="T16" fmla="*/ 407664 w 2429115"/>
                <a:gd name="T17" fmla="*/ 1368037 h 2400920"/>
                <a:gd name="T18" fmla="*/ 0 w 2429115"/>
                <a:gd name="T19" fmla="*/ 961160 h 2400920"/>
                <a:gd name="T20" fmla="*/ 407664 w 2429115"/>
                <a:gd name="T21" fmla="*/ 554283 h 2400920"/>
                <a:gd name="T22" fmla="*/ 442580 w 2429115"/>
                <a:gd name="T23" fmla="*/ 557797 h 2400920"/>
                <a:gd name="T24" fmla="*/ 439826 w 2429115"/>
                <a:gd name="T25" fmla="*/ 554978 h 2400920"/>
                <a:gd name="T26" fmla="*/ 832191 w 2429115"/>
                <a:gd name="T27" fmla="*/ 255453 h 2400920"/>
                <a:gd name="T28" fmla="*/ 833462 w 2429115"/>
                <a:gd name="T29" fmla="*/ 256753 h 2400920"/>
                <a:gd name="T30" fmla="*/ 837035 w 2429115"/>
                <a:gd name="T31" fmla="*/ 221288 h 2400920"/>
                <a:gd name="T32" fmla="*/ 1108410 w 2429115"/>
                <a:gd name="T33" fmla="*/ 0 h 24009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9115" h="2400920">
                  <a:moveTo>
                    <a:pt x="1943433" y="0"/>
                  </a:moveTo>
                  <a:cubicBezTo>
                    <a:pt x="2211668" y="0"/>
                    <a:pt x="2429115" y="217763"/>
                    <a:pt x="2429115" y="486387"/>
                  </a:cubicBezTo>
                  <a:cubicBezTo>
                    <a:pt x="2429115" y="721433"/>
                    <a:pt x="2262632" y="917538"/>
                    <a:pt x="2041315" y="962892"/>
                  </a:cubicBezTo>
                  <a:lnTo>
                    <a:pt x="1968571" y="970236"/>
                  </a:lnTo>
                  <a:lnTo>
                    <a:pt x="1969514" y="971202"/>
                  </a:lnTo>
                  <a:cubicBezTo>
                    <a:pt x="1619958" y="990741"/>
                    <a:pt x="1399626" y="1132160"/>
                    <a:pt x="1428446" y="1646667"/>
                  </a:cubicBezTo>
                  <a:lnTo>
                    <a:pt x="1425163" y="1643307"/>
                  </a:lnTo>
                  <a:lnTo>
                    <a:pt x="1429556" y="1686847"/>
                  </a:lnTo>
                  <a:cubicBezTo>
                    <a:pt x="1429556" y="2081219"/>
                    <a:pt x="1109539" y="2400920"/>
                    <a:pt x="714778" y="2400920"/>
                  </a:cubicBezTo>
                  <a:cubicBezTo>
                    <a:pt x="320017" y="2400920"/>
                    <a:pt x="0" y="2081219"/>
                    <a:pt x="0" y="1686847"/>
                  </a:cubicBezTo>
                  <a:cubicBezTo>
                    <a:pt x="0" y="1292475"/>
                    <a:pt x="320017" y="972774"/>
                    <a:pt x="714778" y="972774"/>
                  </a:cubicBezTo>
                  <a:lnTo>
                    <a:pt x="776002" y="978940"/>
                  </a:lnTo>
                  <a:lnTo>
                    <a:pt x="771169" y="973994"/>
                  </a:lnTo>
                  <a:cubicBezTo>
                    <a:pt x="1285277" y="1014001"/>
                    <a:pt x="1431235" y="797219"/>
                    <a:pt x="1459125" y="448322"/>
                  </a:cubicBezTo>
                  <a:lnTo>
                    <a:pt x="1461353" y="450604"/>
                  </a:lnTo>
                  <a:lnTo>
                    <a:pt x="1467619" y="388363"/>
                  </a:lnTo>
                  <a:cubicBezTo>
                    <a:pt x="1512907" y="166725"/>
                    <a:pt x="1708728" y="0"/>
                    <a:pt x="1943433" y="0"/>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a:p>
          </p:txBody>
        </p:sp>
        <p:sp>
          <p:nvSpPr>
            <p:cNvPr id="17" name="MH_SubTitle_1"/>
            <p:cNvSpPr txBox="1">
              <a:spLocks noChangeArrowheads="1"/>
            </p:cNvSpPr>
            <p:nvPr>
              <p:custDataLst>
                <p:tags r:id="rId5"/>
              </p:custDataLst>
            </p:nvPr>
          </p:nvSpPr>
          <p:spPr bwMode="auto">
            <a:xfrm>
              <a:off x="6019800" y="1566863"/>
              <a:ext cx="2374901"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accent1"/>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sz="1600" dirty="0"/>
                <a:t>Year</a:t>
              </a:r>
              <a:r>
                <a:rPr lang="zh-CN" altLang="en-US" sz="1600" dirty="0"/>
                <a:t>被</a:t>
              </a:r>
              <a:r>
                <a:rPr lang="en-US" altLang="zh-CN" sz="1600" dirty="0"/>
                <a:t>100</a:t>
              </a:r>
              <a:r>
                <a:rPr lang="zh-CN" altLang="en-US" sz="1600" dirty="0"/>
                <a:t>整除，又能被</a:t>
              </a:r>
              <a:r>
                <a:rPr lang="en-US" altLang="zh-CN" sz="1600" dirty="0"/>
                <a:t>400</a:t>
              </a:r>
              <a:r>
                <a:rPr lang="zh-CN" altLang="en-US" sz="1600" dirty="0"/>
                <a:t>整除</a:t>
              </a:r>
            </a:p>
          </p:txBody>
        </p:sp>
        <p:sp>
          <p:nvSpPr>
            <p:cNvPr id="18" name="MH_Other_9"/>
            <p:cNvSpPr txBox="1">
              <a:spLocks noChangeArrowheads="1"/>
            </p:cNvSpPr>
            <p:nvPr>
              <p:custDataLst>
                <p:tags r:id="rId6"/>
              </p:custDataLst>
            </p:nvPr>
          </p:nvSpPr>
          <p:spPr bwMode="auto">
            <a:xfrm>
              <a:off x="3590924" y="4125915"/>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01</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2" name="MH_Other_10"/>
            <p:cNvSpPr txBox="1">
              <a:spLocks noChangeArrowheads="1"/>
            </p:cNvSpPr>
            <p:nvPr>
              <p:custDataLst>
                <p:tags r:id="rId7"/>
              </p:custDataLst>
            </p:nvPr>
          </p:nvSpPr>
          <p:spPr bwMode="auto">
            <a:xfrm>
              <a:off x="5143499" y="1782764"/>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03</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3" name="MH_Other_11"/>
            <p:cNvSpPr txBox="1">
              <a:spLocks noChangeArrowheads="1"/>
            </p:cNvSpPr>
            <p:nvPr>
              <p:custDataLst>
                <p:tags r:id="rId8"/>
              </p:custDataLst>
            </p:nvPr>
          </p:nvSpPr>
          <p:spPr bwMode="auto">
            <a:xfrm>
              <a:off x="7613650" y="3298827"/>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04</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4" name="MH_Other_12"/>
            <p:cNvSpPr txBox="1">
              <a:spLocks noChangeArrowheads="1"/>
            </p:cNvSpPr>
            <p:nvPr>
              <p:custDataLst>
                <p:tags r:id="rId9"/>
              </p:custDataLst>
            </p:nvPr>
          </p:nvSpPr>
          <p:spPr bwMode="auto">
            <a:xfrm>
              <a:off x="6092825" y="5689602"/>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02</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5" name="MH_SubTitle_3"/>
            <p:cNvSpPr txBox="1">
              <a:spLocks noChangeArrowheads="1"/>
            </p:cNvSpPr>
            <p:nvPr>
              <p:custDataLst>
                <p:tags r:id="rId10"/>
              </p:custDataLst>
            </p:nvPr>
          </p:nvSpPr>
          <p:spPr bwMode="auto">
            <a:xfrm>
              <a:off x="6873876" y="5489576"/>
              <a:ext cx="25923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accent1"/>
                  </a:solidFill>
                  <a:latin typeface="+mn-lt"/>
                  <a:ea typeface="+mn-ea"/>
                </a:rPr>
                <a:t>Year</a:t>
              </a:r>
              <a:r>
                <a:rPr lang="zh-CN" altLang="en-US" sz="1600" dirty="0" smtClean="0">
                  <a:solidFill>
                    <a:schemeClr val="accent1"/>
                  </a:solidFill>
                  <a:latin typeface="+mn-lt"/>
                  <a:ea typeface="+mn-ea"/>
                </a:rPr>
                <a:t>被</a:t>
              </a:r>
              <a:r>
                <a:rPr lang="en-US" altLang="zh-CN" sz="1600" dirty="0" smtClean="0">
                  <a:solidFill>
                    <a:schemeClr val="accent1"/>
                  </a:solidFill>
                  <a:latin typeface="+mn-lt"/>
                  <a:ea typeface="+mn-ea"/>
                </a:rPr>
                <a:t>4</a:t>
              </a:r>
              <a:r>
                <a:rPr lang="zh-CN" altLang="en-US" sz="1600" dirty="0" smtClean="0">
                  <a:solidFill>
                    <a:schemeClr val="accent1"/>
                  </a:solidFill>
                  <a:latin typeface="+mn-lt"/>
                  <a:ea typeface="+mn-ea"/>
                </a:rPr>
                <a:t>整除，</a:t>
              </a:r>
              <a:endParaRPr lang="en-US" altLang="zh-CN" sz="1600" dirty="0" smtClean="0">
                <a:solidFill>
                  <a:schemeClr val="accent1"/>
                </a:solidFill>
                <a:latin typeface="+mn-lt"/>
                <a:ea typeface="+mn-ea"/>
              </a:endParaRPr>
            </a:p>
            <a:p>
              <a:pPr eaLnBrk="1" hangingPunct="1">
                <a:buFont typeface="Arial" panose="020B0604020202020204" pitchFamily="34" charset="0"/>
                <a:buNone/>
                <a:defRPr/>
              </a:pPr>
              <a:r>
                <a:rPr lang="zh-CN" altLang="en-US" sz="1600" dirty="0" smtClean="0">
                  <a:solidFill>
                    <a:schemeClr val="accent1"/>
                  </a:solidFill>
                  <a:latin typeface="+mn-lt"/>
                  <a:ea typeface="+mn-ea"/>
                </a:rPr>
                <a:t>但不能被</a:t>
              </a:r>
              <a:r>
                <a:rPr lang="en-US" altLang="zh-CN" sz="1600" dirty="0" smtClean="0">
                  <a:solidFill>
                    <a:schemeClr val="accent1"/>
                  </a:solidFill>
                  <a:latin typeface="+mn-lt"/>
                  <a:ea typeface="+mn-ea"/>
                </a:rPr>
                <a:t>100</a:t>
              </a:r>
              <a:r>
                <a:rPr lang="zh-CN" altLang="en-US" sz="1600" dirty="0" smtClean="0">
                  <a:solidFill>
                    <a:schemeClr val="accent1"/>
                  </a:solidFill>
                  <a:latin typeface="+mn-lt"/>
                  <a:ea typeface="+mn-ea"/>
                </a:rPr>
                <a:t>整除</a:t>
              </a:r>
              <a:endParaRPr lang="zh-CN" altLang="en-US" sz="1600" dirty="0">
                <a:solidFill>
                  <a:schemeClr val="accent1"/>
                </a:solidFill>
                <a:latin typeface="+mn-lt"/>
                <a:ea typeface="+mn-ea"/>
              </a:endParaRPr>
            </a:p>
          </p:txBody>
        </p:sp>
        <p:sp>
          <p:nvSpPr>
            <p:cNvPr id="26" name="MH_SubTitle_4"/>
            <p:cNvSpPr txBox="1">
              <a:spLocks noChangeArrowheads="1"/>
            </p:cNvSpPr>
            <p:nvPr>
              <p:custDataLst>
                <p:tags r:id="rId11"/>
              </p:custDataLst>
            </p:nvPr>
          </p:nvSpPr>
          <p:spPr bwMode="auto">
            <a:xfrm>
              <a:off x="3063481" y="4843850"/>
              <a:ext cx="1548768" cy="41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tx1">
                      <a:lumMod val="75000"/>
                      <a:lumOff val="25000"/>
                    </a:schemeClr>
                  </a:solidFill>
                  <a:latin typeface="+mn-lt"/>
                  <a:ea typeface="+mn-ea"/>
                </a:rPr>
                <a:t>Year</a:t>
              </a:r>
              <a:r>
                <a:rPr lang="zh-CN" altLang="en-US" sz="1600" dirty="0" smtClean="0">
                  <a:solidFill>
                    <a:schemeClr val="tx1">
                      <a:lumMod val="75000"/>
                      <a:lumOff val="25000"/>
                    </a:schemeClr>
                  </a:solidFill>
                  <a:latin typeface="+mn-lt"/>
                  <a:ea typeface="+mn-ea"/>
                </a:rPr>
                <a:t>不能被</a:t>
              </a:r>
              <a:r>
                <a:rPr lang="en-US" altLang="zh-CN" sz="1600" dirty="0" smtClean="0">
                  <a:solidFill>
                    <a:schemeClr val="tx1">
                      <a:lumMod val="75000"/>
                      <a:lumOff val="25000"/>
                    </a:schemeClr>
                  </a:solidFill>
                  <a:latin typeface="+mn-lt"/>
                  <a:ea typeface="+mn-ea"/>
                </a:rPr>
                <a:t>4</a:t>
              </a:r>
              <a:r>
                <a:rPr lang="zh-CN" altLang="en-US" sz="1600" dirty="0" smtClean="0">
                  <a:solidFill>
                    <a:schemeClr val="tx1">
                      <a:lumMod val="75000"/>
                      <a:lumOff val="25000"/>
                    </a:schemeClr>
                  </a:solidFill>
                  <a:latin typeface="+mn-lt"/>
                  <a:ea typeface="+mn-ea"/>
                </a:rPr>
                <a:t>整除</a:t>
              </a:r>
              <a:endParaRPr lang="zh-CN" altLang="en-US" sz="1600" dirty="0">
                <a:solidFill>
                  <a:schemeClr val="tx1">
                    <a:lumMod val="75000"/>
                    <a:lumOff val="25000"/>
                  </a:schemeClr>
                </a:solidFill>
                <a:latin typeface="+mn-lt"/>
                <a:ea typeface="+mn-ea"/>
              </a:endParaRPr>
            </a:p>
          </p:txBody>
        </p:sp>
        <p:sp>
          <p:nvSpPr>
            <p:cNvPr id="28" name="MH_SubTitle_2"/>
            <p:cNvSpPr txBox="1">
              <a:spLocks noChangeArrowheads="1"/>
            </p:cNvSpPr>
            <p:nvPr>
              <p:custDataLst>
                <p:tags r:id="rId12"/>
              </p:custDataLst>
            </p:nvPr>
          </p:nvSpPr>
          <p:spPr bwMode="auto">
            <a:xfrm>
              <a:off x="7856539" y="2724799"/>
              <a:ext cx="1609725" cy="38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tx1">
                      <a:lumMod val="75000"/>
                      <a:lumOff val="25000"/>
                    </a:schemeClr>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sz="1600" dirty="0"/>
                <a:t>其他</a:t>
              </a:r>
            </a:p>
          </p:txBody>
        </p:sp>
        <p:sp>
          <p:nvSpPr>
            <p:cNvPr id="29" name="文本框 28"/>
            <p:cNvSpPr txBox="1"/>
            <p:nvPr/>
          </p:nvSpPr>
          <p:spPr>
            <a:xfrm rot="3071308">
              <a:off x="6289403" y="4538578"/>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rot="3071308">
              <a:off x="4636270" y="3041264"/>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rot="18555791">
              <a:off x="4738745" y="4532361"/>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rot="18555791">
              <a:off x="6163897" y="3046755"/>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4" name="日期占位符 3"/>
          <p:cNvSpPr>
            <a:spLocks noGrp="1"/>
          </p:cNvSpPr>
          <p:nvPr>
            <p:ph type="dt" sz="half" idx="10"/>
          </p:nvPr>
        </p:nvSpPr>
        <p:spPr/>
        <p:txBody>
          <a:bodyPr/>
          <a:lstStyle/>
          <a:p>
            <a:fld id="{732C0C71-04A0-4940-8FA5-829FE1F7E436}" type="datetime11">
              <a:rPr lang="zh-CN" altLang="en-US" smtClean="0"/>
              <a:t>10:10:48</a:t>
            </a:fld>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9</a:t>
            </a:fld>
            <a:endParaRPr lang="zh-CN" altLang="en-US"/>
          </a:p>
        </p:txBody>
      </p:sp>
    </p:spTree>
    <p:extLst>
      <p:ext uri="{BB962C8B-B14F-4D97-AF65-F5344CB8AC3E}">
        <p14:creationId xmlns:p14="http://schemas.microsoft.com/office/powerpoint/2010/main" val="4161355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SubTitle"/>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0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3"/>
</p:tagLst>
</file>

<file path=ppt/tags/tag10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4"/>
</p:tagLst>
</file>

<file path=ppt/tags/tag10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5"/>
</p:tagLst>
</file>

<file path=ppt/tags/tag10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5"/>
</p:tagLst>
</file>

<file path=ppt/tags/tag10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12855"/>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4"/>
</p:tagLst>
</file>

<file path=ppt/tags/tag11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3"/>
</p:tagLst>
</file>

<file path=ppt/tags/tag114.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3"/>
</p:tagLst>
</file>

<file path=ppt/tags/tag11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4"/>
</p:tagLst>
</file>

<file path=ppt/tags/tag11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5"/>
</p:tagLst>
</file>

<file path=ppt/tags/tag11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6"/>
</p:tagLst>
</file>

<file path=ppt/tags/tag12.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2"/>
</p:tagLst>
</file>

<file path=ppt/tags/tag12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7"/>
</p:tagLst>
</file>

<file path=ppt/tags/tag12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8"/>
</p:tagLst>
</file>

<file path=ppt/tags/tag12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9"/>
</p:tagLst>
</file>

<file path=ppt/tags/tag1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2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2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itle"/>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2"/>
</p:tagLst>
</file>

<file path=ppt/tags/tag14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1"/>
</p:tagLst>
</file>

<file path=ppt/tags/tag14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3"/>
</p:tagLst>
</file>

<file path=ppt/tags/tag146.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4"/>
</p:tagLst>
</file>

<file path=ppt/tags/tag147.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2"/>
</p:tagLst>
</file>

<file path=ppt/tags/tag14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5"/>
</p:tagLst>
</file>

<file path=ppt/tags/tag14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3"/>
</p:tagLst>
</file>

<file path=ppt/tags/tag15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7"/>
</p:tagLst>
</file>

<file path=ppt/tags/tag15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8"/>
</p:tagLst>
</file>

<file path=ppt/tags/tag15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5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5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5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5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2"/>
</p:tagLst>
</file>

<file path=ppt/tags/tag16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6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6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6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6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7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7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7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7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7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8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8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8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2"/>
</p:tagLst>
</file>

<file path=ppt/tags/tag18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3"/>
</p:tagLst>
</file>

<file path=ppt/tags/tag18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4"/>
</p:tagLst>
</file>

<file path=ppt/tags/tag18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5"/>
</p:tagLst>
</file>

<file path=ppt/tags/tag18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6"/>
</p:tagLst>
</file>

<file path=ppt/tags/tag1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9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7"/>
</p:tagLst>
</file>

<file path=ppt/tags/tag19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8"/>
</p:tagLst>
</file>

<file path=ppt/tags/tag19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9"/>
</p:tagLst>
</file>

<file path=ppt/tags/tag19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0"/>
</p:tagLst>
</file>

<file path=ppt/tags/tag19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1"/>
</p:tagLst>
</file>

<file path=ppt/tags/tag19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2"/>
</p:tagLst>
</file>

<file path=ppt/tags/tag19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3"/>
</p:tagLst>
</file>

<file path=ppt/tags/tag19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Title"/>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4"/>
</p:tagLst>
</file>

<file path=ppt/tags/tag19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5"/>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0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6"/>
</p:tagLst>
</file>

<file path=ppt/tags/tag20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7"/>
</p:tagLst>
</file>

<file path=ppt/tags/tag20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8"/>
</p:tagLst>
</file>

<file path=ppt/tags/tag20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2"/>
</p:tagLst>
</file>

<file path=ppt/tags/tag20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1"/>
</p:tagLst>
</file>

<file path=ppt/tags/tag20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4"/>
</p:tagLst>
</file>

<file path=ppt/tags/tag20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9"/>
</p:tagLst>
</file>

<file path=ppt/tags/tag44.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0"/>
</p:tagLst>
</file>

<file path=ppt/tags/tag45.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1"/>
</p:tagLst>
</file>

<file path=ppt/tags/tag46.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2"/>
</p:tagLst>
</file>

<file path=ppt/tags/tag47.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3"/>
</p:tagLst>
</file>

<file path=ppt/tags/tag48.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4"/>
</p:tagLst>
</file>

<file path=ppt/tags/tag49.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0"/>
</p:tagLst>
</file>

<file path=ppt/tags/tag6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1"/>
</p:tagLst>
</file>

<file path=ppt/tags/tag62.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2"/>
</p:tagLst>
</file>

<file path=ppt/tags/tag63.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5"/>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6"/>
</p:tagLst>
</file>

<file path=ppt/tags/tag8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7"/>
</p:tagLst>
</file>

<file path=ppt/tags/tag8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8"/>
</p:tagLst>
</file>

<file path=ppt/tags/tag8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9"/>
</p:tagLst>
</file>

<file path=ppt/tags/tag8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0"/>
</p:tagLst>
</file>

<file path=ppt/tags/tag8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9.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Text"/>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9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9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9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5"/>
</p:tagLst>
</file>

<file path=ppt/tags/tag9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6"/>
</p:tagLst>
</file>

<file path=ppt/tags/tag9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7"/>
</p:tagLst>
</file>

<file path=ppt/tags/tag9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8"/>
</p:tagLst>
</file>

<file path=ppt/tags/tag9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9"/>
</p:tagLst>
</file>

<file path=ppt/tags/tag9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0"/>
</p:tagLst>
</file>

<file path=ppt/tags/tag9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2218</TotalTime>
  <Words>3616</Words>
  <Application>Microsoft Office PowerPoint</Application>
  <PresentationFormat>自定义</PresentationFormat>
  <Paragraphs>605</Paragraphs>
  <Slides>33</Slides>
  <Notes>9</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PowerPoint 演示文稿</vt:lpstr>
      <vt:lpstr>PowerPoint 演示文稿</vt:lpstr>
      <vt:lpstr>算法</vt:lpstr>
      <vt:lpstr>PowerPoint 演示文稿</vt:lpstr>
      <vt:lpstr>简单的算法举例</vt:lpstr>
      <vt:lpstr>简单的算法举例</vt:lpstr>
      <vt:lpstr>简单的算法举例</vt:lpstr>
      <vt:lpstr>简单的算法举例</vt:lpstr>
      <vt:lpstr>简单的算法举例</vt:lpstr>
      <vt:lpstr>简单的算法举例</vt:lpstr>
      <vt:lpstr>简单的算法举例</vt:lpstr>
      <vt:lpstr>算法的特性</vt:lpstr>
      <vt:lpstr>PowerPoint 演示文稿</vt:lpstr>
      <vt:lpstr>用流程图表示算法</vt:lpstr>
      <vt:lpstr>算法的流程图表示举例</vt:lpstr>
      <vt:lpstr>算法的流程图表示举例</vt:lpstr>
      <vt:lpstr>算法的流程图表示举例</vt:lpstr>
      <vt:lpstr>算法的流程图表示举例</vt:lpstr>
      <vt:lpstr>简单的算法举例</vt:lpstr>
      <vt:lpstr>传统流程图的弊端</vt:lpstr>
      <vt:lpstr>三种基本结构</vt:lpstr>
      <vt:lpstr>三种基本结构的特点</vt:lpstr>
      <vt:lpstr>用N-S流程图表示算法</vt:lpstr>
      <vt:lpstr>传统流程图与N-S流程图</vt:lpstr>
      <vt:lpstr>传统流程图与N-S流程图</vt:lpstr>
      <vt:lpstr>传统流程图与N-S流程图</vt:lpstr>
      <vt:lpstr>用伪代码表示算法</vt:lpstr>
      <vt:lpstr>算法的流程图表示举例</vt:lpstr>
      <vt:lpstr>算法的流程图表示举例</vt:lpstr>
      <vt:lpstr>用计算机语言表示算法</vt:lpstr>
      <vt:lpstr>用计算机语言表示算法</vt:lpstr>
      <vt:lpstr>结构化程序设计方法</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LENOVO</cp:lastModifiedBy>
  <cp:revision>172</cp:revision>
  <dcterms:created xsi:type="dcterms:W3CDTF">2017-08-03T06:51:45Z</dcterms:created>
  <dcterms:modified xsi:type="dcterms:W3CDTF">2018-10-08T02:24:29Z</dcterms:modified>
</cp:coreProperties>
</file>