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4.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03.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57" r:id="rId3"/>
    <p:sldId id="259" r:id="rId4"/>
    <p:sldId id="260" r:id="rId5"/>
    <p:sldId id="261" r:id="rId6"/>
    <p:sldId id="263" r:id="rId7"/>
    <p:sldId id="264" r:id="rId8"/>
    <p:sldId id="266" r:id="rId9"/>
    <p:sldId id="267" r:id="rId10"/>
    <p:sldId id="268" r:id="rId11"/>
    <p:sldId id="269" r:id="rId12"/>
    <p:sldId id="271" r:id="rId13"/>
    <p:sldId id="272" r:id="rId14"/>
    <p:sldId id="274" r:id="rId15"/>
    <p:sldId id="275" r:id="rId16"/>
    <p:sldId id="276" r:id="rId17"/>
    <p:sldId id="277" r:id="rId18"/>
    <p:sldId id="278" r:id="rId19"/>
    <p:sldId id="279" r:id="rId20"/>
    <p:sldId id="280" r:id="rId21"/>
    <p:sldId id="281" r:id="rId22"/>
    <p:sldId id="282" r:id="rId23"/>
    <p:sldId id="283" r:id="rId24"/>
    <p:sldId id="28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p:scale>
          <a:sx n="75" d="100"/>
          <a:sy n="75" d="100"/>
        </p:scale>
        <p:origin x="-684" y="-28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2018/10/14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val="209609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a:t>
            </a:r>
            <a:r>
              <a:rPr lang="en-US" altLang="zh-CN" dirty="0" smtClean="0"/>
              <a:t>a=0</a:t>
            </a:r>
            <a:r>
              <a:rPr lang="zh-CN" altLang="en-US" baseline="0" dirty="0" smtClean="0"/>
              <a:t>  </a:t>
            </a:r>
            <a:r>
              <a:rPr lang="en-US" altLang="zh-CN" baseline="0" dirty="0" smtClean="0"/>
              <a:t>==》 a == 0</a:t>
            </a:r>
          </a:p>
          <a:p>
            <a:r>
              <a:rPr lang="zh-CN" altLang="en-US" baseline="0" dirty="0" smtClean="0"/>
              <a:t>绝对的</a:t>
            </a:r>
            <a:r>
              <a:rPr lang="en-US" altLang="zh-CN" baseline="0" dirty="0" smtClean="0"/>
              <a:t>0</a:t>
            </a:r>
            <a:r>
              <a:rPr lang="zh-CN" altLang="en-US" baseline="0" dirty="0" smtClean="0"/>
              <a:t>，</a:t>
            </a:r>
            <a:endParaRPr lang="en-US" altLang="zh-CN" baseline="0" dirty="0" smtClean="0"/>
          </a:p>
          <a:p>
            <a:r>
              <a:rPr lang="en-US" altLang="zh-CN" baseline="0" dirty="0" smtClean="0"/>
              <a:t>2a </a:t>
            </a:r>
            <a:r>
              <a:rPr lang="en-US" altLang="zh-CN" baseline="0" dirty="0" smtClean="0">
                <a:sym typeface="Wingdings" pitchFamily="2" charset="2"/>
              </a:rPr>
              <a:t> </a:t>
            </a:r>
            <a:r>
              <a:rPr lang="en-US" altLang="zh-CN" baseline="0" dirty="0" smtClean="0"/>
              <a:t>2</a:t>
            </a:r>
            <a:r>
              <a:rPr lang="zh-CN" altLang="en-US" baseline="0" dirty="0" smtClean="0"/>
              <a:t>*</a:t>
            </a:r>
            <a:r>
              <a:rPr lang="en-US" altLang="zh-CN" baseline="0" dirty="0" smtClean="0"/>
              <a:t>a</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val="354940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val="119859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val="113564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a:t>
            </a:fld>
            <a:endParaRPr lang="zh-CN" altLang="en-US"/>
          </a:p>
        </p:txBody>
      </p:sp>
    </p:spTree>
    <p:extLst>
      <p:ext uri="{BB962C8B-B14F-4D97-AF65-F5344CB8AC3E}">
        <p14:creationId xmlns:p14="http://schemas.microsoft.com/office/powerpoint/2010/main" val="291681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EE6F58C-7FCA-49C9-B39B-D79CD75DE37D}" type="slidenum">
              <a:rPr lang="zh-CN" altLang="en-US" smtClean="0">
                <a:latin typeface="Calibri" panose="020F0502020204030204" pitchFamily="34" charset="0"/>
              </a:rPr>
              <a:pPr/>
              <a:t>12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605712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15</a:t>
            </a:fld>
            <a:endParaRPr lang="zh-CN" altLang="en-US"/>
          </a:p>
        </p:txBody>
      </p:sp>
    </p:spTree>
    <p:extLst>
      <p:ext uri="{BB962C8B-B14F-4D97-AF65-F5344CB8AC3E}">
        <p14:creationId xmlns:p14="http://schemas.microsoft.com/office/powerpoint/2010/main" val="1899806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val="216349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369295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val="402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val="235622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2018/10/14</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2018/10/14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2018/10/14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2018/10/14</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2018/10/14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2018/10/14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2018/10/14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2018/10/14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2018/10/14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2018/10/14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2018/10/14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2018/10/14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2.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notesSlide" Target="../notesSlides/notesSlide4.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tags" Target="../tags/tag71.xml"/><Relationship Id="rId10" Type="http://schemas.openxmlformats.org/officeDocument/2006/relationships/tags" Target="../tags/tag66.xml"/><Relationship Id="rId19" Type="http://schemas.openxmlformats.org/officeDocument/2006/relationships/slideLayout" Target="../slideLayouts/slideLayout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s/_rels/slide13.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12.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11.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10.png"/><Relationship Id="rId5" Type="http://schemas.openxmlformats.org/officeDocument/2006/relationships/tags" Target="../tags/tag86.xml"/><Relationship Id="rId10" Type="http://schemas.openxmlformats.org/officeDocument/2006/relationships/notesSlide" Target="../notesSlides/notesSlide6.xml"/><Relationship Id="rId4" Type="http://schemas.openxmlformats.org/officeDocument/2006/relationships/tags" Target="../tags/tag85.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jpeg"/><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slideLayout" Target="../slideLayouts/slideLayout2.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tags" Target="../tags/tag102.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5" Type="http://schemas.openxmlformats.org/officeDocument/2006/relationships/image" Target="../media/image15.png"/><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xml"/><Relationship Id="rId7" Type="http://schemas.openxmlformats.org/officeDocument/2006/relationships/image" Target="../media/image5.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5.xml"/></Relationships>
</file>

<file path=ppt/slides/_rels/slide6.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7.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slideLayout" Target="../slideLayouts/slideLayout2.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s/_rels/slide8.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slideLayout" Target="../slideLayouts/slideLayout2.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tags" Target="../tags/tag48.xml"/><Relationship Id="rId2" Type="http://schemas.openxmlformats.org/officeDocument/2006/relationships/tags" Target="../tags/tag33.xml"/><Relationship Id="rId16" Type="http://schemas.openxmlformats.org/officeDocument/2006/relationships/tags" Target="../tags/tag47.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tags" Target="../tags/tag46.xml"/><Relationship Id="rId10" Type="http://schemas.openxmlformats.org/officeDocument/2006/relationships/tags" Target="../tags/tag41.xml"/><Relationship Id="rId19" Type="http://schemas.openxmlformats.org/officeDocument/2006/relationships/image" Target="../media/image8.png"/><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4</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选择结构程序设计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逻辑</a:t>
            </a:r>
            <a:r>
              <a:rPr lang="zh-CN" altLang="en-US" sz="3600" smtClean="0"/>
              <a:t>运算符和</a:t>
            </a:r>
            <a:r>
              <a:rPr lang="zh-CN" altLang="en-US" sz="3600"/>
              <a:t>逻辑</a:t>
            </a:r>
            <a:r>
              <a:rPr lang="zh-CN" altLang="en-US" sz="3600" smtClean="0"/>
              <a:t>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用逻辑运算符将关系表达式或其他逻辑量连接起来的式子就是逻辑表达式。</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29606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1" y="267848"/>
            <a:ext cx="10515600" cy="1325563"/>
          </a:xfrm>
        </p:spPr>
        <p:txBody>
          <a:bodyPr/>
          <a:lstStyle/>
          <a:p>
            <a:r>
              <a:rPr lang="zh-CN" altLang="en-US"/>
              <a:t>逻辑</a:t>
            </a:r>
            <a:r>
              <a:rPr lang="zh-CN" altLang="en-US" smtClean="0"/>
              <a:t>运算符及其优先次序</a:t>
            </a:r>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008007151"/>
              </p:ext>
            </p:extLst>
          </p:nvPr>
        </p:nvGraphicFramePr>
        <p:xfrm>
          <a:off x="893286" y="1368361"/>
          <a:ext cx="10405431" cy="1491480"/>
        </p:xfrm>
        <a:graphic>
          <a:graphicData uri="http://schemas.openxmlformats.org/drawingml/2006/table">
            <a:tbl>
              <a:tblPr firstRow="1" bandRow="1">
                <a:tableStyleId>{5C22544A-7EE6-4342-B048-85BDC9FD1C3A}</a:tableStyleId>
              </a:tblPr>
              <a:tblGrid>
                <a:gridCol w="936393">
                  <a:extLst>
                    <a:ext uri="{9D8B030D-6E8A-4147-A177-3AD203B41FA5}">
                      <a16:colId xmlns="" xmlns:a16="http://schemas.microsoft.com/office/drawing/2014/main" val="3890676953"/>
                    </a:ext>
                  </a:extLst>
                </a:gridCol>
                <a:gridCol w="1617354">
                  <a:extLst>
                    <a:ext uri="{9D8B030D-6E8A-4147-A177-3AD203B41FA5}">
                      <a16:colId xmlns="" xmlns:a16="http://schemas.microsoft.com/office/drawing/2014/main" val="3235808983"/>
                    </a:ext>
                  </a:extLst>
                </a:gridCol>
                <a:gridCol w="930918">
                  <a:extLst>
                    <a:ext uri="{9D8B030D-6E8A-4147-A177-3AD203B41FA5}">
                      <a16:colId xmlns="" xmlns:a16="http://schemas.microsoft.com/office/drawing/2014/main" val="2685979042"/>
                    </a:ext>
                  </a:extLst>
                </a:gridCol>
                <a:gridCol w="6920766">
                  <a:extLst>
                    <a:ext uri="{9D8B030D-6E8A-4147-A177-3AD203B41FA5}">
                      <a16:colId xmlns="" xmlns:a16="http://schemas.microsoft.com/office/drawing/2014/main" val="1527270349"/>
                    </a:ext>
                  </a:extLst>
                </a:gridCol>
              </a:tblGrid>
              <a:tr h="360000">
                <a:tc>
                  <a:txBody>
                    <a:bodyPr/>
                    <a:lstStyle/>
                    <a:p>
                      <a:pPr algn="ctr">
                        <a:lnSpc>
                          <a:spcPct val="150000"/>
                        </a:lnSpc>
                        <a:spcAft>
                          <a:spcPts val="0"/>
                        </a:spcAft>
                      </a:pPr>
                      <a:r>
                        <a:rPr lang="zh-CN" sz="1800" kern="100" dirty="0">
                          <a:effectLst/>
                        </a:rPr>
                        <a:t>运算符</a:t>
                      </a:r>
                      <a:endParaRPr lang="zh-CN" sz="1800" kern="100" dirty="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smtClean="0">
                          <a:effectLst/>
                        </a:rPr>
                        <a:t>说明</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3350747444"/>
                  </a:ext>
                </a:extLst>
              </a:tr>
              <a:tr h="360000">
                <a:tc>
                  <a:txBody>
                    <a:bodyPr/>
                    <a:lstStyle/>
                    <a:p>
                      <a:pPr algn="ctr">
                        <a:lnSpc>
                          <a:spcPct val="150000"/>
                        </a:lnSpc>
                        <a:spcAft>
                          <a:spcPts val="0"/>
                        </a:spcAft>
                      </a:pPr>
                      <a:r>
                        <a:rPr lang="en-US" sz="1800" b="1" kern="100" dirty="0" smtClean="0">
                          <a:effectLst/>
                        </a:rPr>
                        <a:t>!</a:t>
                      </a:r>
                      <a:endParaRPr lang="zh-CN" sz="1800" b="1" kern="100" dirty="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800" b="1" kern="100" dirty="0" smtClean="0">
                          <a:effectLst/>
                        </a:rPr>
                        <a:t>逻辑非</a:t>
                      </a:r>
                      <a:r>
                        <a:rPr lang="en-US" altLang="zh-CN" sz="1800" b="1" kern="100" dirty="0" smtClean="0">
                          <a:effectLst/>
                        </a:rPr>
                        <a:t>(NOT)</a:t>
                      </a:r>
                      <a:endParaRPr lang="zh-CN" altLang="zh-CN" sz="1800" b="1" kern="100" dirty="0" smtClean="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800" b="1" kern="100" dirty="0" smtClean="0">
                          <a:effectLst/>
                        </a:rPr>
                        <a:t>!a</a:t>
                      </a:r>
                      <a:endParaRPr lang="zh-CN" altLang="zh-CN" sz="1800" b="1" kern="100" dirty="0" smtClean="0">
                        <a:effectLst/>
                        <a:latin typeface="+mn-ea"/>
                        <a:ea typeface="+mn-ea"/>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b="1" kern="100" dirty="0" smtClean="0">
                          <a:effectLst/>
                        </a:rPr>
                        <a:t>如果</a:t>
                      </a:r>
                      <a:r>
                        <a:rPr lang="en-US" altLang="zh-CN" sz="1800" b="1" kern="100" dirty="0" smtClean="0">
                          <a:effectLst/>
                        </a:rPr>
                        <a:t>a</a:t>
                      </a:r>
                      <a:r>
                        <a:rPr lang="zh-CN" altLang="en-US" sz="1800" b="1" kern="100" dirty="0" smtClean="0">
                          <a:effectLst/>
                        </a:rPr>
                        <a:t>为假，则</a:t>
                      </a:r>
                      <a:r>
                        <a:rPr lang="en-US" altLang="zh-CN" sz="1800" b="1" kern="100" dirty="0" smtClean="0">
                          <a:effectLst/>
                        </a:rPr>
                        <a:t>!a</a:t>
                      </a:r>
                      <a:r>
                        <a:rPr lang="zh-CN" altLang="en-US" sz="1800" b="1" kern="100" dirty="0" smtClean="0">
                          <a:effectLst/>
                        </a:rPr>
                        <a:t>为真</a:t>
                      </a:r>
                      <a:r>
                        <a:rPr lang="en-US" altLang="zh-CN" sz="1800" b="1" kern="100" dirty="0" smtClean="0">
                          <a:effectLst/>
                        </a:rPr>
                        <a:t>;</a:t>
                      </a:r>
                      <a:r>
                        <a:rPr lang="zh-CN" altLang="en-US" sz="1800" b="1" kern="100" dirty="0" smtClean="0">
                          <a:effectLst/>
                        </a:rPr>
                        <a:t>如果</a:t>
                      </a:r>
                      <a:r>
                        <a:rPr lang="en-US" altLang="zh-CN" sz="1800" b="1" kern="100" dirty="0" smtClean="0">
                          <a:effectLst/>
                        </a:rPr>
                        <a:t>a</a:t>
                      </a:r>
                      <a:r>
                        <a:rPr lang="zh-CN" altLang="en-US" sz="1800" b="1" kern="100" dirty="0" smtClean="0">
                          <a:effectLst/>
                        </a:rPr>
                        <a:t>为真，则</a:t>
                      </a:r>
                      <a:r>
                        <a:rPr lang="en-US" altLang="zh-CN" sz="1800" b="1" kern="100" dirty="0" smtClean="0">
                          <a:effectLst/>
                        </a:rPr>
                        <a:t>!a</a:t>
                      </a:r>
                      <a:r>
                        <a:rPr lang="zh-CN" altLang="en-US" sz="1800" b="1" kern="100" dirty="0" smtClean="0">
                          <a:effectLst/>
                        </a:rPr>
                        <a:t>为假</a:t>
                      </a:r>
                      <a:endParaRPr lang="zh-CN" altLang="zh-CN" sz="1800" b="1" kern="100" dirty="0" smtClean="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1699790426"/>
                  </a:ext>
                </a:extLst>
              </a:tr>
              <a:tr h="360000">
                <a:tc>
                  <a:txBody>
                    <a:bodyPr/>
                    <a:lstStyle/>
                    <a:p>
                      <a:pPr algn="ctr">
                        <a:lnSpc>
                          <a:spcPct val="150000"/>
                        </a:lnSpc>
                        <a:spcAft>
                          <a:spcPts val="0"/>
                        </a:spcAft>
                      </a:pPr>
                      <a:r>
                        <a:rPr lang="en-US" sz="1800" b="1" kern="100" smtClean="0">
                          <a:effectLst/>
                        </a:rPr>
                        <a:t>&amp;&amp;</a:t>
                      </a:r>
                      <a:endParaRPr lang="zh-CN" sz="1800" b="1"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b="1" kern="100" smtClean="0">
                          <a:effectLst/>
                          <a:latin typeface="+mn-ea"/>
                          <a:ea typeface="+mn-ea"/>
                          <a:cs typeface="Times New Roman" panose="02020603050405020304" pitchFamily="18" charset="0"/>
                        </a:rPr>
                        <a:t>逻辑与</a:t>
                      </a:r>
                      <a:r>
                        <a:rPr lang="en-US" altLang="zh-CN" sz="1800" b="1" kern="100" smtClean="0">
                          <a:effectLst/>
                          <a:latin typeface="+mn-ea"/>
                          <a:ea typeface="+mn-ea"/>
                          <a:cs typeface="Times New Roman" panose="02020603050405020304" pitchFamily="18" charset="0"/>
                        </a:rPr>
                        <a:t>(AND)</a:t>
                      </a:r>
                      <a:endParaRPr lang="zh-CN" sz="1800" b="1"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b="1" kern="100" smtClean="0">
                          <a:effectLst/>
                          <a:latin typeface="+mn-ea"/>
                          <a:ea typeface="+mn-ea"/>
                          <a:cs typeface="Times New Roman" panose="02020603050405020304" pitchFamily="18" charset="0"/>
                        </a:rPr>
                        <a:t>a &amp;&amp; b</a:t>
                      </a:r>
                      <a:endParaRPr lang="zh-CN" sz="1800" b="1"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b="1" kern="100" dirty="0" smtClean="0">
                          <a:effectLst/>
                          <a:latin typeface="+mn-ea"/>
                          <a:ea typeface="+mn-ea"/>
                          <a:cs typeface="Times New Roman" panose="02020603050405020304" pitchFamily="18" charset="0"/>
                        </a:rPr>
                        <a:t>如果</a:t>
                      </a:r>
                      <a:r>
                        <a:rPr lang="en-US" altLang="zh-CN" sz="1800" b="1" kern="100" dirty="0" smtClean="0">
                          <a:effectLst/>
                          <a:latin typeface="+mn-ea"/>
                          <a:ea typeface="+mn-ea"/>
                          <a:cs typeface="Times New Roman" panose="02020603050405020304" pitchFamily="18" charset="0"/>
                        </a:rPr>
                        <a:t>a</a:t>
                      </a:r>
                      <a:r>
                        <a:rPr lang="zh-CN" altLang="en-US" sz="1800" b="1" kern="100" dirty="0" smtClean="0">
                          <a:effectLst/>
                          <a:latin typeface="+mn-ea"/>
                          <a:ea typeface="+mn-ea"/>
                          <a:cs typeface="Times New Roman" panose="02020603050405020304" pitchFamily="18" charset="0"/>
                        </a:rPr>
                        <a:t>和</a:t>
                      </a:r>
                      <a:r>
                        <a:rPr lang="en-US" altLang="zh-CN" sz="1800" b="1" kern="100" dirty="0" smtClean="0">
                          <a:effectLst/>
                          <a:latin typeface="+mn-ea"/>
                          <a:ea typeface="+mn-ea"/>
                          <a:cs typeface="Times New Roman" panose="02020603050405020304" pitchFamily="18" charset="0"/>
                        </a:rPr>
                        <a:t>b</a:t>
                      </a:r>
                      <a:r>
                        <a:rPr lang="zh-CN" altLang="en-US" sz="1800" b="1" kern="100" dirty="0" smtClean="0">
                          <a:effectLst/>
                          <a:latin typeface="+mn-ea"/>
                          <a:ea typeface="+mn-ea"/>
                          <a:cs typeface="Times New Roman" panose="02020603050405020304" pitchFamily="18" charset="0"/>
                        </a:rPr>
                        <a:t>都为真，则结果为真，否则为假</a:t>
                      </a:r>
                      <a:endParaRPr lang="zh-CN" sz="1800" b="1"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3107255402"/>
                  </a:ext>
                </a:extLst>
              </a:tr>
              <a:tr h="360000">
                <a:tc>
                  <a:txBody>
                    <a:bodyPr/>
                    <a:lstStyle/>
                    <a:p>
                      <a:pPr algn="ctr">
                        <a:lnSpc>
                          <a:spcPct val="150000"/>
                        </a:lnSpc>
                        <a:spcAft>
                          <a:spcPts val="0"/>
                        </a:spcAft>
                      </a:pPr>
                      <a:r>
                        <a:rPr lang="en-US" sz="1800" b="1" kern="100" smtClean="0">
                          <a:effectLst/>
                        </a:rPr>
                        <a:t>||</a:t>
                      </a:r>
                      <a:endParaRPr lang="zh-CN" sz="1800" b="1"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b="1" kern="100" smtClean="0">
                          <a:effectLst/>
                          <a:latin typeface="+mn-ea"/>
                          <a:ea typeface="+mn-ea"/>
                          <a:cs typeface="Times New Roman" panose="02020603050405020304" pitchFamily="18" charset="0"/>
                        </a:rPr>
                        <a:t>逻辑或</a:t>
                      </a:r>
                      <a:r>
                        <a:rPr lang="en-US" altLang="zh-CN" sz="1800" b="1" kern="100" smtClean="0">
                          <a:effectLst/>
                          <a:latin typeface="+mn-ea"/>
                          <a:ea typeface="+mn-ea"/>
                          <a:cs typeface="Times New Roman" panose="02020603050405020304" pitchFamily="18" charset="0"/>
                        </a:rPr>
                        <a:t>(OR)</a:t>
                      </a:r>
                      <a:endParaRPr lang="zh-CN" sz="1800" b="1"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b="1" kern="100" smtClean="0">
                          <a:effectLst/>
                          <a:latin typeface="+mn-ea"/>
                          <a:ea typeface="+mn-ea"/>
                          <a:cs typeface="Times New Roman" panose="02020603050405020304" pitchFamily="18" charset="0"/>
                        </a:rPr>
                        <a:t>a || b</a:t>
                      </a:r>
                      <a:endParaRPr lang="zh-CN" sz="1800" b="1"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b="1" kern="100" dirty="0" smtClean="0">
                          <a:effectLst/>
                          <a:latin typeface="+mn-ea"/>
                          <a:ea typeface="+mn-ea"/>
                          <a:cs typeface="Times New Roman" panose="02020603050405020304" pitchFamily="18" charset="0"/>
                        </a:rPr>
                        <a:t>如果</a:t>
                      </a:r>
                      <a:r>
                        <a:rPr lang="en-US" altLang="zh-CN" sz="1800" b="1" kern="100" dirty="0" smtClean="0">
                          <a:effectLst/>
                          <a:latin typeface="+mn-ea"/>
                          <a:ea typeface="+mn-ea"/>
                          <a:cs typeface="Times New Roman" panose="02020603050405020304" pitchFamily="18" charset="0"/>
                        </a:rPr>
                        <a:t>a</a:t>
                      </a:r>
                      <a:r>
                        <a:rPr lang="zh-CN" altLang="en-US" sz="1800" b="1" kern="100" dirty="0" smtClean="0">
                          <a:effectLst/>
                          <a:latin typeface="+mn-ea"/>
                          <a:ea typeface="+mn-ea"/>
                          <a:cs typeface="Times New Roman" panose="02020603050405020304" pitchFamily="18" charset="0"/>
                        </a:rPr>
                        <a:t>和</a:t>
                      </a:r>
                      <a:r>
                        <a:rPr lang="en-US" altLang="zh-CN" sz="1800" b="1" kern="100" dirty="0" smtClean="0">
                          <a:effectLst/>
                          <a:latin typeface="+mn-ea"/>
                          <a:ea typeface="+mn-ea"/>
                          <a:cs typeface="Times New Roman" panose="02020603050405020304" pitchFamily="18" charset="0"/>
                        </a:rPr>
                        <a:t>b</a:t>
                      </a:r>
                      <a:r>
                        <a:rPr lang="zh-CN" altLang="en-US" sz="1800" b="1" kern="100" dirty="0" smtClean="0">
                          <a:effectLst/>
                          <a:latin typeface="+mn-ea"/>
                          <a:ea typeface="+mn-ea"/>
                          <a:cs typeface="Times New Roman" panose="02020603050405020304" pitchFamily="18" charset="0"/>
                        </a:rPr>
                        <a:t>有一个以上为真，则结果为真，二者都为假时，结果为假</a:t>
                      </a:r>
                      <a:endParaRPr lang="zh-CN" sz="1800" b="1"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2351891970"/>
                  </a:ext>
                </a:extLst>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1277173019"/>
              </p:ext>
            </p:extLst>
          </p:nvPr>
        </p:nvGraphicFramePr>
        <p:xfrm>
          <a:off x="6566169" y="3216671"/>
          <a:ext cx="4732548" cy="2995948"/>
        </p:xfrm>
        <a:graphic>
          <a:graphicData uri="http://schemas.openxmlformats.org/drawingml/2006/table">
            <a:tbl>
              <a:tblPr firstRow="1">
                <a:tableStyleId>{284E427A-3D55-4303-BF80-6455036E1DE7}</a:tableStyleId>
              </a:tblPr>
              <a:tblGrid>
                <a:gridCol w="788758">
                  <a:extLst>
                    <a:ext uri="{9D8B030D-6E8A-4147-A177-3AD203B41FA5}">
                      <a16:colId xmlns="" xmlns:a16="http://schemas.microsoft.com/office/drawing/2014/main" val="3340877376"/>
                    </a:ext>
                  </a:extLst>
                </a:gridCol>
                <a:gridCol w="788758">
                  <a:extLst>
                    <a:ext uri="{9D8B030D-6E8A-4147-A177-3AD203B41FA5}">
                      <a16:colId xmlns="" xmlns:a16="http://schemas.microsoft.com/office/drawing/2014/main" val="1994263569"/>
                    </a:ext>
                  </a:extLst>
                </a:gridCol>
                <a:gridCol w="788758">
                  <a:extLst>
                    <a:ext uri="{9D8B030D-6E8A-4147-A177-3AD203B41FA5}">
                      <a16:colId xmlns="" xmlns:a16="http://schemas.microsoft.com/office/drawing/2014/main" val="3815812150"/>
                    </a:ext>
                  </a:extLst>
                </a:gridCol>
                <a:gridCol w="788758">
                  <a:extLst>
                    <a:ext uri="{9D8B030D-6E8A-4147-A177-3AD203B41FA5}">
                      <a16:colId xmlns="" xmlns:a16="http://schemas.microsoft.com/office/drawing/2014/main" val="69866498"/>
                    </a:ext>
                  </a:extLst>
                </a:gridCol>
                <a:gridCol w="788758">
                  <a:extLst>
                    <a:ext uri="{9D8B030D-6E8A-4147-A177-3AD203B41FA5}">
                      <a16:colId xmlns="" xmlns:a16="http://schemas.microsoft.com/office/drawing/2014/main" val="895864238"/>
                    </a:ext>
                  </a:extLst>
                </a:gridCol>
                <a:gridCol w="788758">
                  <a:extLst>
                    <a:ext uri="{9D8B030D-6E8A-4147-A177-3AD203B41FA5}">
                      <a16:colId xmlns="" xmlns:a16="http://schemas.microsoft.com/office/drawing/2014/main" val="1339348998"/>
                    </a:ext>
                  </a:extLst>
                </a:gridCol>
              </a:tblGrid>
              <a:tr h="679468">
                <a:tc>
                  <a:txBody>
                    <a:bodyPr/>
                    <a:lstStyle/>
                    <a:p>
                      <a:pPr algn="ctr"/>
                      <a:r>
                        <a:rPr lang="en-US" altLang="zh-CN" sz="1800" dirty="0" smtClean="0">
                          <a:solidFill>
                            <a:schemeClr val="tx1"/>
                          </a:solidFill>
                        </a:rPr>
                        <a:t>a</a:t>
                      </a:r>
                      <a:endParaRPr lang="zh-CN" altLang="en-US" sz="1800" dirty="0">
                        <a:solidFill>
                          <a:schemeClr val="tx1"/>
                        </a:solidFill>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dirty="0" smtClean="0">
                          <a:solidFill>
                            <a:schemeClr val="tx1"/>
                          </a:solidFill>
                        </a:rPr>
                        <a:t>b</a:t>
                      </a:r>
                      <a:endParaRPr lang="zh-CN" altLang="en-US" sz="1800" dirty="0">
                        <a:solidFill>
                          <a:schemeClr val="tx1"/>
                        </a:solidFill>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dirty="0" smtClean="0">
                          <a:solidFill>
                            <a:schemeClr val="tx1"/>
                          </a:solidFill>
                        </a:rPr>
                        <a:t>!a</a:t>
                      </a:r>
                      <a:endParaRPr lang="zh-CN" altLang="en-US" sz="1800" dirty="0">
                        <a:solidFill>
                          <a:schemeClr val="tx1"/>
                        </a:solidFill>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dirty="0" smtClean="0">
                          <a:solidFill>
                            <a:schemeClr val="tx1"/>
                          </a:solidFill>
                        </a:rPr>
                        <a:t>!b</a:t>
                      </a:r>
                      <a:endParaRPr lang="zh-CN" altLang="en-US" sz="1800" dirty="0">
                        <a:solidFill>
                          <a:schemeClr val="tx1"/>
                        </a:solidFill>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dirty="0" smtClean="0">
                          <a:solidFill>
                            <a:schemeClr val="tx1"/>
                          </a:solidFill>
                        </a:rPr>
                        <a:t>a &amp;&amp; b</a:t>
                      </a:r>
                      <a:endParaRPr lang="zh-CN" altLang="en-US" sz="1800" dirty="0">
                        <a:solidFill>
                          <a:schemeClr val="tx1"/>
                        </a:solidFill>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dirty="0" smtClean="0">
                          <a:solidFill>
                            <a:schemeClr val="tx1"/>
                          </a:solidFill>
                        </a:rPr>
                        <a:t>a || b</a:t>
                      </a:r>
                      <a:endParaRPr lang="zh-CN" altLang="en-US" sz="1800" dirty="0">
                        <a:solidFill>
                          <a:schemeClr val="tx1"/>
                        </a:solidFill>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2269816594"/>
                  </a:ext>
                </a:extLst>
              </a:tr>
              <a:tr h="370840">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333135936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真</a:t>
                      </a:r>
                      <a:endParaRPr lang="en-US" altLang="zh-CN" sz="160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（非</a:t>
                      </a:r>
                      <a:r>
                        <a:rPr lang="en-US" altLang="zh-CN" sz="1600" smtClean="0"/>
                        <a:t>0</a:t>
                      </a:r>
                      <a:r>
                        <a:rPr lang="zh-CN" altLang="en-US" sz="1600" smtClean="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24909129"/>
                  </a:ext>
                </a:extLst>
              </a:tr>
              <a:tr h="370840">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2723358297"/>
                  </a:ext>
                </a:extLst>
              </a:tr>
              <a:tr h="370840">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4211058509"/>
                  </a:ext>
                </a:extLst>
              </a:tr>
            </a:tbl>
          </a:graphicData>
        </a:graphic>
      </p:graphicFrame>
      <p:sp>
        <p:nvSpPr>
          <p:cNvPr id="27" name="MH_Desc_1"/>
          <p:cNvSpPr/>
          <p:nvPr>
            <p:custDataLst>
              <p:tags r:id="rId1"/>
            </p:custDataLst>
          </p:nvPr>
        </p:nvSpPr>
        <p:spPr>
          <a:xfrm>
            <a:off x="893284" y="3216671"/>
            <a:ext cx="5585338" cy="34776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dirty="0">
                <a:solidFill>
                  <a:schemeClr val="tx1"/>
                </a:solidFill>
              </a:rPr>
              <a:t>“</a:t>
            </a:r>
            <a:r>
              <a:rPr lang="en-US" altLang="zh-CN" dirty="0">
                <a:solidFill>
                  <a:schemeClr val="tx1"/>
                </a:solidFill>
              </a:rPr>
              <a:t>&amp;&amp;”</a:t>
            </a:r>
            <a:r>
              <a:rPr lang="zh-CN" altLang="en-US" dirty="0">
                <a:solidFill>
                  <a:schemeClr val="tx1"/>
                </a:solidFill>
              </a:rPr>
              <a:t>和“</a:t>
            </a:r>
            <a:r>
              <a:rPr lang="en-US" altLang="zh-CN" dirty="0">
                <a:solidFill>
                  <a:schemeClr val="tx1"/>
                </a:solidFill>
              </a:rPr>
              <a:t>‖”</a:t>
            </a:r>
            <a:r>
              <a:rPr lang="zh-CN" altLang="en-US" dirty="0">
                <a:solidFill>
                  <a:schemeClr val="tx1"/>
                </a:solidFill>
              </a:rPr>
              <a:t>是双目运算符，要求有两个运算对象</a:t>
            </a:r>
            <a:r>
              <a:rPr lang="en-US" altLang="zh-CN" dirty="0">
                <a:solidFill>
                  <a:schemeClr val="tx1"/>
                </a:solidFill>
              </a:rPr>
              <a:t>(</a:t>
            </a:r>
            <a:r>
              <a:rPr lang="zh-CN" altLang="en-US" dirty="0">
                <a:solidFill>
                  <a:schemeClr val="tx1"/>
                </a:solidFill>
              </a:rPr>
              <a:t>操作数</a:t>
            </a:r>
            <a:r>
              <a:rPr lang="en-US" altLang="zh-CN" dirty="0">
                <a:solidFill>
                  <a:schemeClr val="tx1"/>
                </a:solidFill>
              </a:rPr>
              <a:t>)</a:t>
            </a:r>
            <a:r>
              <a:rPr lang="zh-CN" altLang="en-US" dirty="0">
                <a:solidFill>
                  <a:schemeClr val="tx1"/>
                </a:solidFill>
              </a:rPr>
              <a:t>； “！”是单目运算符，</a:t>
            </a:r>
            <a:r>
              <a:rPr lang="zh-CN" altLang="en-US" dirty="0" smtClean="0">
                <a:solidFill>
                  <a:schemeClr val="tx1"/>
                </a:solidFill>
              </a:rPr>
              <a:t>只要有</a:t>
            </a:r>
            <a:r>
              <a:rPr lang="zh-CN" altLang="en-US" dirty="0">
                <a:solidFill>
                  <a:schemeClr val="tx1"/>
                </a:solidFill>
              </a:rPr>
              <a:t>一个运算</a:t>
            </a:r>
            <a:r>
              <a:rPr lang="zh-CN" altLang="en-US" dirty="0" smtClean="0">
                <a:solidFill>
                  <a:schemeClr val="tx1"/>
                </a:solidFill>
              </a:rPr>
              <a:t>对象</a:t>
            </a:r>
            <a:endParaRPr lang="zh-CN" altLang="en-US" dirty="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dirty="0">
                <a:solidFill>
                  <a:schemeClr val="tx1"/>
                </a:solidFill>
              </a:rPr>
              <a:t>优先次序</a:t>
            </a:r>
            <a:r>
              <a:rPr lang="zh-CN" altLang="en-US" dirty="0" smtClean="0">
                <a:solidFill>
                  <a:schemeClr val="tx1"/>
                </a:solidFill>
              </a:rPr>
              <a:t>：</a:t>
            </a:r>
            <a:r>
              <a:rPr lang="en-US" altLang="zh-CN" b="1" dirty="0" smtClean="0">
                <a:solidFill>
                  <a:schemeClr val="tx1"/>
                </a:solidFill>
              </a:rPr>
              <a:t>!(</a:t>
            </a:r>
            <a:r>
              <a:rPr lang="zh-CN" altLang="en-US" b="1" dirty="0">
                <a:solidFill>
                  <a:schemeClr val="tx1"/>
                </a:solidFill>
              </a:rPr>
              <a:t>非</a:t>
            </a:r>
            <a:r>
              <a:rPr lang="en-US" altLang="zh-CN" b="1" dirty="0">
                <a:solidFill>
                  <a:schemeClr val="tx1"/>
                </a:solidFill>
              </a:rPr>
              <a:t>)→</a:t>
            </a:r>
            <a:r>
              <a:rPr lang="zh-CN" altLang="en-US" b="1" dirty="0">
                <a:solidFill>
                  <a:schemeClr val="tx1"/>
                </a:solidFill>
              </a:rPr>
              <a:t>＆＆</a:t>
            </a:r>
            <a:r>
              <a:rPr lang="en-US" altLang="zh-CN" b="1" dirty="0">
                <a:solidFill>
                  <a:schemeClr val="tx1"/>
                </a:solidFill>
              </a:rPr>
              <a:t>(</a:t>
            </a:r>
            <a:r>
              <a:rPr lang="zh-CN" altLang="en-US" b="1" dirty="0">
                <a:solidFill>
                  <a:schemeClr val="tx1"/>
                </a:solidFill>
              </a:rPr>
              <a:t>与</a:t>
            </a:r>
            <a:r>
              <a:rPr lang="en-US" altLang="zh-CN" b="1" dirty="0">
                <a:solidFill>
                  <a:schemeClr val="tx1"/>
                </a:solidFill>
              </a:rPr>
              <a:t>)→‖(</a:t>
            </a:r>
            <a:r>
              <a:rPr lang="zh-CN" altLang="en-US" b="1" dirty="0">
                <a:solidFill>
                  <a:schemeClr val="tx1"/>
                </a:solidFill>
              </a:rPr>
              <a:t>或</a:t>
            </a:r>
            <a:r>
              <a:rPr lang="en-US" altLang="zh-CN" b="1" dirty="0">
                <a:solidFill>
                  <a:schemeClr val="tx1"/>
                </a:solidFill>
              </a:rPr>
              <a:t>)</a:t>
            </a:r>
            <a:r>
              <a:rPr lang="zh-CN" altLang="en-US" dirty="0">
                <a:solidFill>
                  <a:schemeClr val="tx1"/>
                </a:solidFill>
              </a:rPr>
              <a:t>， 即“！”为三者中最高</a:t>
            </a:r>
            <a:r>
              <a:rPr lang="zh-CN" altLang="en-US" dirty="0" smtClean="0">
                <a:solidFill>
                  <a:schemeClr val="tx1"/>
                </a:solidFill>
              </a:rPr>
              <a:t>的； </a:t>
            </a:r>
            <a:r>
              <a:rPr lang="zh-CN" altLang="en-US" dirty="0">
                <a:solidFill>
                  <a:schemeClr val="tx1"/>
                </a:solidFill>
              </a:rPr>
              <a:t>逻辑运算符中的“＆＆”和“</a:t>
            </a:r>
            <a:r>
              <a:rPr lang="en-US" altLang="zh-CN" dirty="0">
                <a:solidFill>
                  <a:schemeClr val="tx1"/>
                </a:solidFill>
              </a:rPr>
              <a:t>‖”</a:t>
            </a:r>
            <a:r>
              <a:rPr lang="zh-CN" altLang="en-US" dirty="0">
                <a:solidFill>
                  <a:schemeClr val="tx1"/>
                </a:solidFill>
              </a:rPr>
              <a:t>低于关系运算符，“！”高于算术运算</a:t>
            </a:r>
            <a:r>
              <a:rPr lang="zh-CN" altLang="en-US" dirty="0" smtClean="0">
                <a:solidFill>
                  <a:schemeClr val="tx1"/>
                </a:solidFill>
              </a:rPr>
              <a:t>符</a:t>
            </a:r>
            <a:endParaRPr lang="en-US" altLang="zh-CN" dirty="0"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b="1" dirty="0">
                <a:solidFill>
                  <a:schemeClr val="tx1"/>
                </a:solidFill>
              </a:rPr>
              <a:t>逻辑运算结果不是</a:t>
            </a:r>
            <a:r>
              <a:rPr lang="en-US" altLang="zh-CN" b="1" dirty="0">
                <a:solidFill>
                  <a:schemeClr val="tx1"/>
                </a:solidFill>
              </a:rPr>
              <a:t>0</a:t>
            </a:r>
            <a:r>
              <a:rPr lang="zh-CN" altLang="en-US" b="1" dirty="0">
                <a:solidFill>
                  <a:schemeClr val="tx1"/>
                </a:solidFill>
              </a:rPr>
              <a:t>就是</a:t>
            </a:r>
            <a:r>
              <a:rPr lang="en-US" altLang="zh-CN" b="1" dirty="0">
                <a:solidFill>
                  <a:schemeClr val="tx1"/>
                </a:solidFill>
              </a:rPr>
              <a:t>1</a:t>
            </a:r>
            <a:r>
              <a:rPr lang="zh-CN" altLang="en-US" dirty="0">
                <a:solidFill>
                  <a:schemeClr val="tx1"/>
                </a:solidFill>
              </a:rPr>
              <a:t>，不可能是其他数值。而在逻辑表达式中作为参加逻辑运算的运算对象可以是</a:t>
            </a:r>
            <a:r>
              <a:rPr lang="en-US" altLang="zh-CN" b="1" dirty="0">
                <a:solidFill>
                  <a:schemeClr val="tx1"/>
                </a:solidFill>
              </a:rPr>
              <a:t>0(“</a:t>
            </a:r>
            <a:r>
              <a:rPr lang="zh-CN" altLang="en-US" b="1" dirty="0">
                <a:solidFill>
                  <a:schemeClr val="tx1"/>
                </a:solidFill>
              </a:rPr>
              <a:t>假”</a:t>
            </a:r>
            <a:r>
              <a:rPr lang="en-US" altLang="zh-CN" b="1" dirty="0">
                <a:solidFill>
                  <a:schemeClr val="tx1"/>
                </a:solidFill>
              </a:rPr>
              <a:t>)</a:t>
            </a:r>
            <a:r>
              <a:rPr lang="zh-CN" altLang="en-US" dirty="0">
                <a:solidFill>
                  <a:schemeClr val="tx1"/>
                </a:solidFill>
              </a:rPr>
              <a:t>或任何</a:t>
            </a:r>
            <a:r>
              <a:rPr lang="zh-CN" altLang="en-US" b="1" dirty="0">
                <a:solidFill>
                  <a:schemeClr val="tx1"/>
                </a:solidFill>
              </a:rPr>
              <a:t>非</a:t>
            </a:r>
            <a:r>
              <a:rPr lang="en-US" altLang="zh-CN" b="1" dirty="0">
                <a:solidFill>
                  <a:schemeClr val="tx1"/>
                </a:solidFill>
              </a:rPr>
              <a:t>0</a:t>
            </a:r>
            <a:r>
              <a:rPr lang="zh-CN" altLang="en-US" b="1" dirty="0">
                <a:solidFill>
                  <a:schemeClr val="tx1"/>
                </a:solidFill>
              </a:rPr>
              <a:t>的数值</a:t>
            </a:r>
            <a:r>
              <a:rPr lang="en-US" altLang="zh-CN" b="1" dirty="0">
                <a:solidFill>
                  <a:schemeClr val="tx1"/>
                </a:solidFill>
              </a:rPr>
              <a:t>(</a:t>
            </a:r>
            <a:r>
              <a:rPr lang="zh-CN" altLang="en-US" b="1" dirty="0">
                <a:solidFill>
                  <a:schemeClr val="tx1"/>
                </a:solidFill>
              </a:rPr>
              <a:t>按“真”对待</a:t>
            </a:r>
            <a:r>
              <a:rPr lang="en-US" altLang="zh-CN" b="1" dirty="0">
                <a:solidFill>
                  <a:schemeClr val="tx1"/>
                </a:solidFill>
              </a:rPr>
              <a:t>)</a:t>
            </a:r>
            <a:endParaRPr lang="zh-CN" altLang="en-US" b="1" dirty="0">
              <a:solidFill>
                <a:schemeClr val="tx1"/>
              </a:solidFill>
            </a:endParaRPr>
          </a:p>
        </p:txBody>
      </p:sp>
    </p:spTree>
    <p:extLst>
      <p:ext uri="{BB962C8B-B14F-4D97-AF65-F5344CB8AC3E}">
        <p14:creationId xmlns:p14="http://schemas.microsoft.com/office/powerpoint/2010/main" val="3967479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SubTitle_1"/>
          <p:cNvSpPr/>
          <p:nvPr>
            <p:custDataLst>
              <p:tags r:id="rId2"/>
            </p:custDataLst>
          </p:nvPr>
        </p:nvSpPr>
        <p:spPr>
          <a:xfrm>
            <a:off x="1689652" y="1441174"/>
            <a:ext cx="4352373"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defRPr/>
            </a:pPr>
            <a:r>
              <a:rPr lang="en-US" altLang="zh-CN" sz="1600">
                <a:solidFill>
                  <a:srgbClr val="333333"/>
                </a:solidFill>
              </a:rPr>
              <a:t>a &amp;&amp; b &amp;&amp; 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时，才需要判别</a:t>
            </a:r>
            <a:r>
              <a:rPr lang="en-US" altLang="zh-CN" sz="1600">
                <a:solidFill>
                  <a:srgbClr val="333333"/>
                </a:solidFill>
              </a:rPr>
              <a:t>b</a:t>
            </a:r>
            <a:r>
              <a:rPr lang="zh-CN" altLang="en-US" sz="1600">
                <a:solidFill>
                  <a:srgbClr val="333333"/>
                </a:solidFill>
              </a:rPr>
              <a:t>的值。只有当</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a:t>
            </a:r>
            <a:r>
              <a:rPr lang="zh-CN" altLang="en-US" sz="1600" smtClean="0">
                <a:solidFill>
                  <a:srgbClr val="333333"/>
                </a:solidFill>
              </a:rPr>
              <a:t>真时才</a:t>
            </a:r>
            <a:r>
              <a:rPr lang="zh-CN" altLang="en-US" sz="1600">
                <a:solidFill>
                  <a:srgbClr val="333333"/>
                </a:solidFill>
              </a:rPr>
              <a:t>需要判别</a:t>
            </a:r>
            <a:r>
              <a:rPr lang="en-US" altLang="zh-CN" sz="1600">
                <a:solidFill>
                  <a:srgbClr val="333333"/>
                </a:solidFill>
              </a:rPr>
              <a:t>c</a:t>
            </a:r>
            <a:r>
              <a:rPr lang="zh-CN" altLang="en-US" sz="1600">
                <a:solidFill>
                  <a:srgbClr val="333333"/>
                </a:solidFill>
              </a:rPr>
              <a:t>的值</a:t>
            </a:r>
            <a:r>
              <a:rPr lang="zh-CN" altLang="en-US" sz="1600" smtClean="0">
                <a:solidFill>
                  <a:srgbClr val="333333"/>
                </a:solidFill>
              </a:rPr>
              <a:t>。</a:t>
            </a:r>
            <a:endParaRPr lang="zh-CN" altLang="en-US" sz="1600" dirty="0">
              <a:solidFill>
                <a:srgbClr val="333333"/>
              </a:solidFill>
            </a:endParaRPr>
          </a:p>
        </p:txBody>
      </p:sp>
      <p:sp>
        <p:nvSpPr>
          <p:cNvPr id="4" name="MH_SubTitle_2"/>
          <p:cNvSpPr/>
          <p:nvPr>
            <p:custDataLst>
              <p:tags r:id="rId3"/>
            </p:custDataLst>
          </p:nvPr>
        </p:nvSpPr>
        <p:spPr>
          <a:xfrm>
            <a:off x="6149976" y="1441174"/>
            <a:ext cx="4305989"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pPr>
            <a:r>
              <a:rPr lang="en-US" altLang="zh-CN" sz="1600" smtClean="0">
                <a:solidFill>
                  <a:srgbClr val="333333"/>
                </a:solidFill>
              </a:rPr>
              <a:t>a ‖ b ‖ c</a:t>
            </a:r>
            <a:r>
              <a:rPr lang="zh-CN" altLang="en-US" sz="1600">
                <a:solidFill>
                  <a:srgbClr val="333333"/>
                </a:solidFill>
              </a:rPr>
              <a:t>。只要</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，就不必判断</a:t>
            </a:r>
            <a:r>
              <a:rPr lang="en-US" altLang="zh-CN" sz="1600">
                <a:solidFill>
                  <a:srgbClr val="333333"/>
                </a:solidFill>
              </a:rPr>
              <a:t>b</a:t>
            </a:r>
            <a:r>
              <a:rPr lang="zh-CN" altLang="en-US" sz="1600">
                <a:solidFill>
                  <a:srgbClr val="333333"/>
                </a:solidFill>
              </a:rPr>
              <a:t>和</a:t>
            </a:r>
            <a:r>
              <a:rPr lang="en-US" altLang="zh-CN" sz="1600">
                <a:solidFill>
                  <a:srgbClr val="333333"/>
                </a:solidFill>
              </a:rPr>
              <a:t>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为假，才判别</a:t>
            </a:r>
            <a:r>
              <a:rPr lang="en-US" altLang="zh-CN" sz="1600">
                <a:solidFill>
                  <a:srgbClr val="333333"/>
                </a:solidFill>
              </a:rPr>
              <a:t>b</a:t>
            </a:r>
            <a:r>
              <a:rPr lang="zh-CN" altLang="en-US" sz="1600">
                <a:solidFill>
                  <a:srgbClr val="333333"/>
                </a:solidFill>
              </a:rPr>
              <a:t>。</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都为假才判别</a:t>
            </a:r>
            <a:r>
              <a:rPr lang="en-US" altLang="zh-CN" sz="1600" smtClean="0">
                <a:solidFill>
                  <a:srgbClr val="333333"/>
                </a:solidFill>
              </a:rPr>
              <a:t>c</a:t>
            </a:r>
            <a:r>
              <a:rPr lang="zh-CN" altLang="en-US" sz="1600" smtClean="0">
                <a:solidFill>
                  <a:srgbClr val="333333"/>
                </a:solidFill>
              </a:rPr>
              <a:t>。</a:t>
            </a:r>
            <a:endParaRPr lang="en-US" altLang="zh-CN" sz="1600">
              <a:solidFill>
                <a:srgbClr val="333333"/>
              </a:solidFill>
            </a:endParaRPr>
          </a:p>
        </p:txBody>
      </p:sp>
      <p:sp>
        <p:nvSpPr>
          <p:cNvPr id="2" name="MH_Other_1"/>
          <p:cNvSpPr/>
          <p:nvPr>
            <p:custDataLst>
              <p:tags r:id="rId4"/>
            </p:custDataLst>
          </p:nvPr>
        </p:nvSpPr>
        <p:spPr>
          <a:xfrm>
            <a:off x="5529264" y="3024189"/>
            <a:ext cx="1133475" cy="1133475"/>
          </a:xfrm>
          <a:prstGeom prst="ellipse">
            <a:avLst/>
          </a:prstGeom>
          <a:solidFill>
            <a:schemeClr val="accent1"/>
          </a:solidFill>
          <a:ln w="571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Title_1"/>
          <p:cNvSpPr/>
          <p:nvPr>
            <p:custDataLst>
              <p:tags r:id="rId5"/>
            </p:custDataLst>
          </p:nvPr>
        </p:nvSpPr>
        <p:spPr>
          <a:xfrm>
            <a:off x="5643564" y="3138489"/>
            <a:ext cx="904875" cy="904875"/>
          </a:xfrm>
          <a:prstGeom prst="ellips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defRPr/>
            </a:pPr>
            <a:r>
              <a:rPr lang="zh-CN" altLang="en-US" sz="1600" b="1" smtClean="0">
                <a:solidFill>
                  <a:schemeClr val="accent1">
                    <a:lumMod val="75000"/>
                  </a:schemeClr>
                </a:solidFill>
              </a:rPr>
              <a:t>逻辑</a:t>
            </a:r>
            <a:endParaRPr lang="en-US" altLang="zh-CN" sz="1600" b="1" smtClean="0">
              <a:solidFill>
                <a:schemeClr val="accent1">
                  <a:lumMod val="75000"/>
                </a:schemeClr>
              </a:solidFill>
            </a:endParaRPr>
          </a:p>
          <a:p>
            <a:pPr algn="ctr">
              <a:defRPr/>
            </a:pPr>
            <a:r>
              <a:rPr lang="zh-CN" altLang="en-US" sz="1600" b="1" smtClean="0">
                <a:solidFill>
                  <a:schemeClr val="accent1">
                    <a:lumMod val="75000"/>
                  </a:schemeClr>
                </a:solidFill>
              </a:rPr>
              <a:t>表达式</a:t>
            </a:r>
            <a:endParaRPr lang="zh-CN" altLang="en-US" sz="1600" b="1" dirty="0">
              <a:solidFill>
                <a:schemeClr val="accent1">
                  <a:lumMod val="75000"/>
                </a:schemeClr>
              </a:solidFill>
            </a:endParaRPr>
          </a:p>
        </p:txBody>
      </p:sp>
      <p:sp>
        <p:nvSpPr>
          <p:cNvPr id="13" name="MH_Other_2"/>
          <p:cNvSpPr/>
          <p:nvPr>
            <p:custDataLst>
              <p:tags r:id="rId6"/>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3"/>
          <p:cNvSpPr/>
          <p:nvPr>
            <p:custDataLst>
              <p:tags r:id="rId7"/>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4"/>
          <p:cNvSpPr/>
          <p:nvPr>
            <p:custDataLst>
              <p:tags r:id="rId8"/>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p:cNvSpPr/>
          <p:nvPr>
            <p:custDataLst>
              <p:tags r:id="rId9"/>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p:cNvSpPr/>
          <p:nvPr>
            <p:custDataLst>
              <p:tags r:id="rId10"/>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p:cNvSpPr/>
          <p:nvPr>
            <p:custDataLst>
              <p:tags r:id="rId11"/>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8"/>
          <p:cNvSpPr/>
          <p:nvPr>
            <p:custDataLst>
              <p:tags r:id="rId12"/>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p:cNvSpPr/>
          <p:nvPr>
            <p:custDataLst>
              <p:tags r:id="rId13"/>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p:cNvSpPr/>
          <p:nvPr>
            <p:custDataLst>
              <p:tags r:id="rId14"/>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5"/>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6"/>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7"/>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06" name="MH_PageTitle"/>
          <p:cNvSpPr>
            <a:spLocks noGrp="1"/>
          </p:cNvSpPr>
          <p:nvPr>
            <p:ph type="title"/>
            <p:custDataLst>
              <p:tags r:id="rId18"/>
            </p:custDataLst>
          </p:nvPr>
        </p:nvSpPr>
        <p:spPr>
          <a:xfrm>
            <a:off x="1689652" y="365125"/>
            <a:ext cx="8766313" cy="1076049"/>
          </a:xfrm>
        </p:spPr>
        <p:txBody>
          <a:bodyPr>
            <a:noAutofit/>
          </a:bodyPr>
          <a:lstStyle/>
          <a:p>
            <a:pPr>
              <a:lnSpc>
                <a:spcPct val="120000"/>
              </a:lnSpc>
            </a:pPr>
            <a:r>
              <a:rPr lang="zh-CN" altLang="en-US" sz="2000">
                <a:solidFill>
                  <a:schemeClr val="accent1"/>
                </a:solidFill>
                <a:latin typeface="+mn-ea"/>
                <a:ea typeface="+mn-ea"/>
              </a:rPr>
              <a:t>在逻辑表达式的求解中，并不是所有的逻辑运算符都被执行，只是在必须执行下一个逻辑运算符才能求出表达式的解时，才执行该运算符。</a:t>
            </a:r>
            <a:endParaRPr lang="zh-CN" altLang="en-US" sz="2000" smtClean="0">
              <a:solidFill>
                <a:schemeClr val="accent1"/>
              </a:solidFill>
              <a:latin typeface="+mn-ea"/>
              <a:ea typeface="+mn-ea"/>
            </a:endParaRPr>
          </a:p>
        </p:txBody>
      </p:sp>
      <p:grpSp>
        <p:nvGrpSpPr>
          <p:cNvPr id="20" name="组合 19"/>
          <p:cNvGrpSpPr/>
          <p:nvPr/>
        </p:nvGrpSpPr>
        <p:grpSpPr>
          <a:xfrm>
            <a:off x="2846316" y="2842633"/>
            <a:ext cx="1923054" cy="3006963"/>
            <a:chOff x="2489920" y="3339548"/>
            <a:chExt cx="1923054" cy="3006963"/>
          </a:xfrm>
        </p:grpSpPr>
        <p:cxnSp>
          <p:nvCxnSpPr>
            <p:cNvPr id="7" name="直接箭头连接符 6"/>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流程图: 决策 7"/>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24" name="直接箭头连接符 23"/>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流程图: 决策 27"/>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cxnSp>
          <p:nvCxnSpPr>
            <p:cNvPr id="32" name="直接箭头连接符 3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流程图: 决策 3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cxnSp>
          <p:nvCxnSpPr>
            <p:cNvPr id="34" name="直接箭头连接符 3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smtClean="0"/>
                <a:t>		0(</a:t>
              </a:r>
              <a:r>
                <a:rPr lang="zh-CN" altLang="en-US" sz="1400" smtClean="0"/>
                <a:t>假</a:t>
              </a:r>
              <a:r>
                <a:rPr lang="en-US" altLang="zh-CN" sz="1400" smtClean="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1</a:t>
              </a:r>
              <a:r>
                <a:rPr lang="en-US" altLang="zh-CN" sz="1400"/>
                <a:t>(</a:t>
              </a:r>
              <a:r>
                <a:rPr lang="zh-CN" altLang="en-US" sz="1400" smtClean="0"/>
                <a:t>真</a:t>
              </a:r>
              <a:r>
                <a:rPr lang="en-US" altLang="zh-CN" sz="1400" smtClean="0"/>
                <a:t>)				0</a:t>
              </a:r>
              <a:r>
                <a:rPr lang="en-US" altLang="zh-CN" sz="1400"/>
                <a:t>(</a:t>
              </a:r>
              <a:r>
                <a:rPr lang="zh-CN" altLang="en-US" sz="1400"/>
                <a:t>假</a:t>
              </a:r>
              <a:r>
                <a:rPr lang="en-US" altLang="zh-CN" sz="1400" smtClean="0"/>
                <a:t>)</a:t>
              </a:r>
              <a:endParaRPr lang="en-US" altLang="zh-CN" sz="1400"/>
            </a:p>
          </p:txBody>
        </p:sp>
      </p:grpSp>
      <p:grpSp>
        <p:nvGrpSpPr>
          <p:cNvPr id="37" name="组合 36"/>
          <p:cNvGrpSpPr/>
          <p:nvPr/>
        </p:nvGrpSpPr>
        <p:grpSpPr>
          <a:xfrm>
            <a:off x="7597825" y="2842633"/>
            <a:ext cx="1923054" cy="3006963"/>
            <a:chOff x="2489920" y="3339548"/>
            <a:chExt cx="1923054" cy="3006963"/>
          </a:xfrm>
        </p:grpSpPr>
        <p:cxnSp>
          <p:nvCxnSpPr>
            <p:cNvPr id="38" name="直接箭头连接符 37"/>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流程图: 决策 38"/>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40" name="直接箭头连接符 39"/>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cxnSp>
          <p:nvCxnSpPr>
            <p:cNvPr id="42" name="直接箭头连接符 4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流程图: 决策 4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cxnSp>
          <p:nvCxnSpPr>
            <p:cNvPr id="44" name="直接箭头连接符 4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任意多边形 44"/>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箭头连接符 45"/>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0(</a:t>
              </a:r>
              <a:r>
                <a:rPr lang="zh-CN" altLang="en-US" sz="1400"/>
                <a:t>假</a:t>
              </a:r>
              <a:r>
                <a:rPr lang="en-US" altLang="zh-CN" sz="1400" smtClean="0"/>
                <a:t>)				1(</a:t>
              </a:r>
              <a:r>
                <a:rPr lang="zh-CN" altLang="en-US" sz="1400" smtClean="0"/>
                <a:t>真</a:t>
              </a:r>
              <a:r>
                <a:rPr lang="en-US" altLang="zh-CN" sz="1400" smtClean="0"/>
                <a:t>)</a:t>
              </a:r>
              <a:endParaRPr lang="en-US" altLang="zh-CN" sz="1400"/>
            </a:p>
          </p:txBody>
        </p:sp>
      </p:grpSp>
    </p:spTree>
    <p:custDataLst>
      <p:tags r:id="rId1"/>
    </p:custDataLst>
    <p:extLst>
      <p:ext uri="{BB962C8B-B14F-4D97-AF65-F5344CB8AC3E}">
        <p14:creationId xmlns:p14="http://schemas.microsoft.com/office/powerpoint/2010/main" val="375483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Desc_1"/>
          <p:cNvSpPr/>
          <p:nvPr>
            <p:custDataLst>
              <p:tags r:id="rId1"/>
            </p:custDataLst>
          </p:nvPr>
        </p:nvSpPr>
        <p:spPr>
          <a:xfrm>
            <a:off x="1275649" y="470444"/>
            <a:ext cx="9815160" cy="8652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lumMod val="65000"/>
                    <a:lumOff val="35000"/>
                  </a:schemeClr>
                </a:solidFill>
              </a:rPr>
              <a:t>既然关系表达式和逻辑表达式的值是</a:t>
            </a:r>
            <a:r>
              <a:rPr lang="en-US" altLang="zh-CN" dirty="0">
                <a:solidFill>
                  <a:schemeClr val="tx1">
                    <a:lumMod val="65000"/>
                    <a:lumOff val="35000"/>
                  </a:schemeClr>
                </a:solidFill>
              </a:rPr>
              <a:t>0</a:t>
            </a:r>
            <a:r>
              <a:rPr lang="zh-CN" altLang="en-US" dirty="0">
                <a:solidFill>
                  <a:schemeClr val="tx1">
                    <a:lumMod val="65000"/>
                    <a:lumOff val="35000"/>
                  </a:schemeClr>
                </a:solidFill>
              </a:rPr>
              <a:t>和</a:t>
            </a:r>
            <a:r>
              <a:rPr lang="en-US" altLang="zh-CN" dirty="0">
                <a:solidFill>
                  <a:schemeClr val="tx1">
                    <a:lumMod val="65000"/>
                    <a:lumOff val="35000"/>
                  </a:schemeClr>
                </a:solidFill>
              </a:rPr>
              <a:t>1</a:t>
            </a:r>
            <a:r>
              <a:rPr lang="zh-CN" altLang="en-US" dirty="0">
                <a:solidFill>
                  <a:schemeClr val="tx1">
                    <a:lumMod val="65000"/>
                    <a:lumOff val="35000"/>
                  </a:schemeClr>
                </a:solidFill>
              </a:rPr>
              <a:t>，而且在判断一个量是否为“真”时，以</a:t>
            </a:r>
            <a:r>
              <a:rPr lang="en-US" altLang="zh-CN" dirty="0">
                <a:solidFill>
                  <a:schemeClr val="tx1">
                    <a:lumMod val="65000"/>
                    <a:lumOff val="35000"/>
                  </a:schemeClr>
                </a:solidFill>
              </a:rPr>
              <a:t>0</a:t>
            </a:r>
            <a:r>
              <a:rPr lang="zh-CN" altLang="en-US" dirty="0">
                <a:solidFill>
                  <a:schemeClr val="tx1">
                    <a:lumMod val="65000"/>
                    <a:lumOff val="35000"/>
                  </a:schemeClr>
                </a:solidFill>
              </a:rPr>
              <a:t>代表“假”，以非</a:t>
            </a:r>
            <a:r>
              <a:rPr lang="en-US" altLang="zh-CN" dirty="0">
                <a:solidFill>
                  <a:schemeClr val="tx1">
                    <a:lumMod val="65000"/>
                    <a:lumOff val="35000"/>
                  </a:schemeClr>
                </a:solidFill>
              </a:rPr>
              <a:t>0</a:t>
            </a:r>
            <a:r>
              <a:rPr lang="zh-CN" altLang="en-US" dirty="0">
                <a:solidFill>
                  <a:schemeClr val="tx1">
                    <a:lumMod val="65000"/>
                    <a:lumOff val="35000"/>
                  </a:schemeClr>
                </a:solidFill>
              </a:rPr>
              <a:t>代表“真”。那么就可以理解为什么在</a:t>
            </a:r>
            <a:r>
              <a:rPr lang="en-US" altLang="zh-CN" dirty="0">
                <a:solidFill>
                  <a:schemeClr val="tx1">
                    <a:lumMod val="65000"/>
                    <a:lumOff val="35000"/>
                  </a:schemeClr>
                </a:solidFill>
              </a:rPr>
              <a:t>if</a:t>
            </a:r>
            <a:r>
              <a:rPr lang="zh-CN" altLang="en-US" dirty="0">
                <a:solidFill>
                  <a:schemeClr val="tx1">
                    <a:lumMod val="65000"/>
                    <a:lumOff val="35000"/>
                  </a:schemeClr>
                </a:solidFill>
              </a:rPr>
              <a:t>语句中表达式可以是任何</a:t>
            </a:r>
            <a:r>
              <a:rPr lang="zh-CN" altLang="en-US" b="1" dirty="0">
                <a:solidFill>
                  <a:schemeClr val="tx1">
                    <a:lumMod val="65000"/>
                    <a:lumOff val="35000"/>
                  </a:schemeClr>
                </a:solidFill>
              </a:rPr>
              <a:t>数值表达式</a:t>
            </a:r>
            <a:r>
              <a:rPr lang="zh-CN" altLang="en-US" dirty="0">
                <a:solidFill>
                  <a:schemeClr val="tx1">
                    <a:lumMod val="65000"/>
                    <a:lumOff val="35000"/>
                  </a:schemeClr>
                </a:solidFill>
              </a:rPr>
              <a:t>。</a:t>
            </a:r>
            <a:endParaRPr lang="en-US" altLang="zh-CN" dirty="0">
              <a:solidFill>
                <a:schemeClr val="tx1">
                  <a:lumMod val="65000"/>
                  <a:lumOff val="35000"/>
                </a:schemeClr>
              </a:solidFill>
            </a:endParaRPr>
          </a:p>
        </p:txBody>
      </p:sp>
      <p:sp>
        <p:nvSpPr>
          <p:cNvPr id="4" name="圆角矩形 3"/>
          <p:cNvSpPr/>
          <p:nvPr/>
        </p:nvSpPr>
        <p:spPr>
          <a:xfrm>
            <a:off x="1553043" y="1553272"/>
            <a:ext cx="9193696" cy="233062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dirty="0"/>
              <a:t>if (x!=0) </a:t>
            </a:r>
            <a:r>
              <a:rPr lang="zh-CN" altLang="en-US" sz="1600" dirty="0"/>
              <a:t>语句</a:t>
            </a:r>
            <a:r>
              <a:rPr lang="en-US" altLang="zh-CN" sz="1600" dirty="0" smtClean="0"/>
              <a:t>1			</a:t>
            </a:r>
            <a:r>
              <a:rPr lang="en-US" altLang="zh-CN" sz="1600" dirty="0" smtClean="0">
                <a:solidFill>
                  <a:srgbClr val="0070C0"/>
                </a:solidFill>
              </a:rPr>
              <a:t>//</a:t>
            </a:r>
            <a:r>
              <a:rPr lang="zh-CN" altLang="en-US" sz="1600" dirty="0">
                <a:solidFill>
                  <a:srgbClr val="0070C0"/>
                </a:solidFill>
              </a:rPr>
              <a:t>括号内的表达式是关系表达式，如果</a:t>
            </a:r>
            <a:r>
              <a:rPr lang="en-US" altLang="zh-CN" sz="1600" dirty="0">
                <a:solidFill>
                  <a:srgbClr val="0070C0"/>
                </a:solidFill>
              </a:rPr>
              <a:t>x</a:t>
            </a:r>
            <a:r>
              <a:rPr lang="zh-CN" altLang="en-US" sz="1600" dirty="0">
                <a:solidFill>
                  <a:srgbClr val="0070C0"/>
                </a:solidFill>
              </a:rPr>
              <a:t>不等于</a:t>
            </a:r>
            <a:r>
              <a:rPr lang="en-US" altLang="zh-CN" sz="1600" dirty="0">
                <a:solidFill>
                  <a:srgbClr val="0070C0"/>
                </a:solidFill>
              </a:rPr>
              <a:t>0</a:t>
            </a:r>
            <a:r>
              <a:rPr lang="zh-CN" altLang="en-US" sz="1600" dirty="0">
                <a:solidFill>
                  <a:srgbClr val="0070C0"/>
                </a:solidFill>
              </a:rPr>
              <a:t>，执行语句</a:t>
            </a:r>
            <a:r>
              <a:rPr lang="en-US" altLang="zh-CN" sz="1600" dirty="0">
                <a:solidFill>
                  <a:srgbClr val="0070C0"/>
                </a:solidFill>
              </a:rPr>
              <a:t>1</a:t>
            </a:r>
          </a:p>
          <a:p>
            <a:pPr defTabSz="363538">
              <a:lnSpc>
                <a:spcPct val="150000"/>
              </a:lnSpc>
            </a:pPr>
            <a:r>
              <a:rPr lang="en-US" altLang="zh-CN" sz="1600" dirty="0" smtClean="0"/>
              <a:t>if </a:t>
            </a:r>
            <a:r>
              <a:rPr lang="en-US" altLang="zh-CN" sz="1600" dirty="0"/>
              <a:t>(x&gt;0 &amp;&amp; y&gt;0) </a:t>
            </a:r>
            <a:r>
              <a:rPr lang="zh-CN" altLang="en-US" sz="1600" dirty="0"/>
              <a:t>语句</a:t>
            </a:r>
            <a:r>
              <a:rPr lang="en-US" altLang="zh-CN" sz="1600" dirty="0" smtClean="0"/>
              <a:t>2	</a:t>
            </a:r>
            <a:r>
              <a:rPr lang="en-US" altLang="zh-CN" sz="1600" dirty="0" smtClean="0"/>
              <a:t>   </a:t>
            </a:r>
            <a:r>
              <a:rPr lang="en-US" altLang="zh-CN" sz="1600" dirty="0" smtClean="0">
                <a:solidFill>
                  <a:srgbClr val="0070C0"/>
                </a:solidFill>
              </a:rPr>
              <a:t>//</a:t>
            </a:r>
            <a:r>
              <a:rPr lang="zh-CN" altLang="en-US" sz="1600" dirty="0">
                <a:solidFill>
                  <a:srgbClr val="0070C0"/>
                </a:solidFill>
              </a:rPr>
              <a:t>表达式是逻辑表达式，如果</a:t>
            </a:r>
            <a:r>
              <a:rPr lang="en-US" altLang="zh-CN" sz="1600" dirty="0">
                <a:solidFill>
                  <a:srgbClr val="0070C0"/>
                </a:solidFill>
              </a:rPr>
              <a:t>x</a:t>
            </a:r>
            <a:r>
              <a:rPr lang="zh-CN" altLang="en-US" sz="1600" dirty="0">
                <a:solidFill>
                  <a:srgbClr val="0070C0"/>
                </a:solidFill>
              </a:rPr>
              <a:t>和</a:t>
            </a:r>
            <a:r>
              <a:rPr lang="en-US" altLang="zh-CN" sz="1600" dirty="0">
                <a:solidFill>
                  <a:srgbClr val="0070C0"/>
                </a:solidFill>
              </a:rPr>
              <a:t>y</a:t>
            </a:r>
            <a:r>
              <a:rPr lang="zh-CN" altLang="en-US" sz="1600" dirty="0">
                <a:solidFill>
                  <a:srgbClr val="0070C0"/>
                </a:solidFill>
              </a:rPr>
              <a:t>都大于</a:t>
            </a:r>
            <a:r>
              <a:rPr lang="en-US" altLang="zh-CN" sz="1600" dirty="0">
                <a:solidFill>
                  <a:srgbClr val="0070C0"/>
                </a:solidFill>
              </a:rPr>
              <a:t>0</a:t>
            </a:r>
            <a:r>
              <a:rPr lang="zh-CN" altLang="en-US" sz="1600" dirty="0">
                <a:solidFill>
                  <a:srgbClr val="0070C0"/>
                </a:solidFill>
              </a:rPr>
              <a:t>，执行语句</a:t>
            </a:r>
            <a:r>
              <a:rPr lang="en-US" altLang="zh-CN" sz="1600" dirty="0">
                <a:solidFill>
                  <a:srgbClr val="0070C0"/>
                </a:solidFill>
              </a:rPr>
              <a:t>2</a:t>
            </a:r>
          </a:p>
          <a:p>
            <a:pPr defTabSz="363538">
              <a:lnSpc>
                <a:spcPct val="150000"/>
              </a:lnSpc>
            </a:pPr>
            <a:r>
              <a:rPr lang="en-US" altLang="zh-CN" sz="1600" dirty="0" smtClean="0"/>
              <a:t>if </a:t>
            </a:r>
            <a:r>
              <a:rPr lang="en-US" altLang="zh-CN" sz="1600" dirty="0"/>
              <a:t>(x) </a:t>
            </a:r>
            <a:r>
              <a:rPr lang="zh-CN" altLang="en-US" sz="1600" dirty="0"/>
              <a:t>语句</a:t>
            </a:r>
            <a:r>
              <a:rPr lang="en-US" altLang="zh-CN" sz="1600" dirty="0" smtClean="0"/>
              <a:t>3				</a:t>
            </a:r>
            <a:r>
              <a:rPr lang="en-US" altLang="zh-CN" sz="1600" dirty="0" smtClean="0">
                <a:solidFill>
                  <a:srgbClr val="0070C0"/>
                </a:solidFill>
              </a:rPr>
              <a:t>//</a:t>
            </a:r>
            <a:r>
              <a:rPr lang="zh-CN" altLang="en-US" sz="1600" dirty="0">
                <a:solidFill>
                  <a:srgbClr val="0070C0"/>
                </a:solidFill>
              </a:rPr>
              <a:t>表达式是变量，</a:t>
            </a:r>
            <a:r>
              <a:rPr lang="zh-CN" altLang="en-US" sz="1600" b="1" dirty="0">
                <a:solidFill>
                  <a:srgbClr val="0070C0"/>
                </a:solidFill>
              </a:rPr>
              <a:t>如果</a:t>
            </a:r>
            <a:r>
              <a:rPr lang="en-US" altLang="zh-CN" sz="1600" b="1" dirty="0">
                <a:solidFill>
                  <a:srgbClr val="0070C0"/>
                </a:solidFill>
              </a:rPr>
              <a:t>x</a:t>
            </a:r>
            <a:r>
              <a:rPr lang="zh-CN" altLang="en-US" sz="1600" b="1" dirty="0">
                <a:solidFill>
                  <a:srgbClr val="0070C0"/>
                </a:solidFill>
              </a:rPr>
              <a:t>不等于</a:t>
            </a:r>
            <a:r>
              <a:rPr lang="en-US" altLang="zh-CN" sz="1600" b="1" dirty="0">
                <a:solidFill>
                  <a:srgbClr val="0070C0"/>
                </a:solidFill>
              </a:rPr>
              <a:t>0</a:t>
            </a:r>
            <a:r>
              <a:rPr lang="zh-CN" altLang="en-US" sz="1600" dirty="0">
                <a:solidFill>
                  <a:srgbClr val="0070C0"/>
                </a:solidFill>
              </a:rPr>
              <a:t>，则条件判断结果为真，执行语句</a:t>
            </a:r>
            <a:r>
              <a:rPr lang="en-US" altLang="zh-CN" sz="1600" dirty="0">
                <a:solidFill>
                  <a:srgbClr val="0070C0"/>
                </a:solidFill>
              </a:rPr>
              <a:t>3</a:t>
            </a:r>
          </a:p>
          <a:p>
            <a:pPr defTabSz="363538">
              <a:lnSpc>
                <a:spcPct val="150000"/>
              </a:lnSpc>
            </a:pPr>
            <a:r>
              <a:rPr lang="en-US" altLang="zh-CN" sz="1600" dirty="0" smtClean="0"/>
              <a:t>if </a:t>
            </a:r>
            <a:r>
              <a:rPr lang="en-US" altLang="zh-CN" sz="1600" dirty="0"/>
              <a:t>(1) </a:t>
            </a:r>
            <a:r>
              <a:rPr lang="zh-CN" altLang="en-US" sz="1600" dirty="0"/>
              <a:t>语句</a:t>
            </a:r>
            <a:r>
              <a:rPr lang="en-US" altLang="zh-CN" sz="1600" dirty="0" smtClean="0"/>
              <a:t>4				</a:t>
            </a:r>
            <a:r>
              <a:rPr lang="en-US" altLang="zh-CN" sz="1600" dirty="0" smtClean="0">
                <a:solidFill>
                  <a:srgbClr val="0070C0"/>
                </a:solidFill>
              </a:rPr>
              <a:t>//</a:t>
            </a:r>
            <a:r>
              <a:rPr lang="zh-CN" altLang="en-US" sz="1600" dirty="0">
                <a:solidFill>
                  <a:srgbClr val="0070C0"/>
                </a:solidFill>
              </a:rPr>
              <a:t>表达式是</a:t>
            </a:r>
            <a:r>
              <a:rPr lang="zh-CN" altLang="en-US" sz="1600" b="1" dirty="0">
                <a:solidFill>
                  <a:srgbClr val="0070C0"/>
                </a:solidFill>
              </a:rPr>
              <a:t>非</a:t>
            </a:r>
            <a:r>
              <a:rPr lang="en-US" altLang="zh-CN" sz="1600" b="1" dirty="0">
                <a:solidFill>
                  <a:srgbClr val="0070C0"/>
                </a:solidFill>
              </a:rPr>
              <a:t>0</a:t>
            </a:r>
            <a:r>
              <a:rPr lang="zh-CN" altLang="en-US" sz="1600" b="1" dirty="0">
                <a:solidFill>
                  <a:srgbClr val="0070C0"/>
                </a:solidFill>
              </a:rPr>
              <a:t>整数</a:t>
            </a:r>
            <a:r>
              <a:rPr lang="en-US" altLang="zh-CN" sz="1600" dirty="0">
                <a:solidFill>
                  <a:srgbClr val="0070C0"/>
                </a:solidFill>
              </a:rPr>
              <a:t>, </a:t>
            </a:r>
            <a:r>
              <a:rPr lang="zh-CN" altLang="en-US" sz="1600" dirty="0">
                <a:solidFill>
                  <a:srgbClr val="0070C0"/>
                </a:solidFill>
              </a:rPr>
              <a:t>条件判断结果为真，执行语句</a:t>
            </a:r>
            <a:r>
              <a:rPr lang="en-US" altLang="zh-CN" sz="1600" dirty="0" smtClean="0">
                <a:solidFill>
                  <a:srgbClr val="0070C0"/>
                </a:solidFill>
              </a:rPr>
              <a:t>4</a:t>
            </a:r>
          </a:p>
          <a:p>
            <a:pPr defTabSz="363538">
              <a:lnSpc>
                <a:spcPct val="150000"/>
              </a:lnSpc>
            </a:pPr>
            <a:r>
              <a:rPr lang="en-US" altLang="zh-CN" sz="1600" dirty="0"/>
              <a:t>if (0) </a:t>
            </a:r>
            <a:r>
              <a:rPr lang="zh-CN" altLang="en-US" sz="1600" dirty="0"/>
              <a:t>语句</a:t>
            </a:r>
            <a:r>
              <a:rPr lang="en-US" altLang="zh-CN" sz="1600" dirty="0" smtClean="0"/>
              <a:t>5				</a:t>
            </a:r>
            <a:r>
              <a:rPr lang="en-US" altLang="zh-CN" sz="1600" dirty="0" smtClean="0">
                <a:solidFill>
                  <a:srgbClr val="0070C0"/>
                </a:solidFill>
              </a:rPr>
              <a:t>//</a:t>
            </a:r>
            <a:r>
              <a:rPr lang="zh-CN" altLang="en-US" sz="1600" dirty="0">
                <a:solidFill>
                  <a:srgbClr val="0070C0"/>
                </a:solidFill>
              </a:rPr>
              <a:t>表达式是</a:t>
            </a:r>
            <a:r>
              <a:rPr lang="zh-CN" altLang="en-US" sz="1600" b="1" dirty="0">
                <a:solidFill>
                  <a:srgbClr val="0070C0"/>
                </a:solidFill>
              </a:rPr>
              <a:t>整数</a:t>
            </a:r>
            <a:r>
              <a:rPr lang="en-US" altLang="zh-CN" sz="1600" b="1" dirty="0">
                <a:solidFill>
                  <a:srgbClr val="0070C0"/>
                </a:solidFill>
              </a:rPr>
              <a:t>0</a:t>
            </a:r>
            <a:r>
              <a:rPr lang="en-US" altLang="zh-CN" sz="1600" dirty="0">
                <a:solidFill>
                  <a:srgbClr val="0070C0"/>
                </a:solidFill>
              </a:rPr>
              <a:t>,</a:t>
            </a:r>
            <a:r>
              <a:rPr lang="zh-CN" altLang="en-US" sz="1600" dirty="0">
                <a:solidFill>
                  <a:srgbClr val="0070C0"/>
                </a:solidFill>
              </a:rPr>
              <a:t>条件判断结果为假，不执行语句</a:t>
            </a:r>
            <a:r>
              <a:rPr lang="en-US" altLang="zh-CN" sz="1600" dirty="0">
                <a:solidFill>
                  <a:srgbClr val="0070C0"/>
                </a:solidFill>
              </a:rPr>
              <a:t>5</a:t>
            </a:r>
            <a:r>
              <a:rPr lang="zh-CN" altLang="en-US" sz="1600" dirty="0">
                <a:solidFill>
                  <a:srgbClr val="0070C0"/>
                </a:solidFill>
              </a:rPr>
              <a:t>，接着执行下一</a:t>
            </a:r>
            <a:r>
              <a:rPr lang="zh-CN" altLang="en-US" sz="1600" dirty="0" smtClean="0">
                <a:solidFill>
                  <a:srgbClr val="0070C0"/>
                </a:solidFill>
              </a:rPr>
              <a:t>语句</a:t>
            </a:r>
            <a:endParaRPr lang="zh-CN" altLang="en-US" sz="1600" dirty="0">
              <a:solidFill>
                <a:srgbClr val="0070C0"/>
              </a:solidFill>
            </a:endParaRPr>
          </a:p>
          <a:p>
            <a:pPr defTabSz="363538">
              <a:lnSpc>
                <a:spcPct val="150000"/>
              </a:lnSpc>
            </a:pPr>
            <a:r>
              <a:rPr lang="en-US" altLang="zh-CN" sz="1600" dirty="0"/>
              <a:t>if(x+3.5) </a:t>
            </a:r>
            <a:r>
              <a:rPr lang="zh-CN" altLang="en-US" sz="1600" dirty="0"/>
              <a:t>语句</a:t>
            </a:r>
            <a:r>
              <a:rPr lang="en-US" altLang="zh-CN" sz="1600" dirty="0" smtClean="0"/>
              <a:t>6			</a:t>
            </a:r>
            <a:r>
              <a:rPr lang="en-US" altLang="zh-CN" sz="1600" dirty="0" smtClean="0">
                <a:solidFill>
                  <a:srgbClr val="0070C0"/>
                </a:solidFill>
              </a:rPr>
              <a:t>//</a:t>
            </a:r>
            <a:r>
              <a:rPr lang="zh-CN" altLang="en-US" sz="1600" dirty="0">
                <a:solidFill>
                  <a:srgbClr val="0070C0"/>
                </a:solidFill>
              </a:rPr>
              <a:t>表达式是</a:t>
            </a:r>
            <a:r>
              <a:rPr lang="zh-CN" altLang="en-US" sz="1600" b="1" dirty="0">
                <a:solidFill>
                  <a:srgbClr val="0070C0"/>
                </a:solidFill>
              </a:rPr>
              <a:t>实数表达式</a:t>
            </a:r>
            <a:r>
              <a:rPr lang="zh-CN" altLang="en-US" sz="1600" dirty="0">
                <a:solidFill>
                  <a:srgbClr val="0070C0"/>
                </a:solidFill>
              </a:rPr>
              <a:t>，若</a:t>
            </a:r>
            <a:r>
              <a:rPr lang="en-US" altLang="zh-CN" sz="1600" dirty="0">
                <a:solidFill>
                  <a:srgbClr val="0070C0"/>
                </a:solidFill>
              </a:rPr>
              <a:t>x+3.5</a:t>
            </a:r>
            <a:r>
              <a:rPr lang="zh-CN" altLang="en-US" sz="1600" b="1" dirty="0">
                <a:solidFill>
                  <a:srgbClr val="0070C0"/>
                </a:solidFill>
              </a:rPr>
              <a:t>不等于</a:t>
            </a:r>
            <a:r>
              <a:rPr lang="en-US" altLang="zh-CN" sz="1600" b="1" dirty="0">
                <a:solidFill>
                  <a:srgbClr val="0070C0"/>
                </a:solidFill>
              </a:rPr>
              <a:t>0</a:t>
            </a:r>
            <a:r>
              <a:rPr lang="zh-CN" altLang="en-US" sz="1600" dirty="0">
                <a:solidFill>
                  <a:srgbClr val="0070C0"/>
                </a:solidFill>
              </a:rPr>
              <a:t>，则条件判断结果为真，执行语句</a:t>
            </a:r>
            <a:r>
              <a:rPr lang="en-US" altLang="zh-CN" sz="1600" dirty="0">
                <a:solidFill>
                  <a:srgbClr val="0070C0"/>
                </a:solidFill>
              </a:rPr>
              <a:t>6</a:t>
            </a:r>
          </a:p>
        </p:txBody>
      </p:sp>
      <p:sp>
        <p:nvSpPr>
          <p:cNvPr id="5" name="MH_Text_1"/>
          <p:cNvSpPr/>
          <p:nvPr>
            <p:custDataLst>
              <p:tags r:id="rId2"/>
            </p:custDataLst>
          </p:nvPr>
        </p:nvSpPr>
        <p:spPr>
          <a:xfrm>
            <a:off x="1553043" y="4170580"/>
            <a:ext cx="3271216" cy="2355818"/>
          </a:xfrm>
          <a:custGeom>
            <a:avLst/>
            <a:gdLst>
              <a:gd name="connsiteX0" fmla="*/ 0 w 2160000"/>
              <a:gd name="connsiteY0" fmla="*/ 1377240 h 1593240"/>
              <a:gd name="connsiteX1" fmla="*/ 54000 w 2160000"/>
              <a:gd name="connsiteY1" fmla="*/ 1377240 h 1593240"/>
              <a:gd name="connsiteX2" fmla="*/ 54000 w 2160000"/>
              <a:gd name="connsiteY2" fmla="*/ 1539240 h 1593240"/>
              <a:gd name="connsiteX3" fmla="*/ 2106000 w 2160000"/>
              <a:gd name="connsiteY3" fmla="*/ 1539240 h 1593240"/>
              <a:gd name="connsiteX4" fmla="*/ 2106000 w 2160000"/>
              <a:gd name="connsiteY4" fmla="*/ 1377240 h 1593240"/>
              <a:gd name="connsiteX5" fmla="*/ 2160000 w 2160000"/>
              <a:gd name="connsiteY5" fmla="*/ 1377240 h 1593240"/>
              <a:gd name="connsiteX6" fmla="*/ 2160000 w 2160000"/>
              <a:gd name="connsiteY6" fmla="*/ 1539240 h 1593240"/>
              <a:gd name="connsiteX7" fmla="*/ 2160000 w 2160000"/>
              <a:gd name="connsiteY7" fmla="*/ 1593240 h 1593240"/>
              <a:gd name="connsiteX8" fmla="*/ 2106000 w 2160000"/>
              <a:gd name="connsiteY8" fmla="*/ 1593240 h 1593240"/>
              <a:gd name="connsiteX9" fmla="*/ 54000 w 2160000"/>
              <a:gd name="connsiteY9" fmla="*/ 1593240 h 1593240"/>
              <a:gd name="connsiteX10" fmla="*/ 0 w 2160000"/>
              <a:gd name="connsiteY10" fmla="*/ 1593240 h 1593240"/>
              <a:gd name="connsiteX11" fmla="*/ 0 w 2160000"/>
              <a:gd name="connsiteY11" fmla="*/ 1539240 h 1593240"/>
              <a:gd name="connsiteX12" fmla="*/ 1800000 w 2160000"/>
              <a:gd name="connsiteY12" fmla="*/ 0 h 1593240"/>
              <a:gd name="connsiteX13" fmla="*/ 2106000 w 2160000"/>
              <a:gd name="connsiteY13" fmla="*/ 0 h 1593240"/>
              <a:gd name="connsiteX14" fmla="*/ 2160000 w 2160000"/>
              <a:gd name="connsiteY14" fmla="*/ 0 h 1593240"/>
              <a:gd name="connsiteX15" fmla="*/ 2160000 w 2160000"/>
              <a:gd name="connsiteY15" fmla="*/ 54000 h 1593240"/>
              <a:gd name="connsiteX16" fmla="*/ 2160000 w 2160000"/>
              <a:gd name="connsiteY16" fmla="*/ 216000 h 1593240"/>
              <a:gd name="connsiteX17" fmla="*/ 2106000 w 2160000"/>
              <a:gd name="connsiteY17" fmla="*/ 216000 h 1593240"/>
              <a:gd name="connsiteX18" fmla="*/ 2106000 w 2160000"/>
              <a:gd name="connsiteY18" fmla="*/ 54000 h 1593240"/>
              <a:gd name="connsiteX19" fmla="*/ 1800000 w 2160000"/>
              <a:gd name="connsiteY19" fmla="*/ 54000 h 1593240"/>
              <a:gd name="connsiteX20" fmla="*/ 0 w 2160000"/>
              <a:gd name="connsiteY20" fmla="*/ 0 h 1593240"/>
              <a:gd name="connsiteX21" fmla="*/ 54000 w 2160000"/>
              <a:gd name="connsiteY21" fmla="*/ 0 h 1593240"/>
              <a:gd name="connsiteX22" fmla="*/ 360000 w 2160000"/>
              <a:gd name="connsiteY22" fmla="*/ 0 h 1593240"/>
              <a:gd name="connsiteX23" fmla="*/ 360000 w 2160000"/>
              <a:gd name="connsiteY23" fmla="*/ 54000 h 1593240"/>
              <a:gd name="connsiteX24" fmla="*/ 54000 w 2160000"/>
              <a:gd name="connsiteY24" fmla="*/ 54000 h 1593240"/>
              <a:gd name="connsiteX25" fmla="*/ 54000 w 2160000"/>
              <a:gd name="connsiteY25" fmla="*/ 216000 h 1593240"/>
              <a:gd name="connsiteX26" fmla="*/ 0 w 2160000"/>
              <a:gd name="connsiteY26" fmla="*/ 216000 h 1593240"/>
              <a:gd name="connsiteX27" fmla="*/ 0 w 2160000"/>
              <a:gd name="connsiteY27" fmla="*/ 54000 h 159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000" h="1593240">
                <a:moveTo>
                  <a:pt x="0" y="1377240"/>
                </a:moveTo>
                <a:lnTo>
                  <a:pt x="54000" y="1377240"/>
                </a:lnTo>
                <a:lnTo>
                  <a:pt x="54000" y="1539240"/>
                </a:lnTo>
                <a:lnTo>
                  <a:pt x="2106000" y="1539240"/>
                </a:lnTo>
                <a:lnTo>
                  <a:pt x="2106000" y="1377240"/>
                </a:lnTo>
                <a:lnTo>
                  <a:pt x="2160000" y="1377240"/>
                </a:lnTo>
                <a:lnTo>
                  <a:pt x="2160000" y="1539240"/>
                </a:lnTo>
                <a:lnTo>
                  <a:pt x="2160000" y="1593240"/>
                </a:lnTo>
                <a:lnTo>
                  <a:pt x="2106000" y="1593240"/>
                </a:lnTo>
                <a:lnTo>
                  <a:pt x="54000" y="1593240"/>
                </a:lnTo>
                <a:lnTo>
                  <a:pt x="0" y="1593240"/>
                </a:lnTo>
                <a:lnTo>
                  <a:pt x="0" y="1539240"/>
                </a:lnTo>
                <a:close/>
                <a:moveTo>
                  <a:pt x="1800000" y="0"/>
                </a:moveTo>
                <a:lnTo>
                  <a:pt x="2106000" y="0"/>
                </a:lnTo>
                <a:lnTo>
                  <a:pt x="2160000" y="0"/>
                </a:lnTo>
                <a:lnTo>
                  <a:pt x="2160000" y="54000"/>
                </a:lnTo>
                <a:lnTo>
                  <a:pt x="2160000" y="216000"/>
                </a:lnTo>
                <a:lnTo>
                  <a:pt x="2106000" y="216000"/>
                </a:lnTo>
                <a:lnTo>
                  <a:pt x="2106000" y="54000"/>
                </a:lnTo>
                <a:lnTo>
                  <a:pt x="1800000" y="54000"/>
                </a:lnTo>
                <a:close/>
                <a:moveTo>
                  <a:pt x="0" y="0"/>
                </a:moveTo>
                <a:lnTo>
                  <a:pt x="54000" y="0"/>
                </a:lnTo>
                <a:lnTo>
                  <a:pt x="360000" y="0"/>
                </a:lnTo>
                <a:lnTo>
                  <a:pt x="360000" y="54000"/>
                </a:lnTo>
                <a:lnTo>
                  <a:pt x="54000" y="54000"/>
                </a:lnTo>
                <a:lnTo>
                  <a:pt x="54000" y="216000"/>
                </a:lnTo>
                <a:lnTo>
                  <a:pt x="0" y="216000"/>
                </a:lnTo>
                <a:lnTo>
                  <a:pt x="0" y="54000"/>
                </a:lnTo>
                <a:close/>
              </a:path>
            </a:pathLst>
          </a:custGeom>
          <a:solidFill>
            <a:schemeClr val="accent1"/>
          </a:solidFill>
        </p:spPr>
        <p:txBody>
          <a:bodyPr lIns="288000" tIns="360000" rIns="288000" bIns="360000" anchor="t">
            <a:noAutofit/>
          </a:bodyPr>
          <a:lstStyle/>
          <a:p>
            <a:pPr>
              <a:lnSpc>
                <a:spcPct val="120000"/>
              </a:lnSpc>
              <a:defRPr/>
            </a:pPr>
            <a:r>
              <a:rPr lang="zh-CN" altLang="en-US" sz="1600">
                <a:solidFill>
                  <a:schemeClr val="tx1">
                    <a:lumMod val="65000"/>
                    <a:lumOff val="35000"/>
                  </a:schemeClr>
                </a:solidFill>
              </a:rPr>
              <a:t>判别用</a:t>
            </a:r>
            <a:r>
              <a:rPr lang="en-US" altLang="zh-CN" sz="1600">
                <a:solidFill>
                  <a:schemeClr val="tx1">
                    <a:lumMod val="65000"/>
                    <a:lumOff val="35000"/>
                  </a:schemeClr>
                </a:solidFill>
              </a:rPr>
              <a:t>year</a:t>
            </a:r>
            <a:r>
              <a:rPr lang="zh-CN" altLang="en-US" sz="1600">
                <a:solidFill>
                  <a:schemeClr val="tx1">
                    <a:lumMod val="65000"/>
                    <a:lumOff val="35000"/>
                  </a:schemeClr>
                </a:solidFill>
              </a:rPr>
              <a:t>表示的某一年是否闰年，可以用一个逻辑表达式来表示。闰年的条件是符合下面二者之一</a:t>
            </a:r>
            <a:r>
              <a:rPr lang="en-US" altLang="zh-CN" sz="1600">
                <a:solidFill>
                  <a:schemeClr val="tx1">
                    <a:lumMod val="65000"/>
                    <a:lumOff val="35000"/>
                  </a:schemeClr>
                </a:solidFill>
              </a:rPr>
              <a:t>: ①</a:t>
            </a:r>
            <a:r>
              <a:rPr lang="zh-CN" altLang="en-US" sz="1600">
                <a:solidFill>
                  <a:schemeClr val="tx1">
                    <a:lumMod val="65000"/>
                    <a:lumOff val="35000"/>
                  </a:schemeClr>
                </a:solidFill>
              </a:rPr>
              <a:t>能被４整除，但不能被</a:t>
            </a:r>
            <a:r>
              <a:rPr lang="en-US" altLang="zh-CN" sz="1600">
                <a:solidFill>
                  <a:schemeClr val="tx1">
                    <a:lumMod val="65000"/>
                    <a:lumOff val="35000"/>
                  </a:schemeClr>
                </a:solidFill>
              </a:rPr>
              <a:t>100</a:t>
            </a:r>
            <a:r>
              <a:rPr lang="zh-CN" altLang="en-US" sz="1600">
                <a:solidFill>
                  <a:schemeClr val="tx1">
                    <a:lumMod val="65000"/>
                    <a:lumOff val="35000"/>
                  </a:schemeClr>
                </a:solidFill>
              </a:rPr>
              <a:t>整除，如</a:t>
            </a:r>
            <a:r>
              <a:rPr lang="en-US" altLang="zh-CN" sz="1600">
                <a:solidFill>
                  <a:schemeClr val="tx1">
                    <a:lumMod val="65000"/>
                    <a:lumOff val="35000"/>
                  </a:schemeClr>
                </a:solidFill>
              </a:rPr>
              <a:t>2008</a:t>
            </a:r>
            <a:r>
              <a:rPr lang="zh-CN" altLang="en-US" sz="1600">
                <a:solidFill>
                  <a:schemeClr val="tx1">
                    <a:lumMod val="65000"/>
                    <a:lumOff val="35000"/>
                  </a:schemeClr>
                </a:solidFill>
              </a:rPr>
              <a:t>。②能被</a:t>
            </a:r>
            <a:r>
              <a:rPr lang="en-US" altLang="zh-CN" sz="1600">
                <a:solidFill>
                  <a:schemeClr val="tx1">
                    <a:lumMod val="65000"/>
                    <a:lumOff val="35000"/>
                  </a:schemeClr>
                </a:solidFill>
              </a:rPr>
              <a:t>400</a:t>
            </a:r>
            <a:r>
              <a:rPr lang="zh-CN" altLang="en-US" sz="1600">
                <a:solidFill>
                  <a:schemeClr val="tx1">
                    <a:lumMod val="65000"/>
                    <a:lumOff val="35000"/>
                  </a:schemeClr>
                </a:solidFill>
              </a:rPr>
              <a:t>整除，如</a:t>
            </a:r>
            <a:r>
              <a:rPr lang="en-US" altLang="zh-CN" sz="1600">
                <a:solidFill>
                  <a:schemeClr val="tx1">
                    <a:lumMod val="65000"/>
                    <a:lumOff val="35000"/>
                  </a:schemeClr>
                </a:solidFill>
              </a:rPr>
              <a:t>2000</a:t>
            </a:r>
            <a:r>
              <a:rPr lang="zh-CN" altLang="en-US" sz="1600">
                <a:solidFill>
                  <a:schemeClr val="tx1">
                    <a:lumMod val="65000"/>
                    <a:lumOff val="35000"/>
                  </a:schemeClr>
                </a:solidFill>
              </a:rPr>
              <a:t>。</a:t>
            </a:r>
            <a:endParaRPr lang="zh-CN" altLang="en-US" sz="1600" dirty="0" err="1">
              <a:solidFill>
                <a:schemeClr val="tx1">
                  <a:lumMod val="65000"/>
                  <a:lumOff val="35000"/>
                </a:schemeClr>
              </a:solidFill>
            </a:endParaRPr>
          </a:p>
        </p:txBody>
      </p:sp>
      <p:sp>
        <p:nvSpPr>
          <p:cNvPr id="6" name="MH_SubTitle_1"/>
          <p:cNvSpPr/>
          <p:nvPr>
            <p:custDataLst>
              <p:tags r:id="rId3"/>
            </p:custDataLst>
          </p:nvPr>
        </p:nvSpPr>
        <p:spPr>
          <a:xfrm>
            <a:off x="2468719" y="3908642"/>
            <a:ext cx="1439863" cy="523875"/>
          </a:xfrm>
          <a:prstGeom prst="rect">
            <a:avLst/>
          </a:prstGeom>
        </p:spPr>
        <p:txBody>
          <a:bodyPr lIns="0" tIns="0" rIns="0" bIns="0" anchor="ctr">
            <a:normAutofit/>
          </a:bodyPr>
          <a:lstStyle/>
          <a:p>
            <a:pPr algn="ctr">
              <a:defRPr/>
            </a:pPr>
            <a:r>
              <a:rPr lang="zh-CN" altLang="en-US" sz="2400" b="1" kern="0">
                <a:solidFill>
                  <a:schemeClr val="accent1"/>
                </a:solidFill>
                <a:latin typeface="微软雅黑" panose="020B0503020204020204" pitchFamily="34" charset="-122"/>
                <a:ea typeface="微软雅黑" panose="020B0503020204020204" pitchFamily="34" charset="-122"/>
              </a:rPr>
              <a:t>小</a:t>
            </a:r>
            <a:r>
              <a:rPr lang="zh-CN" altLang="en-US" sz="2400" b="1" kern="0" smtClean="0">
                <a:solidFill>
                  <a:schemeClr val="accent1"/>
                </a:solidFill>
                <a:latin typeface="微软雅黑" panose="020B0503020204020204" pitchFamily="34" charset="-122"/>
                <a:ea typeface="微软雅黑" panose="020B0503020204020204" pitchFamily="34" charset="-122"/>
              </a:rPr>
              <a:t>例子</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985355" y="5140904"/>
            <a:ext cx="5761384" cy="577902"/>
          </a:xfrm>
          <a:prstGeom prst="roundRect">
            <a:avLst>
              <a:gd name="adj" fmla="val 13819"/>
            </a:avLst>
          </a:prstGeom>
        </p:spPr>
        <p:style>
          <a:lnRef idx="2">
            <a:schemeClr val="accent1"/>
          </a:lnRef>
          <a:fillRef idx="1">
            <a:schemeClr val="lt1"/>
          </a:fillRef>
          <a:effectRef idx="0">
            <a:schemeClr val="accent1"/>
          </a:effectRef>
          <a:fontRef idx="minor">
            <a:schemeClr val="dk1"/>
          </a:fontRef>
        </p:style>
        <p:txBody>
          <a:bodyPr rtlCol="0" anchor="t"/>
          <a:lstStyle/>
          <a:p>
            <a:pPr algn="ctr" defTabSz="363538">
              <a:lnSpc>
                <a:spcPct val="150000"/>
              </a:lnSpc>
            </a:pPr>
            <a:r>
              <a:rPr lang="en-US" altLang="zh-CN" sz="1600" b="1"/>
              <a:t>(</a:t>
            </a:r>
            <a:r>
              <a:rPr lang="en-US" altLang="zh-CN" sz="1600" b="1" smtClean="0"/>
              <a:t>year % 4 == 0 </a:t>
            </a:r>
            <a:r>
              <a:rPr lang="en-US" altLang="zh-CN" sz="1600" b="1"/>
              <a:t>&amp;&amp; </a:t>
            </a:r>
            <a:r>
              <a:rPr lang="en-US" altLang="zh-CN" sz="1600" b="1" smtClean="0"/>
              <a:t>year % 100 != 0) ‖ year % 400 == 0 </a:t>
            </a:r>
            <a:endParaRPr lang="en-US" altLang="zh-CN" sz="1600" b="1">
              <a:solidFill>
                <a:srgbClr val="0070C0"/>
              </a:solidFill>
            </a:endParaRPr>
          </a:p>
        </p:txBody>
      </p:sp>
    </p:spTree>
    <p:extLst>
      <p:ext uri="{BB962C8B-B14F-4D97-AF65-F5344CB8AC3E}">
        <p14:creationId xmlns:p14="http://schemas.microsoft.com/office/powerpoint/2010/main" val="2671399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smtClean="0"/>
              <a:t>条件运算符和条件表达式</a:t>
            </a:r>
            <a:endParaRPr lang="zh-CN" altLang="en-US"/>
          </a:p>
        </p:txBody>
      </p:sp>
      <p:sp>
        <p:nvSpPr>
          <p:cNvPr id="4" name="矩形 3"/>
          <p:cNvSpPr/>
          <p:nvPr/>
        </p:nvSpPr>
        <p:spPr>
          <a:xfrm>
            <a:off x="1050236" y="3279063"/>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t>表达式</a:t>
            </a:r>
            <a:r>
              <a:rPr lang="en-US" altLang="zh-CN" b="1" smtClean="0"/>
              <a:t>1 ? </a:t>
            </a:r>
            <a:r>
              <a:rPr lang="zh-CN" altLang="en-US" b="1" smtClean="0"/>
              <a:t>表达式</a:t>
            </a:r>
            <a:r>
              <a:rPr lang="en-US" altLang="zh-CN" b="1" smtClean="0"/>
              <a:t>2 : </a:t>
            </a:r>
            <a:r>
              <a:rPr lang="zh-CN" altLang="en-US" b="1" smtClean="0"/>
              <a:t>表达式</a:t>
            </a:r>
            <a:r>
              <a:rPr lang="en-US" altLang="zh-CN" b="1" smtClean="0"/>
              <a:t>3</a:t>
            </a:r>
            <a:endParaRPr lang="zh-CN" altLang="en-US" b="1"/>
          </a:p>
        </p:txBody>
      </p:sp>
      <p:sp>
        <p:nvSpPr>
          <p:cNvPr id="15" name="MH_Desc_1"/>
          <p:cNvSpPr/>
          <p:nvPr>
            <p:custDataLst>
              <p:tags r:id="rId1"/>
            </p:custDataLst>
          </p:nvPr>
        </p:nvSpPr>
        <p:spPr>
          <a:xfrm>
            <a:off x="1050236" y="3951495"/>
            <a:ext cx="4389782" cy="23797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400" dirty="0">
                <a:solidFill>
                  <a:schemeClr val="tx1"/>
                </a:solidFill>
              </a:rPr>
              <a:t>条件运算符由两个符号</a:t>
            </a:r>
            <a:r>
              <a:rPr lang="en-US" altLang="zh-CN" sz="1400" dirty="0">
                <a:solidFill>
                  <a:schemeClr val="tx1"/>
                </a:solidFill>
              </a:rPr>
              <a:t>(?</a:t>
            </a:r>
            <a:r>
              <a:rPr lang="zh-CN" altLang="en-US" sz="1400" dirty="0">
                <a:solidFill>
                  <a:schemeClr val="tx1"/>
                </a:solidFill>
              </a:rPr>
              <a:t>和</a:t>
            </a:r>
            <a:r>
              <a:rPr lang="en-US" altLang="zh-CN" sz="1400" dirty="0">
                <a:solidFill>
                  <a:schemeClr val="tx1"/>
                </a:solidFill>
              </a:rPr>
              <a:t>:)</a:t>
            </a:r>
            <a:r>
              <a:rPr lang="zh-CN" altLang="en-US" sz="1400" dirty="0">
                <a:solidFill>
                  <a:schemeClr val="tx1"/>
                </a:solidFill>
              </a:rPr>
              <a:t>组成，必须一起使用。要求有</a:t>
            </a:r>
            <a:r>
              <a:rPr lang="en-US" altLang="zh-CN" sz="1400" dirty="0">
                <a:solidFill>
                  <a:schemeClr val="tx1"/>
                </a:solidFill>
              </a:rPr>
              <a:t>3</a:t>
            </a:r>
            <a:r>
              <a:rPr lang="zh-CN" altLang="en-US" sz="1400" dirty="0">
                <a:solidFill>
                  <a:schemeClr val="tx1"/>
                </a:solidFill>
              </a:rPr>
              <a:t>个操作对象，称为</a:t>
            </a:r>
            <a:r>
              <a:rPr lang="zh-CN" altLang="en-US" sz="1400" b="1" dirty="0">
                <a:solidFill>
                  <a:schemeClr val="tx1"/>
                </a:solidFill>
              </a:rPr>
              <a:t>三目</a:t>
            </a:r>
            <a:r>
              <a:rPr lang="en-US" altLang="zh-CN" sz="1400" b="1" dirty="0">
                <a:solidFill>
                  <a:schemeClr val="tx1"/>
                </a:solidFill>
              </a:rPr>
              <a:t>(</a:t>
            </a:r>
            <a:r>
              <a:rPr lang="zh-CN" altLang="en-US" sz="1400" b="1" dirty="0">
                <a:solidFill>
                  <a:schemeClr val="tx1"/>
                </a:solidFill>
              </a:rPr>
              <a:t>元</a:t>
            </a:r>
            <a:r>
              <a:rPr lang="en-US" altLang="zh-CN" sz="1400" b="1" dirty="0">
                <a:solidFill>
                  <a:schemeClr val="tx1"/>
                </a:solidFill>
              </a:rPr>
              <a:t>)</a:t>
            </a:r>
            <a:r>
              <a:rPr lang="zh-CN" altLang="en-US" sz="1400" b="1" dirty="0">
                <a:solidFill>
                  <a:schemeClr val="tx1"/>
                </a:solidFill>
              </a:rPr>
              <a:t>运算符</a:t>
            </a:r>
            <a:r>
              <a:rPr lang="zh-CN" altLang="en-US" sz="1400" dirty="0">
                <a:solidFill>
                  <a:schemeClr val="tx1"/>
                </a:solidFill>
              </a:rPr>
              <a:t>，它是Ｃ语言中唯一的一个三目运算符</a:t>
            </a:r>
            <a:r>
              <a:rPr lang="zh-CN" altLang="en-US" sz="1400" dirty="0" smtClean="0">
                <a:solidFill>
                  <a:schemeClr val="tx1"/>
                </a:solidFill>
              </a:rPr>
              <a:t>。</a:t>
            </a:r>
            <a:endParaRPr lang="en-US" altLang="zh-CN" sz="1400" dirty="0" smtClean="0">
              <a:solidFill>
                <a:schemeClr val="tx1"/>
              </a:solidFill>
            </a:endParaRPr>
          </a:p>
          <a:p>
            <a:pPr algn="just">
              <a:lnSpc>
                <a:spcPct val="150000"/>
              </a:lnSpc>
              <a:defRPr/>
            </a:pPr>
            <a:r>
              <a:rPr lang="zh-CN" altLang="en-US" sz="1400" dirty="0">
                <a:solidFill>
                  <a:schemeClr val="tx1"/>
                </a:solidFill>
              </a:rPr>
              <a:t>条件运算符的执行顺序</a:t>
            </a:r>
            <a:r>
              <a:rPr lang="en-US" altLang="zh-CN" sz="1400" dirty="0">
                <a:solidFill>
                  <a:schemeClr val="tx1"/>
                </a:solidFill>
              </a:rPr>
              <a:t>: </a:t>
            </a:r>
            <a:r>
              <a:rPr lang="zh-CN" altLang="en-US" sz="1400" dirty="0">
                <a:solidFill>
                  <a:schemeClr val="tx1"/>
                </a:solidFill>
              </a:rPr>
              <a:t>先求解表达式</a:t>
            </a:r>
            <a:r>
              <a:rPr lang="en-US" altLang="zh-CN" sz="1400" dirty="0">
                <a:solidFill>
                  <a:schemeClr val="tx1"/>
                </a:solidFill>
              </a:rPr>
              <a:t>1</a:t>
            </a:r>
            <a:r>
              <a:rPr lang="zh-CN" altLang="en-US" sz="1400" dirty="0">
                <a:solidFill>
                  <a:schemeClr val="tx1"/>
                </a:solidFill>
              </a:rPr>
              <a:t>，若为非</a:t>
            </a:r>
            <a:r>
              <a:rPr lang="en-US" altLang="zh-CN" sz="1400" dirty="0">
                <a:solidFill>
                  <a:schemeClr val="tx1"/>
                </a:solidFill>
              </a:rPr>
              <a:t>0(</a:t>
            </a:r>
            <a:r>
              <a:rPr lang="zh-CN" altLang="en-US" sz="1400" dirty="0">
                <a:solidFill>
                  <a:schemeClr val="tx1"/>
                </a:solidFill>
              </a:rPr>
              <a:t>真</a:t>
            </a:r>
            <a:r>
              <a:rPr lang="en-US" altLang="zh-CN" sz="1400" dirty="0">
                <a:solidFill>
                  <a:schemeClr val="tx1"/>
                </a:solidFill>
              </a:rPr>
              <a:t>)</a:t>
            </a:r>
            <a:r>
              <a:rPr lang="zh-CN" altLang="en-US" sz="1400" dirty="0">
                <a:solidFill>
                  <a:schemeClr val="tx1"/>
                </a:solidFill>
              </a:rPr>
              <a:t>则求解表达式２，此时</a:t>
            </a:r>
            <a:r>
              <a:rPr lang="zh-CN" altLang="en-US" sz="1400" dirty="0" smtClean="0">
                <a:solidFill>
                  <a:schemeClr val="tx1"/>
                </a:solidFill>
              </a:rPr>
              <a:t>表达式</a:t>
            </a:r>
            <a:r>
              <a:rPr lang="zh-CN" altLang="en-US" sz="1400" dirty="0">
                <a:solidFill>
                  <a:schemeClr val="tx1"/>
                </a:solidFill>
              </a:rPr>
              <a:t>２的值就作为整个条件表达式的值。若表达式</a:t>
            </a:r>
            <a:r>
              <a:rPr lang="en-US" altLang="zh-CN" sz="1400" dirty="0">
                <a:solidFill>
                  <a:schemeClr val="tx1"/>
                </a:solidFill>
              </a:rPr>
              <a:t>1</a:t>
            </a:r>
            <a:r>
              <a:rPr lang="zh-CN" altLang="en-US" sz="1400" dirty="0">
                <a:solidFill>
                  <a:schemeClr val="tx1"/>
                </a:solidFill>
              </a:rPr>
              <a:t>的值为</a:t>
            </a:r>
            <a:r>
              <a:rPr lang="en-US" altLang="zh-CN" sz="1400" dirty="0">
                <a:solidFill>
                  <a:schemeClr val="tx1"/>
                </a:solidFill>
              </a:rPr>
              <a:t>0(</a:t>
            </a:r>
            <a:r>
              <a:rPr lang="zh-CN" altLang="en-US" sz="1400" dirty="0">
                <a:solidFill>
                  <a:schemeClr val="tx1"/>
                </a:solidFill>
              </a:rPr>
              <a:t>假</a:t>
            </a:r>
            <a:r>
              <a:rPr lang="en-US" altLang="zh-CN" sz="1400" dirty="0">
                <a:solidFill>
                  <a:schemeClr val="tx1"/>
                </a:solidFill>
              </a:rPr>
              <a:t>)</a:t>
            </a:r>
            <a:r>
              <a:rPr lang="zh-CN" altLang="en-US" sz="1400" dirty="0">
                <a:solidFill>
                  <a:schemeClr val="tx1"/>
                </a:solidFill>
              </a:rPr>
              <a:t>，则求解表达式３，表达式３的值就是整个条件表达式的值。</a:t>
            </a:r>
          </a:p>
        </p:txBody>
      </p:sp>
      <p:sp>
        <p:nvSpPr>
          <p:cNvPr id="16" name="圆角矩形 15"/>
          <p:cNvSpPr/>
          <p:nvPr/>
        </p:nvSpPr>
        <p:spPr>
          <a:xfrm>
            <a:off x="350318" y="1496423"/>
            <a:ext cx="1736036" cy="1631452"/>
          </a:xfrm>
          <a:prstGeom prst="roundRect">
            <a:avLst>
              <a:gd name="adj" fmla="val 643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(a&gt;b</a:t>
            </a:r>
            <a:r>
              <a:rPr lang="en-US" altLang="zh-CN" sz="1600" smtClean="0"/>
              <a:t>)</a:t>
            </a:r>
            <a:endParaRPr lang="en-US" altLang="zh-CN" sz="1600"/>
          </a:p>
          <a:p>
            <a:pPr defTabSz="363538">
              <a:lnSpc>
                <a:spcPct val="150000"/>
              </a:lnSpc>
            </a:pPr>
            <a:r>
              <a:rPr lang="en-US" altLang="zh-CN" sz="1600" smtClean="0"/>
              <a:t>	max=a</a:t>
            </a:r>
            <a:r>
              <a:rPr lang="en-US" altLang="zh-CN" sz="1600"/>
              <a:t>;</a:t>
            </a:r>
          </a:p>
          <a:p>
            <a:pPr defTabSz="363538">
              <a:lnSpc>
                <a:spcPct val="150000"/>
              </a:lnSpc>
            </a:pPr>
            <a:r>
              <a:rPr lang="en-US" altLang="zh-CN" sz="1600" smtClean="0"/>
              <a:t>else </a:t>
            </a:r>
            <a:endParaRPr lang="en-US" altLang="zh-CN" sz="1600"/>
          </a:p>
          <a:p>
            <a:pPr defTabSz="363538">
              <a:lnSpc>
                <a:spcPct val="150000"/>
              </a:lnSpc>
            </a:pPr>
            <a:r>
              <a:rPr lang="en-US" altLang="zh-CN" sz="1600" smtClean="0"/>
              <a:t>	max=b</a:t>
            </a:r>
            <a:r>
              <a:rPr lang="en-US" altLang="zh-CN" sz="1600"/>
              <a:t>;</a:t>
            </a:r>
            <a:endParaRPr lang="en-US" altLang="zh-CN" sz="1600">
              <a:solidFill>
                <a:srgbClr val="0070C0"/>
              </a:solidFill>
            </a:endParaRPr>
          </a:p>
        </p:txBody>
      </p:sp>
      <p:sp>
        <p:nvSpPr>
          <p:cNvPr id="18" name="KSO_Shape"/>
          <p:cNvSpPr>
            <a:spLocks/>
          </p:cNvSpPr>
          <p:nvPr/>
        </p:nvSpPr>
        <p:spPr bwMode="auto">
          <a:xfrm>
            <a:off x="2257778" y="2037105"/>
            <a:ext cx="688622" cy="592139"/>
          </a:xfrm>
          <a:custGeom>
            <a:avLst/>
            <a:gdLst>
              <a:gd name="T0" fmla="*/ 1408521 w 6822"/>
              <a:gd name="T1" fmla="*/ 897927 h 8720"/>
              <a:gd name="T2" fmla="*/ 500890 w 6822"/>
              <a:gd name="T3" fmla="*/ 1800397 h 8720"/>
              <a:gd name="T4" fmla="*/ 187060 w 6822"/>
              <a:gd name="T5" fmla="*/ 1487186 h 8720"/>
              <a:gd name="T6" fmla="*/ 505226 w 6822"/>
              <a:gd name="T7" fmla="*/ 1169432 h 8720"/>
              <a:gd name="T8" fmla="*/ 0 w 6822"/>
              <a:gd name="T9" fmla="*/ 1169432 h 8720"/>
              <a:gd name="T10" fmla="*/ 0 w 6822"/>
              <a:gd name="T11" fmla="*/ 1103569 h 8720"/>
              <a:gd name="T12" fmla="*/ 678659 w 6822"/>
              <a:gd name="T13" fmla="*/ 1103569 h 8720"/>
              <a:gd name="T14" fmla="*/ 285544 w 6822"/>
              <a:gd name="T15" fmla="*/ 1487186 h 8720"/>
              <a:gd name="T16" fmla="*/ 500890 w 6822"/>
              <a:gd name="T17" fmla="*/ 1702325 h 8720"/>
              <a:gd name="T18" fmla="*/ 1300539 w 6822"/>
              <a:gd name="T19" fmla="*/ 902470 h 8720"/>
              <a:gd name="T20" fmla="*/ 500890 w 6822"/>
              <a:gd name="T21" fmla="*/ 98072 h 8720"/>
              <a:gd name="T22" fmla="*/ 285544 w 6822"/>
              <a:gd name="T23" fmla="*/ 313211 h 8720"/>
              <a:gd name="T24" fmla="*/ 678659 w 6822"/>
              <a:gd name="T25" fmla="*/ 696828 h 8720"/>
              <a:gd name="T26" fmla="*/ 0 w 6822"/>
              <a:gd name="T27" fmla="*/ 696828 h 8720"/>
              <a:gd name="T28" fmla="*/ 0 w 6822"/>
              <a:gd name="T29" fmla="*/ 630965 h 8720"/>
              <a:gd name="T30" fmla="*/ 510181 w 6822"/>
              <a:gd name="T31" fmla="*/ 630965 h 8720"/>
              <a:gd name="T32" fmla="*/ 187060 w 6822"/>
              <a:gd name="T33" fmla="*/ 317754 h 8720"/>
              <a:gd name="T34" fmla="*/ 500890 w 6822"/>
              <a:gd name="T35" fmla="*/ 0 h 8720"/>
              <a:gd name="T36" fmla="*/ 1408521 w 6822"/>
              <a:gd name="T37" fmla="*/ 897927 h 87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22" h="8720">
                <a:moveTo>
                  <a:pt x="6822" y="4349"/>
                </a:moveTo>
                <a:lnTo>
                  <a:pt x="2426" y="8720"/>
                </a:lnTo>
                <a:lnTo>
                  <a:pt x="906" y="7203"/>
                </a:lnTo>
                <a:lnTo>
                  <a:pt x="2447" y="5664"/>
                </a:lnTo>
                <a:lnTo>
                  <a:pt x="0" y="5664"/>
                </a:lnTo>
                <a:lnTo>
                  <a:pt x="0" y="5345"/>
                </a:lnTo>
                <a:lnTo>
                  <a:pt x="3287" y="5345"/>
                </a:lnTo>
                <a:lnTo>
                  <a:pt x="1383" y="7203"/>
                </a:lnTo>
                <a:lnTo>
                  <a:pt x="2426" y="8245"/>
                </a:lnTo>
                <a:lnTo>
                  <a:pt x="6299" y="4371"/>
                </a:lnTo>
                <a:lnTo>
                  <a:pt x="2426" y="475"/>
                </a:lnTo>
                <a:lnTo>
                  <a:pt x="1383" y="1517"/>
                </a:lnTo>
                <a:lnTo>
                  <a:pt x="3287" y="3375"/>
                </a:lnTo>
                <a:lnTo>
                  <a:pt x="0" y="3375"/>
                </a:lnTo>
                <a:lnTo>
                  <a:pt x="0" y="3056"/>
                </a:lnTo>
                <a:lnTo>
                  <a:pt x="2471" y="3056"/>
                </a:lnTo>
                <a:lnTo>
                  <a:pt x="906" y="1539"/>
                </a:lnTo>
                <a:lnTo>
                  <a:pt x="2426" y="0"/>
                </a:lnTo>
                <a:lnTo>
                  <a:pt x="6822" y="434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圆角矩形 18"/>
          <p:cNvSpPr/>
          <p:nvPr/>
        </p:nvSpPr>
        <p:spPr>
          <a:xfrm>
            <a:off x="3143809" y="2033005"/>
            <a:ext cx="2049075"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dirty="0"/>
              <a:t>max=(a&gt;b) </a:t>
            </a:r>
            <a:r>
              <a:rPr lang="en-US" altLang="zh-CN" sz="1600" dirty="0" smtClean="0"/>
              <a:t>? a : b</a:t>
            </a:r>
            <a:r>
              <a:rPr lang="en-US" altLang="zh-CN" sz="1600" dirty="0"/>
              <a:t>;</a:t>
            </a:r>
          </a:p>
        </p:txBody>
      </p:sp>
      <p:grpSp>
        <p:nvGrpSpPr>
          <p:cNvPr id="30" name="组合 29"/>
          <p:cNvGrpSpPr/>
          <p:nvPr/>
        </p:nvGrpSpPr>
        <p:grpSpPr>
          <a:xfrm>
            <a:off x="5993296" y="3482551"/>
            <a:ext cx="4870174" cy="2847825"/>
            <a:chOff x="6420678" y="3346445"/>
            <a:chExt cx="4870174" cy="2847825"/>
          </a:xfrm>
        </p:grpSpPr>
        <p:cxnSp>
          <p:nvCxnSpPr>
            <p:cNvPr id="20" name="直接箭头连接符 19"/>
            <p:cNvCxnSpPr/>
            <p:nvPr/>
          </p:nvCxnSpPr>
          <p:spPr>
            <a:xfrm>
              <a:off x="8855841" y="334644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7941365" y="3706445"/>
              <a:ext cx="1828800" cy="7466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表达式</a:t>
              </a:r>
              <a:r>
                <a:rPr lang="en-US" altLang="zh-CN" sz="1600" smtClean="0"/>
                <a:t>1</a:t>
              </a:r>
              <a:endParaRPr lang="zh-CN" altLang="en-US" sz="1600"/>
            </a:p>
          </p:txBody>
        </p:sp>
        <p:sp>
          <p:nvSpPr>
            <p:cNvPr id="22" name="任意多边形 21"/>
            <p:cNvSpPr/>
            <p:nvPr/>
          </p:nvSpPr>
          <p:spPr>
            <a:xfrm>
              <a:off x="7275443"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6420678" y="4820696"/>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条件表达式</a:t>
              </a:r>
              <a:endParaRPr lang="en-US" altLang="zh-CN" smtClean="0"/>
            </a:p>
            <a:p>
              <a:pPr algn="ctr"/>
              <a:r>
                <a:rPr lang="zh-CN" altLang="en-US" smtClean="0"/>
                <a:t>取表达式</a:t>
              </a:r>
              <a:r>
                <a:rPr lang="en-US" altLang="zh-CN" smtClean="0"/>
                <a:t>2</a:t>
              </a:r>
              <a:r>
                <a:rPr lang="zh-CN" altLang="en-US" smtClean="0"/>
                <a:t>的值</a:t>
              </a:r>
              <a:endParaRPr lang="zh-CN" altLang="en-US"/>
            </a:p>
          </p:txBody>
        </p:sp>
        <p:sp>
          <p:nvSpPr>
            <p:cNvPr id="24" name="任意多边形 23"/>
            <p:cNvSpPr/>
            <p:nvPr/>
          </p:nvSpPr>
          <p:spPr>
            <a:xfrm flipH="1">
              <a:off x="9770165"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9581322" y="4847607"/>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条件表达式</a:t>
              </a:r>
              <a:endParaRPr lang="en-US" altLang="zh-CN" smtClean="0"/>
            </a:p>
            <a:p>
              <a:pPr algn="ctr"/>
              <a:r>
                <a:rPr lang="zh-CN" altLang="en-US" smtClean="0"/>
                <a:t>取表达式</a:t>
              </a:r>
              <a:r>
                <a:rPr lang="en-US" altLang="zh-CN"/>
                <a:t>3</a:t>
              </a:r>
              <a:r>
                <a:rPr lang="zh-CN" altLang="en-US" smtClean="0"/>
                <a:t>的值</a:t>
              </a:r>
              <a:endParaRPr lang="zh-CN" altLang="en-US"/>
            </a:p>
          </p:txBody>
        </p:sp>
        <p:sp>
          <p:nvSpPr>
            <p:cNvPr id="26" name="任意多边形 25"/>
            <p:cNvSpPr/>
            <p:nvPr/>
          </p:nvSpPr>
          <p:spPr>
            <a:xfrm>
              <a:off x="7305261" y="5456583"/>
              <a:ext cx="1570382" cy="37768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7" name="任意多边形 26"/>
            <p:cNvSpPr/>
            <p:nvPr/>
          </p:nvSpPr>
          <p:spPr>
            <a:xfrm flipH="1">
              <a:off x="8875642" y="5485903"/>
              <a:ext cx="1560443" cy="34836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28" name="直接箭头连接符 27"/>
            <p:cNvCxnSpPr/>
            <p:nvPr/>
          </p:nvCxnSpPr>
          <p:spPr>
            <a:xfrm>
              <a:off x="8875642" y="583427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275442" y="3706445"/>
              <a:ext cx="3413539" cy="369332"/>
            </a:xfrm>
            <a:prstGeom prst="rect">
              <a:avLst/>
            </a:prstGeom>
            <a:noFill/>
          </p:spPr>
          <p:txBody>
            <a:bodyPr wrap="square" rtlCol="0">
              <a:spAutoFit/>
            </a:bodyPr>
            <a:lstStyle/>
            <a:p>
              <a:pPr defTabSz="447675"/>
              <a:r>
                <a:rPr lang="zh-CN" altLang="en-US" dirty="0" smtClean="0"/>
                <a:t>真</a:t>
              </a:r>
              <a:r>
                <a:rPr lang="en-US" altLang="zh-CN" dirty="0" smtClean="0"/>
                <a:t>(</a:t>
              </a:r>
              <a:r>
                <a:rPr lang="zh-CN" altLang="en-US" dirty="0" smtClean="0"/>
                <a:t>非</a:t>
              </a:r>
              <a:r>
                <a:rPr lang="en-US" altLang="zh-CN" dirty="0" smtClean="0"/>
                <a:t>0)				   </a:t>
              </a:r>
              <a:r>
                <a:rPr lang="zh-CN" altLang="en-US" dirty="0" smtClean="0"/>
                <a:t>假</a:t>
              </a:r>
              <a:r>
                <a:rPr lang="en-US" altLang="zh-CN" dirty="0" smtClean="0"/>
                <a:t>(0)</a:t>
              </a:r>
              <a:endParaRPr lang="zh-CN" altLang="en-US" dirty="0"/>
            </a:p>
          </p:txBody>
        </p:sp>
      </p:grpSp>
      <p:sp>
        <p:nvSpPr>
          <p:cNvPr id="31" name="圆角矩形 30"/>
          <p:cNvSpPr/>
          <p:nvPr/>
        </p:nvSpPr>
        <p:spPr>
          <a:xfrm>
            <a:off x="5779666" y="2033005"/>
            <a:ext cx="6175267"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dirty="0"/>
              <a:t>a&gt;b ? (max=a</a:t>
            </a:r>
            <a:r>
              <a:rPr lang="en-US" altLang="zh-CN" sz="1600" dirty="0" smtClean="0"/>
              <a:t>) : (</a:t>
            </a:r>
            <a:r>
              <a:rPr lang="en-US" altLang="zh-CN" sz="1600" dirty="0"/>
              <a:t>max=b</a:t>
            </a:r>
            <a:r>
              <a:rPr lang="en-US" altLang="zh-CN" sz="1600" dirty="0" smtClean="0"/>
              <a:t>);  </a:t>
            </a:r>
            <a:r>
              <a:rPr lang="en-US" altLang="zh-CN" sz="1600" dirty="0" smtClean="0">
                <a:solidFill>
                  <a:srgbClr val="008000"/>
                </a:solidFill>
              </a:rPr>
              <a:t>//</a:t>
            </a:r>
            <a:r>
              <a:rPr lang="zh-CN" altLang="en-US" sz="1600" dirty="0">
                <a:solidFill>
                  <a:srgbClr val="008000"/>
                </a:solidFill>
              </a:rPr>
              <a:t>表达式</a:t>
            </a:r>
            <a:r>
              <a:rPr lang="en-US" altLang="zh-CN" sz="1600" dirty="0">
                <a:solidFill>
                  <a:srgbClr val="008000"/>
                </a:solidFill>
              </a:rPr>
              <a:t>2</a:t>
            </a:r>
            <a:r>
              <a:rPr lang="zh-CN" altLang="en-US" sz="1600" dirty="0">
                <a:solidFill>
                  <a:srgbClr val="008000"/>
                </a:solidFill>
              </a:rPr>
              <a:t>和表达式</a:t>
            </a:r>
            <a:r>
              <a:rPr lang="en-US" altLang="zh-CN" sz="1600" dirty="0">
                <a:solidFill>
                  <a:srgbClr val="008000"/>
                </a:solidFill>
              </a:rPr>
              <a:t>3</a:t>
            </a:r>
            <a:r>
              <a:rPr lang="zh-CN" altLang="en-US" sz="1600" dirty="0">
                <a:solidFill>
                  <a:srgbClr val="008000"/>
                </a:solidFill>
              </a:rPr>
              <a:t>是赋值表达式</a:t>
            </a:r>
            <a:endParaRPr lang="en-US" altLang="zh-CN" sz="1600" dirty="0">
              <a:solidFill>
                <a:srgbClr val="008000"/>
              </a:solidFill>
            </a:endParaRPr>
          </a:p>
        </p:txBody>
      </p:sp>
      <p:sp>
        <p:nvSpPr>
          <p:cNvPr id="32" name="文本框 31"/>
          <p:cNvSpPr txBox="1"/>
          <p:nvPr/>
        </p:nvSpPr>
        <p:spPr>
          <a:xfrm>
            <a:off x="5332405" y="2097647"/>
            <a:ext cx="447261" cy="369332"/>
          </a:xfrm>
          <a:prstGeom prst="rect">
            <a:avLst/>
          </a:prstGeom>
          <a:noFill/>
        </p:spPr>
        <p:txBody>
          <a:bodyPr wrap="square" rtlCol="0">
            <a:spAutoFit/>
          </a:bodyPr>
          <a:lstStyle/>
          <a:p>
            <a:r>
              <a:rPr lang="zh-CN" altLang="en-US" dirty="0" smtClean="0"/>
              <a:t>或</a:t>
            </a:r>
            <a:endParaRPr lang="zh-CN" altLang="en-US" dirty="0"/>
          </a:p>
        </p:txBody>
      </p:sp>
    </p:spTree>
    <p:extLst>
      <p:ext uri="{BB962C8B-B14F-4D97-AF65-F5344CB8AC3E}">
        <p14:creationId xmlns:p14="http://schemas.microsoft.com/office/powerpoint/2010/main" val="2064585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1877"/>
            <a:ext cx="10515600" cy="1325563"/>
          </a:xfrm>
        </p:spPr>
        <p:txBody>
          <a:bodyPr/>
          <a:lstStyle/>
          <a:p>
            <a:r>
              <a:rPr lang="zh-CN" altLang="en-US"/>
              <a:t>条件运算符和条件表达式</a:t>
            </a:r>
          </a:p>
        </p:txBody>
      </p:sp>
      <p:sp>
        <p:nvSpPr>
          <p:cNvPr id="3" name="内容占位符 2"/>
          <p:cNvSpPr>
            <a:spLocks noGrp="1"/>
          </p:cNvSpPr>
          <p:nvPr>
            <p:ph idx="1"/>
          </p:nvPr>
        </p:nvSpPr>
        <p:spPr>
          <a:xfrm>
            <a:off x="1060555" y="1012005"/>
            <a:ext cx="11015489" cy="828204"/>
          </a:xfrm>
        </p:spPr>
        <p:txBody>
          <a:bodyPr>
            <a:noAutofit/>
          </a:bodyPr>
          <a:lstStyle/>
          <a:p>
            <a:pPr marL="88900" indent="-88900">
              <a:lnSpc>
                <a:spcPct val="10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4.4】</a:t>
            </a:r>
            <a:r>
              <a:rPr lang="zh-CN" altLang="en-US" sz="2000">
                <a:solidFill>
                  <a:schemeClr val="accent1"/>
                </a:solidFill>
              </a:rPr>
              <a:t>输入一个字符，判别它是否为大写字母，如果是，将它转换成小写字母</a:t>
            </a:r>
            <a:r>
              <a:rPr lang="zh-CN" altLang="en-US" sz="2000" smtClean="0">
                <a:solidFill>
                  <a:schemeClr val="accent1"/>
                </a:solidFill>
              </a:rPr>
              <a:t>；</a:t>
            </a:r>
            <a:endParaRPr lang="en-US" altLang="zh-CN" sz="2000" smtClean="0">
              <a:solidFill>
                <a:schemeClr val="accent1"/>
              </a:solidFill>
            </a:endParaRPr>
          </a:p>
          <a:p>
            <a:pPr marL="88900" indent="-88900">
              <a:lnSpc>
                <a:spcPct val="10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如果</a:t>
            </a:r>
            <a:r>
              <a:rPr lang="zh-CN" altLang="en-US" sz="2000">
                <a:solidFill>
                  <a:schemeClr val="accent1"/>
                </a:solidFill>
              </a:rPr>
              <a:t>不是，不转换。然后输出最后得到的字符。</a:t>
            </a:r>
          </a:p>
        </p:txBody>
      </p:sp>
      <p:sp>
        <p:nvSpPr>
          <p:cNvPr id="13" name="圆角矩形 12"/>
          <p:cNvSpPr/>
          <p:nvPr/>
        </p:nvSpPr>
        <p:spPr>
          <a:xfrm>
            <a:off x="191911" y="2448877"/>
            <a:ext cx="5484925" cy="278916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b="1" dirty="0"/>
              <a:t>#include &lt;</a:t>
            </a:r>
            <a:r>
              <a:rPr lang="en-US" altLang="zh-CN" sz="1600" b="1" dirty="0" err="1"/>
              <a:t>stdio.h</a:t>
            </a:r>
            <a:r>
              <a:rPr lang="en-US" altLang="zh-CN" sz="1600" b="1" dirty="0"/>
              <a:t>&gt;</a:t>
            </a:r>
          </a:p>
          <a:p>
            <a:pPr defTabSz="363538">
              <a:lnSpc>
                <a:spcPct val="120000"/>
              </a:lnSpc>
            </a:pPr>
            <a:r>
              <a:rPr lang="en-US" altLang="zh-CN" sz="1600" b="1" dirty="0" err="1"/>
              <a:t>int</a:t>
            </a:r>
            <a:r>
              <a:rPr lang="en-US" altLang="zh-CN" sz="1600" b="1" dirty="0"/>
              <a:t> main()</a:t>
            </a:r>
          </a:p>
          <a:p>
            <a:pPr defTabSz="363538">
              <a:lnSpc>
                <a:spcPct val="120000"/>
              </a:lnSpc>
            </a:pPr>
            <a:r>
              <a:rPr lang="en-US" altLang="zh-CN" sz="1600" b="1" dirty="0"/>
              <a:t>{</a:t>
            </a:r>
          </a:p>
          <a:p>
            <a:pPr defTabSz="363538">
              <a:lnSpc>
                <a:spcPct val="120000"/>
              </a:lnSpc>
            </a:pPr>
            <a:r>
              <a:rPr lang="en-US" altLang="zh-CN" sz="1600" b="1" dirty="0"/>
              <a:t>	char </a:t>
            </a:r>
            <a:r>
              <a:rPr lang="en-US" altLang="zh-CN" sz="1600" b="1" dirty="0" err="1"/>
              <a:t>ch</a:t>
            </a:r>
            <a:r>
              <a:rPr lang="en-US" altLang="zh-CN" sz="1600" b="1" dirty="0"/>
              <a:t>;</a:t>
            </a:r>
          </a:p>
          <a:p>
            <a:pPr defTabSz="363538">
              <a:lnSpc>
                <a:spcPct val="120000"/>
              </a:lnSpc>
            </a:pPr>
            <a:r>
              <a:rPr lang="en-US" altLang="zh-CN" sz="1600" b="1" dirty="0"/>
              <a:t>	</a:t>
            </a:r>
            <a:r>
              <a:rPr lang="en-US" altLang="zh-CN" sz="1600" b="1" dirty="0" err="1"/>
              <a:t>scanf</a:t>
            </a:r>
            <a:r>
              <a:rPr lang="en-US" altLang="zh-CN" sz="1600" b="1" dirty="0"/>
              <a:t>("%c",&amp;</a:t>
            </a:r>
            <a:r>
              <a:rPr lang="en-US" altLang="zh-CN" sz="1600" b="1" dirty="0" err="1"/>
              <a:t>ch</a:t>
            </a:r>
            <a:r>
              <a:rPr lang="en-US" altLang="zh-CN" sz="1600" b="1" dirty="0"/>
              <a:t>);</a:t>
            </a:r>
          </a:p>
          <a:p>
            <a:pPr defTabSz="363538">
              <a:lnSpc>
                <a:spcPct val="120000"/>
              </a:lnSpc>
            </a:pPr>
            <a:r>
              <a:rPr lang="en-US" altLang="zh-CN" sz="1600" b="1" dirty="0"/>
              <a:t>	</a:t>
            </a:r>
            <a:r>
              <a:rPr lang="en-US" altLang="zh-CN" sz="1600" b="1" dirty="0" err="1" smtClean="0"/>
              <a:t>ch</a:t>
            </a:r>
            <a:r>
              <a:rPr lang="en-US" altLang="zh-CN" sz="1600" b="1" dirty="0" smtClean="0"/>
              <a:t> = (</a:t>
            </a:r>
            <a:r>
              <a:rPr lang="en-US" altLang="zh-CN" sz="1600" b="1" dirty="0" err="1"/>
              <a:t>ch</a:t>
            </a:r>
            <a:r>
              <a:rPr lang="en-US" altLang="zh-CN" sz="1600" b="1" dirty="0"/>
              <a:t>&gt;='A'&amp;&amp;</a:t>
            </a:r>
            <a:r>
              <a:rPr lang="en-US" altLang="zh-CN" sz="1600" b="1" dirty="0" err="1"/>
              <a:t>ch</a:t>
            </a:r>
            <a:r>
              <a:rPr lang="en-US" altLang="zh-CN" sz="1600" b="1" dirty="0"/>
              <a:t>&lt;='Z</a:t>
            </a:r>
            <a:r>
              <a:rPr lang="en-US" altLang="zh-CN" sz="1600" b="1" dirty="0" smtClean="0"/>
              <a:t>') ? (</a:t>
            </a:r>
            <a:r>
              <a:rPr lang="en-US" altLang="zh-CN" sz="1600" b="1" dirty="0"/>
              <a:t>ch+32</a:t>
            </a:r>
            <a:r>
              <a:rPr lang="en-US" altLang="zh-CN" sz="1600" b="1" dirty="0" smtClean="0"/>
              <a:t>) : </a:t>
            </a:r>
            <a:r>
              <a:rPr lang="en-US" altLang="zh-CN" sz="1600" b="1" dirty="0" err="1" smtClean="0"/>
              <a:t>ch</a:t>
            </a:r>
            <a:r>
              <a:rPr lang="en-US" altLang="zh-CN" sz="1600" b="1" dirty="0"/>
              <a:t>;</a:t>
            </a:r>
          </a:p>
          <a:p>
            <a:pPr defTabSz="363538">
              <a:lnSpc>
                <a:spcPct val="120000"/>
              </a:lnSpc>
            </a:pPr>
            <a:r>
              <a:rPr lang="en-US" altLang="zh-CN" sz="1600" b="1" dirty="0"/>
              <a:t>	</a:t>
            </a:r>
            <a:r>
              <a:rPr lang="en-US" altLang="zh-CN" sz="1600" b="1" dirty="0" err="1"/>
              <a:t>printf</a:t>
            </a:r>
            <a:r>
              <a:rPr lang="en-US" altLang="zh-CN" sz="1600" b="1" dirty="0"/>
              <a:t>("%c\n",</a:t>
            </a:r>
            <a:r>
              <a:rPr lang="en-US" altLang="zh-CN" sz="1600" b="1" dirty="0" err="1"/>
              <a:t>ch</a:t>
            </a:r>
            <a:r>
              <a:rPr lang="en-US" altLang="zh-CN" sz="1600" b="1" dirty="0"/>
              <a:t>);</a:t>
            </a:r>
          </a:p>
          <a:p>
            <a:pPr defTabSz="363538">
              <a:lnSpc>
                <a:spcPct val="120000"/>
              </a:lnSpc>
            </a:pPr>
            <a:r>
              <a:rPr lang="en-US" altLang="zh-CN" sz="1600" b="1" dirty="0"/>
              <a:t>	return 0;</a:t>
            </a:r>
          </a:p>
          <a:p>
            <a:pPr defTabSz="363538">
              <a:lnSpc>
                <a:spcPct val="120000"/>
              </a:lnSpc>
            </a:pPr>
            <a:r>
              <a:rPr lang="en-US" altLang="zh-CN" sz="1600" b="1" dirty="0"/>
              <a:t>}</a:t>
            </a:r>
            <a:endParaRPr lang="en-US" altLang="zh-CN" sz="1600" b="1" dirty="0" smtClean="0">
              <a:solidFill>
                <a:srgbClr val="008000"/>
              </a:solidFill>
            </a:endParaRPr>
          </a:p>
        </p:txBody>
      </p:sp>
      <p:sp>
        <p:nvSpPr>
          <p:cNvPr id="28" name="矩形 27"/>
          <p:cNvSpPr/>
          <p:nvPr/>
        </p:nvSpPr>
        <p:spPr>
          <a:xfrm>
            <a:off x="1199195" y="1925007"/>
            <a:ext cx="10781599" cy="369332"/>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zh-CN" altLang="en-US"/>
              <a:t>条件表达式来处理，当字母是大写时，转换成小写字母，否则不转换。</a:t>
            </a:r>
          </a:p>
        </p:txBody>
      </p:sp>
      <p:grpSp>
        <p:nvGrpSpPr>
          <p:cNvPr id="51" name="组合 50"/>
          <p:cNvGrpSpPr/>
          <p:nvPr/>
        </p:nvGrpSpPr>
        <p:grpSpPr>
          <a:xfrm>
            <a:off x="6316321" y="3868193"/>
            <a:ext cx="4949071" cy="1204785"/>
            <a:chOff x="8050697" y="5019262"/>
            <a:chExt cx="4949071" cy="1204785"/>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204785"/>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169551"/>
            </a:xfrm>
            <a:prstGeom prst="rect">
              <a:avLst/>
            </a:prstGeom>
            <a:noFill/>
          </p:spPr>
          <p:txBody>
            <a:bodyPr wrap="square" rtlCol="0">
              <a:spAutoFit/>
            </a:bodyPr>
            <a:lstStyle/>
            <a:p>
              <a:r>
                <a:rPr lang="zh-CN" altLang="en-US" sz="1400" dirty="0">
                  <a:solidFill>
                    <a:schemeClr val="bg1"/>
                  </a:solidFill>
                </a:rPr>
                <a:t>条件表达式“</a:t>
              </a:r>
              <a:r>
                <a:rPr lang="en-US" altLang="zh-CN" sz="1400" dirty="0">
                  <a:solidFill>
                    <a:schemeClr val="bg1"/>
                  </a:solidFill>
                </a:rPr>
                <a:t>(</a:t>
              </a:r>
              <a:r>
                <a:rPr lang="en-US" altLang="zh-CN" sz="1400" dirty="0" err="1">
                  <a:solidFill>
                    <a:schemeClr val="bg1"/>
                  </a:solidFill>
                </a:rPr>
                <a:t>ch</a:t>
              </a:r>
              <a:r>
                <a:rPr lang="en-US" altLang="zh-CN" sz="1400" dirty="0">
                  <a:solidFill>
                    <a:schemeClr val="bg1"/>
                  </a:solidFill>
                </a:rPr>
                <a:t>&gt;='A'&amp;&amp;</a:t>
              </a:r>
              <a:r>
                <a:rPr lang="en-US" altLang="zh-CN" sz="1400" dirty="0" err="1">
                  <a:solidFill>
                    <a:schemeClr val="bg1"/>
                  </a:solidFill>
                </a:rPr>
                <a:t>ch</a:t>
              </a:r>
              <a:r>
                <a:rPr lang="en-US" altLang="zh-CN" sz="1400" dirty="0">
                  <a:solidFill>
                    <a:schemeClr val="bg1"/>
                  </a:solidFill>
                </a:rPr>
                <a:t>&lt;='Z')?(ch+32):</a:t>
              </a:r>
              <a:r>
                <a:rPr lang="en-US" altLang="zh-CN" sz="1400" dirty="0" err="1">
                  <a:solidFill>
                    <a:schemeClr val="bg1"/>
                  </a:solidFill>
                </a:rPr>
                <a:t>ch</a:t>
              </a:r>
              <a:r>
                <a:rPr lang="en-US" altLang="zh-CN" sz="1400" dirty="0">
                  <a:solidFill>
                    <a:schemeClr val="bg1"/>
                  </a:solidFill>
                </a:rPr>
                <a:t>”</a:t>
              </a:r>
              <a:r>
                <a:rPr lang="zh-CN" altLang="en-US" sz="1400" dirty="0">
                  <a:solidFill>
                    <a:schemeClr val="bg1"/>
                  </a:solidFill>
                </a:rPr>
                <a:t>的作用是</a:t>
              </a:r>
              <a:r>
                <a:rPr lang="en-US" altLang="zh-CN" sz="1400" dirty="0">
                  <a:solidFill>
                    <a:schemeClr val="bg1"/>
                  </a:solidFill>
                </a:rPr>
                <a:t>: </a:t>
              </a:r>
              <a:r>
                <a:rPr lang="zh-CN" altLang="en-US" sz="1400" dirty="0">
                  <a:solidFill>
                    <a:schemeClr val="bg1"/>
                  </a:solidFill>
                </a:rPr>
                <a:t>如果字符变量</a:t>
              </a:r>
              <a:r>
                <a:rPr lang="en-US" altLang="zh-CN" sz="1400" dirty="0" err="1">
                  <a:solidFill>
                    <a:schemeClr val="bg1"/>
                  </a:solidFill>
                </a:rPr>
                <a:t>ch</a:t>
              </a:r>
              <a:r>
                <a:rPr lang="zh-CN" altLang="en-US" sz="1400" dirty="0">
                  <a:solidFill>
                    <a:schemeClr val="bg1"/>
                  </a:solidFill>
                </a:rPr>
                <a:t>的值为大写字母，则条件表达式的值为</a:t>
              </a:r>
              <a:r>
                <a:rPr lang="en-US" altLang="zh-CN" sz="1400" dirty="0">
                  <a:solidFill>
                    <a:schemeClr val="bg1"/>
                  </a:solidFill>
                </a:rPr>
                <a:t>(ch+32)</a:t>
              </a:r>
              <a:r>
                <a:rPr lang="zh-CN" altLang="en-US" sz="1400" dirty="0">
                  <a:solidFill>
                    <a:schemeClr val="bg1"/>
                  </a:solidFill>
                </a:rPr>
                <a:t>，即相应的小写字母，</a:t>
              </a:r>
              <a:r>
                <a:rPr lang="en-US" altLang="zh-CN" sz="1400" dirty="0">
                  <a:solidFill>
                    <a:schemeClr val="bg1"/>
                  </a:solidFill>
                </a:rPr>
                <a:t>32</a:t>
              </a:r>
              <a:r>
                <a:rPr lang="zh-CN" altLang="en-US" sz="1400" dirty="0">
                  <a:solidFill>
                    <a:schemeClr val="bg1"/>
                  </a:solidFill>
                </a:rPr>
                <a:t>是小写字母和大写字母</a:t>
              </a:r>
              <a:r>
                <a:rPr lang="en-US" altLang="zh-CN" sz="1400" dirty="0">
                  <a:solidFill>
                    <a:schemeClr val="bg1"/>
                  </a:solidFill>
                </a:rPr>
                <a:t>ASCII</a:t>
              </a:r>
              <a:r>
                <a:rPr lang="zh-CN" altLang="en-US" sz="1400" dirty="0">
                  <a:solidFill>
                    <a:schemeClr val="bg1"/>
                  </a:solidFill>
                </a:rPr>
                <a:t>的差值。如果</a:t>
              </a:r>
              <a:r>
                <a:rPr lang="en-US" altLang="zh-CN" sz="1400" dirty="0" err="1">
                  <a:solidFill>
                    <a:schemeClr val="bg1"/>
                  </a:solidFill>
                </a:rPr>
                <a:t>ch</a:t>
              </a:r>
              <a:r>
                <a:rPr lang="zh-CN" altLang="en-US" sz="1400" dirty="0">
                  <a:solidFill>
                    <a:schemeClr val="bg1"/>
                  </a:solidFill>
                </a:rPr>
                <a:t>的值不是大写字母，则条件表达式的值为</a:t>
              </a:r>
              <a:r>
                <a:rPr lang="en-US" altLang="zh-CN" sz="1400" dirty="0" err="1">
                  <a:solidFill>
                    <a:schemeClr val="bg1"/>
                  </a:solidFill>
                </a:rPr>
                <a:t>ch</a:t>
              </a:r>
              <a:r>
                <a:rPr lang="zh-CN" altLang="en-US" sz="1400" dirty="0">
                  <a:solidFill>
                    <a:schemeClr val="bg1"/>
                  </a:solidFill>
                </a:rPr>
                <a:t>，即不进行转换。</a:t>
              </a:r>
              <a:endParaRPr lang="en-US" altLang="zh-CN" sz="1400" dirty="0" smtClean="0">
                <a:solidFill>
                  <a:schemeClr val="bg1"/>
                </a:solidFill>
              </a:endParaRPr>
            </a:p>
          </p:txBody>
        </p:sp>
      </p:grpSp>
      <p:pic>
        <p:nvPicPr>
          <p:cNvPr id="4" name="图片 3"/>
          <p:cNvPicPr>
            <a:picLocks noChangeAspect="1"/>
          </p:cNvPicPr>
          <p:nvPr/>
        </p:nvPicPr>
        <p:blipFill>
          <a:blip r:embed="rId4" cstate="print"/>
          <a:stretch>
            <a:fillRect/>
          </a:stretch>
        </p:blipFill>
        <p:spPr>
          <a:xfrm>
            <a:off x="6568299" y="2448877"/>
            <a:ext cx="3467100" cy="904875"/>
          </a:xfrm>
          <a:prstGeom prst="rect">
            <a:avLst/>
          </a:prstGeom>
        </p:spPr>
      </p:pic>
      <p:sp>
        <p:nvSpPr>
          <p:cNvPr id="5" name="TextBox 4"/>
          <p:cNvSpPr txBox="1"/>
          <p:nvPr/>
        </p:nvSpPr>
        <p:spPr>
          <a:xfrm>
            <a:off x="970847" y="5384795"/>
            <a:ext cx="7134575" cy="923330"/>
          </a:xfrm>
          <a:prstGeom prst="rect">
            <a:avLst/>
          </a:prstGeom>
          <a:solidFill>
            <a:srgbClr val="FFC000"/>
          </a:solidFill>
        </p:spPr>
        <p:txBody>
          <a:bodyPr wrap="square" rtlCol="0">
            <a:spAutoFit/>
          </a:bodyPr>
          <a:lstStyle/>
          <a:p>
            <a:r>
              <a:rPr lang="zh-CN" altLang="en-US" b="1" dirty="0" smtClean="0"/>
              <a:t>注意：</a:t>
            </a:r>
            <a:r>
              <a:rPr lang="en-US" altLang="zh-CN" b="1" dirty="0" smtClean="0"/>
              <a:t>C</a:t>
            </a:r>
            <a:r>
              <a:rPr lang="zh-CN" altLang="en-US" b="1" dirty="0" smtClean="0"/>
              <a:t>语言表达式值的含义与常规的数学描述的不同。</a:t>
            </a:r>
            <a:endParaRPr lang="en-US" altLang="zh-CN" b="1" dirty="0" smtClean="0"/>
          </a:p>
          <a:p>
            <a:r>
              <a:rPr lang="en-US" altLang="zh-CN" b="1" dirty="0" smtClean="0"/>
              <a:t>‘A’《 </a:t>
            </a:r>
            <a:r>
              <a:rPr lang="en-US" altLang="zh-CN" b="1" dirty="0" err="1" smtClean="0"/>
              <a:t>ch</a:t>
            </a:r>
            <a:r>
              <a:rPr lang="en-US" altLang="zh-CN" b="1" dirty="0" smtClean="0"/>
              <a:t> 《 ‘Z’</a:t>
            </a:r>
          </a:p>
          <a:p>
            <a:r>
              <a:rPr lang="en-US" altLang="zh-CN" b="1" dirty="0" smtClean="0"/>
              <a:t>a = b </a:t>
            </a:r>
            <a:r>
              <a:rPr lang="zh-CN" altLang="en-US" b="1" dirty="0" smtClean="0"/>
              <a:t>与 </a:t>
            </a:r>
            <a:r>
              <a:rPr lang="en-US" altLang="zh-CN" b="1" dirty="0" smtClean="0"/>
              <a:t>a == b </a:t>
            </a:r>
            <a:endParaRPr lang="zh-CN" altLang="en-US" b="1" dirty="0"/>
          </a:p>
        </p:txBody>
      </p:sp>
    </p:spTree>
    <p:extLst>
      <p:ext uri="{BB962C8B-B14F-4D97-AF65-F5344CB8AC3E}">
        <p14:creationId xmlns:p14="http://schemas.microsoft.com/office/powerpoint/2010/main" val="2154163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smtClean="0"/>
              <a:t>选择结构的嵌套</a:t>
            </a:r>
            <a:endParaRPr lang="zh-CN" altLang="en-US"/>
          </a:p>
        </p:txBody>
      </p:sp>
      <p:sp>
        <p:nvSpPr>
          <p:cNvPr id="4" name="矩形 3"/>
          <p:cNvSpPr/>
          <p:nvPr/>
        </p:nvSpPr>
        <p:spPr>
          <a:xfrm>
            <a:off x="1050236" y="1311965"/>
            <a:ext cx="3730486" cy="253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b="1"/>
              <a:t>if()</a:t>
            </a:r>
          </a:p>
          <a:p>
            <a:pPr>
              <a:lnSpc>
                <a:spcPct val="150000"/>
              </a:lnSpc>
            </a:pPr>
            <a:r>
              <a:rPr lang="en-US" altLang="zh-CN" b="1" smtClean="0"/>
              <a:t>	if()  </a:t>
            </a:r>
            <a:r>
              <a:rPr lang="zh-CN" altLang="en-US" b="1" smtClean="0"/>
              <a:t>语句</a:t>
            </a:r>
            <a:r>
              <a:rPr lang="en-US" altLang="zh-CN" b="1"/>
              <a:t>1</a:t>
            </a:r>
          </a:p>
          <a:p>
            <a:pPr>
              <a:lnSpc>
                <a:spcPct val="150000"/>
              </a:lnSpc>
            </a:pPr>
            <a:r>
              <a:rPr lang="en-US" altLang="zh-CN" b="1" smtClean="0"/>
              <a:t>	else  </a:t>
            </a:r>
            <a:r>
              <a:rPr lang="zh-CN" altLang="en-US" b="1" smtClean="0"/>
              <a:t>语句</a:t>
            </a:r>
            <a:r>
              <a:rPr lang="en-US" altLang="zh-CN" b="1" smtClean="0"/>
              <a:t>2</a:t>
            </a:r>
            <a:endParaRPr lang="en-US" altLang="zh-CN" b="1"/>
          </a:p>
          <a:p>
            <a:pPr>
              <a:lnSpc>
                <a:spcPct val="150000"/>
              </a:lnSpc>
            </a:pPr>
            <a:r>
              <a:rPr lang="en-US" altLang="zh-CN" b="1"/>
              <a:t>else</a:t>
            </a:r>
          </a:p>
          <a:p>
            <a:pPr>
              <a:lnSpc>
                <a:spcPct val="150000"/>
              </a:lnSpc>
            </a:pPr>
            <a:r>
              <a:rPr lang="en-US" altLang="zh-CN" b="1" smtClean="0"/>
              <a:t>	if()  </a:t>
            </a:r>
            <a:r>
              <a:rPr lang="zh-CN" altLang="en-US" b="1" smtClean="0"/>
              <a:t>语句</a:t>
            </a:r>
            <a:r>
              <a:rPr lang="en-US" altLang="zh-CN" b="1"/>
              <a:t>3</a:t>
            </a:r>
          </a:p>
          <a:p>
            <a:pPr>
              <a:lnSpc>
                <a:spcPct val="150000"/>
              </a:lnSpc>
            </a:pPr>
            <a:r>
              <a:rPr lang="en-US" altLang="zh-CN" b="1" smtClean="0"/>
              <a:t>	else  </a:t>
            </a:r>
            <a:r>
              <a:rPr lang="zh-CN" altLang="en-US" b="1" smtClean="0"/>
              <a:t>语句</a:t>
            </a:r>
            <a:r>
              <a:rPr lang="en-US" altLang="zh-CN" b="1" smtClean="0"/>
              <a:t>4</a:t>
            </a:r>
            <a:endParaRPr lang="zh-CN" altLang="en-US" b="1"/>
          </a:p>
        </p:txBody>
      </p:sp>
      <p:sp>
        <p:nvSpPr>
          <p:cNvPr id="3" name="右大括号 2"/>
          <p:cNvSpPr/>
          <p:nvPr/>
        </p:nvSpPr>
        <p:spPr>
          <a:xfrm>
            <a:off x="3426671" y="1868557"/>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p:cNvSpPr/>
          <p:nvPr/>
        </p:nvSpPr>
        <p:spPr>
          <a:xfrm>
            <a:off x="3437960" y="3159529"/>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616186" y="2006912"/>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
        <p:nvSpPr>
          <p:cNvPr id="34" name="文本框 33"/>
          <p:cNvSpPr txBox="1"/>
          <p:nvPr/>
        </p:nvSpPr>
        <p:spPr>
          <a:xfrm>
            <a:off x="3616187" y="3293219"/>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
        <p:nvSpPr>
          <p:cNvPr id="35" name="MH_Other_1"/>
          <p:cNvSpPr/>
          <p:nvPr>
            <p:custDataLst>
              <p:tags r:id="rId1"/>
            </p:custDataLst>
          </p:nvPr>
        </p:nvSpPr>
        <p:spPr>
          <a:xfrm>
            <a:off x="5381894" y="1295258"/>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36" name="MH_SubTitle_1"/>
          <p:cNvSpPr/>
          <p:nvPr>
            <p:custDataLst>
              <p:tags r:id="rId2"/>
            </p:custDataLst>
          </p:nvPr>
        </p:nvSpPr>
        <p:spPr>
          <a:xfrm>
            <a:off x="6171143" y="1295257"/>
            <a:ext cx="4919175" cy="524469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en-US" altLang="zh-CN" b="1" dirty="0">
                <a:solidFill>
                  <a:srgbClr val="1C1C1C"/>
                </a:solidFill>
              </a:rPr>
              <a:t>if</a:t>
            </a:r>
            <a:r>
              <a:rPr lang="zh-CN" altLang="en-US" b="1" dirty="0">
                <a:solidFill>
                  <a:srgbClr val="1C1C1C"/>
                </a:solidFill>
              </a:rPr>
              <a:t>与</a:t>
            </a:r>
            <a:r>
              <a:rPr lang="en-US" altLang="zh-CN" b="1" dirty="0">
                <a:solidFill>
                  <a:srgbClr val="1C1C1C"/>
                </a:solidFill>
              </a:rPr>
              <a:t>else</a:t>
            </a:r>
            <a:r>
              <a:rPr lang="zh-CN" altLang="en-US" b="1" dirty="0">
                <a:solidFill>
                  <a:srgbClr val="1C1C1C"/>
                </a:solidFill>
              </a:rPr>
              <a:t>的配对关系</a:t>
            </a:r>
            <a:r>
              <a:rPr lang="zh-CN" altLang="en-US" b="1" dirty="0" smtClean="0">
                <a:solidFill>
                  <a:srgbClr val="1C1C1C"/>
                </a:solidFill>
              </a:rPr>
              <a:t>。</a:t>
            </a:r>
            <a:endParaRPr lang="en-US" altLang="zh-CN" b="1" dirty="0" smtClean="0">
              <a:solidFill>
                <a:srgbClr val="1C1C1C"/>
              </a:solidFill>
            </a:endParaRPr>
          </a:p>
          <a:p>
            <a:pPr>
              <a:lnSpc>
                <a:spcPct val="130000"/>
              </a:lnSpc>
              <a:defRPr/>
            </a:pPr>
            <a:r>
              <a:rPr lang="en-US" altLang="zh-CN" b="1" dirty="0" smtClean="0">
                <a:solidFill>
                  <a:schemeClr val="tx1"/>
                </a:solidFill>
              </a:rPr>
              <a:t>else</a:t>
            </a:r>
            <a:r>
              <a:rPr lang="zh-CN" altLang="en-US" b="1" dirty="0">
                <a:solidFill>
                  <a:schemeClr val="tx1"/>
                </a:solidFill>
              </a:rPr>
              <a:t>总是与它上面的最近的未配对的</a:t>
            </a:r>
            <a:r>
              <a:rPr lang="en-US" altLang="zh-CN" b="1" dirty="0">
                <a:solidFill>
                  <a:schemeClr val="tx1"/>
                </a:solidFill>
              </a:rPr>
              <a:t>if</a:t>
            </a:r>
            <a:r>
              <a:rPr lang="zh-CN" altLang="en-US" b="1" dirty="0">
                <a:solidFill>
                  <a:schemeClr val="tx1"/>
                </a:solidFill>
              </a:rPr>
              <a:t>配对</a:t>
            </a:r>
            <a:r>
              <a:rPr lang="zh-CN" altLang="en-US" b="1" dirty="0" smtClean="0">
                <a:solidFill>
                  <a:schemeClr val="tx1"/>
                </a:solidFill>
              </a:rPr>
              <a:t>。</a:t>
            </a:r>
            <a:endParaRPr lang="en-US" altLang="zh-CN" b="1" dirty="0" smtClean="0">
              <a:solidFill>
                <a:schemeClr val="tx1"/>
              </a:solidFill>
            </a:endParaRPr>
          </a:p>
          <a:p>
            <a:pPr>
              <a:lnSpc>
                <a:spcPct val="130000"/>
              </a:lnSpc>
              <a:defRPr/>
            </a:pPr>
            <a:endParaRPr lang="en-US" altLang="zh-CN" dirty="0">
              <a:solidFill>
                <a:srgbClr val="1C1C1C"/>
              </a:solidFill>
            </a:endParaRPr>
          </a:p>
          <a:p>
            <a:pPr>
              <a:lnSpc>
                <a:spcPct val="130000"/>
              </a:lnSpc>
              <a:defRPr/>
            </a:pPr>
            <a:endParaRPr lang="en-US" altLang="zh-CN" dirty="0" smtClean="0">
              <a:solidFill>
                <a:srgbClr val="1C1C1C"/>
              </a:solidFill>
            </a:endParaRPr>
          </a:p>
          <a:p>
            <a:pPr>
              <a:lnSpc>
                <a:spcPct val="130000"/>
              </a:lnSpc>
              <a:defRPr/>
            </a:pPr>
            <a:endParaRPr lang="en-US" altLang="zh-CN" dirty="0">
              <a:solidFill>
                <a:srgbClr val="1C1C1C"/>
              </a:solidFill>
            </a:endParaRPr>
          </a:p>
          <a:p>
            <a:pPr>
              <a:lnSpc>
                <a:spcPct val="130000"/>
              </a:lnSpc>
              <a:defRPr/>
            </a:pPr>
            <a:endParaRPr lang="en-US" altLang="zh-CN" dirty="0" smtClean="0">
              <a:solidFill>
                <a:srgbClr val="1C1C1C"/>
              </a:solidFill>
            </a:endParaRPr>
          </a:p>
          <a:p>
            <a:pPr>
              <a:lnSpc>
                <a:spcPct val="130000"/>
              </a:lnSpc>
              <a:defRPr/>
            </a:pPr>
            <a:endParaRPr lang="en-US" altLang="zh-CN" dirty="0">
              <a:solidFill>
                <a:srgbClr val="1C1C1C"/>
              </a:solidFill>
            </a:endParaRPr>
          </a:p>
          <a:p>
            <a:pPr>
              <a:lnSpc>
                <a:spcPct val="130000"/>
              </a:lnSpc>
              <a:defRPr/>
            </a:pPr>
            <a:r>
              <a:rPr lang="zh-CN" altLang="en-US" dirty="0">
                <a:solidFill>
                  <a:srgbClr val="1C1C1C"/>
                </a:solidFill>
              </a:rPr>
              <a:t>如果</a:t>
            </a:r>
            <a:r>
              <a:rPr lang="en-US" altLang="zh-CN" dirty="0">
                <a:solidFill>
                  <a:srgbClr val="1C1C1C"/>
                </a:solidFill>
              </a:rPr>
              <a:t>if</a:t>
            </a:r>
            <a:r>
              <a:rPr lang="zh-CN" altLang="en-US" dirty="0">
                <a:solidFill>
                  <a:srgbClr val="1C1C1C"/>
                </a:solidFill>
              </a:rPr>
              <a:t>与</a:t>
            </a:r>
            <a:r>
              <a:rPr lang="en-US" altLang="zh-CN" dirty="0">
                <a:solidFill>
                  <a:srgbClr val="1C1C1C"/>
                </a:solidFill>
              </a:rPr>
              <a:t>else</a:t>
            </a:r>
            <a:r>
              <a:rPr lang="zh-CN" altLang="en-US" dirty="0">
                <a:solidFill>
                  <a:srgbClr val="1C1C1C"/>
                </a:solidFill>
              </a:rPr>
              <a:t>的数目</a:t>
            </a:r>
            <a:r>
              <a:rPr lang="zh-CN" altLang="en-US" dirty="0" smtClean="0">
                <a:solidFill>
                  <a:srgbClr val="1C1C1C"/>
                </a:solidFill>
              </a:rPr>
              <a:t>不一样，为</a:t>
            </a:r>
            <a:r>
              <a:rPr lang="zh-CN" altLang="en-US" dirty="0">
                <a:solidFill>
                  <a:srgbClr val="1C1C1C"/>
                </a:solidFill>
              </a:rPr>
              <a:t>实现程序设计者的思想</a:t>
            </a:r>
            <a:r>
              <a:rPr lang="en-US" altLang="zh-CN" dirty="0">
                <a:solidFill>
                  <a:srgbClr val="1C1C1C"/>
                </a:solidFill>
              </a:rPr>
              <a:t>,</a:t>
            </a:r>
            <a:r>
              <a:rPr lang="zh-CN" altLang="en-US" dirty="0">
                <a:solidFill>
                  <a:srgbClr val="1C1C1C"/>
                </a:solidFill>
              </a:rPr>
              <a:t>可以加花括号来确定配对关系。</a:t>
            </a:r>
          </a:p>
        </p:txBody>
      </p:sp>
      <p:sp>
        <p:nvSpPr>
          <p:cNvPr id="37" name="MH_Other_2"/>
          <p:cNvSpPr/>
          <p:nvPr>
            <p:custDataLst>
              <p:tags r:id="rId3"/>
            </p:custDataLst>
          </p:nvPr>
        </p:nvSpPr>
        <p:spPr>
          <a:xfrm rot="16200000">
            <a:off x="10803242" y="623832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8" name="直接连接符 37"/>
          <p:cNvCxnSpPr/>
          <p:nvPr/>
        </p:nvCxnSpPr>
        <p:spPr>
          <a:xfrm>
            <a:off x="5168214" y="1282154"/>
            <a:ext cx="0" cy="264380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6261651" y="2158212"/>
            <a:ext cx="2067340"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b="1"/>
              <a:t>if()</a:t>
            </a:r>
          </a:p>
          <a:p>
            <a:pPr defTabSz="363538">
              <a:lnSpc>
                <a:spcPct val="120000"/>
              </a:lnSpc>
            </a:pPr>
            <a:r>
              <a:rPr lang="en-US" altLang="zh-CN" sz="1600" b="1" smtClean="0"/>
              <a:t>	if()	</a:t>
            </a:r>
            <a:r>
              <a:rPr lang="zh-CN" altLang="en-US" sz="1600" b="1" smtClean="0"/>
              <a:t>语句</a:t>
            </a:r>
            <a:r>
              <a:rPr lang="en-US" altLang="zh-CN" sz="1600" b="1"/>
              <a:t>1</a:t>
            </a:r>
          </a:p>
          <a:p>
            <a:pPr defTabSz="363538">
              <a:lnSpc>
                <a:spcPct val="120000"/>
              </a:lnSpc>
            </a:pPr>
            <a:r>
              <a:rPr lang="en-US" altLang="zh-CN" sz="1600" b="1" smtClean="0"/>
              <a:t>else</a:t>
            </a:r>
            <a:endParaRPr lang="en-US" altLang="zh-CN" sz="1600" b="1"/>
          </a:p>
          <a:p>
            <a:pPr defTabSz="363538">
              <a:lnSpc>
                <a:spcPct val="120000"/>
              </a:lnSpc>
            </a:pPr>
            <a:r>
              <a:rPr lang="en-US" altLang="zh-CN" sz="1600" b="1" smtClean="0"/>
              <a:t>	if()	</a:t>
            </a:r>
            <a:r>
              <a:rPr lang="zh-CN" altLang="en-US" sz="1600" b="1" smtClean="0"/>
              <a:t>语句</a:t>
            </a:r>
            <a:r>
              <a:rPr lang="en-US" altLang="zh-CN" sz="1600" b="1"/>
              <a:t>2</a:t>
            </a:r>
          </a:p>
          <a:p>
            <a:pPr defTabSz="363538">
              <a:lnSpc>
                <a:spcPct val="120000"/>
              </a:lnSpc>
            </a:pPr>
            <a:r>
              <a:rPr lang="en-US" altLang="zh-CN" sz="1600" b="1" smtClean="0"/>
              <a:t>else		</a:t>
            </a:r>
            <a:r>
              <a:rPr lang="zh-CN" altLang="en-US" sz="1600" b="1" smtClean="0"/>
              <a:t>语句</a:t>
            </a:r>
            <a:r>
              <a:rPr lang="en-US" altLang="zh-CN" sz="1600" b="1"/>
              <a:t>3</a:t>
            </a:r>
          </a:p>
        </p:txBody>
      </p:sp>
      <p:sp>
        <p:nvSpPr>
          <p:cNvPr id="7" name="矩形 6"/>
          <p:cNvSpPr/>
          <p:nvPr/>
        </p:nvSpPr>
        <p:spPr>
          <a:xfrm>
            <a:off x="8406111" y="2178090"/>
            <a:ext cx="2616385" cy="1569660"/>
          </a:xfrm>
          <a:prstGeom prst="rect">
            <a:avLst/>
          </a:prstGeom>
        </p:spPr>
        <p:txBody>
          <a:bodyPr wrap="square">
            <a:spAutoFit/>
          </a:bodyPr>
          <a:lstStyle/>
          <a:p>
            <a:pPr>
              <a:lnSpc>
                <a:spcPct val="120000"/>
              </a:lnSpc>
            </a:pPr>
            <a:r>
              <a:rPr lang="zh-CN" altLang="en-US" sz="1600">
                <a:solidFill>
                  <a:schemeClr val="tx1">
                    <a:lumMod val="75000"/>
                    <a:lumOff val="25000"/>
                  </a:schemeClr>
                </a:solidFill>
              </a:rPr>
              <a:t>编程序者把else写在与第1个if(外层if)同一列</a:t>
            </a:r>
            <a:r>
              <a:rPr lang="zh-CN" altLang="en-US" sz="1600" smtClean="0">
                <a:solidFill>
                  <a:schemeClr val="tx1">
                    <a:lumMod val="75000"/>
                    <a:lumOff val="25000"/>
                  </a:schemeClr>
                </a:solidFill>
              </a:rPr>
              <a:t>上，意图</a:t>
            </a:r>
            <a:r>
              <a:rPr lang="zh-CN" altLang="en-US" sz="1600">
                <a:solidFill>
                  <a:schemeClr val="tx1">
                    <a:lumMod val="75000"/>
                    <a:lumOff val="25000"/>
                  </a:schemeClr>
                </a:solidFill>
              </a:rPr>
              <a:t>是使else与第1个if</a:t>
            </a:r>
            <a:r>
              <a:rPr lang="zh-CN" altLang="en-US" sz="1600" smtClean="0">
                <a:solidFill>
                  <a:schemeClr val="tx1">
                    <a:lumMod val="75000"/>
                    <a:lumOff val="25000"/>
                  </a:schemeClr>
                </a:solidFill>
              </a:rPr>
              <a:t>对应，但</a:t>
            </a:r>
            <a:r>
              <a:rPr lang="zh-CN" altLang="en-US" sz="1600">
                <a:solidFill>
                  <a:schemeClr val="tx1">
                    <a:lumMod val="75000"/>
                    <a:lumOff val="25000"/>
                  </a:schemeClr>
                </a:solidFill>
              </a:rPr>
              <a:t>实际上else是与第2个if</a:t>
            </a:r>
            <a:r>
              <a:rPr lang="zh-CN" altLang="en-US" sz="1600" smtClean="0">
                <a:solidFill>
                  <a:schemeClr val="tx1">
                    <a:lumMod val="75000"/>
                    <a:lumOff val="25000"/>
                  </a:schemeClr>
                </a:solidFill>
              </a:rPr>
              <a:t>配对，因为</a:t>
            </a:r>
            <a:r>
              <a:rPr lang="zh-CN" altLang="en-US" sz="1600">
                <a:solidFill>
                  <a:schemeClr val="tx1">
                    <a:lumMod val="75000"/>
                    <a:lumOff val="25000"/>
                  </a:schemeClr>
                </a:solidFill>
              </a:rPr>
              <a:t>它们相距最近</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p:txBody>
      </p:sp>
      <p:sp>
        <p:nvSpPr>
          <p:cNvPr id="40" name="圆角矩形 39"/>
          <p:cNvSpPr/>
          <p:nvPr/>
        </p:nvSpPr>
        <p:spPr>
          <a:xfrm>
            <a:off x="6558844" y="4688405"/>
            <a:ext cx="3519433"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b="1" dirty="0"/>
              <a:t>if</a:t>
            </a:r>
            <a:r>
              <a:rPr lang="en-US" altLang="zh-CN" sz="1600" b="1" dirty="0" smtClean="0"/>
              <a:t>()</a:t>
            </a:r>
          </a:p>
          <a:p>
            <a:pPr defTabSz="363538">
              <a:lnSpc>
                <a:spcPct val="120000"/>
              </a:lnSpc>
            </a:pPr>
            <a:r>
              <a:rPr lang="en-US" altLang="zh-CN" sz="1600" b="1" dirty="0" smtClean="0"/>
              <a:t>{</a:t>
            </a:r>
            <a:endParaRPr lang="en-US" altLang="zh-CN" sz="1600" b="1" dirty="0"/>
          </a:p>
          <a:p>
            <a:pPr defTabSz="363538">
              <a:lnSpc>
                <a:spcPct val="120000"/>
              </a:lnSpc>
            </a:pPr>
            <a:r>
              <a:rPr lang="en-US" altLang="zh-CN" sz="1600" b="1" dirty="0" smtClean="0"/>
              <a:t>	if()	</a:t>
            </a:r>
            <a:r>
              <a:rPr lang="zh-CN" altLang="en-US" sz="1600" b="1" dirty="0" smtClean="0"/>
              <a:t>语句</a:t>
            </a:r>
            <a:r>
              <a:rPr lang="en-US" altLang="zh-CN" sz="1600" b="1" dirty="0" smtClean="0"/>
              <a:t>1		</a:t>
            </a:r>
            <a:r>
              <a:rPr lang="zh-CN" altLang="en-US" sz="1600" b="1" dirty="0" smtClean="0"/>
              <a:t>内嵌</a:t>
            </a:r>
            <a:r>
              <a:rPr lang="en-US" altLang="zh-CN" sz="1600" b="1" dirty="0" smtClean="0"/>
              <a:t>if</a:t>
            </a:r>
          </a:p>
          <a:p>
            <a:pPr defTabSz="363538">
              <a:lnSpc>
                <a:spcPct val="120000"/>
              </a:lnSpc>
            </a:pPr>
            <a:r>
              <a:rPr lang="en-US" altLang="zh-CN" sz="1600" b="1" dirty="0"/>
              <a:t>}</a:t>
            </a:r>
          </a:p>
          <a:p>
            <a:pPr defTabSz="363538">
              <a:lnSpc>
                <a:spcPct val="120000"/>
              </a:lnSpc>
            </a:pPr>
            <a:r>
              <a:rPr lang="en-US" altLang="zh-CN" sz="1600" b="1" dirty="0" smtClean="0"/>
              <a:t>else		</a:t>
            </a:r>
            <a:r>
              <a:rPr lang="zh-CN" altLang="en-US" sz="1600" b="1" dirty="0" smtClean="0"/>
              <a:t>语句</a:t>
            </a:r>
            <a:r>
              <a:rPr lang="en-US" altLang="zh-CN" sz="1600" b="1" dirty="0" smtClean="0"/>
              <a:t>2</a:t>
            </a:r>
            <a:endParaRPr lang="en-US" altLang="zh-CN" sz="1600" b="1" dirty="0"/>
          </a:p>
        </p:txBody>
      </p:sp>
      <p:sp>
        <p:nvSpPr>
          <p:cNvPr id="41" name="右大括号 40"/>
          <p:cNvSpPr/>
          <p:nvPr/>
        </p:nvSpPr>
        <p:spPr>
          <a:xfrm>
            <a:off x="8507646" y="5019545"/>
            <a:ext cx="148558" cy="801756"/>
          </a:xfrm>
          <a:prstGeom prst="rightBrace">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87171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528706"/>
            <a:ext cx="10515600" cy="1325563"/>
          </a:xfrm>
        </p:spPr>
        <p:txBody>
          <a:bodyPr/>
          <a:lstStyle/>
          <a:p>
            <a:r>
              <a:rPr lang="zh-CN" altLang="en-US"/>
              <a:t>条件运算符和条件表达式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0556" y="1542588"/>
                <a:ext cx="5343176" cy="1836716"/>
              </a:xfrm>
            </p:spPr>
            <p:txBody>
              <a:bodyPr>
                <a:noAutofit/>
              </a:bodyPr>
              <a:lstStyle/>
              <a:p>
                <a:pPr marL="88900" indent="-88900">
                  <a:lnSpc>
                    <a:spcPct val="10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4.5】</a:t>
                </a:r>
                <a:r>
                  <a:rPr lang="zh-CN" altLang="en-US" sz="2000">
                    <a:solidFill>
                      <a:schemeClr val="accent1"/>
                    </a:solidFill>
                  </a:rPr>
                  <a:t>有一</a:t>
                </a:r>
                <a:r>
                  <a:rPr lang="zh-CN" altLang="en-US" sz="2000" smtClean="0">
                    <a:solidFill>
                      <a:schemeClr val="accent1"/>
                    </a:solidFill>
                  </a:rPr>
                  <a:t>阶跃函数：</a:t>
                </a:r>
                <a14:m>
                  <m:oMath xmlns:m="http://schemas.openxmlformats.org/officeDocument/2006/math">
                    <m:r>
                      <m:rPr>
                        <m:sty m:val="p"/>
                      </m:rPr>
                      <a:rPr lang="en-US" altLang="zh-CN" sz="2000" i="1">
                        <a:solidFill>
                          <a:schemeClr val="accent1"/>
                        </a:solidFill>
                        <a:latin typeface="Cambria Math" panose="02040503050406030204" pitchFamily="18" charset="0"/>
                      </a:rPr>
                      <m:t>y</m:t>
                    </m:r>
                    <m:r>
                      <a:rPr lang="en-US" altLang="zh-CN" sz="2000" b="0" i="1" smtClean="0">
                        <a:solidFill>
                          <a:schemeClr val="accent1"/>
                        </a:solidFill>
                        <a:latin typeface="Cambria Math" panose="02040503050406030204" pitchFamily="18" charset="0"/>
                      </a:rPr>
                      <m:t>=</m:t>
                    </m:r>
                    <m:d>
                      <m:dPr>
                        <m:begChr m:val="{"/>
                        <m:endChr m:val=""/>
                        <m:ctrlPr>
                          <a:rPr lang="en-US" altLang="zh-CN" sz="2000" b="0" i="1" smtClean="0">
                            <a:solidFill>
                              <a:schemeClr val="accent1"/>
                            </a:solidFill>
                            <a:latin typeface="Cambria Math"/>
                          </a:rPr>
                        </m:ctrlPr>
                      </m:dPr>
                      <m:e>
                        <m:m>
                          <m:mPr>
                            <m:mcs>
                              <m:mc>
                                <m:mcPr>
                                  <m:count m:val="1"/>
                                  <m:mcJc m:val="center"/>
                                </m:mcPr>
                              </m:mc>
                            </m:mcs>
                            <m:ctrlPr>
                              <a:rPr lang="en-US" altLang="zh-CN" sz="2000" b="0" i="1" smtClean="0">
                                <a:solidFill>
                                  <a:schemeClr val="accent1"/>
                                </a:solidFill>
                                <a:latin typeface="Cambria Math"/>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1</m:t>
                              </m:r>
                            </m:e>
                          </m:mr>
                          <m:mr>
                            <m:e>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1</m:t>
                              </m:r>
                            </m:e>
                          </m:mr>
                        </m:m>
                        <m:m>
                          <m:mPr>
                            <m:mcs>
                              <m:mc>
                                <m:mcPr>
                                  <m:count m:val="1"/>
                                  <m:mcJc m:val="center"/>
                                </m:mcPr>
                              </m:mc>
                            </m:mcs>
                            <m:ctrlPr>
                              <a:rPr lang="en-US" altLang="zh-CN" sz="2000" b="0" i="1" smtClean="0">
                                <a:solidFill>
                                  <a:schemeClr val="accent1"/>
                                </a:solidFill>
                                <a:latin typeface="Cambria Math"/>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&lt;0)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&gt;0)</m:t>
                              </m:r>
                            </m:e>
                          </m:mr>
                        </m:m>
                      </m:e>
                    </m:d>
                  </m:oMath>
                </a14:m>
                <a:r>
                  <a:rPr lang="zh-CN" altLang="en-US" sz="2000" smtClean="0">
                    <a:solidFill>
                      <a:schemeClr val="accent1"/>
                    </a:solidFill>
                  </a:rPr>
                  <a:t>    编</a:t>
                </a:r>
                <a:r>
                  <a:rPr lang="zh-CN" altLang="en-US" sz="2000">
                    <a:solidFill>
                      <a:schemeClr val="accent1"/>
                    </a:solidFill>
                  </a:rPr>
                  <a:t>一程序</a:t>
                </a:r>
                <a:r>
                  <a:rPr lang="en-US" altLang="zh-CN" sz="2000">
                    <a:solidFill>
                      <a:schemeClr val="accent1"/>
                    </a:solidFill>
                  </a:rPr>
                  <a:t>,</a:t>
                </a:r>
                <a:r>
                  <a:rPr lang="zh-CN" altLang="en-US" sz="2000">
                    <a:solidFill>
                      <a:schemeClr val="accent1"/>
                    </a:solidFill>
                  </a:rPr>
                  <a:t>输入一个</a:t>
                </a:r>
                <a:r>
                  <a:rPr lang="en-US" altLang="zh-CN" sz="2000">
                    <a:solidFill>
                      <a:schemeClr val="accent1"/>
                    </a:solidFill>
                  </a:rPr>
                  <a:t>x</a:t>
                </a:r>
                <a:r>
                  <a:rPr lang="zh-CN" altLang="en-US" sz="2000" smtClean="0">
                    <a:solidFill>
                      <a:schemeClr val="accent1"/>
                    </a:solidFill>
                  </a:rPr>
                  <a:t>值</a:t>
                </a:r>
                <a:r>
                  <a:rPr lang="zh-CN" altLang="en-US" sz="2000">
                    <a:solidFill>
                      <a:schemeClr val="accent1"/>
                    </a:solidFill>
                  </a:rPr>
                  <a:t>，</a:t>
                </a:r>
                <a:r>
                  <a:rPr lang="zh-CN" altLang="en-US" sz="2000" smtClean="0">
                    <a:solidFill>
                      <a:schemeClr val="accent1"/>
                    </a:solidFill>
                  </a:rPr>
                  <a:t>要求</a:t>
                </a:r>
                <a:r>
                  <a:rPr lang="zh-CN" altLang="en-US" sz="2000">
                    <a:solidFill>
                      <a:schemeClr val="accent1"/>
                    </a:solidFill>
                  </a:rPr>
                  <a:t>输出相应的</a:t>
                </a:r>
                <a:r>
                  <a:rPr lang="en-US" altLang="zh-CN" sz="2000">
                    <a:solidFill>
                      <a:schemeClr val="accent1"/>
                    </a:solidFill>
                  </a:rPr>
                  <a:t>y</a:t>
                </a:r>
                <a:r>
                  <a:rPr lang="zh-CN" altLang="en-US" sz="2000">
                    <a:solidFill>
                      <a:schemeClr val="accent1"/>
                    </a:solidFill>
                  </a:rPr>
                  <a:t>值。</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0556" y="1542588"/>
                <a:ext cx="5343176" cy="1836716"/>
              </a:xfrm>
              <a:blipFill>
                <a:blip r:embed="rId11" cstate="print"/>
                <a:stretch>
                  <a:fillRect l="-1256" r="-2740"/>
                </a:stretch>
              </a:blipFill>
            </p:spPr>
            <p:txBody>
              <a:bodyPr/>
              <a:lstStyle/>
              <a:p>
                <a:r>
                  <a:rPr lang="zh-CN" altLang="en-US">
                    <a:noFill/>
                  </a:rPr>
                  <a:t> </a:t>
                </a:r>
              </a:p>
            </p:txBody>
          </p:sp>
        </mc:Fallback>
      </mc:AlternateContent>
      <p:sp>
        <p:nvSpPr>
          <p:cNvPr id="13" name="圆角矩形 12"/>
          <p:cNvSpPr/>
          <p:nvPr/>
        </p:nvSpPr>
        <p:spPr>
          <a:xfrm>
            <a:off x="3200054" y="3288420"/>
            <a:ext cx="2890050" cy="319620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a:t>
            </a:r>
          </a:p>
          <a:p>
            <a:pPr defTabSz="363538"/>
            <a:r>
              <a:rPr lang="en-US" altLang="zh-CN" sz="1400" dirty="0"/>
              <a:t>	</a:t>
            </a:r>
            <a:r>
              <a:rPr lang="en-US" altLang="zh-CN" sz="1400" dirty="0" err="1"/>
              <a:t>int</a:t>
            </a:r>
            <a:r>
              <a:rPr lang="en-US" altLang="zh-CN" sz="1400" dirty="0"/>
              <a:t> </a:t>
            </a:r>
            <a:r>
              <a:rPr lang="en-US" altLang="zh-CN" sz="1400" dirty="0" err="1"/>
              <a:t>x,y</a:t>
            </a:r>
            <a:r>
              <a:rPr lang="en-US" altLang="zh-CN" sz="1400" dirty="0"/>
              <a:t>;</a:t>
            </a:r>
          </a:p>
          <a:p>
            <a:pPr defTabSz="363538"/>
            <a:r>
              <a:rPr lang="en-US" altLang="zh-CN" sz="1400" dirty="0"/>
              <a:t>	</a:t>
            </a:r>
            <a:r>
              <a:rPr lang="en-US" altLang="zh-CN" sz="1400" dirty="0" err="1"/>
              <a:t>scanf</a:t>
            </a:r>
            <a:r>
              <a:rPr lang="en-US" altLang="zh-CN" sz="1400" dirty="0"/>
              <a:t>("%</a:t>
            </a:r>
            <a:r>
              <a:rPr lang="en-US" altLang="zh-CN" sz="1400" dirty="0" err="1"/>
              <a:t>d",&amp;x</a:t>
            </a:r>
            <a:r>
              <a:rPr lang="en-US" altLang="zh-CN" sz="1400" dirty="0"/>
              <a:t>);</a:t>
            </a:r>
          </a:p>
          <a:p>
            <a:pPr defTabSz="363538"/>
            <a:r>
              <a:rPr lang="en-US" altLang="zh-CN" sz="1400" dirty="0"/>
              <a:t>	</a:t>
            </a:r>
            <a:r>
              <a:rPr lang="en-US" altLang="zh-CN" sz="1400" dirty="0" smtClean="0"/>
              <a:t>if(x &lt; 0</a:t>
            </a:r>
            <a:r>
              <a:rPr lang="en-US" altLang="zh-CN" sz="1400" dirty="0"/>
              <a:t>)</a:t>
            </a:r>
          </a:p>
          <a:p>
            <a:pPr defTabSz="363538"/>
            <a:r>
              <a:rPr lang="en-US" altLang="zh-CN" sz="1400" dirty="0"/>
              <a:t>		</a:t>
            </a:r>
            <a:r>
              <a:rPr lang="en-US" altLang="zh-CN" sz="1400" dirty="0" smtClean="0"/>
              <a:t>y = -</a:t>
            </a:r>
            <a:r>
              <a:rPr lang="en-US" altLang="zh-CN" sz="1400" dirty="0"/>
              <a:t>1;</a:t>
            </a:r>
          </a:p>
          <a:p>
            <a:pPr defTabSz="363538"/>
            <a:r>
              <a:rPr lang="en-US" altLang="zh-CN" sz="1400" dirty="0"/>
              <a:t>	else </a:t>
            </a:r>
          </a:p>
          <a:p>
            <a:pPr defTabSz="363538"/>
            <a:r>
              <a:rPr lang="en-US" altLang="zh-CN" sz="1400" dirty="0"/>
              <a:t>		</a:t>
            </a:r>
            <a:r>
              <a:rPr lang="en-US" altLang="zh-CN" sz="1400" dirty="0" smtClean="0"/>
              <a:t>if (x </a:t>
            </a:r>
            <a:r>
              <a:rPr lang="en-US" altLang="zh-CN" sz="1400" dirty="0" smtClean="0">
                <a:solidFill>
                  <a:srgbClr val="C00000"/>
                </a:solidFill>
              </a:rPr>
              <a:t>== </a:t>
            </a:r>
            <a:r>
              <a:rPr lang="en-US" altLang="zh-CN" sz="1400" dirty="0" smtClean="0"/>
              <a:t>0</a:t>
            </a:r>
            <a:r>
              <a:rPr lang="en-US" altLang="zh-CN" sz="1400" dirty="0"/>
              <a:t>) </a:t>
            </a:r>
            <a:r>
              <a:rPr lang="en-US" altLang="zh-CN" sz="1400" dirty="0" smtClean="0"/>
              <a:t>y = 0</a:t>
            </a:r>
            <a:r>
              <a:rPr lang="en-US" altLang="zh-CN" sz="1400" dirty="0"/>
              <a:t>;</a:t>
            </a:r>
          </a:p>
          <a:p>
            <a:pPr defTabSz="363538"/>
            <a:r>
              <a:rPr lang="en-US" altLang="zh-CN" sz="1400" dirty="0"/>
              <a:t>		else </a:t>
            </a:r>
            <a:r>
              <a:rPr lang="en-US" altLang="zh-CN" sz="1400" dirty="0" smtClean="0"/>
              <a:t>y = 1</a:t>
            </a:r>
            <a:r>
              <a:rPr lang="en-US" altLang="zh-CN" sz="1400" dirty="0"/>
              <a:t>;</a:t>
            </a:r>
          </a:p>
          <a:p>
            <a:pPr defTabSz="363538"/>
            <a:r>
              <a:rPr lang="en-US" altLang="zh-CN" sz="1400" dirty="0"/>
              <a:t>		</a:t>
            </a:r>
            <a:r>
              <a:rPr lang="en-US" altLang="zh-CN" sz="1400" dirty="0" err="1"/>
              <a:t>printf</a:t>
            </a:r>
            <a:r>
              <a:rPr lang="en-US" altLang="zh-CN" sz="1400" dirty="0"/>
              <a:t>("x=%</a:t>
            </a:r>
            <a:r>
              <a:rPr lang="en-US" altLang="zh-CN" sz="1400" dirty="0" err="1"/>
              <a:t>d,y</a:t>
            </a:r>
            <a:r>
              <a:rPr lang="en-US" altLang="zh-CN" sz="1400" dirty="0"/>
              <a:t>=%d\n",</a:t>
            </a:r>
            <a:r>
              <a:rPr lang="en-US" altLang="zh-CN" sz="1400" dirty="0" err="1"/>
              <a:t>x,y</a:t>
            </a:r>
            <a:r>
              <a:rPr lang="en-US" altLang="zh-CN" sz="1400" dirty="0"/>
              <a:t>);</a:t>
            </a:r>
          </a:p>
          <a:p>
            <a:pPr defTabSz="363538"/>
            <a:r>
              <a:rPr lang="en-US" altLang="zh-CN" sz="1400" dirty="0"/>
              <a:t>	return 0;</a:t>
            </a:r>
          </a:p>
          <a:p>
            <a:pPr defTabSz="363538"/>
            <a:r>
              <a:rPr lang="en-US" altLang="zh-CN" sz="1400" dirty="0"/>
              <a:t>}</a:t>
            </a:r>
            <a:endParaRPr lang="en-US" altLang="zh-CN" sz="1400" dirty="0" smtClean="0">
              <a:solidFill>
                <a:srgbClr val="008000"/>
              </a:solidFill>
            </a:endParaRPr>
          </a:p>
        </p:txBody>
      </p:sp>
      <p:grpSp>
        <p:nvGrpSpPr>
          <p:cNvPr id="18" name="组合 17"/>
          <p:cNvGrpSpPr/>
          <p:nvPr/>
        </p:nvGrpSpPr>
        <p:grpSpPr>
          <a:xfrm>
            <a:off x="6628363" y="818541"/>
            <a:ext cx="4845060" cy="1082218"/>
            <a:chOff x="7315200" y="1214207"/>
            <a:chExt cx="1739348" cy="1082218"/>
          </a:xfrm>
        </p:grpSpPr>
        <p:cxnSp>
          <p:nvCxnSpPr>
            <p:cNvPr id="6" name="直接箭头连接符 5"/>
            <p:cNvCxnSpPr/>
            <p:nvPr/>
          </p:nvCxnSpPr>
          <p:spPr>
            <a:xfrm flipV="1">
              <a:off x="8120270" y="1214207"/>
              <a:ext cx="0" cy="10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315200" y="1769165"/>
              <a:ext cx="1739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120270" y="1542588"/>
              <a:ext cx="5367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583557" y="2029605"/>
              <a:ext cx="53671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81313" y="3198800"/>
            <a:ext cx="2823701" cy="3061270"/>
            <a:chOff x="4030664" y="1795463"/>
            <a:chExt cx="3717925" cy="4121151"/>
          </a:xfrm>
        </p:grpSpPr>
        <p:sp>
          <p:nvSpPr>
            <p:cNvPr id="26"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a:solidFill>
                    <a:schemeClr val="accent1"/>
                  </a:solidFill>
                </a:rPr>
                <a:t>先后用</a:t>
              </a:r>
              <a:r>
                <a:rPr lang="en-US" altLang="zh-CN" sz="1400" b="1">
                  <a:solidFill>
                    <a:schemeClr val="accent1"/>
                  </a:solidFill>
                </a:rPr>
                <a:t>3</a:t>
              </a:r>
              <a:r>
                <a:rPr lang="zh-CN" altLang="en-US" sz="1400" b="1">
                  <a:solidFill>
                    <a:schemeClr val="accent1"/>
                  </a:solidFill>
                </a:rPr>
                <a:t>个独立的</a:t>
              </a:r>
              <a:r>
                <a:rPr lang="en-US" altLang="zh-CN" sz="1400" b="1">
                  <a:solidFill>
                    <a:schemeClr val="accent1"/>
                  </a:solidFill>
                </a:rPr>
                <a:t>if</a:t>
              </a:r>
              <a:r>
                <a:rPr lang="zh-CN" altLang="en-US" sz="1400" b="1">
                  <a:solidFill>
                    <a:schemeClr val="accent1"/>
                  </a:solidFill>
                </a:rPr>
                <a:t>语句处理</a:t>
              </a:r>
              <a:endParaRPr lang="en-US" altLang="zh-CN" sz="1400" b="1" smtClean="0">
                <a:solidFill>
                  <a:schemeClr val="accent1"/>
                </a:solidFill>
              </a:endParaRPr>
            </a:p>
            <a:p>
              <a:pPr algn="just">
                <a:spcBef>
                  <a:spcPts val="600"/>
                </a:spcBef>
                <a:spcAft>
                  <a:spcPts val="600"/>
                </a:spcAft>
                <a:defRPr/>
              </a:pPr>
              <a:r>
                <a:rPr lang="en-US" altLang="zh-CN" sz="1400" smtClean="0">
                  <a:solidFill>
                    <a:srgbClr val="454545"/>
                  </a:solidFill>
                </a:rPr>
                <a:t>S1</a:t>
              </a:r>
              <a:r>
                <a:rPr lang="zh-CN" altLang="en-US" sz="1400" smtClean="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smtClean="0">
                  <a:solidFill>
                    <a:srgbClr val="454545"/>
                  </a:solidFill>
                </a:rPr>
                <a:t>S2</a:t>
              </a:r>
              <a:r>
                <a:rPr lang="zh-CN" altLang="en-US" sz="1400" smtClean="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 =-1</a:t>
              </a:r>
            </a:p>
            <a:p>
              <a:pPr algn="just">
                <a:spcBef>
                  <a:spcPts val="600"/>
                </a:spcBef>
                <a:spcAft>
                  <a:spcPts val="600"/>
                </a:spcAft>
                <a:defRPr/>
              </a:pPr>
              <a:r>
                <a:rPr lang="en-US" altLang="zh-CN" sz="1400" smtClean="0">
                  <a:solidFill>
                    <a:srgbClr val="454545"/>
                  </a:solidFill>
                </a:rPr>
                <a:t>S3</a:t>
              </a:r>
              <a:r>
                <a:rPr lang="zh-CN" altLang="en-US" sz="1400" smtClean="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smtClean="0">
                  <a:solidFill>
                    <a:srgbClr val="454545"/>
                  </a:solidFill>
                </a:rPr>
                <a:t>S4</a:t>
              </a:r>
              <a:r>
                <a:rPr lang="zh-CN" altLang="en-US" sz="1400" smtClean="0">
                  <a:solidFill>
                    <a:srgbClr val="454545"/>
                  </a:solidFill>
                </a:rPr>
                <a:t>：若</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smtClean="0">
                  <a:solidFill>
                    <a:srgbClr val="454545"/>
                  </a:solidFill>
                </a:rPr>
                <a:t>S5</a:t>
              </a:r>
              <a:r>
                <a:rPr lang="zh-CN" altLang="en-US" sz="1400" smtClean="0">
                  <a:solidFill>
                    <a:srgbClr val="454545"/>
                  </a:solidFill>
                </a:rPr>
                <a:t>：输出</a:t>
              </a:r>
              <a:r>
                <a:rPr lang="en-US" altLang="zh-CN" sz="1400">
                  <a:solidFill>
                    <a:srgbClr val="454545"/>
                  </a:solidFill>
                </a:rPr>
                <a:t>y</a:t>
              </a:r>
              <a:endParaRPr lang="zh-CN" altLang="en-US" sz="1400" dirty="0">
                <a:solidFill>
                  <a:srgbClr val="454545"/>
                </a:solidFill>
              </a:endParaRPr>
            </a:p>
          </p:txBody>
        </p:sp>
        <p:sp>
          <p:nvSpPr>
            <p:cNvPr id="27"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9"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0"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31" name="圆角矩形 30"/>
          <p:cNvSpPr/>
          <p:nvPr/>
        </p:nvSpPr>
        <p:spPr>
          <a:xfrm>
            <a:off x="9232900" y="3288420"/>
            <a:ext cx="2857500"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a:t>
            </a:r>
          </a:p>
          <a:p>
            <a:pPr defTabSz="363538"/>
            <a:r>
              <a:rPr lang="en-US" altLang="zh-CN" sz="1400" dirty="0"/>
              <a:t>	</a:t>
            </a:r>
            <a:r>
              <a:rPr lang="en-US" altLang="zh-CN" sz="1400" dirty="0" err="1"/>
              <a:t>int</a:t>
            </a:r>
            <a:r>
              <a:rPr lang="en-US" altLang="zh-CN" sz="1400" dirty="0"/>
              <a:t> </a:t>
            </a:r>
            <a:r>
              <a:rPr lang="en-US" altLang="zh-CN" sz="1400" dirty="0" err="1"/>
              <a:t>x,y</a:t>
            </a:r>
            <a:r>
              <a:rPr lang="en-US" altLang="zh-CN" sz="1400" dirty="0"/>
              <a:t>;</a:t>
            </a:r>
          </a:p>
          <a:p>
            <a:pPr defTabSz="363538"/>
            <a:r>
              <a:rPr lang="en-US" altLang="zh-CN" sz="1400" dirty="0"/>
              <a:t>	</a:t>
            </a:r>
            <a:r>
              <a:rPr lang="en-US" altLang="zh-CN" sz="1400" dirty="0" err="1"/>
              <a:t>scanf</a:t>
            </a:r>
            <a:r>
              <a:rPr lang="en-US" altLang="zh-CN" sz="1400" dirty="0"/>
              <a:t>("%</a:t>
            </a:r>
            <a:r>
              <a:rPr lang="en-US" altLang="zh-CN" sz="1400" dirty="0" err="1"/>
              <a:t>d",&amp;x</a:t>
            </a:r>
            <a:r>
              <a:rPr lang="en-US" altLang="zh-CN" sz="1400" dirty="0"/>
              <a:t>);</a:t>
            </a:r>
          </a:p>
          <a:p>
            <a:pPr defTabSz="363538"/>
            <a:r>
              <a:rPr lang="en-US" altLang="zh-CN" sz="1400" dirty="0"/>
              <a:t>	if(x&gt;=0</a:t>
            </a:r>
            <a:r>
              <a:rPr lang="en-US" altLang="zh-CN" sz="1400" dirty="0" smtClean="0"/>
              <a:t>)//</a:t>
            </a:r>
            <a:endParaRPr lang="en-US" altLang="zh-CN" sz="1400" dirty="0"/>
          </a:p>
          <a:p>
            <a:pPr defTabSz="363538"/>
            <a:r>
              <a:rPr lang="zh-CN" altLang="en-US" sz="1400" dirty="0"/>
              <a:t>		</a:t>
            </a:r>
            <a:r>
              <a:rPr lang="en-US" altLang="zh-CN" sz="1400" dirty="0"/>
              <a:t>if(x&gt;0) y=1;</a:t>
            </a:r>
          </a:p>
          <a:p>
            <a:pPr defTabSz="363538"/>
            <a:r>
              <a:rPr lang="en-US" altLang="zh-CN" sz="1400" dirty="0"/>
              <a:t>		else    y=0;</a:t>
            </a:r>
          </a:p>
          <a:p>
            <a:pPr defTabSz="363538"/>
            <a:r>
              <a:rPr lang="en-US" altLang="zh-CN" sz="1400" dirty="0"/>
              <a:t>	else 		y=-1;</a:t>
            </a:r>
          </a:p>
          <a:p>
            <a:pPr defTabSz="363538"/>
            <a:r>
              <a:rPr lang="en-US" altLang="zh-CN" sz="1400" dirty="0"/>
              <a:t>	</a:t>
            </a:r>
            <a:r>
              <a:rPr lang="en-US" altLang="zh-CN" sz="1400" dirty="0" err="1"/>
              <a:t>printf</a:t>
            </a:r>
            <a:r>
              <a:rPr lang="en-US" altLang="zh-CN" sz="1400" dirty="0"/>
              <a:t>("x=%</a:t>
            </a:r>
            <a:r>
              <a:rPr lang="en-US" altLang="zh-CN" sz="1400" dirty="0" err="1"/>
              <a:t>d,y</a:t>
            </a:r>
            <a:r>
              <a:rPr lang="en-US" altLang="zh-CN" sz="1400" dirty="0"/>
              <a:t>=%d\n",</a:t>
            </a:r>
            <a:r>
              <a:rPr lang="en-US" altLang="zh-CN" sz="1400" dirty="0" err="1"/>
              <a:t>x,y</a:t>
            </a:r>
            <a:r>
              <a:rPr lang="en-US" altLang="zh-CN" sz="1400" dirty="0"/>
              <a:t>);</a:t>
            </a:r>
          </a:p>
          <a:p>
            <a:pPr defTabSz="363538"/>
            <a:r>
              <a:rPr lang="en-US" altLang="zh-CN" sz="1400" dirty="0"/>
              <a:t>	return 0;</a:t>
            </a:r>
          </a:p>
          <a:p>
            <a:pPr defTabSz="363538"/>
            <a:r>
              <a:rPr lang="en-US" altLang="zh-CN" sz="1400" dirty="0"/>
              <a:t>}</a:t>
            </a:r>
            <a:endParaRPr lang="en-US" altLang="zh-CN" sz="1400" dirty="0" smtClean="0">
              <a:solidFill>
                <a:srgbClr val="008000"/>
              </a:solidFill>
            </a:endParaRPr>
          </a:p>
        </p:txBody>
      </p:sp>
      <p:grpSp>
        <p:nvGrpSpPr>
          <p:cNvPr id="32" name="组合 31"/>
          <p:cNvGrpSpPr/>
          <p:nvPr/>
        </p:nvGrpSpPr>
        <p:grpSpPr>
          <a:xfrm>
            <a:off x="6320175" y="3198799"/>
            <a:ext cx="2814179" cy="3061270"/>
            <a:chOff x="4030664" y="1795463"/>
            <a:chExt cx="3717925" cy="4121151"/>
          </a:xfrm>
        </p:grpSpPr>
        <p:sp>
          <p:nvSpPr>
            <p:cNvPr id="33"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smtClean="0">
                  <a:solidFill>
                    <a:schemeClr val="accent1"/>
                  </a:solidFill>
                </a:rPr>
                <a:t>用</a:t>
              </a:r>
              <a:r>
                <a:rPr lang="zh-CN" altLang="en-US" sz="1400" b="1">
                  <a:solidFill>
                    <a:schemeClr val="accent1"/>
                  </a:solidFill>
                </a:rPr>
                <a:t>一个嵌套的</a:t>
              </a:r>
              <a:r>
                <a:rPr lang="en-US" altLang="zh-CN" sz="1400" b="1">
                  <a:solidFill>
                    <a:schemeClr val="accent1"/>
                  </a:solidFill>
                </a:rPr>
                <a:t>if</a:t>
              </a:r>
              <a:r>
                <a:rPr lang="zh-CN" altLang="en-US" sz="1400" b="1">
                  <a:solidFill>
                    <a:schemeClr val="accent1"/>
                  </a:solidFill>
                </a:rPr>
                <a:t>语句</a:t>
              </a:r>
              <a:r>
                <a:rPr lang="zh-CN" altLang="en-US" sz="1400" b="1" smtClean="0">
                  <a:solidFill>
                    <a:schemeClr val="accent1"/>
                  </a:solidFill>
                </a:rPr>
                <a:t>处理</a:t>
              </a:r>
              <a:endParaRPr lang="en-US" altLang="zh-CN" sz="1400" b="1" smtClean="0">
                <a:solidFill>
                  <a:schemeClr val="accent1"/>
                </a:solidFill>
              </a:endParaRPr>
            </a:p>
            <a:p>
              <a:pPr algn="just">
                <a:spcBef>
                  <a:spcPts val="600"/>
                </a:spcBef>
                <a:spcAft>
                  <a:spcPts val="600"/>
                </a:spcAft>
                <a:defRPr/>
              </a:pPr>
              <a:r>
                <a:rPr lang="en-US" altLang="zh-CN" sz="1400" smtClean="0">
                  <a:solidFill>
                    <a:srgbClr val="454545"/>
                  </a:solidFill>
                </a:rPr>
                <a:t>S1</a:t>
              </a:r>
              <a:r>
                <a:rPr lang="zh-CN" altLang="en-US" sz="1400" smtClean="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smtClean="0">
                  <a:solidFill>
                    <a:srgbClr val="454545"/>
                  </a:solidFill>
                </a:rPr>
                <a:t>S2</a:t>
              </a:r>
              <a:r>
                <a:rPr lang="zh-CN" altLang="en-US" sz="1400" smtClean="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y=-1 </a:t>
              </a:r>
            </a:p>
            <a:p>
              <a:pPr algn="just">
                <a:spcBef>
                  <a:spcPts val="600"/>
                </a:spcBef>
                <a:spcAft>
                  <a:spcPts val="600"/>
                </a:spcAft>
                <a:defRPr/>
              </a:pPr>
              <a:r>
                <a:rPr lang="en-US" altLang="zh-CN" sz="1400" smtClean="0">
                  <a:solidFill>
                    <a:srgbClr val="454545"/>
                  </a:solidFill>
                </a:rPr>
                <a:t>S3</a:t>
              </a:r>
              <a:r>
                <a:rPr lang="zh-CN" altLang="en-US" sz="1400" smtClean="0">
                  <a:solidFill>
                    <a:srgbClr val="454545"/>
                  </a:solidFill>
                </a:rPr>
                <a:t>：否则</a:t>
              </a:r>
              <a:endParaRPr lang="zh-CN" altLang="en-US" sz="1400">
                <a:solidFill>
                  <a:srgbClr val="454545"/>
                </a:solidFill>
              </a:endParaRPr>
            </a:p>
            <a:p>
              <a:pPr algn="just">
                <a:spcBef>
                  <a:spcPts val="600"/>
                </a:spcBef>
                <a:spcAft>
                  <a:spcPts val="600"/>
                </a:spcAft>
                <a:defRPr/>
              </a:pPr>
              <a:r>
                <a:rPr lang="en-US" altLang="zh-CN" sz="1400" smtClean="0">
                  <a:solidFill>
                    <a:srgbClr val="454545"/>
                  </a:solidFill>
                </a:rPr>
                <a:t>S4</a:t>
              </a:r>
              <a:r>
                <a:rPr lang="zh-CN" altLang="en-US" sz="1400" smtClean="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smtClean="0">
                  <a:solidFill>
                    <a:srgbClr val="454545"/>
                  </a:solidFill>
                </a:rPr>
                <a:t>S5</a:t>
              </a:r>
              <a:r>
                <a:rPr lang="zh-CN" altLang="en-US" sz="1400" smtClean="0">
                  <a:solidFill>
                    <a:srgbClr val="454545"/>
                  </a:solidFill>
                </a:rPr>
                <a:t>：否则</a:t>
              </a:r>
              <a:r>
                <a:rPr lang="en-US" altLang="zh-CN" sz="1400">
                  <a:solidFill>
                    <a:srgbClr val="454545"/>
                  </a:solidFill>
                </a:rPr>
                <a:t>(</a:t>
              </a:r>
              <a:r>
                <a:rPr lang="zh-CN" altLang="en-US" sz="1400">
                  <a:solidFill>
                    <a:srgbClr val="454545"/>
                  </a:solidFill>
                </a:rPr>
                <a:t>即</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smtClean="0">
                  <a:solidFill>
                    <a:srgbClr val="454545"/>
                  </a:solidFill>
                </a:rPr>
                <a:t>S6</a:t>
              </a:r>
              <a:r>
                <a:rPr lang="zh-CN" altLang="en-US" sz="1400" smtClean="0">
                  <a:solidFill>
                    <a:srgbClr val="454545"/>
                  </a:solidFill>
                </a:rPr>
                <a:t>：输出</a:t>
              </a:r>
              <a:r>
                <a:rPr lang="en-US" altLang="zh-CN" sz="1400" smtClean="0">
                  <a:solidFill>
                    <a:srgbClr val="454545"/>
                  </a:solidFill>
                </a:rPr>
                <a:t>y</a:t>
              </a:r>
              <a:endParaRPr lang="zh-CN" altLang="en-US" sz="1400" dirty="0">
                <a:solidFill>
                  <a:srgbClr val="454545"/>
                </a:solidFill>
              </a:endParaRPr>
            </a:p>
          </p:txBody>
        </p:sp>
        <p:sp>
          <p:nvSpPr>
            <p:cNvPr id="34"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5"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6"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cxnSp>
        <p:nvCxnSpPr>
          <p:cNvPr id="37" name="直接连接符 36"/>
          <p:cNvCxnSpPr/>
          <p:nvPr/>
        </p:nvCxnSpPr>
        <p:spPr>
          <a:xfrm>
            <a:off x="6281396" y="3288420"/>
            <a:ext cx="0" cy="29716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2" cstate="print"/>
          <a:stretch>
            <a:fillRect/>
          </a:stretch>
        </p:blipFill>
        <p:spPr>
          <a:xfrm>
            <a:off x="6628363" y="2094761"/>
            <a:ext cx="3476625" cy="981075"/>
          </a:xfrm>
          <a:prstGeom prst="rect">
            <a:avLst/>
          </a:prstGeom>
        </p:spPr>
      </p:pic>
      <p:pic>
        <p:nvPicPr>
          <p:cNvPr id="23" name="图片 22"/>
          <p:cNvPicPr>
            <a:picLocks noChangeAspect="1"/>
          </p:cNvPicPr>
          <p:nvPr/>
        </p:nvPicPr>
        <p:blipFill>
          <a:blip r:embed="rId13" cstate="print"/>
          <a:stretch>
            <a:fillRect/>
          </a:stretch>
        </p:blipFill>
        <p:spPr>
          <a:xfrm>
            <a:off x="8371964" y="2184777"/>
            <a:ext cx="3562350" cy="942975"/>
          </a:xfrm>
          <a:prstGeom prst="rect">
            <a:avLst/>
          </a:prstGeom>
        </p:spPr>
      </p:pic>
      <p:sp>
        <p:nvSpPr>
          <p:cNvPr id="41" name="文本框 40"/>
          <p:cNvSpPr txBox="1"/>
          <p:nvPr/>
        </p:nvSpPr>
        <p:spPr>
          <a:xfrm>
            <a:off x="8646002" y="649208"/>
            <a:ext cx="3294506" cy="1190069"/>
          </a:xfrm>
          <a:prstGeom prst="rect">
            <a:avLst/>
          </a:prstGeom>
          <a:noFill/>
        </p:spPr>
        <p:txBody>
          <a:bodyPr wrap="square" rtlCol="0">
            <a:spAutoFit/>
          </a:bodyPr>
          <a:lstStyle/>
          <a:p>
            <a:pPr>
              <a:lnSpc>
                <a:spcPct val="150000"/>
              </a:lnSpc>
            </a:pPr>
            <a:r>
              <a:rPr lang="en-US" altLang="zh-CN" sz="1400" smtClean="0"/>
              <a:t>y</a:t>
            </a:r>
          </a:p>
          <a:p>
            <a:pPr>
              <a:lnSpc>
                <a:spcPct val="150000"/>
              </a:lnSpc>
            </a:pPr>
            <a:r>
              <a:rPr lang="en-US" altLang="zh-CN" sz="1400" smtClean="0"/>
              <a:t>1</a:t>
            </a:r>
          </a:p>
          <a:p>
            <a:pPr>
              <a:lnSpc>
                <a:spcPct val="150000"/>
              </a:lnSpc>
            </a:pPr>
            <a:r>
              <a:rPr lang="en-US" altLang="zh-CN" sz="1400" smtClean="0"/>
              <a:t>0			x</a:t>
            </a:r>
          </a:p>
          <a:p>
            <a:pPr>
              <a:lnSpc>
                <a:spcPts val="1000"/>
              </a:lnSpc>
            </a:pPr>
            <a:r>
              <a:rPr lang="en-US" altLang="zh-CN" sz="1400" smtClean="0"/>
              <a:t>   -1</a:t>
            </a:r>
            <a:endParaRPr lang="zh-CN" altLang="en-US" sz="1400"/>
          </a:p>
        </p:txBody>
      </p:sp>
    </p:spTree>
    <p:extLst>
      <p:ext uri="{BB962C8B-B14F-4D97-AF65-F5344CB8AC3E}">
        <p14:creationId xmlns:p14="http://schemas.microsoft.com/office/powerpoint/2010/main" val="288416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657" y="470340"/>
            <a:ext cx="10515600" cy="1325563"/>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1342658" y="1484222"/>
            <a:ext cx="9493956" cy="832864"/>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4.6】</a:t>
            </a:r>
            <a:r>
              <a:rPr lang="zh-CN" altLang="en-US" sz="2000">
                <a:solidFill>
                  <a:schemeClr val="accent1"/>
                </a:solidFill>
              </a:rPr>
              <a:t>要求按照考试成绩的等级输出百分制分数段，</a:t>
            </a:r>
            <a:r>
              <a:rPr lang="en-US" altLang="zh-CN" sz="2000">
                <a:solidFill>
                  <a:schemeClr val="accent1"/>
                </a:solidFill>
              </a:rPr>
              <a:t>A</a:t>
            </a:r>
            <a:r>
              <a:rPr lang="zh-CN" altLang="en-US" sz="2000">
                <a:solidFill>
                  <a:schemeClr val="accent1"/>
                </a:solidFill>
              </a:rPr>
              <a:t>等为</a:t>
            </a:r>
            <a:r>
              <a:rPr lang="en-US" altLang="zh-CN" sz="2000">
                <a:solidFill>
                  <a:schemeClr val="accent1"/>
                </a:solidFill>
              </a:rPr>
              <a:t>85</a:t>
            </a:r>
            <a:r>
              <a:rPr lang="zh-CN" altLang="en-US" sz="2000">
                <a:solidFill>
                  <a:schemeClr val="accent1"/>
                </a:solidFill>
              </a:rPr>
              <a:t>分以上，</a:t>
            </a:r>
            <a:r>
              <a:rPr lang="en-US" altLang="zh-CN" sz="2000">
                <a:solidFill>
                  <a:schemeClr val="accent1"/>
                </a:solidFill>
              </a:rPr>
              <a:t>B</a:t>
            </a:r>
            <a:r>
              <a:rPr lang="zh-CN" altLang="en-US" sz="2000">
                <a:solidFill>
                  <a:schemeClr val="accent1"/>
                </a:solidFill>
              </a:rPr>
              <a:t>等为</a:t>
            </a:r>
            <a:r>
              <a:rPr lang="en-US" altLang="zh-CN" sz="2000">
                <a:solidFill>
                  <a:schemeClr val="accent1"/>
                </a:solidFill>
              </a:rPr>
              <a:t>70</a:t>
            </a:r>
            <a:r>
              <a:rPr lang="zh-CN" altLang="en-US" sz="2000">
                <a:solidFill>
                  <a:schemeClr val="accent1"/>
                </a:solidFill>
              </a:rPr>
              <a:t>～</a:t>
            </a:r>
            <a:r>
              <a:rPr lang="en-US" altLang="zh-CN" sz="2000">
                <a:solidFill>
                  <a:schemeClr val="accent1"/>
                </a:solidFill>
              </a:rPr>
              <a:t>84</a:t>
            </a:r>
            <a:r>
              <a:rPr lang="zh-CN" altLang="en-US" sz="2000">
                <a:solidFill>
                  <a:schemeClr val="accent1"/>
                </a:solidFill>
              </a:rPr>
              <a:t>分，</a:t>
            </a:r>
            <a:r>
              <a:rPr lang="en-US" altLang="zh-CN" sz="2000">
                <a:solidFill>
                  <a:schemeClr val="accent1"/>
                </a:solidFill>
              </a:rPr>
              <a:t>C</a:t>
            </a:r>
            <a:r>
              <a:rPr lang="zh-CN" altLang="en-US" sz="2000">
                <a:solidFill>
                  <a:schemeClr val="accent1"/>
                </a:solidFill>
              </a:rPr>
              <a:t>等为</a:t>
            </a:r>
            <a:r>
              <a:rPr lang="en-US" altLang="zh-CN" sz="2000">
                <a:solidFill>
                  <a:schemeClr val="accent1"/>
                </a:solidFill>
              </a:rPr>
              <a:t>60</a:t>
            </a:r>
            <a:r>
              <a:rPr lang="zh-CN" altLang="en-US" sz="2000">
                <a:solidFill>
                  <a:schemeClr val="accent1"/>
                </a:solidFill>
              </a:rPr>
              <a:t>～</a:t>
            </a:r>
            <a:r>
              <a:rPr lang="en-US" altLang="zh-CN" sz="2000">
                <a:solidFill>
                  <a:schemeClr val="accent1"/>
                </a:solidFill>
              </a:rPr>
              <a:t>69</a:t>
            </a:r>
            <a:r>
              <a:rPr lang="zh-CN" altLang="en-US" sz="2000">
                <a:solidFill>
                  <a:schemeClr val="accent1"/>
                </a:solidFill>
              </a:rPr>
              <a:t>分，</a:t>
            </a:r>
            <a:r>
              <a:rPr lang="en-US" altLang="zh-CN" sz="2000">
                <a:solidFill>
                  <a:schemeClr val="accent1"/>
                </a:solidFill>
              </a:rPr>
              <a:t>D</a:t>
            </a:r>
            <a:r>
              <a:rPr lang="zh-CN" altLang="en-US" sz="2000">
                <a:solidFill>
                  <a:schemeClr val="accent1"/>
                </a:solidFill>
              </a:rPr>
              <a:t>等为 </a:t>
            </a:r>
            <a:r>
              <a:rPr lang="en-US" altLang="zh-CN" sz="2000">
                <a:solidFill>
                  <a:schemeClr val="accent1"/>
                </a:solidFill>
              </a:rPr>
              <a:t>60</a:t>
            </a:r>
            <a:r>
              <a:rPr lang="zh-CN" altLang="en-US" sz="2000">
                <a:solidFill>
                  <a:schemeClr val="accent1"/>
                </a:solidFill>
              </a:rPr>
              <a:t>分以下。成绩的等级由键盘输入。</a:t>
            </a:r>
          </a:p>
        </p:txBody>
      </p:sp>
      <p:sp>
        <p:nvSpPr>
          <p:cNvPr id="13" name="圆角矩形 12"/>
          <p:cNvSpPr/>
          <p:nvPr/>
        </p:nvSpPr>
        <p:spPr>
          <a:xfrm>
            <a:off x="741164" y="2484618"/>
            <a:ext cx="4135024" cy="385268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b="1" dirty="0"/>
              <a:t>#include &lt;</a:t>
            </a:r>
            <a:r>
              <a:rPr lang="en-US" altLang="zh-CN" sz="1400" b="1" dirty="0" err="1"/>
              <a:t>stdio.h</a:t>
            </a:r>
            <a:r>
              <a:rPr lang="en-US" altLang="zh-CN" sz="1400" b="1" dirty="0"/>
              <a:t>&gt;</a:t>
            </a:r>
          </a:p>
          <a:p>
            <a:pPr defTabSz="363538"/>
            <a:r>
              <a:rPr lang="en-US" altLang="zh-CN" sz="1400" b="1" dirty="0" err="1"/>
              <a:t>int</a:t>
            </a:r>
            <a:r>
              <a:rPr lang="en-US" altLang="zh-CN" sz="1400" b="1" dirty="0"/>
              <a:t> main()</a:t>
            </a:r>
          </a:p>
          <a:p>
            <a:pPr defTabSz="363538"/>
            <a:r>
              <a:rPr lang="en-US" altLang="zh-CN" sz="1400" b="1" dirty="0"/>
              <a:t>{</a:t>
            </a:r>
          </a:p>
          <a:p>
            <a:pPr defTabSz="363538"/>
            <a:r>
              <a:rPr lang="en-US" altLang="zh-CN" sz="1400" b="1" dirty="0"/>
              <a:t>	char grade;</a:t>
            </a:r>
          </a:p>
          <a:p>
            <a:pPr defTabSz="363538"/>
            <a:r>
              <a:rPr lang="en-US" altLang="zh-CN" sz="1400" b="1" dirty="0"/>
              <a:t>	</a:t>
            </a:r>
            <a:r>
              <a:rPr lang="en-US" altLang="zh-CN" sz="1400" b="1" dirty="0" err="1"/>
              <a:t>scanf</a:t>
            </a:r>
            <a:r>
              <a:rPr lang="en-US" altLang="zh-CN" sz="1400" b="1" dirty="0"/>
              <a:t>("%</a:t>
            </a:r>
            <a:r>
              <a:rPr lang="en-US" altLang="zh-CN" sz="1400" b="1" dirty="0" err="1"/>
              <a:t>c",&amp;grade</a:t>
            </a:r>
            <a:r>
              <a:rPr lang="en-US" altLang="zh-CN" sz="1400" b="1" dirty="0"/>
              <a:t>);</a:t>
            </a:r>
          </a:p>
          <a:p>
            <a:pPr defTabSz="363538"/>
            <a:r>
              <a:rPr lang="en-US" altLang="zh-CN" sz="1400" b="1" dirty="0"/>
              <a:t>	</a:t>
            </a:r>
            <a:r>
              <a:rPr lang="en-US" altLang="zh-CN" sz="1400" b="1" dirty="0" err="1"/>
              <a:t>printf</a:t>
            </a:r>
            <a:r>
              <a:rPr lang="en-US" altLang="zh-CN" sz="1400" b="1" dirty="0"/>
              <a:t>("Your score:");</a:t>
            </a:r>
          </a:p>
          <a:p>
            <a:pPr defTabSz="363538"/>
            <a:r>
              <a:rPr lang="en-US" altLang="zh-CN" sz="1400" b="1" dirty="0"/>
              <a:t>	switch(grade)</a:t>
            </a:r>
          </a:p>
          <a:p>
            <a:pPr defTabSz="363538"/>
            <a:r>
              <a:rPr lang="en-US" altLang="zh-CN" sz="1400" b="1" dirty="0"/>
              <a:t>	{</a:t>
            </a:r>
          </a:p>
          <a:p>
            <a:pPr lvl="1" defTabSz="363538"/>
            <a:r>
              <a:rPr lang="en-US" altLang="zh-CN" sz="1400" b="1" dirty="0"/>
              <a:t>	case 'A': </a:t>
            </a:r>
            <a:r>
              <a:rPr lang="en-US" altLang="zh-CN" sz="1400" b="1" dirty="0" err="1"/>
              <a:t>printf</a:t>
            </a:r>
            <a:r>
              <a:rPr lang="en-US" altLang="zh-CN" sz="1400" b="1" dirty="0"/>
              <a:t>("85</a:t>
            </a:r>
            <a:r>
              <a:rPr lang="zh-CN" altLang="en-US" sz="1400" b="1" dirty="0"/>
              <a:t>～</a:t>
            </a:r>
            <a:r>
              <a:rPr lang="en-US" altLang="zh-CN" sz="1400" b="1" dirty="0"/>
              <a:t>100\n");break;</a:t>
            </a:r>
          </a:p>
          <a:p>
            <a:pPr lvl="1" defTabSz="363538"/>
            <a:r>
              <a:rPr lang="en-US" altLang="zh-CN" sz="1400" b="1" dirty="0"/>
              <a:t>	case 'B': </a:t>
            </a:r>
            <a:r>
              <a:rPr lang="en-US" altLang="zh-CN" sz="1400" b="1" dirty="0" err="1"/>
              <a:t>printf</a:t>
            </a:r>
            <a:r>
              <a:rPr lang="en-US" altLang="zh-CN" sz="1400" b="1" dirty="0"/>
              <a:t>("70</a:t>
            </a:r>
            <a:r>
              <a:rPr lang="zh-CN" altLang="en-US" sz="1400" b="1" dirty="0"/>
              <a:t>～</a:t>
            </a:r>
            <a:r>
              <a:rPr lang="en-US" altLang="zh-CN" sz="1400" b="1" dirty="0"/>
              <a:t>84\n");break;</a:t>
            </a:r>
          </a:p>
          <a:p>
            <a:pPr lvl="1" defTabSz="363538"/>
            <a:r>
              <a:rPr lang="en-US" altLang="zh-CN" sz="1400" b="1" dirty="0"/>
              <a:t>	case 'C': </a:t>
            </a:r>
            <a:r>
              <a:rPr lang="en-US" altLang="zh-CN" sz="1400" b="1" dirty="0" err="1"/>
              <a:t>printf</a:t>
            </a:r>
            <a:r>
              <a:rPr lang="en-US" altLang="zh-CN" sz="1400" b="1" dirty="0"/>
              <a:t>("60</a:t>
            </a:r>
            <a:r>
              <a:rPr lang="zh-CN" altLang="en-US" sz="1400" b="1" dirty="0"/>
              <a:t>～</a:t>
            </a:r>
            <a:r>
              <a:rPr lang="en-US" altLang="zh-CN" sz="1400" b="1" dirty="0"/>
              <a:t>69\n");break;</a:t>
            </a:r>
          </a:p>
          <a:p>
            <a:pPr lvl="1" defTabSz="363538"/>
            <a:r>
              <a:rPr lang="en-US" altLang="zh-CN" sz="1400" b="1" dirty="0"/>
              <a:t>	case 'D': </a:t>
            </a:r>
            <a:r>
              <a:rPr lang="en-US" altLang="zh-CN" sz="1400" b="1" dirty="0" err="1"/>
              <a:t>printf</a:t>
            </a:r>
            <a:r>
              <a:rPr lang="en-US" altLang="zh-CN" sz="1400" b="1" dirty="0"/>
              <a:t>("&lt;60\n");break;    </a:t>
            </a:r>
          </a:p>
          <a:p>
            <a:pPr lvl="1" defTabSz="363538"/>
            <a:r>
              <a:rPr lang="en-US" altLang="zh-CN" sz="1400" b="1" dirty="0"/>
              <a:t>	default:  </a:t>
            </a:r>
            <a:r>
              <a:rPr lang="en-US" altLang="zh-CN" sz="1400" b="1" dirty="0" err="1"/>
              <a:t>printf</a:t>
            </a:r>
            <a:r>
              <a:rPr lang="en-US" altLang="zh-CN" sz="1400" b="1" dirty="0"/>
              <a:t>("enter data error!\n");</a:t>
            </a:r>
          </a:p>
          <a:p>
            <a:pPr defTabSz="363538"/>
            <a:r>
              <a:rPr lang="en-US" altLang="zh-CN" sz="1400" b="1" dirty="0"/>
              <a:t>	}</a:t>
            </a:r>
          </a:p>
          <a:p>
            <a:pPr defTabSz="363538"/>
            <a:r>
              <a:rPr lang="en-US" altLang="zh-CN" sz="1400" b="1" dirty="0"/>
              <a:t>	return 0;</a:t>
            </a:r>
          </a:p>
          <a:p>
            <a:pPr defTabSz="363538"/>
            <a:r>
              <a:rPr lang="en-US" altLang="zh-CN" sz="1400" b="1" dirty="0"/>
              <a:t>}</a:t>
            </a:r>
            <a:endParaRPr lang="en-US" altLang="zh-CN" sz="1400" b="1" dirty="0" smtClean="0">
              <a:solidFill>
                <a:srgbClr val="008000"/>
              </a:solidFill>
            </a:endParaRPr>
          </a:p>
        </p:txBody>
      </p:sp>
      <p:pic>
        <p:nvPicPr>
          <p:cNvPr id="4" name="图片 3"/>
          <p:cNvPicPr>
            <a:picLocks noChangeAspect="1"/>
          </p:cNvPicPr>
          <p:nvPr/>
        </p:nvPicPr>
        <p:blipFill>
          <a:blip r:embed="rId3" cstate="print"/>
          <a:stretch>
            <a:fillRect/>
          </a:stretch>
        </p:blipFill>
        <p:spPr>
          <a:xfrm>
            <a:off x="6100841" y="2484619"/>
            <a:ext cx="3476625" cy="904875"/>
          </a:xfrm>
          <a:prstGeom prst="rect">
            <a:avLst/>
          </a:prstGeom>
        </p:spPr>
      </p:pic>
      <p:grpSp>
        <p:nvGrpSpPr>
          <p:cNvPr id="28" name="组合 27"/>
          <p:cNvGrpSpPr/>
          <p:nvPr/>
        </p:nvGrpSpPr>
        <p:grpSpPr>
          <a:xfrm>
            <a:off x="5970286" y="3715224"/>
            <a:ext cx="5193024" cy="2520476"/>
            <a:chOff x="8108212" y="5019262"/>
            <a:chExt cx="5026782" cy="2066559"/>
          </a:xfrm>
          <a:effectLst>
            <a:outerShdw blurRad="63500" sx="102000" sy="102000" algn="ctr" rotWithShape="0">
              <a:prstClr val="black">
                <a:alpha val="40000"/>
              </a:prstClr>
            </a:outerShdw>
          </a:effectLst>
        </p:grpSpPr>
        <p:sp>
          <p:nvSpPr>
            <p:cNvPr id="38" name="剪去单角的矩形 37"/>
            <p:cNvSpPr/>
            <p:nvPr/>
          </p:nvSpPr>
          <p:spPr>
            <a:xfrm>
              <a:off x="8185923" y="5019262"/>
              <a:ext cx="4949071" cy="2066559"/>
            </a:xfrm>
            <a:prstGeom prst="snip1Rect">
              <a:avLst>
                <a:gd name="adj" fmla="val 73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40" name="文本框 39"/>
            <p:cNvSpPr txBox="1"/>
            <p:nvPr/>
          </p:nvSpPr>
          <p:spPr>
            <a:xfrm>
              <a:off x="8388005" y="5054496"/>
              <a:ext cx="4524214" cy="2031325"/>
            </a:xfrm>
            <a:prstGeom prst="rect">
              <a:avLst/>
            </a:prstGeom>
            <a:noFill/>
          </p:spPr>
          <p:txBody>
            <a:bodyPr wrap="square" rtlCol="0">
              <a:spAutoFit/>
            </a:bodyPr>
            <a:lstStyle/>
            <a:p>
              <a:r>
                <a:rPr lang="zh-CN" altLang="en-US" sz="1400" dirty="0">
                  <a:solidFill>
                    <a:schemeClr val="bg1"/>
                  </a:solidFill>
                </a:rPr>
                <a:t>等级</a:t>
              </a:r>
              <a:r>
                <a:rPr lang="en-US" altLang="zh-CN" sz="1400" dirty="0">
                  <a:solidFill>
                    <a:schemeClr val="bg1"/>
                  </a:solidFill>
                </a:rPr>
                <a:t>grade</a:t>
              </a:r>
              <a:r>
                <a:rPr lang="zh-CN" altLang="en-US" sz="1400" dirty="0">
                  <a:solidFill>
                    <a:schemeClr val="bg1"/>
                  </a:solidFill>
                </a:rPr>
                <a:t>定义为字符变量，从键盘输入一个大写字母，赋给变量</a:t>
              </a:r>
              <a:r>
                <a:rPr lang="en-US" altLang="zh-CN" sz="1400" dirty="0">
                  <a:solidFill>
                    <a:schemeClr val="bg1"/>
                  </a:solidFill>
                </a:rPr>
                <a:t>grade</a:t>
              </a:r>
              <a:r>
                <a:rPr lang="zh-CN" altLang="en-US" sz="1400" dirty="0">
                  <a:solidFill>
                    <a:schemeClr val="bg1"/>
                  </a:solidFill>
                </a:rPr>
                <a:t>，</a:t>
              </a:r>
              <a:r>
                <a:rPr lang="en-US" altLang="zh-CN" sz="1400" dirty="0">
                  <a:solidFill>
                    <a:schemeClr val="bg1"/>
                  </a:solidFill>
                </a:rPr>
                <a:t>switch</a:t>
              </a:r>
              <a:r>
                <a:rPr lang="zh-CN" altLang="en-US" sz="1400" dirty="0">
                  <a:solidFill>
                    <a:schemeClr val="bg1"/>
                  </a:solidFill>
                </a:rPr>
                <a:t>得到</a:t>
              </a:r>
              <a:r>
                <a:rPr lang="en-US" altLang="zh-CN" sz="1400" dirty="0">
                  <a:solidFill>
                    <a:schemeClr val="bg1"/>
                  </a:solidFill>
                </a:rPr>
                <a:t>grade</a:t>
              </a:r>
              <a:r>
                <a:rPr lang="zh-CN" altLang="en-US" sz="1400" dirty="0">
                  <a:solidFill>
                    <a:schemeClr val="bg1"/>
                  </a:solidFill>
                </a:rPr>
                <a:t>的值并把它和各</a:t>
              </a:r>
              <a:r>
                <a:rPr lang="en-US" altLang="zh-CN" sz="1400" dirty="0">
                  <a:solidFill>
                    <a:schemeClr val="bg1"/>
                  </a:solidFill>
                </a:rPr>
                <a:t>case</a:t>
              </a:r>
              <a:r>
                <a:rPr lang="zh-CN" altLang="en-US" sz="1400" dirty="0">
                  <a:solidFill>
                    <a:schemeClr val="bg1"/>
                  </a:solidFill>
                </a:rPr>
                <a:t>中给定的值</a:t>
              </a:r>
              <a:r>
                <a:rPr lang="en-US" altLang="zh-CN" sz="1400" dirty="0">
                  <a:solidFill>
                    <a:schemeClr val="bg1"/>
                  </a:solidFill>
                </a:rPr>
                <a:t>(′A′,′B′,′C′,′D′</a:t>
              </a:r>
              <a:r>
                <a:rPr lang="zh-CN" altLang="en-US" sz="1400" dirty="0">
                  <a:solidFill>
                    <a:schemeClr val="bg1"/>
                  </a:solidFill>
                </a:rPr>
                <a:t>之一</a:t>
              </a:r>
              <a:r>
                <a:rPr lang="en-US" altLang="zh-CN" sz="1400" dirty="0">
                  <a:solidFill>
                    <a:schemeClr val="bg1"/>
                  </a:solidFill>
                </a:rPr>
                <a:t>)</a:t>
              </a:r>
              <a:r>
                <a:rPr lang="zh-CN" altLang="en-US" sz="1400" dirty="0">
                  <a:solidFill>
                    <a:schemeClr val="bg1"/>
                  </a:solidFill>
                </a:rPr>
                <a:t>相比较，如果和其中之一相同</a:t>
              </a:r>
              <a:r>
                <a:rPr lang="en-US" altLang="zh-CN" sz="1400" dirty="0">
                  <a:solidFill>
                    <a:schemeClr val="bg1"/>
                  </a:solidFill>
                </a:rPr>
                <a:t>(</a:t>
              </a:r>
              <a:r>
                <a:rPr lang="zh-CN" altLang="en-US" sz="1400" dirty="0">
                  <a:solidFill>
                    <a:schemeClr val="bg1"/>
                  </a:solidFill>
                </a:rPr>
                <a:t>称为匹配</a:t>
              </a:r>
              <a:r>
                <a:rPr lang="en-US" altLang="zh-CN" sz="1400" dirty="0">
                  <a:solidFill>
                    <a:schemeClr val="bg1"/>
                  </a:solidFill>
                </a:rPr>
                <a:t>)</a:t>
              </a:r>
              <a:r>
                <a:rPr lang="zh-CN" altLang="en-US" sz="1400" dirty="0">
                  <a:solidFill>
                    <a:schemeClr val="bg1"/>
                  </a:solidFill>
                </a:rPr>
                <a:t>，则执行该</a:t>
              </a:r>
              <a:r>
                <a:rPr lang="en-US" altLang="zh-CN" sz="1400" dirty="0">
                  <a:solidFill>
                    <a:schemeClr val="bg1"/>
                  </a:solidFill>
                </a:rPr>
                <a:t>case</a:t>
              </a:r>
              <a:r>
                <a:rPr lang="zh-CN" altLang="en-US" sz="1400" dirty="0">
                  <a:solidFill>
                    <a:schemeClr val="bg1"/>
                  </a:solidFill>
                </a:rPr>
                <a:t>后面的语句</a:t>
              </a:r>
              <a:r>
                <a:rPr lang="en-US" altLang="zh-CN" sz="1400" dirty="0">
                  <a:solidFill>
                    <a:schemeClr val="bg1"/>
                  </a:solidFill>
                </a:rPr>
                <a:t>(</a:t>
              </a:r>
              <a:r>
                <a:rPr lang="zh-CN" altLang="en-US" sz="1400" dirty="0">
                  <a:solidFill>
                    <a:schemeClr val="bg1"/>
                  </a:solidFill>
                </a:rPr>
                <a:t>即</a:t>
              </a:r>
              <a:r>
                <a:rPr lang="en-US" altLang="zh-CN" sz="1400" dirty="0" err="1">
                  <a:solidFill>
                    <a:schemeClr val="bg1"/>
                  </a:solidFill>
                </a:rPr>
                <a:t>printf</a:t>
              </a:r>
              <a:r>
                <a:rPr lang="zh-CN" altLang="en-US" sz="1400" dirty="0">
                  <a:solidFill>
                    <a:schemeClr val="bg1"/>
                  </a:solidFill>
                </a:rPr>
                <a:t>语句</a:t>
              </a:r>
              <a:r>
                <a:rPr lang="en-US" altLang="zh-CN" sz="1400" dirty="0">
                  <a:solidFill>
                    <a:schemeClr val="bg1"/>
                  </a:solidFill>
                </a:rPr>
                <a:t>)</a:t>
              </a:r>
              <a:r>
                <a:rPr lang="zh-CN" altLang="en-US" sz="1400" dirty="0" smtClean="0">
                  <a:solidFill>
                    <a:schemeClr val="bg1"/>
                  </a:solidFill>
                </a:rPr>
                <a:t>。</a:t>
              </a:r>
              <a:endParaRPr lang="en-US" altLang="zh-CN" sz="1400" dirty="0" smtClean="0">
                <a:solidFill>
                  <a:schemeClr val="bg1"/>
                </a:solidFill>
              </a:endParaRPr>
            </a:p>
            <a:p>
              <a:r>
                <a:rPr lang="zh-CN" altLang="en-US" sz="1400" dirty="0" smtClean="0">
                  <a:solidFill>
                    <a:schemeClr val="bg1"/>
                  </a:solidFill>
                </a:rPr>
                <a:t>如果</a:t>
              </a:r>
              <a:r>
                <a:rPr lang="zh-CN" altLang="en-US" sz="1400" dirty="0">
                  <a:solidFill>
                    <a:schemeClr val="bg1"/>
                  </a:solidFill>
                </a:rPr>
                <a:t>输入的字符与</a:t>
              </a:r>
              <a:r>
                <a:rPr lang="en-US" altLang="zh-CN" sz="1400" dirty="0">
                  <a:solidFill>
                    <a:schemeClr val="bg1"/>
                  </a:solidFill>
                </a:rPr>
                <a:t>′A′,′B′,′C′,′D′</a:t>
              </a:r>
              <a:r>
                <a:rPr lang="zh-CN" altLang="en-US" sz="1400" dirty="0">
                  <a:solidFill>
                    <a:schemeClr val="bg1"/>
                  </a:solidFill>
                </a:rPr>
                <a:t>都不相同，就执行</a:t>
              </a:r>
              <a:r>
                <a:rPr lang="en-US" altLang="zh-CN" sz="1400" dirty="0">
                  <a:solidFill>
                    <a:schemeClr val="bg1"/>
                  </a:solidFill>
                </a:rPr>
                <a:t>default</a:t>
              </a:r>
              <a:r>
                <a:rPr lang="zh-CN" altLang="en-US" sz="1400" dirty="0">
                  <a:solidFill>
                    <a:schemeClr val="bg1"/>
                  </a:solidFill>
                </a:rPr>
                <a:t>后面的语句</a:t>
              </a:r>
              <a:r>
                <a:rPr lang="zh-CN" altLang="en-US" sz="1400" dirty="0" smtClean="0">
                  <a:solidFill>
                    <a:schemeClr val="bg1"/>
                  </a:solidFill>
                </a:rPr>
                <a:t>，</a:t>
              </a:r>
              <a:endParaRPr lang="en-US" altLang="zh-CN" sz="1400" dirty="0" smtClean="0">
                <a:solidFill>
                  <a:schemeClr val="bg1"/>
                </a:solidFill>
              </a:endParaRPr>
            </a:p>
            <a:p>
              <a:r>
                <a:rPr lang="zh-CN" altLang="en-US" sz="1400" b="1" dirty="0" smtClean="0">
                  <a:solidFill>
                    <a:srgbClr val="FFFF00"/>
                  </a:solidFill>
                </a:rPr>
                <a:t>注意</a:t>
              </a:r>
              <a:r>
                <a:rPr lang="zh-CN" altLang="en-US" sz="1400" b="1" dirty="0">
                  <a:solidFill>
                    <a:srgbClr val="FFFF00"/>
                  </a:solidFill>
                </a:rPr>
                <a:t>在每个</a:t>
              </a:r>
              <a:r>
                <a:rPr lang="en-US" altLang="zh-CN" sz="1400" b="1" dirty="0">
                  <a:solidFill>
                    <a:srgbClr val="FFFF00"/>
                  </a:solidFill>
                </a:rPr>
                <a:t>case</a:t>
              </a:r>
              <a:r>
                <a:rPr lang="zh-CN" altLang="en-US" sz="1400" b="1" dirty="0">
                  <a:solidFill>
                    <a:srgbClr val="FFFF00"/>
                  </a:solidFill>
                </a:rPr>
                <a:t>后面后的语句中，最后都有一个</a:t>
              </a:r>
              <a:r>
                <a:rPr lang="en-US" altLang="zh-CN" sz="1400" b="1" dirty="0">
                  <a:solidFill>
                    <a:srgbClr val="FFFF00"/>
                  </a:solidFill>
                </a:rPr>
                <a:t>break</a:t>
              </a:r>
              <a:r>
                <a:rPr lang="zh-CN" altLang="en-US" sz="1400" b="1" dirty="0">
                  <a:solidFill>
                    <a:srgbClr val="FFFF00"/>
                  </a:solidFill>
                </a:rPr>
                <a:t>语句，它的作用是使流程转到</a:t>
              </a:r>
              <a:r>
                <a:rPr lang="en-US" altLang="zh-CN" sz="1400" b="1" dirty="0">
                  <a:solidFill>
                    <a:srgbClr val="FFFF00"/>
                  </a:solidFill>
                </a:rPr>
                <a:t>switch</a:t>
              </a:r>
              <a:r>
                <a:rPr lang="zh-CN" altLang="en-US" sz="1400" b="1" dirty="0">
                  <a:solidFill>
                    <a:srgbClr val="FFFF00"/>
                  </a:solidFill>
                </a:rPr>
                <a:t>语句的末尾</a:t>
              </a:r>
              <a:r>
                <a:rPr lang="en-US" altLang="zh-CN" sz="1400" b="1" dirty="0">
                  <a:solidFill>
                    <a:srgbClr val="FFFF00"/>
                  </a:solidFill>
                </a:rPr>
                <a:t>(</a:t>
              </a:r>
              <a:r>
                <a:rPr lang="zh-CN" altLang="en-US" sz="1400" b="1" dirty="0">
                  <a:solidFill>
                    <a:srgbClr val="FFFF00"/>
                  </a:solidFill>
                </a:rPr>
                <a:t>即右花括号处</a:t>
              </a:r>
              <a:r>
                <a:rPr lang="en-US" altLang="zh-CN" sz="1400" b="1" dirty="0">
                  <a:solidFill>
                    <a:srgbClr val="FFFF00"/>
                  </a:solidFill>
                </a:rPr>
                <a:t>)</a:t>
              </a:r>
              <a:r>
                <a:rPr lang="zh-CN" altLang="en-US" sz="1400" b="1" dirty="0">
                  <a:solidFill>
                    <a:srgbClr val="FFFF00"/>
                  </a:solidFill>
                </a:rPr>
                <a:t>。</a:t>
              </a:r>
              <a:endParaRPr lang="en-US" altLang="zh-CN" sz="1400" b="1" dirty="0" smtClean="0">
                <a:solidFill>
                  <a:srgbClr val="FFFF00"/>
                </a:solidFill>
              </a:endParaRPr>
            </a:p>
          </p:txBody>
        </p:sp>
      </p:grpSp>
    </p:spTree>
    <p:extLst>
      <p:ext uri="{BB962C8B-B14F-4D97-AF65-F5344CB8AC3E}">
        <p14:creationId xmlns:p14="http://schemas.microsoft.com/office/powerpoint/2010/main" val="101365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704" y="90594"/>
            <a:ext cx="8918712" cy="1325563"/>
          </a:xfrm>
        </p:spPr>
        <p:txBody>
          <a:bodyPr/>
          <a:lstStyle/>
          <a:p>
            <a:r>
              <a:rPr lang="zh-CN" altLang="en-US"/>
              <a:t>用</a:t>
            </a:r>
            <a:r>
              <a:rPr lang="en-US" altLang="zh-CN"/>
              <a:t>switch</a:t>
            </a:r>
            <a:r>
              <a:rPr lang="zh-CN" altLang="en-US"/>
              <a:t>语句实现多分支选择结构</a:t>
            </a:r>
          </a:p>
        </p:txBody>
      </p:sp>
      <mc:AlternateContent xmlns:mc="http://schemas.openxmlformats.org/markup-compatibility/2006">
        <mc:Choice xmlns:a14="http://schemas.microsoft.com/office/drawing/2010/main" Requires="a14">
          <p:sp>
            <p:nvSpPr>
              <p:cNvPr id="4" name="矩形 3"/>
              <p:cNvSpPr/>
              <p:nvPr/>
            </p:nvSpPr>
            <p:spPr>
              <a:xfrm>
                <a:off x="330200" y="1227162"/>
                <a:ext cx="3301177" cy="522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b="1" dirty="0"/>
                  <a:t>switch(</a:t>
                </a:r>
                <a:r>
                  <a:rPr lang="zh-CN" altLang="en-US" b="1" dirty="0"/>
                  <a:t>表达式</a:t>
                </a:r>
                <a:r>
                  <a:rPr lang="en-US" altLang="zh-CN" b="1" dirty="0"/>
                  <a:t>)</a:t>
                </a:r>
              </a:p>
              <a:p>
                <a:pPr>
                  <a:lnSpc>
                    <a:spcPct val="200000"/>
                  </a:lnSpc>
                </a:pPr>
                <a:r>
                  <a:rPr lang="en-US" altLang="zh-CN" b="1" dirty="0" smtClean="0"/>
                  <a:t>{</a:t>
                </a:r>
                <a:endParaRPr lang="en-US" altLang="zh-CN" b="1" dirty="0"/>
              </a:p>
              <a:p>
                <a:pPr lvl="1" defTabSz="536575">
                  <a:lnSpc>
                    <a:spcPct val="200000"/>
                  </a:lnSpc>
                </a:pPr>
                <a:r>
                  <a:rPr lang="en-US" altLang="zh-CN" b="1" dirty="0" smtClean="0"/>
                  <a:t>case	</a:t>
                </a:r>
                <a:r>
                  <a:rPr lang="zh-CN" altLang="en-US" b="1" dirty="0" smtClean="0"/>
                  <a:t>常量</a:t>
                </a:r>
                <a:r>
                  <a:rPr lang="en-US" altLang="zh-CN" b="1" dirty="0"/>
                  <a:t>1 : </a:t>
                </a:r>
                <a:r>
                  <a:rPr lang="zh-CN" altLang="en-US" b="1" dirty="0"/>
                  <a:t>语句</a:t>
                </a:r>
                <a:r>
                  <a:rPr lang="en-US" altLang="zh-CN" b="1" dirty="0"/>
                  <a:t>1</a:t>
                </a:r>
              </a:p>
              <a:p>
                <a:pPr lvl="1" defTabSz="536575">
                  <a:lnSpc>
                    <a:spcPct val="200000"/>
                  </a:lnSpc>
                </a:pPr>
                <a:r>
                  <a:rPr lang="en-US" altLang="zh-CN" b="1" dirty="0" smtClean="0"/>
                  <a:t>case	</a:t>
                </a:r>
                <a:r>
                  <a:rPr lang="zh-CN" altLang="en-US" b="1" dirty="0" smtClean="0"/>
                  <a:t>常量</a:t>
                </a:r>
                <a:r>
                  <a:rPr lang="en-US" altLang="zh-CN" b="1" dirty="0"/>
                  <a:t>2 : </a:t>
                </a:r>
                <a:r>
                  <a:rPr lang="zh-CN" altLang="en-US" b="1" dirty="0"/>
                  <a:t>语句</a:t>
                </a:r>
                <a:r>
                  <a:rPr lang="en-US" altLang="zh-CN" b="1" dirty="0" smtClean="0"/>
                  <a:t>2</a:t>
                </a:r>
              </a:p>
              <a:p>
                <a:pPr lvl="1" defTabSz="536575">
                  <a:lnSpc>
                    <a:spcPct val="200000"/>
                  </a:lnSpc>
                </a:pPr>
                <a:r>
                  <a:rPr lang="en-US" altLang="zh-CN" b="1" dirty="0" smtClean="0">
                    <a:ea typeface="Cambria Math" panose="020405030504060302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en-US" altLang="zh-CN" b="1" dirty="0" smtClean="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dirty="0" smtClean="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endParaRPr lang="en-US" altLang="zh-CN" b="1" dirty="0"/>
              </a:p>
              <a:p>
                <a:pPr lvl="1" defTabSz="536575">
                  <a:lnSpc>
                    <a:spcPct val="200000"/>
                  </a:lnSpc>
                </a:pPr>
                <a:r>
                  <a:rPr lang="en-US" altLang="zh-CN" b="1" dirty="0" smtClean="0"/>
                  <a:t>case	</a:t>
                </a:r>
                <a:r>
                  <a:rPr lang="zh-CN" altLang="en-US" b="1" dirty="0" smtClean="0"/>
                  <a:t>常量</a:t>
                </a:r>
                <a:r>
                  <a:rPr lang="en-US" altLang="zh-CN" b="1" dirty="0"/>
                  <a:t>n : </a:t>
                </a:r>
                <a:r>
                  <a:rPr lang="zh-CN" altLang="en-US" b="1" dirty="0"/>
                  <a:t>语句</a:t>
                </a:r>
                <a:r>
                  <a:rPr lang="en-US" altLang="zh-CN" b="1" dirty="0"/>
                  <a:t>n</a:t>
                </a:r>
              </a:p>
              <a:p>
                <a:pPr lvl="1" defTabSz="536575">
                  <a:lnSpc>
                    <a:spcPct val="200000"/>
                  </a:lnSpc>
                </a:pPr>
                <a:r>
                  <a:rPr lang="en-US" altLang="zh-CN" b="1" dirty="0" smtClean="0"/>
                  <a:t>default :	    </a:t>
                </a:r>
                <a:r>
                  <a:rPr lang="zh-CN" altLang="en-US" b="1" dirty="0" smtClean="0"/>
                  <a:t>语句</a:t>
                </a:r>
                <a:r>
                  <a:rPr lang="en-US" altLang="zh-CN" b="1" dirty="0"/>
                  <a:t>n+1</a:t>
                </a:r>
              </a:p>
              <a:p>
                <a:pPr defTabSz="536575">
                  <a:lnSpc>
                    <a:spcPct val="200000"/>
                  </a:lnSpc>
                </a:pPr>
                <a:r>
                  <a:rPr lang="en-US" altLang="zh-CN" b="1" dirty="0" smtClean="0"/>
                  <a:t>}</a:t>
                </a:r>
                <a:endParaRPr lang="zh-CN" altLang="en-US" b="1" dirty="0"/>
              </a:p>
            </p:txBody>
          </p:sp>
        </mc:Choice>
        <mc:Fallback>
          <p:sp>
            <p:nvSpPr>
              <p:cNvPr id="4" name="矩形 3"/>
              <p:cNvSpPr>
                <a:spLocks noRot="1" noChangeAspect="1" noMove="1" noResize="1" noEditPoints="1" noAdjustHandles="1" noChangeArrowheads="1" noChangeShapeType="1" noTextEdit="1"/>
              </p:cNvSpPr>
              <p:nvPr/>
            </p:nvSpPr>
            <p:spPr>
              <a:xfrm>
                <a:off x="330200" y="1227162"/>
                <a:ext cx="3301177" cy="5224814"/>
              </a:xfrm>
              <a:prstGeom prst="rect">
                <a:avLst/>
              </a:prstGeom>
              <a:blipFill rotWithShape="1">
                <a:blip r:embed="rId3"/>
                <a:stretch>
                  <a:fillRect l="-1287"/>
                </a:stretch>
              </a:blipFill>
            </p:spPr>
            <p:txBody>
              <a:bodyPr/>
              <a:lstStyle/>
              <a:p>
                <a:r>
                  <a:rPr lang="zh-CN" altLang="en-US">
                    <a:noFill/>
                  </a:rPr>
                  <a:t> </a:t>
                </a:r>
              </a:p>
            </p:txBody>
          </p:sp>
        </mc:Fallback>
      </mc:AlternateContent>
      <p:sp>
        <p:nvSpPr>
          <p:cNvPr id="16" name="MH_Desc_1"/>
          <p:cNvSpPr/>
          <p:nvPr>
            <p:custDataLst>
              <p:tags r:id="rId1"/>
            </p:custDataLst>
          </p:nvPr>
        </p:nvSpPr>
        <p:spPr>
          <a:xfrm>
            <a:off x="3850040" y="1227162"/>
            <a:ext cx="8075260" cy="54784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dirty="0">
                <a:solidFill>
                  <a:schemeClr val="tx1"/>
                </a:solidFill>
              </a:rPr>
              <a:t>(1) </a:t>
            </a:r>
            <a:r>
              <a:rPr lang="zh-CN" altLang="en-US" sz="1400" dirty="0" smtClean="0">
                <a:solidFill>
                  <a:schemeClr val="tx1"/>
                </a:solidFill>
              </a:rPr>
              <a:t>括号</a:t>
            </a:r>
            <a:r>
              <a:rPr lang="zh-CN" altLang="en-US" sz="1400" dirty="0">
                <a:solidFill>
                  <a:schemeClr val="tx1"/>
                </a:solidFill>
              </a:rPr>
              <a:t>内的“表达式”，其值的类型应为</a:t>
            </a:r>
            <a:r>
              <a:rPr lang="zh-CN" altLang="en-US" sz="1400" b="1" dirty="0">
                <a:solidFill>
                  <a:schemeClr val="tx1"/>
                </a:solidFill>
              </a:rPr>
              <a:t>整数类型</a:t>
            </a:r>
            <a:r>
              <a:rPr lang="en-US" altLang="zh-CN" sz="1400" b="1" dirty="0">
                <a:solidFill>
                  <a:schemeClr val="tx1"/>
                </a:solidFill>
              </a:rPr>
              <a:t>(</a:t>
            </a:r>
            <a:r>
              <a:rPr lang="zh-CN" altLang="en-US" sz="1400" b="1" dirty="0">
                <a:solidFill>
                  <a:schemeClr val="tx1"/>
                </a:solidFill>
              </a:rPr>
              <a:t>包括字符型</a:t>
            </a:r>
            <a:r>
              <a:rPr lang="en-US" altLang="zh-CN" sz="1400" b="1" dirty="0">
                <a:solidFill>
                  <a:schemeClr val="tx1"/>
                </a:solidFill>
              </a:rPr>
              <a:t>)</a:t>
            </a:r>
            <a:r>
              <a:rPr lang="zh-CN" altLang="en-US" sz="1400" dirty="0">
                <a:solidFill>
                  <a:schemeClr val="tx1"/>
                </a:solidFill>
              </a:rPr>
              <a:t>。</a:t>
            </a:r>
          </a:p>
          <a:p>
            <a:pPr algn="just">
              <a:lnSpc>
                <a:spcPct val="150000"/>
              </a:lnSpc>
              <a:defRPr/>
            </a:pPr>
            <a:r>
              <a:rPr lang="en-US" altLang="zh-CN" sz="1400" dirty="0" smtClean="0">
                <a:solidFill>
                  <a:schemeClr val="tx1"/>
                </a:solidFill>
              </a:rPr>
              <a:t>(</a:t>
            </a:r>
            <a:r>
              <a:rPr lang="en-US" altLang="zh-CN" sz="1400" dirty="0">
                <a:solidFill>
                  <a:schemeClr val="tx1"/>
                </a:solidFill>
              </a:rPr>
              <a:t>2) </a:t>
            </a:r>
            <a:r>
              <a:rPr lang="zh-CN" altLang="en-US" sz="1400" dirty="0" smtClean="0">
                <a:solidFill>
                  <a:schemeClr val="tx1"/>
                </a:solidFill>
              </a:rPr>
              <a:t>花括号</a:t>
            </a:r>
            <a:r>
              <a:rPr lang="zh-CN" altLang="en-US" sz="1400" dirty="0">
                <a:solidFill>
                  <a:schemeClr val="tx1"/>
                </a:solidFill>
              </a:rPr>
              <a:t>内是一个</a:t>
            </a:r>
            <a:r>
              <a:rPr lang="zh-CN" altLang="en-US" sz="1400" b="1" dirty="0" smtClean="0">
                <a:solidFill>
                  <a:schemeClr val="tx1"/>
                </a:solidFill>
              </a:rPr>
              <a:t>复合语句</a:t>
            </a:r>
            <a:r>
              <a:rPr lang="zh-CN" altLang="en-US" sz="1400" dirty="0" smtClean="0">
                <a:solidFill>
                  <a:schemeClr val="tx1"/>
                </a:solidFill>
              </a:rPr>
              <a:t>，内</a:t>
            </a:r>
            <a:r>
              <a:rPr lang="zh-CN" altLang="en-US" sz="1400" dirty="0">
                <a:solidFill>
                  <a:schemeClr val="tx1"/>
                </a:solidFill>
              </a:rPr>
              <a:t>包含多个以关键字</a:t>
            </a:r>
            <a:r>
              <a:rPr lang="en-US" altLang="zh-CN" sz="1400" dirty="0">
                <a:solidFill>
                  <a:schemeClr val="tx1"/>
                </a:solidFill>
              </a:rPr>
              <a:t>case</a:t>
            </a:r>
            <a:r>
              <a:rPr lang="zh-CN" altLang="en-US" sz="1400" dirty="0">
                <a:solidFill>
                  <a:schemeClr val="tx1"/>
                </a:solidFill>
              </a:rPr>
              <a:t>开头的语句行和</a:t>
            </a:r>
            <a:r>
              <a:rPr lang="zh-CN" altLang="en-US" sz="1400" b="1" dirty="0">
                <a:solidFill>
                  <a:schemeClr val="tx1"/>
                </a:solidFill>
              </a:rPr>
              <a:t>最多一个以</a:t>
            </a:r>
            <a:r>
              <a:rPr lang="en-US" altLang="zh-CN" sz="1400" b="1" dirty="0">
                <a:solidFill>
                  <a:schemeClr val="tx1"/>
                </a:solidFill>
              </a:rPr>
              <a:t>default</a:t>
            </a:r>
            <a:r>
              <a:rPr lang="zh-CN" altLang="en-US" sz="1400" dirty="0">
                <a:solidFill>
                  <a:schemeClr val="tx1"/>
                </a:solidFill>
              </a:rPr>
              <a:t>开头的行。</a:t>
            </a:r>
            <a:r>
              <a:rPr lang="en-US" altLang="zh-CN" sz="1400" dirty="0">
                <a:solidFill>
                  <a:schemeClr val="tx1"/>
                </a:solidFill>
              </a:rPr>
              <a:t>case</a:t>
            </a:r>
            <a:r>
              <a:rPr lang="zh-CN" altLang="en-US" sz="1400" dirty="0">
                <a:solidFill>
                  <a:schemeClr val="tx1"/>
                </a:solidFill>
              </a:rPr>
              <a:t>后面跟一个</a:t>
            </a:r>
            <a:r>
              <a:rPr lang="zh-CN" altLang="en-US" sz="1400" b="1" dirty="0">
                <a:solidFill>
                  <a:schemeClr val="tx1"/>
                </a:solidFill>
              </a:rPr>
              <a:t>常量</a:t>
            </a:r>
            <a:r>
              <a:rPr lang="en-US" altLang="zh-CN" sz="1400" b="1" dirty="0">
                <a:solidFill>
                  <a:schemeClr val="tx1"/>
                </a:solidFill>
              </a:rPr>
              <a:t>(</a:t>
            </a:r>
            <a:r>
              <a:rPr lang="zh-CN" altLang="en-US" sz="1400" b="1" dirty="0">
                <a:solidFill>
                  <a:schemeClr val="tx1"/>
                </a:solidFill>
              </a:rPr>
              <a:t>或常量表达式</a:t>
            </a:r>
            <a:r>
              <a:rPr lang="en-US" altLang="zh-CN" sz="1400" b="1" dirty="0">
                <a:solidFill>
                  <a:schemeClr val="tx1"/>
                </a:solidFill>
              </a:rPr>
              <a:t>)</a:t>
            </a:r>
            <a:r>
              <a:rPr lang="zh-CN" altLang="en-US" sz="1400" dirty="0" smtClean="0">
                <a:solidFill>
                  <a:schemeClr val="tx1"/>
                </a:solidFill>
              </a:rPr>
              <a:t>，它们</a:t>
            </a:r>
            <a:r>
              <a:rPr lang="zh-CN" altLang="en-US" sz="1400" dirty="0">
                <a:solidFill>
                  <a:schemeClr val="tx1"/>
                </a:solidFill>
              </a:rPr>
              <a:t>和</a:t>
            </a:r>
            <a:r>
              <a:rPr lang="en-US" altLang="zh-CN" sz="1400" dirty="0">
                <a:solidFill>
                  <a:schemeClr val="tx1"/>
                </a:solidFill>
              </a:rPr>
              <a:t>default</a:t>
            </a:r>
            <a:r>
              <a:rPr lang="zh-CN" altLang="en-US" sz="1400" dirty="0">
                <a:solidFill>
                  <a:schemeClr val="tx1"/>
                </a:solidFill>
              </a:rPr>
              <a:t>都是起</a:t>
            </a:r>
            <a:r>
              <a:rPr lang="zh-CN" altLang="en-US" sz="1400" dirty="0" smtClean="0">
                <a:solidFill>
                  <a:schemeClr val="tx1"/>
                </a:solidFill>
              </a:rPr>
              <a:t>标号作用</a:t>
            </a:r>
            <a:r>
              <a:rPr lang="zh-CN" altLang="en-US" sz="1400" dirty="0">
                <a:solidFill>
                  <a:schemeClr val="tx1"/>
                </a:solidFill>
              </a:rPr>
              <a:t>，用来标志一个位置。执行</a:t>
            </a:r>
            <a:r>
              <a:rPr lang="en-US" altLang="zh-CN" sz="1400" dirty="0">
                <a:solidFill>
                  <a:schemeClr val="tx1"/>
                </a:solidFill>
              </a:rPr>
              <a:t>switch</a:t>
            </a:r>
            <a:r>
              <a:rPr lang="zh-CN" altLang="en-US" sz="1400" dirty="0">
                <a:solidFill>
                  <a:schemeClr val="tx1"/>
                </a:solidFill>
              </a:rPr>
              <a:t>语句时，先计算</a:t>
            </a:r>
            <a:r>
              <a:rPr lang="en-US" altLang="zh-CN" sz="1400" dirty="0">
                <a:solidFill>
                  <a:schemeClr val="tx1"/>
                </a:solidFill>
              </a:rPr>
              <a:t>switch</a:t>
            </a:r>
            <a:r>
              <a:rPr lang="zh-CN" altLang="en-US" sz="1400" dirty="0">
                <a:solidFill>
                  <a:schemeClr val="tx1"/>
                </a:solidFill>
              </a:rPr>
              <a:t>后面的“表达式”的值，然后将它与各</a:t>
            </a:r>
            <a:r>
              <a:rPr lang="en-US" altLang="zh-CN" sz="1400" dirty="0">
                <a:solidFill>
                  <a:schemeClr val="tx1"/>
                </a:solidFill>
              </a:rPr>
              <a:t>case</a:t>
            </a:r>
            <a:r>
              <a:rPr lang="zh-CN" altLang="en-US" sz="1400" dirty="0">
                <a:solidFill>
                  <a:schemeClr val="tx1"/>
                </a:solidFill>
              </a:rPr>
              <a:t>标号比较，如果与某一个</a:t>
            </a:r>
            <a:r>
              <a:rPr lang="en-US" altLang="zh-CN" sz="1400" dirty="0">
                <a:solidFill>
                  <a:schemeClr val="tx1"/>
                </a:solidFill>
              </a:rPr>
              <a:t>case</a:t>
            </a:r>
            <a:r>
              <a:rPr lang="zh-CN" altLang="en-US" sz="1400" dirty="0">
                <a:solidFill>
                  <a:schemeClr val="tx1"/>
                </a:solidFill>
              </a:rPr>
              <a:t>标号中的常量相同，流程就转到此</a:t>
            </a:r>
            <a:r>
              <a:rPr lang="en-US" altLang="zh-CN" sz="1400" dirty="0">
                <a:solidFill>
                  <a:schemeClr val="tx1"/>
                </a:solidFill>
              </a:rPr>
              <a:t>case</a:t>
            </a:r>
            <a:r>
              <a:rPr lang="zh-CN" altLang="en-US" sz="1400" dirty="0">
                <a:solidFill>
                  <a:schemeClr val="tx1"/>
                </a:solidFill>
              </a:rPr>
              <a:t>标号后面的语句。如果没有与</a:t>
            </a:r>
            <a:r>
              <a:rPr lang="en-US" altLang="zh-CN" sz="1400" dirty="0">
                <a:solidFill>
                  <a:schemeClr val="tx1"/>
                </a:solidFill>
              </a:rPr>
              <a:t>switch</a:t>
            </a:r>
            <a:r>
              <a:rPr lang="zh-CN" altLang="en-US" sz="1400" dirty="0">
                <a:solidFill>
                  <a:schemeClr val="tx1"/>
                </a:solidFill>
              </a:rPr>
              <a:t>表达式相匹配的</a:t>
            </a:r>
            <a:r>
              <a:rPr lang="en-US" altLang="zh-CN" sz="1400" dirty="0">
                <a:solidFill>
                  <a:schemeClr val="tx1"/>
                </a:solidFill>
              </a:rPr>
              <a:t>case</a:t>
            </a:r>
            <a:r>
              <a:rPr lang="zh-CN" altLang="en-US" sz="1400" dirty="0">
                <a:solidFill>
                  <a:schemeClr val="tx1"/>
                </a:solidFill>
              </a:rPr>
              <a:t>常量，流程转去执行</a:t>
            </a:r>
            <a:r>
              <a:rPr lang="en-US" altLang="zh-CN" sz="1400" dirty="0">
                <a:solidFill>
                  <a:schemeClr val="tx1"/>
                </a:solidFill>
              </a:rPr>
              <a:t>default</a:t>
            </a:r>
            <a:r>
              <a:rPr lang="zh-CN" altLang="en-US" sz="1400" dirty="0">
                <a:solidFill>
                  <a:schemeClr val="tx1"/>
                </a:solidFill>
              </a:rPr>
              <a:t>标号后面的语句。</a:t>
            </a:r>
          </a:p>
          <a:p>
            <a:pPr algn="just">
              <a:lnSpc>
                <a:spcPct val="150000"/>
              </a:lnSpc>
              <a:defRPr/>
            </a:pPr>
            <a:r>
              <a:rPr lang="en-US" altLang="zh-CN" sz="1400" dirty="0" smtClean="0">
                <a:solidFill>
                  <a:schemeClr val="tx1"/>
                </a:solidFill>
              </a:rPr>
              <a:t>(</a:t>
            </a:r>
            <a:r>
              <a:rPr lang="en-US" altLang="zh-CN" sz="1400" dirty="0">
                <a:solidFill>
                  <a:schemeClr val="tx1"/>
                </a:solidFill>
              </a:rPr>
              <a:t>3) </a:t>
            </a:r>
            <a:r>
              <a:rPr lang="zh-CN" altLang="en-US" sz="1400" b="1" dirty="0">
                <a:solidFill>
                  <a:schemeClr val="tx1"/>
                </a:solidFill>
              </a:rPr>
              <a:t>可以没有</a:t>
            </a:r>
            <a:r>
              <a:rPr lang="en-US" altLang="zh-CN" sz="1400" b="1" dirty="0">
                <a:solidFill>
                  <a:schemeClr val="tx1"/>
                </a:solidFill>
              </a:rPr>
              <a:t>default</a:t>
            </a:r>
            <a:r>
              <a:rPr lang="zh-CN" altLang="en-US" sz="1400" dirty="0">
                <a:solidFill>
                  <a:schemeClr val="tx1"/>
                </a:solidFill>
              </a:rPr>
              <a:t>标号，此时如果没有与</a:t>
            </a:r>
            <a:r>
              <a:rPr lang="en-US" altLang="zh-CN" sz="1400" dirty="0">
                <a:solidFill>
                  <a:schemeClr val="tx1"/>
                </a:solidFill>
              </a:rPr>
              <a:t>switch</a:t>
            </a:r>
            <a:r>
              <a:rPr lang="zh-CN" altLang="en-US" sz="1400" dirty="0">
                <a:solidFill>
                  <a:schemeClr val="tx1"/>
                </a:solidFill>
              </a:rPr>
              <a:t>表达式相匹配的</a:t>
            </a:r>
            <a:r>
              <a:rPr lang="en-US" altLang="zh-CN" sz="1400" dirty="0">
                <a:solidFill>
                  <a:schemeClr val="tx1"/>
                </a:solidFill>
              </a:rPr>
              <a:t>case</a:t>
            </a:r>
            <a:r>
              <a:rPr lang="zh-CN" altLang="en-US" sz="1400" dirty="0">
                <a:solidFill>
                  <a:schemeClr val="tx1"/>
                </a:solidFill>
              </a:rPr>
              <a:t>常量，则不执行任何</a:t>
            </a:r>
            <a:r>
              <a:rPr lang="zh-CN" altLang="en-US" sz="1400" dirty="0" smtClean="0">
                <a:solidFill>
                  <a:schemeClr val="tx1"/>
                </a:solidFill>
              </a:rPr>
              <a:t>语句。</a:t>
            </a:r>
            <a:endParaRPr lang="zh-CN" altLang="en-US" sz="1400" dirty="0">
              <a:solidFill>
                <a:schemeClr val="tx1"/>
              </a:solidFill>
            </a:endParaRPr>
          </a:p>
          <a:p>
            <a:pPr algn="just">
              <a:lnSpc>
                <a:spcPct val="150000"/>
              </a:lnSpc>
              <a:defRPr/>
            </a:pPr>
            <a:r>
              <a:rPr lang="en-US" altLang="zh-CN" sz="1400" dirty="0" smtClean="0">
                <a:solidFill>
                  <a:schemeClr val="tx1"/>
                </a:solidFill>
              </a:rPr>
              <a:t>(</a:t>
            </a:r>
            <a:r>
              <a:rPr lang="en-US" altLang="zh-CN" sz="1400" dirty="0">
                <a:solidFill>
                  <a:schemeClr val="tx1"/>
                </a:solidFill>
              </a:rPr>
              <a:t>4) </a:t>
            </a:r>
            <a:r>
              <a:rPr lang="zh-CN" altLang="en-US" sz="1400" dirty="0">
                <a:solidFill>
                  <a:schemeClr val="tx1"/>
                </a:solidFill>
              </a:rPr>
              <a:t>各个</a:t>
            </a:r>
            <a:r>
              <a:rPr lang="en-US" altLang="zh-CN" sz="1400" dirty="0">
                <a:solidFill>
                  <a:schemeClr val="tx1"/>
                </a:solidFill>
              </a:rPr>
              <a:t>case</a:t>
            </a:r>
            <a:r>
              <a:rPr lang="zh-CN" altLang="en-US" sz="1400" dirty="0">
                <a:solidFill>
                  <a:schemeClr val="tx1"/>
                </a:solidFill>
              </a:rPr>
              <a:t>标号出现</a:t>
            </a:r>
            <a:r>
              <a:rPr lang="zh-CN" altLang="en-US" sz="1400" b="1" dirty="0">
                <a:solidFill>
                  <a:schemeClr val="tx1"/>
                </a:solidFill>
              </a:rPr>
              <a:t>次序</a:t>
            </a:r>
            <a:r>
              <a:rPr lang="zh-CN" altLang="en-US" sz="1400" dirty="0">
                <a:solidFill>
                  <a:schemeClr val="tx1"/>
                </a:solidFill>
              </a:rPr>
              <a:t>不影响执行结果</a:t>
            </a:r>
            <a:r>
              <a:rPr lang="zh-CN" altLang="en-US" sz="1400" dirty="0" smtClean="0">
                <a:solidFill>
                  <a:schemeClr val="tx1"/>
                </a:solidFill>
              </a:rPr>
              <a:t>。</a:t>
            </a:r>
            <a:endParaRPr lang="zh-CN" altLang="en-US" sz="1400" dirty="0">
              <a:solidFill>
                <a:schemeClr val="tx1"/>
              </a:solidFill>
            </a:endParaRPr>
          </a:p>
          <a:p>
            <a:pPr algn="just">
              <a:lnSpc>
                <a:spcPct val="150000"/>
              </a:lnSpc>
              <a:defRPr/>
            </a:pPr>
            <a:r>
              <a:rPr lang="en-US" altLang="zh-CN" sz="1400" dirty="0">
                <a:solidFill>
                  <a:schemeClr val="tx1"/>
                </a:solidFill>
              </a:rPr>
              <a:t>(5) </a:t>
            </a:r>
            <a:r>
              <a:rPr lang="zh-CN" altLang="en-US" sz="1400" dirty="0">
                <a:solidFill>
                  <a:schemeClr val="tx1"/>
                </a:solidFill>
              </a:rPr>
              <a:t>每一个</a:t>
            </a:r>
            <a:r>
              <a:rPr lang="en-US" altLang="zh-CN" sz="1400" dirty="0">
                <a:solidFill>
                  <a:schemeClr val="tx1"/>
                </a:solidFill>
              </a:rPr>
              <a:t>case</a:t>
            </a:r>
            <a:r>
              <a:rPr lang="zh-CN" altLang="en-US" sz="1400" dirty="0">
                <a:solidFill>
                  <a:schemeClr val="tx1"/>
                </a:solidFill>
              </a:rPr>
              <a:t>常量必须互不相同；否则就会出现互相矛盾的</a:t>
            </a:r>
            <a:r>
              <a:rPr lang="zh-CN" altLang="en-US" sz="1400" dirty="0" smtClean="0">
                <a:solidFill>
                  <a:schemeClr val="tx1"/>
                </a:solidFill>
              </a:rPr>
              <a:t>现象。</a:t>
            </a:r>
            <a:endParaRPr lang="zh-CN" altLang="en-US" sz="1400" dirty="0">
              <a:solidFill>
                <a:schemeClr val="tx1"/>
              </a:solidFill>
            </a:endParaRPr>
          </a:p>
          <a:p>
            <a:pPr algn="just">
              <a:lnSpc>
                <a:spcPct val="150000"/>
              </a:lnSpc>
              <a:defRPr/>
            </a:pPr>
            <a:r>
              <a:rPr lang="en-US" altLang="zh-CN" sz="1400" dirty="0" smtClean="0">
                <a:solidFill>
                  <a:schemeClr val="tx1"/>
                </a:solidFill>
              </a:rPr>
              <a:t>(</a:t>
            </a:r>
            <a:r>
              <a:rPr lang="en-US" altLang="zh-CN" sz="1400" dirty="0">
                <a:solidFill>
                  <a:schemeClr val="tx1"/>
                </a:solidFill>
              </a:rPr>
              <a:t>6) case</a:t>
            </a:r>
            <a:r>
              <a:rPr lang="zh-CN" altLang="en-US" sz="1400" dirty="0">
                <a:solidFill>
                  <a:schemeClr val="tx1"/>
                </a:solidFill>
              </a:rPr>
              <a:t>标号只起标记的作用。在执行</a:t>
            </a:r>
            <a:r>
              <a:rPr lang="en-US" altLang="zh-CN" sz="1400" dirty="0">
                <a:solidFill>
                  <a:schemeClr val="tx1"/>
                </a:solidFill>
              </a:rPr>
              <a:t>switch</a:t>
            </a:r>
            <a:r>
              <a:rPr lang="zh-CN" altLang="en-US" sz="1400" dirty="0">
                <a:solidFill>
                  <a:schemeClr val="tx1"/>
                </a:solidFill>
              </a:rPr>
              <a:t>语句时，根据</a:t>
            </a:r>
            <a:r>
              <a:rPr lang="en-US" altLang="zh-CN" sz="1400" dirty="0">
                <a:solidFill>
                  <a:schemeClr val="tx1"/>
                </a:solidFill>
              </a:rPr>
              <a:t>switch</a:t>
            </a:r>
            <a:r>
              <a:rPr lang="zh-CN" altLang="en-US" sz="1400" dirty="0">
                <a:solidFill>
                  <a:schemeClr val="tx1"/>
                </a:solidFill>
              </a:rPr>
              <a:t>表达式的值找到匹配的入口标号</a:t>
            </a:r>
            <a:r>
              <a:rPr lang="zh-CN" altLang="en-US" sz="1400" dirty="0" smtClean="0">
                <a:solidFill>
                  <a:schemeClr val="tx1"/>
                </a:solidFill>
              </a:rPr>
              <a:t>，在</a:t>
            </a:r>
            <a:r>
              <a:rPr lang="zh-CN" altLang="en-US" sz="1400" dirty="0">
                <a:solidFill>
                  <a:schemeClr val="tx1"/>
                </a:solidFill>
              </a:rPr>
              <a:t>执行完一个</a:t>
            </a:r>
            <a:r>
              <a:rPr lang="en-US" altLang="zh-CN" sz="1400" dirty="0">
                <a:solidFill>
                  <a:schemeClr val="tx1"/>
                </a:solidFill>
              </a:rPr>
              <a:t>case</a:t>
            </a:r>
            <a:r>
              <a:rPr lang="zh-CN" altLang="en-US" sz="1400" dirty="0">
                <a:solidFill>
                  <a:schemeClr val="tx1"/>
                </a:solidFill>
              </a:rPr>
              <a:t>标号后面的语句后，就从此标号开始执行下去，不再进行判断</a:t>
            </a:r>
            <a:r>
              <a:rPr lang="zh-CN" altLang="en-US" sz="1400" dirty="0" smtClean="0">
                <a:solidFill>
                  <a:schemeClr val="tx1"/>
                </a:solidFill>
              </a:rPr>
              <a:t>。因此，一般</a:t>
            </a:r>
            <a:r>
              <a:rPr lang="zh-CN" altLang="en-US" sz="1400" dirty="0">
                <a:solidFill>
                  <a:schemeClr val="tx1"/>
                </a:solidFill>
              </a:rPr>
              <a:t>情况下，在执行一个</a:t>
            </a:r>
            <a:r>
              <a:rPr lang="en-US" altLang="zh-CN" sz="1400" dirty="0">
                <a:solidFill>
                  <a:schemeClr val="tx1"/>
                </a:solidFill>
              </a:rPr>
              <a:t>case</a:t>
            </a:r>
            <a:r>
              <a:rPr lang="zh-CN" altLang="en-US" sz="1400" dirty="0">
                <a:solidFill>
                  <a:schemeClr val="tx1"/>
                </a:solidFill>
              </a:rPr>
              <a:t>子句后，应当用</a:t>
            </a:r>
            <a:r>
              <a:rPr lang="en-US" altLang="zh-CN" sz="1400" b="1" dirty="0">
                <a:solidFill>
                  <a:schemeClr val="tx1"/>
                </a:solidFill>
              </a:rPr>
              <a:t>break</a:t>
            </a:r>
            <a:r>
              <a:rPr lang="zh-CN" altLang="en-US" sz="1400" dirty="0">
                <a:solidFill>
                  <a:schemeClr val="tx1"/>
                </a:solidFill>
              </a:rPr>
              <a:t>语句使流程跳出</a:t>
            </a:r>
            <a:r>
              <a:rPr lang="en-US" altLang="zh-CN" sz="1400" dirty="0">
                <a:solidFill>
                  <a:schemeClr val="tx1"/>
                </a:solidFill>
              </a:rPr>
              <a:t>switch</a:t>
            </a:r>
            <a:r>
              <a:rPr lang="zh-CN" altLang="en-US" sz="1400" dirty="0" smtClean="0">
                <a:solidFill>
                  <a:schemeClr val="tx1"/>
                </a:solidFill>
              </a:rPr>
              <a:t>结构。</a:t>
            </a:r>
            <a:r>
              <a:rPr lang="zh-CN" altLang="en-US" sz="1400" dirty="0">
                <a:solidFill>
                  <a:schemeClr val="tx1"/>
                </a:solidFill>
              </a:rPr>
              <a:t>最后一个</a:t>
            </a:r>
            <a:r>
              <a:rPr lang="en-US" altLang="zh-CN" sz="1400" dirty="0">
                <a:solidFill>
                  <a:schemeClr val="tx1"/>
                </a:solidFill>
              </a:rPr>
              <a:t>case</a:t>
            </a:r>
            <a:r>
              <a:rPr lang="zh-CN" altLang="en-US" sz="1400" dirty="0">
                <a:solidFill>
                  <a:schemeClr val="tx1"/>
                </a:solidFill>
              </a:rPr>
              <a:t>子句</a:t>
            </a:r>
            <a:r>
              <a:rPr lang="en-US" altLang="zh-CN" sz="1400" dirty="0">
                <a:solidFill>
                  <a:schemeClr val="tx1"/>
                </a:solidFill>
              </a:rPr>
              <a:t>(</a:t>
            </a:r>
            <a:r>
              <a:rPr lang="zh-CN" altLang="en-US" sz="1400" dirty="0">
                <a:solidFill>
                  <a:schemeClr val="tx1"/>
                </a:solidFill>
              </a:rPr>
              <a:t>今为</a:t>
            </a:r>
            <a:r>
              <a:rPr lang="en-US" altLang="zh-CN" sz="1400" dirty="0">
                <a:solidFill>
                  <a:schemeClr val="tx1"/>
                </a:solidFill>
              </a:rPr>
              <a:t>default</a:t>
            </a:r>
            <a:r>
              <a:rPr lang="zh-CN" altLang="en-US" sz="1400" dirty="0">
                <a:solidFill>
                  <a:schemeClr val="tx1"/>
                </a:solidFill>
              </a:rPr>
              <a:t>子句</a:t>
            </a:r>
            <a:r>
              <a:rPr lang="en-US" altLang="zh-CN" sz="1400" dirty="0">
                <a:solidFill>
                  <a:schemeClr val="tx1"/>
                </a:solidFill>
              </a:rPr>
              <a:t>)</a:t>
            </a:r>
            <a:r>
              <a:rPr lang="zh-CN" altLang="en-US" sz="1400" dirty="0">
                <a:solidFill>
                  <a:schemeClr val="tx1"/>
                </a:solidFill>
              </a:rPr>
              <a:t>中</a:t>
            </a:r>
            <a:r>
              <a:rPr lang="zh-CN" altLang="en-US" sz="1400" dirty="0" smtClean="0">
                <a:solidFill>
                  <a:schemeClr val="tx1"/>
                </a:solidFill>
              </a:rPr>
              <a:t>可不加</a:t>
            </a:r>
            <a:r>
              <a:rPr lang="en-US" altLang="zh-CN" sz="1400" dirty="0">
                <a:solidFill>
                  <a:schemeClr val="tx1"/>
                </a:solidFill>
              </a:rPr>
              <a:t>break</a:t>
            </a:r>
            <a:r>
              <a:rPr lang="zh-CN" altLang="en-US" sz="1400" dirty="0" smtClean="0">
                <a:solidFill>
                  <a:schemeClr val="tx1"/>
                </a:solidFill>
              </a:rPr>
              <a:t>语句。</a:t>
            </a:r>
            <a:endParaRPr lang="zh-CN" altLang="en-US" sz="1400" dirty="0">
              <a:solidFill>
                <a:schemeClr val="tx1"/>
              </a:solidFill>
            </a:endParaRPr>
          </a:p>
          <a:p>
            <a:pPr algn="just">
              <a:lnSpc>
                <a:spcPct val="150000"/>
              </a:lnSpc>
              <a:defRPr/>
            </a:pPr>
            <a:r>
              <a:rPr lang="en-US" altLang="zh-CN" sz="1400" dirty="0" smtClean="0">
                <a:solidFill>
                  <a:schemeClr val="tx1"/>
                </a:solidFill>
              </a:rPr>
              <a:t>(</a:t>
            </a:r>
            <a:r>
              <a:rPr lang="en-US" altLang="zh-CN" sz="1400" dirty="0">
                <a:solidFill>
                  <a:schemeClr val="tx1"/>
                </a:solidFill>
              </a:rPr>
              <a:t>7) </a:t>
            </a:r>
            <a:r>
              <a:rPr lang="zh-CN" altLang="en-US" sz="1400" dirty="0">
                <a:solidFill>
                  <a:schemeClr val="tx1"/>
                </a:solidFill>
              </a:rPr>
              <a:t>在</a:t>
            </a:r>
            <a:r>
              <a:rPr lang="en-US" altLang="zh-CN" sz="1400" dirty="0">
                <a:solidFill>
                  <a:schemeClr val="tx1"/>
                </a:solidFill>
              </a:rPr>
              <a:t>case</a:t>
            </a:r>
            <a:r>
              <a:rPr lang="zh-CN" altLang="en-US" sz="1400" dirty="0">
                <a:solidFill>
                  <a:schemeClr val="tx1"/>
                </a:solidFill>
              </a:rPr>
              <a:t>子句中虽然包含了一个以上执行语句，但可以不必用花括号括起来，会自动顺序执行本</a:t>
            </a:r>
            <a:r>
              <a:rPr lang="en-US" altLang="zh-CN" sz="1400" dirty="0">
                <a:solidFill>
                  <a:schemeClr val="tx1"/>
                </a:solidFill>
              </a:rPr>
              <a:t>case</a:t>
            </a:r>
            <a:r>
              <a:rPr lang="zh-CN" altLang="en-US" sz="1400" dirty="0">
                <a:solidFill>
                  <a:schemeClr val="tx1"/>
                </a:solidFill>
              </a:rPr>
              <a:t>标号后面所有的语句。当然加上花括号也可以。</a:t>
            </a:r>
          </a:p>
          <a:p>
            <a:pPr algn="just">
              <a:lnSpc>
                <a:spcPct val="150000"/>
              </a:lnSpc>
              <a:defRPr/>
            </a:pPr>
            <a:r>
              <a:rPr lang="en-US" altLang="zh-CN" sz="1400" dirty="0" smtClean="0">
                <a:solidFill>
                  <a:schemeClr val="tx1"/>
                </a:solidFill>
              </a:rPr>
              <a:t>(</a:t>
            </a:r>
            <a:r>
              <a:rPr lang="en-US" altLang="zh-CN" sz="1400" dirty="0">
                <a:solidFill>
                  <a:schemeClr val="tx1"/>
                </a:solidFill>
              </a:rPr>
              <a:t>8) </a:t>
            </a:r>
            <a:r>
              <a:rPr lang="zh-CN" altLang="en-US" sz="1400" dirty="0">
                <a:solidFill>
                  <a:schemeClr val="tx1"/>
                </a:solidFill>
              </a:rPr>
              <a:t>多个</a:t>
            </a:r>
            <a:r>
              <a:rPr lang="en-US" altLang="zh-CN" sz="1400" dirty="0">
                <a:solidFill>
                  <a:schemeClr val="tx1"/>
                </a:solidFill>
              </a:rPr>
              <a:t>case</a:t>
            </a:r>
            <a:r>
              <a:rPr lang="zh-CN" altLang="en-US" sz="1400" dirty="0">
                <a:solidFill>
                  <a:schemeClr val="tx1"/>
                </a:solidFill>
              </a:rPr>
              <a:t>标号可以共用一组执行</a:t>
            </a:r>
            <a:r>
              <a:rPr lang="zh-CN" altLang="en-US" sz="1400" dirty="0" smtClean="0">
                <a:solidFill>
                  <a:schemeClr val="tx1"/>
                </a:solidFill>
              </a:rPr>
              <a:t>语句。</a:t>
            </a:r>
            <a:endParaRPr lang="zh-CN" altLang="en-US" sz="1400" dirty="0">
              <a:solidFill>
                <a:schemeClr val="tx1"/>
              </a:solidFill>
            </a:endParaRPr>
          </a:p>
        </p:txBody>
      </p:sp>
    </p:spTree>
    <p:extLst>
      <p:ext uri="{BB962C8B-B14F-4D97-AF65-F5344CB8AC3E}">
        <p14:creationId xmlns:p14="http://schemas.microsoft.com/office/powerpoint/2010/main" val="2894994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smtClean="0"/>
              <a:t>选择结构和条件判断</a:t>
            </a:r>
            <a:endParaRPr lang="zh-CN" altLang="en-US"/>
          </a:p>
        </p:txBody>
      </p:sp>
      <p:pic>
        <p:nvPicPr>
          <p:cNvPr id="6" name="图片 5"/>
          <p:cNvPicPr>
            <a:picLocks noChangeAspect="1"/>
          </p:cNvPicPr>
          <p:nvPr/>
        </p:nvPicPr>
        <p:blipFill>
          <a:blip r:embed="rId5" cstate="print"/>
          <a:stretch>
            <a:fillRect/>
          </a:stretch>
        </p:blipFill>
        <p:spPr>
          <a:xfrm>
            <a:off x="765554" y="3132527"/>
            <a:ext cx="2851270" cy="1519865"/>
          </a:xfrm>
          <a:prstGeom prst="rect">
            <a:avLst/>
          </a:prstGeom>
        </p:spPr>
      </p:pic>
      <p:grpSp>
        <p:nvGrpSpPr>
          <p:cNvPr id="20" name="组合 19"/>
          <p:cNvGrpSpPr/>
          <p:nvPr/>
        </p:nvGrpSpPr>
        <p:grpSpPr>
          <a:xfrm>
            <a:off x="3776863" y="2120154"/>
            <a:ext cx="3688895" cy="3073950"/>
            <a:chOff x="6350040" y="1690688"/>
            <a:chExt cx="4691976" cy="3909816"/>
          </a:xfrm>
        </p:grpSpPr>
        <p:cxnSp>
          <p:nvCxnSpPr>
            <p:cNvPr id="8" name="直接箭头连接符 7"/>
            <p:cNvCxnSpPr/>
            <p:nvPr/>
          </p:nvCxnSpPr>
          <p:spPr>
            <a:xfrm>
              <a:off x="8649325" y="1690688"/>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7689954" y="2404985"/>
              <a:ext cx="1918742" cy="10661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a:t>
              </a:r>
              <a:endParaRPr lang="zh-CN" altLang="en-US"/>
            </a:p>
          </p:txBody>
        </p:sp>
        <p:sp>
          <p:nvSpPr>
            <p:cNvPr id="10" name="任意多边形 9"/>
            <p:cNvSpPr/>
            <p:nvPr/>
          </p:nvSpPr>
          <p:spPr>
            <a:xfrm>
              <a:off x="6760564" y="2953062"/>
              <a:ext cx="92939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a:off x="9608696" y="2944337"/>
              <a:ext cx="101070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196775" y="3822491"/>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sp>
          <p:nvSpPr>
            <p:cNvPr id="16" name="矩形 15"/>
            <p:cNvSpPr/>
            <p:nvPr/>
          </p:nvSpPr>
          <p:spPr>
            <a:xfrm>
              <a:off x="6350040" y="3813766"/>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13" name="任意多边形 12"/>
            <p:cNvSpPr/>
            <p:nvPr/>
          </p:nvSpPr>
          <p:spPr>
            <a:xfrm>
              <a:off x="6760565" y="4363278"/>
              <a:ext cx="3858832" cy="522929"/>
            </a:xfrm>
            <a:custGeom>
              <a:avLst/>
              <a:gdLst>
                <a:gd name="connsiteX0" fmla="*/ 0 w 3925956"/>
                <a:gd name="connsiteY0" fmla="*/ 0 h 397565"/>
                <a:gd name="connsiteX1" fmla="*/ 0 w 3925956"/>
                <a:gd name="connsiteY1" fmla="*/ 397565 h 397565"/>
                <a:gd name="connsiteX2" fmla="*/ 3925956 w 3925956"/>
                <a:gd name="connsiteY2" fmla="*/ 397565 h 397565"/>
                <a:gd name="connsiteX3" fmla="*/ 3925956 w 3925956"/>
                <a:gd name="connsiteY3" fmla="*/ 9939 h 397565"/>
              </a:gdLst>
              <a:ahLst/>
              <a:cxnLst>
                <a:cxn ang="0">
                  <a:pos x="connsiteX0" y="connsiteY0"/>
                </a:cxn>
                <a:cxn ang="0">
                  <a:pos x="connsiteX1" y="connsiteY1"/>
                </a:cxn>
                <a:cxn ang="0">
                  <a:pos x="connsiteX2" y="connsiteY2"/>
                </a:cxn>
                <a:cxn ang="0">
                  <a:pos x="connsiteX3" y="connsiteY3"/>
                </a:cxn>
              </a:cxnLst>
              <a:rect l="l" t="t" r="r" b="b"/>
              <a:pathLst>
                <a:path w="3925956" h="397565">
                  <a:moveTo>
                    <a:pt x="0" y="0"/>
                  </a:moveTo>
                  <a:lnTo>
                    <a:pt x="0" y="397565"/>
                  </a:lnTo>
                  <a:lnTo>
                    <a:pt x="3925956" y="397565"/>
                  </a:lnTo>
                  <a:lnTo>
                    <a:pt x="3925956" y="99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8649325" y="4886207"/>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8956169" y="2416184"/>
            <a:ext cx="2557670" cy="369332"/>
          </a:xfrm>
          <a:prstGeom prst="rect">
            <a:avLst/>
          </a:prstGeom>
        </p:spPr>
        <p:txBody>
          <a:bodyPr wrap="square">
            <a:spAutoFit/>
          </a:bodyPr>
          <a:lstStyle/>
          <a:p>
            <a:r>
              <a:rPr lang="zh-CN" altLang="en-US" b="1">
                <a:solidFill>
                  <a:schemeClr val="accent1"/>
                </a:solidFill>
              </a:rPr>
              <a:t>C语言有两种选择</a:t>
            </a:r>
            <a:r>
              <a:rPr lang="zh-CN" altLang="en-US" b="1" smtClean="0">
                <a:solidFill>
                  <a:schemeClr val="accent1"/>
                </a:solidFill>
              </a:rPr>
              <a:t>语句</a:t>
            </a:r>
            <a:endParaRPr lang="en-US" altLang="zh-CN" b="1" smtClean="0">
              <a:solidFill>
                <a:schemeClr val="accent1"/>
              </a:solidFill>
            </a:endParaRPr>
          </a:p>
        </p:txBody>
      </p:sp>
      <p:sp>
        <p:nvSpPr>
          <p:cNvPr id="27" name="MH_Other_2"/>
          <p:cNvSpPr/>
          <p:nvPr>
            <p:custDataLst>
              <p:tags r:id="rId1"/>
            </p:custDataLst>
          </p:nvPr>
        </p:nvSpPr>
        <p:spPr>
          <a:xfrm rot="9749914">
            <a:off x="5088345" y="1419598"/>
            <a:ext cx="4214088" cy="4577709"/>
          </a:xfrm>
          <a:custGeom>
            <a:avLst/>
            <a:gdLst/>
            <a:ahLst/>
            <a:cxnLst/>
            <a:rect l="l" t="t" r="r" b="b"/>
            <a:pathLst>
              <a:path w="1372652" h="1620180">
                <a:moveTo>
                  <a:pt x="1372652" y="0"/>
                </a:moveTo>
                <a:lnTo>
                  <a:pt x="1372652" y="8290"/>
                </a:lnTo>
                <a:lnTo>
                  <a:pt x="1267108" y="321406"/>
                </a:lnTo>
                <a:cubicBezTo>
                  <a:pt x="714776" y="349913"/>
                  <a:pt x="283078" y="628566"/>
                  <a:pt x="283078" y="967607"/>
                </a:cubicBezTo>
                <a:cubicBezTo>
                  <a:pt x="283078" y="1328013"/>
                  <a:pt x="770897" y="1620180"/>
                  <a:pt x="1372652" y="1620180"/>
                </a:cubicBezTo>
                <a:cubicBezTo>
                  <a:pt x="614558" y="1620180"/>
                  <a:pt x="0" y="1257490"/>
                  <a:pt x="0" y="810090"/>
                </a:cubicBezTo>
                <a:cubicBezTo>
                  <a:pt x="0" y="362690"/>
                  <a:pt x="614558" y="0"/>
                  <a:pt x="1372652" y="0"/>
                </a:cubicBezTo>
                <a:close/>
              </a:path>
            </a:pathLst>
          </a:custGeom>
          <a:gradFill flip="none" rotWithShape="1">
            <a:gsLst>
              <a:gs pos="0">
                <a:schemeClr val="accent1">
                  <a:lumMod val="20000"/>
                  <a:lumOff val="80000"/>
                </a:schemeClr>
              </a:gs>
              <a:gs pos="100000">
                <a:schemeClr val="accent1"/>
              </a:gs>
            </a:gsLst>
            <a:lin ang="16200000" scaled="1"/>
            <a:tileRect/>
          </a:gradFill>
          <a:ln>
            <a:noFill/>
          </a:ln>
          <a:effectLst>
            <a:outerShdw blurRad="50800" dist="38100" dir="5400000" algn="t" rotWithShape="0">
              <a:schemeClr val="accent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MH_Other_5"/>
          <p:cNvCxnSpPr/>
          <p:nvPr>
            <p:custDataLst>
              <p:tags r:id="rId2"/>
            </p:custDataLst>
          </p:nvPr>
        </p:nvCxnSpPr>
        <p:spPr>
          <a:xfrm flipH="1">
            <a:off x="9067831" y="2817872"/>
            <a:ext cx="2274958" cy="0"/>
          </a:xfrm>
          <a:prstGeom prst="line">
            <a:avLst/>
          </a:prstGeom>
          <a:ln>
            <a:solidFill>
              <a:schemeClr val="accent1">
                <a:lumMod val="60000"/>
                <a:lumOff val="40000"/>
              </a:schemeClr>
            </a:solidFill>
            <a:headEnd type="diamond"/>
            <a:tailEnd type="none"/>
          </a:ln>
        </p:spPr>
        <p:style>
          <a:lnRef idx="1">
            <a:schemeClr val="accent1"/>
          </a:lnRef>
          <a:fillRef idx="0">
            <a:schemeClr val="accent1"/>
          </a:fillRef>
          <a:effectRef idx="0">
            <a:schemeClr val="accent1"/>
          </a:effectRef>
          <a:fontRef idx="minor">
            <a:schemeClr val="tx1"/>
          </a:fontRef>
        </p:style>
      </p:cxnSp>
      <p:sp>
        <p:nvSpPr>
          <p:cNvPr id="33" name="MH_Text_2"/>
          <p:cNvSpPr>
            <a:spLocks noChangeArrowheads="1"/>
          </p:cNvSpPr>
          <p:nvPr>
            <p:custDataLst>
              <p:tags r:id="rId3"/>
            </p:custDataLst>
          </p:nvPr>
        </p:nvSpPr>
        <p:spPr bwMode="auto">
          <a:xfrm>
            <a:off x="9377067" y="2937186"/>
            <a:ext cx="1965722" cy="27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85750" indent="-285750">
              <a:lnSpc>
                <a:spcPct val="150000"/>
              </a:lnSpc>
              <a:spcBef>
                <a:spcPts val="600"/>
              </a:spcBef>
              <a:spcAft>
                <a:spcPts val="600"/>
              </a:spcAft>
              <a:buFont typeface="Arial" panose="020B0604020202020204" pitchFamily="34" charset="0"/>
              <a:buChar char="•"/>
            </a:pPr>
            <a:r>
              <a:rPr lang="zh-CN" altLang="en-US" sz="1600" b="1" smtClean="0"/>
              <a:t>if</a:t>
            </a:r>
            <a:r>
              <a:rPr lang="zh-CN" altLang="en-US" sz="1600" b="1"/>
              <a:t>语句</a:t>
            </a:r>
            <a:r>
              <a:rPr lang="zh-CN" altLang="en-US" sz="1600"/>
              <a:t>，用来实现</a:t>
            </a:r>
            <a:r>
              <a:rPr lang="zh-CN" altLang="en-US" sz="1600" b="1"/>
              <a:t>两个分支</a:t>
            </a:r>
            <a:r>
              <a:rPr lang="zh-CN" altLang="en-US" sz="1600"/>
              <a:t>的选择</a:t>
            </a:r>
            <a:r>
              <a:rPr lang="zh-CN" altLang="en-US" sz="1600" smtClean="0"/>
              <a:t>结构</a:t>
            </a:r>
            <a:endParaRPr lang="en-US" altLang="zh-CN" sz="1600"/>
          </a:p>
          <a:p>
            <a:pPr marL="285750" indent="-285750">
              <a:lnSpc>
                <a:spcPct val="150000"/>
              </a:lnSpc>
              <a:spcBef>
                <a:spcPts val="600"/>
              </a:spcBef>
              <a:spcAft>
                <a:spcPts val="600"/>
              </a:spcAft>
              <a:buFont typeface="Arial" panose="020B0604020202020204" pitchFamily="34" charset="0"/>
              <a:buChar char="•"/>
            </a:pPr>
            <a:r>
              <a:rPr lang="zh-CN" altLang="en-US" sz="1600" b="1" smtClean="0"/>
              <a:t>switch</a:t>
            </a:r>
            <a:r>
              <a:rPr lang="zh-CN" altLang="en-US" sz="1600"/>
              <a:t>语句，用来实现</a:t>
            </a:r>
            <a:r>
              <a:rPr lang="zh-CN" altLang="en-US" sz="1600" b="1"/>
              <a:t>多分支</a:t>
            </a:r>
            <a:r>
              <a:rPr lang="zh-CN" altLang="en-US" sz="1600"/>
              <a:t>的选择</a:t>
            </a:r>
            <a:r>
              <a:rPr lang="zh-CN" altLang="en-US" sz="1600" smtClean="0"/>
              <a:t>结构</a:t>
            </a:r>
            <a:endParaRPr lang="zh-CN" altLang="en-US" sz="1600"/>
          </a:p>
        </p:txBody>
      </p:sp>
    </p:spTree>
    <p:extLst>
      <p:ext uri="{BB962C8B-B14F-4D97-AF65-F5344CB8AC3E}">
        <p14:creationId xmlns:p14="http://schemas.microsoft.com/office/powerpoint/2010/main" val="744669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4737" y="392519"/>
            <a:ext cx="10761146" cy="1325563"/>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832559" y="1406401"/>
            <a:ext cx="10418325" cy="832864"/>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4.7】</a:t>
            </a:r>
            <a:r>
              <a:rPr lang="zh-CN" altLang="en-US" sz="2000">
                <a:solidFill>
                  <a:schemeClr val="accent1"/>
                </a:solidFill>
              </a:rPr>
              <a:t>用</a:t>
            </a:r>
            <a:r>
              <a:rPr lang="en-US" altLang="zh-CN" sz="2000">
                <a:solidFill>
                  <a:schemeClr val="accent1"/>
                </a:solidFill>
              </a:rPr>
              <a:t>switch</a:t>
            </a:r>
            <a:r>
              <a:rPr lang="zh-CN" altLang="en-US" sz="2000">
                <a:solidFill>
                  <a:schemeClr val="accent1"/>
                </a:solidFill>
              </a:rPr>
              <a:t>语句处理菜单命令。在许多应用程序中，用菜单对流程进行控制，例如从键盘输入一个</a:t>
            </a:r>
            <a:r>
              <a:rPr lang="en-US" altLang="zh-CN" sz="2000">
                <a:solidFill>
                  <a:schemeClr val="accent1"/>
                </a:solidFill>
              </a:rPr>
              <a:t>′A′</a:t>
            </a:r>
            <a:r>
              <a:rPr lang="zh-CN" altLang="en-US" sz="2000">
                <a:solidFill>
                  <a:schemeClr val="accent1"/>
                </a:solidFill>
              </a:rPr>
              <a:t>或</a:t>
            </a:r>
            <a:r>
              <a:rPr lang="en-US" altLang="zh-CN" sz="2000">
                <a:solidFill>
                  <a:schemeClr val="accent1"/>
                </a:solidFill>
              </a:rPr>
              <a:t>′a′</a:t>
            </a:r>
            <a:r>
              <a:rPr lang="zh-CN" altLang="en-US" sz="2000">
                <a:solidFill>
                  <a:schemeClr val="accent1"/>
                </a:solidFill>
              </a:rPr>
              <a:t>字符，就会执行</a:t>
            </a:r>
            <a:r>
              <a:rPr lang="en-US" altLang="zh-CN" sz="2000">
                <a:solidFill>
                  <a:schemeClr val="accent1"/>
                </a:solidFill>
              </a:rPr>
              <a:t>A</a:t>
            </a:r>
            <a:r>
              <a:rPr lang="zh-CN" altLang="en-US" sz="2000">
                <a:solidFill>
                  <a:schemeClr val="accent1"/>
                </a:solidFill>
              </a:rPr>
              <a:t>操作，输入一个</a:t>
            </a:r>
            <a:r>
              <a:rPr lang="en-US" altLang="zh-CN" sz="2000">
                <a:solidFill>
                  <a:schemeClr val="accent1"/>
                </a:solidFill>
              </a:rPr>
              <a:t>′B′</a:t>
            </a:r>
            <a:r>
              <a:rPr lang="zh-CN" altLang="en-US" sz="2000">
                <a:solidFill>
                  <a:schemeClr val="accent1"/>
                </a:solidFill>
              </a:rPr>
              <a:t>或</a:t>
            </a:r>
            <a:r>
              <a:rPr lang="en-US" altLang="zh-CN" sz="2000">
                <a:solidFill>
                  <a:schemeClr val="accent1"/>
                </a:solidFill>
              </a:rPr>
              <a:t>′b′</a:t>
            </a:r>
            <a:r>
              <a:rPr lang="zh-CN" altLang="en-US" sz="2000">
                <a:solidFill>
                  <a:schemeClr val="accent1"/>
                </a:solidFill>
              </a:rPr>
              <a:t>字符，就会执行</a:t>
            </a:r>
            <a:r>
              <a:rPr lang="en-US" altLang="zh-CN" sz="2000">
                <a:solidFill>
                  <a:schemeClr val="accent1"/>
                </a:solidFill>
              </a:rPr>
              <a:t>B</a:t>
            </a:r>
            <a:r>
              <a:rPr lang="zh-CN" altLang="en-US" sz="2000">
                <a:solidFill>
                  <a:schemeClr val="accent1"/>
                </a:solidFill>
              </a:rPr>
              <a:t>操作。</a:t>
            </a:r>
          </a:p>
        </p:txBody>
      </p:sp>
      <p:grpSp>
        <p:nvGrpSpPr>
          <p:cNvPr id="24" name="组合 23"/>
          <p:cNvGrpSpPr/>
          <p:nvPr/>
        </p:nvGrpSpPr>
        <p:grpSpPr>
          <a:xfrm>
            <a:off x="457200" y="2406798"/>
            <a:ext cx="11480800" cy="4121002"/>
            <a:chOff x="1023730" y="2542985"/>
            <a:chExt cx="10217426" cy="3569580"/>
          </a:xfrm>
        </p:grpSpPr>
        <mc:AlternateContent xmlns:mc="http://schemas.openxmlformats.org/markup-compatibility/2006">
          <mc:Choice xmlns:a14="http://schemas.microsoft.com/office/drawing/2010/main" Requires="a14">
            <p:sp>
              <p:nvSpPr>
                <p:cNvPr id="13" name="圆角矩形 12"/>
                <p:cNvSpPr/>
                <p:nvPr/>
              </p:nvSpPr>
              <p:spPr>
                <a:xfrm>
                  <a:off x="1023730" y="2542985"/>
                  <a:ext cx="10217426" cy="35695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err="1"/>
                    <a:t>int</a:t>
                  </a:r>
                  <a:r>
                    <a:rPr lang="en-US" altLang="zh-CN" sz="1600" dirty="0"/>
                    <a:t> main()</a:t>
                  </a:r>
                </a:p>
                <a:p>
                  <a:pPr defTabSz="363538"/>
                  <a:r>
                    <a:rPr lang="en-US" altLang="zh-CN" sz="1600" dirty="0" smtClean="0"/>
                    <a:t>{</a:t>
                  </a:r>
                  <a:r>
                    <a:rPr lang="en-US" altLang="zh-CN" sz="1600" dirty="0"/>
                    <a:t>	void action1(</a:t>
                  </a:r>
                  <a:r>
                    <a:rPr lang="en-US" altLang="zh-CN" sz="1600" dirty="0" err="1"/>
                    <a:t>int,int</a:t>
                  </a:r>
                  <a:r>
                    <a:rPr lang="en-US" altLang="zh-CN" sz="1600" dirty="0"/>
                    <a:t>),action2(</a:t>
                  </a:r>
                  <a:r>
                    <a:rPr lang="en-US" altLang="zh-CN" sz="1600" dirty="0" err="1"/>
                    <a:t>int,int</a:t>
                  </a:r>
                  <a:r>
                    <a:rPr lang="en-US" altLang="zh-CN" sz="1600" dirty="0" smtClean="0"/>
                    <a:t>);	</a:t>
                  </a:r>
                  <a:r>
                    <a:rPr lang="en-US" altLang="zh-CN" sz="1600" dirty="0" smtClean="0">
                      <a:solidFill>
                        <a:srgbClr val="008000"/>
                      </a:solidFill>
                    </a:rPr>
                    <a:t>//</a:t>
                  </a:r>
                  <a:r>
                    <a:rPr lang="zh-CN" altLang="en-US" sz="1600" dirty="0">
                      <a:solidFill>
                        <a:srgbClr val="008000"/>
                      </a:solidFill>
                    </a:rPr>
                    <a:t>函数声明</a:t>
                  </a:r>
                </a:p>
                <a:p>
                  <a:pPr defTabSz="363538"/>
                  <a:r>
                    <a:rPr lang="zh-CN" altLang="en-US" sz="1600" dirty="0"/>
                    <a:t>	</a:t>
                  </a:r>
                  <a:r>
                    <a:rPr lang="en-US" altLang="zh-CN" sz="1600" dirty="0"/>
                    <a:t>char </a:t>
                  </a:r>
                  <a:r>
                    <a:rPr lang="en-US" altLang="zh-CN" sz="1600" dirty="0" err="1"/>
                    <a:t>ch</a:t>
                  </a:r>
                  <a:r>
                    <a:rPr lang="en-US" altLang="zh-CN" sz="1600" dirty="0"/>
                    <a:t>;</a:t>
                  </a:r>
                </a:p>
                <a:p>
                  <a:pPr defTabSz="363538"/>
                  <a:r>
                    <a:rPr lang="en-US" altLang="zh-CN" sz="1600" dirty="0"/>
                    <a:t>	</a:t>
                  </a:r>
                  <a:r>
                    <a:rPr lang="en-US" altLang="zh-CN" sz="1600" dirty="0" err="1"/>
                    <a:t>int</a:t>
                  </a:r>
                  <a:r>
                    <a:rPr lang="en-US" altLang="zh-CN" sz="1600" dirty="0"/>
                    <a:t> </a:t>
                  </a:r>
                  <a:r>
                    <a:rPr lang="en-US" altLang="zh-CN" sz="1600" dirty="0" smtClean="0"/>
                    <a:t>a = 15, b = 23</a:t>
                  </a:r>
                  <a:r>
                    <a:rPr lang="en-US" altLang="zh-CN" sz="1600" dirty="0"/>
                    <a:t>;</a:t>
                  </a:r>
                </a:p>
                <a:p>
                  <a:pPr defTabSz="363538"/>
                  <a:r>
                    <a:rPr lang="en-US" altLang="zh-CN" sz="1600" dirty="0"/>
                    <a:t>	</a:t>
                  </a:r>
                  <a:r>
                    <a:rPr lang="en-US" altLang="zh-CN" sz="1600" dirty="0" err="1" smtClean="0"/>
                    <a:t>ch</a:t>
                  </a:r>
                  <a:r>
                    <a:rPr lang="en-US" altLang="zh-CN" sz="1600" dirty="0" smtClean="0"/>
                    <a:t> = </a:t>
                  </a:r>
                  <a:r>
                    <a:rPr lang="en-US" altLang="zh-CN" sz="1600" dirty="0" err="1" smtClean="0"/>
                    <a:t>getchar</a:t>
                  </a:r>
                  <a:r>
                    <a:rPr lang="en-US" altLang="zh-CN" sz="1600" dirty="0"/>
                    <a:t>();</a:t>
                  </a:r>
                </a:p>
                <a:p>
                  <a:pPr defTabSz="363538"/>
                  <a:r>
                    <a:rPr lang="en-US" altLang="zh-CN" sz="1600" dirty="0"/>
                    <a:t>	switch(</a:t>
                  </a:r>
                  <a:r>
                    <a:rPr lang="en-US" altLang="zh-CN" sz="1600" dirty="0" err="1"/>
                    <a:t>ch</a:t>
                  </a:r>
                  <a:r>
                    <a:rPr lang="en-US" altLang="zh-CN" sz="1600" dirty="0"/>
                    <a:t>)</a:t>
                  </a:r>
                </a:p>
                <a:p>
                  <a:pPr defTabSz="363538"/>
                  <a:r>
                    <a:rPr lang="en-US" altLang="zh-CN" sz="1600" dirty="0"/>
                    <a:t>	{ 	case 'a':</a:t>
                  </a:r>
                </a:p>
                <a:p>
                  <a:pPr defTabSz="363538"/>
                  <a:r>
                    <a:rPr lang="en-US" altLang="zh-CN" sz="1600" dirty="0"/>
                    <a:t>		case 'A': action1(</a:t>
                  </a:r>
                  <a:r>
                    <a:rPr lang="en-US" altLang="zh-CN" sz="1600" dirty="0" err="1"/>
                    <a:t>a,b</a:t>
                  </a:r>
                  <a:r>
                    <a:rPr lang="en-US" altLang="zh-CN" sz="1600" dirty="0"/>
                    <a:t>);break</a:t>
                  </a:r>
                  <a:r>
                    <a:rPr lang="en-US" altLang="zh-CN" sz="1600" dirty="0" smtClean="0"/>
                    <a:t>; //</a:t>
                  </a:r>
                  <a:r>
                    <a:rPr lang="zh-CN" altLang="en-US" sz="1600" dirty="0"/>
                    <a:t>调用</a:t>
                  </a:r>
                  <a:r>
                    <a:rPr lang="en-US" altLang="zh-CN" sz="1600" dirty="0"/>
                    <a:t>action1</a:t>
                  </a:r>
                  <a:r>
                    <a:rPr lang="zh-CN" altLang="en-US" sz="1600" dirty="0"/>
                    <a:t>函数，执行</a:t>
                  </a:r>
                  <a:r>
                    <a:rPr lang="en-US" altLang="zh-CN" sz="1600" dirty="0"/>
                    <a:t>A</a:t>
                  </a:r>
                  <a:r>
                    <a:rPr lang="zh-CN" altLang="en-US" sz="1600" dirty="0"/>
                    <a:t>操作</a:t>
                  </a:r>
                </a:p>
                <a:p>
                  <a:pPr defTabSz="363538"/>
                  <a:r>
                    <a:rPr lang="zh-CN" altLang="en-US" sz="1600" dirty="0"/>
                    <a:t>		</a:t>
                  </a:r>
                  <a:r>
                    <a:rPr lang="en-US" altLang="zh-CN" sz="1600" dirty="0"/>
                    <a:t>case 'b':</a:t>
                  </a:r>
                </a:p>
                <a:p>
                  <a:pPr defTabSz="363538"/>
                  <a:r>
                    <a:rPr lang="en-US" altLang="zh-CN" sz="1600" dirty="0"/>
                    <a:t>		case 'B': action2(</a:t>
                  </a:r>
                  <a:r>
                    <a:rPr lang="en-US" altLang="zh-CN" sz="1600" dirty="0" err="1"/>
                    <a:t>a,b</a:t>
                  </a:r>
                  <a:r>
                    <a:rPr lang="en-US" altLang="zh-CN" sz="1600" dirty="0"/>
                    <a:t>);break</a:t>
                  </a:r>
                  <a:r>
                    <a:rPr lang="en-US" altLang="zh-CN" sz="1600" dirty="0" smtClean="0"/>
                    <a:t>;</a:t>
                  </a:r>
                  <a:r>
                    <a:rPr lang="en-US" altLang="zh-CN" sz="1600" dirty="0"/>
                    <a:t> </a:t>
                  </a:r>
                  <a:r>
                    <a:rPr lang="en-US" altLang="zh-CN" sz="1600" dirty="0" smtClean="0"/>
                    <a:t>//</a:t>
                  </a:r>
                  <a:r>
                    <a:rPr lang="zh-CN" altLang="en-US" sz="1600" dirty="0"/>
                    <a:t>调用</a:t>
                  </a:r>
                  <a:r>
                    <a:rPr lang="en-US" altLang="zh-CN" sz="1600" dirty="0"/>
                    <a:t>action2</a:t>
                  </a:r>
                  <a:r>
                    <a:rPr lang="zh-CN" altLang="en-US" sz="1600" dirty="0"/>
                    <a:t>函数，执行</a:t>
                  </a:r>
                  <a:r>
                    <a:rPr lang="en-US" altLang="zh-CN" sz="1600" dirty="0"/>
                    <a:t>B</a:t>
                  </a:r>
                  <a:r>
                    <a:rPr lang="zh-CN" altLang="en-US" sz="1600" dirty="0"/>
                    <a:t>操作</a:t>
                  </a:r>
                </a:p>
                <a:p>
                  <a:pPr defTabSz="363538"/>
                  <a:r>
                    <a:rPr lang="zh-CN" altLang="en-US" sz="1600" dirty="0"/>
                    <a:t>		</a:t>
                  </a:r>
                  <a:r>
                    <a:rPr lang="en-US" altLang="zh-CN" sz="1600" dirty="0" smtClean="0"/>
                    <a:t>	</a:t>
                  </a:r>
                  <a14:m>
                    <m:oMath xmlns:m="http://schemas.openxmlformats.org/officeDocument/2006/math">
                      <m:r>
                        <a:rPr lang="zh-CN" altLang="en-US" sz="1600" i="1" smtClean="0">
                          <a:latin typeface="Cambria Math" panose="02040503050406030204" pitchFamily="18" charset="0"/>
                        </a:rPr>
                        <m:t>⋮</m:t>
                      </m:r>
                    </m:oMath>
                  </a14:m>
                  <a:endParaRPr lang="en-US" altLang="zh-CN" sz="1600" dirty="0" smtClean="0"/>
                </a:p>
                <a:p>
                  <a:pPr defTabSz="363538"/>
                  <a:r>
                    <a:rPr lang="en-US" altLang="zh-CN" sz="1600" dirty="0"/>
                    <a:t>		default:  </a:t>
                  </a:r>
                  <a:r>
                    <a:rPr lang="en-US" altLang="zh-CN" sz="1600" dirty="0" err="1"/>
                    <a:t>putchar</a:t>
                  </a:r>
                  <a:r>
                    <a:rPr lang="en-US" altLang="zh-CN" sz="1600" dirty="0"/>
                    <a:t>('\a</a:t>
                  </a:r>
                  <a:r>
                    <a:rPr lang="en-US" altLang="zh-CN" sz="1600" dirty="0" smtClean="0"/>
                    <a:t>');		</a:t>
                  </a:r>
                  <a:r>
                    <a:rPr lang="en-US" altLang="zh-CN" sz="1600" dirty="0"/>
                    <a:t> </a:t>
                  </a:r>
                  <a:r>
                    <a:rPr lang="en-US" altLang="zh-CN" sz="1600" dirty="0" smtClean="0"/>
                    <a:t>//</a:t>
                  </a:r>
                  <a:r>
                    <a:rPr lang="zh-CN" altLang="en-US" sz="1600" dirty="0"/>
                    <a:t>如果输入其他字符，发出警告</a:t>
                  </a:r>
                </a:p>
                <a:p>
                  <a:pPr defTabSz="363538"/>
                  <a:r>
                    <a:rPr lang="zh-CN" altLang="en-US" sz="1600" dirty="0"/>
                    <a:t>	</a:t>
                  </a:r>
                  <a:r>
                    <a:rPr lang="en-US" altLang="zh-CN" sz="1600" dirty="0"/>
                    <a:t>}</a:t>
                  </a:r>
                </a:p>
                <a:p>
                  <a:pPr defTabSz="363538"/>
                  <a:r>
                    <a:rPr lang="en-US" altLang="zh-CN" sz="1600" dirty="0"/>
                    <a:t>	return 0;</a:t>
                  </a:r>
                </a:p>
                <a:p>
                  <a:pPr defTabSz="363538"/>
                  <a:r>
                    <a:rPr lang="en-US" altLang="zh-CN" sz="1600" dirty="0" smtClean="0"/>
                    <a:t>}</a:t>
                  </a:r>
                  <a:endParaRPr lang="en-US" altLang="zh-CN" sz="1600" dirty="0"/>
                </a:p>
              </p:txBody>
            </p:sp>
          </mc:Choice>
          <mc:Fallback>
            <p:sp>
              <p:nvSpPr>
                <p:cNvPr id="13" name="圆角矩形 12"/>
                <p:cNvSpPr>
                  <a:spLocks noRot="1" noChangeAspect="1" noMove="1" noResize="1" noEditPoints="1" noAdjustHandles="1" noChangeArrowheads="1" noChangeShapeType="1" noTextEdit="1"/>
                </p:cNvSpPr>
                <p:nvPr/>
              </p:nvSpPr>
              <p:spPr>
                <a:xfrm>
                  <a:off x="1023730" y="2542985"/>
                  <a:ext cx="10217426" cy="3569580"/>
                </a:xfrm>
                <a:prstGeom prst="roundRect">
                  <a:avLst>
                    <a:gd name="adj" fmla="val 1849"/>
                  </a:avLst>
                </a:prstGeom>
                <a:blipFill rotWithShape="1">
                  <a:blip r:embed="rId15"/>
                  <a:stretch>
                    <a:fillRect l="-53"/>
                  </a:stretch>
                </a:blipFill>
              </p:spPr>
              <p:txBody>
                <a:bodyPr/>
                <a:lstStyle/>
                <a:p>
                  <a:r>
                    <a:rPr lang="zh-CN" altLang="en-US">
                      <a:noFill/>
                    </a:rPr>
                    <a:t> </a:t>
                  </a:r>
                </a:p>
              </p:txBody>
            </p:sp>
          </mc:Fallback>
        </mc:AlternateContent>
        <p:sp>
          <p:nvSpPr>
            <p:cNvPr id="5" name="矩形 4"/>
            <p:cNvSpPr/>
            <p:nvPr/>
          </p:nvSpPr>
          <p:spPr>
            <a:xfrm>
              <a:off x="7401338" y="2589115"/>
              <a:ext cx="3839818" cy="2800767"/>
            </a:xfrm>
            <a:prstGeom prst="rect">
              <a:avLst/>
            </a:prstGeom>
          </p:spPr>
          <p:txBody>
            <a:bodyPr wrap="square">
              <a:spAutoFit/>
            </a:bodyPr>
            <a:lstStyle/>
            <a:p>
              <a:pPr defTabSz="363538"/>
              <a:r>
                <a:rPr lang="en-US" altLang="zh-CN" sz="1600" dirty="0"/>
                <a:t>//</a:t>
              </a:r>
              <a:r>
                <a:rPr lang="zh-CN" altLang="en-US" sz="1600" dirty="0"/>
                <a:t>执行加法的</a:t>
              </a:r>
              <a:r>
                <a:rPr lang="zh-CN" altLang="en-US" sz="1600" dirty="0" smtClean="0"/>
                <a:t>函数</a:t>
              </a:r>
              <a:endParaRPr lang="en-US" altLang="zh-CN" sz="1600" dirty="0" smtClean="0"/>
            </a:p>
            <a:p>
              <a:pPr defTabSz="363538"/>
              <a:r>
                <a:rPr lang="en-US" altLang="zh-CN" sz="1600" dirty="0" smtClean="0"/>
                <a:t>void </a:t>
              </a:r>
              <a:r>
                <a:rPr lang="en-US" altLang="zh-CN" sz="1600" dirty="0"/>
                <a:t>action1(</a:t>
              </a:r>
              <a:r>
                <a:rPr lang="en-US" altLang="zh-CN" sz="1600" dirty="0" err="1"/>
                <a:t>int</a:t>
              </a:r>
              <a:r>
                <a:rPr lang="en-US" altLang="zh-CN" sz="1600" dirty="0"/>
                <a:t> </a:t>
              </a:r>
              <a:r>
                <a:rPr lang="en-US" altLang="zh-CN" sz="1600" dirty="0" err="1"/>
                <a:t>x,int</a:t>
              </a:r>
              <a:r>
                <a:rPr lang="en-US" altLang="zh-CN" sz="1600" dirty="0"/>
                <a:t> y</a:t>
              </a:r>
              <a:r>
                <a:rPr lang="en-US" altLang="zh-CN" sz="1600" dirty="0" smtClean="0"/>
                <a:t>) </a:t>
              </a:r>
            </a:p>
            <a:p>
              <a:pPr defTabSz="363538"/>
              <a:r>
                <a:rPr lang="en-US" altLang="zh-CN" sz="1600" dirty="0" smtClean="0"/>
                <a:t>{</a:t>
              </a:r>
              <a:r>
                <a:rPr lang="en-US" altLang="zh-CN" sz="1600" dirty="0"/>
                <a:t>	</a:t>
              </a:r>
              <a:endParaRPr lang="en-US" altLang="zh-CN" sz="1600" dirty="0" smtClean="0"/>
            </a:p>
            <a:p>
              <a:pPr defTabSz="363538"/>
              <a:r>
                <a:rPr lang="en-US" altLang="zh-CN" sz="1600" dirty="0"/>
                <a:t> </a:t>
              </a:r>
              <a:r>
                <a:rPr lang="en-US" altLang="zh-CN" sz="1600" dirty="0" smtClean="0"/>
                <a:t>   </a:t>
              </a:r>
              <a:r>
                <a:rPr lang="en-US" altLang="zh-CN" sz="1600" dirty="0" err="1" smtClean="0"/>
                <a:t>printf</a:t>
              </a:r>
              <a:r>
                <a:rPr lang="en-US" altLang="zh-CN" sz="1600" dirty="0"/>
                <a:t>("</a:t>
              </a:r>
              <a:r>
                <a:rPr lang="en-US" altLang="zh-CN" sz="1600" dirty="0" err="1"/>
                <a:t>x+y</a:t>
              </a:r>
              <a:r>
                <a:rPr lang="en-US" altLang="zh-CN" sz="1600" dirty="0"/>
                <a:t>=%d\n",</a:t>
              </a:r>
              <a:r>
                <a:rPr lang="en-US" altLang="zh-CN" sz="1600" dirty="0" err="1"/>
                <a:t>x+y</a:t>
              </a:r>
              <a:r>
                <a:rPr lang="en-US" altLang="zh-CN" sz="1600" dirty="0"/>
                <a:t>);</a:t>
              </a:r>
            </a:p>
            <a:p>
              <a:pPr defTabSz="363538"/>
              <a:r>
                <a:rPr lang="en-US" altLang="zh-CN" sz="1600" dirty="0"/>
                <a:t>}</a:t>
              </a:r>
            </a:p>
            <a:p>
              <a:pPr defTabSz="363538"/>
              <a:endParaRPr lang="en-US" altLang="zh-CN" sz="1600" dirty="0" smtClean="0"/>
            </a:p>
            <a:p>
              <a:pPr defTabSz="363538"/>
              <a:r>
                <a:rPr lang="en-US" altLang="zh-CN" sz="1600" dirty="0"/>
                <a:t>//</a:t>
              </a:r>
              <a:r>
                <a:rPr lang="zh-CN" altLang="en-US" sz="1600" dirty="0"/>
                <a:t>执行乘法的</a:t>
              </a:r>
              <a:r>
                <a:rPr lang="zh-CN" altLang="en-US" sz="1600" dirty="0" smtClean="0"/>
                <a:t>函数</a:t>
              </a:r>
              <a:endParaRPr lang="en-US" altLang="zh-CN" sz="1600" dirty="0"/>
            </a:p>
            <a:p>
              <a:pPr defTabSz="363538"/>
              <a:r>
                <a:rPr lang="en-US" altLang="zh-CN" sz="1600" dirty="0"/>
                <a:t>void action2(</a:t>
              </a:r>
              <a:r>
                <a:rPr lang="en-US" altLang="zh-CN" sz="1600" dirty="0" err="1"/>
                <a:t>int</a:t>
              </a:r>
              <a:r>
                <a:rPr lang="en-US" altLang="zh-CN" sz="1600" dirty="0"/>
                <a:t> </a:t>
              </a:r>
              <a:r>
                <a:rPr lang="en-US" altLang="zh-CN" sz="1600" dirty="0" err="1"/>
                <a:t>x,int</a:t>
              </a:r>
              <a:r>
                <a:rPr lang="en-US" altLang="zh-CN" sz="1600" dirty="0"/>
                <a:t> y</a:t>
              </a:r>
              <a:r>
                <a:rPr lang="en-US" altLang="zh-CN" sz="1600" dirty="0" smtClean="0"/>
                <a:t>)</a:t>
              </a:r>
              <a:r>
                <a:rPr lang="en-US" altLang="zh-CN" sz="1600" dirty="0"/>
                <a:t> </a:t>
              </a:r>
              <a:endParaRPr lang="en-US" altLang="zh-CN" sz="1600" dirty="0" smtClean="0"/>
            </a:p>
            <a:p>
              <a:pPr defTabSz="363538"/>
              <a:r>
                <a:rPr lang="en-US" altLang="zh-CN" sz="1600" dirty="0" smtClean="0"/>
                <a:t>{</a:t>
              </a:r>
              <a:r>
                <a:rPr lang="en-US" altLang="zh-CN" sz="1600" dirty="0"/>
                <a:t>	</a:t>
              </a:r>
              <a:endParaRPr lang="en-US" altLang="zh-CN" sz="1600" dirty="0" smtClean="0"/>
            </a:p>
            <a:p>
              <a:pPr defTabSz="363538"/>
              <a:r>
                <a:rPr lang="en-US" altLang="zh-CN" sz="1600" dirty="0"/>
                <a:t> </a:t>
              </a:r>
              <a:r>
                <a:rPr lang="en-US" altLang="zh-CN" sz="1600" dirty="0" smtClean="0"/>
                <a:t>    </a:t>
              </a:r>
              <a:r>
                <a:rPr lang="en-US" altLang="zh-CN" sz="1600" dirty="0" err="1" smtClean="0"/>
                <a:t>printf</a:t>
              </a:r>
              <a:r>
                <a:rPr lang="en-US" altLang="zh-CN" sz="1600" dirty="0"/>
                <a:t>("x*y=%d\</a:t>
              </a:r>
              <a:r>
                <a:rPr lang="en-US" altLang="zh-CN" sz="1600" dirty="0" err="1"/>
                <a:t>n",x</a:t>
              </a:r>
              <a:r>
                <a:rPr lang="en-US" altLang="zh-CN" sz="1600" dirty="0"/>
                <a:t>*y);</a:t>
              </a:r>
            </a:p>
            <a:p>
              <a:pPr defTabSz="363538"/>
              <a:r>
                <a:rPr lang="en-US" altLang="zh-CN" sz="1600" dirty="0"/>
                <a:t>}</a:t>
              </a:r>
              <a:endParaRPr lang="en-US" altLang="zh-CN" sz="1600" dirty="0">
                <a:solidFill>
                  <a:srgbClr val="008000"/>
                </a:solidFill>
              </a:endParaRPr>
            </a:p>
          </p:txBody>
        </p:sp>
        <p:cxnSp>
          <p:nvCxnSpPr>
            <p:cNvPr id="9" name="直接连接符 8"/>
            <p:cNvCxnSpPr/>
            <p:nvPr/>
          </p:nvCxnSpPr>
          <p:spPr>
            <a:xfrm>
              <a:off x="7201704" y="2542985"/>
              <a:ext cx="0" cy="356958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7046025" y="2946797"/>
              <a:ext cx="325496" cy="260107"/>
              <a:chOff x="5926033" y="1926699"/>
              <a:chExt cx="325496" cy="260107"/>
            </a:xfrm>
          </p:grpSpPr>
          <p:sp>
            <p:nvSpPr>
              <p:cNvPr id="11"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600"/>
              </a:p>
            </p:txBody>
          </p:sp>
          <p:sp>
            <p:nvSpPr>
              <p:cNvPr id="12"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600"/>
              </a:p>
            </p:txBody>
          </p:sp>
          <p:sp>
            <p:nvSpPr>
              <p:cNvPr id="14"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600"/>
              </a:p>
            </p:txBody>
          </p:sp>
          <p:sp>
            <p:nvSpPr>
              <p:cNvPr id="15"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600"/>
              </a:p>
            </p:txBody>
          </p:sp>
          <p:sp>
            <p:nvSpPr>
              <p:cNvPr id="16"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600"/>
              </a:p>
            </p:txBody>
          </p:sp>
          <p:sp>
            <p:nvSpPr>
              <p:cNvPr id="17"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600"/>
              </a:p>
            </p:txBody>
          </p:sp>
        </p:grpSp>
        <p:grpSp>
          <p:nvGrpSpPr>
            <p:cNvPr id="6" name="组合 5"/>
            <p:cNvGrpSpPr/>
            <p:nvPr/>
          </p:nvGrpSpPr>
          <p:grpSpPr>
            <a:xfrm>
              <a:off x="7052649" y="5541003"/>
              <a:ext cx="325496" cy="260106"/>
              <a:chOff x="5926033" y="5434781"/>
              <a:chExt cx="325496" cy="260106"/>
            </a:xfrm>
          </p:grpSpPr>
          <p:sp>
            <p:nvSpPr>
              <p:cNvPr id="18"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600"/>
              </a:p>
            </p:txBody>
          </p:sp>
          <p:sp>
            <p:nvSpPr>
              <p:cNvPr id="19"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600"/>
              </a:p>
            </p:txBody>
          </p:sp>
          <p:sp>
            <p:nvSpPr>
              <p:cNvPr id="20"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600"/>
              </a:p>
            </p:txBody>
          </p:sp>
          <p:sp>
            <p:nvSpPr>
              <p:cNvPr id="21"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600"/>
              </a:p>
            </p:txBody>
          </p:sp>
          <p:sp>
            <p:nvSpPr>
              <p:cNvPr id="22"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600"/>
              </a:p>
            </p:txBody>
          </p:sp>
          <p:sp>
            <p:nvSpPr>
              <p:cNvPr id="23"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600"/>
              </a:p>
            </p:txBody>
          </p:sp>
        </p:grpSp>
      </p:grpSp>
    </p:spTree>
    <p:extLst>
      <p:ext uri="{BB962C8B-B14F-4D97-AF65-F5344CB8AC3E}">
        <p14:creationId xmlns:p14="http://schemas.microsoft.com/office/powerpoint/2010/main" val="696999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489117" y="1930123"/>
            <a:ext cx="2773016" cy="2992518"/>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95554" y="-149763"/>
            <a:ext cx="10761146" cy="1325563"/>
          </a:xfrm>
        </p:spPr>
        <p:txBody>
          <a:bodyPr/>
          <a:lstStyle/>
          <a:p>
            <a:r>
              <a:rPr lang="zh-CN" altLang="en-US" dirty="0" smtClean="0"/>
              <a:t>选择结构程序综合举例</a:t>
            </a:r>
            <a:endParaRPr lang="zh-CN" altLang="en-US" dirty="0"/>
          </a:p>
        </p:txBody>
      </p:sp>
      <p:sp>
        <p:nvSpPr>
          <p:cNvPr id="3" name="内容占位符 2"/>
          <p:cNvSpPr>
            <a:spLocks noGrp="1"/>
          </p:cNvSpPr>
          <p:nvPr>
            <p:ph idx="1"/>
          </p:nvPr>
        </p:nvSpPr>
        <p:spPr>
          <a:xfrm>
            <a:off x="-92589" y="751347"/>
            <a:ext cx="5697239" cy="432331"/>
          </a:xfrm>
        </p:spPr>
        <p:txBody>
          <a:bodyPr>
            <a:noAutofit/>
          </a:bodyPr>
          <a:lstStyle/>
          <a:p>
            <a:pPr marL="88900" indent="-88900">
              <a:lnSpc>
                <a:spcPct val="120000"/>
              </a:lnSpc>
              <a:spcBef>
                <a:spcPts val="0"/>
              </a:spcBef>
              <a:buNone/>
            </a:pPr>
            <a:r>
              <a:rPr lang="en-US" altLang="zh-CN" sz="2000" dirty="0" smtClean="0">
                <a:solidFill>
                  <a:schemeClr val="accent1"/>
                </a:solidFill>
              </a:rPr>
              <a:t>【</a:t>
            </a:r>
            <a:r>
              <a:rPr lang="zh-CN" altLang="en-US" sz="2000" dirty="0" smtClean="0">
                <a:solidFill>
                  <a:schemeClr val="accent1"/>
                </a:solidFill>
              </a:rPr>
              <a:t>例</a:t>
            </a:r>
            <a:r>
              <a:rPr lang="en-US" altLang="zh-CN" sz="2000" dirty="0" smtClean="0">
                <a:solidFill>
                  <a:schemeClr val="accent1"/>
                </a:solidFill>
              </a:rPr>
              <a:t>4.8】</a:t>
            </a:r>
            <a:r>
              <a:rPr lang="zh-CN" altLang="en-US" sz="2000" dirty="0">
                <a:solidFill>
                  <a:schemeClr val="accent1"/>
                </a:solidFill>
              </a:rPr>
              <a:t>写一程序，判断某一年是否为闰年。</a:t>
            </a:r>
          </a:p>
        </p:txBody>
      </p:sp>
      <p:sp>
        <p:nvSpPr>
          <p:cNvPr id="13" name="圆角矩形 12"/>
          <p:cNvSpPr/>
          <p:nvPr/>
        </p:nvSpPr>
        <p:spPr>
          <a:xfrm>
            <a:off x="5041900" y="567634"/>
            <a:ext cx="3207533" cy="5864087"/>
          </a:xfrm>
          <a:prstGeom prst="roundRect">
            <a:avLst>
              <a:gd name="adj" fmla="val 1849"/>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	</a:t>
            </a:r>
          </a:p>
          <a:p>
            <a:pPr defTabSz="363538"/>
            <a:r>
              <a:rPr lang="en-US" altLang="zh-CN" sz="1400" dirty="0"/>
              <a:t>{</a:t>
            </a:r>
          </a:p>
          <a:p>
            <a:pPr defTabSz="363538"/>
            <a:r>
              <a:rPr lang="en-US" altLang="zh-CN" sz="1400" dirty="0"/>
              <a:t>	</a:t>
            </a:r>
            <a:r>
              <a:rPr lang="en-US" altLang="zh-CN" sz="1400" dirty="0" err="1"/>
              <a:t>int</a:t>
            </a:r>
            <a:r>
              <a:rPr lang="en-US" altLang="zh-CN" sz="1400" dirty="0"/>
              <a:t> </a:t>
            </a:r>
            <a:r>
              <a:rPr lang="en-US" altLang="zh-CN" sz="1400" dirty="0" err="1"/>
              <a:t>year,leap</a:t>
            </a:r>
            <a:r>
              <a:rPr lang="en-US" altLang="zh-CN" sz="1400" dirty="0"/>
              <a:t>;</a:t>
            </a:r>
          </a:p>
          <a:p>
            <a:pPr defTabSz="363538"/>
            <a:r>
              <a:rPr lang="en-US" altLang="zh-CN" sz="1400" dirty="0"/>
              <a:t>	</a:t>
            </a:r>
            <a:r>
              <a:rPr lang="en-US" altLang="zh-CN" sz="1400" dirty="0" err="1"/>
              <a:t>printf</a:t>
            </a:r>
            <a:r>
              <a:rPr lang="en-US" altLang="zh-CN" sz="1400" dirty="0"/>
              <a:t>("enter year:");</a:t>
            </a:r>
          </a:p>
          <a:p>
            <a:pPr defTabSz="363538"/>
            <a:r>
              <a:rPr lang="en-US" altLang="zh-CN" sz="1400" dirty="0"/>
              <a:t>	</a:t>
            </a:r>
            <a:r>
              <a:rPr lang="en-US" altLang="zh-CN" sz="1400" dirty="0" err="1"/>
              <a:t>scanf</a:t>
            </a:r>
            <a:r>
              <a:rPr lang="en-US" altLang="zh-CN" sz="1400" dirty="0"/>
              <a:t>("%</a:t>
            </a:r>
            <a:r>
              <a:rPr lang="en-US" altLang="zh-CN" sz="1400" dirty="0" err="1"/>
              <a:t>d",&amp;year</a:t>
            </a:r>
            <a:r>
              <a:rPr lang="en-US" altLang="zh-CN" sz="1400" dirty="0"/>
              <a:t>);</a:t>
            </a:r>
          </a:p>
          <a:p>
            <a:pPr defTabSz="363538"/>
            <a:r>
              <a:rPr lang="en-US" altLang="zh-CN" sz="1400" dirty="0"/>
              <a:t>	</a:t>
            </a:r>
            <a:r>
              <a:rPr lang="en-US" altLang="zh-CN" sz="1400" dirty="0" smtClean="0">
                <a:solidFill>
                  <a:schemeClr val="accent6"/>
                </a:solidFill>
              </a:rPr>
              <a:t>if(year %4 == 0</a:t>
            </a:r>
            <a:r>
              <a:rPr lang="en-US" altLang="zh-CN" sz="1400" dirty="0">
                <a:solidFill>
                  <a:schemeClr val="accent6"/>
                </a:solidFill>
              </a:rPr>
              <a:t>)</a:t>
            </a:r>
          </a:p>
          <a:p>
            <a:pPr defTabSz="363538"/>
            <a:r>
              <a:rPr lang="en-US" altLang="zh-CN" sz="1400" dirty="0">
                <a:solidFill>
                  <a:schemeClr val="accent6"/>
                </a:solidFill>
              </a:rPr>
              <a:t>	{</a:t>
            </a:r>
          </a:p>
          <a:p>
            <a:pPr defTabSz="363538"/>
            <a:r>
              <a:rPr lang="en-US" altLang="zh-CN" sz="1400" dirty="0">
                <a:solidFill>
                  <a:schemeClr val="accent6"/>
                </a:solidFill>
              </a:rPr>
              <a:t>		if(year%100==0)</a:t>
            </a:r>
          </a:p>
          <a:p>
            <a:pPr defTabSz="363538"/>
            <a:r>
              <a:rPr lang="en-US" altLang="zh-CN" sz="1400" dirty="0">
                <a:solidFill>
                  <a:schemeClr val="accent6"/>
                </a:solidFill>
              </a:rPr>
              <a:t>		{</a:t>
            </a:r>
          </a:p>
          <a:p>
            <a:pPr defTabSz="363538"/>
            <a:r>
              <a:rPr lang="en-US" altLang="zh-CN" sz="1400" dirty="0">
                <a:solidFill>
                  <a:schemeClr val="accent6"/>
                </a:solidFill>
              </a:rPr>
              <a:t>			if(year%400==0)</a:t>
            </a:r>
          </a:p>
          <a:p>
            <a:pPr defTabSz="363538"/>
            <a:r>
              <a:rPr lang="en-US" altLang="zh-CN" sz="1400" dirty="0">
                <a:solidFill>
                  <a:schemeClr val="accent6"/>
                </a:solidFill>
              </a:rPr>
              <a:t>				leap=1;</a:t>
            </a:r>
          </a:p>
          <a:p>
            <a:pPr defTabSz="363538"/>
            <a:r>
              <a:rPr lang="en-US" altLang="zh-CN" sz="1400" dirty="0">
                <a:solidFill>
                  <a:schemeClr val="accent6"/>
                </a:solidFill>
              </a:rPr>
              <a:t>			else</a:t>
            </a:r>
          </a:p>
          <a:p>
            <a:pPr defTabSz="363538"/>
            <a:r>
              <a:rPr lang="en-US" altLang="zh-CN" sz="1400" dirty="0">
                <a:solidFill>
                  <a:schemeClr val="accent6"/>
                </a:solidFill>
              </a:rPr>
              <a:t>				leap=0;</a:t>
            </a:r>
          </a:p>
          <a:p>
            <a:pPr defTabSz="363538"/>
            <a:r>
              <a:rPr lang="en-US" altLang="zh-CN" sz="1400" dirty="0">
                <a:solidFill>
                  <a:schemeClr val="accent6"/>
                </a:solidFill>
              </a:rPr>
              <a:t>		}</a:t>
            </a:r>
          </a:p>
          <a:p>
            <a:pPr defTabSz="363538"/>
            <a:r>
              <a:rPr lang="en-US" altLang="zh-CN" sz="1400" dirty="0">
                <a:solidFill>
                  <a:schemeClr val="accent6"/>
                </a:solidFill>
              </a:rPr>
              <a:t>		else</a:t>
            </a:r>
          </a:p>
          <a:p>
            <a:pPr defTabSz="363538"/>
            <a:r>
              <a:rPr lang="en-US" altLang="zh-CN" sz="1400" dirty="0">
                <a:solidFill>
                  <a:schemeClr val="accent6"/>
                </a:solidFill>
              </a:rPr>
              <a:t>			leap=1;</a:t>
            </a:r>
          </a:p>
          <a:p>
            <a:pPr defTabSz="363538"/>
            <a:r>
              <a:rPr lang="en-US" altLang="zh-CN" sz="1400" dirty="0">
                <a:solidFill>
                  <a:schemeClr val="accent6"/>
                </a:solidFill>
              </a:rPr>
              <a:t>	}</a:t>
            </a:r>
          </a:p>
          <a:p>
            <a:pPr defTabSz="363538"/>
            <a:r>
              <a:rPr lang="en-US" altLang="zh-CN" sz="1400" dirty="0">
                <a:solidFill>
                  <a:schemeClr val="accent6"/>
                </a:solidFill>
              </a:rPr>
              <a:t>	else</a:t>
            </a:r>
          </a:p>
          <a:p>
            <a:pPr defTabSz="363538"/>
            <a:r>
              <a:rPr lang="en-US" altLang="zh-CN" sz="1400" dirty="0">
                <a:solidFill>
                  <a:schemeClr val="accent6"/>
                </a:solidFill>
              </a:rPr>
              <a:t>		leap=0;</a:t>
            </a:r>
          </a:p>
          <a:p>
            <a:pPr defTabSz="363538"/>
            <a:r>
              <a:rPr lang="en-US" altLang="zh-CN" sz="1400" dirty="0"/>
              <a:t>	if(leap)</a:t>
            </a:r>
          </a:p>
          <a:p>
            <a:pPr defTabSz="363538"/>
            <a:r>
              <a:rPr lang="en-US" altLang="zh-CN" sz="1400" dirty="0"/>
              <a:t>		</a:t>
            </a:r>
            <a:r>
              <a:rPr lang="en-US" altLang="zh-CN" sz="1400" dirty="0" err="1"/>
              <a:t>printf</a:t>
            </a:r>
            <a:r>
              <a:rPr lang="en-US" altLang="zh-CN" sz="1400" dirty="0"/>
              <a:t>("%d is ",year);</a:t>
            </a:r>
          </a:p>
          <a:p>
            <a:pPr defTabSz="363538"/>
            <a:r>
              <a:rPr lang="en-US" altLang="zh-CN" sz="1400" dirty="0"/>
              <a:t>	else</a:t>
            </a:r>
          </a:p>
          <a:p>
            <a:pPr defTabSz="363538"/>
            <a:r>
              <a:rPr lang="en-US" altLang="zh-CN" sz="1400" dirty="0"/>
              <a:t>		</a:t>
            </a:r>
            <a:r>
              <a:rPr lang="en-US" altLang="zh-CN" sz="1400" dirty="0" err="1"/>
              <a:t>printf</a:t>
            </a:r>
            <a:r>
              <a:rPr lang="en-US" altLang="zh-CN" sz="1400" dirty="0"/>
              <a:t>("%d is not ",year);</a:t>
            </a:r>
          </a:p>
          <a:p>
            <a:pPr defTabSz="363538"/>
            <a:r>
              <a:rPr lang="en-US" altLang="zh-CN" sz="1400" dirty="0"/>
              <a:t>	</a:t>
            </a:r>
            <a:r>
              <a:rPr lang="en-US" altLang="zh-CN" sz="1400" dirty="0" err="1"/>
              <a:t>printf</a:t>
            </a:r>
            <a:r>
              <a:rPr lang="en-US" altLang="zh-CN" sz="1400" dirty="0"/>
              <a:t>("a leap year.\n");</a:t>
            </a:r>
          </a:p>
          <a:p>
            <a:pPr defTabSz="363538"/>
            <a:r>
              <a:rPr lang="en-US" altLang="zh-CN" sz="1400" dirty="0"/>
              <a:t>	return 0;</a:t>
            </a:r>
          </a:p>
          <a:p>
            <a:pPr defTabSz="363538"/>
            <a:r>
              <a:rPr lang="en-US" altLang="zh-CN" sz="1400" dirty="0"/>
              <a:t>}</a:t>
            </a:r>
          </a:p>
        </p:txBody>
      </p:sp>
      <p:graphicFrame>
        <p:nvGraphicFramePr>
          <p:cNvPr id="4" name="表格 3"/>
          <p:cNvGraphicFramePr>
            <a:graphicFrameLocks noGrp="1"/>
          </p:cNvGraphicFramePr>
          <p:nvPr>
            <p:extLst>
              <p:ext uri="{D42A27DB-BD31-4B8C-83A1-F6EECF244321}">
                <p14:modId xmlns:p14="http://schemas.microsoft.com/office/powerpoint/2010/main" val="2888310409"/>
              </p:ext>
            </p:extLst>
          </p:nvPr>
        </p:nvGraphicFramePr>
        <p:xfrm>
          <a:off x="440129" y="1418168"/>
          <a:ext cx="3514036" cy="2682240"/>
        </p:xfrm>
        <a:graphic>
          <a:graphicData uri="http://schemas.openxmlformats.org/drawingml/2006/table">
            <a:tbl>
              <a:tblPr>
                <a:tableStyleId>{21E4AEA4-8DFA-4A89-87EB-49C32662AFE0}</a:tableStyleId>
              </a:tblPr>
              <a:tblGrid>
                <a:gridCol w="878509">
                  <a:extLst>
                    <a:ext uri="{9D8B030D-6E8A-4147-A177-3AD203B41FA5}">
                      <a16:colId xmlns="" xmlns:a16="http://schemas.microsoft.com/office/drawing/2014/main" val="3680760886"/>
                    </a:ext>
                  </a:extLst>
                </a:gridCol>
                <a:gridCol w="878509">
                  <a:extLst>
                    <a:ext uri="{9D8B030D-6E8A-4147-A177-3AD203B41FA5}">
                      <a16:colId xmlns="" xmlns:a16="http://schemas.microsoft.com/office/drawing/2014/main" val="1798099947"/>
                    </a:ext>
                  </a:extLst>
                </a:gridCol>
                <a:gridCol w="878509">
                  <a:extLst>
                    <a:ext uri="{9D8B030D-6E8A-4147-A177-3AD203B41FA5}">
                      <a16:colId xmlns="" xmlns:a16="http://schemas.microsoft.com/office/drawing/2014/main" val="2520813459"/>
                    </a:ext>
                  </a:extLst>
                </a:gridCol>
                <a:gridCol w="878509">
                  <a:extLst>
                    <a:ext uri="{9D8B030D-6E8A-4147-A177-3AD203B41FA5}">
                      <a16:colId xmlns="" xmlns:a16="http://schemas.microsoft.com/office/drawing/2014/main" val="1032489704"/>
                    </a:ext>
                  </a:extLst>
                </a:gridCol>
              </a:tblGrid>
              <a:tr h="0">
                <a:tc gridSpan="3">
                  <a:txBody>
                    <a:bodyPr/>
                    <a:lstStyle/>
                    <a:p>
                      <a:pPr algn="r">
                        <a:lnSpc>
                          <a:spcPct val="100000"/>
                        </a:lnSpc>
                        <a:spcBef>
                          <a:spcPts val="0"/>
                        </a:spcBef>
                        <a:spcAft>
                          <a:spcPts val="0"/>
                        </a:spcAft>
                      </a:pPr>
                      <a:r>
                        <a:rPr lang="en-US" altLang="zh-CN" sz="1400" dirty="0" smtClean="0"/>
                        <a:t>year</a:t>
                      </a:r>
                      <a:r>
                        <a:rPr lang="zh-CN" altLang="en-US" sz="1400" dirty="0" smtClean="0"/>
                        <a:t>被</a:t>
                      </a:r>
                      <a:r>
                        <a:rPr lang="en-US" altLang="zh-CN" sz="1400" dirty="0" smtClean="0"/>
                        <a:t>4</a:t>
                      </a:r>
                      <a:r>
                        <a:rPr lang="zh-CN" altLang="en-US" sz="1400" dirty="0" smtClean="0"/>
                        <a:t>整除</a:t>
                      </a:r>
                      <a:endParaRPr lang="en-US" altLang="zh-CN" sz="1400" dirty="0" smtClean="0"/>
                    </a:p>
                    <a:p>
                      <a:pPr algn="l">
                        <a:lnSpc>
                          <a:spcPct val="100000"/>
                        </a:lnSpc>
                        <a:spcBef>
                          <a:spcPts val="0"/>
                        </a:spcBef>
                        <a:spcAft>
                          <a:spcPts val="0"/>
                        </a:spcAft>
                      </a:pPr>
                      <a:r>
                        <a:rPr lang="zh-CN" altLang="en-US" sz="1400" dirty="0" smtClean="0"/>
                        <a:t>真</a:t>
                      </a:r>
                      <a:endParaRPr lang="zh-CN" altLang="en-US" sz="1400" dirty="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extLst>
                  <a:ext uri="{0D108BD9-81ED-4DB2-BD59-A6C34878D82A}">
                    <a16:rowId xmlns="" xmlns:a16="http://schemas.microsoft.com/office/drawing/2014/main" val="3088190094"/>
                  </a:ext>
                </a:extLst>
              </a:tr>
              <a:tr h="0">
                <a:tc gridSpan="2">
                  <a:txBody>
                    <a:bodyPr/>
                    <a:lstStyle/>
                    <a:p>
                      <a:pPr algn="l">
                        <a:lnSpc>
                          <a:spcPct val="100000"/>
                        </a:lnSpc>
                        <a:spcBef>
                          <a:spcPts val="0"/>
                        </a:spcBef>
                        <a:spcAft>
                          <a:spcPts val="0"/>
                        </a:spcAft>
                      </a:pPr>
                      <a:endParaRPr lang="en-US" altLang="zh-CN" sz="1400" dirty="0" smtClean="0"/>
                    </a:p>
                    <a:p>
                      <a:pPr algn="l">
                        <a:lnSpc>
                          <a:spcPct val="100000"/>
                        </a:lnSpc>
                        <a:spcBef>
                          <a:spcPts val="0"/>
                        </a:spcBef>
                        <a:spcAft>
                          <a:spcPts val="0"/>
                        </a:spcAft>
                      </a:pPr>
                      <a:r>
                        <a:rPr lang="zh-CN" altLang="en-US" sz="1400" dirty="0" smtClean="0"/>
                        <a:t>真</a:t>
                      </a:r>
                      <a:endParaRPr lang="zh-CN" altLang="en-US" sz="1400" dirty="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3">
                  <a:txBody>
                    <a:bodyPr/>
                    <a:lstStyle/>
                    <a:p>
                      <a:pPr algn="ctr">
                        <a:lnSpc>
                          <a:spcPct val="100000"/>
                        </a:lnSpc>
                        <a:spcBef>
                          <a:spcPts val="0"/>
                        </a:spcBef>
                        <a:spcAft>
                          <a:spcPts val="0"/>
                        </a:spcAft>
                      </a:pPr>
                      <a:r>
                        <a:rPr lang="en-US" altLang="zh-CN" sz="1400" smtClean="0"/>
                        <a:t>leap=0</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338014693"/>
                  </a:ext>
                </a:extLst>
              </a:tr>
              <a:tr h="0">
                <a:tc>
                  <a:txBody>
                    <a:bodyPr/>
                    <a:lstStyle/>
                    <a:p>
                      <a:pPr>
                        <a:lnSpc>
                          <a:spcPct val="100000"/>
                        </a:lnSpc>
                        <a:spcBef>
                          <a:spcPts val="0"/>
                        </a:spcBef>
                        <a:spcAft>
                          <a:spcPts val="0"/>
                        </a:spcAft>
                      </a:pPr>
                      <a:endParaRPr lang="en-US" altLang="zh-CN" sz="1400" smtClean="0"/>
                    </a:p>
                    <a:p>
                      <a:pPr>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2">
                  <a:txBody>
                    <a:bodyPr/>
                    <a:lstStyle/>
                    <a:p>
                      <a:pPr algn="ctr">
                        <a:lnSpc>
                          <a:spcPct val="100000"/>
                        </a:lnSpc>
                        <a:spcBef>
                          <a:spcPts val="0"/>
                        </a:spcBef>
                        <a:spcAft>
                          <a:spcPts val="0"/>
                        </a:spcAft>
                      </a:pPr>
                      <a:r>
                        <a:rPr lang="en-US" altLang="zh-CN" sz="1400" dirty="0" smtClean="0"/>
                        <a:t>leap=1</a:t>
                      </a:r>
                      <a:endParaRPr lang="zh-CN" altLang="en-US" sz="14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78434844"/>
                  </a:ext>
                </a:extLst>
              </a:tr>
              <a:tr h="0">
                <a:tc>
                  <a:txBody>
                    <a:bodyPr/>
                    <a:lstStyle/>
                    <a:p>
                      <a:pPr algn="ctr">
                        <a:lnSpc>
                          <a:spcPct val="100000"/>
                        </a:lnSpc>
                        <a:spcBef>
                          <a:spcPts val="0"/>
                        </a:spcBef>
                        <a:spcAft>
                          <a:spcPts val="0"/>
                        </a:spcAft>
                      </a:pPr>
                      <a:r>
                        <a:rPr lang="en-US" altLang="zh-CN" sz="1400" smtClean="0"/>
                        <a:t>leap=1</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0000"/>
                        </a:lnSpc>
                        <a:spcBef>
                          <a:spcPts val="0"/>
                        </a:spcBef>
                        <a:spcAft>
                          <a:spcPts val="0"/>
                        </a:spcAft>
                      </a:pPr>
                      <a:r>
                        <a:rPr lang="en-US" altLang="zh-CN" sz="1400" smtClean="0"/>
                        <a:t>leap=0</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857690474"/>
                  </a:ext>
                </a:extLst>
              </a:tr>
              <a:tr h="0">
                <a:tc gridSpan="2">
                  <a:txBody>
                    <a:bodyPr/>
                    <a:lstStyle/>
                    <a:p>
                      <a:pPr>
                        <a:lnSpc>
                          <a:spcPct val="100000"/>
                        </a:lnSpc>
                        <a:spcBef>
                          <a:spcPts val="0"/>
                        </a:spcBef>
                        <a:spcAft>
                          <a:spcPts val="0"/>
                        </a:spcAft>
                      </a:pPr>
                      <a:endParaRPr lang="en-US" altLang="zh-CN" sz="1400" dirty="0" smtClean="0"/>
                    </a:p>
                    <a:p>
                      <a:pPr>
                        <a:lnSpc>
                          <a:spcPct val="100000"/>
                        </a:lnSpc>
                        <a:spcBef>
                          <a:spcPts val="0"/>
                        </a:spcBef>
                        <a:spcAft>
                          <a:spcPts val="0"/>
                        </a:spcAft>
                      </a:pPr>
                      <a:r>
                        <a:rPr lang="zh-CN" altLang="en-US" sz="1400" dirty="0" smtClean="0"/>
                        <a:t>真</a:t>
                      </a:r>
                      <a:endParaRPr lang="zh-CN" altLang="en-US" sz="1400" dirty="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nSpc>
                          <a:spcPct val="100000"/>
                        </a:lnSpc>
                        <a:spcBef>
                          <a:spcPts val="0"/>
                        </a:spcBef>
                        <a:spcAft>
                          <a:spcPts val="0"/>
                        </a:spcAft>
                      </a:pPr>
                      <a:r>
                        <a:rPr lang="en-US" altLang="zh-CN" sz="1400" dirty="0" smtClean="0"/>
                        <a:t>leap == 1                               </a:t>
                      </a:r>
                    </a:p>
                    <a:p>
                      <a:pPr>
                        <a:lnSpc>
                          <a:spcPct val="100000"/>
                        </a:lnSpc>
                        <a:spcBef>
                          <a:spcPts val="0"/>
                        </a:spcBef>
                        <a:spcAft>
                          <a:spcPts val="0"/>
                        </a:spcAft>
                      </a:pPr>
                      <a:endParaRPr lang="zh-CN" altLang="en-US" sz="1400" dirty="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208687228"/>
                  </a:ext>
                </a:extLst>
              </a:tr>
              <a:tr h="0">
                <a:tc gridSpan="2">
                  <a:txBody>
                    <a:bodyPr/>
                    <a:lstStyle/>
                    <a:p>
                      <a:pPr algn="ctr">
                        <a:lnSpc>
                          <a:spcPct val="100000"/>
                        </a:lnSpc>
                        <a:spcBef>
                          <a:spcPts val="0"/>
                        </a:spcBef>
                        <a:spcAft>
                          <a:spcPts val="0"/>
                        </a:spcAft>
                      </a:pPr>
                      <a:r>
                        <a:rPr lang="zh-CN" altLang="en-US" sz="1400" smtClean="0"/>
                        <a:t>输出“闰年”</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ctr">
                        <a:lnSpc>
                          <a:spcPct val="100000"/>
                        </a:lnSpc>
                        <a:spcBef>
                          <a:spcPts val="0"/>
                        </a:spcBef>
                        <a:spcAft>
                          <a:spcPts val="0"/>
                        </a:spcAft>
                      </a:pPr>
                      <a:r>
                        <a:rPr lang="zh-CN" altLang="en-US" sz="1400" dirty="0" smtClean="0"/>
                        <a:t>输出“非闰年”</a:t>
                      </a:r>
                      <a:endParaRPr lang="zh-CN" altLang="en-US"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728529051"/>
                  </a:ext>
                </a:extLst>
              </a:tr>
            </a:tbl>
          </a:graphicData>
        </a:graphic>
      </p:graphicFrame>
      <p:sp>
        <p:nvSpPr>
          <p:cNvPr id="10" name="矩形 9"/>
          <p:cNvSpPr/>
          <p:nvPr/>
        </p:nvSpPr>
        <p:spPr>
          <a:xfrm>
            <a:off x="671196" y="2411582"/>
            <a:ext cx="1334020" cy="307777"/>
          </a:xfrm>
          <a:prstGeom prst="rect">
            <a:avLst/>
          </a:prstGeom>
        </p:spPr>
        <p:txBody>
          <a:bodyPr wrap="none">
            <a:spAutoFit/>
          </a:bodyPr>
          <a:lstStyle/>
          <a:p>
            <a:pPr>
              <a:defRPr/>
            </a:pPr>
            <a:r>
              <a:rPr lang="en-US" altLang="zh-CN" sz="1400" dirty="0"/>
              <a:t>year</a:t>
            </a:r>
            <a:r>
              <a:rPr lang="zh-CN" altLang="en-US" sz="1400" dirty="0"/>
              <a:t>被</a:t>
            </a:r>
            <a:r>
              <a:rPr lang="en-US" altLang="zh-CN" sz="1400" dirty="0"/>
              <a:t>400</a:t>
            </a:r>
            <a:r>
              <a:rPr lang="zh-CN" altLang="en-US" sz="1400" dirty="0"/>
              <a:t>整除</a:t>
            </a:r>
            <a:endParaRPr lang="en-US" altLang="zh-CN" sz="1400" dirty="0"/>
          </a:p>
        </p:txBody>
      </p:sp>
      <p:sp>
        <p:nvSpPr>
          <p:cNvPr id="25" name="矩形 24"/>
          <p:cNvSpPr/>
          <p:nvPr/>
        </p:nvSpPr>
        <p:spPr>
          <a:xfrm>
            <a:off x="1338206" y="1933313"/>
            <a:ext cx="1334020" cy="307777"/>
          </a:xfrm>
          <a:prstGeom prst="rect">
            <a:avLst/>
          </a:prstGeom>
        </p:spPr>
        <p:txBody>
          <a:bodyPr wrap="none">
            <a:spAutoFit/>
          </a:bodyPr>
          <a:lstStyle/>
          <a:p>
            <a:pPr algn="r">
              <a:lnSpc>
                <a:spcPct val="100000"/>
              </a:lnSpc>
              <a:spcBef>
                <a:spcPts val="0"/>
              </a:spcBef>
              <a:spcAft>
                <a:spcPts val="0"/>
              </a:spcAft>
            </a:pPr>
            <a:r>
              <a:rPr lang="en-US" altLang="zh-CN" sz="1400" dirty="0"/>
              <a:t>year</a:t>
            </a:r>
            <a:r>
              <a:rPr lang="zh-CN" altLang="en-US" sz="1400" dirty="0"/>
              <a:t>被</a:t>
            </a:r>
            <a:r>
              <a:rPr lang="en-US" altLang="zh-CN" sz="1400" dirty="0"/>
              <a:t>100</a:t>
            </a:r>
            <a:r>
              <a:rPr lang="zh-CN" altLang="en-US" sz="1400" dirty="0"/>
              <a:t>整除</a:t>
            </a:r>
            <a:endParaRPr lang="en-US" altLang="zh-CN" sz="1400" dirty="0"/>
          </a:p>
        </p:txBody>
      </p:sp>
      <p:pic>
        <p:nvPicPr>
          <p:cNvPr id="27" name="图片 26"/>
          <p:cNvPicPr>
            <a:picLocks noChangeAspect="1"/>
          </p:cNvPicPr>
          <p:nvPr/>
        </p:nvPicPr>
        <p:blipFill>
          <a:blip r:embed="rId3" cstate="print"/>
          <a:stretch>
            <a:fillRect/>
          </a:stretch>
        </p:blipFill>
        <p:spPr>
          <a:xfrm>
            <a:off x="429808" y="4461661"/>
            <a:ext cx="3457575" cy="942975"/>
          </a:xfrm>
          <a:prstGeom prst="rect">
            <a:avLst/>
          </a:prstGeom>
        </p:spPr>
      </p:pic>
      <p:pic>
        <p:nvPicPr>
          <p:cNvPr id="28" name="图片 27"/>
          <p:cNvPicPr>
            <a:picLocks noChangeAspect="1"/>
          </p:cNvPicPr>
          <p:nvPr/>
        </p:nvPicPr>
        <p:blipFill>
          <a:blip r:embed="rId4" cstate="print"/>
          <a:stretch>
            <a:fillRect/>
          </a:stretch>
        </p:blipFill>
        <p:spPr>
          <a:xfrm>
            <a:off x="429808" y="5426812"/>
            <a:ext cx="3457575" cy="914400"/>
          </a:xfrm>
          <a:prstGeom prst="rect">
            <a:avLst/>
          </a:prstGeom>
        </p:spPr>
      </p:pic>
      <p:sp>
        <p:nvSpPr>
          <p:cNvPr id="29" name="圆角矩形 28"/>
          <p:cNvSpPr/>
          <p:nvPr/>
        </p:nvSpPr>
        <p:spPr>
          <a:xfrm>
            <a:off x="8499638" y="685951"/>
            <a:ext cx="2773016" cy="1836807"/>
          </a:xfrm>
          <a:prstGeom prst="roundRect">
            <a:avLst>
              <a:gd name="adj" fmla="val 4013"/>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a:solidFill>
                  <a:schemeClr val="lt1"/>
                </a:solidFill>
              </a:rPr>
              <a:t>	</a:t>
            </a:r>
            <a:r>
              <a:rPr lang="en-US" altLang="zh-CN" sz="1400">
                <a:solidFill>
                  <a:schemeClr val="accent6"/>
                </a:solidFill>
              </a:rPr>
              <a:t>if(year%4!=0)</a:t>
            </a:r>
          </a:p>
          <a:p>
            <a:pPr defTabSz="357188"/>
            <a:r>
              <a:rPr lang="en-US" altLang="zh-CN" sz="1400">
                <a:solidFill>
                  <a:schemeClr val="accent6"/>
                </a:solidFill>
              </a:rPr>
              <a:t>		leap=0;</a:t>
            </a:r>
          </a:p>
          <a:p>
            <a:pPr defTabSz="357188"/>
            <a:r>
              <a:rPr lang="en-US" altLang="zh-CN" sz="1400">
                <a:solidFill>
                  <a:schemeClr val="accent6"/>
                </a:solidFill>
              </a:rPr>
              <a:t>	else if (year%100!=0)</a:t>
            </a:r>
          </a:p>
          <a:p>
            <a:pPr defTabSz="357188"/>
            <a:r>
              <a:rPr lang="en-US" altLang="zh-CN" sz="1400">
                <a:solidFill>
                  <a:schemeClr val="accent6"/>
                </a:solidFill>
              </a:rPr>
              <a:t>		leap=1;</a:t>
            </a:r>
          </a:p>
          <a:p>
            <a:pPr defTabSz="357188"/>
            <a:r>
              <a:rPr lang="en-US" altLang="zh-CN" sz="1400">
                <a:solidFill>
                  <a:schemeClr val="accent6"/>
                </a:solidFill>
              </a:rPr>
              <a:t>	else if(year%400!=0)</a:t>
            </a:r>
          </a:p>
          <a:p>
            <a:pPr defTabSz="357188"/>
            <a:r>
              <a:rPr lang="en-US" altLang="zh-CN" sz="1400">
                <a:solidFill>
                  <a:schemeClr val="accent6"/>
                </a:solidFill>
              </a:rPr>
              <a:t>		leap=0;</a:t>
            </a:r>
          </a:p>
          <a:p>
            <a:pPr defTabSz="357188"/>
            <a:r>
              <a:rPr lang="en-US" altLang="zh-CN" sz="1400">
                <a:solidFill>
                  <a:schemeClr val="accent6"/>
                </a:solidFill>
              </a:rPr>
              <a:t>	else</a:t>
            </a:r>
          </a:p>
          <a:p>
            <a:pPr defTabSz="357188"/>
            <a:r>
              <a:rPr lang="en-US" altLang="zh-CN" sz="1400">
                <a:solidFill>
                  <a:schemeClr val="accent6"/>
                </a:solidFill>
              </a:rPr>
              <a:t>		leap=1;</a:t>
            </a:r>
          </a:p>
        </p:txBody>
      </p:sp>
      <p:sp>
        <p:nvSpPr>
          <p:cNvPr id="30" name="圆角矩形 29"/>
          <p:cNvSpPr/>
          <p:nvPr/>
        </p:nvSpPr>
        <p:spPr>
          <a:xfrm>
            <a:off x="8407400" y="3246260"/>
            <a:ext cx="3686338" cy="1215401"/>
          </a:xfrm>
          <a:prstGeom prst="roundRect">
            <a:avLst>
              <a:gd name="adj" fmla="val 6786"/>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sz="1400" dirty="0" smtClean="0">
                <a:solidFill>
                  <a:schemeClr val="accent6"/>
                </a:solidFill>
              </a:rPr>
              <a:t>if</a:t>
            </a:r>
            <a:r>
              <a:rPr lang="en-US" altLang="zh-CN" sz="1400" dirty="0">
                <a:solidFill>
                  <a:schemeClr val="accent6"/>
                </a:solidFill>
              </a:rPr>
              <a:t>((year%4==0 &amp;&amp; year%100!=0) </a:t>
            </a:r>
            <a:endParaRPr lang="en-US" altLang="zh-CN" sz="1400" dirty="0" smtClean="0">
              <a:solidFill>
                <a:schemeClr val="accent6"/>
              </a:solidFill>
            </a:endParaRPr>
          </a:p>
          <a:p>
            <a:pPr defTabSz="357188"/>
            <a:r>
              <a:rPr lang="en-US" altLang="zh-CN" sz="1400" dirty="0">
                <a:solidFill>
                  <a:schemeClr val="accent6"/>
                </a:solidFill>
              </a:rPr>
              <a:t> </a:t>
            </a:r>
            <a:r>
              <a:rPr lang="en-US" altLang="zh-CN" sz="1400" dirty="0" smtClean="0">
                <a:solidFill>
                  <a:schemeClr val="accent6"/>
                </a:solidFill>
              </a:rPr>
              <a:t>   </a:t>
            </a:r>
            <a:r>
              <a:rPr lang="en-US" altLang="zh-CN" sz="1400" dirty="0" smtClean="0">
                <a:solidFill>
                  <a:schemeClr val="accent6"/>
                </a:solidFill>
              </a:rPr>
              <a:t>|| </a:t>
            </a:r>
            <a:r>
              <a:rPr lang="en-US" altLang="zh-CN" sz="1400" dirty="0">
                <a:solidFill>
                  <a:schemeClr val="accent6"/>
                </a:solidFill>
              </a:rPr>
              <a:t>(year%400==0))</a:t>
            </a:r>
          </a:p>
          <a:p>
            <a:pPr defTabSz="357188"/>
            <a:r>
              <a:rPr lang="en-US" altLang="zh-CN" sz="1400" dirty="0">
                <a:solidFill>
                  <a:schemeClr val="accent6"/>
                </a:solidFill>
              </a:rPr>
              <a:t> </a:t>
            </a:r>
            <a:r>
              <a:rPr lang="en-US" altLang="zh-CN" sz="1400" dirty="0" smtClean="0">
                <a:solidFill>
                  <a:schemeClr val="accent6"/>
                </a:solidFill>
              </a:rPr>
              <a:t>  </a:t>
            </a:r>
            <a:r>
              <a:rPr lang="en-US" altLang="zh-CN" sz="1400" dirty="0" smtClean="0">
                <a:solidFill>
                  <a:schemeClr val="accent6"/>
                </a:solidFill>
              </a:rPr>
              <a:t>leap=1</a:t>
            </a:r>
            <a:r>
              <a:rPr lang="en-US" altLang="zh-CN" sz="1400" dirty="0">
                <a:solidFill>
                  <a:schemeClr val="accent6"/>
                </a:solidFill>
              </a:rPr>
              <a:t>;</a:t>
            </a:r>
          </a:p>
          <a:p>
            <a:pPr defTabSz="357188"/>
            <a:r>
              <a:rPr lang="en-US" altLang="zh-CN" sz="1400" dirty="0" smtClean="0">
                <a:solidFill>
                  <a:schemeClr val="accent6"/>
                </a:solidFill>
              </a:rPr>
              <a:t>else</a:t>
            </a:r>
            <a:endParaRPr lang="en-US" altLang="zh-CN" sz="1400" dirty="0">
              <a:solidFill>
                <a:schemeClr val="accent6"/>
              </a:solidFill>
            </a:endParaRPr>
          </a:p>
          <a:p>
            <a:pPr defTabSz="357188"/>
            <a:r>
              <a:rPr lang="en-US" altLang="zh-CN" sz="1400" dirty="0">
                <a:solidFill>
                  <a:schemeClr val="accent6"/>
                </a:solidFill>
              </a:rPr>
              <a:t>	  leap=0;</a:t>
            </a:r>
          </a:p>
        </p:txBody>
      </p:sp>
      <p:sp>
        <p:nvSpPr>
          <p:cNvPr id="5" name="TextBox 4"/>
          <p:cNvSpPr txBox="1"/>
          <p:nvPr/>
        </p:nvSpPr>
        <p:spPr>
          <a:xfrm>
            <a:off x="3365500" y="3441700"/>
            <a:ext cx="364202" cy="307777"/>
          </a:xfrm>
          <a:prstGeom prst="rect">
            <a:avLst/>
          </a:prstGeom>
          <a:noFill/>
        </p:spPr>
        <p:txBody>
          <a:bodyPr wrap="none" rtlCol="0">
            <a:spAutoFit/>
          </a:bodyPr>
          <a:lstStyle/>
          <a:p>
            <a:r>
              <a:rPr lang="zh-CN" altLang="en-US" sz="1400" dirty="0"/>
              <a:t>假</a:t>
            </a:r>
          </a:p>
        </p:txBody>
      </p:sp>
    </p:spTree>
    <p:extLst>
      <p:ext uri="{BB962C8B-B14F-4D97-AF65-F5344CB8AC3E}">
        <p14:creationId xmlns:p14="http://schemas.microsoft.com/office/powerpoint/2010/main" val="1265677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592" y="226106"/>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302086" y="1337618"/>
            <a:ext cx="5697239" cy="432331"/>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4.9】</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方程的解。</a:t>
            </a:r>
          </a:p>
        </p:txBody>
      </p:sp>
      <p:sp>
        <p:nvSpPr>
          <p:cNvPr id="13" name="圆角矩形 12"/>
          <p:cNvSpPr/>
          <p:nvPr/>
        </p:nvSpPr>
        <p:spPr>
          <a:xfrm>
            <a:off x="4813300" y="101600"/>
            <a:ext cx="7150100" cy="6388653"/>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a:t>#include &lt;</a:t>
            </a:r>
            <a:r>
              <a:rPr lang="en-US" altLang="zh-CN" sz="1400" dirty="0" err="1"/>
              <a:t>math.h</a:t>
            </a:r>
            <a:r>
              <a:rPr lang="en-US" altLang="zh-CN" sz="1400" dirty="0"/>
              <a:t>&gt;</a:t>
            </a:r>
          </a:p>
          <a:p>
            <a:pPr defTabSz="363538"/>
            <a:r>
              <a:rPr lang="en-US" altLang="zh-CN" sz="1400" dirty="0" err="1"/>
              <a:t>int</a:t>
            </a:r>
            <a:r>
              <a:rPr lang="en-US" altLang="zh-CN" sz="1400" dirty="0"/>
              <a:t> main()</a:t>
            </a:r>
          </a:p>
          <a:p>
            <a:pPr defTabSz="363538"/>
            <a:r>
              <a:rPr lang="en-US" altLang="zh-CN" sz="1400" dirty="0" smtClean="0"/>
              <a:t>{</a:t>
            </a:r>
            <a:r>
              <a:rPr lang="en-US" altLang="zh-CN" sz="1400" dirty="0"/>
              <a:t>	double a,b,c,disc,x1,x2,realpart,imagpart;</a:t>
            </a:r>
          </a:p>
          <a:p>
            <a:pPr defTabSz="363538"/>
            <a:r>
              <a:rPr lang="en-US" altLang="zh-CN" sz="1400" dirty="0"/>
              <a:t>	</a:t>
            </a:r>
            <a:r>
              <a:rPr lang="en-US" altLang="zh-CN" sz="1400" dirty="0" err="1"/>
              <a:t>scanf</a:t>
            </a:r>
            <a:r>
              <a:rPr lang="en-US" altLang="zh-CN" sz="1400" dirty="0"/>
              <a:t>("%</a:t>
            </a:r>
            <a:r>
              <a:rPr lang="en-US" altLang="zh-CN" sz="1400" dirty="0" err="1"/>
              <a:t>lf,%lf,%lf",&amp;a,&amp;b,&amp;c</a:t>
            </a:r>
            <a:r>
              <a:rPr lang="en-US" altLang="zh-CN" sz="1400" dirty="0"/>
              <a:t>);</a:t>
            </a:r>
          </a:p>
          <a:p>
            <a:pPr defTabSz="363538"/>
            <a:r>
              <a:rPr lang="en-US" altLang="zh-CN" sz="1400" dirty="0"/>
              <a:t>	</a:t>
            </a:r>
            <a:r>
              <a:rPr lang="en-US" altLang="zh-CN" sz="1400" dirty="0" err="1"/>
              <a:t>printf</a:t>
            </a:r>
            <a:r>
              <a:rPr lang="en-US" altLang="zh-CN" sz="1400" dirty="0"/>
              <a:t>("The equation ");</a:t>
            </a:r>
          </a:p>
          <a:p>
            <a:pPr defTabSz="363538"/>
            <a:r>
              <a:rPr lang="en-US" altLang="zh-CN" sz="1400" dirty="0"/>
              <a:t>	if(</a:t>
            </a:r>
            <a:r>
              <a:rPr lang="en-US" altLang="zh-CN" sz="1400" dirty="0" err="1"/>
              <a:t>fabs</a:t>
            </a:r>
            <a:r>
              <a:rPr lang="en-US" altLang="zh-CN" sz="1400" dirty="0"/>
              <a:t>(a</a:t>
            </a:r>
            <a:r>
              <a:rPr lang="en-US" altLang="zh-CN" sz="1400" dirty="0" smtClean="0"/>
              <a:t>) &lt;= 1e-6</a:t>
            </a:r>
            <a:r>
              <a:rPr lang="en-US" altLang="zh-CN" sz="1400" dirty="0"/>
              <a:t>)</a:t>
            </a:r>
          </a:p>
          <a:p>
            <a:pPr defTabSz="363538"/>
            <a:r>
              <a:rPr lang="en-US" altLang="zh-CN" sz="1400" dirty="0"/>
              <a:t>		</a:t>
            </a:r>
            <a:r>
              <a:rPr lang="en-US" altLang="zh-CN" sz="1400" dirty="0" err="1"/>
              <a:t>printf</a:t>
            </a:r>
            <a:r>
              <a:rPr lang="en-US" altLang="zh-CN" sz="1400" dirty="0"/>
              <a:t>("is not a quadratic\n");</a:t>
            </a:r>
          </a:p>
          <a:p>
            <a:pPr defTabSz="363538"/>
            <a:r>
              <a:rPr lang="en-US" altLang="zh-CN" sz="1400" dirty="0"/>
              <a:t>	else</a:t>
            </a:r>
          </a:p>
          <a:p>
            <a:pPr defTabSz="363538"/>
            <a:r>
              <a:rPr lang="en-US" altLang="zh-CN" sz="1400" dirty="0"/>
              <a:t>	</a:t>
            </a:r>
            <a:r>
              <a:rPr lang="en-US" altLang="zh-CN" sz="1400" dirty="0" smtClean="0"/>
              <a:t>{</a:t>
            </a:r>
            <a:r>
              <a:rPr lang="en-US" altLang="zh-CN" sz="1400" dirty="0"/>
              <a:t>	disc=b*b-4*a*c;</a:t>
            </a:r>
          </a:p>
          <a:p>
            <a:pPr defTabSz="363538"/>
            <a:r>
              <a:rPr lang="en-US" altLang="zh-CN" sz="1400" dirty="0"/>
              <a:t>		if(</a:t>
            </a:r>
            <a:r>
              <a:rPr lang="en-US" altLang="zh-CN" sz="1400" dirty="0" err="1"/>
              <a:t>fabs</a:t>
            </a:r>
            <a:r>
              <a:rPr lang="en-US" altLang="zh-CN" sz="1400" dirty="0"/>
              <a:t>(disc</a:t>
            </a:r>
            <a:r>
              <a:rPr lang="en-US" altLang="zh-CN" sz="1400" dirty="0" smtClean="0"/>
              <a:t>) &lt;= 1e-6</a:t>
            </a:r>
            <a:r>
              <a:rPr lang="en-US" altLang="zh-CN" sz="1400" dirty="0"/>
              <a:t>)</a:t>
            </a:r>
          </a:p>
          <a:p>
            <a:pPr defTabSz="363538"/>
            <a:r>
              <a:rPr lang="en-US" altLang="zh-CN" sz="1400" dirty="0"/>
              <a:t>			</a:t>
            </a:r>
            <a:r>
              <a:rPr lang="en-US" altLang="zh-CN" sz="1400" dirty="0" err="1"/>
              <a:t>printf</a:t>
            </a:r>
            <a:r>
              <a:rPr lang="en-US" altLang="zh-CN" sz="1400" dirty="0"/>
              <a:t>("has two equal roots:%8.4f\n",-b/(2*a));</a:t>
            </a:r>
          </a:p>
          <a:p>
            <a:pPr defTabSz="363538"/>
            <a:r>
              <a:rPr lang="en-US" altLang="zh-CN" sz="1400" dirty="0"/>
              <a:t>		else</a:t>
            </a:r>
          </a:p>
          <a:p>
            <a:pPr defTabSz="363538"/>
            <a:r>
              <a:rPr lang="en-US" altLang="zh-CN" sz="1400" dirty="0"/>
              <a:t>			if(disc&gt;1e-6)</a:t>
            </a:r>
          </a:p>
          <a:p>
            <a:pPr defTabSz="363538"/>
            <a:r>
              <a:rPr lang="en-US" altLang="zh-CN" sz="1400" dirty="0"/>
              <a:t>			</a:t>
            </a:r>
            <a:r>
              <a:rPr lang="en-US" altLang="zh-CN" sz="1400" dirty="0" smtClean="0"/>
              <a:t>{</a:t>
            </a:r>
            <a:r>
              <a:rPr lang="en-US" altLang="zh-CN" sz="1400" dirty="0"/>
              <a:t>	x1=(-</a:t>
            </a:r>
            <a:r>
              <a:rPr lang="en-US" altLang="zh-CN" sz="1400" dirty="0" err="1"/>
              <a:t>b+sqrt</a:t>
            </a:r>
            <a:r>
              <a:rPr lang="en-US" altLang="zh-CN" sz="1400" dirty="0"/>
              <a:t>(disc))/(2*a);</a:t>
            </a:r>
          </a:p>
          <a:p>
            <a:pPr defTabSz="363538"/>
            <a:r>
              <a:rPr lang="en-US" altLang="zh-CN" sz="1400" dirty="0"/>
              <a:t>				x2=(-b-</a:t>
            </a:r>
            <a:r>
              <a:rPr lang="en-US" altLang="zh-CN" sz="1400" dirty="0" err="1"/>
              <a:t>sqrt</a:t>
            </a:r>
            <a:r>
              <a:rPr lang="en-US" altLang="zh-CN" sz="1400" dirty="0"/>
              <a:t>(disc))/(2*a);</a:t>
            </a:r>
          </a:p>
          <a:p>
            <a:pPr defTabSz="363538"/>
            <a:r>
              <a:rPr lang="en-US" altLang="zh-CN" sz="1400" dirty="0"/>
              <a:t>				</a:t>
            </a:r>
            <a:r>
              <a:rPr lang="en-US" altLang="zh-CN" sz="1400" dirty="0" err="1"/>
              <a:t>printf</a:t>
            </a:r>
            <a:r>
              <a:rPr lang="en-US" altLang="zh-CN" sz="1400" dirty="0"/>
              <a:t>("has distinct real roots:%8.4f and %8.4f\n",x1,x2);</a:t>
            </a:r>
          </a:p>
          <a:p>
            <a:pPr defTabSz="363538"/>
            <a:r>
              <a:rPr lang="en-US" altLang="zh-CN" sz="1400" dirty="0"/>
              <a:t>			}</a:t>
            </a:r>
          </a:p>
          <a:p>
            <a:pPr defTabSz="363538"/>
            <a:r>
              <a:rPr lang="en-US" altLang="zh-CN" sz="1400" dirty="0"/>
              <a:t>			else</a:t>
            </a:r>
          </a:p>
          <a:p>
            <a:pPr defTabSz="363538"/>
            <a:r>
              <a:rPr lang="en-US" altLang="zh-CN" sz="1400" dirty="0"/>
              <a:t>			</a:t>
            </a:r>
            <a:r>
              <a:rPr lang="en-US" altLang="zh-CN" sz="1400" dirty="0" smtClean="0"/>
              <a:t>{</a:t>
            </a:r>
            <a:r>
              <a:rPr lang="en-US" altLang="zh-CN" sz="1400" dirty="0"/>
              <a:t>	</a:t>
            </a:r>
            <a:r>
              <a:rPr lang="en-US" altLang="zh-CN" sz="1400" dirty="0" err="1"/>
              <a:t>realpart</a:t>
            </a:r>
            <a:r>
              <a:rPr lang="en-US" altLang="zh-CN" sz="1400" dirty="0"/>
              <a:t>=-b/(2*a</a:t>
            </a:r>
            <a:r>
              <a:rPr lang="en-US" altLang="zh-CN" sz="1400" dirty="0" smtClean="0"/>
              <a:t>);			//</a:t>
            </a:r>
            <a:r>
              <a:rPr lang="en-US" altLang="zh-CN" sz="1400" dirty="0" err="1"/>
              <a:t>realpart</a:t>
            </a:r>
            <a:r>
              <a:rPr lang="zh-CN" altLang="en-US" sz="1400" dirty="0"/>
              <a:t>是复根的实部</a:t>
            </a:r>
          </a:p>
          <a:p>
            <a:pPr defTabSz="363538"/>
            <a:r>
              <a:rPr lang="zh-CN" altLang="en-US" sz="1400" dirty="0"/>
              <a:t>				</a:t>
            </a:r>
            <a:r>
              <a:rPr lang="en-US" altLang="zh-CN" sz="1400" dirty="0" err="1"/>
              <a:t>imagpart</a:t>
            </a:r>
            <a:r>
              <a:rPr lang="en-US" altLang="zh-CN" sz="1400" dirty="0"/>
              <a:t>=</a:t>
            </a:r>
            <a:r>
              <a:rPr lang="en-US" altLang="zh-CN" sz="1400" dirty="0" err="1"/>
              <a:t>sqrt</a:t>
            </a:r>
            <a:r>
              <a:rPr lang="en-US" altLang="zh-CN" sz="1400" dirty="0"/>
              <a:t>(-disc)/(2*a</a:t>
            </a:r>
            <a:r>
              <a:rPr lang="en-US" altLang="zh-CN" sz="1400" dirty="0" smtClean="0"/>
              <a:t>);	//</a:t>
            </a:r>
            <a:r>
              <a:rPr lang="en-US" altLang="zh-CN" sz="1400" dirty="0" err="1"/>
              <a:t>imagpart</a:t>
            </a:r>
            <a:r>
              <a:rPr lang="zh-CN" altLang="en-US" sz="1400" dirty="0"/>
              <a:t>是复根的虚部</a:t>
            </a:r>
          </a:p>
          <a:p>
            <a:pPr defTabSz="363538"/>
            <a:r>
              <a:rPr lang="zh-CN" altLang="en-US" sz="1400" dirty="0"/>
              <a:t>				</a:t>
            </a:r>
            <a:r>
              <a:rPr lang="en-US" altLang="zh-CN" sz="1400" dirty="0" err="1"/>
              <a:t>printf</a:t>
            </a:r>
            <a:r>
              <a:rPr lang="en-US" altLang="zh-CN" sz="1400" dirty="0"/>
              <a:t>("has complex roots:\n");</a:t>
            </a:r>
          </a:p>
          <a:p>
            <a:pPr defTabSz="363538"/>
            <a:r>
              <a:rPr lang="en-US" altLang="zh-CN" sz="1400" dirty="0"/>
              <a:t>				</a:t>
            </a:r>
            <a:r>
              <a:rPr lang="en-US" altLang="zh-CN" sz="1400" dirty="0" err="1"/>
              <a:t>printf</a:t>
            </a:r>
            <a:r>
              <a:rPr lang="en-US" altLang="zh-CN" sz="1400" dirty="0"/>
              <a:t>("%8.4f+%8.4fi\n",</a:t>
            </a:r>
            <a:r>
              <a:rPr lang="en-US" altLang="zh-CN" sz="1400" dirty="0" err="1"/>
              <a:t>realpart,imagpart</a:t>
            </a:r>
            <a:r>
              <a:rPr lang="en-US" altLang="zh-CN" sz="1400" dirty="0" smtClean="0"/>
              <a:t>);	//</a:t>
            </a:r>
            <a:r>
              <a:rPr lang="zh-CN" altLang="en-US" sz="1400" dirty="0"/>
              <a:t>输出一个复数</a:t>
            </a:r>
          </a:p>
          <a:p>
            <a:pPr defTabSz="363538"/>
            <a:r>
              <a:rPr lang="zh-CN" altLang="en-US" sz="1400" dirty="0"/>
              <a:t>				</a:t>
            </a:r>
            <a:r>
              <a:rPr lang="en-US" altLang="zh-CN" sz="1400" dirty="0" err="1"/>
              <a:t>printf</a:t>
            </a:r>
            <a:r>
              <a:rPr lang="en-US" altLang="zh-CN" sz="1400" dirty="0"/>
              <a:t>("%8.4f-%8.4fi\n",</a:t>
            </a:r>
            <a:r>
              <a:rPr lang="en-US" altLang="zh-CN" sz="1400" dirty="0" err="1"/>
              <a:t>realpart,imagpart</a:t>
            </a:r>
            <a:r>
              <a:rPr lang="en-US" altLang="zh-CN" sz="1400" dirty="0" smtClean="0"/>
              <a:t>);	//</a:t>
            </a:r>
            <a:r>
              <a:rPr lang="zh-CN" altLang="en-US" sz="1400" dirty="0"/>
              <a:t>输出另一个复数</a:t>
            </a:r>
          </a:p>
          <a:p>
            <a:pPr defTabSz="363538"/>
            <a:r>
              <a:rPr lang="zh-CN" altLang="en-US" sz="1400" dirty="0"/>
              <a:t>			</a:t>
            </a:r>
            <a:r>
              <a:rPr lang="en-US" altLang="zh-CN" sz="1400" dirty="0"/>
              <a:t>}</a:t>
            </a:r>
          </a:p>
          <a:p>
            <a:pPr defTabSz="363538"/>
            <a:r>
              <a:rPr lang="en-US" altLang="zh-CN" sz="1400" dirty="0"/>
              <a:t>	}</a:t>
            </a:r>
          </a:p>
          <a:p>
            <a:pPr defTabSz="363538"/>
            <a:r>
              <a:rPr lang="en-US" altLang="zh-CN" sz="1400" dirty="0"/>
              <a:t>	return 0;</a:t>
            </a:r>
          </a:p>
          <a:p>
            <a:pPr defTabSz="363538"/>
            <a:r>
              <a:rPr lang="en-US" altLang="zh-CN" sz="1400" dirty="0"/>
              <a:t>} </a:t>
            </a:r>
          </a:p>
        </p:txBody>
      </p:sp>
      <p:graphicFrame>
        <p:nvGraphicFramePr>
          <p:cNvPr id="5" name="表格 4"/>
          <p:cNvGraphicFramePr>
            <a:graphicFrameLocks noGrp="1"/>
          </p:cNvGraphicFramePr>
          <p:nvPr>
            <p:extLst>
              <p:ext uri="{D42A27DB-BD31-4B8C-83A1-F6EECF244321}">
                <p14:modId xmlns:p14="http://schemas.microsoft.com/office/powerpoint/2010/main" val="2916862343"/>
              </p:ext>
            </p:extLst>
          </p:nvPr>
        </p:nvGraphicFramePr>
        <p:xfrm>
          <a:off x="467140" y="1957734"/>
          <a:ext cx="4052788" cy="2590800"/>
        </p:xfrm>
        <a:graphic>
          <a:graphicData uri="http://schemas.openxmlformats.org/drawingml/2006/table">
            <a:tbl>
              <a:tblPr>
                <a:tableStyleId>{21E4AEA4-8DFA-4A89-87EB-49C32662AFE0}</a:tableStyleId>
              </a:tblPr>
              <a:tblGrid>
                <a:gridCol w="1013197">
                  <a:extLst>
                    <a:ext uri="{9D8B030D-6E8A-4147-A177-3AD203B41FA5}">
                      <a16:colId xmlns="" xmlns:a16="http://schemas.microsoft.com/office/drawing/2014/main" val="1587561421"/>
                    </a:ext>
                  </a:extLst>
                </a:gridCol>
                <a:gridCol w="1013197">
                  <a:extLst>
                    <a:ext uri="{9D8B030D-6E8A-4147-A177-3AD203B41FA5}">
                      <a16:colId xmlns="" xmlns:a16="http://schemas.microsoft.com/office/drawing/2014/main" val="3240896132"/>
                    </a:ext>
                  </a:extLst>
                </a:gridCol>
                <a:gridCol w="1013197">
                  <a:extLst>
                    <a:ext uri="{9D8B030D-6E8A-4147-A177-3AD203B41FA5}">
                      <a16:colId xmlns="" xmlns:a16="http://schemas.microsoft.com/office/drawing/2014/main" val="1947674375"/>
                    </a:ext>
                  </a:extLst>
                </a:gridCol>
                <a:gridCol w="1013197">
                  <a:extLst>
                    <a:ext uri="{9D8B030D-6E8A-4147-A177-3AD203B41FA5}">
                      <a16:colId xmlns="" xmlns:a16="http://schemas.microsoft.com/office/drawing/2014/main" val="65541945"/>
                    </a:ext>
                  </a:extLst>
                </a:gridCol>
              </a:tblGrid>
              <a:tr h="199906">
                <a:tc gridSpan="4">
                  <a:txBody>
                    <a:bodyPr/>
                    <a:lstStyle/>
                    <a:p>
                      <a:pPr algn="ctr"/>
                      <a:r>
                        <a:rPr lang="zh-CN" altLang="en-US" sz="1400" dirty="0" smtClean="0"/>
                        <a:t>输入</a:t>
                      </a:r>
                      <a:r>
                        <a:rPr lang="en-US" altLang="zh-CN" sz="1400" dirty="0" err="1" smtClean="0"/>
                        <a:t>a,b,c</a:t>
                      </a:r>
                      <a:endParaRPr lang="zh-CN" altLang="en-US"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348594255"/>
                  </a:ext>
                </a:extLst>
              </a:tr>
              <a:tr h="199906">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3">
                  <a:txBody>
                    <a:bodyPr/>
                    <a:lstStyle/>
                    <a:p>
                      <a:r>
                        <a:rPr lang="en-US" altLang="zh-CN" sz="1400" dirty="0" smtClean="0"/>
                        <a:t>a=0</a:t>
                      </a:r>
                    </a:p>
                    <a:p>
                      <a:pPr algn="r"/>
                      <a:r>
                        <a:rPr lang="en-US" altLang="zh-CN" sz="1400" dirty="0" smtClean="0"/>
                        <a:t>F</a:t>
                      </a:r>
                      <a:endParaRPr lang="zh-CN" altLang="en-US" sz="1400" dirty="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48333936"/>
                  </a:ext>
                </a:extLst>
              </a:tr>
              <a:tr h="381378">
                <a:tc rowSpan="3">
                  <a:txBody>
                    <a:bodyPr/>
                    <a:lstStyle/>
                    <a:p>
                      <a:r>
                        <a:rPr lang="zh-CN" altLang="en-US" sz="1400" smtClean="0"/>
                        <a:t>输出不是“二次方程”</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2">
                  <a:txBody>
                    <a:bodyPr/>
                    <a:lstStyle/>
                    <a:p>
                      <a:r>
                        <a:rPr lang="en-US" altLang="zh-CN" sz="1400" smtClean="0"/>
                        <a:t>b</a:t>
                      </a:r>
                      <a:r>
                        <a:rPr lang="en-US" altLang="zh-CN" sz="1400" baseline="30000" smtClean="0"/>
                        <a:t>2</a:t>
                      </a:r>
                      <a:r>
                        <a:rPr lang="en-US" altLang="zh-CN" sz="1400" smtClean="0"/>
                        <a:t>-4ac=0 </a:t>
                      </a:r>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9386591"/>
                  </a:ext>
                </a:extLst>
              </a:tr>
              <a:tr h="199906">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2">
                  <a:txBody>
                    <a:bodyPr/>
                    <a:lstStyle/>
                    <a:p>
                      <a:r>
                        <a:rPr lang="zh-CN" altLang="en-US" sz="1400" smtClean="0"/>
                        <a:t>计算和输出两个相等的实根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endParaRPr lang="en-US" altLang="zh-CN" sz="1400" smtClean="0"/>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extLst>
                  <a:ext uri="{0D108BD9-81ED-4DB2-BD59-A6C34878D82A}">
                    <a16:rowId xmlns="" xmlns:a16="http://schemas.microsoft.com/office/drawing/2014/main" val="1822607010"/>
                  </a:ext>
                </a:extLst>
              </a:tr>
              <a:tr h="279868">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smtClean="0"/>
                        <a:t>计算和输出两个不等实根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dirty="0" smtClean="0"/>
                        <a:t>计算和输出两个共轭复根</a:t>
                      </a:r>
                      <a:endParaRPr lang="zh-CN" altLang="en-US" sz="1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36828233"/>
                  </a:ext>
                </a:extLst>
              </a:tr>
            </a:tbl>
          </a:graphicData>
        </a:graphic>
      </p:graphicFrame>
      <p:sp>
        <p:nvSpPr>
          <p:cNvPr id="6" name="矩形 5"/>
          <p:cNvSpPr/>
          <p:nvPr/>
        </p:nvSpPr>
        <p:spPr>
          <a:xfrm>
            <a:off x="3081832" y="3323129"/>
            <a:ext cx="970137" cy="307777"/>
          </a:xfrm>
          <a:prstGeom prst="rect">
            <a:avLst/>
          </a:prstGeom>
        </p:spPr>
        <p:txBody>
          <a:bodyPr wrap="none">
            <a:spAutoFit/>
          </a:bodyPr>
          <a:lstStyle/>
          <a:p>
            <a:r>
              <a:rPr lang="en-US" altLang="zh-CN" sz="1400" smtClean="0"/>
              <a:t>b</a:t>
            </a:r>
            <a:r>
              <a:rPr lang="en-US" altLang="zh-CN" sz="1400" baseline="30000" smtClean="0"/>
              <a:t>2</a:t>
            </a:r>
            <a:r>
              <a:rPr lang="en-US" altLang="zh-CN" sz="1400" smtClean="0"/>
              <a:t>-4ac&gt;0 </a:t>
            </a:r>
            <a:endParaRPr lang="zh-CN" altLang="en-US" sz="1400"/>
          </a:p>
        </p:txBody>
      </p:sp>
      <p:pic>
        <p:nvPicPr>
          <p:cNvPr id="7" name="图片 6"/>
          <p:cNvPicPr>
            <a:picLocks noChangeAspect="1"/>
          </p:cNvPicPr>
          <p:nvPr/>
        </p:nvPicPr>
        <p:blipFill>
          <a:blip r:embed="rId3" cstate="print"/>
          <a:stretch>
            <a:fillRect/>
          </a:stretch>
        </p:blipFill>
        <p:spPr>
          <a:xfrm>
            <a:off x="460567" y="4613966"/>
            <a:ext cx="3234674" cy="606090"/>
          </a:xfrm>
          <a:prstGeom prst="rect">
            <a:avLst/>
          </a:prstGeom>
        </p:spPr>
      </p:pic>
      <p:pic>
        <p:nvPicPr>
          <p:cNvPr id="8" name="图片 7"/>
          <p:cNvPicPr>
            <a:picLocks noChangeAspect="1"/>
          </p:cNvPicPr>
          <p:nvPr/>
        </p:nvPicPr>
        <p:blipFill>
          <a:blip r:embed="rId4" cstate="print"/>
          <a:stretch>
            <a:fillRect/>
          </a:stretch>
        </p:blipFill>
        <p:spPr>
          <a:xfrm>
            <a:off x="460567" y="5291142"/>
            <a:ext cx="3225270" cy="860983"/>
          </a:xfrm>
          <a:prstGeom prst="rect">
            <a:avLst/>
          </a:prstGeom>
        </p:spPr>
      </p:pic>
      <p:pic>
        <p:nvPicPr>
          <p:cNvPr id="9" name="图片 8"/>
          <p:cNvPicPr>
            <a:picLocks noChangeAspect="1"/>
          </p:cNvPicPr>
          <p:nvPr/>
        </p:nvPicPr>
        <p:blipFill>
          <a:blip r:embed="rId5" cstate="print"/>
          <a:stretch>
            <a:fillRect/>
          </a:stretch>
        </p:blipFill>
        <p:spPr>
          <a:xfrm>
            <a:off x="460567" y="6190225"/>
            <a:ext cx="3234674" cy="608119"/>
          </a:xfrm>
          <a:prstGeom prst="rect">
            <a:avLst/>
          </a:prstGeom>
        </p:spPr>
      </p:pic>
    </p:spTree>
    <p:extLst>
      <p:ext uri="{BB962C8B-B14F-4D97-AF65-F5344CB8AC3E}">
        <p14:creationId xmlns:p14="http://schemas.microsoft.com/office/powerpoint/2010/main" val="1491445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868" y="128414"/>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371660" y="1194300"/>
            <a:ext cx="4597905" cy="2831600"/>
          </a:xfrm>
        </p:spPr>
        <p:txBody>
          <a:bodyPr>
            <a:noAutofit/>
          </a:bodyPr>
          <a:lstStyle/>
          <a:p>
            <a:pPr marL="88900" indent="-88900">
              <a:lnSpc>
                <a:spcPct val="120000"/>
              </a:lnSpc>
              <a:spcBef>
                <a:spcPts val="0"/>
              </a:spcBef>
              <a:buNone/>
            </a:pPr>
            <a:r>
              <a:rPr lang="en-US" altLang="zh-CN" sz="1800" dirty="0" smtClean="0">
                <a:solidFill>
                  <a:schemeClr val="accent1"/>
                </a:solidFill>
              </a:rPr>
              <a:t>【</a:t>
            </a:r>
            <a:r>
              <a:rPr lang="zh-CN" altLang="en-US" sz="1800" dirty="0" smtClean="0">
                <a:solidFill>
                  <a:schemeClr val="accent1"/>
                </a:solidFill>
              </a:rPr>
              <a:t>例</a:t>
            </a:r>
            <a:r>
              <a:rPr lang="en-US" altLang="zh-CN" sz="1800" dirty="0" smtClean="0">
                <a:solidFill>
                  <a:schemeClr val="accent1"/>
                </a:solidFill>
              </a:rPr>
              <a:t>4.10】</a:t>
            </a:r>
            <a:r>
              <a:rPr lang="zh-CN" altLang="en-US" sz="1800" dirty="0">
                <a:solidFill>
                  <a:schemeClr val="accent1"/>
                </a:solidFill>
              </a:rPr>
              <a:t>运输公司对用户计算运输费用。路程越远，运费越低。标准如下</a:t>
            </a:r>
            <a:r>
              <a:rPr lang="en-US" altLang="zh-CN" sz="1800" dirty="0">
                <a:solidFill>
                  <a:schemeClr val="accent1"/>
                </a:solidFill>
              </a:rPr>
              <a:t>:  </a:t>
            </a:r>
          </a:p>
          <a:p>
            <a:pPr marL="1460500" lvl="3" indent="-338138">
              <a:lnSpc>
                <a:spcPct val="120000"/>
              </a:lnSpc>
              <a:spcBef>
                <a:spcPts val="0"/>
              </a:spcBef>
              <a:buNone/>
            </a:pPr>
            <a:r>
              <a:rPr lang="en-US" altLang="zh-CN" dirty="0" smtClean="0">
                <a:solidFill>
                  <a:schemeClr val="accent1"/>
                </a:solidFill>
              </a:rPr>
              <a:t>s&lt;250                     </a:t>
            </a:r>
            <a:r>
              <a:rPr lang="zh-CN" altLang="en-US" dirty="0" smtClean="0">
                <a:solidFill>
                  <a:schemeClr val="accent1"/>
                </a:solidFill>
              </a:rPr>
              <a:t>没有</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250</a:t>
            </a:r>
            <a:r>
              <a:rPr lang="en-US" altLang="zh-CN" dirty="0" smtClean="0">
                <a:solidFill>
                  <a:schemeClr val="accent1"/>
                </a:solidFill>
              </a:rPr>
              <a:t>≤ s &lt; 500         2</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500</a:t>
            </a:r>
            <a:r>
              <a:rPr lang="en-US" altLang="zh-CN" dirty="0" smtClean="0">
                <a:solidFill>
                  <a:schemeClr val="accent1"/>
                </a:solidFill>
              </a:rPr>
              <a:t>≤ s &lt; 1000       5</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1000</a:t>
            </a:r>
            <a:r>
              <a:rPr lang="en-US" altLang="zh-CN" dirty="0" smtClean="0">
                <a:solidFill>
                  <a:schemeClr val="accent1"/>
                </a:solidFill>
              </a:rPr>
              <a:t>≤ s &lt; 2000     8</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2000</a:t>
            </a:r>
            <a:r>
              <a:rPr lang="en-US" altLang="zh-CN" dirty="0" smtClean="0">
                <a:solidFill>
                  <a:schemeClr val="accent1"/>
                </a:solidFill>
              </a:rPr>
              <a:t>≤ s &lt; 3000    10</a:t>
            </a:r>
            <a:r>
              <a:rPr lang="zh-CN" altLang="en-US" dirty="0">
                <a:solidFill>
                  <a:schemeClr val="accent1"/>
                </a:solidFill>
              </a:rPr>
              <a:t>％折扣</a:t>
            </a:r>
          </a:p>
          <a:p>
            <a:pPr marL="1460500" lvl="3" indent="-338138">
              <a:lnSpc>
                <a:spcPct val="120000"/>
              </a:lnSpc>
              <a:spcBef>
                <a:spcPts val="0"/>
              </a:spcBef>
              <a:buNone/>
            </a:pPr>
            <a:r>
              <a:rPr lang="en-US" altLang="zh-CN" dirty="0" smtClean="0">
                <a:solidFill>
                  <a:schemeClr val="accent1"/>
                </a:solidFill>
              </a:rPr>
              <a:t>3000 ≤ s                15</a:t>
            </a:r>
            <a:r>
              <a:rPr lang="zh-CN" altLang="en-US" dirty="0">
                <a:solidFill>
                  <a:schemeClr val="accent1"/>
                </a:solidFill>
              </a:rPr>
              <a:t>％折扣</a:t>
            </a:r>
          </a:p>
        </p:txBody>
      </p:sp>
      <p:sp>
        <p:nvSpPr>
          <p:cNvPr id="13" name="圆角矩形 12"/>
          <p:cNvSpPr/>
          <p:nvPr/>
        </p:nvSpPr>
        <p:spPr>
          <a:xfrm>
            <a:off x="5065045" y="580128"/>
            <a:ext cx="6701422" cy="5930001"/>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a:t>
            </a:r>
            <a:r>
              <a:rPr lang="en-US" altLang="zh-CN" sz="1400" dirty="0" err="1"/>
              <a:t>int</a:t>
            </a:r>
            <a:r>
              <a:rPr lang="en-US" altLang="zh-CN" sz="1400" dirty="0"/>
              <a:t> </a:t>
            </a:r>
            <a:r>
              <a:rPr lang="en-US" altLang="zh-CN" sz="1400" dirty="0" err="1"/>
              <a:t>c,s</a:t>
            </a:r>
            <a:r>
              <a:rPr lang="en-US" altLang="zh-CN" sz="1400" dirty="0" smtClean="0"/>
              <a:t>;  </a:t>
            </a:r>
            <a:r>
              <a:rPr lang="en-US" altLang="zh-CN" sz="1400" dirty="0" smtClean="0">
                <a:solidFill>
                  <a:srgbClr val="C00000"/>
                </a:solidFill>
              </a:rPr>
              <a:t>// c</a:t>
            </a:r>
            <a:r>
              <a:rPr lang="zh-CN" altLang="en-US" sz="1400" dirty="0" smtClean="0">
                <a:solidFill>
                  <a:srgbClr val="C00000"/>
                </a:solidFill>
              </a:rPr>
              <a:t>是分类整数</a:t>
            </a:r>
            <a:endParaRPr lang="en-US" altLang="zh-CN" sz="1400" dirty="0">
              <a:solidFill>
                <a:srgbClr val="C00000"/>
              </a:solidFill>
            </a:endParaRPr>
          </a:p>
          <a:p>
            <a:pPr defTabSz="363538"/>
            <a:r>
              <a:rPr lang="en-US" altLang="zh-CN" sz="1400" dirty="0"/>
              <a:t>	float </a:t>
            </a:r>
            <a:r>
              <a:rPr lang="en-US" altLang="zh-CN" sz="1400" dirty="0" err="1"/>
              <a:t>p,w,d,f</a:t>
            </a:r>
            <a:r>
              <a:rPr lang="en-US" altLang="zh-CN" sz="1400" dirty="0"/>
              <a:t>;</a:t>
            </a:r>
          </a:p>
          <a:p>
            <a:pPr defTabSz="363538"/>
            <a:r>
              <a:rPr lang="en-US" altLang="zh-CN" sz="1400" dirty="0"/>
              <a:t>	</a:t>
            </a:r>
            <a:r>
              <a:rPr lang="en-US" altLang="zh-CN" sz="1400" dirty="0" err="1"/>
              <a:t>printf</a:t>
            </a:r>
            <a:r>
              <a:rPr lang="en-US" altLang="zh-CN" sz="1400" dirty="0"/>
              <a:t>("please enter </a:t>
            </a:r>
            <a:r>
              <a:rPr lang="en-US" altLang="zh-CN" sz="1400" dirty="0" err="1"/>
              <a:t>price,weight,discount</a:t>
            </a:r>
            <a:r>
              <a:rPr lang="en-US" altLang="zh-CN" sz="1400" dirty="0" smtClean="0"/>
              <a:t>:"); </a:t>
            </a:r>
            <a:r>
              <a:rPr lang="en-US" altLang="zh-CN" sz="1400" dirty="0" smtClean="0">
                <a:solidFill>
                  <a:srgbClr val="C00000"/>
                </a:solidFill>
              </a:rPr>
              <a:t>//</a:t>
            </a:r>
            <a:r>
              <a:rPr lang="zh-CN" altLang="en-US" sz="1400" dirty="0">
                <a:solidFill>
                  <a:srgbClr val="C00000"/>
                </a:solidFill>
              </a:rPr>
              <a:t>提示输入的数据</a:t>
            </a:r>
          </a:p>
          <a:p>
            <a:pPr defTabSz="363538"/>
            <a:r>
              <a:rPr lang="zh-CN" altLang="en-US" sz="1400" dirty="0"/>
              <a:t>	</a:t>
            </a:r>
            <a:r>
              <a:rPr lang="en-US" altLang="zh-CN" sz="1400" dirty="0" err="1"/>
              <a:t>scanf</a:t>
            </a:r>
            <a:r>
              <a:rPr lang="en-US" altLang="zh-CN" sz="1400" dirty="0"/>
              <a:t>("%</a:t>
            </a:r>
            <a:r>
              <a:rPr lang="en-US" altLang="zh-CN" sz="1400" dirty="0" err="1"/>
              <a:t>f,%f,%d",&amp;p,&amp;w,&amp;s</a:t>
            </a:r>
            <a:r>
              <a:rPr lang="en-US" altLang="zh-CN" sz="1400" dirty="0" smtClean="0"/>
              <a:t>);		</a:t>
            </a:r>
            <a:r>
              <a:rPr lang="en-US" altLang="zh-CN" sz="1400" dirty="0" smtClean="0">
                <a:solidFill>
                  <a:srgbClr val="C00000"/>
                </a:solidFill>
              </a:rPr>
              <a:t>//</a:t>
            </a:r>
            <a:r>
              <a:rPr lang="zh-CN" altLang="en-US" sz="1400" dirty="0">
                <a:solidFill>
                  <a:srgbClr val="C00000"/>
                </a:solidFill>
              </a:rPr>
              <a:t>输入单价、重量、距离 </a:t>
            </a:r>
          </a:p>
          <a:p>
            <a:pPr defTabSz="363538"/>
            <a:r>
              <a:rPr lang="zh-CN" altLang="en-US" sz="1400" dirty="0"/>
              <a:t>	</a:t>
            </a:r>
            <a:r>
              <a:rPr lang="en-US" altLang="zh-CN" sz="1400" dirty="0"/>
              <a:t>if(s&gt;=3000) c=12;  </a:t>
            </a:r>
            <a:r>
              <a:rPr lang="en-US" altLang="zh-CN" sz="1400" dirty="0">
                <a:solidFill>
                  <a:srgbClr val="C00000"/>
                </a:solidFill>
              </a:rPr>
              <a:t>//3000km</a:t>
            </a:r>
            <a:r>
              <a:rPr lang="zh-CN" altLang="en-US" sz="1400" dirty="0">
                <a:solidFill>
                  <a:srgbClr val="C00000"/>
                </a:solidFill>
              </a:rPr>
              <a:t>以上为同一折扣</a:t>
            </a:r>
          </a:p>
          <a:p>
            <a:pPr defTabSz="363538"/>
            <a:r>
              <a:rPr lang="zh-CN" altLang="en-US" sz="1400" dirty="0"/>
              <a:t>	</a:t>
            </a:r>
            <a:r>
              <a:rPr lang="en-US" altLang="zh-CN" sz="1400" dirty="0"/>
              <a:t>else c=s/250</a:t>
            </a:r>
            <a:r>
              <a:rPr lang="en-US" altLang="zh-CN" sz="1400" dirty="0" smtClean="0"/>
              <a:t>;      </a:t>
            </a:r>
            <a:r>
              <a:rPr lang="en-US" altLang="zh-CN" sz="1400" dirty="0" smtClean="0">
                <a:solidFill>
                  <a:srgbClr val="C00000"/>
                </a:solidFill>
              </a:rPr>
              <a:t>//</a:t>
            </a:r>
            <a:r>
              <a:rPr lang="en-US" altLang="zh-CN" sz="1400" dirty="0">
                <a:solidFill>
                  <a:srgbClr val="C00000"/>
                </a:solidFill>
              </a:rPr>
              <a:t>3000km</a:t>
            </a:r>
            <a:r>
              <a:rPr lang="zh-CN" altLang="en-US" sz="1400" dirty="0">
                <a:solidFill>
                  <a:srgbClr val="C00000"/>
                </a:solidFill>
              </a:rPr>
              <a:t>以下各段折扣不同，</a:t>
            </a:r>
            <a:r>
              <a:rPr lang="en-US" altLang="zh-CN" sz="1400" dirty="0">
                <a:solidFill>
                  <a:srgbClr val="C00000"/>
                </a:solidFill>
              </a:rPr>
              <a:t>c</a:t>
            </a:r>
            <a:r>
              <a:rPr lang="zh-CN" altLang="en-US" sz="1400" dirty="0">
                <a:solidFill>
                  <a:srgbClr val="C00000"/>
                </a:solidFill>
              </a:rPr>
              <a:t>的值不相同</a:t>
            </a:r>
          </a:p>
          <a:p>
            <a:pPr defTabSz="363538"/>
            <a:r>
              <a:rPr lang="zh-CN" altLang="en-US" sz="1400" dirty="0"/>
              <a:t>	</a:t>
            </a:r>
            <a:r>
              <a:rPr lang="en-US" altLang="zh-CN" sz="1400" dirty="0"/>
              <a:t>switch(c)</a:t>
            </a:r>
          </a:p>
          <a:p>
            <a:pPr defTabSz="363538"/>
            <a:r>
              <a:rPr lang="en-US" altLang="zh-CN" sz="1400" dirty="0"/>
              <a:t>	</a:t>
            </a:r>
            <a:r>
              <a:rPr lang="en-US" altLang="zh-CN" sz="1400" dirty="0" smtClean="0"/>
              <a:t>{</a:t>
            </a:r>
            <a:r>
              <a:rPr lang="en-US" altLang="zh-CN" sz="1400" dirty="0"/>
              <a:t>	case 0</a:t>
            </a:r>
            <a:r>
              <a:rPr lang="en-US" altLang="zh-CN" sz="1400" dirty="0" smtClean="0"/>
              <a:t>: d=0</a:t>
            </a:r>
            <a:r>
              <a:rPr lang="en-US" altLang="zh-CN" sz="1400" dirty="0" smtClean="0"/>
              <a:t>; break</a:t>
            </a:r>
            <a:r>
              <a:rPr lang="en-US" altLang="zh-CN" sz="1400" dirty="0" smtClean="0"/>
              <a:t>;	</a:t>
            </a:r>
            <a:r>
              <a:rPr lang="en-US" altLang="zh-CN" sz="1400" dirty="0" smtClean="0">
                <a:solidFill>
                  <a:srgbClr val="008000"/>
                </a:solidFill>
              </a:rPr>
              <a:t>//</a:t>
            </a:r>
            <a:r>
              <a:rPr lang="en-US" altLang="zh-CN" sz="1400" dirty="0">
                <a:solidFill>
                  <a:srgbClr val="008000"/>
                </a:solidFill>
              </a:rPr>
              <a:t>c=0,</a:t>
            </a:r>
            <a:r>
              <a:rPr lang="zh-CN" altLang="en-US" sz="1400" dirty="0">
                <a:solidFill>
                  <a:srgbClr val="008000"/>
                </a:solidFill>
              </a:rPr>
              <a:t>代表</a:t>
            </a:r>
            <a:r>
              <a:rPr lang="en-US" altLang="zh-CN" sz="1400" dirty="0">
                <a:solidFill>
                  <a:srgbClr val="008000"/>
                </a:solidFill>
              </a:rPr>
              <a:t>250km</a:t>
            </a:r>
            <a:r>
              <a:rPr lang="zh-CN" altLang="en-US" sz="1400" dirty="0">
                <a:solidFill>
                  <a:srgbClr val="008000"/>
                </a:solidFill>
              </a:rPr>
              <a:t>以下</a:t>
            </a:r>
            <a:r>
              <a:rPr lang="en-US" altLang="zh-CN" sz="1400" dirty="0">
                <a:solidFill>
                  <a:srgbClr val="008000"/>
                </a:solidFill>
              </a:rPr>
              <a:t>,</a:t>
            </a:r>
            <a:r>
              <a:rPr lang="zh-CN" altLang="en-US" sz="1400" dirty="0">
                <a:solidFill>
                  <a:srgbClr val="008000"/>
                </a:solidFill>
              </a:rPr>
              <a:t>折扣</a:t>
            </a:r>
            <a:r>
              <a:rPr lang="en-US" altLang="zh-CN" sz="1400" dirty="0">
                <a:solidFill>
                  <a:srgbClr val="008000"/>
                </a:solidFill>
              </a:rPr>
              <a:t>d=0</a:t>
            </a:r>
          </a:p>
          <a:p>
            <a:pPr defTabSz="363538"/>
            <a:r>
              <a:rPr lang="en-US" altLang="zh-CN" sz="1400" dirty="0"/>
              <a:t>		case 1</a:t>
            </a:r>
            <a:r>
              <a:rPr lang="en-US" altLang="zh-CN" sz="1400" dirty="0" smtClean="0"/>
              <a:t>: d=2</a:t>
            </a:r>
            <a:r>
              <a:rPr lang="en-US" altLang="zh-CN" sz="1400" dirty="0" smtClean="0"/>
              <a:t>; break</a:t>
            </a:r>
            <a:r>
              <a:rPr lang="en-US" altLang="zh-CN" sz="1400" dirty="0" smtClean="0"/>
              <a:t>;	</a:t>
            </a:r>
            <a:r>
              <a:rPr lang="en-US" altLang="zh-CN" sz="1400" dirty="0" smtClean="0">
                <a:solidFill>
                  <a:srgbClr val="008000"/>
                </a:solidFill>
              </a:rPr>
              <a:t>//</a:t>
            </a:r>
            <a:r>
              <a:rPr lang="en-US" altLang="zh-CN" sz="1400" dirty="0">
                <a:solidFill>
                  <a:srgbClr val="008000"/>
                </a:solidFill>
              </a:rPr>
              <a:t>c=1,</a:t>
            </a:r>
            <a:r>
              <a:rPr lang="zh-CN" altLang="en-US" sz="1400" dirty="0">
                <a:solidFill>
                  <a:srgbClr val="008000"/>
                </a:solidFill>
              </a:rPr>
              <a:t>代表</a:t>
            </a:r>
            <a:r>
              <a:rPr lang="en-US" altLang="zh-CN" sz="1400" dirty="0">
                <a:solidFill>
                  <a:srgbClr val="008000"/>
                </a:solidFill>
              </a:rPr>
              <a:t>250</a:t>
            </a:r>
            <a:r>
              <a:rPr lang="zh-CN" altLang="en-US" sz="1400" dirty="0">
                <a:solidFill>
                  <a:srgbClr val="008000"/>
                </a:solidFill>
              </a:rPr>
              <a:t>～</a:t>
            </a:r>
            <a:r>
              <a:rPr lang="en-US" altLang="zh-CN" sz="1400" dirty="0">
                <a:solidFill>
                  <a:srgbClr val="008000"/>
                </a:solidFill>
              </a:rPr>
              <a:t>500km</a:t>
            </a:r>
            <a:r>
              <a:rPr lang="zh-CN" altLang="en-US" sz="1400" dirty="0">
                <a:solidFill>
                  <a:srgbClr val="008000"/>
                </a:solidFill>
              </a:rPr>
              <a:t>以下</a:t>
            </a:r>
            <a:r>
              <a:rPr lang="en-US" altLang="zh-CN" sz="1400" dirty="0">
                <a:solidFill>
                  <a:srgbClr val="008000"/>
                </a:solidFill>
              </a:rPr>
              <a:t>,</a:t>
            </a:r>
            <a:r>
              <a:rPr lang="zh-CN" altLang="en-US" sz="1400" dirty="0">
                <a:solidFill>
                  <a:srgbClr val="008000"/>
                </a:solidFill>
              </a:rPr>
              <a:t>折扣</a:t>
            </a:r>
            <a:r>
              <a:rPr lang="en-US" altLang="zh-CN" sz="1400" dirty="0">
                <a:solidFill>
                  <a:srgbClr val="008000"/>
                </a:solidFill>
              </a:rPr>
              <a:t>d=2%</a:t>
            </a:r>
          </a:p>
          <a:p>
            <a:pPr defTabSz="363538"/>
            <a:r>
              <a:rPr lang="en-US" altLang="zh-CN" sz="1400" dirty="0"/>
              <a:t>		case 2: </a:t>
            </a:r>
          </a:p>
          <a:p>
            <a:pPr defTabSz="363538"/>
            <a:r>
              <a:rPr lang="en-US" altLang="zh-CN" sz="1400" dirty="0"/>
              <a:t>		case 3</a:t>
            </a:r>
            <a:r>
              <a:rPr lang="en-US" altLang="zh-CN" sz="1400" dirty="0" smtClean="0"/>
              <a:t>: d=5</a:t>
            </a:r>
            <a:r>
              <a:rPr lang="en-US" altLang="zh-CN" sz="1400" dirty="0" smtClean="0"/>
              <a:t>; break</a:t>
            </a:r>
            <a:r>
              <a:rPr lang="en-US" altLang="zh-CN" sz="1400" dirty="0" smtClean="0"/>
              <a:t>;	</a:t>
            </a:r>
            <a:r>
              <a:rPr lang="en-US" altLang="zh-CN" sz="1400" dirty="0" smtClean="0">
                <a:solidFill>
                  <a:srgbClr val="008000"/>
                </a:solidFill>
              </a:rPr>
              <a:t>//</a:t>
            </a:r>
            <a:r>
              <a:rPr lang="en-US" altLang="zh-CN" sz="1400" dirty="0">
                <a:solidFill>
                  <a:srgbClr val="008000"/>
                </a:solidFill>
              </a:rPr>
              <a:t>c=2</a:t>
            </a:r>
            <a:r>
              <a:rPr lang="zh-CN" altLang="en-US" sz="1400" dirty="0">
                <a:solidFill>
                  <a:srgbClr val="008000"/>
                </a:solidFill>
              </a:rPr>
              <a:t>和</a:t>
            </a:r>
            <a:r>
              <a:rPr lang="en-US" altLang="zh-CN" sz="1400" dirty="0">
                <a:solidFill>
                  <a:srgbClr val="008000"/>
                </a:solidFill>
              </a:rPr>
              <a:t>3,</a:t>
            </a:r>
            <a:r>
              <a:rPr lang="zh-CN" altLang="en-US" sz="1400" dirty="0">
                <a:solidFill>
                  <a:srgbClr val="008000"/>
                </a:solidFill>
              </a:rPr>
              <a:t>代表</a:t>
            </a:r>
            <a:r>
              <a:rPr lang="en-US" altLang="zh-CN" sz="1400" dirty="0">
                <a:solidFill>
                  <a:srgbClr val="008000"/>
                </a:solidFill>
              </a:rPr>
              <a:t>500</a:t>
            </a:r>
            <a:r>
              <a:rPr lang="zh-CN" altLang="en-US" sz="1400" dirty="0">
                <a:solidFill>
                  <a:srgbClr val="008000"/>
                </a:solidFill>
              </a:rPr>
              <a:t>～</a:t>
            </a:r>
            <a:r>
              <a:rPr lang="en-US" altLang="zh-CN" sz="1400" dirty="0">
                <a:solidFill>
                  <a:srgbClr val="008000"/>
                </a:solidFill>
              </a:rPr>
              <a:t>1000km,</a:t>
            </a:r>
            <a:r>
              <a:rPr lang="zh-CN" altLang="en-US" sz="1400" dirty="0">
                <a:solidFill>
                  <a:srgbClr val="008000"/>
                </a:solidFill>
              </a:rPr>
              <a:t>折扣</a:t>
            </a:r>
            <a:r>
              <a:rPr lang="en-US" altLang="zh-CN" sz="1400" dirty="0">
                <a:solidFill>
                  <a:srgbClr val="008000"/>
                </a:solidFill>
              </a:rPr>
              <a:t>d=5% </a:t>
            </a:r>
          </a:p>
          <a:p>
            <a:pPr defTabSz="363538"/>
            <a:r>
              <a:rPr lang="en-US" altLang="zh-CN" sz="1400" dirty="0"/>
              <a:t>		case 4: </a:t>
            </a:r>
          </a:p>
          <a:p>
            <a:pPr defTabSz="363538"/>
            <a:r>
              <a:rPr lang="en-US" altLang="zh-CN" sz="1400" dirty="0"/>
              <a:t>		case 5:      </a:t>
            </a:r>
          </a:p>
          <a:p>
            <a:pPr defTabSz="363538"/>
            <a:r>
              <a:rPr lang="en-US" altLang="zh-CN" sz="1400" dirty="0"/>
              <a:t>		case 6: </a:t>
            </a:r>
          </a:p>
          <a:p>
            <a:pPr defTabSz="363538"/>
            <a:r>
              <a:rPr lang="en-US" altLang="zh-CN" sz="1400" dirty="0"/>
              <a:t>		case 7</a:t>
            </a:r>
            <a:r>
              <a:rPr lang="en-US" altLang="zh-CN" sz="1400" dirty="0" smtClean="0"/>
              <a:t>: d=8</a:t>
            </a:r>
            <a:r>
              <a:rPr lang="en-US" altLang="zh-CN" sz="1400" dirty="0" smtClean="0"/>
              <a:t>; break</a:t>
            </a:r>
            <a:r>
              <a:rPr lang="en-US" altLang="zh-CN" sz="1400" dirty="0" smtClean="0"/>
              <a:t>;	</a:t>
            </a:r>
            <a:r>
              <a:rPr lang="en-US" altLang="zh-CN" sz="1400" dirty="0" smtClean="0">
                <a:solidFill>
                  <a:srgbClr val="008000"/>
                </a:solidFill>
              </a:rPr>
              <a:t>//</a:t>
            </a:r>
            <a:r>
              <a:rPr lang="en-US" altLang="zh-CN" sz="1400" dirty="0">
                <a:solidFill>
                  <a:srgbClr val="008000"/>
                </a:solidFill>
              </a:rPr>
              <a:t>c=4</a:t>
            </a:r>
            <a:r>
              <a:rPr lang="zh-CN" altLang="en-US" sz="1400" dirty="0">
                <a:solidFill>
                  <a:srgbClr val="008000"/>
                </a:solidFill>
              </a:rPr>
              <a:t>～</a:t>
            </a:r>
            <a:r>
              <a:rPr lang="en-US" altLang="zh-CN" sz="1400" dirty="0">
                <a:solidFill>
                  <a:srgbClr val="008000"/>
                </a:solidFill>
              </a:rPr>
              <a:t>7,</a:t>
            </a:r>
            <a:r>
              <a:rPr lang="zh-CN" altLang="en-US" sz="1400" dirty="0">
                <a:solidFill>
                  <a:srgbClr val="008000"/>
                </a:solidFill>
              </a:rPr>
              <a:t>代表</a:t>
            </a:r>
            <a:r>
              <a:rPr lang="en-US" altLang="zh-CN" sz="1400" dirty="0">
                <a:solidFill>
                  <a:srgbClr val="008000"/>
                </a:solidFill>
              </a:rPr>
              <a:t>1000</a:t>
            </a:r>
            <a:r>
              <a:rPr lang="zh-CN" altLang="en-US" sz="1400" dirty="0">
                <a:solidFill>
                  <a:srgbClr val="008000"/>
                </a:solidFill>
              </a:rPr>
              <a:t>～</a:t>
            </a:r>
            <a:r>
              <a:rPr lang="en-US" altLang="zh-CN" sz="1400" dirty="0">
                <a:solidFill>
                  <a:srgbClr val="008000"/>
                </a:solidFill>
              </a:rPr>
              <a:t>2000km,</a:t>
            </a:r>
            <a:r>
              <a:rPr lang="zh-CN" altLang="en-US" sz="1400" dirty="0">
                <a:solidFill>
                  <a:srgbClr val="008000"/>
                </a:solidFill>
              </a:rPr>
              <a:t>折扣</a:t>
            </a:r>
            <a:r>
              <a:rPr lang="en-US" altLang="zh-CN" sz="1400" dirty="0">
                <a:solidFill>
                  <a:srgbClr val="008000"/>
                </a:solidFill>
              </a:rPr>
              <a:t>d=8%</a:t>
            </a:r>
          </a:p>
          <a:p>
            <a:pPr defTabSz="363538"/>
            <a:r>
              <a:rPr lang="en-US" altLang="zh-CN" sz="1400" dirty="0"/>
              <a:t>		case 8:  </a:t>
            </a:r>
          </a:p>
          <a:p>
            <a:pPr defTabSz="363538"/>
            <a:r>
              <a:rPr lang="en-US" altLang="zh-CN" sz="1400" dirty="0"/>
              <a:t>		case 9:    </a:t>
            </a:r>
          </a:p>
          <a:p>
            <a:pPr defTabSz="363538"/>
            <a:r>
              <a:rPr lang="en-US" altLang="zh-CN" sz="1400" dirty="0"/>
              <a:t>		case 10:   </a:t>
            </a:r>
          </a:p>
          <a:p>
            <a:pPr defTabSz="363538"/>
            <a:r>
              <a:rPr lang="en-US" altLang="zh-CN" sz="1400" dirty="0"/>
              <a:t>		case 11</a:t>
            </a:r>
            <a:r>
              <a:rPr lang="en-US" altLang="zh-CN" sz="1400" dirty="0" smtClean="0"/>
              <a:t>: d=10</a:t>
            </a:r>
            <a:r>
              <a:rPr lang="en-US" altLang="zh-CN" sz="1400" dirty="0" smtClean="0"/>
              <a:t>; break;</a:t>
            </a:r>
            <a:r>
              <a:rPr lang="en-US" altLang="zh-CN" sz="1400" dirty="0"/>
              <a:t> </a:t>
            </a:r>
            <a:r>
              <a:rPr lang="en-US" altLang="zh-CN" sz="1400" dirty="0"/>
              <a:t> </a:t>
            </a:r>
            <a:r>
              <a:rPr lang="en-US" altLang="zh-CN" sz="1400" dirty="0" smtClean="0">
                <a:solidFill>
                  <a:srgbClr val="008000"/>
                </a:solidFill>
              </a:rPr>
              <a:t>//</a:t>
            </a:r>
            <a:r>
              <a:rPr lang="en-US" altLang="zh-CN" sz="1400" dirty="0">
                <a:solidFill>
                  <a:srgbClr val="008000"/>
                </a:solidFill>
              </a:rPr>
              <a:t>c=8</a:t>
            </a:r>
            <a:r>
              <a:rPr lang="zh-CN" altLang="en-US" sz="1400" dirty="0">
                <a:solidFill>
                  <a:srgbClr val="008000"/>
                </a:solidFill>
              </a:rPr>
              <a:t>～</a:t>
            </a:r>
            <a:r>
              <a:rPr lang="en-US" altLang="zh-CN" sz="1400" dirty="0">
                <a:solidFill>
                  <a:srgbClr val="008000"/>
                </a:solidFill>
              </a:rPr>
              <a:t>11,</a:t>
            </a:r>
            <a:r>
              <a:rPr lang="zh-CN" altLang="en-US" sz="1400" dirty="0">
                <a:solidFill>
                  <a:srgbClr val="008000"/>
                </a:solidFill>
              </a:rPr>
              <a:t>代表</a:t>
            </a:r>
            <a:r>
              <a:rPr lang="en-US" altLang="zh-CN" sz="1400" dirty="0">
                <a:solidFill>
                  <a:srgbClr val="008000"/>
                </a:solidFill>
              </a:rPr>
              <a:t>2000</a:t>
            </a:r>
            <a:r>
              <a:rPr lang="zh-CN" altLang="en-US" sz="1400" dirty="0">
                <a:solidFill>
                  <a:srgbClr val="008000"/>
                </a:solidFill>
              </a:rPr>
              <a:t>～</a:t>
            </a:r>
            <a:r>
              <a:rPr lang="en-US" altLang="zh-CN" sz="1400" dirty="0">
                <a:solidFill>
                  <a:srgbClr val="008000"/>
                </a:solidFill>
              </a:rPr>
              <a:t>3000km,</a:t>
            </a:r>
            <a:r>
              <a:rPr lang="zh-CN" altLang="en-US" sz="1400" dirty="0">
                <a:solidFill>
                  <a:srgbClr val="008000"/>
                </a:solidFill>
              </a:rPr>
              <a:t>折扣</a:t>
            </a:r>
            <a:r>
              <a:rPr lang="en-US" altLang="zh-CN" sz="1400" dirty="0">
                <a:solidFill>
                  <a:srgbClr val="008000"/>
                </a:solidFill>
              </a:rPr>
              <a:t>d=10% </a:t>
            </a:r>
          </a:p>
          <a:p>
            <a:pPr defTabSz="363538"/>
            <a:r>
              <a:rPr lang="en-US" altLang="zh-CN" sz="1400" dirty="0"/>
              <a:t>		case 12: d=15</a:t>
            </a:r>
            <a:r>
              <a:rPr lang="en-US" altLang="zh-CN" sz="1400" dirty="0" smtClean="0"/>
              <a:t>; break;</a:t>
            </a:r>
            <a:r>
              <a:rPr lang="en-US" altLang="zh-CN" sz="1400" dirty="0"/>
              <a:t> </a:t>
            </a:r>
            <a:r>
              <a:rPr lang="en-US" altLang="zh-CN" sz="1400" dirty="0" smtClean="0"/>
              <a:t> </a:t>
            </a:r>
            <a:r>
              <a:rPr lang="en-US" altLang="zh-CN" sz="1400" dirty="0" smtClean="0">
                <a:solidFill>
                  <a:srgbClr val="008000"/>
                </a:solidFill>
              </a:rPr>
              <a:t>//</a:t>
            </a:r>
            <a:r>
              <a:rPr lang="en-US" altLang="zh-CN" sz="1400" dirty="0">
                <a:solidFill>
                  <a:srgbClr val="008000"/>
                </a:solidFill>
              </a:rPr>
              <a:t>c12,</a:t>
            </a:r>
            <a:r>
              <a:rPr lang="zh-CN" altLang="en-US" sz="1400" dirty="0">
                <a:solidFill>
                  <a:srgbClr val="008000"/>
                </a:solidFill>
              </a:rPr>
              <a:t>代表</a:t>
            </a:r>
            <a:r>
              <a:rPr lang="en-US" altLang="zh-CN" sz="1400" dirty="0">
                <a:solidFill>
                  <a:srgbClr val="008000"/>
                </a:solidFill>
              </a:rPr>
              <a:t>3000km</a:t>
            </a:r>
            <a:r>
              <a:rPr lang="zh-CN" altLang="en-US" sz="1400" dirty="0">
                <a:solidFill>
                  <a:srgbClr val="008000"/>
                </a:solidFill>
              </a:rPr>
              <a:t>以上</a:t>
            </a:r>
            <a:r>
              <a:rPr lang="en-US" altLang="zh-CN" sz="1400" dirty="0">
                <a:solidFill>
                  <a:srgbClr val="008000"/>
                </a:solidFill>
              </a:rPr>
              <a:t>,</a:t>
            </a:r>
            <a:r>
              <a:rPr lang="zh-CN" altLang="en-US" sz="1400" dirty="0">
                <a:solidFill>
                  <a:srgbClr val="008000"/>
                </a:solidFill>
              </a:rPr>
              <a:t>折扣</a:t>
            </a:r>
            <a:r>
              <a:rPr lang="en-US" altLang="zh-CN" sz="1400" dirty="0">
                <a:solidFill>
                  <a:srgbClr val="008000"/>
                </a:solidFill>
              </a:rPr>
              <a:t>d=15%</a:t>
            </a:r>
          </a:p>
          <a:p>
            <a:pPr defTabSz="363538"/>
            <a:r>
              <a:rPr lang="en-US" altLang="zh-CN" sz="1400" dirty="0"/>
              <a:t>	}</a:t>
            </a:r>
          </a:p>
          <a:p>
            <a:pPr defTabSz="363538"/>
            <a:r>
              <a:rPr lang="en-US" altLang="zh-CN" sz="1400" dirty="0"/>
              <a:t>	f=p*w*s*(1-d/100</a:t>
            </a:r>
            <a:r>
              <a:rPr lang="en-US" altLang="zh-CN" sz="1400" dirty="0" smtClean="0"/>
              <a:t>);</a:t>
            </a:r>
            <a:r>
              <a:rPr lang="en-US" altLang="zh-CN" sz="1400" dirty="0"/>
              <a:t> </a:t>
            </a:r>
            <a:r>
              <a:rPr lang="en-US" altLang="zh-CN" sz="1400" dirty="0" smtClean="0"/>
              <a:t>           </a:t>
            </a:r>
            <a:r>
              <a:rPr lang="en-US" altLang="zh-CN" sz="1400" dirty="0" smtClean="0">
                <a:solidFill>
                  <a:srgbClr val="008000"/>
                </a:solidFill>
              </a:rPr>
              <a:t>//</a:t>
            </a:r>
            <a:r>
              <a:rPr lang="zh-CN" altLang="en-US" sz="1400" dirty="0">
                <a:solidFill>
                  <a:srgbClr val="008000"/>
                </a:solidFill>
              </a:rPr>
              <a:t>计算总运费</a:t>
            </a:r>
          </a:p>
          <a:p>
            <a:pPr defTabSz="363538"/>
            <a:r>
              <a:rPr lang="zh-CN" altLang="en-US" sz="1400" dirty="0"/>
              <a:t>	</a:t>
            </a:r>
            <a:r>
              <a:rPr lang="en-US" altLang="zh-CN" sz="1400" dirty="0" err="1"/>
              <a:t>printf</a:t>
            </a:r>
            <a:r>
              <a:rPr lang="en-US" altLang="zh-CN" sz="1400" dirty="0"/>
              <a:t>("freight=%10.2f\</a:t>
            </a:r>
            <a:r>
              <a:rPr lang="en-US" altLang="zh-CN" sz="1400" dirty="0" err="1"/>
              <a:t>n",f</a:t>
            </a:r>
            <a:r>
              <a:rPr lang="en-US" altLang="zh-CN" sz="1400" dirty="0" smtClean="0"/>
              <a:t>);</a:t>
            </a:r>
            <a:r>
              <a:rPr lang="en-US" altLang="zh-CN" sz="1400" dirty="0"/>
              <a:t> </a:t>
            </a:r>
            <a:r>
              <a:rPr lang="en-US" altLang="zh-CN" sz="1400" dirty="0" smtClean="0">
                <a:solidFill>
                  <a:srgbClr val="008000"/>
                </a:solidFill>
              </a:rPr>
              <a:t>//</a:t>
            </a:r>
            <a:r>
              <a:rPr lang="zh-CN" altLang="en-US" sz="1400" dirty="0">
                <a:solidFill>
                  <a:srgbClr val="008000"/>
                </a:solidFill>
              </a:rPr>
              <a:t>输出总运费，取两位小数</a:t>
            </a:r>
          </a:p>
          <a:p>
            <a:pPr defTabSz="363538"/>
            <a:r>
              <a:rPr lang="zh-CN" altLang="en-US" sz="1400" dirty="0"/>
              <a:t>	</a:t>
            </a:r>
            <a:r>
              <a:rPr lang="en-US" altLang="zh-CN" sz="1400" dirty="0"/>
              <a:t>return 0;</a:t>
            </a:r>
          </a:p>
          <a:p>
            <a:pPr defTabSz="363538"/>
            <a:r>
              <a:rPr lang="en-US" altLang="zh-CN" sz="1400" dirty="0"/>
              <a:t>}</a:t>
            </a:r>
          </a:p>
        </p:txBody>
      </p:sp>
      <p:sp>
        <p:nvSpPr>
          <p:cNvPr id="10" name="MH_Desc_1"/>
          <p:cNvSpPr/>
          <p:nvPr>
            <p:custDataLst>
              <p:tags r:id="rId1"/>
            </p:custDataLst>
          </p:nvPr>
        </p:nvSpPr>
        <p:spPr>
          <a:xfrm>
            <a:off x="745435" y="4204251"/>
            <a:ext cx="3786808" cy="209715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mtClean="0">
                <a:solidFill>
                  <a:schemeClr val="tx1"/>
                </a:solidFill>
              </a:rPr>
              <a:t>p</a:t>
            </a:r>
            <a:r>
              <a:rPr lang="zh-CN" altLang="en-US" smtClean="0">
                <a:solidFill>
                  <a:schemeClr val="tx1"/>
                </a:solidFill>
              </a:rPr>
              <a:t>：每吨每千米货物的基本运费</a:t>
            </a:r>
            <a:endParaRPr lang="en-US" altLang="zh-CN" smtClean="0">
              <a:solidFill>
                <a:schemeClr val="tx1"/>
              </a:solidFill>
            </a:endParaRPr>
          </a:p>
          <a:p>
            <a:pPr algn="just">
              <a:lnSpc>
                <a:spcPct val="120000"/>
              </a:lnSpc>
              <a:defRPr/>
            </a:pPr>
            <a:r>
              <a:rPr lang="en-US" altLang="zh-CN" smtClean="0">
                <a:solidFill>
                  <a:schemeClr val="tx1"/>
                </a:solidFill>
              </a:rPr>
              <a:t>w</a:t>
            </a:r>
            <a:r>
              <a:rPr lang="zh-CN" altLang="en-US" smtClean="0">
                <a:solidFill>
                  <a:schemeClr val="tx1"/>
                </a:solidFill>
              </a:rPr>
              <a:t>：货物重量</a:t>
            </a:r>
            <a:endParaRPr lang="en-US" altLang="zh-CN" smtClean="0">
              <a:solidFill>
                <a:schemeClr val="tx1"/>
              </a:solidFill>
            </a:endParaRPr>
          </a:p>
          <a:p>
            <a:pPr algn="just">
              <a:lnSpc>
                <a:spcPct val="120000"/>
              </a:lnSpc>
              <a:defRPr/>
            </a:pPr>
            <a:r>
              <a:rPr lang="en-US" altLang="zh-CN" smtClean="0">
                <a:solidFill>
                  <a:schemeClr val="tx1"/>
                </a:solidFill>
              </a:rPr>
              <a:t>s</a:t>
            </a:r>
            <a:r>
              <a:rPr lang="zh-CN" altLang="en-US" smtClean="0">
                <a:solidFill>
                  <a:schemeClr val="tx1"/>
                </a:solidFill>
              </a:rPr>
              <a:t>：运输距离</a:t>
            </a:r>
            <a:endParaRPr lang="en-US" altLang="zh-CN" smtClean="0">
              <a:solidFill>
                <a:schemeClr val="tx1"/>
              </a:solidFill>
            </a:endParaRPr>
          </a:p>
          <a:p>
            <a:pPr algn="just">
              <a:lnSpc>
                <a:spcPct val="120000"/>
              </a:lnSpc>
              <a:defRPr/>
            </a:pPr>
            <a:r>
              <a:rPr lang="en-US" altLang="zh-CN" smtClean="0">
                <a:solidFill>
                  <a:schemeClr val="tx1"/>
                </a:solidFill>
              </a:rPr>
              <a:t>d</a:t>
            </a:r>
            <a:r>
              <a:rPr lang="zh-CN" altLang="en-US" smtClean="0">
                <a:solidFill>
                  <a:schemeClr val="tx1"/>
                </a:solidFill>
              </a:rPr>
              <a:t>：折扣</a:t>
            </a:r>
            <a:endParaRPr lang="en-US" altLang="zh-CN" smtClean="0">
              <a:solidFill>
                <a:schemeClr val="tx1"/>
              </a:solidFill>
            </a:endParaRPr>
          </a:p>
          <a:p>
            <a:pPr algn="just">
              <a:lnSpc>
                <a:spcPct val="120000"/>
              </a:lnSpc>
              <a:defRPr/>
            </a:pPr>
            <a:r>
              <a:rPr lang="en-US" altLang="zh-CN" smtClean="0">
                <a:solidFill>
                  <a:schemeClr val="tx1"/>
                </a:solidFill>
              </a:rPr>
              <a:t>f</a:t>
            </a:r>
            <a:r>
              <a:rPr lang="zh-CN" altLang="en-US" smtClean="0">
                <a:solidFill>
                  <a:schemeClr val="tx1"/>
                </a:solidFill>
              </a:rPr>
              <a:t>：总运费</a:t>
            </a:r>
            <a:endParaRPr lang="en-US" altLang="zh-CN" smtClean="0">
              <a:solidFill>
                <a:schemeClr val="tx1"/>
              </a:solidFill>
            </a:endParaRPr>
          </a:p>
          <a:p>
            <a:pPr algn="ctr">
              <a:lnSpc>
                <a:spcPct val="120000"/>
              </a:lnSpc>
              <a:defRPr/>
            </a:pPr>
            <a:r>
              <a:rPr lang="en-US" altLang="zh-CN" b="1" smtClean="0">
                <a:solidFill>
                  <a:schemeClr val="accent6"/>
                </a:solidFill>
              </a:rPr>
              <a:t>f=p*w*s*(1-d)</a:t>
            </a:r>
            <a:endParaRPr lang="zh-CN" altLang="en-US" b="1">
              <a:solidFill>
                <a:schemeClr val="accent6"/>
              </a:solidFill>
            </a:endParaRPr>
          </a:p>
        </p:txBody>
      </p:sp>
      <p:pic>
        <p:nvPicPr>
          <p:cNvPr id="4" name="图片 3"/>
          <p:cNvPicPr>
            <a:picLocks noChangeAspect="1"/>
          </p:cNvPicPr>
          <p:nvPr/>
        </p:nvPicPr>
        <p:blipFill>
          <a:blip r:embed="rId4" cstate="print"/>
          <a:stretch>
            <a:fillRect/>
          </a:stretch>
        </p:blipFill>
        <p:spPr>
          <a:xfrm>
            <a:off x="7775722" y="0"/>
            <a:ext cx="4086225" cy="866775"/>
          </a:xfrm>
          <a:prstGeom prst="rect">
            <a:avLst/>
          </a:prstGeom>
        </p:spPr>
      </p:pic>
    </p:spTree>
    <p:extLst>
      <p:ext uri="{BB962C8B-B14F-4D97-AF65-F5344CB8AC3E}">
        <p14:creationId xmlns:p14="http://schemas.microsoft.com/office/powerpoint/2010/main" val="3872511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875"/>
            <a:ext cx="10515600" cy="1325563"/>
          </a:xfrm>
        </p:spPr>
        <p:txBody>
          <a:bodyPr/>
          <a:lstStyle/>
          <a:p>
            <a:pPr algn="ctr"/>
            <a:r>
              <a:rPr lang="zh-CN" altLang="en-US" b="1" dirty="0" smtClean="0"/>
              <a:t>注意事项小结</a:t>
            </a:r>
            <a:endParaRPr lang="zh-CN" altLang="en-US" b="1" dirty="0"/>
          </a:p>
        </p:txBody>
      </p:sp>
      <p:sp>
        <p:nvSpPr>
          <p:cNvPr id="3" name="TextBox 2"/>
          <p:cNvSpPr txBox="1"/>
          <p:nvPr/>
        </p:nvSpPr>
        <p:spPr>
          <a:xfrm>
            <a:off x="939800" y="1092200"/>
            <a:ext cx="10642600" cy="5632311"/>
          </a:xfrm>
          <a:prstGeom prst="rect">
            <a:avLst/>
          </a:prstGeom>
          <a:noFill/>
        </p:spPr>
        <p:txBody>
          <a:bodyPr wrap="square" rtlCol="0">
            <a:spAutoFit/>
          </a:bodyPr>
          <a:lstStyle/>
          <a:p>
            <a:pPr marL="342900" indent="-342900">
              <a:lnSpc>
                <a:spcPct val="150000"/>
              </a:lnSpc>
              <a:buFont typeface="+mj-lt"/>
              <a:buAutoNum type="arabicPeriod"/>
            </a:pPr>
            <a:r>
              <a:rPr lang="zh-CN" altLang="en-US" sz="2400" dirty="0" smtClean="0"/>
              <a:t>关系表达式和逻辑表达式的值为</a:t>
            </a:r>
            <a:r>
              <a:rPr lang="en-US" altLang="zh-CN" sz="2400" dirty="0" smtClean="0"/>
              <a:t>1</a:t>
            </a:r>
            <a:r>
              <a:rPr lang="zh-CN" altLang="en-US" sz="2400" dirty="0" smtClean="0"/>
              <a:t>或</a:t>
            </a:r>
            <a:r>
              <a:rPr lang="en-US" altLang="zh-CN" sz="2400" dirty="0" smtClean="0"/>
              <a:t>0</a:t>
            </a:r>
            <a:r>
              <a:rPr lang="zh-CN" altLang="en-US" sz="2400" dirty="0" smtClean="0"/>
              <a:t>；</a:t>
            </a:r>
            <a:endParaRPr lang="en-US" altLang="zh-CN" sz="2400" dirty="0" smtClean="0"/>
          </a:p>
          <a:p>
            <a:pPr marL="342900" indent="-342900">
              <a:lnSpc>
                <a:spcPct val="150000"/>
              </a:lnSpc>
              <a:buFont typeface="+mj-lt"/>
              <a:buAutoNum type="arabicPeriod"/>
            </a:pPr>
            <a:r>
              <a:rPr lang="en-US" altLang="zh-CN" sz="2400" dirty="0" smtClean="0"/>
              <a:t>if(</a:t>
            </a:r>
            <a:r>
              <a:rPr lang="zh-CN" altLang="en-US" sz="2400" dirty="0" smtClean="0"/>
              <a:t>条件表达式</a:t>
            </a:r>
            <a:r>
              <a:rPr lang="en-US" altLang="zh-CN" sz="2400" dirty="0" smtClean="0"/>
              <a:t>) </a:t>
            </a:r>
            <a:r>
              <a:rPr lang="zh-CN" altLang="en-US" sz="2400" dirty="0" smtClean="0"/>
              <a:t>条件表达式可以是关系表达式，逻辑表达式，甚至可以是算术表达式；表达式的值非</a:t>
            </a:r>
            <a:r>
              <a:rPr lang="en-US" altLang="zh-CN" sz="2400" dirty="0" smtClean="0"/>
              <a:t>0</a:t>
            </a:r>
            <a:r>
              <a:rPr lang="zh-CN" altLang="en-US" sz="2400" dirty="0" smtClean="0"/>
              <a:t>即真；</a:t>
            </a:r>
            <a:endParaRPr lang="en-US" altLang="zh-CN" sz="2400" dirty="0" smtClean="0"/>
          </a:p>
          <a:p>
            <a:pPr marL="342900" indent="-342900">
              <a:lnSpc>
                <a:spcPct val="150000"/>
              </a:lnSpc>
              <a:buFont typeface="+mj-lt"/>
              <a:buAutoNum type="arabicPeriod"/>
            </a:pPr>
            <a:r>
              <a:rPr lang="en-US" altLang="zh-CN" sz="2400" dirty="0" smtClean="0"/>
              <a:t>if(a == b) </a:t>
            </a:r>
            <a:r>
              <a:rPr lang="zh-CN" altLang="en-US" sz="2400" dirty="0" smtClean="0"/>
              <a:t>与 </a:t>
            </a:r>
            <a:r>
              <a:rPr lang="en-US" altLang="zh-CN" sz="2400" dirty="0" smtClean="0"/>
              <a:t>if(a = b)</a:t>
            </a:r>
            <a:r>
              <a:rPr lang="zh-CN" altLang="en-US" sz="2400" dirty="0" smtClean="0"/>
              <a:t>意义不同；</a:t>
            </a:r>
            <a:endParaRPr lang="en-US" altLang="zh-CN" sz="2400" dirty="0" smtClean="0"/>
          </a:p>
          <a:p>
            <a:pPr marL="342900" indent="-342900">
              <a:lnSpc>
                <a:spcPct val="150000"/>
              </a:lnSpc>
              <a:buFont typeface="+mj-lt"/>
              <a:buAutoNum type="arabicPeriod"/>
            </a:pPr>
            <a:r>
              <a:rPr lang="en-US" altLang="zh-CN" sz="2400" dirty="0" smtClean="0"/>
              <a:t>if(a &lt; c &lt; b) </a:t>
            </a:r>
            <a:r>
              <a:rPr lang="zh-CN" altLang="en-US" sz="2400" dirty="0" smtClean="0"/>
              <a:t>与 </a:t>
            </a:r>
            <a:r>
              <a:rPr lang="en-US" altLang="zh-CN" sz="2400" dirty="0" smtClean="0"/>
              <a:t>if(a &lt; c &amp;&amp; c &lt; b)</a:t>
            </a:r>
            <a:r>
              <a:rPr lang="zh-CN" altLang="en-US" sz="2400" dirty="0" smtClean="0"/>
              <a:t>含义不同；</a:t>
            </a:r>
            <a:endParaRPr lang="en-US" altLang="zh-CN" sz="2400" dirty="0" smtClean="0"/>
          </a:p>
          <a:p>
            <a:pPr marL="342900" indent="-342900">
              <a:lnSpc>
                <a:spcPct val="150000"/>
              </a:lnSpc>
              <a:buFont typeface="+mj-lt"/>
              <a:buAutoNum type="arabicPeriod"/>
            </a:pPr>
            <a:r>
              <a:rPr lang="en-US" altLang="zh-CN" sz="2400" dirty="0" smtClean="0"/>
              <a:t>else</a:t>
            </a:r>
            <a:r>
              <a:rPr lang="zh-CN" altLang="en-US" sz="2400" dirty="0" smtClean="0"/>
              <a:t>与最近的</a:t>
            </a:r>
            <a:r>
              <a:rPr lang="en-US" altLang="zh-CN" sz="2400" dirty="0" smtClean="0"/>
              <a:t>if</a:t>
            </a:r>
            <a:r>
              <a:rPr lang="zh-CN" altLang="en-US" sz="2400" dirty="0" smtClean="0"/>
              <a:t>匹配，必要时使用</a:t>
            </a:r>
            <a:r>
              <a:rPr lang="en-US" altLang="zh-CN" sz="2400" dirty="0" smtClean="0"/>
              <a:t>{ };</a:t>
            </a:r>
          </a:p>
          <a:p>
            <a:pPr marL="342900" indent="-342900">
              <a:lnSpc>
                <a:spcPct val="150000"/>
              </a:lnSpc>
              <a:buFont typeface="+mj-lt"/>
              <a:buAutoNum type="arabicPeriod"/>
            </a:pPr>
            <a:r>
              <a:rPr lang="en-US" altLang="zh-CN" sz="2400" dirty="0" smtClean="0"/>
              <a:t>if { } else { }</a:t>
            </a:r>
            <a:r>
              <a:rPr lang="zh-CN" altLang="en-US" sz="2400" dirty="0" smtClean="0"/>
              <a:t>；复合语句必须用</a:t>
            </a:r>
            <a:r>
              <a:rPr lang="en-US" altLang="zh-CN" sz="2400" dirty="0" smtClean="0"/>
              <a:t>{ };</a:t>
            </a:r>
          </a:p>
          <a:p>
            <a:pPr marL="342900" indent="-342900">
              <a:lnSpc>
                <a:spcPct val="150000"/>
              </a:lnSpc>
              <a:buFont typeface="+mj-lt"/>
              <a:buAutoNum type="arabicPeriod"/>
            </a:pPr>
            <a:r>
              <a:rPr lang="en-US" altLang="zh-CN" sz="2400" dirty="0" smtClean="0"/>
              <a:t>switch(x)</a:t>
            </a:r>
            <a:r>
              <a:rPr lang="zh-CN" altLang="en-US" sz="2400" dirty="0"/>
              <a:t> </a:t>
            </a:r>
            <a:r>
              <a:rPr lang="zh-CN" altLang="en-US" sz="2400" dirty="0" smtClean="0"/>
              <a:t> </a:t>
            </a:r>
            <a:r>
              <a:rPr lang="en-US" altLang="zh-CN" sz="2400" dirty="0" smtClean="0"/>
              <a:t>x</a:t>
            </a:r>
            <a:r>
              <a:rPr lang="zh-CN" altLang="en-US" sz="2400" dirty="0" smtClean="0"/>
              <a:t>必须是整型或字符型，</a:t>
            </a:r>
            <a:r>
              <a:rPr lang="en-US" altLang="zh-CN" sz="2400" dirty="0" err="1" smtClean="0"/>
              <a:t>int</a:t>
            </a:r>
            <a:r>
              <a:rPr lang="en-US" altLang="zh-CN" sz="2400" dirty="0" smtClean="0"/>
              <a:t> x</a:t>
            </a:r>
            <a:r>
              <a:rPr lang="zh-CN" altLang="en-US" sz="2400" dirty="0" smtClean="0"/>
              <a:t>；或 </a:t>
            </a:r>
            <a:r>
              <a:rPr lang="en-US" altLang="zh-CN" sz="2400" dirty="0" smtClean="0"/>
              <a:t>char x</a:t>
            </a:r>
            <a:r>
              <a:rPr lang="zh-CN" altLang="en-US" sz="2400" dirty="0" smtClean="0"/>
              <a:t>；</a:t>
            </a:r>
            <a:endParaRPr lang="en-US" altLang="zh-CN" sz="2400" dirty="0" smtClean="0"/>
          </a:p>
          <a:p>
            <a:pPr marL="342900" indent="-342900">
              <a:lnSpc>
                <a:spcPct val="150000"/>
              </a:lnSpc>
              <a:buFont typeface="+mj-lt"/>
              <a:buAutoNum type="arabicPeriod"/>
            </a:pPr>
            <a:r>
              <a:rPr lang="en-US" altLang="zh-CN" sz="2400" dirty="0" smtClean="0"/>
              <a:t>case </a:t>
            </a:r>
            <a:r>
              <a:rPr lang="zh-CN" altLang="en-US" sz="2400" dirty="0" smtClean="0"/>
              <a:t>‘</a:t>
            </a:r>
            <a:r>
              <a:rPr lang="en-US" altLang="zh-CN" sz="2400" dirty="0" smtClean="0"/>
              <a:t>a</a:t>
            </a:r>
            <a:r>
              <a:rPr lang="zh-CN" altLang="en-US" sz="2400" dirty="0" smtClean="0"/>
              <a:t>’</a:t>
            </a:r>
            <a:r>
              <a:rPr lang="en-US" altLang="zh-CN" sz="2400" dirty="0" smtClean="0"/>
              <a:t>:  </a:t>
            </a:r>
            <a:r>
              <a:rPr lang="zh-CN" altLang="en-US" sz="2400" dirty="0" smtClean="0"/>
              <a:t>表示字符常量</a:t>
            </a:r>
            <a:endParaRPr lang="en-US" altLang="zh-CN" sz="2400" dirty="0" smtClean="0"/>
          </a:p>
          <a:p>
            <a:pPr marL="342900" indent="-342900">
              <a:lnSpc>
                <a:spcPct val="150000"/>
              </a:lnSpc>
              <a:buFont typeface="+mj-lt"/>
              <a:buAutoNum type="arabicPeriod"/>
            </a:pPr>
            <a:r>
              <a:rPr lang="zh-CN" altLang="en-US" sz="2400" dirty="0" smtClean="0"/>
              <a:t>必要时</a:t>
            </a:r>
            <a:r>
              <a:rPr lang="en-US" altLang="zh-CN" sz="2400" dirty="0" smtClean="0"/>
              <a:t>case</a:t>
            </a:r>
            <a:r>
              <a:rPr lang="zh-CN" altLang="en-US" sz="2400"/>
              <a:t>条件</a:t>
            </a:r>
            <a:r>
              <a:rPr lang="zh-CN" altLang="en-US" sz="2400" smtClean="0"/>
              <a:t>终止</a:t>
            </a:r>
            <a:r>
              <a:rPr lang="zh-CN" altLang="en-US" sz="2400" dirty="0" smtClean="0"/>
              <a:t>使用</a:t>
            </a:r>
            <a:r>
              <a:rPr lang="en-US" altLang="zh-CN" sz="2400" dirty="0" smtClean="0"/>
              <a:t>break; </a:t>
            </a:r>
            <a:r>
              <a:rPr lang="zh-CN" altLang="en-US" sz="2400" dirty="0" smtClean="0"/>
              <a:t>否则执行下一条</a:t>
            </a:r>
            <a:r>
              <a:rPr lang="en-US" altLang="zh-CN" sz="2400" dirty="0" smtClean="0"/>
              <a:t>case</a:t>
            </a:r>
            <a:r>
              <a:rPr lang="zh-CN" altLang="en-US" sz="2400" dirty="0" smtClean="0"/>
              <a:t>语句。</a:t>
            </a:r>
            <a:r>
              <a:rPr lang="en-US" altLang="zh-CN" sz="2400" dirty="0" smtClean="0"/>
              <a:t> </a:t>
            </a:r>
            <a:endParaRPr lang="zh-CN" altLang="en-US" sz="2400" dirty="0"/>
          </a:p>
        </p:txBody>
      </p:sp>
    </p:spTree>
    <p:extLst>
      <p:ext uri="{BB962C8B-B14F-4D97-AF65-F5344CB8AC3E}">
        <p14:creationId xmlns:p14="http://schemas.microsoft.com/office/powerpoint/2010/main" val="3612655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552" y="135070"/>
            <a:ext cx="10515600" cy="1032590"/>
          </a:xfrm>
        </p:spPr>
        <p:txBody>
          <a:bodyPr/>
          <a:lstStyle/>
          <a:p>
            <a:r>
              <a:rPr lang="en-US" altLang="zh-CN" smtClean="0"/>
              <a:t>if</a:t>
            </a:r>
            <a:r>
              <a:rPr lang="zh-CN" altLang="en-US" smtClean="0"/>
              <a:t>语句例题</a:t>
            </a:r>
            <a:endParaRPr lang="zh-CN" altLang="en-US"/>
          </a:p>
        </p:txBody>
      </p:sp>
      <p:sp>
        <p:nvSpPr>
          <p:cNvPr id="3" name="内容占位符 2"/>
          <p:cNvSpPr>
            <a:spLocks noGrp="1"/>
          </p:cNvSpPr>
          <p:nvPr>
            <p:ph idx="1"/>
          </p:nvPr>
        </p:nvSpPr>
        <p:spPr>
          <a:xfrm>
            <a:off x="574552" y="981616"/>
            <a:ext cx="7494850" cy="1404675"/>
          </a:xfrm>
        </p:spPr>
        <p:txBody>
          <a:bodyPr>
            <a:noAutofit/>
          </a:bodyPr>
          <a:lstStyle/>
          <a:p>
            <a:pPr marL="88900" indent="-88900">
              <a:lnSpc>
                <a:spcPct val="120000"/>
              </a:lnSpc>
              <a:buNone/>
            </a:pPr>
            <a:r>
              <a:rPr lang="en-US" altLang="zh-CN" sz="1600" dirty="0" smtClean="0"/>
              <a:t>【</a:t>
            </a:r>
            <a:r>
              <a:rPr lang="zh-CN" altLang="en-US" sz="1600" dirty="0" smtClean="0"/>
              <a:t>例</a:t>
            </a:r>
            <a:r>
              <a:rPr lang="en-US" altLang="zh-CN" sz="1600" dirty="0" smtClean="0"/>
              <a:t>4.1】</a:t>
            </a:r>
            <a:r>
              <a:rPr lang="zh-CN" altLang="en-US" sz="1600" dirty="0"/>
              <a:t>在例</a:t>
            </a:r>
            <a:r>
              <a:rPr lang="en-US" altLang="zh-CN" sz="1600" dirty="0"/>
              <a:t>3.5</a:t>
            </a:r>
            <a:r>
              <a:rPr lang="zh-CN" altLang="en-US" sz="1600" dirty="0"/>
              <a:t>的基础上对程序进行改进。题目要求解得</a:t>
            </a:r>
            <a:r>
              <a:rPr lang="en-US" altLang="zh-CN" sz="1600" dirty="0"/>
              <a:t>ax</a:t>
            </a:r>
            <a:r>
              <a:rPr lang="en-US" altLang="zh-CN" sz="1600" baseline="30000" dirty="0"/>
              <a:t>2</a:t>
            </a:r>
            <a:r>
              <a:rPr lang="en-US" altLang="zh-CN" sz="1600" dirty="0"/>
              <a:t>+bx+c=0</a:t>
            </a:r>
            <a:r>
              <a:rPr lang="zh-CN" altLang="en-US" sz="1600" dirty="0"/>
              <a:t>方程的根。由键盘输入</a:t>
            </a:r>
            <a:r>
              <a:rPr lang="en-US" altLang="zh-CN" sz="1600" dirty="0" err="1"/>
              <a:t>a,b,c</a:t>
            </a:r>
            <a:r>
              <a:rPr lang="zh-CN" altLang="en-US" sz="1600" dirty="0"/>
              <a:t>。假设</a:t>
            </a:r>
            <a:r>
              <a:rPr lang="en-US" altLang="zh-CN" sz="1600" dirty="0" err="1"/>
              <a:t>a,b,c</a:t>
            </a:r>
            <a:r>
              <a:rPr lang="zh-CN" altLang="en-US" sz="1600" dirty="0"/>
              <a:t>的值任意，并不保证</a:t>
            </a:r>
            <a:r>
              <a:rPr lang="en-US" altLang="zh-CN" sz="1600" dirty="0" smtClean="0"/>
              <a:t>b</a:t>
            </a:r>
            <a:r>
              <a:rPr lang="en-US" altLang="zh-CN" sz="1600" baseline="30000" dirty="0" smtClean="0"/>
              <a:t>2</a:t>
            </a:r>
            <a:r>
              <a:rPr lang="en-US" altLang="zh-CN" sz="1600" dirty="0" smtClean="0"/>
              <a:t>-4ac</a:t>
            </a:r>
            <a:r>
              <a:rPr lang="zh-CN" altLang="en-US" sz="1600" dirty="0" smtClean="0"/>
              <a:t>≥</a:t>
            </a:r>
            <a:r>
              <a:rPr lang="en-US" altLang="zh-CN" sz="1600" dirty="0" smtClean="0"/>
              <a:t>0</a:t>
            </a:r>
            <a:r>
              <a:rPr lang="zh-CN" altLang="en-US" sz="1600" dirty="0"/>
              <a:t>。需要在程序中进行判别，如果</a:t>
            </a:r>
            <a:r>
              <a:rPr lang="en-US" altLang="zh-CN" sz="1600" dirty="0"/>
              <a:t>b</a:t>
            </a:r>
            <a:r>
              <a:rPr lang="en-US" altLang="zh-CN" sz="1600" baseline="30000" dirty="0"/>
              <a:t>2</a:t>
            </a:r>
            <a:r>
              <a:rPr lang="en-US" altLang="zh-CN" sz="1600" dirty="0"/>
              <a:t>-4ac≥0</a:t>
            </a:r>
            <a:r>
              <a:rPr lang="zh-CN" altLang="en-US" sz="1600" dirty="0"/>
              <a:t>，就计算并输出方程的两个实根，如果</a:t>
            </a:r>
            <a:r>
              <a:rPr lang="en-US" altLang="zh-CN" sz="1600" dirty="0"/>
              <a:t>b</a:t>
            </a:r>
            <a:r>
              <a:rPr lang="en-US" altLang="zh-CN" sz="1600" baseline="30000" dirty="0"/>
              <a:t>2</a:t>
            </a:r>
            <a:r>
              <a:rPr lang="en-US" altLang="zh-CN" sz="1600" dirty="0"/>
              <a:t>-4ac&lt;0</a:t>
            </a:r>
            <a:r>
              <a:rPr lang="zh-CN" altLang="en-US" sz="1600" dirty="0"/>
              <a:t>，就输出“此方程无实根”的信息。</a:t>
            </a:r>
          </a:p>
        </p:txBody>
      </p:sp>
      <p:sp>
        <p:nvSpPr>
          <p:cNvPr id="13" name="圆角矩形 12"/>
          <p:cNvSpPr/>
          <p:nvPr/>
        </p:nvSpPr>
        <p:spPr>
          <a:xfrm>
            <a:off x="158044" y="2495579"/>
            <a:ext cx="7466118" cy="423645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b="1" dirty="0"/>
              <a:t>#include&lt;</a:t>
            </a:r>
            <a:r>
              <a:rPr lang="en-US" altLang="zh-CN" sz="1400" b="1" dirty="0" err="1"/>
              <a:t>stdio.h</a:t>
            </a:r>
            <a:r>
              <a:rPr lang="en-US" altLang="zh-CN" sz="1400" b="1" dirty="0"/>
              <a:t>&gt;</a:t>
            </a:r>
          </a:p>
          <a:p>
            <a:pPr defTabSz="363538">
              <a:lnSpc>
                <a:spcPct val="120000"/>
              </a:lnSpc>
            </a:pPr>
            <a:r>
              <a:rPr lang="en-US" altLang="zh-CN" sz="1400" b="1" dirty="0"/>
              <a:t>#include&lt;</a:t>
            </a:r>
            <a:r>
              <a:rPr lang="en-US" altLang="zh-CN" sz="1400" b="1" dirty="0" err="1"/>
              <a:t>math.h</a:t>
            </a:r>
            <a:r>
              <a:rPr lang="en-US" altLang="zh-CN" sz="1400" b="1" dirty="0" smtClean="0"/>
              <a:t>&gt;		</a:t>
            </a:r>
            <a:r>
              <a:rPr lang="en-US" altLang="zh-CN" sz="1400" b="1" dirty="0" smtClean="0">
                <a:solidFill>
                  <a:srgbClr val="008000"/>
                </a:solidFill>
              </a:rPr>
              <a:t>//</a:t>
            </a:r>
            <a:r>
              <a:rPr lang="zh-CN" altLang="en-US" sz="1400" b="1" dirty="0">
                <a:solidFill>
                  <a:srgbClr val="008000"/>
                </a:solidFill>
              </a:rPr>
              <a:t>程序中要调用求平方根函数</a:t>
            </a:r>
            <a:r>
              <a:rPr lang="en-US" altLang="zh-CN" sz="1400" b="1" dirty="0" err="1">
                <a:solidFill>
                  <a:srgbClr val="008000"/>
                </a:solidFill>
              </a:rPr>
              <a:t>sqrt</a:t>
            </a:r>
            <a:endParaRPr lang="en-US" altLang="zh-CN" sz="1400" b="1" dirty="0">
              <a:solidFill>
                <a:srgbClr val="008000"/>
              </a:solidFill>
            </a:endParaRPr>
          </a:p>
          <a:p>
            <a:pPr defTabSz="363538">
              <a:lnSpc>
                <a:spcPct val="120000"/>
              </a:lnSpc>
            </a:pPr>
            <a:r>
              <a:rPr lang="en-US" altLang="zh-CN" sz="1400" b="1" dirty="0" err="1"/>
              <a:t>int</a:t>
            </a:r>
            <a:r>
              <a:rPr lang="en-US" altLang="zh-CN" sz="1400" b="1" dirty="0"/>
              <a:t> main() </a:t>
            </a:r>
          </a:p>
          <a:p>
            <a:pPr defTabSz="363538">
              <a:lnSpc>
                <a:spcPct val="120000"/>
              </a:lnSpc>
            </a:pPr>
            <a:r>
              <a:rPr lang="en-US" altLang="zh-CN" sz="1400" b="1" dirty="0" smtClean="0"/>
              <a:t>{</a:t>
            </a:r>
            <a:r>
              <a:rPr lang="en-US" altLang="zh-CN" sz="1400" b="1" dirty="0"/>
              <a:t>	double a,b,c,disc,x1,x2,p,q</a:t>
            </a:r>
            <a:r>
              <a:rPr lang="en-US" altLang="zh-CN" sz="1400" b="1" dirty="0" smtClean="0"/>
              <a:t>;	</a:t>
            </a:r>
            <a:r>
              <a:rPr lang="en-US" altLang="zh-CN" sz="1400" b="1" dirty="0">
                <a:solidFill>
                  <a:srgbClr val="008000"/>
                </a:solidFill>
              </a:rPr>
              <a:t>//disc</a:t>
            </a:r>
            <a:r>
              <a:rPr lang="zh-CN" altLang="en-US" sz="1400" b="1" dirty="0">
                <a:solidFill>
                  <a:srgbClr val="008000"/>
                </a:solidFill>
              </a:rPr>
              <a:t>是判别式</a:t>
            </a:r>
            <a:r>
              <a:rPr lang="en-US" altLang="zh-CN" sz="1400" b="1" dirty="0" err="1">
                <a:solidFill>
                  <a:srgbClr val="008000"/>
                </a:solidFill>
              </a:rPr>
              <a:t>sqrt</a:t>
            </a:r>
            <a:r>
              <a:rPr lang="en-US" altLang="zh-CN" sz="1400" b="1" dirty="0">
                <a:solidFill>
                  <a:srgbClr val="008000"/>
                </a:solidFill>
              </a:rPr>
              <a:t>(b*b-4ac)  </a:t>
            </a:r>
          </a:p>
          <a:p>
            <a:pPr defTabSz="363538">
              <a:lnSpc>
                <a:spcPct val="120000"/>
              </a:lnSpc>
            </a:pPr>
            <a:r>
              <a:rPr lang="en-US" altLang="zh-CN" sz="1400" b="1" dirty="0"/>
              <a:t>	</a:t>
            </a:r>
            <a:r>
              <a:rPr lang="en-US" altLang="zh-CN" sz="1400" b="1" dirty="0" err="1"/>
              <a:t>scanf</a:t>
            </a:r>
            <a:r>
              <a:rPr lang="en-US" altLang="zh-CN" sz="1400" b="1" dirty="0"/>
              <a:t>("%</a:t>
            </a:r>
            <a:r>
              <a:rPr lang="en-US" altLang="zh-CN" sz="1400" b="1" dirty="0" err="1"/>
              <a:t>lf%lf%lf</a:t>
            </a:r>
            <a:r>
              <a:rPr lang="en-US" altLang="zh-CN" sz="1400" b="1" dirty="0"/>
              <a:t>",&amp;</a:t>
            </a:r>
            <a:r>
              <a:rPr lang="en-US" altLang="zh-CN" sz="1400" b="1" dirty="0" err="1"/>
              <a:t>a,&amp;b,&amp;c</a:t>
            </a:r>
            <a:r>
              <a:rPr lang="en-US" altLang="zh-CN" sz="1400" b="1" dirty="0" smtClean="0"/>
              <a:t>);	</a:t>
            </a:r>
            <a:r>
              <a:rPr lang="en-US" altLang="zh-CN" sz="1400" b="1" dirty="0">
                <a:solidFill>
                  <a:srgbClr val="008000"/>
                </a:solidFill>
              </a:rPr>
              <a:t>//</a:t>
            </a:r>
            <a:r>
              <a:rPr lang="zh-CN" altLang="en-US" sz="1400" b="1" dirty="0">
                <a:solidFill>
                  <a:srgbClr val="008000"/>
                </a:solidFill>
              </a:rPr>
              <a:t>输入双精度浮点型变量的值要用格式声明</a:t>
            </a:r>
            <a:r>
              <a:rPr lang="en-US" altLang="zh-CN" sz="1400" b="1" dirty="0">
                <a:solidFill>
                  <a:srgbClr val="008000"/>
                </a:solidFill>
              </a:rPr>
              <a:t>"%lf"  </a:t>
            </a:r>
          </a:p>
          <a:p>
            <a:pPr defTabSz="363538">
              <a:lnSpc>
                <a:spcPct val="120000"/>
              </a:lnSpc>
            </a:pPr>
            <a:r>
              <a:rPr lang="en-US" altLang="zh-CN" sz="1400" b="1" dirty="0"/>
              <a:t>	disc=b*b-4*a*c;</a:t>
            </a:r>
          </a:p>
          <a:p>
            <a:pPr defTabSz="363538">
              <a:lnSpc>
                <a:spcPct val="120000"/>
              </a:lnSpc>
            </a:pPr>
            <a:r>
              <a:rPr lang="en-US" altLang="zh-CN" sz="1400" b="1" dirty="0"/>
              <a:t>	</a:t>
            </a:r>
            <a:r>
              <a:rPr lang="en-US" altLang="zh-CN" sz="1400" b="1" dirty="0">
                <a:solidFill>
                  <a:schemeClr val="accent6"/>
                </a:solidFill>
              </a:rPr>
              <a:t>if(disc&lt;0</a:t>
            </a:r>
            <a:r>
              <a:rPr lang="en-US" altLang="zh-CN" sz="1400" b="1" dirty="0" smtClean="0">
                <a:solidFill>
                  <a:schemeClr val="accent6"/>
                </a:solidFill>
              </a:rPr>
              <a:t>)	</a:t>
            </a:r>
            <a:r>
              <a:rPr lang="en-US" altLang="zh-CN" sz="1400" b="1" dirty="0" smtClean="0">
                <a:solidFill>
                  <a:schemeClr val="accent6"/>
                </a:solidFill>
              </a:rPr>
              <a:t>  </a:t>
            </a:r>
            <a:r>
              <a:rPr lang="en-US" altLang="zh-CN" sz="1400" b="1" dirty="0" smtClean="0">
                <a:solidFill>
                  <a:srgbClr val="008000"/>
                </a:solidFill>
              </a:rPr>
              <a:t>//</a:t>
            </a:r>
            <a:r>
              <a:rPr lang="zh-CN" altLang="en-US" sz="1400" b="1" dirty="0">
                <a:solidFill>
                  <a:srgbClr val="008000"/>
                </a:solidFill>
              </a:rPr>
              <a:t>若</a:t>
            </a:r>
            <a:r>
              <a:rPr lang="en-US" altLang="zh-CN" sz="1400" b="1" dirty="0">
                <a:solidFill>
                  <a:srgbClr val="008000"/>
                </a:solidFill>
              </a:rPr>
              <a:t>b*b-4ac&lt;0</a:t>
            </a:r>
          </a:p>
          <a:p>
            <a:pPr defTabSz="363538">
              <a:lnSpc>
                <a:spcPct val="120000"/>
              </a:lnSpc>
            </a:pPr>
            <a:r>
              <a:rPr lang="en-US" altLang="zh-CN" sz="1400" b="1" dirty="0">
                <a:solidFill>
                  <a:schemeClr val="accent6"/>
                </a:solidFill>
              </a:rPr>
              <a:t>		</a:t>
            </a:r>
            <a:r>
              <a:rPr lang="en-US" altLang="zh-CN" sz="1400" b="1" dirty="0" err="1">
                <a:solidFill>
                  <a:schemeClr val="accent6"/>
                </a:solidFill>
              </a:rPr>
              <a:t>printf</a:t>
            </a:r>
            <a:r>
              <a:rPr lang="en-US" altLang="zh-CN" sz="1400" b="1" dirty="0">
                <a:solidFill>
                  <a:schemeClr val="accent6"/>
                </a:solidFill>
              </a:rPr>
              <a:t>("This equation hasn't real roots\n</a:t>
            </a:r>
            <a:r>
              <a:rPr lang="en-US" altLang="zh-CN" sz="1400" b="1" dirty="0" smtClean="0">
                <a:solidFill>
                  <a:schemeClr val="accent6"/>
                </a:solidFill>
              </a:rPr>
              <a:t>");	</a:t>
            </a:r>
            <a:r>
              <a:rPr lang="en-US" altLang="zh-CN" sz="1400" b="1" dirty="0">
                <a:solidFill>
                  <a:srgbClr val="008000"/>
                </a:solidFill>
              </a:rPr>
              <a:t>//</a:t>
            </a:r>
            <a:r>
              <a:rPr lang="zh-CN" altLang="en-US" sz="1400" b="1" dirty="0">
                <a:solidFill>
                  <a:srgbClr val="008000"/>
                </a:solidFill>
              </a:rPr>
              <a:t>输出“此方程无实根”</a:t>
            </a:r>
          </a:p>
          <a:p>
            <a:pPr defTabSz="363538">
              <a:lnSpc>
                <a:spcPct val="120000"/>
              </a:lnSpc>
            </a:pPr>
            <a:r>
              <a:rPr lang="zh-CN" altLang="en-US" sz="1400" b="1" dirty="0">
                <a:solidFill>
                  <a:schemeClr val="accent6"/>
                </a:solidFill>
              </a:rPr>
              <a:t>	</a:t>
            </a:r>
            <a:r>
              <a:rPr lang="en-US" altLang="zh-CN" sz="1400" b="1" dirty="0" smtClean="0">
                <a:solidFill>
                  <a:schemeClr val="accent6"/>
                </a:solidFill>
              </a:rPr>
              <a:t>else			</a:t>
            </a:r>
            <a:r>
              <a:rPr lang="en-US" altLang="zh-CN" sz="1400" b="1" dirty="0">
                <a:solidFill>
                  <a:schemeClr val="accent6"/>
                </a:solidFill>
              </a:rPr>
              <a:t> </a:t>
            </a:r>
            <a:r>
              <a:rPr lang="en-US" altLang="zh-CN" sz="1400" b="1" dirty="0" smtClean="0">
                <a:solidFill>
                  <a:srgbClr val="008000"/>
                </a:solidFill>
              </a:rPr>
              <a:t>//</a:t>
            </a:r>
            <a:r>
              <a:rPr lang="en-US" altLang="zh-CN" sz="1400" b="1" dirty="0">
                <a:solidFill>
                  <a:srgbClr val="008000"/>
                </a:solidFill>
              </a:rPr>
              <a:t>b*b-4ac≥0</a:t>
            </a:r>
          </a:p>
          <a:p>
            <a:pPr defTabSz="363538">
              <a:lnSpc>
                <a:spcPct val="120000"/>
              </a:lnSpc>
            </a:pPr>
            <a:r>
              <a:rPr lang="en-US" altLang="zh-CN" sz="1400" b="1" dirty="0">
                <a:solidFill>
                  <a:schemeClr val="accent6"/>
                </a:solidFill>
              </a:rPr>
              <a:t>	{	p=-b/(2.0*a);</a:t>
            </a:r>
          </a:p>
          <a:p>
            <a:pPr defTabSz="363538">
              <a:lnSpc>
                <a:spcPct val="120000"/>
              </a:lnSpc>
            </a:pPr>
            <a:r>
              <a:rPr lang="en-US" altLang="zh-CN" sz="1400" b="1" dirty="0">
                <a:solidFill>
                  <a:schemeClr val="accent6"/>
                </a:solidFill>
              </a:rPr>
              <a:t>		q=</a:t>
            </a:r>
            <a:r>
              <a:rPr lang="en-US" altLang="zh-CN" sz="1400" b="1" dirty="0" err="1">
                <a:solidFill>
                  <a:schemeClr val="accent6"/>
                </a:solidFill>
              </a:rPr>
              <a:t>sqrt</a:t>
            </a:r>
            <a:r>
              <a:rPr lang="en-US" altLang="zh-CN" sz="1400" b="1" dirty="0">
                <a:solidFill>
                  <a:schemeClr val="accent6"/>
                </a:solidFill>
              </a:rPr>
              <a:t>(disc)/(2.0*a);</a:t>
            </a:r>
          </a:p>
          <a:p>
            <a:pPr defTabSz="363538">
              <a:lnSpc>
                <a:spcPct val="120000"/>
              </a:lnSpc>
            </a:pPr>
            <a:r>
              <a:rPr lang="en-US" altLang="zh-CN" sz="1400" b="1" dirty="0">
                <a:solidFill>
                  <a:schemeClr val="accent6"/>
                </a:solidFill>
              </a:rPr>
              <a:t>		x1=</a:t>
            </a:r>
            <a:r>
              <a:rPr lang="en-US" altLang="zh-CN" sz="1400" b="1" dirty="0" err="1">
                <a:solidFill>
                  <a:schemeClr val="accent6"/>
                </a:solidFill>
              </a:rPr>
              <a:t>p+q</a:t>
            </a:r>
            <a:r>
              <a:rPr lang="en-US" altLang="zh-CN" sz="1400" b="1" dirty="0" smtClean="0">
                <a:solidFill>
                  <a:schemeClr val="accent6"/>
                </a:solidFill>
              </a:rPr>
              <a:t>;  x2=p-q</a:t>
            </a:r>
            <a:r>
              <a:rPr lang="en-US" altLang="zh-CN" sz="1400" b="1" dirty="0" smtClean="0">
                <a:solidFill>
                  <a:schemeClr val="accent6"/>
                </a:solidFill>
              </a:rPr>
              <a:t>;		</a:t>
            </a:r>
            <a:r>
              <a:rPr lang="en-US" altLang="zh-CN" sz="1400" b="1" dirty="0">
                <a:solidFill>
                  <a:srgbClr val="008000"/>
                </a:solidFill>
              </a:rPr>
              <a:t>//</a:t>
            </a:r>
            <a:r>
              <a:rPr lang="zh-CN" altLang="en-US" sz="1400" b="1" dirty="0">
                <a:solidFill>
                  <a:srgbClr val="008000"/>
                </a:solidFill>
              </a:rPr>
              <a:t>求出方程的两个根  </a:t>
            </a:r>
          </a:p>
          <a:p>
            <a:pPr defTabSz="363538">
              <a:lnSpc>
                <a:spcPct val="120000"/>
              </a:lnSpc>
            </a:pPr>
            <a:r>
              <a:rPr lang="zh-CN" altLang="en-US" sz="1400" b="1" dirty="0">
                <a:solidFill>
                  <a:schemeClr val="accent6"/>
                </a:solidFill>
              </a:rPr>
              <a:t>		</a:t>
            </a:r>
            <a:r>
              <a:rPr lang="en-US" altLang="zh-CN" sz="1400" b="1" dirty="0" err="1">
                <a:solidFill>
                  <a:schemeClr val="accent6"/>
                </a:solidFill>
              </a:rPr>
              <a:t>printf</a:t>
            </a:r>
            <a:r>
              <a:rPr lang="en-US" altLang="zh-CN" sz="1400" b="1" dirty="0">
                <a:solidFill>
                  <a:schemeClr val="accent6"/>
                </a:solidFill>
              </a:rPr>
              <a:t>("real roots:\nx1=%7.2f\nx2=%7.2f\n",x1,x2</a:t>
            </a:r>
            <a:r>
              <a:rPr lang="en-US" altLang="zh-CN" sz="1400" b="1" dirty="0" smtClean="0">
                <a:solidFill>
                  <a:schemeClr val="accent6"/>
                </a:solidFill>
              </a:rPr>
              <a:t>);	</a:t>
            </a:r>
            <a:r>
              <a:rPr lang="en-US" altLang="zh-CN" sz="1400" b="1" dirty="0">
                <a:solidFill>
                  <a:srgbClr val="008000"/>
                </a:solidFill>
              </a:rPr>
              <a:t>//</a:t>
            </a:r>
            <a:r>
              <a:rPr lang="zh-CN" altLang="en-US" sz="1400" b="1" dirty="0">
                <a:solidFill>
                  <a:srgbClr val="008000"/>
                </a:solidFill>
              </a:rPr>
              <a:t>输出方程的两个根  </a:t>
            </a:r>
          </a:p>
          <a:p>
            <a:pPr defTabSz="363538">
              <a:lnSpc>
                <a:spcPct val="120000"/>
              </a:lnSpc>
            </a:pPr>
            <a:r>
              <a:rPr lang="zh-CN" altLang="en-US" sz="1400" b="1" dirty="0">
                <a:solidFill>
                  <a:schemeClr val="accent6"/>
                </a:solidFill>
              </a:rPr>
              <a:t>	</a:t>
            </a:r>
            <a:r>
              <a:rPr lang="en-US" altLang="zh-CN" sz="1400" b="1" dirty="0">
                <a:solidFill>
                  <a:schemeClr val="accent6"/>
                </a:solidFill>
              </a:rPr>
              <a:t>}</a:t>
            </a:r>
          </a:p>
          <a:p>
            <a:pPr defTabSz="363538">
              <a:lnSpc>
                <a:spcPct val="120000"/>
              </a:lnSpc>
            </a:pPr>
            <a:r>
              <a:rPr lang="en-US" altLang="zh-CN" sz="1400" b="1" dirty="0"/>
              <a:t>	return 0;</a:t>
            </a:r>
          </a:p>
          <a:p>
            <a:pPr defTabSz="363538">
              <a:lnSpc>
                <a:spcPct val="120000"/>
              </a:lnSpc>
            </a:pPr>
            <a:r>
              <a:rPr lang="en-US" altLang="zh-CN" sz="1400" b="1" dirty="0"/>
              <a:t>}</a:t>
            </a:r>
            <a:endParaRPr lang="en-US" altLang="zh-CN" sz="1400" b="1" dirty="0" smtClean="0">
              <a:solidFill>
                <a:srgbClr val="008000"/>
              </a:solidFill>
            </a:endParaRPr>
          </a:p>
        </p:txBody>
      </p:sp>
      <p:grpSp>
        <p:nvGrpSpPr>
          <p:cNvPr id="4" name="组合 3"/>
          <p:cNvGrpSpPr/>
          <p:nvPr/>
        </p:nvGrpSpPr>
        <p:grpSpPr>
          <a:xfrm>
            <a:off x="7766756" y="3111309"/>
            <a:ext cx="4322922" cy="3622741"/>
            <a:chOff x="7570732" y="1027906"/>
            <a:chExt cx="4872249" cy="4257186"/>
          </a:xfrm>
        </p:grpSpPr>
        <p:cxnSp>
          <p:nvCxnSpPr>
            <p:cNvPr id="23" name="直接箭头连接符 22"/>
            <p:cNvCxnSpPr/>
            <p:nvPr/>
          </p:nvCxnSpPr>
          <p:spPr>
            <a:xfrm>
              <a:off x="10039676" y="1027906"/>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0039676" y="150580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6" name="流程图: 可选过程 25"/>
            <p:cNvSpPr/>
            <p:nvPr/>
          </p:nvSpPr>
          <p:spPr>
            <a:xfrm>
              <a:off x="8902992" y="4885285"/>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结束</a:t>
              </a:r>
              <a:endParaRPr lang="zh-CN" altLang="en-US" sz="1600" dirty="0"/>
            </a:p>
          </p:txBody>
        </p:sp>
        <p:sp>
          <p:nvSpPr>
            <p:cNvPr id="27" name="流程图: 数据 26"/>
            <p:cNvSpPr/>
            <p:nvPr/>
          </p:nvSpPr>
          <p:spPr>
            <a:xfrm>
              <a:off x="7570732" y="3948457"/>
              <a:ext cx="1625856"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smtClean="0">
                  <a:solidFill>
                    <a:schemeClr val="bg1"/>
                  </a:solidFill>
                </a:rPr>
                <a:t>输出</a:t>
              </a:r>
              <a:r>
                <a:rPr lang="en-US" altLang="zh-CN" sz="1400" dirty="0" smtClean="0">
                  <a:solidFill>
                    <a:schemeClr val="bg1"/>
                  </a:solidFill>
                </a:rPr>
                <a:t>x</a:t>
              </a:r>
              <a:r>
                <a:rPr lang="en-US" altLang="zh-CN" sz="1400" baseline="-25000" dirty="0" smtClean="0"/>
                <a:t>1</a:t>
              </a:r>
              <a:r>
                <a:rPr lang="en-US" altLang="zh-CN" sz="1400" dirty="0" smtClean="0">
                  <a:solidFill>
                    <a:schemeClr val="bg1"/>
                  </a:solidFill>
                </a:rPr>
                <a:t>,x</a:t>
              </a:r>
              <a:r>
                <a:rPr lang="en-US" altLang="zh-CN" sz="1400" baseline="-25000" dirty="0" smtClean="0"/>
                <a:t>2</a:t>
              </a:r>
              <a:endParaRPr lang="zh-CN" altLang="en-US" sz="1400" baseline="-25000" dirty="0"/>
            </a:p>
          </p:txBody>
        </p:sp>
        <p:cxnSp>
          <p:nvCxnSpPr>
            <p:cNvPr id="31" name="直接箭头连接符 30"/>
            <p:cNvCxnSpPr/>
            <p:nvPr/>
          </p:nvCxnSpPr>
          <p:spPr>
            <a:xfrm>
              <a:off x="10073078" y="2126054"/>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1279584" y="2450530"/>
              <a:ext cx="409357" cy="369332"/>
            </a:xfrm>
            <a:prstGeom prst="rect">
              <a:avLst/>
            </a:prstGeom>
            <a:noFill/>
          </p:spPr>
          <p:txBody>
            <a:bodyPr wrap="square" rtlCol="0">
              <a:spAutoFit/>
            </a:bodyPr>
            <a:lstStyle/>
            <a:p>
              <a:r>
                <a:rPr lang="en-US" altLang="zh-CN" sz="1600" dirty="0" smtClean="0">
                  <a:solidFill>
                    <a:schemeClr val="accent1"/>
                  </a:solidFill>
                </a:rPr>
                <a:t>Y</a:t>
              </a:r>
              <a:endParaRPr lang="zh-CN" altLang="en-US" sz="1600" dirty="0">
                <a:solidFill>
                  <a:schemeClr val="accent1"/>
                </a:solidFill>
              </a:endParaRPr>
            </a:p>
          </p:txBody>
        </p:sp>
        <p:sp>
          <p:nvSpPr>
            <p:cNvPr id="35" name="文本框 34"/>
            <p:cNvSpPr txBox="1"/>
            <p:nvPr/>
          </p:nvSpPr>
          <p:spPr>
            <a:xfrm>
              <a:off x="8493466" y="2451648"/>
              <a:ext cx="492042" cy="365571"/>
            </a:xfrm>
            <a:prstGeom prst="rect">
              <a:avLst/>
            </a:prstGeom>
            <a:noFill/>
          </p:spPr>
          <p:txBody>
            <a:bodyPr wrap="square" rtlCol="0">
              <a:spAutoFit/>
            </a:bodyPr>
            <a:lstStyle/>
            <a:p>
              <a:r>
                <a:rPr lang="en-US" altLang="zh-CN" sz="1600" dirty="0" smtClean="0">
                  <a:solidFill>
                    <a:schemeClr val="accent1"/>
                  </a:solidFill>
                </a:rPr>
                <a:t>N</a:t>
              </a:r>
              <a:endParaRPr lang="zh-CN" altLang="en-US" sz="1600" dirty="0">
                <a:solidFill>
                  <a:schemeClr val="accent1"/>
                </a:solidFill>
              </a:endParaRPr>
            </a:p>
          </p:txBody>
        </p:sp>
        <p:sp>
          <p:nvSpPr>
            <p:cNvPr id="36" name="流程图: 过程 35"/>
            <p:cNvSpPr/>
            <p:nvPr/>
          </p:nvSpPr>
          <p:spPr>
            <a:xfrm>
              <a:off x="8834708" y="192339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计算</a:t>
              </a:r>
              <a:r>
                <a:rPr lang="en-US" altLang="zh-CN" sz="1600" smtClean="0"/>
                <a:t>disc=b</a:t>
              </a:r>
              <a:r>
                <a:rPr lang="en-US" altLang="zh-CN" sz="1600" baseline="30000" smtClean="0"/>
                <a:t>2</a:t>
              </a:r>
              <a:r>
                <a:rPr lang="en-US" altLang="zh-CN" sz="1600" smtClean="0"/>
                <a:t>-4ac</a:t>
              </a:r>
              <a:endParaRPr lang="en-US" altLang="zh-CN" sz="1600" dirty="0" smtClean="0"/>
            </a:p>
          </p:txBody>
        </p:sp>
        <p:cxnSp>
          <p:nvCxnSpPr>
            <p:cNvPr id="37" name="直接箭头连接符 36"/>
            <p:cNvCxnSpPr/>
            <p:nvPr/>
          </p:nvCxnSpPr>
          <p:spPr>
            <a:xfrm>
              <a:off x="8408604" y="355118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流程图: 过程 37"/>
            <p:cNvSpPr/>
            <p:nvPr/>
          </p:nvSpPr>
          <p:spPr>
            <a:xfrm>
              <a:off x="7804563" y="3277901"/>
              <a:ext cx="1244356" cy="3463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计算</a:t>
              </a:r>
              <a:r>
                <a:rPr lang="en-US" altLang="zh-CN" sz="1600" smtClean="0"/>
                <a:t>x</a:t>
              </a:r>
              <a:r>
                <a:rPr lang="en-US" altLang="zh-CN" sz="1600" baseline="-25000" smtClean="0"/>
                <a:t>1</a:t>
              </a:r>
              <a:r>
                <a:rPr lang="en-US" altLang="zh-CN" sz="1600" smtClean="0"/>
                <a:t>,x</a:t>
              </a:r>
              <a:r>
                <a:rPr lang="en-US" altLang="zh-CN" sz="1600" baseline="-25000"/>
                <a:t>2</a:t>
              </a:r>
              <a:endParaRPr lang="zh-CN" altLang="en-US" sz="1600" baseline="-25000" dirty="0"/>
            </a:p>
          </p:txBody>
        </p:sp>
        <p:cxnSp>
          <p:nvCxnSpPr>
            <p:cNvPr id="41" name="直接箭头连接符 40"/>
            <p:cNvCxnSpPr/>
            <p:nvPr/>
          </p:nvCxnSpPr>
          <p:spPr>
            <a:xfrm>
              <a:off x="10111613" y="448485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2" name="流程图: 数据 41"/>
            <p:cNvSpPr/>
            <p:nvPr/>
          </p:nvSpPr>
          <p:spPr>
            <a:xfrm>
              <a:off x="8808142" y="1322491"/>
              <a:ext cx="2463068" cy="36103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solidFill>
                    <a:schemeClr val="bg1"/>
                  </a:solidFill>
                </a:rPr>
                <a:t>输入</a:t>
              </a:r>
              <a:r>
                <a:rPr lang="en-US" altLang="zh-CN" sz="1600" smtClean="0">
                  <a:solidFill>
                    <a:schemeClr val="bg1"/>
                  </a:solidFill>
                </a:rPr>
                <a:t>a,b,c</a:t>
              </a:r>
              <a:endParaRPr lang="zh-CN" altLang="en-US" sz="1600" baseline="-25000" dirty="0">
                <a:solidFill>
                  <a:schemeClr val="bg1"/>
                </a:solidFill>
              </a:endParaRPr>
            </a:p>
          </p:txBody>
        </p:sp>
        <p:sp>
          <p:nvSpPr>
            <p:cNvPr id="43" name="流程图: 决策 42"/>
            <p:cNvSpPr/>
            <p:nvPr/>
          </p:nvSpPr>
          <p:spPr>
            <a:xfrm>
              <a:off x="8826335" y="2526644"/>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disc&lt;0</a:t>
              </a:r>
              <a:endParaRPr lang="zh-CN" altLang="en-US" sz="1600" dirty="0"/>
            </a:p>
          </p:txBody>
        </p:sp>
        <p:sp>
          <p:nvSpPr>
            <p:cNvPr id="44" name="任意多边形 43"/>
            <p:cNvSpPr/>
            <p:nvPr/>
          </p:nvSpPr>
          <p:spPr>
            <a:xfrm>
              <a:off x="8408604" y="2766630"/>
              <a:ext cx="471984" cy="487563"/>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5" name="流程图: 数据 44"/>
            <p:cNvSpPr/>
            <p:nvPr/>
          </p:nvSpPr>
          <p:spPr>
            <a:xfrm>
              <a:off x="9481931" y="3451100"/>
              <a:ext cx="2961050" cy="48965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smtClean="0">
                  <a:solidFill>
                    <a:schemeClr val="bg1"/>
                  </a:solidFill>
                </a:rPr>
                <a:t>输出“此方程无根</a:t>
              </a:r>
              <a:r>
                <a:rPr lang="en-US" altLang="zh-CN" sz="1400" smtClean="0">
                  <a:solidFill>
                    <a:schemeClr val="bg1"/>
                  </a:solidFill>
                </a:rPr>
                <a:t>”</a:t>
              </a:r>
              <a:endParaRPr lang="zh-CN" altLang="en-US" sz="1400" baseline="-25000" dirty="0">
                <a:solidFill>
                  <a:schemeClr val="bg1"/>
                </a:solidFill>
              </a:endParaRPr>
            </a:p>
          </p:txBody>
        </p:sp>
        <p:sp>
          <p:nvSpPr>
            <p:cNvPr id="46" name="任意多边形 45"/>
            <p:cNvSpPr/>
            <p:nvPr/>
          </p:nvSpPr>
          <p:spPr>
            <a:xfrm flipV="1">
              <a:off x="8408603" y="4291773"/>
              <a:ext cx="1703011" cy="19307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7" name="任意多边形 46"/>
            <p:cNvSpPr/>
            <p:nvPr/>
          </p:nvSpPr>
          <p:spPr>
            <a:xfrm flipH="1">
              <a:off x="11167157" y="2774631"/>
              <a:ext cx="521783" cy="768877"/>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8" name="任意多边形 47"/>
            <p:cNvSpPr/>
            <p:nvPr/>
          </p:nvSpPr>
          <p:spPr>
            <a:xfrm flipH="1" flipV="1">
              <a:off x="10111613" y="3909730"/>
              <a:ext cx="1577324" cy="57512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grpSp>
      <p:pic>
        <p:nvPicPr>
          <p:cNvPr id="6" name="图片 5"/>
          <p:cNvPicPr>
            <a:picLocks noChangeAspect="1"/>
          </p:cNvPicPr>
          <p:nvPr/>
        </p:nvPicPr>
        <p:blipFill>
          <a:blip r:embed="rId3" cstate="print"/>
          <a:stretch>
            <a:fillRect/>
          </a:stretch>
        </p:blipFill>
        <p:spPr>
          <a:xfrm>
            <a:off x="8414955" y="763771"/>
            <a:ext cx="3552825" cy="933450"/>
          </a:xfrm>
          <a:prstGeom prst="rect">
            <a:avLst/>
          </a:prstGeom>
        </p:spPr>
      </p:pic>
      <p:pic>
        <p:nvPicPr>
          <p:cNvPr id="12" name="图片 11"/>
          <p:cNvPicPr>
            <a:picLocks noChangeAspect="1"/>
          </p:cNvPicPr>
          <p:nvPr/>
        </p:nvPicPr>
        <p:blipFill>
          <a:blip r:embed="rId4" cstate="print"/>
          <a:stretch>
            <a:fillRect/>
          </a:stretch>
        </p:blipFill>
        <p:spPr>
          <a:xfrm>
            <a:off x="8414954" y="1793242"/>
            <a:ext cx="3552825" cy="1228725"/>
          </a:xfrm>
          <a:prstGeom prst="rect">
            <a:avLst/>
          </a:prstGeom>
        </p:spPr>
      </p:pic>
    </p:spTree>
    <p:extLst>
      <p:ext uri="{BB962C8B-B14F-4D97-AF65-F5344CB8AC3E}">
        <p14:creationId xmlns:p14="http://schemas.microsoft.com/office/powerpoint/2010/main" val="375325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用</a:t>
            </a:r>
            <a:r>
              <a:rPr lang="en-US" altLang="zh-CN" smtClean="0"/>
              <a:t>if</a:t>
            </a:r>
            <a:r>
              <a:rPr lang="zh-CN" altLang="en-US" smtClean="0"/>
              <a:t>语句实现选择结构</a:t>
            </a:r>
            <a:endParaRPr lang="zh-CN" altLang="en-US"/>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4.2】</a:t>
            </a:r>
            <a:r>
              <a:rPr lang="zh-CN" altLang="en-US" sz="2000">
                <a:solidFill>
                  <a:schemeClr val="accent1"/>
                </a:solidFill>
              </a:rPr>
              <a:t>输入两个实数，按由小到大的顺序输出这两个数。</a:t>
            </a:r>
          </a:p>
        </p:txBody>
      </p:sp>
      <p:sp>
        <p:nvSpPr>
          <p:cNvPr id="13" name="圆角矩形 12"/>
          <p:cNvSpPr/>
          <p:nvPr/>
        </p:nvSpPr>
        <p:spPr>
          <a:xfrm>
            <a:off x="738293" y="2559637"/>
            <a:ext cx="6884854" cy="37218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float a,b,t;</a:t>
            </a:r>
          </a:p>
          <a:p>
            <a:pPr defTabSz="363538">
              <a:lnSpc>
                <a:spcPct val="120000"/>
              </a:lnSpc>
            </a:pPr>
            <a:r>
              <a:rPr lang="en-US" altLang="zh-CN" sz="1400"/>
              <a:t>	scanf("%f,%f",&amp;a,&amp;b);</a:t>
            </a:r>
          </a:p>
          <a:p>
            <a:pPr defTabSz="363538">
              <a:lnSpc>
                <a:spcPct val="120000"/>
              </a:lnSpc>
            </a:pPr>
            <a:r>
              <a:rPr lang="en-US" altLang="zh-CN" sz="1400"/>
              <a:t>	</a:t>
            </a:r>
            <a:r>
              <a:rPr lang="en-US" altLang="zh-CN" sz="1400">
                <a:solidFill>
                  <a:schemeClr val="accent6"/>
                </a:solidFill>
              </a:rPr>
              <a:t>if(a&gt;b)</a:t>
            </a:r>
          </a:p>
          <a:p>
            <a:pPr defTabSz="363538">
              <a:lnSpc>
                <a:spcPct val="120000"/>
              </a:lnSpc>
            </a:pPr>
            <a:r>
              <a:rPr lang="en-US" altLang="zh-CN" sz="1400">
                <a:solidFill>
                  <a:schemeClr val="accent6"/>
                </a:solidFill>
              </a:rPr>
              <a:t>	</a:t>
            </a:r>
            <a:r>
              <a:rPr lang="en-US" altLang="zh-CN" sz="1400" smtClean="0">
                <a:solidFill>
                  <a:schemeClr val="accent6"/>
                </a:solidFill>
              </a:rPr>
              <a:t>{			</a:t>
            </a:r>
            <a:r>
              <a:rPr lang="en-US" altLang="zh-CN" sz="1400" smtClean="0">
                <a:solidFill>
                  <a:srgbClr val="008000"/>
                </a:solidFill>
              </a:rPr>
              <a:t>//</a:t>
            </a:r>
            <a:r>
              <a:rPr lang="zh-CN" altLang="en-US" sz="1400">
                <a:solidFill>
                  <a:srgbClr val="008000"/>
                </a:solidFill>
              </a:rPr>
              <a:t>将</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的值互换</a:t>
            </a:r>
          </a:p>
          <a:p>
            <a:pPr defTabSz="363538">
              <a:lnSpc>
                <a:spcPct val="120000"/>
              </a:lnSpc>
            </a:pPr>
            <a:r>
              <a:rPr lang="zh-CN" altLang="en-US" sz="1400">
                <a:solidFill>
                  <a:schemeClr val="accent6"/>
                </a:solidFill>
              </a:rPr>
              <a:t>		</a:t>
            </a:r>
            <a:r>
              <a:rPr lang="en-US" altLang="zh-CN" sz="1400">
                <a:solidFill>
                  <a:schemeClr val="accent6"/>
                </a:solidFill>
              </a:rPr>
              <a:t>t=a;</a:t>
            </a:r>
          </a:p>
          <a:p>
            <a:pPr defTabSz="363538">
              <a:lnSpc>
                <a:spcPct val="120000"/>
              </a:lnSpc>
            </a:pPr>
            <a:r>
              <a:rPr lang="en-US" altLang="zh-CN" sz="1400">
                <a:solidFill>
                  <a:schemeClr val="accent6"/>
                </a:solidFill>
              </a:rPr>
              <a:t>		a=b;</a:t>
            </a:r>
          </a:p>
          <a:p>
            <a:pPr defTabSz="363538">
              <a:lnSpc>
                <a:spcPct val="120000"/>
              </a:lnSpc>
            </a:pPr>
            <a:r>
              <a:rPr lang="en-US" altLang="zh-CN" sz="1400">
                <a:solidFill>
                  <a:schemeClr val="accent6"/>
                </a:solidFill>
              </a:rPr>
              <a:t>		b=t;</a:t>
            </a:r>
          </a:p>
          <a:p>
            <a:pPr defTabSz="363538">
              <a:lnSpc>
                <a:spcPct val="120000"/>
              </a:lnSpc>
            </a:pPr>
            <a:r>
              <a:rPr lang="en-US" altLang="zh-CN" sz="1400">
                <a:solidFill>
                  <a:schemeClr val="accent6"/>
                </a:solidFill>
              </a:rPr>
              <a:t>	}</a:t>
            </a:r>
          </a:p>
          <a:p>
            <a:pPr defTabSz="363538">
              <a:lnSpc>
                <a:spcPct val="120000"/>
              </a:lnSpc>
            </a:pPr>
            <a:r>
              <a:rPr lang="en-US" altLang="zh-CN" sz="1400"/>
              <a:t>	printf("%5.2f,%5.2f\n",a,b);</a:t>
            </a:r>
          </a:p>
          <a:p>
            <a:pPr defTabSz="363538">
              <a:lnSpc>
                <a:spcPct val="120000"/>
              </a:lnSpc>
            </a:pPr>
            <a:r>
              <a:rPr lang="en-US" altLang="zh-CN" sz="1400"/>
              <a:t>	return 0;</a:t>
            </a:r>
          </a:p>
          <a:p>
            <a:pPr defTabSz="363538">
              <a:lnSpc>
                <a:spcPct val="120000"/>
              </a:lnSpc>
            </a:pPr>
            <a:r>
              <a:rPr lang="en-US" altLang="zh-CN" sz="1400"/>
              <a:t>}</a:t>
            </a:r>
            <a:endParaRPr lang="en-US" altLang="zh-CN" sz="1400" smtClean="0">
              <a:solidFill>
                <a:srgbClr val="008000"/>
              </a:solidFill>
            </a:endParaRPr>
          </a:p>
        </p:txBody>
      </p:sp>
      <p:sp>
        <p:nvSpPr>
          <p:cNvPr id="28" name="矩形 27"/>
          <p:cNvSpPr/>
          <p:nvPr/>
        </p:nvSpPr>
        <p:spPr>
          <a:xfrm>
            <a:off x="738294" y="1585913"/>
            <a:ext cx="6517271" cy="646331"/>
          </a:xfrm>
          <a:prstGeom prst="rect">
            <a:avLst/>
          </a:prstGeom>
        </p:spPr>
        <p:txBody>
          <a:bodyPr wrap="square">
            <a:spAutoFit/>
          </a:bodyPr>
          <a:lstStyle/>
          <a:p>
            <a:r>
              <a:rPr lang="zh-CN" altLang="en-US" b="1" smtClean="0"/>
              <a:t>解题思路</a:t>
            </a:r>
            <a:r>
              <a:rPr lang="en-US" altLang="zh-CN" b="1" smtClean="0"/>
              <a:t>: </a:t>
            </a:r>
            <a:r>
              <a:rPr lang="zh-CN" altLang="en-US" smtClean="0"/>
              <a:t> 只要</a:t>
            </a:r>
            <a:r>
              <a:rPr lang="zh-CN" altLang="en-US"/>
              <a:t>做一次比较，然后进行一次交换即可。用</a:t>
            </a:r>
            <a:r>
              <a:rPr lang="en-US" altLang="zh-CN"/>
              <a:t>if</a:t>
            </a:r>
            <a:r>
              <a:rPr lang="zh-CN" altLang="en-US"/>
              <a:t>语句实现条件判断。</a:t>
            </a:r>
          </a:p>
        </p:txBody>
      </p:sp>
      <p:pic>
        <p:nvPicPr>
          <p:cNvPr id="5" name="图片 4"/>
          <p:cNvPicPr>
            <a:picLocks noChangeAspect="1"/>
          </p:cNvPicPr>
          <p:nvPr/>
        </p:nvPicPr>
        <p:blipFill>
          <a:blip r:embed="rId3" cstate="print"/>
          <a:stretch>
            <a:fillRect/>
          </a:stretch>
        </p:blipFill>
        <p:spPr>
          <a:xfrm>
            <a:off x="7874275" y="2591834"/>
            <a:ext cx="3619500" cy="847725"/>
          </a:xfrm>
          <a:prstGeom prst="rect">
            <a:avLst/>
          </a:prstGeom>
        </p:spPr>
      </p:pic>
      <p:grpSp>
        <p:nvGrpSpPr>
          <p:cNvPr id="11" name="组合 10"/>
          <p:cNvGrpSpPr/>
          <p:nvPr/>
        </p:nvGrpSpPr>
        <p:grpSpPr>
          <a:xfrm>
            <a:off x="6694311" y="4138958"/>
            <a:ext cx="5374101" cy="1566102"/>
            <a:chOff x="4807819" y="4248289"/>
            <a:chExt cx="4949071" cy="1566102"/>
          </a:xfrm>
        </p:grpSpPr>
        <p:grpSp>
          <p:nvGrpSpPr>
            <p:cNvPr id="51" name="组合 50"/>
            <p:cNvGrpSpPr/>
            <p:nvPr/>
          </p:nvGrpSpPr>
          <p:grpSpPr>
            <a:xfrm>
              <a:off x="4807819" y="4248289"/>
              <a:ext cx="4949071" cy="1566102"/>
              <a:chOff x="8050697" y="5019262"/>
              <a:chExt cx="4949071" cy="1566102"/>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56610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3" name="图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384995"/>
              </a:xfrm>
              <a:prstGeom prst="rect">
                <a:avLst/>
              </a:prstGeom>
              <a:noFill/>
            </p:spPr>
            <p:txBody>
              <a:bodyPr wrap="square" rtlCol="0">
                <a:spAutoFit/>
              </a:bodyPr>
              <a:lstStyle/>
              <a:p>
                <a:r>
                  <a:rPr lang="zh-CN" altLang="en-US" sz="1400" dirty="0" smtClean="0">
                    <a:solidFill>
                      <a:schemeClr val="bg1"/>
                    </a:solidFill>
                  </a:rPr>
                  <a:t>两个变量值的互换</a:t>
                </a:r>
                <a:endParaRPr lang="en-US" altLang="zh-CN" sz="1400" dirty="0" smtClean="0">
                  <a:solidFill>
                    <a:schemeClr val="bg1"/>
                  </a:solidFill>
                </a:endParaRPr>
              </a:p>
              <a:p>
                <a:endParaRPr lang="en-US" altLang="zh-CN" sz="1400" dirty="0"/>
              </a:p>
              <a:p>
                <a:endParaRPr lang="en-US" altLang="zh-CN" sz="1400" dirty="0" smtClean="0"/>
              </a:p>
              <a:p>
                <a:endParaRPr lang="en-US" altLang="zh-CN" sz="1400" dirty="0"/>
              </a:p>
              <a:p>
                <a:endParaRPr lang="en-US" altLang="zh-CN" sz="1400" dirty="0" smtClean="0"/>
              </a:p>
              <a:p>
                <a:r>
                  <a:rPr lang="zh-CN" altLang="en-US" sz="1400" dirty="0" smtClean="0">
                    <a:solidFill>
                      <a:schemeClr val="bg1"/>
                    </a:solidFill>
                  </a:rPr>
                  <a:t>因此，为了实现互换，必须借助于第三个变量</a:t>
                </a:r>
                <a:endParaRPr lang="en-US" altLang="zh-CN" sz="1400" dirty="0" smtClean="0">
                  <a:solidFill>
                    <a:schemeClr val="bg1"/>
                  </a:solidFill>
                </a:endParaRPr>
              </a:p>
            </p:txBody>
          </p:sp>
        </p:grpSp>
        <p:sp>
          <p:nvSpPr>
            <p:cNvPr id="55" name="圆角矩形 54"/>
            <p:cNvSpPr/>
            <p:nvPr/>
          </p:nvSpPr>
          <p:spPr>
            <a:xfrm>
              <a:off x="5213201" y="4620705"/>
              <a:ext cx="4348242" cy="647033"/>
            </a:xfrm>
            <a:prstGeom prst="roundRect">
              <a:avLst>
                <a:gd name="adj" fmla="val 8916"/>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solidFill>
                    <a:schemeClr val="tx1"/>
                  </a:solidFill>
                </a:rPr>
                <a:t>a=b</a:t>
              </a:r>
              <a:r>
                <a:rPr lang="en-US" altLang="zh-CN" sz="1400" dirty="0" smtClean="0">
                  <a:solidFill>
                    <a:schemeClr val="tx1"/>
                  </a:solidFill>
                </a:rPr>
                <a:t>;  </a:t>
              </a:r>
              <a:r>
                <a:rPr lang="en-US" altLang="zh-CN" sz="1400" dirty="0" smtClean="0">
                  <a:solidFill>
                    <a:srgbClr val="C00000"/>
                  </a:solidFill>
                </a:rPr>
                <a:t>//</a:t>
              </a:r>
              <a:r>
                <a:rPr lang="zh-CN" altLang="en-US" sz="1400" dirty="0">
                  <a:solidFill>
                    <a:srgbClr val="C00000"/>
                  </a:solidFill>
                </a:rPr>
                <a:t>把变量</a:t>
              </a:r>
              <a:r>
                <a:rPr lang="en-US" altLang="zh-CN" sz="1400" dirty="0">
                  <a:solidFill>
                    <a:srgbClr val="C00000"/>
                  </a:solidFill>
                </a:rPr>
                <a:t>b</a:t>
              </a:r>
              <a:r>
                <a:rPr lang="zh-CN" altLang="en-US" sz="1400" dirty="0">
                  <a:solidFill>
                    <a:srgbClr val="C00000"/>
                  </a:solidFill>
                </a:rPr>
                <a:t>的值赋给变量</a:t>
              </a:r>
              <a:r>
                <a:rPr lang="en-US" altLang="zh-CN" sz="1400" dirty="0">
                  <a:solidFill>
                    <a:srgbClr val="C00000"/>
                  </a:solidFill>
                </a:rPr>
                <a:t>a</a:t>
              </a:r>
              <a:r>
                <a:rPr lang="zh-CN" altLang="en-US" sz="1400" dirty="0">
                  <a:solidFill>
                    <a:srgbClr val="C00000"/>
                  </a:solidFill>
                </a:rPr>
                <a:t>，</a:t>
              </a:r>
              <a:r>
                <a:rPr lang="en-US" altLang="zh-CN" sz="1400" dirty="0">
                  <a:solidFill>
                    <a:srgbClr val="C00000"/>
                  </a:solidFill>
                </a:rPr>
                <a:t>a</a:t>
              </a:r>
              <a:r>
                <a:rPr lang="zh-CN" altLang="en-US" sz="1400" dirty="0">
                  <a:solidFill>
                    <a:srgbClr val="C00000"/>
                  </a:solidFill>
                </a:rPr>
                <a:t>的值等于</a:t>
              </a:r>
              <a:r>
                <a:rPr lang="en-US" altLang="zh-CN" sz="1400" dirty="0">
                  <a:solidFill>
                    <a:srgbClr val="C00000"/>
                  </a:solidFill>
                </a:rPr>
                <a:t>b</a:t>
              </a:r>
              <a:r>
                <a:rPr lang="zh-CN" altLang="en-US" sz="1400" dirty="0">
                  <a:solidFill>
                    <a:srgbClr val="C00000"/>
                  </a:solidFill>
                </a:rPr>
                <a:t>的</a:t>
              </a:r>
              <a:r>
                <a:rPr lang="zh-CN" altLang="en-US" sz="1400" dirty="0" smtClean="0">
                  <a:solidFill>
                    <a:srgbClr val="C00000"/>
                  </a:solidFill>
                </a:rPr>
                <a:t>值</a:t>
              </a:r>
              <a:endParaRPr lang="zh-CN" altLang="en-US" sz="1400" dirty="0">
                <a:solidFill>
                  <a:srgbClr val="C00000"/>
                </a:solidFill>
              </a:endParaRPr>
            </a:p>
            <a:p>
              <a:pPr defTabSz="363538">
                <a:lnSpc>
                  <a:spcPct val="120000"/>
                </a:lnSpc>
              </a:pPr>
              <a:r>
                <a:rPr lang="en-US" altLang="zh-CN" sz="1400" dirty="0">
                  <a:solidFill>
                    <a:schemeClr val="tx1"/>
                  </a:solidFill>
                </a:rPr>
                <a:t>b=a</a:t>
              </a:r>
              <a:r>
                <a:rPr lang="en-US" altLang="zh-CN" sz="1400" dirty="0" smtClean="0">
                  <a:solidFill>
                    <a:schemeClr val="tx1"/>
                  </a:solidFill>
                </a:rPr>
                <a:t>;  </a:t>
              </a:r>
              <a:r>
                <a:rPr lang="en-US" altLang="zh-CN" sz="1400" dirty="0" smtClean="0">
                  <a:solidFill>
                    <a:srgbClr val="C00000"/>
                  </a:solidFill>
                </a:rPr>
                <a:t>//</a:t>
              </a:r>
              <a:r>
                <a:rPr lang="zh-CN" altLang="en-US" sz="1400" dirty="0">
                  <a:solidFill>
                    <a:srgbClr val="C00000"/>
                  </a:solidFill>
                </a:rPr>
                <a:t>再把变量</a:t>
              </a:r>
              <a:r>
                <a:rPr lang="en-US" altLang="zh-CN" sz="1400" dirty="0">
                  <a:solidFill>
                    <a:srgbClr val="C00000"/>
                  </a:solidFill>
                </a:rPr>
                <a:t>a</a:t>
              </a:r>
              <a:r>
                <a:rPr lang="zh-CN" altLang="en-US" sz="1400" dirty="0">
                  <a:solidFill>
                    <a:srgbClr val="C00000"/>
                  </a:solidFill>
                </a:rPr>
                <a:t>的值赋给变量</a:t>
              </a:r>
              <a:r>
                <a:rPr lang="en-US" altLang="zh-CN" sz="1400" dirty="0">
                  <a:solidFill>
                    <a:srgbClr val="C00000"/>
                  </a:solidFill>
                </a:rPr>
                <a:t>b</a:t>
              </a:r>
              <a:r>
                <a:rPr lang="zh-CN" altLang="en-US" sz="1400" dirty="0">
                  <a:solidFill>
                    <a:srgbClr val="C00000"/>
                  </a:solidFill>
                </a:rPr>
                <a:t>，变量</a:t>
              </a:r>
              <a:r>
                <a:rPr lang="en-US" altLang="zh-CN" sz="1400" dirty="0">
                  <a:solidFill>
                    <a:srgbClr val="C00000"/>
                  </a:solidFill>
                </a:rPr>
                <a:t>b</a:t>
              </a:r>
              <a:r>
                <a:rPr lang="zh-CN" altLang="en-US" sz="1400" dirty="0">
                  <a:solidFill>
                    <a:srgbClr val="C00000"/>
                  </a:solidFill>
                </a:rPr>
                <a:t>值没有改变</a:t>
              </a:r>
              <a:endParaRPr lang="en-US" altLang="zh-CN" sz="1400" dirty="0" smtClean="0">
                <a:solidFill>
                  <a:srgbClr val="C00000"/>
                </a:solidFill>
              </a:endParaRPr>
            </a:p>
          </p:txBody>
        </p:sp>
      </p:grpSp>
    </p:spTree>
    <p:extLst>
      <p:ext uri="{BB962C8B-B14F-4D97-AF65-F5344CB8AC3E}">
        <p14:creationId xmlns:p14="http://schemas.microsoft.com/office/powerpoint/2010/main" val="4092551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用</a:t>
            </a:r>
            <a:r>
              <a:rPr lang="en-US" altLang="zh-CN" smtClean="0"/>
              <a:t>if</a:t>
            </a:r>
            <a:r>
              <a:rPr lang="zh-CN" altLang="en-US" smtClean="0"/>
              <a:t>语句实现选择结构</a:t>
            </a:r>
            <a:endParaRPr lang="zh-CN" altLang="en-US"/>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4.3】</a:t>
            </a:r>
            <a:r>
              <a:rPr lang="zh-CN" altLang="en-US" sz="2000">
                <a:solidFill>
                  <a:schemeClr val="accent1"/>
                </a:solidFill>
              </a:rPr>
              <a:t>输入</a:t>
            </a:r>
            <a:r>
              <a:rPr lang="en-US" altLang="zh-CN" sz="2000">
                <a:solidFill>
                  <a:schemeClr val="accent1"/>
                </a:solidFill>
              </a:rPr>
              <a:t>3</a:t>
            </a:r>
            <a:r>
              <a:rPr lang="zh-CN" altLang="en-US" sz="2000">
                <a:solidFill>
                  <a:schemeClr val="accent1"/>
                </a:solidFill>
              </a:rPr>
              <a:t>个数</a:t>
            </a:r>
            <a:r>
              <a:rPr lang="en-US" altLang="zh-CN" sz="2000">
                <a:solidFill>
                  <a:schemeClr val="accent1"/>
                </a:solidFill>
              </a:rPr>
              <a:t>a</a:t>
            </a:r>
            <a:r>
              <a:rPr lang="zh-CN" altLang="en-US" sz="2000">
                <a:solidFill>
                  <a:schemeClr val="accent1"/>
                </a:solidFill>
              </a:rPr>
              <a:t>，</a:t>
            </a:r>
            <a:r>
              <a:rPr lang="en-US" altLang="zh-CN" sz="2000">
                <a:solidFill>
                  <a:schemeClr val="accent1"/>
                </a:solidFill>
              </a:rPr>
              <a:t>b</a:t>
            </a:r>
            <a:r>
              <a:rPr lang="zh-CN" altLang="en-US" sz="2000">
                <a:solidFill>
                  <a:schemeClr val="accent1"/>
                </a:solidFill>
              </a:rPr>
              <a:t>，</a:t>
            </a:r>
            <a:r>
              <a:rPr lang="en-US" altLang="zh-CN" sz="2000">
                <a:solidFill>
                  <a:schemeClr val="accent1"/>
                </a:solidFill>
              </a:rPr>
              <a:t>c</a:t>
            </a:r>
            <a:r>
              <a:rPr lang="zh-CN" altLang="en-US" sz="2000">
                <a:solidFill>
                  <a:schemeClr val="accent1"/>
                </a:solidFill>
              </a:rPr>
              <a:t>，要求按由小到大的顺序输出。</a:t>
            </a:r>
          </a:p>
        </p:txBody>
      </p:sp>
      <p:sp>
        <p:nvSpPr>
          <p:cNvPr id="13" name="圆角矩形 12"/>
          <p:cNvSpPr/>
          <p:nvPr/>
        </p:nvSpPr>
        <p:spPr>
          <a:xfrm>
            <a:off x="462844" y="1624642"/>
            <a:ext cx="5908139" cy="502863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a:t>
            </a:r>
          </a:p>
          <a:p>
            <a:pPr defTabSz="363538"/>
            <a:r>
              <a:rPr lang="en-US" altLang="zh-CN" sz="1400" dirty="0"/>
              <a:t>	float </a:t>
            </a:r>
            <a:r>
              <a:rPr lang="en-US" altLang="zh-CN" sz="1400" dirty="0" err="1"/>
              <a:t>a,b,c,t</a:t>
            </a:r>
            <a:r>
              <a:rPr lang="en-US" altLang="zh-CN" sz="1400" dirty="0"/>
              <a:t>;</a:t>
            </a:r>
          </a:p>
          <a:p>
            <a:pPr defTabSz="363538"/>
            <a:r>
              <a:rPr lang="en-US" altLang="zh-CN" sz="1400" dirty="0"/>
              <a:t>	</a:t>
            </a:r>
            <a:r>
              <a:rPr lang="en-US" altLang="zh-CN" sz="1400" dirty="0" err="1"/>
              <a:t>scanf</a:t>
            </a:r>
            <a:r>
              <a:rPr lang="en-US" altLang="zh-CN" sz="1400" dirty="0"/>
              <a:t>("%</a:t>
            </a:r>
            <a:r>
              <a:rPr lang="en-US" altLang="zh-CN" sz="1400" dirty="0" err="1"/>
              <a:t>f,%f,%f",&amp;a,&amp;b,&amp;c</a:t>
            </a:r>
            <a:r>
              <a:rPr lang="en-US" altLang="zh-CN" sz="1400" dirty="0"/>
              <a:t>);</a:t>
            </a:r>
          </a:p>
          <a:p>
            <a:pPr defTabSz="363538"/>
            <a:r>
              <a:rPr lang="en-US" altLang="zh-CN" sz="1400" dirty="0"/>
              <a:t>	if(a&gt;b)</a:t>
            </a:r>
          </a:p>
          <a:p>
            <a:pPr defTabSz="363538"/>
            <a:r>
              <a:rPr lang="en-US" altLang="zh-CN" sz="1400" dirty="0"/>
              <a:t>	{	t=a</a:t>
            </a:r>
            <a:r>
              <a:rPr lang="en-US" altLang="zh-CN" sz="1400" dirty="0" smtClean="0"/>
              <a:t>;		</a:t>
            </a:r>
            <a:r>
              <a:rPr lang="en-US" altLang="zh-CN" sz="1400" dirty="0" smtClean="0">
                <a:solidFill>
                  <a:srgbClr val="008000"/>
                </a:solidFill>
              </a:rPr>
              <a:t>//</a:t>
            </a:r>
            <a:r>
              <a:rPr lang="zh-CN" altLang="en-US" sz="1400" dirty="0">
                <a:solidFill>
                  <a:srgbClr val="008000"/>
                </a:solidFill>
              </a:rPr>
              <a:t>借助变量</a:t>
            </a:r>
            <a:r>
              <a:rPr lang="en-US" altLang="zh-CN" sz="1400" dirty="0">
                <a:solidFill>
                  <a:srgbClr val="008000"/>
                </a:solidFill>
              </a:rPr>
              <a:t>t</a:t>
            </a:r>
            <a:r>
              <a:rPr lang="zh-CN" altLang="en-US" sz="1400" dirty="0">
                <a:solidFill>
                  <a:srgbClr val="008000"/>
                </a:solidFill>
              </a:rPr>
              <a:t>，实现变量</a:t>
            </a:r>
            <a:r>
              <a:rPr lang="en-US" altLang="zh-CN" sz="1400" dirty="0">
                <a:solidFill>
                  <a:srgbClr val="008000"/>
                </a:solidFill>
              </a:rPr>
              <a:t>a</a:t>
            </a:r>
            <a:r>
              <a:rPr lang="zh-CN" altLang="en-US" sz="1400" dirty="0">
                <a:solidFill>
                  <a:srgbClr val="008000"/>
                </a:solidFill>
              </a:rPr>
              <a:t>和变量</a:t>
            </a:r>
            <a:r>
              <a:rPr lang="en-US" altLang="zh-CN" sz="1400" dirty="0">
                <a:solidFill>
                  <a:srgbClr val="008000"/>
                </a:solidFill>
              </a:rPr>
              <a:t>b</a:t>
            </a:r>
            <a:r>
              <a:rPr lang="zh-CN" altLang="en-US" sz="1400" dirty="0">
                <a:solidFill>
                  <a:srgbClr val="008000"/>
                </a:solidFill>
              </a:rPr>
              <a:t>互换值</a:t>
            </a:r>
          </a:p>
          <a:p>
            <a:pPr defTabSz="363538"/>
            <a:r>
              <a:rPr lang="zh-CN" altLang="en-US" sz="1400" dirty="0"/>
              <a:t>		</a:t>
            </a:r>
            <a:r>
              <a:rPr lang="en-US" altLang="zh-CN" sz="1400" dirty="0"/>
              <a:t>a=b;</a:t>
            </a:r>
          </a:p>
          <a:p>
            <a:pPr defTabSz="363538"/>
            <a:r>
              <a:rPr lang="en-US" altLang="zh-CN" sz="1400" dirty="0"/>
              <a:t>		b=t;</a:t>
            </a:r>
          </a:p>
          <a:p>
            <a:pPr defTabSz="363538"/>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互换后，</a:t>
            </a:r>
            <a:r>
              <a:rPr lang="en-US" altLang="zh-CN" sz="1400" dirty="0">
                <a:solidFill>
                  <a:srgbClr val="008000"/>
                </a:solidFill>
              </a:rPr>
              <a:t>a</a:t>
            </a:r>
            <a:r>
              <a:rPr lang="zh-CN" altLang="en-US" sz="1400" dirty="0">
                <a:solidFill>
                  <a:srgbClr val="008000"/>
                </a:solidFill>
              </a:rPr>
              <a:t>小于或等于</a:t>
            </a:r>
            <a:r>
              <a:rPr lang="en-US" altLang="zh-CN" sz="1400" dirty="0">
                <a:solidFill>
                  <a:srgbClr val="008000"/>
                </a:solidFill>
              </a:rPr>
              <a:t>b     </a:t>
            </a:r>
          </a:p>
          <a:p>
            <a:pPr defTabSz="363538"/>
            <a:r>
              <a:rPr lang="en-US" altLang="zh-CN" sz="1400" dirty="0"/>
              <a:t>	if(a&gt;c)</a:t>
            </a:r>
          </a:p>
          <a:p>
            <a:pPr defTabSz="363538"/>
            <a:r>
              <a:rPr lang="en-US" altLang="zh-CN" sz="1400" dirty="0"/>
              <a:t>	{	t=a</a:t>
            </a:r>
            <a:r>
              <a:rPr lang="en-US" altLang="zh-CN" sz="1400" dirty="0" smtClean="0"/>
              <a:t>;		</a:t>
            </a:r>
            <a:r>
              <a:rPr lang="en-US" altLang="zh-CN" sz="1400" dirty="0">
                <a:solidFill>
                  <a:srgbClr val="008000"/>
                </a:solidFill>
              </a:rPr>
              <a:t>//</a:t>
            </a:r>
            <a:r>
              <a:rPr lang="zh-CN" altLang="en-US" sz="1400" dirty="0">
                <a:solidFill>
                  <a:srgbClr val="008000"/>
                </a:solidFill>
              </a:rPr>
              <a:t>借助变量</a:t>
            </a:r>
            <a:r>
              <a:rPr lang="en-US" altLang="zh-CN" sz="1400" dirty="0">
                <a:solidFill>
                  <a:srgbClr val="008000"/>
                </a:solidFill>
              </a:rPr>
              <a:t>t</a:t>
            </a:r>
            <a:r>
              <a:rPr lang="zh-CN" altLang="en-US" sz="1400" dirty="0">
                <a:solidFill>
                  <a:srgbClr val="008000"/>
                </a:solidFill>
              </a:rPr>
              <a:t>，实现变量</a:t>
            </a:r>
            <a:r>
              <a:rPr lang="en-US" altLang="zh-CN" sz="1400" dirty="0">
                <a:solidFill>
                  <a:srgbClr val="008000"/>
                </a:solidFill>
              </a:rPr>
              <a:t>a</a:t>
            </a:r>
            <a:r>
              <a:rPr lang="zh-CN" altLang="en-US" sz="1400" dirty="0">
                <a:solidFill>
                  <a:srgbClr val="008000"/>
                </a:solidFill>
              </a:rPr>
              <a:t>和变量</a:t>
            </a:r>
            <a:r>
              <a:rPr lang="en-US" altLang="zh-CN" sz="1400" dirty="0">
                <a:solidFill>
                  <a:srgbClr val="008000"/>
                </a:solidFill>
              </a:rPr>
              <a:t>c</a:t>
            </a:r>
            <a:r>
              <a:rPr lang="zh-CN" altLang="en-US" sz="1400" dirty="0">
                <a:solidFill>
                  <a:srgbClr val="008000"/>
                </a:solidFill>
              </a:rPr>
              <a:t>互换值</a:t>
            </a:r>
          </a:p>
          <a:p>
            <a:pPr defTabSz="363538"/>
            <a:r>
              <a:rPr lang="zh-CN" altLang="en-US" sz="1400" dirty="0"/>
              <a:t>		</a:t>
            </a:r>
            <a:r>
              <a:rPr lang="en-US" altLang="zh-CN" sz="1400" dirty="0"/>
              <a:t>a=c;</a:t>
            </a:r>
          </a:p>
          <a:p>
            <a:pPr defTabSz="363538"/>
            <a:r>
              <a:rPr lang="en-US" altLang="zh-CN" sz="1400" dirty="0"/>
              <a:t>		c=t;</a:t>
            </a:r>
          </a:p>
          <a:p>
            <a:pPr defTabSz="363538"/>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互换后，</a:t>
            </a:r>
            <a:r>
              <a:rPr lang="en-US" altLang="zh-CN" sz="1400" dirty="0">
                <a:solidFill>
                  <a:srgbClr val="008000"/>
                </a:solidFill>
              </a:rPr>
              <a:t>a</a:t>
            </a:r>
            <a:r>
              <a:rPr lang="zh-CN" altLang="en-US" sz="1400" dirty="0">
                <a:solidFill>
                  <a:srgbClr val="008000"/>
                </a:solidFill>
              </a:rPr>
              <a:t>小于或等于</a:t>
            </a:r>
            <a:r>
              <a:rPr lang="en-US" altLang="zh-CN" sz="1400" dirty="0">
                <a:solidFill>
                  <a:srgbClr val="008000"/>
                </a:solidFill>
              </a:rPr>
              <a:t>c       </a:t>
            </a:r>
          </a:p>
          <a:p>
            <a:pPr defTabSz="363538"/>
            <a:r>
              <a:rPr lang="en-US" altLang="zh-CN" sz="1400" dirty="0"/>
              <a:t>	if(b&gt;c</a:t>
            </a:r>
            <a:r>
              <a:rPr lang="en-US" altLang="zh-CN" sz="1400" dirty="0" smtClean="0"/>
              <a:t>)		</a:t>
            </a:r>
            <a:r>
              <a:rPr lang="en-US" altLang="zh-CN" sz="1400" dirty="0" smtClean="0">
                <a:solidFill>
                  <a:srgbClr val="008000"/>
                </a:solidFill>
              </a:rPr>
              <a:t>//</a:t>
            </a:r>
            <a:r>
              <a:rPr lang="zh-CN" altLang="en-US" sz="1400" dirty="0">
                <a:solidFill>
                  <a:srgbClr val="008000"/>
                </a:solidFill>
              </a:rPr>
              <a:t>还要</a:t>
            </a:r>
          </a:p>
          <a:p>
            <a:pPr defTabSz="363538"/>
            <a:r>
              <a:rPr lang="zh-CN" altLang="en-US" sz="1400" dirty="0"/>
              <a:t>	</a:t>
            </a:r>
            <a:r>
              <a:rPr lang="en-US" altLang="zh-CN" sz="1400" dirty="0"/>
              <a:t>{	t=b</a:t>
            </a:r>
            <a:r>
              <a:rPr lang="en-US" altLang="zh-CN" sz="1400" dirty="0" smtClean="0"/>
              <a:t>;		</a:t>
            </a:r>
            <a:r>
              <a:rPr lang="en-US" altLang="zh-CN" sz="1400" dirty="0">
                <a:solidFill>
                  <a:srgbClr val="008000"/>
                </a:solidFill>
              </a:rPr>
              <a:t>//</a:t>
            </a:r>
            <a:r>
              <a:rPr lang="zh-CN" altLang="en-US" sz="1400" dirty="0">
                <a:solidFill>
                  <a:srgbClr val="008000"/>
                </a:solidFill>
              </a:rPr>
              <a:t>借助变量</a:t>
            </a:r>
            <a:r>
              <a:rPr lang="en-US" altLang="zh-CN" sz="1400" dirty="0">
                <a:solidFill>
                  <a:srgbClr val="008000"/>
                </a:solidFill>
              </a:rPr>
              <a:t>t</a:t>
            </a:r>
            <a:r>
              <a:rPr lang="zh-CN" altLang="en-US" sz="1400" dirty="0">
                <a:solidFill>
                  <a:srgbClr val="008000"/>
                </a:solidFill>
              </a:rPr>
              <a:t>，实现变量</a:t>
            </a:r>
            <a:r>
              <a:rPr lang="en-US" altLang="zh-CN" sz="1400" dirty="0">
                <a:solidFill>
                  <a:srgbClr val="008000"/>
                </a:solidFill>
              </a:rPr>
              <a:t>b</a:t>
            </a:r>
            <a:r>
              <a:rPr lang="zh-CN" altLang="en-US" sz="1400" dirty="0">
                <a:solidFill>
                  <a:srgbClr val="008000"/>
                </a:solidFill>
              </a:rPr>
              <a:t>和变量</a:t>
            </a:r>
            <a:r>
              <a:rPr lang="en-US" altLang="zh-CN" sz="1400" dirty="0">
                <a:solidFill>
                  <a:srgbClr val="008000"/>
                </a:solidFill>
              </a:rPr>
              <a:t>c</a:t>
            </a:r>
            <a:r>
              <a:rPr lang="zh-CN" altLang="en-US" sz="1400" dirty="0">
                <a:solidFill>
                  <a:srgbClr val="008000"/>
                </a:solidFill>
              </a:rPr>
              <a:t>互换值</a:t>
            </a:r>
          </a:p>
          <a:p>
            <a:pPr defTabSz="363538"/>
            <a:r>
              <a:rPr lang="zh-CN" altLang="en-US" sz="1400" dirty="0"/>
              <a:t>		</a:t>
            </a:r>
            <a:r>
              <a:rPr lang="en-US" altLang="zh-CN" sz="1400" dirty="0"/>
              <a:t>b=c;</a:t>
            </a:r>
          </a:p>
          <a:p>
            <a:pPr defTabSz="363538"/>
            <a:r>
              <a:rPr lang="en-US" altLang="zh-CN" sz="1400" dirty="0"/>
              <a:t>		c=t;</a:t>
            </a:r>
          </a:p>
          <a:p>
            <a:pPr defTabSz="363538"/>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互换后，</a:t>
            </a:r>
            <a:r>
              <a:rPr lang="en-US" altLang="zh-CN" sz="1400" dirty="0">
                <a:solidFill>
                  <a:srgbClr val="008000"/>
                </a:solidFill>
              </a:rPr>
              <a:t>b</a:t>
            </a:r>
            <a:r>
              <a:rPr lang="zh-CN" altLang="en-US" sz="1400" dirty="0">
                <a:solidFill>
                  <a:srgbClr val="008000"/>
                </a:solidFill>
              </a:rPr>
              <a:t>小于或等于</a:t>
            </a:r>
            <a:r>
              <a:rPr lang="en-US" altLang="zh-CN" sz="1400" dirty="0">
                <a:solidFill>
                  <a:srgbClr val="008000"/>
                </a:solidFill>
              </a:rPr>
              <a:t>c                       </a:t>
            </a:r>
          </a:p>
          <a:p>
            <a:pPr defTabSz="363538"/>
            <a:r>
              <a:rPr lang="en-US" altLang="zh-CN" sz="1400" dirty="0"/>
              <a:t>	</a:t>
            </a:r>
            <a:r>
              <a:rPr lang="en-US" altLang="zh-CN" sz="1400" dirty="0" err="1"/>
              <a:t>printf</a:t>
            </a:r>
            <a:r>
              <a:rPr lang="en-US" altLang="zh-CN" sz="1400" dirty="0"/>
              <a:t>("%5.2f,%5.2f,%5.2f\n",</a:t>
            </a:r>
            <a:r>
              <a:rPr lang="en-US" altLang="zh-CN" sz="1400" dirty="0" err="1"/>
              <a:t>a,b,c</a:t>
            </a:r>
            <a:r>
              <a:rPr lang="en-US" altLang="zh-CN" sz="1400" dirty="0"/>
              <a:t>); </a:t>
            </a:r>
            <a:r>
              <a:rPr lang="en-US" altLang="zh-CN" sz="1400" dirty="0" smtClean="0">
                <a:solidFill>
                  <a:srgbClr val="008000"/>
                </a:solidFill>
              </a:rPr>
              <a:t>//</a:t>
            </a:r>
            <a:r>
              <a:rPr lang="zh-CN" altLang="en-US" sz="1400" dirty="0">
                <a:solidFill>
                  <a:srgbClr val="008000"/>
                </a:solidFill>
              </a:rPr>
              <a:t>顺序输出</a:t>
            </a:r>
            <a:r>
              <a:rPr lang="en-US" altLang="zh-CN" sz="1400" dirty="0" err="1">
                <a:solidFill>
                  <a:srgbClr val="008000"/>
                </a:solidFill>
              </a:rPr>
              <a:t>a,b,c</a:t>
            </a:r>
            <a:r>
              <a:rPr lang="zh-CN" altLang="en-US" sz="1400" dirty="0">
                <a:solidFill>
                  <a:srgbClr val="008000"/>
                </a:solidFill>
              </a:rPr>
              <a:t>的值</a:t>
            </a:r>
          </a:p>
          <a:p>
            <a:pPr defTabSz="363538"/>
            <a:r>
              <a:rPr lang="zh-CN" altLang="en-US" sz="1400" dirty="0"/>
              <a:t>	</a:t>
            </a:r>
            <a:r>
              <a:rPr lang="en-US" altLang="zh-CN" sz="1400" dirty="0"/>
              <a:t>return 0;</a:t>
            </a:r>
          </a:p>
          <a:p>
            <a:pPr defTabSz="363538"/>
            <a:r>
              <a:rPr lang="en-US" altLang="zh-CN" sz="1400" dirty="0"/>
              <a:t>}</a:t>
            </a:r>
            <a:endParaRPr lang="en-US" altLang="zh-CN" sz="1400" dirty="0" smtClean="0">
              <a:solidFill>
                <a:srgbClr val="008000"/>
              </a:solidFill>
            </a:endParaRPr>
          </a:p>
        </p:txBody>
      </p:sp>
      <p:grpSp>
        <p:nvGrpSpPr>
          <p:cNvPr id="51" name="组合 50"/>
          <p:cNvGrpSpPr/>
          <p:nvPr/>
        </p:nvGrpSpPr>
        <p:grpSpPr>
          <a:xfrm>
            <a:off x="6704278" y="4307923"/>
            <a:ext cx="4626331" cy="989341"/>
            <a:chOff x="8050697" y="5019262"/>
            <a:chExt cx="4626331" cy="989341"/>
          </a:xfrm>
          <a:effectLst>
            <a:outerShdw blurRad="63500" sx="102000" sy="102000" algn="ctr" rotWithShape="0">
              <a:prstClr val="black">
                <a:alpha val="40000"/>
              </a:prstClr>
            </a:outerShdw>
          </a:effectLst>
        </p:grpSpPr>
        <p:sp>
          <p:nvSpPr>
            <p:cNvPr id="52" name="剪去单角的矩形 51"/>
            <p:cNvSpPr/>
            <p:nvPr/>
          </p:nvSpPr>
          <p:spPr>
            <a:xfrm>
              <a:off x="8050697" y="5019262"/>
              <a:ext cx="4626331" cy="989341"/>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219449" cy="954107"/>
            </a:xfrm>
            <a:prstGeom prst="rect">
              <a:avLst/>
            </a:prstGeom>
            <a:noFill/>
          </p:spPr>
          <p:txBody>
            <a:bodyPr wrap="square" rtlCol="0">
              <a:spAutoFit/>
            </a:bodyPr>
            <a:lstStyle/>
            <a:p>
              <a:r>
                <a:rPr lang="zh-CN" altLang="en-US" sz="1400">
                  <a:solidFill>
                    <a:schemeClr val="bg1"/>
                  </a:solidFill>
                </a:rPr>
                <a:t>在经过第</a:t>
              </a:r>
              <a:r>
                <a:rPr lang="en-US" altLang="zh-CN" sz="1400">
                  <a:solidFill>
                    <a:schemeClr val="bg1"/>
                  </a:solidFill>
                </a:rPr>
                <a:t>1</a:t>
              </a:r>
              <a:r>
                <a:rPr lang="zh-CN" altLang="en-US" sz="1400">
                  <a:solidFill>
                    <a:schemeClr val="bg1"/>
                  </a:solidFill>
                </a:rPr>
                <a:t>次互换值后，</a:t>
              </a:r>
              <a:r>
                <a:rPr lang="en-US" altLang="zh-CN" sz="1400">
                  <a:solidFill>
                    <a:schemeClr val="bg1"/>
                  </a:solidFill>
                </a:rPr>
                <a:t>a≤b</a:t>
              </a:r>
              <a:r>
                <a:rPr lang="zh-CN" altLang="en-US" sz="1400">
                  <a:solidFill>
                    <a:schemeClr val="bg1"/>
                  </a:solidFill>
                </a:rPr>
                <a:t>，经过第</a:t>
              </a:r>
              <a:r>
                <a:rPr lang="en-US" altLang="zh-CN" sz="1400">
                  <a:solidFill>
                    <a:schemeClr val="bg1"/>
                  </a:solidFill>
                </a:rPr>
                <a:t>2</a:t>
              </a:r>
              <a:r>
                <a:rPr lang="zh-CN" altLang="en-US" sz="1400">
                  <a:solidFill>
                    <a:schemeClr val="bg1"/>
                  </a:solidFill>
                </a:rPr>
                <a:t>次互换值后</a:t>
              </a:r>
              <a:r>
                <a:rPr lang="en-US" altLang="zh-CN" sz="1400">
                  <a:solidFill>
                    <a:schemeClr val="bg1"/>
                  </a:solidFill>
                </a:rPr>
                <a:t>a≤c</a:t>
              </a:r>
              <a:r>
                <a:rPr lang="zh-CN" altLang="en-US" sz="1400">
                  <a:solidFill>
                    <a:schemeClr val="bg1"/>
                  </a:solidFill>
                </a:rPr>
                <a:t>，这样</a:t>
              </a:r>
              <a:r>
                <a:rPr lang="en-US" altLang="zh-CN" sz="1400">
                  <a:solidFill>
                    <a:schemeClr val="bg1"/>
                  </a:solidFill>
                </a:rPr>
                <a:t>a</a:t>
              </a:r>
              <a:r>
                <a:rPr lang="zh-CN" altLang="en-US" sz="1400">
                  <a:solidFill>
                    <a:schemeClr val="bg1"/>
                  </a:solidFill>
                </a:rPr>
                <a:t>已是三者中最小的</a:t>
              </a:r>
              <a:r>
                <a:rPr lang="en-US" altLang="zh-CN" sz="1400">
                  <a:solidFill>
                    <a:schemeClr val="bg1"/>
                  </a:solidFill>
                </a:rPr>
                <a:t>(</a:t>
              </a:r>
              <a:r>
                <a:rPr lang="zh-CN" altLang="en-US" sz="1400">
                  <a:solidFill>
                    <a:schemeClr val="bg1"/>
                  </a:solidFill>
                </a:rPr>
                <a:t>或最小者之一</a:t>
              </a:r>
              <a:r>
                <a:rPr lang="en-US" altLang="zh-CN" sz="1400">
                  <a:solidFill>
                    <a:schemeClr val="bg1"/>
                  </a:solidFill>
                </a:rPr>
                <a:t>)</a:t>
              </a:r>
              <a:r>
                <a:rPr lang="zh-CN" altLang="en-US" sz="1400">
                  <a:solidFill>
                    <a:schemeClr val="bg1"/>
                  </a:solidFill>
                </a:rPr>
                <a:t>，但是</a:t>
              </a:r>
              <a:r>
                <a:rPr lang="en-US" altLang="zh-CN" sz="1400">
                  <a:solidFill>
                    <a:schemeClr val="bg1"/>
                  </a:solidFill>
                </a:rPr>
                <a:t>b</a:t>
              </a:r>
              <a:r>
                <a:rPr lang="zh-CN" altLang="en-US" sz="1400">
                  <a:solidFill>
                    <a:schemeClr val="bg1"/>
                  </a:solidFill>
                </a:rPr>
                <a:t>和</a:t>
              </a:r>
              <a:r>
                <a:rPr lang="en-US" altLang="zh-CN" sz="1400">
                  <a:solidFill>
                    <a:schemeClr val="bg1"/>
                  </a:solidFill>
                </a:rPr>
                <a:t>c</a:t>
              </a:r>
              <a:r>
                <a:rPr lang="zh-CN" altLang="en-US" sz="1400">
                  <a:solidFill>
                    <a:schemeClr val="bg1"/>
                  </a:solidFill>
                </a:rPr>
                <a:t>谁大还未解决，还需要进行比较和互换。经过第</a:t>
              </a:r>
              <a:r>
                <a:rPr lang="en-US" altLang="zh-CN" sz="1400">
                  <a:solidFill>
                    <a:schemeClr val="bg1"/>
                  </a:solidFill>
                </a:rPr>
                <a:t>3</a:t>
              </a:r>
              <a:r>
                <a:rPr lang="zh-CN" altLang="en-US" sz="1400">
                  <a:solidFill>
                    <a:schemeClr val="bg1"/>
                  </a:solidFill>
                </a:rPr>
                <a:t>次互换值后，</a:t>
              </a:r>
              <a:r>
                <a:rPr lang="en-US" altLang="zh-CN" sz="1400">
                  <a:solidFill>
                    <a:schemeClr val="bg1"/>
                  </a:solidFill>
                </a:rPr>
                <a:t>a≤b≤c</a:t>
              </a:r>
              <a:r>
                <a:rPr lang="zh-CN" altLang="en-US" sz="1400">
                  <a:solidFill>
                    <a:schemeClr val="bg1"/>
                  </a:solidFill>
                </a:rPr>
                <a:t>。</a:t>
              </a:r>
              <a:endParaRPr lang="en-US" altLang="zh-CN" sz="1400" smtClean="0">
                <a:solidFill>
                  <a:schemeClr val="bg1"/>
                </a:solidFill>
              </a:endParaRPr>
            </a:p>
          </p:txBody>
        </p:sp>
      </p:grpSp>
      <p:grpSp>
        <p:nvGrpSpPr>
          <p:cNvPr id="14" name="组合 13"/>
          <p:cNvGrpSpPr/>
          <p:nvPr/>
        </p:nvGrpSpPr>
        <p:grpSpPr>
          <a:xfrm>
            <a:off x="8372602" y="487814"/>
            <a:ext cx="2958007" cy="3294688"/>
            <a:chOff x="4030665" y="1795463"/>
            <a:chExt cx="3717926" cy="4624986"/>
          </a:xfrm>
        </p:grpSpPr>
        <p:sp>
          <p:nvSpPr>
            <p:cNvPr id="15" name="MH_Text_1"/>
            <p:cNvSpPr>
              <a:spLocks noChangeAspect="1"/>
            </p:cNvSpPr>
            <p:nvPr>
              <p:custDataLst>
                <p:tags r:id="rId1"/>
              </p:custDataLst>
            </p:nvPr>
          </p:nvSpPr>
          <p:spPr>
            <a:xfrm>
              <a:off x="4030665" y="1916113"/>
              <a:ext cx="3717926"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defRPr/>
              </a:pPr>
              <a:r>
                <a:rPr lang="en-US" altLang="zh-CN" sz="1400">
                  <a:solidFill>
                    <a:srgbClr val="454545"/>
                  </a:solidFill>
                </a:rPr>
                <a:t>S1: if a&gt;b</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b</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smtClean="0">
                  <a:solidFill>
                    <a:srgbClr val="454545"/>
                  </a:solidFill>
                </a:rPr>
                <a:t>a</a:t>
              </a:r>
              <a:r>
                <a:rPr lang="zh-CN" altLang="en-US" sz="1400" smtClean="0">
                  <a:solidFill>
                    <a:srgbClr val="454545"/>
                  </a:solidFill>
                </a:rPr>
                <a:t>、</a:t>
              </a:r>
              <a:r>
                <a:rPr lang="en-US" altLang="zh-CN" sz="1400" smtClean="0">
                  <a:solidFill>
                    <a:srgbClr val="454545"/>
                  </a:solidFill>
                </a:rPr>
                <a:t>b</a:t>
              </a:r>
              <a:r>
                <a:rPr lang="zh-CN" altLang="en-US" sz="1400">
                  <a:solidFill>
                    <a:srgbClr val="454545"/>
                  </a:solidFill>
                </a:rPr>
                <a:t>中的小者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S2</a:t>
              </a:r>
              <a:r>
                <a:rPr lang="en-US" altLang="zh-CN" sz="1400">
                  <a:solidFill>
                    <a:srgbClr val="454545"/>
                  </a:solidFill>
                </a:rPr>
                <a:t>: if a&gt;c</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c</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smtClean="0">
                  <a:solidFill>
                    <a:srgbClr val="454545"/>
                  </a:solidFill>
                </a:rPr>
                <a:t>a</a:t>
              </a:r>
              <a:r>
                <a:rPr lang="zh-CN" altLang="en-US" sz="1400" smtClean="0">
                  <a:solidFill>
                    <a:srgbClr val="454545"/>
                  </a:solidFill>
                </a:rPr>
                <a:t>、</a:t>
              </a:r>
              <a:r>
                <a:rPr lang="en-US" altLang="zh-CN" sz="1400" smtClean="0">
                  <a:solidFill>
                    <a:srgbClr val="454545"/>
                  </a:solidFill>
                </a:rPr>
                <a:t>c</a:t>
              </a:r>
              <a:r>
                <a:rPr lang="zh-CN" altLang="en-US" sz="1400">
                  <a:solidFill>
                    <a:srgbClr val="454545"/>
                  </a:solidFill>
                </a:rPr>
                <a:t>中的小者，因此</a:t>
              </a:r>
              <a:r>
                <a:rPr lang="en-US" altLang="zh-CN" sz="1400">
                  <a:solidFill>
                    <a:srgbClr val="454545"/>
                  </a:solidFill>
                </a:rPr>
                <a:t>a</a:t>
              </a:r>
              <a:r>
                <a:rPr lang="zh-CN" altLang="en-US" sz="1400">
                  <a:solidFill>
                    <a:srgbClr val="454545"/>
                  </a:solidFill>
                </a:rPr>
                <a:t>是三者中最小者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S3</a:t>
              </a:r>
              <a:r>
                <a:rPr lang="en-US" altLang="zh-CN" sz="1400">
                  <a:solidFill>
                    <a:srgbClr val="454545"/>
                  </a:solidFill>
                </a:rPr>
                <a:t>: if b&gt;c</a:t>
              </a:r>
              <a:r>
                <a:rPr lang="zh-CN" altLang="en-US" sz="1400">
                  <a:solidFill>
                    <a:srgbClr val="454545"/>
                  </a:solidFill>
                </a:rPr>
                <a:t>，将</a:t>
              </a:r>
              <a:r>
                <a:rPr lang="en-US" altLang="zh-CN" sz="1400">
                  <a:solidFill>
                    <a:srgbClr val="454545"/>
                  </a:solidFill>
                </a:rPr>
                <a:t>b</a:t>
              </a:r>
              <a:r>
                <a:rPr lang="zh-CN" altLang="en-US" sz="1400">
                  <a:solidFill>
                    <a:srgbClr val="454545"/>
                  </a:solidFill>
                </a:rPr>
                <a:t>和</a:t>
              </a:r>
              <a:r>
                <a:rPr lang="en-US" altLang="zh-CN" sz="1400">
                  <a:solidFill>
                    <a:srgbClr val="454545"/>
                  </a:solidFill>
                </a:rPr>
                <a:t>c</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b</a:t>
              </a:r>
              <a:r>
                <a:rPr lang="zh-CN" altLang="en-US" sz="1400">
                  <a:solidFill>
                    <a:srgbClr val="454545"/>
                  </a:solidFill>
                </a:rPr>
                <a:t>是</a:t>
              </a:r>
              <a:r>
                <a:rPr lang="en-US" altLang="zh-CN" sz="1400" smtClean="0">
                  <a:solidFill>
                    <a:srgbClr val="454545"/>
                  </a:solidFill>
                </a:rPr>
                <a:t>b</a:t>
              </a:r>
              <a:r>
                <a:rPr lang="zh-CN" altLang="en-US" sz="1400" smtClean="0">
                  <a:solidFill>
                    <a:srgbClr val="454545"/>
                  </a:solidFill>
                </a:rPr>
                <a:t>、</a:t>
              </a:r>
              <a:r>
                <a:rPr lang="en-US" altLang="zh-CN" sz="1400" smtClean="0">
                  <a:solidFill>
                    <a:srgbClr val="454545"/>
                  </a:solidFill>
                </a:rPr>
                <a:t>c</a:t>
              </a:r>
              <a:r>
                <a:rPr lang="zh-CN" altLang="en-US" sz="1400">
                  <a:solidFill>
                    <a:srgbClr val="454545"/>
                  </a:solidFill>
                </a:rPr>
                <a:t>中的小者，也是三者中次小者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S4</a:t>
              </a:r>
              <a:r>
                <a:rPr lang="en-US" altLang="zh-CN" sz="1400">
                  <a:solidFill>
                    <a:srgbClr val="454545"/>
                  </a:solidFill>
                </a:rPr>
                <a:t>: </a:t>
              </a:r>
              <a:r>
                <a:rPr lang="zh-CN" altLang="en-US" sz="1400">
                  <a:solidFill>
                    <a:srgbClr val="454545"/>
                  </a:solidFill>
                </a:rPr>
                <a:t>顺序输出</a:t>
              </a:r>
              <a:r>
                <a:rPr lang="en-US" altLang="zh-CN" sz="1400">
                  <a:solidFill>
                    <a:srgbClr val="454545"/>
                  </a:solidFill>
                </a:rPr>
                <a:t>a</a:t>
              </a:r>
              <a:r>
                <a:rPr lang="zh-CN" altLang="en-US" sz="1400">
                  <a:solidFill>
                    <a:srgbClr val="454545"/>
                  </a:solidFill>
                </a:rPr>
                <a:t>，</a:t>
              </a:r>
              <a:r>
                <a:rPr lang="en-US" altLang="zh-CN" sz="1400">
                  <a:solidFill>
                    <a:srgbClr val="454545"/>
                  </a:solidFill>
                </a:rPr>
                <a:t>b</a:t>
              </a:r>
              <a:r>
                <a:rPr lang="zh-CN" altLang="en-US" sz="1400">
                  <a:solidFill>
                    <a:srgbClr val="454545"/>
                  </a:solidFill>
                </a:rPr>
                <a:t>，</a:t>
              </a:r>
              <a:r>
                <a:rPr lang="en-US" altLang="zh-CN" sz="1400" smtClean="0">
                  <a:solidFill>
                    <a:srgbClr val="454545"/>
                  </a:solidFill>
                </a:rPr>
                <a:t>c</a:t>
              </a:r>
              <a:endParaRPr lang="zh-CN" altLang="en-US" sz="1400" dirty="0">
                <a:solidFill>
                  <a:srgbClr val="454545"/>
                </a:solidFill>
              </a:endParaRPr>
            </a:p>
          </p:txBody>
        </p:sp>
        <p:sp>
          <p:nvSpPr>
            <p:cNvPr id="16"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7"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pic>
        <p:nvPicPr>
          <p:cNvPr id="4" name="图片 3"/>
          <p:cNvPicPr>
            <a:picLocks noChangeAspect="1"/>
          </p:cNvPicPr>
          <p:nvPr/>
        </p:nvPicPr>
        <p:blipFill>
          <a:blip r:embed="rId8" cstate="print"/>
          <a:stretch>
            <a:fillRect/>
          </a:stretch>
        </p:blipFill>
        <p:spPr>
          <a:xfrm>
            <a:off x="6704278" y="5562428"/>
            <a:ext cx="3476625" cy="971550"/>
          </a:xfrm>
          <a:prstGeom prst="rect">
            <a:avLst/>
          </a:prstGeom>
        </p:spPr>
      </p:pic>
    </p:spTree>
    <p:extLst>
      <p:ext uri="{BB962C8B-B14F-4D97-AF65-F5344CB8AC3E}">
        <p14:creationId xmlns:p14="http://schemas.microsoft.com/office/powerpoint/2010/main" val="2099911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smtClean="0"/>
              <a:t>if</a:t>
            </a:r>
            <a:r>
              <a:rPr lang="zh-CN" altLang="en-US" smtClean="0"/>
              <a:t>语句的一般形式</a:t>
            </a:r>
            <a:endParaRPr lang="zh-CN" altLang="en-US"/>
          </a:p>
        </p:txBody>
      </p:sp>
      <p:sp>
        <p:nvSpPr>
          <p:cNvPr id="4" name="矩形 3"/>
          <p:cNvSpPr/>
          <p:nvPr/>
        </p:nvSpPr>
        <p:spPr>
          <a:xfrm>
            <a:off x="1010479" y="1294910"/>
            <a:ext cx="3183834" cy="7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44000" tIns="0" rIns="144000" bIns="0" rtlCol="0" anchor="ctr"/>
          <a:lstStyle/>
          <a:p>
            <a:pPr>
              <a:lnSpc>
                <a:spcPct val="120000"/>
              </a:lnSpc>
            </a:pPr>
            <a:r>
              <a:rPr lang="en-US" altLang="zh-CN" sz="2000" b="1">
                <a:latin typeface="+mn-ea"/>
              </a:rPr>
              <a:t>if (</a:t>
            </a:r>
            <a:r>
              <a:rPr lang="zh-CN" altLang="en-US" sz="2000" b="1">
                <a:latin typeface="+mn-ea"/>
              </a:rPr>
              <a:t>表达式</a:t>
            </a:r>
            <a:r>
              <a:rPr lang="en-US" altLang="zh-CN" sz="2000" b="1">
                <a:latin typeface="+mn-ea"/>
              </a:rPr>
              <a:t>) </a:t>
            </a:r>
            <a:r>
              <a:rPr lang="zh-CN" altLang="en-US" sz="2000" b="1">
                <a:latin typeface="+mn-ea"/>
              </a:rPr>
              <a:t>语句</a:t>
            </a:r>
            <a:r>
              <a:rPr lang="en-US" altLang="zh-CN" sz="2000" b="1">
                <a:latin typeface="+mn-ea"/>
              </a:rPr>
              <a:t>1</a:t>
            </a:r>
          </a:p>
          <a:p>
            <a:pPr>
              <a:lnSpc>
                <a:spcPct val="120000"/>
              </a:lnSpc>
            </a:pPr>
            <a:r>
              <a:rPr lang="en-US" altLang="zh-CN" sz="2000" b="1" smtClean="0">
                <a:latin typeface="+mn-ea"/>
              </a:rPr>
              <a:t>[ </a:t>
            </a:r>
            <a:r>
              <a:rPr lang="en-US" altLang="zh-CN" sz="2000" b="1">
                <a:latin typeface="+mn-ea"/>
              </a:rPr>
              <a:t>else  </a:t>
            </a:r>
            <a:r>
              <a:rPr lang="zh-CN" altLang="en-US" sz="2000" b="1">
                <a:latin typeface="+mn-ea"/>
              </a:rPr>
              <a:t>语句</a:t>
            </a:r>
            <a:r>
              <a:rPr lang="en-US" altLang="zh-CN" sz="2000" b="1">
                <a:latin typeface="+mn-ea"/>
              </a:rPr>
              <a:t>2 ]</a:t>
            </a:r>
            <a:endParaRPr lang="zh-CN" altLang="en-US" sz="2000" b="1">
              <a:latin typeface="+mn-ea"/>
            </a:endParaRPr>
          </a:p>
        </p:txBody>
      </p:sp>
      <p:sp>
        <p:nvSpPr>
          <p:cNvPr id="20" name="MH_Desc_1"/>
          <p:cNvSpPr/>
          <p:nvPr>
            <p:custDataLst>
              <p:tags r:id="rId1"/>
            </p:custDataLst>
          </p:nvPr>
        </p:nvSpPr>
        <p:spPr>
          <a:xfrm>
            <a:off x="462844" y="2349834"/>
            <a:ext cx="4255912" cy="362198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solidFill>
              </a:rPr>
              <a:t>“</a:t>
            </a:r>
            <a:r>
              <a:rPr lang="zh-CN" altLang="en-US" b="1" dirty="0">
                <a:solidFill>
                  <a:schemeClr val="accent1"/>
                </a:solidFill>
              </a:rPr>
              <a:t>表达式</a:t>
            </a:r>
            <a:r>
              <a:rPr lang="zh-CN" altLang="en-US" dirty="0">
                <a:solidFill>
                  <a:schemeClr val="tx1"/>
                </a:solidFill>
              </a:rPr>
              <a:t>”可以是</a:t>
            </a:r>
            <a:r>
              <a:rPr lang="zh-CN" altLang="en-US" b="1" dirty="0">
                <a:solidFill>
                  <a:schemeClr val="tx1"/>
                </a:solidFill>
              </a:rPr>
              <a:t>关系表达式</a:t>
            </a:r>
            <a:r>
              <a:rPr lang="zh-CN" altLang="en-US" dirty="0">
                <a:solidFill>
                  <a:schemeClr val="tx1"/>
                </a:solidFill>
              </a:rPr>
              <a:t>、</a:t>
            </a:r>
            <a:r>
              <a:rPr lang="zh-CN" altLang="en-US" b="1" dirty="0">
                <a:solidFill>
                  <a:schemeClr val="tx1"/>
                </a:solidFill>
              </a:rPr>
              <a:t>逻辑表达式</a:t>
            </a:r>
            <a:r>
              <a:rPr lang="zh-CN" altLang="en-US" dirty="0">
                <a:solidFill>
                  <a:schemeClr val="tx1"/>
                </a:solidFill>
              </a:rPr>
              <a:t>，甚至是</a:t>
            </a:r>
            <a:r>
              <a:rPr lang="zh-CN" altLang="en-US" b="1" dirty="0">
                <a:solidFill>
                  <a:schemeClr val="tx1"/>
                </a:solidFill>
              </a:rPr>
              <a:t>数值</a:t>
            </a:r>
            <a:r>
              <a:rPr lang="zh-CN" altLang="en-US" b="1" dirty="0" smtClean="0">
                <a:solidFill>
                  <a:schemeClr val="tx1"/>
                </a:solidFill>
              </a:rPr>
              <a:t>表达式</a:t>
            </a:r>
            <a:endParaRPr lang="en-US" altLang="zh-CN" b="1" dirty="0" smtClean="0">
              <a:solidFill>
                <a:schemeClr val="tx1"/>
              </a:solidFill>
            </a:endParaRPr>
          </a:p>
          <a:p>
            <a:pPr algn="just">
              <a:lnSpc>
                <a:spcPct val="120000"/>
              </a:lnSpc>
              <a:spcBef>
                <a:spcPts val="600"/>
              </a:spcBef>
              <a:spcAft>
                <a:spcPts val="600"/>
              </a:spcAft>
              <a:defRPr/>
            </a:pPr>
            <a:r>
              <a:rPr lang="zh-CN" altLang="en-US" dirty="0">
                <a:solidFill>
                  <a:schemeClr val="tx1"/>
                </a:solidFill>
              </a:rPr>
              <a:t>方括号内的部分</a:t>
            </a:r>
            <a:r>
              <a:rPr lang="en-US" altLang="zh-CN" dirty="0">
                <a:solidFill>
                  <a:schemeClr val="tx1"/>
                </a:solidFill>
              </a:rPr>
              <a:t>(</a:t>
            </a:r>
            <a:r>
              <a:rPr lang="zh-CN" altLang="en-US" dirty="0">
                <a:solidFill>
                  <a:schemeClr val="tx1"/>
                </a:solidFill>
              </a:rPr>
              <a:t>即</a:t>
            </a:r>
            <a:r>
              <a:rPr lang="en-US" altLang="zh-CN" dirty="0">
                <a:solidFill>
                  <a:schemeClr val="tx1"/>
                </a:solidFill>
              </a:rPr>
              <a:t>else</a:t>
            </a:r>
            <a:r>
              <a:rPr lang="zh-CN" altLang="en-US" dirty="0">
                <a:solidFill>
                  <a:schemeClr val="tx1"/>
                </a:solidFill>
              </a:rPr>
              <a:t>子句</a:t>
            </a:r>
            <a:r>
              <a:rPr lang="en-US" altLang="zh-CN" dirty="0">
                <a:solidFill>
                  <a:schemeClr val="tx1"/>
                </a:solidFill>
              </a:rPr>
              <a:t>)</a:t>
            </a:r>
            <a:r>
              <a:rPr lang="zh-CN" altLang="en-US" dirty="0">
                <a:solidFill>
                  <a:schemeClr val="tx1"/>
                </a:solidFill>
              </a:rPr>
              <a:t>为可选的，既可以有，也可以</a:t>
            </a:r>
            <a:r>
              <a:rPr lang="zh-CN" altLang="en-US" dirty="0" smtClean="0">
                <a:solidFill>
                  <a:schemeClr val="tx1"/>
                </a:solidFill>
              </a:rPr>
              <a:t>没有</a:t>
            </a:r>
            <a:endParaRPr lang="en-US" altLang="zh-CN" dirty="0" smtClean="0">
              <a:solidFill>
                <a:schemeClr val="tx1"/>
              </a:solidFill>
            </a:endParaRPr>
          </a:p>
          <a:p>
            <a:pPr algn="just">
              <a:lnSpc>
                <a:spcPct val="120000"/>
              </a:lnSpc>
              <a:spcBef>
                <a:spcPts val="600"/>
              </a:spcBef>
              <a:spcAft>
                <a:spcPts val="600"/>
              </a:spcAft>
              <a:defRPr/>
            </a:pPr>
            <a:r>
              <a:rPr lang="zh-CN" altLang="en-US" b="1" dirty="0">
                <a:solidFill>
                  <a:schemeClr val="accent1"/>
                </a:solidFill>
              </a:rPr>
              <a:t>语句</a:t>
            </a:r>
            <a:r>
              <a:rPr lang="en-US" altLang="zh-CN" b="1" dirty="0">
                <a:solidFill>
                  <a:schemeClr val="accent1"/>
                </a:solidFill>
              </a:rPr>
              <a:t>1</a:t>
            </a:r>
            <a:r>
              <a:rPr lang="zh-CN" altLang="en-US" b="1" dirty="0">
                <a:solidFill>
                  <a:schemeClr val="accent1"/>
                </a:solidFill>
              </a:rPr>
              <a:t>和语句</a:t>
            </a:r>
            <a:r>
              <a:rPr lang="en-US" altLang="zh-CN" b="1" dirty="0" smtClean="0">
                <a:solidFill>
                  <a:schemeClr val="accent1"/>
                </a:solidFill>
              </a:rPr>
              <a:t>2</a:t>
            </a:r>
            <a:r>
              <a:rPr lang="zh-CN" altLang="en-US" dirty="0" smtClean="0">
                <a:solidFill>
                  <a:schemeClr val="tx1"/>
                </a:solidFill>
              </a:rPr>
              <a:t>：</a:t>
            </a:r>
            <a:endParaRPr lang="en-US" altLang="zh-CN" dirty="0" smtClean="0">
              <a:solidFill>
                <a:schemeClr val="tx1"/>
              </a:solidFill>
            </a:endParaRPr>
          </a:p>
          <a:p>
            <a:pPr algn="just">
              <a:lnSpc>
                <a:spcPct val="120000"/>
              </a:lnSpc>
              <a:spcBef>
                <a:spcPts val="600"/>
              </a:spcBef>
              <a:spcAft>
                <a:spcPts val="600"/>
              </a:spcAft>
              <a:defRPr/>
            </a:pPr>
            <a:r>
              <a:rPr lang="zh-CN" altLang="en-US" dirty="0" smtClean="0">
                <a:solidFill>
                  <a:schemeClr val="tx1"/>
                </a:solidFill>
              </a:rPr>
              <a:t>一</a:t>
            </a:r>
            <a:r>
              <a:rPr lang="zh-CN" altLang="en-US" dirty="0">
                <a:solidFill>
                  <a:schemeClr val="tx1"/>
                </a:solidFill>
              </a:rPr>
              <a:t>个简单的</a:t>
            </a:r>
            <a:r>
              <a:rPr lang="zh-CN" altLang="en-US" dirty="0" smtClean="0">
                <a:solidFill>
                  <a:schemeClr val="tx1"/>
                </a:solidFill>
              </a:rPr>
              <a:t>语句，以</a:t>
            </a:r>
            <a:r>
              <a:rPr lang="zh-CN" altLang="en-US" dirty="0" smtClean="0">
                <a:solidFill>
                  <a:schemeClr val="tx1"/>
                </a:solidFill>
              </a:rPr>
              <a:t>分号</a:t>
            </a:r>
            <a:r>
              <a:rPr lang="en-US" altLang="zh-CN" b="1" dirty="0" smtClean="0">
                <a:solidFill>
                  <a:schemeClr val="tx1"/>
                </a:solidFill>
              </a:rPr>
              <a:t>;</a:t>
            </a:r>
            <a:r>
              <a:rPr lang="zh-CN" altLang="en-US" dirty="0" smtClean="0">
                <a:solidFill>
                  <a:schemeClr val="tx1"/>
                </a:solidFill>
              </a:rPr>
              <a:t>结束的语句</a:t>
            </a:r>
            <a:endParaRPr lang="en-US" altLang="zh-CN" dirty="0" smtClean="0">
              <a:solidFill>
                <a:schemeClr val="tx1"/>
              </a:solidFill>
            </a:endParaRPr>
          </a:p>
          <a:p>
            <a:pPr algn="just">
              <a:lnSpc>
                <a:spcPct val="120000"/>
              </a:lnSpc>
              <a:spcBef>
                <a:spcPts val="600"/>
              </a:spcBef>
              <a:spcAft>
                <a:spcPts val="600"/>
              </a:spcAft>
              <a:defRPr/>
            </a:pPr>
            <a:r>
              <a:rPr lang="zh-CN" altLang="en-US" dirty="0" smtClean="0">
                <a:solidFill>
                  <a:schemeClr val="tx1"/>
                </a:solidFill>
              </a:rPr>
              <a:t>也</a:t>
            </a:r>
            <a:r>
              <a:rPr lang="zh-CN" altLang="en-US" dirty="0">
                <a:solidFill>
                  <a:schemeClr val="tx1"/>
                </a:solidFill>
              </a:rPr>
              <a:t>可以是一个</a:t>
            </a:r>
            <a:r>
              <a:rPr lang="zh-CN" altLang="en-US" dirty="0" smtClean="0">
                <a:solidFill>
                  <a:schemeClr val="tx1"/>
                </a:solidFill>
              </a:rPr>
              <a:t>复合语句</a:t>
            </a:r>
            <a:r>
              <a:rPr lang="en-US" altLang="zh-CN" b="1" dirty="0" smtClean="0">
                <a:solidFill>
                  <a:schemeClr val="tx1"/>
                </a:solidFill>
              </a:rPr>
              <a:t>{ }</a:t>
            </a:r>
            <a:endParaRPr lang="en-US" altLang="zh-CN" b="1" dirty="0">
              <a:solidFill>
                <a:schemeClr val="tx1"/>
              </a:solidFill>
            </a:endParaRPr>
          </a:p>
          <a:p>
            <a:pPr algn="just">
              <a:lnSpc>
                <a:spcPct val="120000"/>
              </a:lnSpc>
              <a:spcBef>
                <a:spcPts val="600"/>
              </a:spcBef>
              <a:spcAft>
                <a:spcPts val="600"/>
              </a:spcAft>
              <a:defRPr/>
            </a:pPr>
            <a:r>
              <a:rPr lang="zh-CN" altLang="en-US" dirty="0" smtClean="0">
                <a:solidFill>
                  <a:schemeClr val="tx1"/>
                </a:solidFill>
              </a:rPr>
              <a:t>还</a:t>
            </a:r>
            <a:r>
              <a:rPr lang="zh-CN" altLang="en-US" dirty="0">
                <a:solidFill>
                  <a:schemeClr val="tx1"/>
                </a:solidFill>
              </a:rPr>
              <a:t>可以是另一个</a:t>
            </a:r>
            <a:r>
              <a:rPr lang="en-US" altLang="zh-CN" dirty="0">
                <a:solidFill>
                  <a:schemeClr val="tx1"/>
                </a:solidFill>
              </a:rPr>
              <a:t>if</a:t>
            </a:r>
            <a:r>
              <a:rPr lang="zh-CN" altLang="en-US" dirty="0">
                <a:solidFill>
                  <a:schemeClr val="tx1"/>
                </a:solidFill>
              </a:rPr>
              <a:t>语句</a:t>
            </a:r>
            <a:endParaRPr lang="en-US" altLang="zh-CN" dirty="0">
              <a:solidFill>
                <a:schemeClr val="tx1"/>
              </a:solidFill>
            </a:endParaRPr>
          </a:p>
        </p:txBody>
      </p:sp>
      <p:cxnSp>
        <p:nvCxnSpPr>
          <p:cNvPr id="12" name="MH_Other_1"/>
          <p:cNvCxnSpPr>
            <a:stCxn id="4" idx="3"/>
          </p:cNvCxnSpPr>
          <p:nvPr>
            <p:custDataLst>
              <p:tags r:id="rId2"/>
            </p:custDataLst>
          </p:nvPr>
        </p:nvCxnSpPr>
        <p:spPr>
          <a:xfrm>
            <a:off x="4194313" y="1672376"/>
            <a:ext cx="1714018" cy="52053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3" name="MH_Other_2"/>
          <p:cNvCxnSpPr>
            <a:endCxn id="34" idx="2"/>
          </p:cNvCxnSpPr>
          <p:nvPr>
            <p:custDataLst>
              <p:tags r:id="rId3"/>
            </p:custDataLst>
          </p:nvPr>
        </p:nvCxnSpPr>
        <p:spPr>
          <a:xfrm>
            <a:off x="4194313" y="1878496"/>
            <a:ext cx="1714016" cy="2216495"/>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4" name="MH_Other_3"/>
          <p:cNvCxnSpPr/>
          <p:nvPr>
            <p:custDataLst>
              <p:tags r:id="rId4"/>
            </p:custDataLst>
          </p:nvPr>
        </p:nvCxnSpPr>
        <p:spPr>
          <a:xfrm flipV="1">
            <a:off x="4194313" y="1184426"/>
            <a:ext cx="1714018" cy="30644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908331" y="907051"/>
            <a:ext cx="5136519" cy="824461"/>
            <a:chOff x="6132870" y="2758143"/>
            <a:chExt cx="5136519" cy="824461"/>
          </a:xfrm>
        </p:grpSpPr>
        <p:sp>
          <p:nvSpPr>
            <p:cNvPr id="37" name="MH_Text_1"/>
            <p:cNvSpPr/>
            <p:nvPr>
              <p:custDataLst>
                <p:tags r:id="rId9"/>
              </p:custDataLst>
            </p:nvPr>
          </p:nvSpPr>
          <p:spPr>
            <a:xfrm>
              <a:off x="6132870" y="3098120"/>
              <a:ext cx="5136519" cy="48448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defRPr/>
              </a:pPr>
              <a:r>
                <a:rPr lang="en-US" altLang="zh-CN" b="1">
                  <a:solidFill>
                    <a:schemeClr val="tx1">
                      <a:lumMod val="65000"/>
                      <a:lumOff val="35000"/>
                    </a:schemeClr>
                  </a:solidFill>
                </a:rPr>
                <a:t>if(</a:t>
              </a:r>
              <a:r>
                <a:rPr lang="zh-CN" altLang="en-US" b="1">
                  <a:solidFill>
                    <a:schemeClr val="tx1">
                      <a:lumMod val="65000"/>
                      <a:lumOff val="35000"/>
                    </a:schemeClr>
                  </a:solidFill>
                </a:rPr>
                <a:t>表达式</a:t>
              </a:r>
              <a:r>
                <a:rPr lang="en-US" altLang="zh-CN" b="1">
                  <a:solidFill>
                    <a:schemeClr val="tx1">
                      <a:lumMod val="65000"/>
                      <a:lumOff val="35000"/>
                    </a:schemeClr>
                  </a:solidFill>
                </a:rPr>
                <a:t>) </a:t>
              </a:r>
              <a:r>
                <a:rPr lang="zh-CN" altLang="en-US" b="1">
                  <a:solidFill>
                    <a:schemeClr val="tx1">
                      <a:lumMod val="65000"/>
                      <a:lumOff val="35000"/>
                    </a:schemeClr>
                  </a:solidFill>
                </a:rPr>
                <a:t>语句</a:t>
              </a:r>
              <a:r>
                <a:rPr lang="en-US" altLang="zh-CN" b="1">
                  <a:solidFill>
                    <a:schemeClr val="tx1">
                      <a:lumMod val="65000"/>
                      <a:lumOff val="35000"/>
                    </a:schemeClr>
                  </a:solidFill>
                </a:rPr>
                <a:t>1</a:t>
              </a:r>
              <a:endParaRPr lang="zh-CN" altLang="en-US" b="1" dirty="0">
                <a:solidFill>
                  <a:schemeClr val="tx1">
                    <a:lumMod val="65000"/>
                    <a:lumOff val="35000"/>
                  </a:schemeClr>
                </a:solidFill>
              </a:endParaRPr>
            </a:p>
          </p:txBody>
        </p:sp>
        <p:sp>
          <p:nvSpPr>
            <p:cNvPr id="38" name="MH_Other_1"/>
            <p:cNvSpPr/>
            <p:nvPr>
              <p:custDataLst>
                <p:tags r:id="rId10"/>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b="1" smtClean="0">
                  <a:solidFill>
                    <a:schemeClr val="tx1">
                      <a:lumMod val="50000"/>
                      <a:lumOff val="50000"/>
                    </a:schemeClr>
                  </a:solidFill>
                  <a:latin typeface="微软雅黑" pitchFamily="34" charset="-122"/>
                  <a:ea typeface="微软雅黑" pitchFamily="34" charset="-122"/>
                </a:rPr>
                <a:t>形式</a:t>
              </a:r>
              <a:r>
                <a:rPr lang="en-US" altLang="zh-CN" b="1" smtClean="0">
                  <a:solidFill>
                    <a:schemeClr val="tx1">
                      <a:lumMod val="50000"/>
                      <a:lumOff val="50000"/>
                    </a:schemeClr>
                  </a:solidFill>
                  <a:latin typeface="微软雅黑" pitchFamily="34" charset="-122"/>
                  <a:ea typeface="微软雅黑" pitchFamily="34" charset="-122"/>
                </a:rPr>
                <a:t>1	</a:t>
              </a:r>
              <a:r>
                <a:rPr lang="zh-CN" altLang="en-US" sz="1600" b="1" smtClean="0">
                  <a:solidFill>
                    <a:schemeClr val="tx1">
                      <a:lumMod val="50000"/>
                      <a:lumOff val="50000"/>
                    </a:schemeClr>
                  </a:solidFill>
                  <a:latin typeface="微软雅黑" pitchFamily="34" charset="-122"/>
                  <a:ea typeface="微软雅黑" pitchFamily="34" charset="-122"/>
                </a:rPr>
                <a:t>没有</a:t>
              </a:r>
              <a:r>
                <a:rPr lang="en-US" altLang="zh-CN" sz="1600" b="1" smtClean="0">
                  <a:solidFill>
                    <a:schemeClr val="tx1">
                      <a:lumMod val="50000"/>
                      <a:lumOff val="50000"/>
                    </a:schemeClr>
                  </a:solidFill>
                  <a:latin typeface="微软雅黑" pitchFamily="34" charset="-122"/>
                  <a:ea typeface="微软雅黑" pitchFamily="34" charset="-122"/>
                </a:rPr>
                <a:t>else</a:t>
              </a:r>
              <a:r>
                <a:rPr lang="zh-CN" altLang="en-US" sz="1600" b="1" smtClean="0">
                  <a:solidFill>
                    <a:schemeClr val="tx1">
                      <a:lumMod val="50000"/>
                      <a:lumOff val="50000"/>
                    </a:schemeClr>
                  </a:solidFill>
                  <a:latin typeface="微软雅黑" pitchFamily="34" charset="-122"/>
                  <a:ea typeface="微软雅黑" pitchFamily="34" charset="-122"/>
                </a:rPr>
                <a:t>子句部分</a:t>
              </a:r>
              <a:endParaRPr lang="en-US" sz="1600" b="1">
                <a:solidFill>
                  <a:schemeClr val="tx1">
                    <a:lumMod val="50000"/>
                    <a:lumOff val="50000"/>
                  </a:schemeClr>
                </a:solidFill>
                <a:latin typeface="微软雅黑" pitchFamily="34" charset="-122"/>
                <a:ea typeface="微软雅黑" pitchFamily="34" charset="-122"/>
              </a:endParaRPr>
            </a:p>
          </p:txBody>
        </p:sp>
      </p:grpSp>
      <p:grpSp>
        <p:nvGrpSpPr>
          <p:cNvPr id="26" name="组合 25"/>
          <p:cNvGrpSpPr/>
          <p:nvPr/>
        </p:nvGrpSpPr>
        <p:grpSpPr>
          <a:xfrm>
            <a:off x="5908330" y="1877800"/>
            <a:ext cx="5136519" cy="1809617"/>
            <a:chOff x="6132870" y="2758143"/>
            <a:chExt cx="5136519" cy="1809617"/>
          </a:xfrm>
        </p:grpSpPr>
        <p:sp>
          <p:nvSpPr>
            <p:cNvPr id="27" name="MH_Text_1"/>
            <p:cNvSpPr/>
            <p:nvPr>
              <p:custDataLst>
                <p:tags r:id="rId7"/>
              </p:custDataLst>
            </p:nvPr>
          </p:nvSpPr>
          <p:spPr>
            <a:xfrm>
              <a:off x="6132870" y="3098119"/>
              <a:ext cx="5136519" cy="1469641"/>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b="1" dirty="0">
                  <a:solidFill>
                    <a:schemeClr val="tx1">
                      <a:lumMod val="65000"/>
                      <a:lumOff val="35000"/>
                    </a:schemeClr>
                  </a:solidFill>
                </a:rPr>
                <a:t>if (</a:t>
              </a:r>
              <a:r>
                <a:rPr lang="zh-CN" altLang="en-US" b="1" dirty="0">
                  <a:solidFill>
                    <a:schemeClr val="tx1">
                      <a:lumMod val="65000"/>
                      <a:lumOff val="35000"/>
                    </a:schemeClr>
                  </a:solidFill>
                </a:rPr>
                <a:t>表达式</a:t>
              </a:r>
              <a:r>
                <a:rPr lang="en-US" altLang="zh-CN" b="1" dirty="0">
                  <a:solidFill>
                    <a:schemeClr val="tx1">
                      <a:lumMod val="65000"/>
                      <a:lumOff val="35000"/>
                    </a:schemeClr>
                  </a:solidFill>
                </a:rPr>
                <a:t>)</a:t>
              </a:r>
            </a:p>
            <a:p>
              <a:pPr algn="just" defTabSz="625475">
                <a:lnSpc>
                  <a:spcPct val="120000"/>
                </a:lnSpc>
              </a:pPr>
              <a:r>
                <a:rPr lang="en-US" altLang="zh-CN" b="1" dirty="0">
                  <a:solidFill>
                    <a:schemeClr val="tx1">
                      <a:lumMod val="65000"/>
                      <a:lumOff val="35000"/>
                    </a:schemeClr>
                  </a:solidFill>
                </a:rPr>
                <a:t>	</a:t>
              </a:r>
              <a:r>
                <a:rPr lang="zh-CN" altLang="en-US" b="1" dirty="0">
                  <a:solidFill>
                    <a:schemeClr val="tx1">
                      <a:lumMod val="65000"/>
                      <a:lumOff val="35000"/>
                    </a:schemeClr>
                  </a:solidFill>
                </a:rPr>
                <a:t>语句</a:t>
              </a:r>
              <a:r>
                <a:rPr lang="en-US" altLang="zh-CN" b="1" dirty="0">
                  <a:solidFill>
                    <a:schemeClr val="tx1">
                      <a:lumMod val="65000"/>
                      <a:lumOff val="35000"/>
                    </a:schemeClr>
                  </a:solidFill>
                </a:rPr>
                <a:t>1 </a:t>
              </a:r>
            </a:p>
            <a:p>
              <a:pPr algn="just" defTabSz="625475">
                <a:lnSpc>
                  <a:spcPct val="120000"/>
                </a:lnSpc>
              </a:pPr>
              <a:r>
                <a:rPr lang="en-US" altLang="zh-CN" b="1" dirty="0">
                  <a:solidFill>
                    <a:schemeClr val="tx1">
                      <a:lumMod val="65000"/>
                      <a:lumOff val="35000"/>
                    </a:schemeClr>
                  </a:solidFill>
                </a:rPr>
                <a:t>else </a:t>
              </a:r>
            </a:p>
            <a:p>
              <a:pPr algn="just" defTabSz="625475">
                <a:lnSpc>
                  <a:spcPct val="120000"/>
                </a:lnSpc>
              </a:pPr>
              <a:r>
                <a:rPr lang="en-US" altLang="zh-CN" b="1" dirty="0">
                  <a:solidFill>
                    <a:schemeClr val="tx1">
                      <a:lumMod val="65000"/>
                      <a:lumOff val="35000"/>
                    </a:schemeClr>
                  </a:solidFill>
                </a:rPr>
                <a:t>	</a:t>
              </a:r>
              <a:r>
                <a:rPr lang="zh-CN" altLang="en-US" b="1" dirty="0">
                  <a:solidFill>
                    <a:schemeClr val="tx1">
                      <a:lumMod val="65000"/>
                      <a:lumOff val="35000"/>
                    </a:schemeClr>
                  </a:solidFill>
                </a:rPr>
                <a:t>语句</a:t>
              </a:r>
              <a:r>
                <a:rPr lang="en-US" altLang="zh-CN" b="1" dirty="0">
                  <a:solidFill>
                    <a:schemeClr val="tx1">
                      <a:lumMod val="65000"/>
                      <a:lumOff val="35000"/>
                    </a:schemeClr>
                  </a:solidFill>
                </a:rPr>
                <a:t>2</a:t>
              </a:r>
              <a:endParaRPr lang="zh-CN" altLang="en-US" b="1" dirty="0">
                <a:solidFill>
                  <a:schemeClr val="tx1">
                    <a:lumMod val="65000"/>
                    <a:lumOff val="35000"/>
                  </a:schemeClr>
                </a:solidFill>
              </a:endParaRPr>
            </a:p>
          </p:txBody>
        </p:sp>
        <p:sp>
          <p:nvSpPr>
            <p:cNvPr id="28" name="MH_Other_1"/>
            <p:cNvSpPr/>
            <p:nvPr>
              <p:custDataLst>
                <p:tags r:id="rId8"/>
              </p:custDataLst>
            </p:nvPr>
          </p:nvSpPr>
          <p:spPr>
            <a:xfrm>
              <a:off x="6132870" y="2758143"/>
              <a:ext cx="5136519" cy="390239"/>
            </a:xfrm>
            <a:prstGeom prst="round2SameRect">
              <a:avLst>
                <a:gd name="adj1" fmla="val 23386"/>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b="1" dirty="0" smtClean="0">
                  <a:solidFill>
                    <a:schemeClr val="tx1">
                      <a:lumMod val="50000"/>
                      <a:lumOff val="50000"/>
                    </a:schemeClr>
                  </a:solidFill>
                  <a:latin typeface="微软雅黑" pitchFamily="34" charset="-122"/>
                  <a:ea typeface="微软雅黑" pitchFamily="34" charset="-122"/>
                </a:rPr>
                <a:t>形式</a:t>
              </a:r>
              <a:r>
                <a:rPr lang="en-US" altLang="zh-CN" b="1" dirty="0" smtClean="0">
                  <a:solidFill>
                    <a:schemeClr val="tx1">
                      <a:lumMod val="50000"/>
                      <a:lumOff val="50000"/>
                    </a:schemeClr>
                  </a:solidFill>
                  <a:latin typeface="微软雅黑" pitchFamily="34" charset="-122"/>
                  <a:ea typeface="微软雅黑" pitchFamily="34" charset="-122"/>
                </a:rPr>
                <a:t>2	</a:t>
              </a:r>
              <a:r>
                <a:rPr lang="zh-CN" altLang="en-US" sz="1600" b="1" dirty="0" smtClean="0">
                  <a:solidFill>
                    <a:schemeClr val="tx1">
                      <a:lumMod val="50000"/>
                      <a:lumOff val="50000"/>
                    </a:schemeClr>
                  </a:solidFill>
                  <a:latin typeface="微软雅黑" pitchFamily="34" charset="-122"/>
                  <a:ea typeface="微软雅黑" pitchFamily="34" charset="-122"/>
                </a:rPr>
                <a:t>有</a:t>
              </a:r>
              <a:r>
                <a:rPr lang="en-US" altLang="zh-CN" sz="1600" b="1" dirty="0" smtClean="0">
                  <a:solidFill>
                    <a:schemeClr val="tx1">
                      <a:lumMod val="50000"/>
                      <a:lumOff val="50000"/>
                    </a:schemeClr>
                  </a:solidFill>
                  <a:latin typeface="微软雅黑" pitchFamily="34" charset="-122"/>
                  <a:ea typeface="微软雅黑" pitchFamily="34" charset="-122"/>
                </a:rPr>
                <a:t>else</a:t>
              </a:r>
              <a:r>
                <a:rPr lang="zh-CN" altLang="en-US" sz="1600" b="1" dirty="0" smtClean="0">
                  <a:solidFill>
                    <a:schemeClr val="tx1">
                      <a:lumMod val="50000"/>
                      <a:lumOff val="50000"/>
                    </a:schemeClr>
                  </a:solidFill>
                  <a:latin typeface="微软雅黑" pitchFamily="34" charset="-122"/>
                  <a:ea typeface="微软雅黑" pitchFamily="34" charset="-122"/>
                </a:rPr>
                <a:t>子句部分</a:t>
              </a:r>
              <a:endParaRPr lang="en-US" sz="1600" b="1" dirty="0">
                <a:solidFill>
                  <a:schemeClr val="tx1">
                    <a:lumMod val="50000"/>
                    <a:lumOff val="50000"/>
                  </a:schemeClr>
                </a:solidFill>
                <a:latin typeface="微软雅黑" pitchFamily="34" charset="-122"/>
                <a:ea typeface="微软雅黑" pitchFamily="34" charset="-122"/>
              </a:endParaRPr>
            </a:p>
          </p:txBody>
        </p:sp>
      </p:grpSp>
      <p:grpSp>
        <p:nvGrpSpPr>
          <p:cNvPr id="29" name="组合 28"/>
          <p:cNvGrpSpPr/>
          <p:nvPr/>
        </p:nvGrpSpPr>
        <p:grpSpPr>
          <a:xfrm>
            <a:off x="5908329" y="3899871"/>
            <a:ext cx="5136519" cy="2420384"/>
            <a:chOff x="6132870" y="2758143"/>
            <a:chExt cx="5136519" cy="2420384"/>
          </a:xfrm>
        </p:grpSpPr>
        <mc:AlternateContent xmlns:mc="http://schemas.openxmlformats.org/markup-compatibility/2006">
          <mc:Choice xmlns:a14="http://schemas.microsoft.com/office/drawing/2010/main" Requires="a14">
            <p:sp>
              <p:nvSpPr>
                <p:cNvPr id="30" name="MH_Text_1"/>
                <p:cNvSpPr/>
                <p:nvPr>
                  <p:custDataLst>
                    <p:tags r:id="rId5"/>
                  </p:custDataLst>
                </p:nvPr>
              </p:nvSpPr>
              <p:spPr>
                <a:xfrm>
                  <a:off x="6132870" y="3098119"/>
                  <a:ext cx="5136519" cy="2080408"/>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b="1" dirty="0">
                      <a:solidFill>
                        <a:schemeClr val="tx1">
                          <a:lumMod val="65000"/>
                          <a:lumOff val="35000"/>
                        </a:schemeClr>
                      </a:solidFill>
                    </a:rPr>
                    <a:t>if(</a:t>
                  </a:r>
                  <a:r>
                    <a:rPr lang="zh-CN" altLang="en-US" b="1" dirty="0">
                      <a:solidFill>
                        <a:schemeClr val="tx1">
                          <a:lumMod val="65000"/>
                          <a:lumOff val="35000"/>
                        </a:schemeClr>
                      </a:solidFill>
                    </a:rPr>
                    <a:t>表达式</a:t>
                  </a:r>
                  <a:r>
                    <a:rPr lang="en-US" altLang="zh-CN" b="1" dirty="0">
                      <a:solidFill>
                        <a:schemeClr val="tx1">
                          <a:lumMod val="65000"/>
                          <a:lumOff val="35000"/>
                        </a:schemeClr>
                      </a:solidFill>
                    </a:rPr>
                    <a:t>1)		</a:t>
                  </a:r>
                  <a:r>
                    <a:rPr lang="zh-CN" altLang="en-US" b="1" dirty="0">
                      <a:solidFill>
                        <a:schemeClr val="tx1">
                          <a:lumMod val="65000"/>
                          <a:lumOff val="35000"/>
                        </a:schemeClr>
                      </a:solidFill>
                    </a:rPr>
                    <a:t>语句</a:t>
                  </a:r>
                  <a:r>
                    <a:rPr lang="en-US" altLang="zh-CN" b="1" dirty="0">
                      <a:solidFill>
                        <a:schemeClr val="tx1">
                          <a:lumMod val="65000"/>
                          <a:lumOff val="35000"/>
                        </a:schemeClr>
                      </a:solidFill>
                    </a:rPr>
                    <a:t>1</a:t>
                  </a:r>
                </a:p>
                <a:p>
                  <a:pPr algn="just" defTabSz="625475">
                    <a:lnSpc>
                      <a:spcPct val="120000"/>
                    </a:lnSpc>
                  </a:pPr>
                  <a:r>
                    <a:rPr lang="en-US" altLang="zh-CN" b="1" dirty="0">
                      <a:solidFill>
                        <a:schemeClr val="tx1">
                          <a:lumMod val="65000"/>
                          <a:lumOff val="35000"/>
                        </a:schemeClr>
                      </a:solidFill>
                    </a:rPr>
                    <a:t>else if(</a:t>
                  </a:r>
                  <a:r>
                    <a:rPr lang="zh-CN" altLang="en-US" b="1" dirty="0">
                      <a:solidFill>
                        <a:schemeClr val="tx1">
                          <a:lumMod val="65000"/>
                          <a:lumOff val="35000"/>
                        </a:schemeClr>
                      </a:solidFill>
                    </a:rPr>
                    <a:t>表达式</a:t>
                  </a:r>
                  <a:r>
                    <a:rPr lang="en-US" altLang="zh-CN" b="1" dirty="0">
                      <a:solidFill>
                        <a:schemeClr val="tx1">
                          <a:lumMod val="65000"/>
                          <a:lumOff val="35000"/>
                        </a:schemeClr>
                      </a:solidFill>
                    </a:rPr>
                    <a:t>2) 	</a:t>
                  </a:r>
                  <a:r>
                    <a:rPr lang="zh-CN" altLang="en-US" b="1" dirty="0">
                      <a:solidFill>
                        <a:schemeClr val="tx1">
                          <a:lumMod val="65000"/>
                          <a:lumOff val="35000"/>
                        </a:schemeClr>
                      </a:solidFill>
                    </a:rPr>
                    <a:t>语句</a:t>
                  </a:r>
                  <a:r>
                    <a:rPr lang="en-US" altLang="zh-CN" b="1" dirty="0">
                      <a:solidFill>
                        <a:schemeClr val="tx1">
                          <a:lumMod val="65000"/>
                          <a:lumOff val="35000"/>
                        </a:schemeClr>
                      </a:solidFill>
                    </a:rPr>
                    <a:t>2</a:t>
                  </a:r>
                </a:p>
                <a:p>
                  <a:pPr algn="just" defTabSz="625475">
                    <a:lnSpc>
                      <a:spcPct val="120000"/>
                    </a:lnSpc>
                  </a:pPr>
                  <a:r>
                    <a:rPr lang="en-US" altLang="zh-CN" b="1" dirty="0">
                      <a:solidFill>
                        <a:schemeClr val="tx1">
                          <a:lumMod val="65000"/>
                          <a:lumOff val="35000"/>
                        </a:schemeClr>
                      </a:solidFill>
                    </a:rPr>
                    <a:t>else if(</a:t>
                  </a:r>
                  <a:r>
                    <a:rPr lang="zh-CN" altLang="en-US" b="1" dirty="0">
                      <a:solidFill>
                        <a:schemeClr val="tx1">
                          <a:lumMod val="65000"/>
                          <a:lumOff val="35000"/>
                        </a:schemeClr>
                      </a:solidFill>
                    </a:rPr>
                    <a:t>表达式</a:t>
                  </a:r>
                  <a:r>
                    <a:rPr lang="en-US" altLang="zh-CN" b="1" dirty="0">
                      <a:solidFill>
                        <a:schemeClr val="tx1">
                          <a:lumMod val="65000"/>
                          <a:lumOff val="35000"/>
                        </a:schemeClr>
                      </a:solidFill>
                    </a:rPr>
                    <a:t>3) 	</a:t>
                  </a:r>
                  <a:r>
                    <a:rPr lang="zh-CN" altLang="en-US" b="1" dirty="0">
                      <a:solidFill>
                        <a:schemeClr val="tx1">
                          <a:lumMod val="65000"/>
                          <a:lumOff val="35000"/>
                        </a:schemeClr>
                      </a:solidFill>
                    </a:rPr>
                    <a:t>语句</a:t>
                  </a:r>
                  <a:r>
                    <a:rPr lang="en-US" altLang="zh-CN" b="1" dirty="0">
                      <a:solidFill>
                        <a:schemeClr val="tx1">
                          <a:lumMod val="65000"/>
                          <a:lumOff val="35000"/>
                        </a:schemeClr>
                      </a:solidFill>
                    </a:rPr>
                    <a:t>3</a:t>
                  </a:r>
                </a:p>
                <a:p>
                  <a:pPr algn="just" defTabSz="625475">
                    <a:lnSpc>
                      <a:spcPct val="120000"/>
                    </a:lnSpc>
                  </a:pPr>
                  <a:r>
                    <a:rPr lang="en-US" altLang="zh-CN" b="1" dirty="0">
                      <a:solidFill>
                        <a:schemeClr val="tx1">
                          <a:lumMod val="65000"/>
                          <a:lumOff val="35000"/>
                        </a:schemeClr>
                      </a:solidFill>
                    </a:rPr>
                    <a:t></a:t>
                  </a:r>
                  <a14:m>
                    <m:oMath xmlns:m="http://schemas.openxmlformats.org/officeDocument/2006/math">
                      <m:r>
                        <a:rPr lang="en-US" altLang="zh-CN" b="1" i="1">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altLang="zh-CN" b="1" dirty="0">
                      <a:solidFill>
                        <a:schemeClr val="tx1">
                          <a:lumMod val="65000"/>
                          <a:lumOff val="35000"/>
                        </a:schemeClr>
                      </a:solidFill>
                      <a:ea typeface="Cambria Math" panose="02040503050406030204" pitchFamily="18" charset="0"/>
                    </a:rPr>
                    <a:t>			    </a:t>
                  </a:r>
                  <a14:m>
                    <m:oMath xmlns:m="http://schemas.openxmlformats.org/officeDocument/2006/math">
                      <m:r>
                        <a:rPr lang="en-US" altLang="zh-CN" b="1" i="1">
                          <a:solidFill>
                            <a:schemeClr val="tx1">
                              <a:lumMod val="65000"/>
                              <a:lumOff val="35000"/>
                            </a:schemeClr>
                          </a:solidFill>
                          <a:latin typeface="Cambria Math" panose="02040503050406030204" pitchFamily="18" charset="0"/>
                          <a:ea typeface="Cambria Math" panose="02040503050406030204" pitchFamily="18" charset="0"/>
                        </a:rPr>
                        <m:t>⋮</m:t>
                      </m:r>
                    </m:oMath>
                  </a14:m>
                  <a:endParaRPr lang="en-US" altLang="zh-CN" b="1" dirty="0">
                    <a:solidFill>
                      <a:schemeClr val="tx1">
                        <a:lumMod val="65000"/>
                        <a:lumOff val="35000"/>
                      </a:schemeClr>
                    </a:solidFill>
                    <a:ea typeface="Cambria Math" panose="02040503050406030204" pitchFamily="18" charset="0"/>
                  </a:endParaRPr>
                </a:p>
                <a:p>
                  <a:pPr algn="just" defTabSz="625475">
                    <a:lnSpc>
                      <a:spcPct val="120000"/>
                    </a:lnSpc>
                  </a:pPr>
                  <a:r>
                    <a:rPr lang="en-US" altLang="zh-CN" b="1" dirty="0">
                      <a:solidFill>
                        <a:schemeClr val="tx1">
                          <a:lumMod val="65000"/>
                          <a:lumOff val="35000"/>
                        </a:schemeClr>
                      </a:solidFill>
                    </a:rPr>
                    <a:t>else if(</a:t>
                  </a:r>
                  <a:r>
                    <a:rPr lang="zh-CN" altLang="en-US" b="1" dirty="0">
                      <a:solidFill>
                        <a:schemeClr val="tx1">
                          <a:lumMod val="65000"/>
                          <a:lumOff val="35000"/>
                        </a:schemeClr>
                      </a:solidFill>
                    </a:rPr>
                    <a:t>表达式</a:t>
                  </a:r>
                  <a:r>
                    <a:rPr lang="en-US" altLang="zh-CN" b="1" dirty="0">
                      <a:solidFill>
                        <a:schemeClr val="tx1">
                          <a:lumMod val="65000"/>
                          <a:lumOff val="35000"/>
                        </a:schemeClr>
                      </a:solidFill>
                    </a:rPr>
                    <a:t>m) 	</a:t>
                  </a:r>
                  <a:r>
                    <a:rPr lang="zh-CN" altLang="en-US" b="1" dirty="0" smtClean="0">
                      <a:solidFill>
                        <a:schemeClr val="tx1">
                          <a:lumMod val="65000"/>
                          <a:lumOff val="35000"/>
                        </a:schemeClr>
                      </a:solidFill>
                    </a:rPr>
                    <a:t>语句</a:t>
                  </a:r>
                  <a:r>
                    <a:rPr lang="en-US" altLang="zh-CN" b="1" dirty="0">
                      <a:solidFill>
                        <a:schemeClr val="tx1">
                          <a:lumMod val="65000"/>
                          <a:lumOff val="35000"/>
                        </a:schemeClr>
                      </a:solidFill>
                    </a:rPr>
                    <a:t>m</a:t>
                  </a:r>
                </a:p>
                <a:p>
                  <a:pPr algn="just" defTabSz="625475">
                    <a:lnSpc>
                      <a:spcPct val="120000"/>
                    </a:lnSpc>
                  </a:pPr>
                  <a:r>
                    <a:rPr lang="en-US" altLang="zh-CN" b="1" dirty="0">
                      <a:solidFill>
                        <a:schemeClr val="tx1">
                          <a:lumMod val="65000"/>
                          <a:lumOff val="35000"/>
                        </a:schemeClr>
                      </a:solidFill>
                    </a:rPr>
                    <a:t>else			</a:t>
                  </a:r>
                  <a:r>
                    <a:rPr lang="en-US" altLang="zh-CN" b="1" dirty="0" smtClean="0">
                      <a:solidFill>
                        <a:schemeClr val="tx1">
                          <a:lumMod val="65000"/>
                          <a:lumOff val="35000"/>
                        </a:schemeClr>
                      </a:solidFill>
                    </a:rPr>
                    <a:t>      </a:t>
                  </a:r>
                  <a:r>
                    <a:rPr lang="zh-CN" altLang="en-US" b="1" dirty="0" smtClean="0">
                      <a:solidFill>
                        <a:schemeClr val="tx1">
                          <a:lumMod val="65000"/>
                          <a:lumOff val="35000"/>
                        </a:schemeClr>
                      </a:solidFill>
                    </a:rPr>
                    <a:t>语句</a:t>
                  </a:r>
                  <a:r>
                    <a:rPr lang="en-US" altLang="zh-CN" b="1" dirty="0">
                      <a:solidFill>
                        <a:schemeClr val="tx1">
                          <a:lumMod val="65000"/>
                          <a:lumOff val="35000"/>
                        </a:schemeClr>
                      </a:solidFill>
                    </a:rPr>
                    <a:t>m+1</a:t>
                  </a:r>
                </a:p>
              </p:txBody>
            </p:sp>
          </mc:Choice>
          <mc:Fallback>
            <p:sp>
              <p:nvSpPr>
                <p:cNvPr id="30" name="MH_Text_1"/>
                <p:cNvSpPr>
                  <a:spLocks noRot="1" noChangeAspect="1" noMove="1" noResize="1" noEditPoints="1" noAdjustHandles="1" noChangeArrowheads="1" noChangeShapeType="1" noTextEdit="1"/>
                </p:cNvSpPr>
                <p:nvPr>
                  <p:custDataLst>
                    <p:tags r:id="rId5"/>
                  </p:custDataLst>
                </p:nvPr>
              </p:nvSpPr>
              <p:spPr>
                <a:xfrm>
                  <a:off x="6132870" y="3098119"/>
                  <a:ext cx="5136519" cy="2080408"/>
                </a:xfrm>
                <a:prstGeom prst="rect">
                  <a:avLst/>
                </a:prstGeom>
                <a:blipFill rotWithShape="1">
                  <a:blip r:embed="rId12"/>
                  <a:stretch>
                    <a:fillRect l="-828" b="-3790"/>
                  </a:stretch>
                </a:blipFill>
                <a:ln w="9525" cap="flat" cmpd="sng" algn="ctr">
                  <a:solidFill>
                    <a:schemeClr val="accent2"/>
                  </a:solidFill>
                  <a:prstDash val="solid"/>
                </a:ln>
                <a:effectLst/>
              </p:spPr>
              <p:txBody>
                <a:bodyPr/>
                <a:lstStyle/>
                <a:p>
                  <a:r>
                    <a:rPr lang="zh-CN" altLang="en-US">
                      <a:noFill/>
                    </a:rPr>
                    <a:t> </a:t>
                  </a:r>
                </a:p>
              </p:txBody>
            </p:sp>
          </mc:Fallback>
        </mc:AlternateContent>
        <p:sp>
          <p:nvSpPr>
            <p:cNvPr id="34" name="MH_Other_1"/>
            <p:cNvSpPr/>
            <p:nvPr>
              <p:custDataLst>
                <p:tags r:id="rId6"/>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b="1" dirty="0" smtClean="0">
                  <a:solidFill>
                    <a:schemeClr val="tx1">
                      <a:lumMod val="50000"/>
                      <a:lumOff val="50000"/>
                    </a:schemeClr>
                  </a:solidFill>
                  <a:latin typeface="微软雅黑" pitchFamily="34" charset="-122"/>
                  <a:ea typeface="微软雅黑" pitchFamily="34" charset="-122"/>
                </a:rPr>
                <a:t>形式</a:t>
              </a:r>
              <a:r>
                <a:rPr lang="en-US" altLang="zh-CN" b="1" dirty="0" smtClean="0">
                  <a:solidFill>
                    <a:schemeClr val="tx1">
                      <a:lumMod val="50000"/>
                      <a:lumOff val="50000"/>
                    </a:schemeClr>
                  </a:solidFill>
                  <a:latin typeface="微软雅黑" pitchFamily="34" charset="-122"/>
                  <a:ea typeface="微软雅黑" pitchFamily="34" charset="-122"/>
                </a:rPr>
                <a:t>3	</a:t>
              </a:r>
              <a:r>
                <a:rPr lang="zh-CN" altLang="en-US" sz="1600" b="1" dirty="0" smtClean="0">
                  <a:solidFill>
                    <a:schemeClr val="tx1">
                      <a:lumMod val="50000"/>
                      <a:lumOff val="50000"/>
                    </a:schemeClr>
                  </a:solidFill>
                  <a:latin typeface="微软雅黑" pitchFamily="34" charset="-122"/>
                  <a:ea typeface="微软雅黑" pitchFamily="34" charset="-122"/>
                </a:rPr>
                <a:t>在</a:t>
              </a:r>
              <a:r>
                <a:rPr lang="en-US" altLang="zh-CN" sz="1600" b="1" dirty="0">
                  <a:solidFill>
                    <a:schemeClr val="tx1">
                      <a:lumMod val="50000"/>
                      <a:lumOff val="50000"/>
                    </a:schemeClr>
                  </a:solidFill>
                  <a:latin typeface="微软雅黑" pitchFamily="34" charset="-122"/>
                  <a:ea typeface="微软雅黑" pitchFamily="34" charset="-122"/>
                </a:rPr>
                <a:t>else</a:t>
              </a:r>
              <a:r>
                <a:rPr lang="zh-CN" altLang="en-US" sz="1600" b="1" dirty="0">
                  <a:solidFill>
                    <a:schemeClr val="tx1">
                      <a:lumMod val="50000"/>
                      <a:lumOff val="50000"/>
                    </a:schemeClr>
                  </a:solidFill>
                  <a:latin typeface="微软雅黑" pitchFamily="34" charset="-122"/>
                  <a:ea typeface="微软雅黑" pitchFamily="34" charset="-122"/>
                </a:rPr>
                <a:t>部分又嵌套了多层的</a:t>
              </a:r>
              <a:r>
                <a:rPr lang="en-US" altLang="zh-CN" sz="1600" b="1" dirty="0">
                  <a:solidFill>
                    <a:schemeClr val="tx1">
                      <a:lumMod val="50000"/>
                      <a:lumOff val="50000"/>
                    </a:schemeClr>
                  </a:solidFill>
                  <a:latin typeface="微软雅黑" pitchFamily="34" charset="-122"/>
                  <a:ea typeface="微软雅黑" pitchFamily="34" charset="-122"/>
                </a:rPr>
                <a:t>if</a:t>
              </a:r>
              <a:r>
                <a:rPr lang="zh-CN" altLang="en-US" sz="1600" b="1" dirty="0">
                  <a:solidFill>
                    <a:schemeClr val="tx1">
                      <a:lumMod val="50000"/>
                      <a:lumOff val="50000"/>
                    </a:schemeClr>
                  </a:solidFill>
                  <a:latin typeface="微软雅黑" pitchFamily="34" charset="-122"/>
                  <a:ea typeface="微软雅黑" pitchFamily="34" charset="-122"/>
                </a:rPr>
                <a:t>语句</a:t>
              </a:r>
              <a:endParaRPr lang="en-US" sz="1600" b="1" dirty="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86741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关系运算符和关系表达式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dirty="0">
                <a:solidFill>
                  <a:schemeClr val="tx1">
                    <a:lumMod val="65000"/>
                    <a:lumOff val="35000"/>
                  </a:schemeClr>
                </a:solidFill>
                <a:latin typeface="+mn-ea"/>
                <a:ea typeface="+mn-ea"/>
              </a:rPr>
              <a:t>在</a:t>
            </a:r>
            <a:r>
              <a:rPr lang="en-US" altLang="zh-CN" sz="2400" dirty="0">
                <a:solidFill>
                  <a:schemeClr val="tx1">
                    <a:lumMod val="65000"/>
                    <a:lumOff val="35000"/>
                  </a:schemeClr>
                </a:solidFill>
                <a:latin typeface="+mn-ea"/>
                <a:ea typeface="+mn-ea"/>
              </a:rPr>
              <a:t>C</a:t>
            </a:r>
            <a:r>
              <a:rPr lang="zh-CN" altLang="en-US" sz="2400" dirty="0">
                <a:solidFill>
                  <a:schemeClr val="tx1">
                    <a:lumMod val="65000"/>
                    <a:lumOff val="35000"/>
                  </a:schemeClr>
                </a:solidFill>
                <a:latin typeface="+mn-ea"/>
                <a:ea typeface="+mn-ea"/>
              </a:rPr>
              <a:t>语言中，比较符</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或称</a:t>
            </a:r>
            <a:r>
              <a:rPr lang="zh-CN" altLang="en-US" sz="2400" b="1" dirty="0">
                <a:solidFill>
                  <a:schemeClr val="tx1">
                    <a:lumMod val="65000"/>
                    <a:lumOff val="35000"/>
                  </a:schemeClr>
                </a:solidFill>
                <a:latin typeface="+mn-ea"/>
                <a:ea typeface="+mn-ea"/>
              </a:rPr>
              <a:t>比较运算符</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称为关系运算符。所谓“关系运算”就是“比较运算”，将两个数值进行比较，判断其比较的结果是否符合给定的条件。</a:t>
            </a: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772806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关系运算符及其优先次序</a:t>
            </a:r>
            <a:endParaRPr lang="zh-CN" altLang="en-US"/>
          </a:p>
        </p:txBody>
      </p:sp>
      <p:sp>
        <p:nvSpPr>
          <p:cNvPr id="6" name="MH_SubTitle_1"/>
          <p:cNvSpPr/>
          <p:nvPr>
            <p:custDataLst>
              <p:tags r:id="rId1"/>
            </p:custDataLst>
          </p:nvPr>
        </p:nvSpPr>
        <p:spPr>
          <a:xfrm>
            <a:off x="3662363" y="1989414"/>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zh-CN" altLang="en-US" sz="1400" b="1" smtClean="0">
                <a:solidFill>
                  <a:schemeClr val="accent1">
                    <a:lumMod val="75000"/>
                  </a:schemeClr>
                </a:solidFill>
              </a:rPr>
              <a:t>＜</a:t>
            </a:r>
            <a:r>
              <a:rPr lang="en-US" altLang="zh-CN" sz="1400" b="1" smtClean="0">
                <a:solidFill>
                  <a:schemeClr val="accent1">
                    <a:lumMod val="75000"/>
                  </a:schemeClr>
                </a:solidFill>
              </a:rPr>
              <a:t>	</a:t>
            </a:r>
            <a:r>
              <a:rPr lang="zh-CN" altLang="en-US" sz="1400" b="1" smtClean="0">
                <a:solidFill>
                  <a:schemeClr val="accent1">
                    <a:lumMod val="75000"/>
                  </a:schemeClr>
                </a:solidFill>
              </a:rPr>
              <a:t>（小于）</a:t>
            </a:r>
            <a:endParaRPr lang="en-US" altLang="zh-CN" sz="1400" b="1" dirty="0">
              <a:solidFill>
                <a:schemeClr val="accent1">
                  <a:lumMod val="75000"/>
                </a:schemeClr>
              </a:solidFill>
            </a:endParaRPr>
          </a:p>
        </p:txBody>
      </p:sp>
      <p:sp>
        <p:nvSpPr>
          <p:cNvPr id="7" name="MH_Other_1"/>
          <p:cNvSpPr/>
          <p:nvPr>
            <p:custDataLst>
              <p:tags r:id="rId2"/>
            </p:custDataLst>
          </p:nvPr>
        </p:nvSpPr>
        <p:spPr>
          <a:xfrm rot="16200000">
            <a:off x="991763" y="2646482"/>
            <a:ext cx="3251390" cy="1937492"/>
          </a:xfrm>
          <a:custGeom>
            <a:avLst/>
            <a:gdLst>
              <a:gd name="connsiteX0" fmla="*/ 1030079 w 2883578"/>
              <a:gd name="connsiteY0" fmla="*/ 0 h 2418446"/>
              <a:gd name="connsiteX1" fmla="*/ 1053716 w 2883578"/>
              <a:gd name="connsiteY1" fmla="*/ 43547 h 2418446"/>
              <a:gd name="connsiteX2" fmla="*/ 1441789 w 2883578"/>
              <a:gd name="connsiteY2" fmla="*/ 249884 h 2418446"/>
              <a:gd name="connsiteX3" fmla="*/ 1829862 w 2883578"/>
              <a:gd name="connsiteY3" fmla="*/ 43547 h 2418446"/>
              <a:gd name="connsiteX4" fmla="*/ 1853499 w 2883578"/>
              <a:gd name="connsiteY4" fmla="*/ 0 h 2418446"/>
              <a:gd name="connsiteX5" fmla="*/ 2883578 w 2883578"/>
              <a:gd name="connsiteY5" fmla="*/ 2418446 h 2418446"/>
              <a:gd name="connsiteX6" fmla="*/ 0 w 2883578"/>
              <a:gd name="connsiteY6" fmla="*/ 2418446 h 241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3578" h="2418446">
                <a:moveTo>
                  <a:pt x="1030079" y="0"/>
                </a:moveTo>
                <a:lnTo>
                  <a:pt x="1053716" y="43547"/>
                </a:lnTo>
                <a:cubicBezTo>
                  <a:pt x="1137819" y="168036"/>
                  <a:pt x="1280246" y="249884"/>
                  <a:pt x="1441789" y="249884"/>
                </a:cubicBezTo>
                <a:cubicBezTo>
                  <a:pt x="1603332" y="249884"/>
                  <a:pt x="1745759" y="168036"/>
                  <a:pt x="1829862" y="43547"/>
                </a:cubicBezTo>
                <a:lnTo>
                  <a:pt x="1853499" y="0"/>
                </a:lnTo>
                <a:lnTo>
                  <a:pt x="2883578" y="2418446"/>
                </a:lnTo>
                <a:lnTo>
                  <a:pt x="0" y="2418446"/>
                </a:lnTo>
                <a:close/>
              </a:path>
            </a:pathLst>
          </a:custGeom>
          <a:gradFill flip="none" rotWithShape="1">
            <a:gsLst>
              <a:gs pos="19000">
                <a:schemeClr val="accent1">
                  <a:lumMod val="60000"/>
                  <a:lumOff val="40000"/>
                </a:schemeClr>
              </a:gs>
              <a:gs pos="0">
                <a:schemeClr val="accent1">
                  <a:lumMod val="60000"/>
                  <a:lumOff val="40000"/>
                  <a:alpha val="84000"/>
                </a:schemeClr>
              </a:gs>
              <a:gs pos="100000">
                <a:srgbClr val="F9F9F9">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2000" rIns="792000" anchor="ctr"/>
          <a:lstStyle/>
          <a:p>
            <a:pPr algn="ctr">
              <a:lnSpc>
                <a:spcPct val="130000"/>
              </a:lnSpc>
              <a:defRPr/>
            </a:pPr>
            <a:endParaRPr lang="zh-CN" altLang="en-US" dirty="0">
              <a:solidFill>
                <a:srgbClr val="F9F9F9"/>
              </a:solidFill>
            </a:endParaRPr>
          </a:p>
        </p:txBody>
      </p:sp>
      <p:sp>
        <p:nvSpPr>
          <p:cNvPr id="8" name="MH_Title_1"/>
          <p:cNvSpPr/>
          <p:nvPr>
            <p:custDataLst>
              <p:tags r:id="rId3"/>
            </p:custDataLst>
          </p:nvPr>
        </p:nvSpPr>
        <p:spPr>
          <a:xfrm>
            <a:off x="838200" y="2883176"/>
            <a:ext cx="1460500" cy="146208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400" b="1" smtClean="0">
                <a:solidFill>
                  <a:srgbClr val="F9F9F9"/>
                </a:solidFill>
              </a:rPr>
              <a:t>关系</a:t>
            </a:r>
            <a:endParaRPr lang="en-US" altLang="zh-CN" sz="2400" b="1" smtClean="0">
              <a:solidFill>
                <a:srgbClr val="F9F9F9"/>
              </a:solidFill>
            </a:endParaRPr>
          </a:p>
          <a:p>
            <a:pPr algn="ctr">
              <a:lnSpc>
                <a:spcPct val="130000"/>
              </a:lnSpc>
              <a:defRPr/>
            </a:pPr>
            <a:r>
              <a:rPr lang="zh-CN" altLang="en-US" sz="2400" b="1">
                <a:solidFill>
                  <a:srgbClr val="F9F9F9"/>
                </a:solidFill>
              </a:rPr>
              <a:t>运算符</a:t>
            </a:r>
            <a:endParaRPr lang="en-US" altLang="zh-CN" sz="2400" b="1" dirty="0">
              <a:solidFill>
                <a:srgbClr val="F9F9F9"/>
              </a:solidFill>
            </a:endParaRPr>
          </a:p>
        </p:txBody>
      </p:sp>
      <p:sp>
        <p:nvSpPr>
          <p:cNvPr id="9" name="MH_Other_2"/>
          <p:cNvSpPr/>
          <p:nvPr>
            <p:custDataLst>
              <p:tags r:id="rId4"/>
            </p:custDataLst>
          </p:nvPr>
        </p:nvSpPr>
        <p:spPr>
          <a:xfrm>
            <a:off x="3373438" y="1971952"/>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9F9F9"/>
                </a:solidFill>
              </a:rPr>
              <a:t>1</a:t>
            </a:r>
            <a:endParaRPr lang="zh-CN" altLang="en-US" b="1" dirty="0">
              <a:solidFill>
                <a:srgbClr val="F9F9F9"/>
              </a:solidFill>
            </a:endParaRPr>
          </a:p>
        </p:txBody>
      </p:sp>
      <p:sp>
        <p:nvSpPr>
          <p:cNvPr id="10" name="MH_SubTitle_2"/>
          <p:cNvSpPr/>
          <p:nvPr>
            <p:custDataLst>
              <p:tags r:id="rId5"/>
            </p:custDataLst>
          </p:nvPr>
        </p:nvSpPr>
        <p:spPr>
          <a:xfrm>
            <a:off x="3662363" y="2575201"/>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b="1" smtClean="0">
                <a:solidFill>
                  <a:schemeClr val="accent1">
                    <a:lumMod val="75000"/>
                  </a:schemeClr>
                </a:solidFill>
              </a:rPr>
              <a:t>&lt;=	</a:t>
            </a:r>
            <a:r>
              <a:rPr lang="zh-CN" altLang="en-US" sz="1400" b="1" smtClean="0">
                <a:solidFill>
                  <a:schemeClr val="accent1">
                    <a:lumMod val="75000"/>
                  </a:schemeClr>
                </a:solidFill>
              </a:rPr>
              <a:t>（小于等于）</a:t>
            </a:r>
            <a:endParaRPr lang="en-US" altLang="zh-CN" sz="1400" b="1">
              <a:solidFill>
                <a:schemeClr val="accent1">
                  <a:lumMod val="75000"/>
                </a:schemeClr>
              </a:solidFill>
            </a:endParaRPr>
          </a:p>
        </p:txBody>
      </p:sp>
      <p:sp>
        <p:nvSpPr>
          <p:cNvPr id="11" name="MH_Other_3"/>
          <p:cNvSpPr/>
          <p:nvPr>
            <p:custDataLst>
              <p:tags r:id="rId6"/>
            </p:custDataLst>
          </p:nvPr>
        </p:nvSpPr>
        <p:spPr>
          <a:xfrm>
            <a:off x="3373438" y="2557740"/>
            <a:ext cx="360362" cy="358775"/>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9F9F9"/>
                </a:solidFill>
              </a:rPr>
              <a:t>2</a:t>
            </a:r>
            <a:endParaRPr lang="zh-CN" altLang="en-US" b="1" dirty="0">
              <a:solidFill>
                <a:srgbClr val="F9F9F9"/>
              </a:solidFill>
            </a:endParaRPr>
          </a:p>
        </p:txBody>
      </p:sp>
      <p:sp>
        <p:nvSpPr>
          <p:cNvPr id="12" name="MH_SubTitle_3"/>
          <p:cNvSpPr/>
          <p:nvPr>
            <p:custDataLst>
              <p:tags r:id="rId7"/>
            </p:custDataLst>
          </p:nvPr>
        </p:nvSpPr>
        <p:spPr>
          <a:xfrm>
            <a:off x="3662363" y="3160989"/>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b="1" smtClean="0">
                <a:solidFill>
                  <a:schemeClr val="accent1">
                    <a:lumMod val="75000"/>
                  </a:schemeClr>
                </a:solidFill>
              </a:rPr>
              <a:t>&gt;	</a:t>
            </a:r>
            <a:r>
              <a:rPr lang="zh-CN" altLang="en-US" sz="1400" b="1" smtClean="0">
                <a:solidFill>
                  <a:schemeClr val="accent1">
                    <a:lumMod val="75000"/>
                  </a:schemeClr>
                </a:solidFill>
              </a:rPr>
              <a:t>（大于）</a:t>
            </a:r>
            <a:endParaRPr lang="en-US" altLang="zh-CN" sz="1400" b="1">
              <a:solidFill>
                <a:schemeClr val="accent1">
                  <a:lumMod val="75000"/>
                </a:schemeClr>
              </a:solidFill>
            </a:endParaRPr>
          </a:p>
        </p:txBody>
      </p:sp>
      <p:sp>
        <p:nvSpPr>
          <p:cNvPr id="13" name="MH_Other_4"/>
          <p:cNvSpPr/>
          <p:nvPr>
            <p:custDataLst>
              <p:tags r:id="rId8"/>
            </p:custDataLst>
          </p:nvPr>
        </p:nvSpPr>
        <p:spPr>
          <a:xfrm>
            <a:off x="3373438" y="3141939"/>
            <a:ext cx="360362" cy="360362"/>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9F9F9"/>
                </a:solidFill>
              </a:rPr>
              <a:t>3</a:t>
            </a:r>
            <a:endParaRPr lang="zh-CN" altLang="en-US" b="1" dirty="0">
              <a:solidFill>
                <a:srgbClr val="F9F9F9"/>
              </a:solidFill>
            </a:endParaRPr>
          </a:p>
        </p:txBody>
      </p:sp>
      <p:sp>
        <p:nvSpPr>
          <p:cNvPr id="14" name="MH_SubTitle_4"/>
          <p:cNvSpPr/>
          <p:nvPr>
            <p:custDataLst>
              <p:tags r:id="rId9"/>
            </p:custDataLst>
          </p:nvPr>
        </p:nvSpPr>
        <p:spPr>
          <a:xfrm>
            <a:off x="3662363" y="3745190"/>
            <a:ext cx="2260600" cy="3254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b="1" smtClean="0">
                <a:solidFill>
                  <a:schemeClr val="accent1">
                    <a:lumMod val="75000"/>
                  </a:schemeClr>
                </a:solidFill>
              </a:rPr>
              <a:t>&gt;=	</a:t>
            </a:r>
            <a:r>
              <a:rPr lang="zh-CN" altLang="en-US" sz="1400" b="1" smtClean="0">
                <a:solidFill>
                  <a:schemeClr val="accent1">
                    <a:lumMod val="75000"/>
                  </a:schemeClr>
                </a:solidFill>
              </a:rPr>
              <a:t>（大于等于）</a:t>
            </a:r>
            <a:endParaRPr lang="en-US" altLang="zh-CN" sz="1400" b="1">
              <a:solidFill>
                <a:schemeClr val="accent1">
                  <a:lumMod val="75000"/>
                </a:schemeClr>
              </a:solidFill>
            </a:endParaRPr>
          </a:p>
        </p:txBody>
      </p:sp>
      <p:sp>
        <p:nvSpPr>
          <p:cNvPr id="15" name="MH_Other_5"/>
          <p:cNvSpPr/>
          <p:nvPr>
            <p:custDataLst>
              <p:tags r:id="rId10"/>
            </p:custDataLst>
          </p:nvPr>
        </p:nvSpPr>
        <p:spPr>
          <a:xfrm>
            <a:off x="3373438" y="3727727"/>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9F9F9"/>
                </a:solidFill>
              </a:rPr>
              <a:t>4</a:t>
            </a:r>
            <a:endParaRPr lang="zh-CN" altLang="en-US" b="1" dirty="0">
              <a:solidFill>
                <a:srgbClr val="F9F9F9"/>
              </a:solidFill>
            </a:endParaRPr>
          </a:p>
        </p:txBody>
      </p:sp>
      <p:sp>
        <p:nvSpPr>
          <p:cNvPr id="16" name="MH_SubTitle_5"/>
          <p:cNvSpPr/>
          <p:nvPr>
            <p:custDataLst>
              <p:tags r:id="rId11"/>
            </p:custDataLst>
          </p:nvPr>
        </p:nvSpPr>
        <p:spPr>
          <a:xfrm>
            <a:off x="3662363" y="4330976"/>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b="1" smtClean="0">
                <a:solidFill>
                  <a:schemeClr val="accent1">
                    <a:lumMod val="75000"/>
                  </a:schemeClr>
                </a:solidFill>
              </a:rPr>
              <a:t>==	</a:t>
            </a:r>
            <a:r>
              <a:rPr lang="zh-CN" altLang="en-US" sz="1400" b="1" smtClean="0">
                <a:solidFill>
                  <a:schemeClr val="accent1">
                    <a:lumMod val="75000"/>
                  </a:schemeClr>
                </a:solidFill>
              </a:rPr>
              <a:t>（等于）</a:t>
            </a:r>
            <a:endParaRPr lang="en-US" altLang="zh-CN" sz="1400" b="1">
              <a:solidFill>
                <a:schemeClr val="accent1">
                  <a:lumMod val="75000"/>
                </a:schemeClr>
              </a:solidFill>
            </a:endParaRPr>
          </a:p>
        </p:txBody>
      </p:sp>
      <p:sp>
        <p:nvSpPr>
          <p:cNvPr id="17" name="MH_Other_6"/>
          <p:cNvSpPr/>
          <p:nvPr>
            <p:custDataLst>
              <p:tags r:id="rId12"/>
            </p:custDataLst>
          </p:nvPr>
        </p:nvSpPr>
        <p:spPr>
          <a:xfrm>
            <a:off x="3373438" y="4313514"/>
            <a:ext cx="360362" cy="360362"/>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9F9F9"/>
                </a:solidFill>
              </a:rPr>
              <a:t>5</a:t>
            </a:r>
            <a:endParaRPr lang="zh-CN" altLang="en-US" b="1" dirty="0">
              <a:solidFill>
                <a:srgbClr val="F9F9F9"/>
              </a:solidFill>
            </a:endParaRPr>
          </a:p>
        </p:txBody>
      </p:sp>
      <p:sp>
        <p:nvSpPr>
          <p:cNvPr id="18" name="MH_SubTitle_6"/>
          <p:cNvSpPr/>
          <p:nvPr>
            <p:custDataLst>
              <p:tags r:id="rId13"/>
            </p:custDataLst>
          </p:nvPr>
        </p:nvSpPr>
        <p:spPr>
          <a:xfrm>
            <a:off x="3662363" y="4916764"/>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b="1" smtClean="0">
                <a:solidFill>
                  <a:schemeClr val="accent1">
                    <a:lumMod val="75000"/>
                  </a:schemeClr>
                </a:solidFill>
              </a:rPr>
              <a:t>!=	</a:t>
            </a:r>
            <a:r>
              <a:rPr lang="zh-CN" altLang="en-US" sz="1400" b="1" smtClean="0">
                <a:solidFill>
                  <a:schemeClr val="accent1">
                    <a:lumMod val="75000"/>
                  </a:schemeClr>
                </a:solidFill>
              </a:rPr>
              <a:t>（不等于）</a:t>
            </a:r>
            <a:endParaRPr lang="en-US" altLang="zh-CN" sz="1400" b="1" dirty="0">
              <a:solidFill>
                <a:schemeClr val="accent1">
                  <a:lumMod val="75000"/>
                </a:schemeClr>
              </a:solidFill>
            </a:endParaRPr>
          </a:p>
        </p:txBody>
      </p:sp>
      <p:sp>
        <p:nvSpPr>
          <p:cNvPr id="19" name="MH_Other_7"/>
          <p:cNvSpPr/>
          <p:nvPr>
            <p:custDataLst>
              <p:tags r:id="rId14"/>
            </p:custDataLst>
          </p:nvPr>
        </p:nvSpPr>
        <p:spPr>
          <a:xfrm>
            <a:off x="3373438" y="4899302"/>
            <a:ext cx="360362" cy="360363"/>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9F9F9"/>
                </a:solidFill>
              </a:rPr>
              <a:t>6</a:t>
            </a:r>
            <a:endParaRPr lang="zh-CN" altLang="en-US" b="1" dirty="0">
              <a:solidFill>
                <a:srgbClr val="F9F9F9"/>
              </a:solidFill>
            </a:endParaRPr>
          </a:p>
        </p:txBody>
      </p:sp>
      <p:sp>
        <p:nvSpPr>
          <p:cNvPr id="20" name="MH_Desc_1"/>
          <p:cNvSpPr/>
          <p:nvPr>
            <p:custDataLst>
              <p:tags r:id="rId15"/>
            </p:custDataLst>
          </p:nvPr>
        </p:nvSpPr>
        <p:spPr>
          <a:xfrm>
            <a:off x="6201549" y="1669272"/>
            <a:ext cx="5562805" cy="18709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前</a:t>
            </a:r>
            <a:r>
              <a:rPr lang="zh-CN" altLang="en-US">
                <a:solidFill>
                  <a:schemeClr val="tx1"/>
                </a:solidFill>
              </a:rPr>
              <a:t>４种关系</a:t>
            </a:r>
            <a:r>
              <a:rPr lang="zh-CN" altLang="en-US" smtClean="0">
                <a:solidFill>
                  <a:schemeClr val="tx1"/>
                </a:solidFill>
              </a:rPr>
              <a:t>运算符的</a:t>
            </a:r>
            <a:r>
              <a:rPr lang="zh-CN" altLang="en-US">
                <a:solidFill>
                  <a:schemeClr val="tx1"/>
                </a:solidFill>
              </a:rPr>
              <a:t>优先级别相同，后</a:t>
            </a:r>
            <a:r>
              <a:rPr lang="en-US" altLang="zh-CN">
                <a:solidFill>
                  <a:schemeClr val="tx1"/>
                </a:solidFill>
              </a:rPr>
              <a:t>2</a:t>
            </a:r>
            <a:r>
              <a:rPr lang="zh-CN" altLang="en-US">
                <a:solidFill>
                  <a:schemeClr val="tx1"/>
                </a:solidFill>
              </a:rPr>
              <a:t>种也相同。前４种高于后２种。</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关系</a:t>
            </a:r>
            <a:r>
              <a:rPr lang="zh-CN" altLang="en-US">
                <a:solidFill>
                  <a:schemeClr val="tx1"/>
                </a:solidFill>
              </a:rPr>
              <a:t>运算符的优先级低于算术运算符。</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关系</a:t>
            </a:r>
            <a:r>
              <a:rPr lang="zh-CN" altLang="en-US">
                <a:solidFill>
                  <a:schemeClr val="tx1"/>
                </a:solidFill>
              </a:rPr>
              <a:t>运算符的优先级高于赋值运算符。</a:t>
            </a:r>
            <a:endParaRPr lang="en-US" altLang="zh-CN">
              <a:solidFill>
                <a:schemeClr val="tx1"/>
              </a:solidFill>
            </a:endParaRPr>
          </a:p>
        </p:txBody>
      </p:sp>
      <p:sp>
        <p:nvSpPr>
          <p:cNvPr id="21" name="MH_Title_1"/>
          <p:cNvSpPr/>
          <p:nvPr>
            <p:custDataLst>
              <p:tags r:id="rId16"/>
            </p:custDataLst>
          </p:nvPr>
        </p:nvSpPr>
        <p:spPr>
          <a:xfrm>
            <a:off x="945243" y="1494498"/>
            <a:ext cx="1209557" cy="1210872"/>
          </a:xfrm>
          <a:prstGeom prst="ellipse">
            <a:avLst/>
          </a:prstGeom>
          <a:solidFill>
            <a:schemeClr val="accent2"/>
          </a:soli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smtClean="0">
                <a:solidFill>
                  <a:srgbClr val="F9F9F9"/>
                </a:solidFill>
              </a:rPr>
              <a:t>算术</a:t>
            </a:r>
            <a:endParaRPr lang="en-US" altLang="zh-CN" sz="2000" b="1" smtClean="0">
              <a:solidFill>
                <a:srgbClr val="F9F9F9"/>
              </a:solidFill>
            </a:endParaRPr>
          </a:p>
          <a:p>
            <a:pPr algn="ctr">
              <a:lnSpc>
                <a:spcPct val="130000"/>
              </a:lnSpc>
              <a:defRPr/>
            </a:pPr>
            <a:r>
              <a:rPr lang="zh-CN" altLang="en-US" sz="2000" b="1" smtClean="0">
                <a:solidFill>
                  <a:srgbClr val="F9F9F9"/>
                </a:solidFill>
              </a:rPr>
              <a:t>运算符</a:t>
            </a:r>
            <a:endParaRPr lang="en-US" altLang="zh-CN" sz="2000" b="1" dirty="0">
              <a:solidFill>
                <a:srgbClr val="F9F9F9"/>
              </a:solidFill>
            </a:endParaRPr>
          </a:p>
        </p:txBody>
      </p:sp>
      <p:sp>
        <p:nvSpPr>
          <p:cNvPr id="22" name="MH_Title_1"/>
          <p:cNvSpPr/>
          <p:nvPr>
            <p:custDataLst>
              <p:tags r:id="rId17"/>
            </p:custDataLst>
          </p:nvPr>
        </p:nvSpPr>
        <p:spPr>
          <a:xfrm>
            <a:off x="945243" y="4532798"/>
            <a:ext cx="1209557" cy="121087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smtClean="0">
                <a:solidFill>
                  <a:srgbClr val="F9F9F9"/>
                </a:solidFill>
              </a:rPr>
              <a:t>赋值</a:t>
            </a:r>
            <a:endParaRPr lang="en-US" altLang="zh-CN" sz="2000" b="1" smtClean="0">
              <a:solidFill>
                <a:srgbClr val="F9F9F9"/>
              </a:solidFill>
            </a:endParaRPr>
          </a:p>
          <a:p>
            <a:pPr algn="ctr">
              <a:lnSpc>
                <a:spcPct val="130000"/>
              </a:lnSpc>
              <a:defRPr/>
            </a:pPr>
            <a:r>
              <a:rPr lang="zh-CN" altLang="en-US" sz="2000" b="1" smtClean="0">
                <a:solidFill>
                  <a:srgbClr val="F9F9F9"/>
                </a:solidFill>
              </a:rPr>
              <a:t>运算符</a:t>
            </a:r>
            <a:endParaRPr lang="en-US" altLang="zh-CN" sz="2000" b="1" dirty="0">
              <a:solidFill>
                <a:srgbClr val="F9F9F9"/>
              </a:solidFill>
            </a:endParaRPr>
          </a:p>
        </p:txBody>
      </p:sp>
      <p:pic>
        <p:nvPicPr>
          <p:cNvPr id="24" name="图片 23"/>
          <p:cNvPicPr>
            <a:picLocks noChangeAspect="1"/>
          </p:cNvPicPr>
          <p:nvPr/>
        </p:nvPicPr>
        <p:blipFill rotWithShape="1">
          <a:blip r:embed="rId19" cstate="print"/>
          <a:srcRect t="50106"/>
          <a:stretch/>
        </p:blipFill>
        <p:spPr>
          <a:xfrm flipV="1">
            <a:off x="945243" y="3423995"/>
            <a:ext cx="1231499" cy="1105592"/>
          </a:xfrm>
          <a:prstGeom prst="rect">
            <a:avLst/>
          </a:prstGeom>
        </p:spPr>
      </p:pic>
      <p:sp>
        <p:nvSpPr>
          <p:cNvPr id="25" name="下箭头 24"/>
          <p:cNvSpPr/>
          <p:nvPr/>
        </p:nvSpPr>
        <p:spPr>
          <a:xfrm>
            <a:off x="271647" y="1494498"/>
            <a:ext cx="429638" cy="4249172"/>
          </a:xfrm>
          <a:prstGeom prst="downArrow">
            <a:avLst/>
          </a:prstGeom>
          <a:gradFill>
            <a:gsLst>
              <a:gs pos="0">
                <a:schemeClr val="accent1">
                  <a:lumMod val="75000"/>
                </a:schemeClr>
              </a:gs>
              <a:gs pos="100000">
                <a:schemeClr val="accent1">
                  <a:lumMod val="20000"/>
                  <a:lumOff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高</a:t>
            </a:r>
            <a:endParaRPr lang="en-US" altLang="zh-CN" sz="1600" b="1" dirty="0" smtClean="0">
              <a:latin typeface="微软雅黑" panose="020B0503020204020204" pitchFamily="34" charset="-122"/>
              <a:ea typeface="微软雅黑" panose="020B0503020204020204" pitchFamily="34" charset="-122"/>
            </a:endParaRPr>
          </a:p>
          <a:p>
            <a:pPr algn="ctr"/>
            <a:endParaRPr lang="en-US" altLang="zh-CN" sz="1600" b="1" dirty="0" smtClean="0">
              <a:latin typeface="微软雅黑" panose="020B0503020204020204" pitchFamily="34" charset="-122"/>
              <a:ea typeface="微软雅黑" panose="020B0503020204020204" pitchFamily="34" charset="-122"/>
            </a:endParaRPr>
          </a:p>
          <a:p>
            <a:pPr algn="ctr"/>
            <a:endParaRPr lang="en-US" altLang="zh-CN" sz="1600" b="1" dirty="0" smtClean="0">
              <a:latin typeface="微软雅黑" panose="020B0503020204020204" pitchFamily="34" charset="-122"/>
              <a:ea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endParaRPr>
          </a:p>
          <a:p>
            <a:pPr algn="ctr"/>
            <a:endParaRPr lang="en-US" altLang="zh-CN" sz="1600" b="1" dirty="0" smtClean="0">
              <a:latin typeface="微软雅黑" panose="020B0503020204020204" pitchFamily="34" charset="-122"/>
              <a:ea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endParaRPr>
          </a:p>
          <a:p>
            <a:pPr algn="ctr">
              <a:lnSpc>
                <a:spcPct val="150000"/>
              </a:lnSpc>
            </a:pPr>
            <a:r>
              <a:rPr lang="zh-CN" altLang="en-US" sz="1600" b="1" dirty="0" smtClean="0">
                <a:latin typeface="微软雅黑" panose="020B0503020204020204" pitchFamily="34" charset="-122"/>
                <a:ea typeface="微软雅黑" panose="020B0503020204020204" pitchFamily="34" charset="-122"/>
              </a:rPr>
              <a:t>优先级</a:t>
            </a:r>
            <a:endParaRPr lang="en-US" altLang="zh-CN" sz="1600" b="1" dirty="0" smtClean="0">
              <a:latin typeface="微软雅黑" panose="020B0503020204020204" pitchFamily="34" charset="-122"/>
              <a:ea typeface="微软雅黑" panose="020B0503020204020204" pitchFamily="34" charset="-122"/>
            </a:endParaRPr>
          </a:p>
          <a:p>
            <a:pPr algn="ctr"/>
            <a:endParaRPr lang="en-US" altLang="zh-CN" sz="1600" b="1" dirty="0" smtClean="0">
              <a:latin typeface="微软雅黑" panose="020B0503020204020204" pitchFamily="34" charset="-122"/>
              <a:ea typeface="微软雅黑" panose="020B0503020204020204" pitchFamily="34" charset="-122"/>
            </a:endParaRPr>
          </a:p>
          <a:p>
            <a:pPr algn="ctr"/>
            <a:endParaRPr lang="en-US" altLang="zh-CN" sz="1600" b="1" dirty="0" smtClean="0">
              <a:latin typeface="微软雅黑" panose="020B0503020204020204" pitchFamily="34" charset="-122"/>
              <a:ea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endParaRPr>
          </a:p>
          <a:p>
            <a:pPr algn="ct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低</a:t>
            </a:r>
          </a:p>
        </p:txBody>
      </p:sp>
      <p:sp>
        <p:nvSpPr>
          <p:cNvPr id="26" name="圆角矩形 25"/>
          <p:cNvSpPr/>
          <p:nvPr/>
        </p:nvSpPr>
        <p:spPr>
          <a:xfrm>
            <a:off x="6201549" y="3901211"/>
            <a:ext cx="5775962"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dirty="0" smtClean="0"/>
              <a:t>c &gt; a + b  </a:t>
            </a:r>
            <a:r>
              <a:rPr lang="zh-CN" altLang="en-US" sz="1400" dirty="0" smtClean="0">
                <a:solidFill>
                  <a:srgbClr val="0070C0"/>
                </a:solidFill>
              </a:rPr>
              <a:t>等效</a:t>
            </a:r>
            <a:r>
              <a:rPr lang="zh-CN" altLang="en-US" sz="1400" dirty="0">
                <a:solidFill>
                  <a:srgbClr val="0070C0"/>
                </a:solidFill>
              </a:rPr>
              <a:t>于</a:t>
            </a:r>
            <a:r>
              <a:rPr lang="en-US" altLang="zh-CN" sz="1400" dirty="0">
                <a:solidFill>
                  <a:srgbClr val="0070C0"/>
                </a:solidFill>
              </a:rPr>
              <a:t>c&gt;(</a:t>
            </a:r>
            <a:r>
              <a:rPr lang="en-US" altLang="zh-CN" sz="1400" dirty="0" err="1">
                <a:solidFill>
                  <a:srgbClr val="0070C0"/>
                </a:solidFill>
              </a:rPr>
              <a:t>a+b</a:t>
            </a:r>
            <a:r>
              <a:rPr lang="en-US" altLang="zh-CN" sz="1400" dirty="0">
                <a:solidFill>
                  <a:srgbClr val="0070C0"/>
                </a:solidFill>
              </a:rPr>
              <a:t>)(</a:t>
            </a:r>
            <a:r>
              <a:rPr lang="zh-CN" altLang="en-US" sz="1400" dirty="0">
                <a:solidFill>
                  <a:srgbClr val="0070C0"/>
                </a:solidFill>
              </a:rPr>
              <a:t>关系运算符的优先级低于算术运算符</a:t>
            </a:r>
            <a:r>
              <a:rPr lang="en-US" altLang="zh-CN" sz="1400" dirty="0">
                <a:solidFill>
                  <a:srgbClr val="0070C0"/>
                </a:solidFill>
              </a:rPr>
              <a:t>)</a:t>
            </a:r>
          </a:p>
          <a:p>
            <a:pPr defTabSz="363538"/>
            <a:endParaRPr lang="en-US" altLang="zh-CN" sz="1400" dirty="0"/>
          </a:p>
          <a:p>
            <a:pPr defTabSz="363538"/>
            <a:r>
              <a:rPr lang="en-US" altLang="zh-CN" sz="1400" dirty="0" smtClean="0"/>
              <a:t>a &gt; b == c </a:t>
            </a:r>
            <a:r>
              <a:rPr lang="zh-CN" altLang="en-US" sz="1400" dirty="0" smtClean="0">
                <a:solidFill>
                  <a:srgbClr val="0070C0"/>
                </a:solidFill>
              </a:rPr>
              <a:t>等效</a:t>
            </a:r>
            <a:r>
              <a:rPr lang="zh-CN" altLang="en-US" sz="1400" dirty="0">
                <a:solidFill>
                  <a:srgbClr val="0070C0"/>
                </a:solidFill>
              </a:rPr>
              <a:t>于</a:t>
            </a:r>
            <a:r>
              <a:rPr lang="en-US" altLang="zh-CN" sz="1400" dirty="0">
                <a:solidFill>
                  <a:srgbClr val="0070C0"/>
                </a:solidFill>
              </a:rPr>
              <a:t>(a&gt;b)==c(</a:t>
            </a:r>
            <a:r>
              <a:rPr lang="zh-CN" altLang="en-US" sz="1400" dirty="0">
                <a:solidFill>
                  <a:srgbClr val="0070C0"/>
                </a:solidFill>
              </a:rPr>
              <a:t>大于运算符</a:t>
            </a:r>
            <a:r>
              <a:rPr lang="en-US" altLang="zh-CN" sz="1400" dirty="0">
                <a:solidFill>
                  <a:srgbClr val="0070C0"/>
                </a:solidFill>
              </a:rPr>
              <a:t>&gt;</a:t>
            </a:r>
            <a:r>
              <a:rPr lang="zh-CN" altLang="en-US" sz="1400" dirty="0">
                <a:solidFill>
                  <a:srgbClr val="0070C0"/>
                </a:solidFill>
              </a:rPr>
              <a:t>的优先级高于相等运算符</a:t>
            </a:r>
            <a:r>
              <a:rPr lang="en-US" altLang="zh-CN" sz="1400" dirty="0">
                <a:solidFill>
                  <a:srgbClr val="0070C0"/>
                </a:solidFill>
              </a:rPr>
              <a:t>==)</a:t>
            </a:r>
          </a:p>
          <a:p>
            <a:pPr defTabSz="363538"/>
            <a:endParaRPr lang="en-US" altLang="zh-CN" sz="1400" dirty="0"/>
          </a:p>
          <a:p>
            <a:pPr defTabSz="363538"/>
            <a:r>
              <a:rPr lang="en-US" altLang="zh-CN" sz="1400" dirty="0" smtClean="0"/>
              <a:t>a == b &lt; c </a:t>
            </a:r>
            <a:r>
              <a:rPr lang="zh-CN" altLang="en-US" sz="1400" dirty="0" smtClean="0">
                <a:solidFill>
                  <a:srgbClr val="0070C0"/>
                </a:solidFill>
              </a:rPr>
              <a:t>等效</a:t>
            </a:r>
            <a:r>
              <a:rPr lang="zh-CN" altLang="en-US" sz="1400" dirty="0">
                <a:solidFill>
                  <a:srgbClr val="0070C0"/>
                </a:solidFill>
              </a:rPr>
              <a:t>于</a:t>
            </a:r>
            <a:r>
              <a:rPr lang="en-US" altLang="zh-CN" sz="1400" dirty="0">
                <a:solidFill>
                  <a:srgbClr val="0070C0"/>
                </a:solidFill>
              </a:rPr>
              <a:t>a==(b&lt;c)(</a:t>
            </a:r>
            <a:r>
              <a:rPr lang="zh-CN" altLang="en-US" sz="1400" dirty="0">
                <a:solidFill>
                  <a:srgbClr val="0070C0"/>
                </a:solidFill>
              </a:rPr>
              <a:t>小于运算符</a:t>
            </a:r>
            <a:r>
              <a:rPr lang="en-US" altLang="zh-CN" sz="1400" dirty="0">
                <a:solidFill>
                  <a:srgbClr val="0070C0"/>
                </a:solidFill>
              </a:rPr>
              <a:t>&lt;</a:t>
            </a:r>
            <a:r>
              <a:rPr lang="zh-CN" altLang="en-US" sz="1400" dirty="0">
                <a:solidFill>
                  <a:srgbClr val="0070C0"/>
                </a:solidFill>
              </a:rPr>
              <a:t>的优先级高于相等运算符</a:t>
            </a:r>
            <a:r>
              <a:rPr lang="en-US" altLang="zh-CN" sz="1400" dirty="0">
                <a:solidFill>
                  <a:srgbClr val="0070C0"/>
                </a:solidFill>
              </a:rPr>
              <a:t>==)</a:t>
            </a:r>
          </a:p>
          <a:p>
            <a:pPr defTabSz="363538"/>
            <a:endParaRPr lang="en-US" altLang="zh-CN" sz="1400" dirty="0"/>
          </a:p>
          <a:p>
            <a:pPr defTabSz="363538"/>
            <a:r>
              <a:rPr lang="en-US" altLang="zh-CN" sz="1400" dirty="0" smtClean="0"/>
              <a:t>a = b &gt;c  </a:t>
            </a:r>
            <a:r>
              <a:rPr lang="zh-CN" altLang="en-US" sz="1400" dirty="0" smtClean="0">
                <a:solidFill>
                  <a:srgbClr val="0070C0"/>
                </a:solidFill>
              </a:rPr>
              <a:t>等效</a:t>
            </a:r>
            <a:r>
              <a:rPr lang="zh-CN" altLang="en-US" sz="1400" dirty="0">
                <a:solidFill>
                  <a:srgbClr val="0070C0"/>
                </a:solidFill>
              </a:rPr>
              <a:t>于</a:t>
            </a:r>
            <a:r>
              <a:rPr lang="en-US" altLang="zh-CN" sz="1400" dirty="0">
                <a:solidFill>
                  <a:srgbClr val="0070C0"/>
                </a:solidFill>
              </a:rPr>
              <a:t>a=(b&gt;c)(</a:t>
            </a:r>
            <a:r>
              <a:rPr lang="zh-CN" altLang="en-US" sz="1400" dirty="0">
                <a:solidFill>
                  <a:srgbClr val="0070C0"/>
                </a:solidFill>
              </a:rPr>
              <a:t>关系运算符的优先级高于赋值运算符</a:t>
            </a:r>
            <a:r>
              <a:rPr lang="en-US" altLang="zh-CN" sz="1400" dirty="0">
                <a:solidFill>
                  <a:srgbClr val="0070C0"/>
                </a:solidFill>
              </a:rPr>
              <a:t>)</a:t>
            </a:r>
          </a:p>
        </p:txBody>
      </p:sp>
      <p:sp>
        <p:nvSpPr>
          <p:cNvPr id="2" name="矩形 1"/>
          <p:cNvSpPr/>
          <p:nvPr/>
        </p:nvSpPr>
        <p:spPr>
          <a:xfrm>
            <a:off x="3149600" y="1669272"/>
            <a:ext cx="2946400" cy="256406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788356" y="5743670"/>
            <a:ext cx="2460977" cy="646331"/>
          </a:xfrm>
          <a:prstGeom prst="rect">
            <a:avLst/>
          </a:prstGeom>
          <a:noFill/>
          <a:ln>
            <a:solidFill>
              <a:schemeClr val="accent1"/>
            </a:solidFill>
          </a:ln>
        </p:spPr>
        <p:txBody>
          <a:bodyPr wrap="square" rtlCol="0">
            <a:spAutoFit/>
          </a:bodyPr>
          <a:lstStyle/>
          <a:p>
            <a:r>
              <a:rPr lang="zh-CN" altLang="en-US" b="1" dirty="0" smtClean="0"/>
              <a:t>注意：</a:t>
            </a:r>
            <a:endParaRPr lang="en-US" altLang="zh-CN" b="1" dirty="0" smtClean="0"/>
          </a:p>
          <a:p>
            <a:r>
              <a:rPr lang="en-US" altLang="zh-CN" b="1" dirty="0" smtClean="0"/>
              <a:t>= </a:t>
            </a:r>
            <a:r>
              <a:rPr lang="zh-CN" altLang="en-US" b="1" dirty="0" smtClean="0"/>
              <a:t>与 </a:t>
            </a:r>
            <a:r>
              <a:rPr lang="en-US" altLang="zh-CN" b="1" dirty="0" smtClean="0"/>
              <a:t>==</a:t>
            </a:r>
            <a:r>
              <a:rPr lang="zh-CN" altLang="en-US" b="1" dirty="0"/>
              <a:t> </a:t>
            </a:r>
            <a:r>
              <a:rPr lang="zh-CN" altLang="en-US" b="1" dirty="0" smtClean="0"/>
              <a:t>不同</a:t>
            </a:r>
            <a:endParaRPr lang="en-US" altLang="zh-CN" b="1" dirty="0" smtClean="0"/>
          </a:p>
        </p:txBody>
      </p:sp>
    </p:spTree>
    <p:extLst>
      <p:ext uri="{BB962C8B-B14F-4D97-AF65-F5344CB8AC3E}">
        <p14:creationId xmlns:p14="http://schemas.microsoft.com/office/powerpoint/2010/main" val="383377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69164" y="365125"/>
            <a:ext cx="9584635" cy="1325563"/>
          </a:xfrm>
        </p:spPr>
        <p:txBody>
          <a:bodyPr/>
          <a:lstStyle/>
          <a:p>
            <a:r>
              <a:rPr lang="zh-CN" altLang="en-US" smtClean="0"/>
              <a:t>关系表达式</a:t>
            </a:r>
            <a:endParaRPr lang="zh-CN" altLang="en-US"/>
          </a:p>
        </p:txBody>
      </p:sp>
      <p:sp>
        <p:nvSpPr>
          <p:cNvPr id="20" name="MH_Desc_1"/>
          <p:cNvSpPr/>
          <p:nvPr>
            <p:custDataLst>
              <p:tags r:id="rId1"/>
            </p:custDataLst>
          </p:nvPr>
        </p:nvSpPr>
        <p:spPr>
          <a:xfrm>
            <a:off x="1769164" y="1540063"/>
            <a:ext cx="8169966" cy="16007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dirty="0">
                <a:solidFill>
                  <a:schemeClr val="tx1"/>
                </a:solidFill>
              </a:rPr>
              <a:t>用关系运算符将两个数值或数值表达式连接起来的式子，称为关系表达式</a:t>
            </a:r>
            <a:r>
              <a:rPr lang="zh-CN" altLang="en-US" dirty="0" smtClean="0">
                <a:solidFill>
                  <a:schemeClr val="tx1"/>
                </a:solidFill>
              </a:rPr>
              <a:t>。</a:t>
            </a:r>
            <a:endParaRPr lang="en-US" altLang="zh-CN" dirty="0"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dirty="0" smtClean="0">
                <a:solidFill>
                  <a:schemeClr val="tx1"/>
                </a:solidFill>
              </a:rPr>
              <a:t>关系</a:t>
            </a:r>
            <a:r>
              <a:rPr lang="zh-CN" altLang="en-US" dirty="0">
                <a:solidFill>
                  <a:schemeClr val="tx1"/>
                </a:solidFill>
              </a:rPr>
              <a:t>表达式的值是一个逻辑值，即“</a:t>
            </a:r>
            <a:r>
              <a:rPr lang="zh-CN" altLang="en-US" b="1" dirty="0">
                <a:solidFill>
                  <a:schemeClr val="tx1"/>
                </a:solidFill>
              </a:rPr>
              <a:t>真</a:t>
            </a:r>
            <a:r>
              <a:rPr lang="zh-CN" altLang="en-US" dirty="0">
                <a:solidFill>
                  <a:schemeClr val="tx1"/>
                </a:solidFill>
              </a:rPr>
              <a:t>”或“</a:t>
            </a:r>
            <a:r>
              <a:rPr lang="zh-CN" altLang="en-US" b="1" dirty="0">
                <a:solidFill>
                  <a:schemeClr val="tx1"/>
                </a:solidFill>
              </a:rPr>
              <a:t>假</a:t>
            </a:r>
            <a:r>
              <a:rPr lang="zh-CN" altLang="en-US" dirty="0">
                <a:solidFill>
                  <a:schemeClr val="tx1"/>
                </a:solidFill>
              </a:rPr>
              <a:t>”</a:t>
            </a:r>
            <a:r>
              <a:rPr lang="zh-CN" altLang="en-US" dirty="0" smtClean="0">
                <a:solidFill>
                  <a:schemeClr val="tx1"/>
                </a:solidFill>
              </a:rPr>
              <a:t>。</a:t>
            </a:r>
            <a:endParaRPr lang="en-US" altLang="zh-CN" dirty="0"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dirty="0" smtClean="0">
                <a:solidFill>
                  <a:schemeClr val="tx1"/>
                </a:solidFill>
              </a:rPr>
              <a:t>在</a:t>
            </a:r>
            <a:r>
              <a:rPr lang="en-US" altLang="zh-CN" dirty="0">
                <a:solidFill>
                  <a:schemeClr val="tx1"/>
                </a:solidFill>
              </a:rPr>
              <a:t>C</a:t>
            </a:r>
            <a:r>
              <a:rPr lang="zh-CN" altLang="en-US" dirty="0">
                <a:solidFill>
                  <a:schemeClr val="tx1"/>
                </a:solidFill>
              </a:rPr>
              <a:t>的逻辑运算中，以“</a:t>
            </a:r>
            <a:r>
              <a:rPr lang="en-US" altLang="zh-CN" b="1" dirty="0">
                <a:solidFill>
                  <a:schemeClr val="tx1"/>
                </a:solidFill>
              </a:rPr>
              <a:t>1</a:t>
            </a:r>
            <a:r>
              <a:rPr lang="en-US" altLang="zh-CN" dirty="0">
                <a:solidFill>
                  <a:schemeClr val="tx1"/>
                </a:solidFill>
              </a:rPr>
              <a:t>”</a:t>
            </a:r>
            <a:r>
              <a:rPr lang="zh-CN" altLang="en-US" dirty="0">
                <a:solidFill>
                  <a:schemeClr val="tx1"/>
                </a:solidFill>
              </a:rPr>
              <a:t>代表“</a:t>
            </a:r>
            <a:r>
              <a:rPr lang="zh-CN" altLang="en-US" b="1" dirty="0">
                <a:solidFill>
                  <a:schemeClr val="tx1"/>
                </a:solidFill>
              </a:rPr>
              <a:t>真</a:t>
            </a:r>
            <a:r>
              <a:rPr lang="zh-CN" altLang="en-US" dirty="0">
                <a:solidFill>
                  <a:schemeClr val="tx1"/>
                </a:solidFill>
              </a:rPr>
              <a:t>”，以“</a:t>
            </a:r>
            <a:r>
              <a:rPr lang="en-US" altLang="zh-CN" b="1" dirty="0">
                <a:solidFill>
                  <a:schemeClr val="tx1"/>
                </a:solidFill>
              </a:rPr>
              <a:t>0</a:t>
            </a:r>
            <a:r>
              <a:rPr lang="en-US" altLang="zh-CN" dirty="0">
                <a:solidFill>
                  <a:schemeClr val="tx1"/>
                </a:solidFill>
              </a:rPr>
              <a:t>”</a:t>
            </a:r>
            <a:r>
              <a:rPr lang="zh-CN" altLang="en-US" dirty="0">
                <a:solidFill>
                  <a:schemeClr val="tx1"/>
                </a:solidFill>
              </a:rPr>
              <a:t>代表“</a:t>
            </a:r>
            <a:r>
              <a:rPr lang="zh-CN" altLang="en-US" b="1" dirty="0">
                <a:solidFill>
                  <a:schemeClr val="tx1"/>
                </a:solidFill>
              </a:rPr>
              <a:t>假</a:t>
            </a:r>
            <a:r>
              <a:rPr lang="zh-CN" altLang="en-US" dirty="0">
                <a:solidFill>
                  <a:schemeClr val="tx1"/>
                </a:solidFill>
              </a:rPr>
              <a:t>”</a:t>
            </a:r>
            <a:r>
              <a:rPr lang="zh-CN" altLang="en-US" dirty="0" smtClean="0">
                <a:solidFill>
                  <a:schemeClr val="tx1"/>
                </a:solidFill>
              </a:rPr>
              <a:t>。</a:t>
            </a:r>
            <a:endParaRPr lang="en-US" altLang="zh-CN" dirty="0">
              <a:solidFill>
                <a:schemeClr val="tx1"/>
              </a:solidFill>
            </a:endParaRPr>
          </a:p>
        </p:txBody>
      </p:sp>
      <p:sp>
        <p:nvSpPr>
          <p:cNvPr id="26" name="圆角矩形 25"/>
          <p:cNvSpPr/>
          <p:nvPr/>
        </p:nvSpPr>
        <p:spPr>
          <a:xfrm>
            <a:off x="1769163" y="3682550"/>
            <a:ext cx="8785947"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b="1" dirty="0" err="1" smtClean="0"/>
              <a:t>int</a:t>
            </a:r>
            <a:r>
              <a:rPr lang="en-US" altLang="zh-CN" sz="1600" b="1" dirty="0" smtClean="0"/>
              <a:t> a=3</a:t>
            </a:r>
            <a:r>
              <a:rPr lang="zh-CN" altLang="en-US" sz="1600" b="1" dirty="0"/>
              <a:t>，</a:t>
            </a:r>
            <a:r>
              <a:rPr lang="en-US" altLang="zh-CN" sz="1600" b="1" dirty="0"/>
              <a:t>b=2</a:t>
            </a:r>
            <a:r>
              <a:rPr lang="zh-CN" altLang="en-US" sz="1600" b="1" dirty="0"/>
              <a:t>，</a:t>
            </a:r>
            <a:r>
              <a:rPr lang="en-US" altLang="zh-CN" sz="1600" b="1" dirty="0" smtClean="0"/>
              <a:t>c=1, d; </a:t>
            </a:r>
            <a:r>
              <a:rPr lang="zh-CN" altLang="en-US" sz="1600" dirty="0" smtClean="0"/>
              <a:t>则</a:t>
            </a:r>
            <a:r>
              <a:rPr lang="zh-CN" altLang="en-US" sz="1600" dirty="0" smtClean="0"/>
              <a:t>：</a:t>
            </a:r>
            <a:endParaRPr lang="en-US" altLang="zh-CN" sz="1600" dirty="0" smtClean="0"/>
          </a:p>
          <a:p>
            <a:pPr defTabSz="363538">
              <a:lnSpc>
                <a:spcPct val="150000"/>
              </a:lnSpc>
            </a:pPr>
            <a:r>
              <a:rPr lang="en-US" altLang="zh-CN" sz="1600" b="1" dirty="0" smtClean="0"/>
              <a:t>d = a &gt; b</a:t>
            </a:r>
            <a:r>
              <a:rPr lang="en-US" altLang="zh-CN" sz="1600" b="1" dirty="0" smtClean="0"/>
              <a:t>;</a:t>
            </a:r>
            <a:r>
              <a:rPr lang="en-US" altLang="zh-CN" sz="1600" dirty="0" smtClean="0"/>
              <a:t> </a:t>
            </a:r>
            <a:r>
              <a:rPr lang="zh-CN" altLang="en-US" sz="1600" dirty="0" smtClean="0"/>
              <a:t>由于</a:t>
            </a:r>
            <a:r>
              <a:rPr lang="en-US" altLang="zh-CN" sz="1600" dirty="0"/>
              <a:t>a&gt;b</a:t>
            </a:r>
            <a:r>
              <a:rPr lang="zh-CN" altLang="en-US" sz="1600" dirty="0"/>
              <a:t>为真，因此关系表达式</a:t>
            </a:r>
            <a:r>
              <a:rPr lang="en-US" altLang="zh-CN" sz="1600" dirty="0"/>
              <a:t>a&gt;b</a:t>
            </a:r>
            <a:r>
              <a:rPr lang="zh-CN" altLang="en-US" sz="1600" dirty="0"/>
              <a:t>的值为</a:t>
            </a:r>
            <a:r>
              <a:rPr lang="en-US" altLang="zh-CN" sz="1600" dirty="0"/>
              <a:t>1</a:t>
            </a:r>
            <a:r>
              <a:rPr lang="zh-CN" altLang="en-US" sz="1600" dirty="0"/>
              <a:t>，所以赋值后</a:t>
            </a:r>
            <a:r>
              <a:rPr lang="en-US" altLang="zh-CN" sz="1600" dirty="0"/>
              <a:t>d</a:t>
            </a:r>
            <a:r>
              <a:rPr lang="zh-CN" altLang="en-US" sz="1600" dirty="0"/>
              <a:t>的值为</a:t>
            </a:r>
            <a:r>
              <a:rPr lang="en-US" altLang="zh-CN" sz="1600" dirty="0"/>
              <a:t>1</a:t>
            </a:r>
            <a:r>
              <a:rPr lang="zh-CN" altLang="en-US" sz="1600" dirty="0"/>
              <a:t>。</a:t>
            </a:r>
          </a:p>
          <a:p>
            <a:pPr defTabSz="363538">
              <a:lnSpc>
                <a:spcPct val="150000"/>
              </a:lnSpc>
            </a:pPr>
            <a:r>
              <a:rPr lang="en-US" altLang="zh-CN" sz="1600" b="1" dirty="0" smtClean="0"/>
              <a:t>f = a &gt; b &gt;c</a:t>
            </a:r>
            <a:r>
              <a:rPr lang="en-US" altLang="zh-CN" sz="1600" b="1" dirty="0" smtClean="0"/>
              <a:t>;</a:t>
            </a:r>
            <a:r>
              <a:rPr lang="en-US" altLang="zh-CN" sz="1600" dirty="0" smtClean="0"/>
              <a:t> </a:t>
            </a:r>
            <a:r>
              <a:rPr lang="zh-CN" altLang="en-US" sz="1600" dirty="0" smtClean="0"/>
              <a:t>则</a:t>
            </a:r>
            <a:r>
              <a:rPr lang="en-US" altLang="zh-CN" sz="1600" dirty="0"/>
              <a:t>f</a:t>
            </a:r>
            <a:r>
              <a:rPr lang="zh-CN" altLang="en-US" sz="1600" dirty="0"/>
              <a:t>的值为</a:t>
            </a:r>
            <a:r>
              <a:rPr lang="en-US" altLang="zh-CN" sz="1600" dirty="0"/>
              <a:t>0</a:t>
            </a:r>
            <a:r>
              <a:rPr lang="zh-CN" altLang="en-US" sz="1600" dirty="0"/>
              <a:t>。因为“</a:t>
            </a:r>
            <a:r>
              <a:rPr lang="en-US" altLang="zh-CN" sz="1600" dirty="0"/>
              <a:t>&gt;”</a:t>
            </a:r>
            <a:r>
              <a:rPr lang="zh-CN" altLang="en-US" sz="1600" dirty="0"/>
              <a:t>运算符是</a:t>
            </a:r>
            <a:r>
              <a:rPr lang="zh-CN" altLang="en-US" sz="1600" b="1" dirty="0">
                <a:solidFill>
                  <a:schemeClr val="tx1"/>
                </a:solidFill>
              </a:rPr>
              <a:t>自左至右</a:t>
            </a:r>
            <a:r>
              <a:rPr lang="zh-CN" altLang="en-US" sz="1600" dirty="0"/>
              <a:t>的结合方向，先执行“</a:t>
            </a:r>
            <a:r>
              <a:rPr lang="en-US" altLang="zh-CN" sz="1600" dirty="0"/>
              <a:t>a&gt;b”</a:t>
            </a:r>
            <a:r>
              <a:rPr lang="zh-CN" altLang="en-US" sz="1600" dirty="0"/>
              <a:t>得值为</a:t>
            </a:r>
            <a:r>
              <a:rPr lang="en-US" altLang="zh-CN" sz="1600" dirty="0"/>
              <a:t>1</a:t>
            </a:r>
            <a:r>
              <a:rPr lang="zh-CN" altLang="en-US" sz="1600" dirty="0"/>
              <a:t>， 再执行关系运算“</a:t>
            </a:r>
            <a:r>
              <a:rPr lang="en-US" altLang="zh-CN" sz="1600" dirty="0"/>
              <a:t>1&gt;c”</a:t>
            </a:r>
            <a:r>
              <a:rPr lang="zh-CN" altLang="en-US" sz="1600" dirty="0"/>
              <a:t>，得值</a:t>
            </a:r>
            <a:r>
              <a:rPr lang="en-US" altLang="zh-CN" sz="1600" dirty="0"/>
              <a:t>0</a:t>
            </a:r>
            <a:r>
              <a:rPr lang="zh-CN" altLang="en-US" sz="1600" dirty="0"/>
              <a:t>，赋</a:t>
            </a:r>
            <a:r>
              <a:rPr lang="zh-CN" altLang="en-US" sz="1600" dirty="0" smtClean="0"/>
              <a:t>给</a:t>
            </a:r>
            <a:r>
              <a:rPr lang="en-US" altLang="zh-CN" sz="1600" dirty="0" smtClean="0"/>
              <a:t>f</a:t>
            </a:r>
            <a:r>
              <a:rPr lang="zh-CN" altLang="en-US" sz="1600" dirty="0" smtClean="0"/>
              <a:t>，</a:t>
            </a:r>
            <a:r>
              <a:rPr lang="zh-CN" altLang="en-US" sz="1600" dirty="0"/>
              <a:t>所以</a:t>
            </a:r>
            <a:r>
              <a:rPr lang="en-US" altLang="zh-CN" sz="1600" dirty="0"/>
              <a:t>f</a:t>
            </a:r>
            <a:r>
              <a:rPr lang="zh-CN" altLang="en-US" sz="1600" dirty="0"/>
              <a:t>的值为</a:t>
            </a:r>
            <a:r>
              <a:rPr lang="en-US" altLang="zh-CN" sz="1600" dirty="0"/>
              <a:t>0</a:t>
            </a:r>
          </a:p>
        </p:txBody>
      </p:sp>
    </p:spTree>
    <p:extLst>
      <p:ext uri="{BB962C8B-B14F-4D97-AF65-F5344CB8AC3E}">
        <p14:creationId xmlns:p14="http://schemas.microsoft.com/office/powerpoint/2010/main" val="26647870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5"/>
</p:tagLst>
</file>

<file path=ppt/tags/tag1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0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Text"/>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5"/>
</p:tagLst>
</file>

<file path=ppt/tags/tag4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5"/>
</p:tagLst>
</file>

<file path=ppt/tags/tag4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6"/>
</p:tagLst>
</file>

<file path=ppt/tags/tag4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6"/>
</p:tagLst>
</file>

<file path=ppt/tags/tag4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7"/>
</p:tagLst>
</file>

<file path=ppt/tags/tag4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5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5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5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5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5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8105946"/>
  <p:tag name="MH_LIBRARY" val="GRAPHIC"/>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PageTitle"/>
  <p:tag name="MH_ORDER" val="PageTitle"/>
</p:tagLst>
</file>

<file path=ppt/tags/tag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Text"/>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SubTitle"/>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2383</TotalTime>
  <Words>3160</Words>
  <Application>Microsoft Office PowerPoint</Application>
  <PresentationFormat>自定义</PresentationFormat>
  <Paragraphs>642</Paragraphs>
  <Slides>24</Slides>
  <Notes>11</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PowerPoint 演示文稿</vt:lpstr>
      <vt:lpstr>选择结构和条件判断</vt:lpstr>
      <vt:lpstr>if语句例题</vt:lpstr>
      <vt:lpstr>用if语句实现选择结构</vt:lpstr>
      <vt:lpstr>用if语句实现选择结构</vt:lpstr>
      <vt:lpstr>if语句的一般形式</vt:lpstr>
      <vt:lpstr>关系运算符和关系表达式</vt:lpstr>
      <vt:lpstr>关系运算符及其优先次序</vt:lpstr>
      <vt:lpstr>关系表达式</vt:lpstr>
      <vt:lpstr>逻辑运算符和逻辑表达式</vt:lpstr>
      <vt:lpstr>逻辑运算符及其优先次序</vt:lpstr>
      <vt:lpstr>在逻辑表达式的求解中，并不是所有的逻辑运算符都被执行，只是在必须执行下一个逻辑运算符才能求出表达式的解时，才执行该运算符。</vt:lpstr>
      <vt:lpstr>PowerPoint 演示文稿</vt:lpstr>
      <vt:lpstr>条件运算符和条件表达式</vt:lpstr>
      <vt:lpstr>条件运算符和条件表达式</vt:lpstr>
      <vt:lpstr>选择结构的嵌套</vt:lpstr>
      <vt:lpstr>条件运算符和条件表达式</vt:lpstr>
      <vt:lpstr>用switch语句实现多分支选择结构</vt:lpstr>
      <vt:lpstr>用switch语句实现多分支选择结构</vt:lpstr>
      <vt:lpstr>用switch语句实现多分支选择结构</vt:lpstr>
      <vt:lpstr>选择结构程序综合举例</vt:lpstr>
      <vt:lpstr>选择结构程序综合举例</vt:lpstr>
      <vt:lpstr>选择结构程序综合举例</vt:lpstr>
      <vt:lpstr>注意事项小结</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LENOVO</cp:lastModifiedBy>
  <cp:revision>230</cp:revision>
  <dcterms:created xsi:type="dcterms:W3CDTF">2017-08-03T06:51:45Z</dcterms:created>
  <dcterms:modified xsi:type="dcterms:W3CDTF">2018-10-14T11:02:54Z</dcterms:modified>
</cp:coreProperties>
</file>