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0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82" d="100"/>
          <a:sy n="82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902"/>
    </p:cViewPr>
  </p:notesTextViewPr>
  <p:sorterViewPr>
    <p:cViewPr>
      <p:scale>
        <a:sx n="200" d="100"/>
        <a:sy n="200" d="100"/>
      </p:scale>
      <p:origin x="0" y="24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 smtClean="0"/>
              <a:t>void </a:t>
            </a:r>
            <a:r>
              <a:rPr lang="en-US" altLang="zh-CN" dirty="0" smtClean="0"/>
              <a:t>main</a:t>
            </a:r>
            <a:r>
              <a:rPr lang="pt-BR" altLang="zh-CN" dirty="0" smtClean="0"/>
              <a:t>()</a:t>
            </a:r>
          </a:p>
          <a:p>
            <a:r>
              <a:rPr lang="pt-BR" altLang="zh-CN" dirty="0" smtClean="0"/>
              <a:t>{</a:t>
            </a:r>
          </a:p>
          <a:p>
            <a:r>
              <a:rPr lang="pt-BR" altLang="zh-CN" dirty="0" smtClean="0"/>
              <a:t>     int a,n,i,s,t;</a:t>
            </a:r>
          </a:p>
          <a:p>
            <a:r>
              <a:rPr lang="pt-BR" altLang="zh-CN" dirty="0" smtClean="0"/>
              <a:t>     printf("input a,n:\n");</a:t>
            </a:r>
          </a:p>
          <a:p>
            <a:r>
              <a:rPr lang="pt-BR" altLang="zh-CN" dirty="0" smtClean="0"/>
              <a:t>     scanf("%d%d",&amp;a,&amp;n);</a:t>
            </a:r>
          </a:p>
          <a:p>
            <a:r>
              <a:rPr lang="pt-BR" altLang="zh-CN" dirty="0" smtClean="0"/>
              <a:t>     s=0; t=0;</a:t>
            </a:r>
          </a:p>
          <a:p>
            <a:r>
              <a:rPr lang="pt-BR" altLang="zh-CN" dirty="0" smtClean="0"/>
              <a:t>     for(i=1;i&lt;=n;i++)</a:t>
            </a:r>
          </a:p>
          <a:p>
            <a:r>
              <a:rPr lang="pt-BR" altLang="zh-CN" dirty="0" smtClean="0"/>
              <a:t>     {</a:t>
            </a:r>
          </a:p>
          <a:p>
            <a:r>
              <a:rPr lang="pt-BR" altLang="zh-CN" dirty="0" smtClean="0"/>
              <a:t>        t = t*10 + a;</a:t>
            </a:r>
          </a:p>
          <a:p>
            <a:r>
              <a:rPr lang="pt-BR" altLang="zh-CN" dirty="0" smtClean="0"/>
              <a:t>        s += t;</a:t>
            </a:r>
          </a:p>
          <a:p>
            <a:r>
              <a:rPr lang="pt-BR" altLang="zh-CN" dirty="0" smtClean="0"/>
              <a:t>     }</a:t>
            </a:r>
          </a:p>
          <a:p>
            <a:r>
              <a:rPr lang="pt-BR" altLang="zh-CN" dirty="0" smtClean="0"/>
              <a:t>     printf("s=%d\n",s); </a:t>
            </a:r>
          </a:p>
          <a:p>
            <a:r>
              <a:rPr lang="pt-BR" altLang="zh-CN" dirty="0" smtClean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find = 0;</a:t>
            </a:r>
          </a:p>
          <a:p>
            <a:r>
              <a:rPr lang="en-US" altLang="zh-CN" dirty="0" smtClean="0"/>
              <a:t>     for(x=1;find==0;x++)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find = 1;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// </a:t>
            </a:r>
            <a:r>
              <a:rPr lang="zh-CN" altLang="en-US" b="1" dirty="0" smtClean="0"/>
              <a:t>更好的解法，保证有上限，防止死循环的出线</a:t>
            </a:r>
            <a:endParaRPr lang="en-US" altLang="zh-CN" b="1" dirty="0" smtClean="0"/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r>
              <a:rPr lang="en-US" altLang="zh-CN" dirty="0" smtClean="0"/>
              <a:t>     for(x=1;x&lt;=20000;x++)  // x&lt;=20000</a:t>
            </a:r>
            <a:r>
              <a:rPr lang="zh-CN" altLang="en-US" dirty="0" smtClean="0"/>
              <a:t>是可选的，大于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就不考虑了，防止无解的情况</a:t>
            </a:r>
            <a:endParaRPr lang="en-US" altLang="zh-CN" dirty="0" smtClean="0"/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if(x%5==1 &amp;&amp; x%6==5 &amp;&amp; x%7==4 &amp;&amp; x%11==10)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); // 2111</a:t>
            </a:r>
          </a:p>
          <a:p>
            <a:r>
              <a:rPr lang="en-US" altLang="zh-CN" dirty="0" smtClean="0"/>
              <a:t>           break;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void main()</a:t>
            </a:r>
          </a:p>
          <a:p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百、十、个位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n=0; </a:t>
            </a:r>
          </a:p>
          <a:p>
            <a:r>
              <a:rPr lang="en-US" altLang="zh-CN" dirty="0" smtClean="0"/>
              <a:t>      for(i=1;i&lt;=9;i++)</a:t>
            </a:r>
          </a:p>
          <a:p>
            <a:r>
              <a:rPr lang="en-US" altLang="zh-CN" dirty="0" smtClean="0"/>
              <a:t>        for(j=0;j&lt;=9;j++)</a:t>
            </a:r>
          </a:p>
          <a:p>
            <a:r>
              <a:rPr lang="en-US" altLang="zh-CN" dirty="0" smtClean="0"/>
              <a:t>          for(k=0;k&lt;=9;k++)</a:t>
            </a:r>
          </a:p>
          <a:p>
            <a:r>
              <a:rPr lang="en-US" altLang="zh-CN" dirty="0" smtClean="0"/>
              <a:t>            if(i*100+j*10+k == i*i*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*j*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*k*k)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n++;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((n%5==0)?"%d\n":"%d ",i*100+j*10+k); // </a:t>
            </a:r>
            <a:r>
              <a:rPr lang="zh-CN" altLang="en-US" dirty="0" smtClean="0"/>
              <a:t>水仙花数       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n",n</a:t>
            </a:r>
            <a:r>
              <a:rPr lang="en-US" altLang="zh-CN" dirty="0" smtClean="0"/>
              <a:t>); // 4</a:t>
            </a:r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// ch1,p3,3. </a:t>
            </a:r>
            <a:r>
              <a:rPr lang="zh-CN" altLang="en-US" dirty="0" smtClean="0"/>
              <a:t>算法题</a:t>
            </a:r>
          </a:p>
          <a:p>
            <a:r>
              <a:rPr lang="en-US" altLang="zh-CN" dirty="0" smtClean="0"/>
              <a:t>/********************************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百钱百鸡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已知公鸡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个钱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个钱买了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</a:t>
            </a:r>
          </a:p>
          <a:p>
            <a:r>
              <a:rPr lang="zh-CN" altLang="en-US" dirty="0" smtClean="0"/>
              <a:t> * 问公鸡、母鸡、小鸡各几只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 *******************************/ </a:t>
            </a:r>
          </a:p>
          <a:p>
            <a:r>
              <a:rPr lang="en-US" altLang="zh-CN" dirty="0" smtClean="0"/>
              <a:t>void</a:t>
            </a:r>
            <a:r>
              <a:rPr lang="en-US" altLang="zh-CN" baseline="0" dirty="0" smtClean="0"/>
              <a:t> main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公鸡、母鸡、小鸡个数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 = 0;</a:t>
            </a:r>
          </a:p>
          <a:p>
            <a:r>
              <a:rPr lang="en-US" altLang="zh-CN" dirty="0" smtClean="0"/>
              <a:t>     for(x=0;x&lt;=100;x++) {</a:t>
            </a:r>
          </a:p>
          <a:p>
            <a:r>
              <a:rPr lang="en-US" altLang="zh-CN" dirty="0" smtClean="0"/>
              <a:t>        for(y=0;y&lt;=100;y++) {</a:t>
            </a:r>
          </a:p>
          <a:p>
            <a:r>
              <a:rPr lang="en-US" altLang="zh-CN" dirty="0" smtClean="0"/>
              <a:t>          for(z=0;z&lt;=100;z++) {</a:t>
            </a:r>
          </a:p>
          <a:p>
            <a:r>
              <a:rPr lang="en-US" altLang="zh-CN" dirty="0" smtClean="0"/>
              <a:t>            if(5*x+3*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/3 == 100 &amp;&amp; </a:t>
            </a:r>
            <a:r>
              <a:rPr lang="en-US" altLang="zh-CN" dirty="0" err="1" smtClean="0"/>
              <a:t>x+y+z</a:t>
            </a:r>
            <a:r>
              <a:rPr lang="en-US" altLang="zh-CN" dirty="0" smtClean="0"/>
              <a:t> == 100 &amp;&amp; z%3 == 0)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公鸡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、母鸡</a:t>
            </a:r>
            <a:r>
              <a:rPr lang="en-US" altLang="zh-CN" dirty="0" smtClean="0"/>
              <a:t>=%d</a:t>
            </a:r>
            <a:r>
              <a:rPr lang="zh-CN" altLang="en-US" dirty="0" smtClean="0"/>
              <a:t>、小鸡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flag = 1;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 smtClean="0"/>
              <a:t>        } 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     if(flag == 0)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无解！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main1()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sign=1;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=1;            // sign</a:t>
            </a:r>
            <a:r>
              <a:rPr lang="zh-CN" altLang="en-US" dirty="0" smtClean="0"/>
              <a:t>用来表示数值的符号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辅助变量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记录循环次数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double pi=0.0,n=1.0,term=1.0;      // pi</a:t>
            </a:r>
            <a:r>
              <a:rPr lang="zh-CN" altLang="en-US" dirty="0" smtClean="0"/>
              <a:t>代表</a:t>
            </a:r>
            <a:r>
              <a:rPr lang="el-GR" altLang="zh-CN" dirty="0" smtClean="0"/>
              <a:t>π,</a:t>
            </a:r>
            <a:r>
              <a:rPr lang="en-US" altLang="zh-CN" dirty="0" smtClean="0"/>
              <a:t>n</a:t>
            </a:r>
            <a:r>
              <a:rPr lang="zh-CN" altLang="en-US" dirty="0" smtClean="0"/>
              <a:t>代表分母，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代表当前项的值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while(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(term)&gt;=1e-6)            // </a:t>
            </a:r>
            <a:r>
              <a:rPr lang="zh-CN" altLang="en-US" dirty="0" smtClean="0"/>
              <a:t>检查当前项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的绝对值是否大于或等于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(-6)</a:t>
            </a:r>
            <a:r>
              <a:rPr lang="zh-CN" altLang="en-US" dirty="0" smtClean="0"/>
              <a:t>次方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pi=</a:t>
            </a:r>
            <a:r>
              <a:rPr lang="en-US" altLang="zh-CN" dirty="0" err="1" smtClean="0"/>
              <a:t>pi+term</a:t>
            </a:r>
            <a:r>
              <a:rPr lang="en-US" altLang="zh-CN" dirty="0" smtClean="0"/>
              <a:t>;                     // </a:t>
            </a:r>
            <a:r>
              <a:rPr lang="zh-CN" altLang="en-US" dirty="0" smtClean="0"/>
              <a:t>把当前项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累加到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n=n+2;                          // n+2</a:t>
            </a:r>
            <a:r>
              <a:rPr lang="zh-CN" altLang="en-US" dirty="0" smtClean="0"/>
              <a:t>是下一项的分母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sign=-sign;                     // sign</a:t>
            </a:r>
            <a:r>
              <a:rPr lang="zh-CN" altLang="en-US" dirty="0" smtClean="0"/>
              <a:t>代表符号，下一项的符号与上一项符号相反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term=sign/n;                    // </a:t>
            </a:r>
            <a:r>
              <a:rPr lang="zh-CN" altLang="en-US" dirty="0" smtClean="0"/>
              <a:t>求出下一项的值</a:t>
            </a:r>
            <a:r>
              <a:rPr lang="en-US" altLang="zh-CN" dirty="0" smtClean="0"/>
              <a:t>term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);  // 500001</a:t>
            </a:r>
          </a:p>
          <a:p>
            <a:r>
              <a:rPr lang="en-US" altLang="zh-CN" dirty="0" smtClean="0"/>
              <a:t>  pi=pi*4;                           // </a:t>
            </a:r>
            <a:r>
              <a:rPr lang="zh-CN" altLang="en-US" dirty="0" smtClean="0"/>
              <a:t>多项式的和</a:t>
            </a:r>
            <a:r>
              <a:rPr lang="en-US" altLang="zh-CN" dirty="0" smtClean="0"/>
              <a:t>pi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，才是</a:t>
            </a:r>
            <a:r>
              <a:rPr lang="el-GR" altLang="zh-CN" dirty="0" smtClean="0"/>
              <a:t>π</a:t>
            </a:r>
            <a:r>
              <a:rPr lang="zh-CN" altLang="en-US" dirty="0" smtClean="0"/>
              <a:t>的近似值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         // pi=3.14159065 </a:t>
            </a:r>
            <a:r>
              <a:rPr lang="zh-CN" altLang="en-US" dirty="0" smtClean="0"/>
              <a:t>输出</a:t>
            </a:r>
            <a:r>
              <a:rPr lang="el-GR" altLang="zh-CN" dirty="0" smtClean="0"/>
              <a:t>π</a:t>
            </a:r>
            <a:r>
              <a:rPr lang="zh-CN" altLang="en-US" dirty="0" smtClean="0"/>
              <a:t>的近似值 </a:t>
            </a:r>
          </a:p>
          <a:p>
            <a:r>
              <a:rPr lang="zh-CN" altLang="en-US" dirty="0" smtClean="0"/>
              <a:t>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类型的输出，</a:t>
            </a:r>
            <a:r>
              <a:rPr lang="en-US" altLang="zh-CN" dirty="0" smtClean="0"/>
              <a:t>"%f"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"%lf"</a:t>
            </a:r>
            <a:r>
              <a:rPr lang="zh-CN" altLang="en-US" dirty="0" smtClean="0"/>
              <a:t>是一致的，但是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中必须使用</a:t>
            </a:r>
            <a:r>
              <a:rPr lang="en-US" altLang="zh-CN" dirty="0" smtClean="0"/>
              <a:t>%lf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ret =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// pi=3.14159065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n",ret</a:t>
            </a:r>
            <a:r>
              <a:rPr lang="en-US" altLang="zh-CN" dirty="0" smtClean="0"/>
              <a:t>);  // 14 </a:t>
            </a:r>
            <a:r>
              <a:rPr lang="zh-CN" altLang="en-US" dirty="0" smtClean="0"/>
              <a:t>若成功则为写入的字符数，若发生错误则为负值。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ret =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("pi=%10.8lf\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 // pi=3.14159065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n",ret</a:t>
            </a:r>
            <a:r>
              <a:rPr lang="en-US" altLang="zh-CN" dirty="0" smtClean="0"/>
              <a:t>); // 14 </a:t>
            </a:r>
            <a:r>
              <a:rPr lang="zh-CN" altLang="en-US" dirty="0" smtClean="0"/>
              <a:t>若成功则为写入的字符数，若发生错误则为负值。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while(n &lt;= 1e+6) </a:t>
            </a:r>
            <a:r>
              <a:rPr lang="zh-CN" altLang="en-US" dirty="0" smtClean="0"/>
              <a:t>等效 </a:t>
            </a:r>
            <a:r>
              <a:rPr lang="en-US" altLang="zh-CN" dirty="0" smtClean="0"/>
              <a:t>while(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(term)&gt;=1e-6) 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sign=1;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=1;         // sign</a:t>
            </a:r>
            <a:r>
              <a:rPr lang="zh-CN" altLang="en-US" dirty="0" smtClean="0"/>
              <a:t>用来表示数值的符号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辅助变量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记录循环次数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double pi=0.0,n=1.0,term=1.0;      // pi</a:t>
            </a:r>
            <a:r>
              <a:rPr lang="zh-CN" altLang="en-US" dirty="0" smtClean="0"/>
              <a:t>代表</a:t>
            </a:r>
            <a:r>
              <a:rPr lang="el-GR" altLang="zh-CN" dirty="0" smtClean="0"/>
              <a:t>π,</a:t>
            </a:r>
            <a:r>
              <a:rPr lang="en-US" altLang="zh-CN" dirty="0" smtClean="0"/>
              <a:t>n</a:t>
            </a:r>
            <a:r>
              <a:rPr lang="zh-CN" altLang="en-US" dirty="0" smtClean="0"/>
              <a:t>代表分母，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代表当前项的值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while(n &lt;= 1e+6)            // </a:t>
            </a:r>
            <a:r>
              <a:rPr lang="zh-CN" altLang="en-US" dirty="0" smtClean="0"/>
              <a:t>检查当前项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的绝对值是否大于或等于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(-6)</a:t>
            </a:r>
            <a:r>
              <a:rPr lang="zh-CN" altLang="en-US" dirty="0" smtClean="0"/>
              <a:t>次方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pi=</a:t>
            </a:r>
            <a:r>
              <a:rPr lang="en-US" altLang="zh-CN" dirty="0" err="1" smtClean="0"/>
              <a:t>pi+term</a:t>
            </a:r>
            <a:r>
              <a:rPr lang="en-US" altLang="zh-CN" dirty="0" smtClean="0"/>
              <a:t>;                     // </a:t>
            </a:r>
            <a:r>
              <a:rPr lang="zh-CN" altLang="en-US" dirty="0" smtClean="0"/>
              <a:t>把当前项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累加到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n=n+2;                          // n+2</a:t>
            </a:r>
            <a:r>
              <a:rPr lang="zh-CN" altLang="en-US" dirty="0" smtClean="0"/>
              <a:t>是下一项的分母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sign=-sign;                     // sign</a:t>
            </a:r>
            <a:r>
              <a:rPr lang="zh-CN" altLang="en-US" dirty="0" smtClean="0"/>
              <a:t>代表符号，下一项的符号与上一项符号相反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term=sign/n;                    // </a:t>
            </a:r>
            <a:r>
              <a:rPr lang="zh-CN" altLang="en-US" dirty="0" smtClean="0"/>
              <a:t>求出下一项的值</a:t>
            </a:r>
            <a:r>
              <a:rPr lang="en-US" altLang="zh-CN" dirty="0" smtClean="0"/>
              <a:t>term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);  // 500001</a:t>
            </a:r>
          </a:p>
          <a:p>
            <a:r>
              <a:rPr lang="en-US" altLang="zh-CN" dirty="0" smtClean="0"/>
              <a:t>  pi=pi*4;                           // </a:t>
            </a:r>
            <a:r>
              <a:rPr lang="zh-CN" altLang="en-US" dirty="0" smtClean="0"/>
              <a:t>多项式的和</a:t>
            </a:r>
            <a:r>
              <a:rPr lang="en-US" altLang="zh-CN" dirty="0" smtClean="0"/>
              <a:t>pi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，才是</a:t>
            </a:r>
            <a:r>
              <a:rPr lang="el-GR" altLang="zh-CN" dirty="0" smtClean="0"/>
              <a:t>π</a:t>
            </a:r>
            <a:r>
              <a:rPr lang="zh-CN" altLang="en-US" dirty="0" smtClean="0"/>
              <a:t>的近似值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         // pi=3.14159065 </a:t>
            </a:r>
            <a:r>
              <a:rPr lang="zh-CN" altLang="en-US" dirty="0" smtClean="0"/>
              <a:t>输出</a:t>
            </a:r>
            <a:r>
              <a:rPr lang="el-GR" altLang="zh-CN" dirty="0" smtClean="0"/>
              <a:t>π</a:t>
            </a:r>
            <a:r>
              <a:rPr lang="zh-CN" altLang="en-US" dirty="0" smtClean="0"/>
              <a:t>的近似值 </a:t>
            </a:r>
          </a:p>
          <a:p>
            <a:r>
              <a:rPr lang="zh-CN" altLang="en-US" dirty="0" smtClean="0"/>
              <a:t>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类型的输出，</a:t>
            </a:r>
            <a:r>
              <a:rPr lang="en-US" altLang="zh-CN" dirty="0" smtClean="0"/>
              <a:t>"%f"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"%lf"</a:t>
            </a:r>
            <a:r>
              <a:rPr lang="zh-CN" altLang="en-US" dirty="0" smtClean="0"/>
              <a:t>是一致的，但是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中必须使用</a:t>
            </a:r>
            <a:r>
              <a:rPr lang="en-US" altLang="zh-CN" dirty="0" smtClean="0"/>
              <a:t>%lf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ret =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// pi=3.14159065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n",ret</a:t>
            </a:r>
            <a:r>
              <a:rPr lang="en-US" altLang="zh-CN" dirty="0" smtClean="0"/>
              <a:t>);  // 14 </a:t>
            </a:r>
            <a:r>
              <a:rPr lang="zh-CN" altLang="en-US" dirty="0" smtClean="0"/>
              <a:t>若成功则为写入的字符数，若发生错误则为负值。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ret =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("pi=%10.8lf\</a:t>
            </a:r>
            <a:r>
              <a:rPr lang="en-US" altLang="zh-CN" dirty="0" err="1" smtClean="0"/>
              <a:t>n",pi</a:t>
            </a:r>
            <a:r>
              <a:rPr lang="en-US" altLang="zh-CN" dirty="0" smtClean="0"/>
              <a:t>);  // pi=3.14159065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n",ret</a:t>
            </a:r>
            <a:r>
              <a:rPr lang="en-US" altLang="zh-CN" dirty="0" smtClean="0"/>
              <a:t>); // 14 </a:t>
            </a:r>
            <a:r>
              <a:rPr lang="zh-CN" altLang="en-US" dirty="0" smtClean="0"/>
              <a:t>若成功则为写入的字符数，若发生错误则为负值。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89FA27-AFE8-4EED-A005-046412AB302A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1E77-89E2-4FC4-85A7-F3EDC29E53A1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03FF-41CE-4001-9493-F126396CDA50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871795-E25C-48AA-AAA4-04445038EEE4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0560-FCE7-4AF2-A816-8D209B3EBD8C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1785-AAD5-4DCC-B063-D1ECFC82D915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9A4-3C70-4272-9D1D-75EC4A701E85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C4C8-0548-4F75-97ED-0D6055A0A346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4D02-1A30-4CC2-93FE-44D1D32F285E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C79-84D4-4B66-9043-01CFF9913929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1245-7662-4670-9CA8-7AFA2383BC01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1470-2EF1-43C1-9BAC-784440E9FC5B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5.png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3.xml"/><Relationship Id="rId7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4.xm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702365" y="2405269"/>
            <a:ext cx="7507357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for</a:t>
            </a:r>
            <a:r>
              <a:rPr lang="zh-CN" altLang="en-US" b="1" dirty="0">
                <a:solidFill>
                  <a:schemeClr val="accent1"/>
                </a:solidFill>
              </a:rPr>
              <a:t>语句的执行过程如下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求解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，若此条件表达式的值为真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，则执行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 dirty="0">
                <a:solidFill>
                  <a:schemeClr val="tx1"/>
                </a:solidFill>
              </a:rPr>
              <a:t>(3)</a:t>
            </a:r>
            <a:r>
              <a:rPr lang="zh-CN" altLang="en-US" dirty="0">
                <a:solidFill>
                  <a:schemeClr val="tx1"/>
                </a:solidFill>
              </a:rPr>
              <a:t>步。若为假</a:t>
            </a:r>
            <a:r>
              <a:rPr lang="en-US" altLang="zh-CN" dirty="0">
                <a:solidFill>
                  <a:schemeClr val="tx1"/>
                </a:solidFill>
              </a:rPr>
              <a:t>(0)</a:t>
            </a:r>
            <a:r>
              <a:rPr lang="zh-CN" altLang="en-US" dirty="0">
                <a:solidFill>
                  <a:schemeClr val="tx1"/>
                </a:solidFill>
              </a:rPr>
              <a:t>，则结束循环，转到第</a:t>
            </a:r>
            <a:r>
              <a:rPr lang="en-US" altLang="zh-CN" dirty="0">
                <a:solidFill>
                  <a:schemeClr val="tx1"/>
                </a:solidFill>
              </a:rPr>
              <a:t>(5)</a:t>
            </a:r>
            <a:r>
              <a:rPr lang="zh-CN" altLang="en-US" dirty="0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4) </a:t>
            </a:r>
            <a:r>
              <a:rPr lang="zh-CN" altLang="en-US" dirty="0">
                <a:solidFill>
                  <a:schemeClr val="tx1"/>
                </a:solidFill>
              </a:rPr>
              <a:t>转回步骤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继续执行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注意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b="1" dirty="0" smtClean="0">
                <a:solidFill>
                  <a:schemeClr val="tx1"/>
                </a:solidFill>
              </a:rPr>
              <a:t>值，循环</a:t>
            </a:r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(5) </a:t>
            </a:r>
            <a:r>
              <a:rPr lang="zh-CN" altLang="en-US" dirty="0">
                <a:solidFill>
                  <a:schemeClr val="tx1"/>
                </a:solidFill>
              </a:rPr>
              <a:t>循环结束，执行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 smtClean="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{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语句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for(; i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&lt;=100</a:t>
              </a: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 i++)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C99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94852" y="106022"/>
            <a:ext cx="6334539" cy="1866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i = 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for(; i&lt;=100; i++) {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for(i = 0; ;i++) { …; if(</a:t>
            </a:r>
            <a:r>
              <a:rPr lang="zh-CN" altLang="en-US" sz="2000" b="1" dirty="0" smtClean="0"/>
              <a:t>表达式</a:t>
            </a:r>
            <a:r>
              <a:rPr lang="en-US" altLang="zh-CN" sz="2000" b="1" dirty="0" smtClean="0"/>
              <a:t> ) break;…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for(i = 0; i &lt;= 100;) { …; i++; … 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dirty="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dirty="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dirty="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dirty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dirty="0" smtClean="0"/>
                    <a:t>	while()</a:t>
                  </a:r>
                  <a:endParaRPr lang="zh-CN" altLang="en-US" sz="1600" dirty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dirty="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dirty="0" smtClean="0"/>
                    <a:t>}</a:t>
                  </a:r>
                  <a:endParaRPr lang="en-US" altLang="zh-CN" sz="1600" dirty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dirty="0" smtClean="0"/>
                    <a:t>}</a:t>
                  </a:r>
                  <a:endParaRPr lang="en-US" altLang="zh-CN" sz="1600" dirty="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717233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6896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687923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86474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301033" cy="2364615"/>
            <a:chOff x="2325757" y="1541463"/>
            <a:chExt cx="2301033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975647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743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</a:t>
                  </a:r>
                  <a:r>
                    <a:rPr lang="en-US" altLang="zh-CN" sz="1600"/>
                    <a:t>(</a:t>
                  </a:r>
                  <a:r>
                    <a:rPr lang="en-US" altLang="zh-CN" sz="16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982273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1244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#define SUM </a:t>
            </a:r>
            <a:r>
              <a:rPr lang="en-US" altLang="zh-CN" sz="1400" dirty="0" smtClean="0"/>
              <a:t>100000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指定符号常量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amount,aver,total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(i=1,total=0</a:t>
            </a:r>
            <a:r>
              <a:rPr lang="en-US" altLang="zh-CN" sz="1400" dirty="0" smtClean="0"/>
              <a:t>; i</a:t>
            </a:r>
            <a:r>
              <a:rPr lang="en-US" altLang="zh-CN" sz="1400" dirty="0"/>
              <a:t>&lt;=1000</a:t>
            </a:r>
            <a:r>
              <a:rPr lang="en-US" altLang="zh-CN" sz="1400" dirty="0" smtClean="0"/>
              <a:t>; i</a:t>
            </a:r>
            <a:r>
              <a:rPr lang="en-US" altLang="zh-CN" sz="1400" dirty="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f",&amp;amount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total = total + amount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if(total &gt;= SUM</a:t>
            </a:r>
            <a:r>
              <a:rPr lang="en-US" altLang="zh-CN" sz="1400" dirty="0"/>
              <a:t>) </a:t>
            </a:r>
            <a:r>
              <a:rPr lang="en-US" altLang="zh-CN" sz="1400" b="1" dirty="0">
                <a:solidFill>
                  <a:schemeClr val="accent6"/>
                </a:solidFill>
              </a:rPr>
              <a:t>break;</a:t>
            </a:r>
            <a:r>
              <a:rPr lang="en-US" altLang="zh-CN" sz="1400" dirty="0">
                <a:solidFill>
                  <a:schemeClr val="accent6"/>
                </a:solidFill>
              </a:rPr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=%d\</a:t>
            </a:r>
            <a:r>
              <a:rPr lang="en-US" altLang="zh-CN" sz="1400" dirty="0" err="1"/>
              <a:t>naver</a:t>
            </a:r>
            <a:r>
              <a:rPr lang="en-US" altLang="zh-CN" sz="1400" dirty="0"/>
              <a:t>=%10.2f\n",</a:t>
            </a:r>
            <a:r>
              <a:rPr lang="en-US" altLang="zh-CN" sz="1400" dirty="0" err="1"/>
              <a:t>i,aver</a:t>
            </a:r>
            <a:r>
              <a:rPr lang="en-US" altLang="zh-CN" sz="1400" dirty="0"/>
              <a:t>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599933" y="4481706"/>
            <a:ext cx="6757179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语句指定</a:t>
              </a:r>
              <a:r>
                <a:rPr lang="zh-CN" altLang="en-US" sz="1400">
                  <a:solidFill>
                    <a:schemeClr val="bg1"/>
                  </a:solidFill>
                </a:rPr>
                <a:t>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。每次</a:t>
              </a:r>
              <a:r>
                <a:rPr lang="zh-CN" altLang="en-US" sz="1400">
                  <a:solidFill>
                    <a:schemeClr val="bg1"/>
                  </a:solidFill>
                </a:rPr>
                <a:t>循环中，输入一个捐款人的捐款数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，并累加</a:t>
              </a:r>
              <a:r>
                <a:rPr lang="zh-CN" altLang="en-US" sz="1400">
                  <a:solidFill>
                    <a:schemeClr val="bg1"/>
                  </a:solidFill>
                </a:rPr>
                <a:t>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累加捐款</a:t>
              </a:r>
              <a:r>
                <a:rPr lang="zh-CN" altLang="en-US" sz="1400">
                  <a:solidFill>
                    <a:schemeClr val="bg1"/>
                  </a:solidFill>
                </a:rPr>
                <a:t>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，若超过就</a:t>
              </a:r>
              <a:r>
                <a:rPr lang="zh-CN" altLang="en-US" sz="1400">
                  <a:solidFill>
                    <a:schemeClr val="bg1"/>
                  </a:solidFill>
                </a:rPr>
                <a:t>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，提前</a:t>
              </a:r>
              <a:r>
                <a:rPr lang="zh-CN" altLang="en-US" sz="1400">
                  <a:solidFill>
                    <a:schemeClr val="bg1"/>
                  </a:solidFill>
                </a:rPr>
                <a:t>结束循环。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作用：使</a:t>
            </a:r>
            <a:r>
              <a:rPr lang="zh-CN" altLang="en-US" sz="20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注意：</a:t>
            </a:r>
            <a:r>
              <a:rPr lang="en-US" altLang="zh-CN" sz="2000" smtClean="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for (</a:t>
            </a:r>
            <a:r>
              <a:rPr lang="pt-BR" altLang="zh-CN" sz="1400" dirty="0" smtClean="0"/>
              <a:t>n = 100;n &lt;= 200;n</a:t>
            </a:r>
            <a:r>
              <a:rPr lang="pt-BR" altLang="zh-CN" sz="1400" dirty="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</a:t>
            </a:r>
            <a:r>
              <a:rPr lang="pt-BR" altLang="zh-CN" sz="1400" dirty="0" smtClean="0"/>
              <a:t>	</a:t>
            </a:r>
            <a:r>
              <a:rPr lang="pt-BR" altLang="zh-CN" sz="1400" dirty="0" smtClean="0">
                <a:solidFill>
                  <a:schemeClr val="accent6"/>
                </a:solidFill>
              </a:rPr>
              <a:t>continue</a:t>
            </a:r>
            <a:r>
              <a:rPr lang="pt-BR" altLang="zh-CN" sz="1400" dirty="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01169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，从而跳</a:t>
              </a:r>
              <a:r>
                <a:rPr lang="zh-CN" altLang="en-US" sz="1400">
                  <a:solidFill>
                    <a:schemeClr val="bg1"/>
                  </a:solidFill>
                </a:rPr>
                <a:t>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≤</a:t>
              </a:r>
              <a:r>
                <a:rPr lang="en-US" altLang="zh-CN" smtClean="0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能被</a:t>
              </a:r>
              <a:r>
                <a:rPr lang="en-US" altLang="zh-CN" smtClean="0"/>
                <a:t>3</a:t>
              </a:r>
              <a:r>
                <a:rPr lang="zh-CN" altLang="en-US" smtClean="0"/>
                <a:t>整除</a:t>
              </a:r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lt1"/>
                  </a:solidFill>
                </a:rPr>
                <a:t>结束</a:t>
              </a:r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smtClean="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</a:t>
            </a:r>
            <a:r>
              <a:rPr lang="en-US" altLang="zh-CN" sz="1400" smtClean="0"/>
              <a:t>) </a:t>
            </a:r>
            <a:r>
              <a:rPr lang="pt-BR" altLang="zh-CN" sz="1400" smtClean="0"/>
              <a:t>break</a:t>
            </a:r>
            <a:r>
              <a:rPr lang="pt-BR" altLang="zh-CN" sz="1400"/>
              <a:t>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119270" y="6272163"/>
            <a:ext cx="1169835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 smtClean="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1</a:t>
                </a:r>
                <a:endParaRPr lang="zh-CN" altLang="en-US" sz="1400" smtClean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2</a:t>
                </a:r>
                <a:endParaRPr lang="zh-CN" altLang="en-US" sz="1400" smtClean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smtClean="0"/>
                  <a:t>while</a:t>
                </a:r>
                <a:r>
                  <a:rPr lang="zh-CN" altLang="en-US" sz="1400" smtClean="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 smtClean="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1</a:t>
              </a:r>
              <a:endParaRPr lang="zh-CN" altLang="en-US" sz="1400" smtClean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2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smtClean="0"/>
                <a:t>while</a:t>
              </a:r>
              <a:r>
                <a:rPr lang="zh-CN" altLang="en-US" sz="1400" smtClean="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-63150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为什么需要循环控制</a:t>
            </a:r>
            <a:endParaRPr lang="zh-CN" altLang="en-US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4398381" y="3189572"/>
            <a:ext cx="7697164" cy="340799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Autofit/>
          </a:bodyPr>
          <a:lstStyle/>
          <a:p>
            <a:pPr defTabSz="357188">
              <a:lnSpc>
                <a:spcPct val="15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i=1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;			   </a:t>
            </a:r>
            <a:r>
              <a:rPr lang="en-US" altLang="zh-CN" sz="1600" b="1" kern="0" dirty="0" smtClean="0">
                <a:solidFill>
                  <a:srgbClr val="0070C0"/>
                </a:solidFill>
              </a:rPr>
              <a:t>//</a:t>
            </a:r>
            <a:r>
              <a:rPr lang="zh-CN" altLang="en-US" sz="1600" b="1" kern="0" dirty="0">
                <a:solidFill>
                  <a:srgbClr val="0070C0"/>
                </a:solidFill>
              </a:rPr>
              <a:t>设整型变量</a:t>
            </a:r>
            <a:r>
              <a:rPr lang="en-US" altLang="zh-CN" sz="1600" b="1" kern="0" dirty="0">
                <a:solidFill>
                  <a:srgbClr val="0070C0"/>
                </a:solidFill>
              </a:rPr>
              <a:t>i</a:t>
            </a:r>
            <a:r>
              <a:rPr lang="zh-CN" altLang="en-US" sz="1600" b="1" kern="0" dirty="0">
                <a:solidFill>
                  <a:srgbClr val="0070C0"/>
                </a:solidFill>
              </a:rPr>
              <a:t>初值为</a:t>
            </a:r>
            <a:r>
              <a:rPr lang="en-US" altLang="zh-CN" sz="1600" b="1" kern="0" dirty="0">
                <a:solidFill>
                  <a:srgbClr val="0070C0"/>
                </a:solidFill>
              </a:rPr>
              <a:t>1  </a:t>
            </a:r>
            <a:r>
              <a:rPr lang="en-US" altLang="zh-CN" sz="1600" b="1" kern="0" dirty="0">
                <a:solidFill>
                  <a:srgbClr val="FFFFFF"/>
                </a:solidFill>
              </a:rPr>
              <a:t> </a:t>
            </a:r>
          </a:p>
          <a:p>
            <a:pPr defTabSz="357188">
              <a:lnSpc>
                <a:spcPct val="15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while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( i</a:t>
            </a:r>
            <a:r>
              <a:rPr lang="en-US" altLang="zh-CN" sz="1600" b="1" kern="0" dirty="0">
                <a:solidFill>
                  <a:srgbClr val="FFFFFF"/>
                </a:solidFill>
              </a:rPr>
              <a:t>&lt;=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50 )</a:t>
            </a:r>
            <a:r>
              <a:rPr lang="en-US" altLang="zh-CN" sz="1600" b="1" kern="0" dirty="0">
                <a:solidFill>
                  <a:srgbClr val="FFFFFF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  </a:t>
            </a:r>
            <a:r>
              <a:rPr lang="en-US" altLang="zh-CN" sz="1600" b="1" kern="0" dirty="0" smtClean="0">
                <a:solidFill>
                  <a:srgbClr val="0070C0"/>
                </a:solidFill>
              </a:rPr>
              <a:t>//</a:t>
            </a:r>
            <a:r>
              <a:rPr lang="zh-CN" altLang="en-US" sz="1600" b="1" kern="0" dirty="0">
                <a:solidFill>
                  <a:srgbClr val="0070C0"/>
                </a:solidFill>
              </a:rPr>
              <a:t>当</a:t>
            </a:r>
            <a:r>
              <a:rPr lang="en-US" altLang="zh-CN" sz="1600" b="1" kern="0" dirty="0">
                <a:solidFill>
                  <a:srgbClr val="0070C0"/>
                </a:solidFill>
              </a:rPr>
              <a:t>i</a:t>
            </a:r>
            <a:r>
              <a:rPr lang="zh-CN" altLang="en-US" sz="1600" b="1" kern="0" dirty="0">
                <a:solidFill>
                  <a:srgbClr val="0070C0"/>
                </a:solidFill>
              </a:rPr>
              <a:t>的值小于或等于</a:t>
            </a:r>
            <a:r>
              <a:rPr lang="en-US" altLang="zh-CN" sz="1600" b="1" kern="0" dirty="0">
                <a:solidFill>
                  <a:srgbClr val="0070C0"/>
                </a:solidFill>
              </a:rPr>
              <a:t>50</a:t>
            </a:r>
            <a:r>
              <a:rPr lang="zh-CN" altLang="en-US" sz="1600" b="1" kern="0" dirty="0">
                <a:solidFill>
                  <a:srgbClr val="0070C0"/>
                </a:solidFill>
              </a:rPr>
              <a:t>时执行花括号内的语句</a:t>
            </a:r>
          </a:p>
          <a:p>
            <a:pPr defTabSz="357188">
              <a:lnSpc>
                <a:spcPct val="15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{	</a:t>
            </a:r>
            <a:r>
              <a:rPr lang="en-US" altLang="zh-CN" sz="1600" b="1" kern="0" dirty="0" err="1">
                <a:solidFill>
                  <a:srgbClr val="FFFFFF"/>
                </a:solidFill>
              </a:rPr>
              <a:t>scanf</a:t>
            </a:r>
            <a:r>
              <a:rPr lang="en-US" altLang="zh-CN" sz="1600" b="1" kern="0" dirty="0">
                <a:solidFill>
                  <a:srgbClr val="FFFFFF"/>
                </a:solidFill>
              </a:rPr>
              <a:t>("%f,%f,%f,%f,%f",&amp;score1,&amp;score2,&amp;score3,&amp;score4,&amp;score5);</a:t>
            </a:r>
          </a:p>
          <a:p>
            <a:pPr defTabSz="357188">
              <a:lnSpc>
                <a:spcPct val="15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aver</a:t>
            </a:r>
            <a:r>
              <a:rPr lang="en-US" altLang="zh-CN" sz="1600" b="1" kern="0" dirty="0">
                <a:solidFill>
                  <a:srgbClr val="FFFFFF"/>
                </a:solidFill>
              </a:rPr>
              <a:t>=(score1+score2+score3+score4+score5)/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5; </a:t>
            </a:r>
            <a:endParaRPr lang="zh-CN" altLang="en-US" sz="1600" b="1" kern="0" dirty="0">
              <a:solidFill>
                <a:srgbClr val="FFFFFF"/>
              </a:solidFill>
            </a:endParaRPr>
          </a:p>
          <a:p>
            <a:pPr defTabSz="357188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rgbClr val="FFFFFF"/>
                </a:solidFill>
              </a:rPr>
              <a:t>	</a:t>
            </a:r>
            <a:r>
              <a:rPr lang="en-US" altLang="zh-CN" sz="1600" b="1" kern="0" dirty="0" err="1">
                <a:solidFill>
                  <a:srgbClr val="FFFFFF"/>
                </a:solidFill>
              </a:rPr>
              <a:t>printf</a:t>
            </a:r>
            <a:r>
              <a:rPr lang="en-US" altLang="zh-CN" sz="1600" b="1" kern="0" dirty="0">
                <a:solidFill>
                  <a:srgbClr val="FFFFFF"/>
                </a:solidFill>
              </a:rPr>
              <a:t>("aver=%7.2f",aver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);</a:t>
            </a:r>
            <a:endParaRPr lang="zh-CN" altLang="en-US" sz="1600" b="1" kern="0" dirty="0" smtClean="0">
              <a:solidFill>
                <a:srgbClr val="FFFFFF"/>
              </a:solidFill>
            </a:endParaRPr>
          </a:p>
          <a:p>
            <a:pPr defTabSz="357188">
              <a:lnSpc>
                <a:spcPct val="15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</a:rPr>
              <a:t>	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i++;		   </a:t>
            </a:r>
            <a:r>
              <a:rPr lang="en-US" altLang="zh-CN" sz="1600" b="1" kern="0" dirty="0" smtClean="0">
                <a:solidFill>
                  <a:srgbClr val="0070C0"/>
                </a:solidFill>
              </a:rPr>
              <a:t>//</a:t>
            </a:r>
            <a:r>
              <a:rPr lang="zh-CN" altLang="en-US" sz="1600" b="1" kern="0" dirty="0">
                <a:solidFill>
                  <a:srgbClr val="0070C0"/>
                </a:solidFill>
              </a:rPr>
              <a:t>每执行完一次循环使</a:t>
            </a:r>
            <a:r>
              <a:rPr lang="en-US" altLang="zh-CN" sz="1600" b="1" kern="0" dirty="0">
                <a:solidFill>
                  <a:srgbClr val="0070C0"/>
                </a:solidFill>
              </a:rPr>
              <a:t>i</a:t>
            </a:r>
            <a:r>
              <a:rPr lang="zh-CN" altLang="en-US" sz="1600" b="1" kern="0" dirty="0">
                <a:solidFill>
                  <a:srgbClr val="0070C0"/>
                </a:solidFill>
              </a:rPr>
              <a:t>的值加</a:t>
            </a:r>
            <a:r>
              <a:rPr lang="en-US" altLang="zh-CN" sz="1600" b="1" kern="0" dirty="0">
                <a:solidFill>
                  <a:srgbClr val="0070C0"/>
                </a:solidFill>
              </a:rPr>
              <a:t>1 </a:t>
            </a:r>
          </a:p>
          <a:p>
            <a:pPr defTabSz="357188">
              <a:lnSpc>
                <a:spcPct val="150000"/>
              </a:lnSpc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</a:rPr>
              <a:t>}   </a:t>
            </a:r>
            <a:endParaRPr lang="zh-CN" alt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4844810" y="3189572"/>
            <a:ext cx="6436846" cy="465137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4213186" y="992472"/>
            <a:ext cx="7882360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600" b="1" kern="0" dirty="0" err="1"/>
              <a:t>scanf</a:t>
            </a:r>
            <a:r>
              <a:rPr lang="en-US" altLang="zh-CN" sz="1600" b="1" kern="0" dirty="0"/>
              <a:t>(″%</a:t>
            </a:r>
            <a:r>
              <a:rPr lang="en-US" altLang="zh-CN" sz="1600" b="1" kern="0" dirty="0" err="1"/>
              <a:t>f,%f,%f,%f,%f</a:t>
            </a:r>
            <a:r>
              <a:rPr lang="en-US" altLang="zh-CN" sz="1600" b="1" kern="0" dirty="0"/>
              <a:t>″,&amp;score1,&amp;score2,&amp;score3,&amp;score4,&amp;score5</a:t>
            </a:r>
            <a:r>
              <a:rPr lang="en-US" altLang="zh-CN" sz="16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kern="0" dirty="0">
                <a:solidFill>
                  <a:srgbClr val="008000"/>
                </a:solidFill>
              </a:rPr>
              <a:t>输入一个学生</a:t>
            </a:r>
            <a:r>
              <a:rPr lang="en-US" altLang="zh-CN" sz="1600" b="1" kern="0" dirty="0">
                <a:solidFill>
                  <a:srgbClr val="008000"/>
                </a:solidFill>
              </a:rPr>
              <a:t>5</a:t>
            </a:r>
            <a:r>
              <a:rPr lang="zh-CN" altLang="en-US" sz="1600" b="1" kern="0" dirty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 smtClean="0"/>
              <a:t>aver</a:t>
            </a:r>
            <a:r>
              <a:rPr lang="en-US" altLang="zh-CN" sz="1600" b="1" kern="0" dirty="0"/>
              <a:t>=(score1+score2+score3+score4+score5)/5</a:t>
            </a:r>
            <a:r>
              <a:rPr lang="en-US" altLang="zh-CN" sz="1600" b="1" kern="0" dirty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008000"/>
                </a:solidFill>
              </a:rPr>
              <a:t>//</a:t>
            </a:r>
            <a:r>
              <a:rPr lang="zh-CN" altLang="en-US" sz="1600" b="1" kern="0" dirty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 err="1" smtClean="0"/>
              <a:t>printf</a:t>
            </a:r>
            <a:r>
              <a:rPr lang="en-US" altLang="zh-CN" sz="1600" b="1" kern="0" dirty="0"/>
              <a:t>(″aver=%7.2f″,aver</a:t>
            </a:r>
            <a:r>
              <a:rPr lang="en-US" altLang="zh-CN" sz="16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008000"/>
                </a:solidFill>
              </a:rPr>
              <a:t>//</a:t>
            </a:r>
            <a:r>
              <a:rPr lang="zh-CN" altLang="en-US" sz="1600" b="1" kern="0" dirty="0">
                <a:solidFill>
                  <a:srgbClr val="008000"/>
                </a:solidFill>
              </a:rPr>
              <a:t>输出该学生平均成绩</a:t>
            </a: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46600" y="992472"/>
            <a:ext cx="4351782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dirty="0" smtClean="0">
                <a:solidFill>
                  <a:srgbClr val="FFFFFF"/>
                </a:solidFill>
              </a:rPr>
              <a:t>；</a:t>
            </a:r>
            <a:endParaRPr lang="en-US" altLang="zh-CN" sz="1600" b="1" kern="0" dirty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  (</a:t>
            </a:r>
            <a:r>
              <a:rPr lang="zh-CN" altLang="en-US" sz="1600" b="1" kern="0" dirty="0">
                <a:solidFill>
                  <a:srgbClr val="FFFFFF"/>
                </a:solidFill>
              </a:rPr>
              <a:t>重复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 dirty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 dirty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dirty="0" smtClean="0">
                <a:solidFill>
                  <a:srgbClr val="FFFFFF"/>
                </a:solidFill>
              </a:rPr>
              <a:t>；</a:t>
            </a:r>
            <a:endParaRPr lang="en-US" altLang="zh-CN" sz="1600" b="1" kern="0" dirty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FF"/>
                </a:solidFill>
              </a:rPr>
              <a:t> </a:t>
            </a:r>
            <a:r>
              <a:rPr lang="en-US" altLang="zh-CN" sz="1600" b="1" kern="0" dirty="0" smtClean="0">
                <a:solidFill>
                  <a:srgbClr val="FFFFFF"/>
                </a:solidFill>
              </a:rPr>
              <a:t>  (</a:t>
            </a:r>
            <a:r>
              <a:rPr lang="zh-CN" altLang="en-US" sz="1600" b="1" kern="0" dirty="0">
                <a:solidFill>
                  <a:srgbClr val="FFFFFF"/>
                </a:solidFill>
              </a:rPr>
              <a:t>重复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 dirty="0">
                <a:solidFill>
                  <a:srgbClr val="FFFFFF"/>
                </a:solidFill>
              </a:rPr>
              <a:t>)</a:t>
            </a:r>
            <a:endParaRPr lang="zh-CN" alt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4387037" y="990884"/>
            <a:ext cx="566915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7289" y="3403436"/>
            <a:ext cx="502546" cy="50254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</a:t>
            </a:r>
            <a:r>
              <a:rPr lang="pt-BR" altLang="zh-CN" sz="1400" smtClean="0">
                <a:solidFill>
                  <a:schemeClr val="accent6"/>
                </a:solidFill>
              </a:rPr>
              <a:t>++)</a:t>
            </a:r>
            <a:r>
              <a:rPr lang="pt-BR" altLang="zh-CN" sz="1400" smtClean="0"/>
              <a:t>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</a:t>
            </a:r>
            <a:r>
              <a:rPr lang="pt-BR" altLang="zh-CN" sz="1400" smtClean="0"/>
              <a:t>");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</a:t>
            </a:r>
            <a:r>
              <a:rPr lang="zh-CN" altLang="en-US" sz="1400" smtClean="0">
                <a:solidFill>
                  <a:srgbClr val="008000"/>
                </a:solidFill>
              </a:rPr>
              <a:t>换行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		</a:t>
            </a:r>
            <a:endParaRPr lang="zh-CN" altLang="en-US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smtClean="0"/>
              <a:t>			</a:t>
            </a:r>
            <a:r>
              <a:rPr lang="pt-BR" altLang="zh-CN" sz="1400" smtClean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1"/>
                </a:solidFill>
              </a:rPr>
              <a:t>矩阵。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200558" y="4191755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smtClean="0"/>
              <a:t>1	2	3	4	5</a:t>
            </a:r>
          </a:p>
          <a:p>
            <a:pPr defTabSz="357188"/>
            <a:r>
              <a:rPr lang="en-US" altLang="zh-CN" sz="1400" smtClean="0"/>
              <a:t>2	4	6	8	10</a:t>
            </a:r>
          </a:p>
          <a:p>
            <a:pPr defTabSz="357188"/>
            <a:r>
              <a:rPr lang="en-US" altLang="zh-CN" sz="1400" smtClean="0"/>
              <a:t>3	6	9	12	15</a:t>
            </a:r>
          </a:p>
          <a:p>
            <a:pPr defTabSz="357188"/>
            <a:r>
              <a:rPr lang="en-US" altLang="zh-CN" sz="1400" smtClean="0"/>
              <a:t>4	8	12	16	20</a:t>
            </a:r>
            <a:endParaRPr lang="zh-CN" altLang="en-US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) break</a:t>
              </a:r>
              <a:r>
                <a:rPr kumimoji="1" lang="en-US" altLang="zh-CN">
                  <a:solidFill>
                    <a:srgbClr val="FFFFFF"/>
                  </a:solidFill>
                </a:rPr>
                <a:t>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-220035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671427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671427"/>
                <a:ext cx="10995611" cy="622319"/>
              </a:xfrm>
              <a:blipFill rotWithShape="1">
                <a:blip r:embed="rId3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291549" y="2691887"/>
            <a:ext cx="9799380" cy="401371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600" dirty="0"/>
              <a:t>#include &lt;stdio.h&gt;</a:t>
            </a:r>
          </a:p>
          <a:p>
            <a:pPr defTabSz="363538"/>
            <a:r>
              <a:rPr lang="pt-BR" altLang="zh-CN" sz="1600" dirty="0"/>
              <a:t>#include &lt;math.h</a:t>
            </a:r>
            <a:r>
              <a:rPr lang="pt-BR" altLang="zh-CN" sz="1600" dirty="0" smtClean="0"/>
              <a:t>&gt;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程序中用到数学函数</a:t>
            </a:r>
            <a:r>
              <a:rPr lang="pt-BR" altLang="zh-CN" sz="1600" dirty="0">
                <a:solidFill>
                  <a:srgbClr val="008000"/>
                </a:solidFill>
              </a:rPr>
              <a:t>fabs</a:t>
            </a:r>
            <a:r>
              <a:rPr lang="zh-CN" altLang="pt-BR" sz="1600" dirty="0">
                <a:solidFill>
                  <a:srgbClr val="008000"/>
                </a:solidFill>
              </a:rPr>
              <a:t>，</a:t>
            </a:r>
            <a:r>
              <a:rPr lang="zh-CN" altLang="en-US" sz="1600" dirty="0">
                <a:solidFill>
                  <a:srgbClr val="008000"/>
                </a:solidFill>
              </a:rPr>
              <a:t>应包含头文件</a:t>
            </a:r>
            <a:r>
              <a:rPr lang="pt-BR" altLang="zh-CN" sz="1600" dirty="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600" dirty="0"/>
              <a:t>int main()</a:t>
            </a:r>
          </a:p>
          <a:p>
            <a:pPr defTabSz="363538"/>
            <a:r>
              <a:rPr lang="pt-BR" altLang="zh-CN" sz="1600" dirty="0" smtClean="0"/>
              <a:t>{	int </a:t>
            </a:r>
            <a:r>
              <a:rPr lang="pt-BR" altLang="zh-CN" sz="1600" dirty="0"/>
              <a:t>sign=1</a:t>
            </a:r>
            <a:r>
              <a:rPr lang="pt-BR" altLang="zh-CN" sz="1600" dirty="0" smtClean="0"/>
              <a:t>;	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pt-BR" altLang="zh-CN" sz="1600" dirty="0">
                <a:solidFill>
                  <a:srgbClr val="008000"/>
                </a:solidFill>
              </a:rPr>
              <a:t>sign</a:t>
            </a:r>
            <a:r>
              <a:rPr lang="zh-CN" altLang="en-US" sz="1600" dirty="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600" dirty="0"/>
              <a:t>	</a:t>
            </a:r>
            <a:r>
              <a:rPr lang="pt-BR" altLang="zh-CN" sz="1600" dirty="0"/>
              <a:t>double pi=0.0,n=1.0,term=1.0</a:t>
            </a:r>
            <a:r>
              <a:rPr lang="pt-BR" altLang="zh-CN" sz="1600" dirty="0" smtClean="0"/>
              <a:t>;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pt-BR" altLang="zh-CN" sz="1600" dirty="0">
                <a:solidFill>
                  <a:srgbClr val="008000"/>
                </a:solidFill>
              </a:rPr>
              <a:t>pi</a:t>
            </a:r>
            <a:r>
              <a:rPr lang="zh-CN" altLang="en-US" sz="1600" dirty="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600" dirty="0">
                <a:solidFill>
                  <a:srgbClr val="008000"/>
                </a:solidFill>
              </a:rPr>
              <a:t>π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  <a:r>
              <a:rPr lang="en-US" altLang="zh-CN" sz="1600" dirty="0">
                <a:solidFill>
                  <a:srgbClr val="008000"/>
                </a:solidFill>
              </a:rPr>
              <a:t>, </a:t>
            </a:r>
            <a:r>
              <a:rPr lang="pt-BR" altLang="zh-CN" sz="1600" dirty="0">
                <a:solidFill>
                  <a:srgbClr val="008000"/>
                </a:solidFill>
              </a:rPr>
              <a:t>n</a:t>
            </a:r>
            <a:r>
              <a:rPr lang="zh-CN" altLang="en-US" sz="1600" dirty="0">
                <a:solidFill>
                  <a:srgbClr val="008000"/>
                </a:solidFill>
              </a:rPr>
              <a:t>代表分母，</a:t>
            </a:r>
            <a:r>
              <a:rPr lang="pt-BR" altLang="zh-CN" sz="1600" dirty="0">
                <a:solidFill>
                  <a:srgbClr val="008000"/>
                </a:solidFill>
              </a:rPr>
              <a:t>term</a:t>
            </a:r>
            <a:r>
              <a:rPr lang="zh-CN" altLang="en-US" sz="1600" dirty="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600" dirty="0"/>
              <a:t>	</a:t>
            </a:r>
            <a:r>
              <a:rPr lang="pt-BR" altLang="zh-CN" sz="1600" dirty="0"/>
              <a:t>while(fabs(term)&gt;=1e-6</a:t>
            </a:r>
            <a:r>
              <a:rPr lang="pt-BR" altLang="zh-CN" sz="1600" dirty="0" smtClean="0"/>
              <a:t>)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检查当前项</a:t>
            </a:r>
            <a:r>
              <a:rPr lang="pt-BR" altLang="zh-CN" sz="1600" dirty="0">
                <a:solidFill>
                  <a:srgbClr val="008000"/>
                </a:solidFill>
              </a:rPr>
              <a:t>term</a:t>
            </a:r>
            <a:r>
              <a:rPr lang="zh-CN" altLang="en-US" sz="1600" dirty="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en-US" altLang="zh-CN" sz="1600" baseline="30000" dirty="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600" dirty="0"/>
              <a:t>	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>	</a:t>
            </a:r>
            <a:r>
              <a:rPr lang="pt-BR" altLang="zh-CN" sz="1600" dirty="0"/>
              <a:t>pi=pi+term</a:t>
            </a:r>
            <a:r>
              <a:rPr lang="pt-BR" altLang="zh-CN" sz="1600" dirty="0" smtClean="0"/>
              <a:t>;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把当前项</a:t>
            </a:r>
            <a:r>
              <a:rPr lang="pt-BR" altLang="zh-CN" sz="1600" dirty="0">
                <a:solidFill>
                  <a:srgbClr val="008000"/>
                </a:solidFill>
              </a:rPr>
              <a:t>term</a:t>
            </a:r>
            <a:r>
              <a:rPr lang="zh-CN" altLang="en-US" sz="1600" dirty="0">
                <a:solidFill>
                  <a:srgbClr val="008000"/>
                </a:solidFill>
              </a:rPr>
              <a:t>累加到</a:t>
            </a:r>
            <a:r>
              <a:rPr lang="pt-BR" altLang="zh-CN" sz="1600" dirty="0">
                <a:solidFill>
                  <a:srgbClr val="008000"/>
                </a:solidFill>
              </a:rPr>
              <a:t>pi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600" dirty="0"/>
              <a:t>		</a:t>
            </a:r>
            <a:r>
              <a:rPr lang="pt-BR" altLang="zh-CN" sz="1600" dirty="0"/>
              <a:t>n=n+2</a:t>
            </a:r>
            <a:r>
              <a:rPr lang="pt-BR" altLang="zh-CN" sz="1600" dirty="0" smtClean="0"/>
              <a:t>;					    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pt-BR" altLang="zh-CN" sz="1600" dirty="0">
                <a:solidFill>
                  <a:srgbClr val="008000"/>
                </a:solidFill>
              </a:rPr>
              <a:t>n+2</a:t>
            </a:r>
            <a:r>
              <a:rPr lang="zh-CN" altLang="en-US" sz="1600" dirty="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600" dirty="0"/>
              <a:t>		</a:t>
            </a:r>
            <a:r>
              <a:rPr lang="pt-BR" altLang="zh-CN" sz="1600" dirty="0"/>
              <a:t>sign=-sign</a:t>
            </a:r>
            <a:r>
              <a:rPr lang="pt-BR" altLang="zh-CN" sz="1600" dirty="0" smtClean="0"/>
              <a:t>;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pt-BR" altLang="zh-CN" sz="1600" dirty="0">
                <a:solidFill>
                  <a:srgbClr val="008000"/>
                </a:solidFill>
              </a:rPr>
              <a:t>sign</a:t>
            </a:r>
            <a:r>
              <a:rPr lang="zh-CN" altLang="en-US" sz="1600" dirty="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600" dirty="0"/>
              <a:t>		</a:t>
            </a:r>
            <a:r>
              <a:rPr lang="pt-BR" altLang="zh-CN" sz="1600" dirty="0"/>
              <a:t>term=sign/n</a:t>
            </a:r>
            <a:r>
              <a:rPr lang="pt-BR" altLang="zh-CN" sz="1600" dirty="0" smtClean="0"/>
              <a:t>;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求出下一项的值</a:t>
            </a:r>
            <a:r>
              <a:rPr lang="pt-BR" altLang="zh-CN" sz="1600" dirty="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600" dirty="0"/>
              <a:t>	}</a:t>
            </a:r>
          </a:p>
          <a:p>
            <a:pPr defTabSz="363538"/>
            <a:r>
              <a:rPr lang="pt-BR" altLang="zh-CN" sz="1600" dirty="0"/>
              <a:t>	pi=pi*4</a:t>
            </a:r>
            <a:r>
              <a:rPr lang="pt-BR" altLang="zh-CN" sz="1600" dirty="0" smtClean="0"/>
              <a:t>;						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多项式的和</a:t>
            </a:r>
            <a:r>
              <a:rPr lang="pt-BR" altLang="zh-CN" sz="1600" dirty="0">
                <a:solidFill>
                  <a:srgbClr val="008000"/>
                </a:solidFill>
              </a:rPr>
              <a:t>pi</a:t>
            </a:r>
            <a:r>
              <a:rPr lang="zh-CN" altLang="en-US" sz="1600" dirty="0">
                <a:solidFill>
                  <a:srgbClr val="008000"/>
                </a:solidFill>
              </a:rPr>
              <a:t>乘以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，才是</a:t>
            </a:r>
            <a:r>
              <a:rPr lang="el-GR" altLang="zh-CN" sz="1600" dirty="0">
                <a:solidFill>
                  <a:srgbClr val="008000"/>
                </a:solidFill>
              </a:rPr>
              <a:t>π</a:t>
            </a:r>
            <a:r>
              <a:rPr lang="zh-CN" altLang="en-US" sz="1600" dirty="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600" dirty="0"/>
              <a:t>	</a:t>
            </a:r>
            <a:r>
              <a:rPr lang="pt-BR" altLang="zh-CN" sz="1600" dirty="0"/>
              <a:t>printf("pi=%10.8f\n",pi</a:t>
            </a:r>
            <a:r>
              <a:rPr lang="pt-BR" altLang="zh-CN" sz="1600" dirty="0" smtClean="0"/>
              <a:t>);		</a:t>
            </a:r>
            <a:r>
              <a:rPr lang="pt-BR" altLang="zh-CN" sz="1600" dirty="0" smtClean="0"/>
              <a:t>   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</a:t>
            </a:r>
            <a:r>
              <a:rPr lang="el-GR" altLang="zh-CN" sz="1600" dirty="0">
                <a:solidFill>
                  <a:srgbClr val="008000"/>
                </a:solidFill>
              </a:rPr>
              <a:t>π</a:t>
            </a:r>
            <a:r>
              <a:rPr lang="zh-CN" altLang="en-US" sz="1600" dirty="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600" dirty="0"/>
              <a:t>	</a:t>
            </a:r>
            <a:r>
              <a:rPr lang="pt-BR" altLang="zh-CN" sz="1600" dirty="0"/>
              <a:t>return 0;</a:t>
            </a:r>
          </a:p>
          <a:p>
            <a:pPr defTabSz="363538"/>
            <a:r>
              <a:rPr lang="pt-BR" altLang="zh-CN" sz="1600" dirty="0"/>
              <a:t>}</a:t>
            </a:r>
            <a:endParaRPr lang="en-US" altLang="zh-CN" sz="1600" dirty="0" smtClean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212616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解题思路</a:t>
            </a:r>
            <a:r>
              <a:rPr lang="en-US" altLang="zh-CN" sz="1600" b="1" dirty="0" smtClean="0"/>
              <a:t>: </a:t>
            </a:r>
            <a:r>
              <a:rPr lang="zh-CN" altLang="en-US" sz="1600" dirty="0" smtClean="0"/>
              <a:t> 找规律：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1) </a:t>
            </a:r>
            <a:r>
              <a:rPr lang="zh-CN" altLang="en-US" sz="1600" dirty="0"/>
              <a:t>每项的分子都是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2) </a:t>
            </a:r>
            <a:r>
              <a:rPr lang="zh-CN" altLang="en-US" sz="1600" dirty="0"/>
              <a:t>后一项的分母是前一项的分母加</a:t>
            </a:r>
            <a:r>
              <a:rPr lang="en-US" altLang="zh-CN" sz="1600" dirty="0"/>
              <a:t>2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3)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项的符号为正，从第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项起，每一项的符号与前一项的符号相反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在每求出一项后，检查它的绝对值是否大于或等于</a:t>
            </a:r>
            <a:r>
              <a:rPr lang="en-US" altLang="zh-CN" sz="1600" dirty="0" smtClean="0"/>
              <a:t>10</a:t>
            </a:r>
            <a:r>
              <a:rPr lang="en-US" altLang="zh-CN" sz="1600" baseline="30000" dirty="0" smtClean="0"/>
              <a:t>-6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553"/>
              </p:ext>
            </p:extLst>
          </p:nvPr>
        </p:nvGraphicFramePr>
        <p:xfrm>
          <a:off x="9173453" y="1238048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当 </a:t>
                      </a:r>
                      <a:r>
                        <a:rPr lang="en-US" altLang="zh-CN" sz="1400" smtClean="0"/>
                        <a:t>|term|</a:t>
                      </a:r>
                      <a:r>
                        <a:rPr lang="zh-CN" altLang="en-US" sz="1400" smtClean="0"/>
                        <a:t>≥</a:t>
                      </a:r>
                      <a:r>
                        <a:rPr lang="en-US" altLang="zh-CN" sz="1400" smtClean="0"/>
                        <a:t>10</a:t>
                      </a:r>
                      <a:r>
                        <a:rPr lang="en-US" altLang="zh-CN" sz="1400" baseline="30000" smtClean="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输出</a:t>
                      </a:r>
                      <a:r>
                        <a:rPr lang="en-US" altLang="zh-CN" sz="1400" dirty="0" smtClean="0"/>
                        <a:t>pi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6301" y="5623063"/>
            <a:ext cx="3505200" cy="8001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5507" y="6417159"/>
            <a:ext cx="820645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 </a:t>
            </a:r>
            <a:r>
              <a:rPr lang="zh-CN" altLang="en-US" sz="1600" dirty="0"/>
              <a:t>对于</a:t>
            </a:r>
            <a:r>
              <a:rPr lang="en-US" altLang="zh-CN" sz="1600" dirty="0"/>
              <a:t>double</a:t>
            </a:r>
            <a:r>
              <a:rPr lang="zh-CN" altLang="en-US" sz="1600" dirty="0"/>
              <a:t>类型的输出，</a:t>
            </a:r>
            <a:r>
              <a:rPr lang="en-US" altLang="zh-CN" sz="1600" dirty="0"/>
              <a:t>"%f"</a:t>
            </a:r>
            <a:r>
              <a:rPr lang="zh-CN" altLang="en-US" sz="1600" dirty="0"/>
              <a:t>和</a:t>
            </a:r>
            <a:r>
              <a:rPr lang="en-US" altLang="zh-CN" sz="1600" dirty="0"/>
              <a:t>"%lf"</a:t>
            </a:r>
            <a:r>
              <a:rPr lang="zh-CN" altLang="en-US" sz="1600" dirty="0"/>
              <a:t>是一致的，但是</a:t>
            </a:r>
            <a:r>
              <a:rPr lang="en-US" altLang="zh-CN" sz="1600" dirty="0" err="1"/>
              <a:t>scanf</a:t>
            </a:r>
            <a:r>
              <a:rPr lang="zh-CN" altLang="en-US" sz="1600" dirty="0"/>
              <a:t>中必须使用</a:t>
            </a:r>
            <a:r>
              <a:rPr lang="en-US" altLang="zh-CN" sz="1600" dirty="0"/>
              <a:t>%lf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729948" y="1645547"/>
            <a:ext cx="3154017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1400" smtClean="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883965" y="3146987"/>
            <a:ext cx="6152322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</a:t>
            </a:r>
            <a:r>
              <a:rPr lang="pt-BR" altLang="zh-CN" sz="1400" smtClean="0"/>
              <a:t>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</a:t>
            </a:r>
            <a:r>
              <a:rPr lang="zh-CN" altLang="en-US" sz="1400" smtClean="0">
                <a:solidFill>
                  <a:srgbClr val="008000"/>
                </a:solidFill>
              </a:rPr>
              <a:t>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</a:t>
            </a:r>
            <a:r>
              <a:rPr lang="zh-CN" altLang="en-US" sz="1400" smtClean="0">
                <a:solidFill>
                  <a:srgbClr val="008000"/>
                </a:solidFill>
              </a:rPr>
              <a:t>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 smtClean="0">
                <a:solidFill>
                  <a:srgbClr val="008000"/>
                </a:solidFill>
              </a:rPr>
              <a:t>次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</a:t>
            </a:r>
            <a:r>
              <a:rPr lang="pt-BR" altLang="zh-CN" sz="1400" smtClean="0"/>
              <a:t>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-16653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循环程序举例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986" y="856954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5.9】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1061" y="1338470"/>
            <a:ext cx="6917635" cy="343231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000" b="1" dirty="0"/>
              <a:t>#include &lt;stdio.h&gt;</a:t>
            </a:r>
          </a:p>
          <a:p>
            <a:pPr defTabSz="363538"/>
            <a:r>
              <a:rPr lang="pt-BR" altLang="zh-CN" sz="2000" b="1" dirty="0"/>
              <a:t>int main()</a:t>
            </a:r>
          </a:p>
          <a:p>
            <a:pPr defTabSz="363538"/>
            <a:r>
              <a:rPr lang="pt-BR" altLang="zh-CN" sz="2000" b="1" dirty="0"/>
              <a:t>{	int n,i;</a:t>
            </a:r>
          </a:p>
          <a:p>
            <a:pPr defTabSz="363538"/>
            <a:r>
              <a:rPr lang="pt-BR" altLang="zh-CN" sz="2000" b="1" dirty="0"/>
              <a:t>	printf("please enter a integer number,n=?");</a:t>
            </a:r>
          </a:p>
          <a:p>
            <a:pPr defTabSz="363538"/>
            <a:r>
              <a:rPr lang="pt-BR" altLang="zh-CN" sz="2000" b="1" dirty="0"/>
              <a:t>	scanf("%d",&amp;n);</a:t>
            </a:r>
          </a:p>
          <a:p>
            <a:pPr defTabSz="363538"/>
            <a:r>
              <a:rPr lang="pt-BR" altLang="zh-CN" sz="2000" b="1" dirty="0"/>
              <a:t>	for (i=2;i&lt;n;i++)</a:t>
            </a:r>
          </a:p>
          <a:p>
            <a:pPr defTabSz="363538"/>
            <a:r>
              <a:rPr lang="pt-BR" altLang="zh-CN" sz="2000" b="1" dirty="0"/>
              <a:t>		if(n%i==0) </a:t>
            </a:r>
            <a:r>
              <a:rPr lang="pt-BR" altLang="zh-CN" sz="2000" b="1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2000" b="1" dirty="0"/>
              <a:t>	</a:t>
            </a:r>
            <a:r>
              <a:rPr lang="pt-BR" altLang="zh-CN" sz="2000" b="1" dirty="0">
                <a:solidFill>
                  <a:schemeClr val="accent6"/>
                </a:solidFill>
              </a:rPr>
              <a:t>if(i&lt;n) </a:t>
            </a:r>
            <a:r>
              <a:rPr lang="pt-BR" altLang="zh-CN" sz="2000" b="1" dirty="0"/>
              <a:t>printf("%d is not a prime number.\n",n);</a:t>
            </a:r>
          </a:p>
          <a:p>
            <a:pPr defTabSz="363538"/>
            <a:r>
              <a:rPr lang="pt-BR" altLang="zh-CN" sz="2000" b="1" dirty="0"/>
              <a:t>	else printf("%d is a prime number.\n",n);</a:t>
            </a:r>
          </a:p>
          <a:p>
            <a:pPr defTabSz="363538"/>
            <a:r>
              <a:rPr lang="pt-BR" altLang="zh-CN" sz="2000" b="1" dirty="0"/>
              <a:t>	return 0;</a:t>
            </a:r>
          </a:p>
          <a:p>
            <a:pPr defTabSz="363538"/>
            <a:r>
              <a:rPr lang="pt-BR" altLang="zh-CN" sz="2000" b="1" dirty="0"/>
              <a:t>}</a:t>
            </a:r>
            <a:endParaRPr lang="en-US" altLang="zh-CN" sz="2000" b="1" dirty="0" smtClean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60244"/>
              </p:ext>
            </p:extLst>
          </p:nvPr>
        </p:nvGraphicFramePr>
        <p:xfrm>
          <a:off x="7952495" y="1738350"/>
          <a:ext cx="276188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=""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=""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=""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=""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</a:t>
                      </a:r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执行</a:t>
                      </a:r>
                      <a:r>
                        <a:rPr lang="en-US" altLang="zh-CN" sz="1400" dirty="0" smtClean="0"/>
                        <a:t>break</a:t>
                      </a:r>
                      <a:r>
                        <a:rPr lang="zh-CN" altLang="en-US" sz="1400" dirty="0" smtClean="0"/>
                        <a:t>结束循环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i=i+1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不是素数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输出</a:t>
                      </a:r>
                      <a:r>
                        <a:rPr lang="en-US" altLang="zh-CN" sz="1400" dirty="0" smtClean="0"/>
                        <a:t>n</a:t>
                      </a:r>
                      <a:r>
                        <a:rPr lang="zh-CN" altLang="en-US" sz="1400" dirty="0" smtClean="0"/>
                        <a:t>是素数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24910" y="3748877"/>
            <a:ext cx="78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i&lt;n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4425" y="97950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03303"/>
            <a:ext cx="10444942" cy="1666241"/>
            <a:chOff x="8050697" y="5019261"/>
            <a:chExt cx="10444942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253389" y="5188448"/>
              <a:ext cx="10122600" cy="116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若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之间的一个整数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整除，则执行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语句，提前结束循环，流程跳转到循环体之外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。此时</a:t>
              </a:r>
              <a:r>
                <a:rPr lang="en-US" altLang="zh-CN" sz="1400" dirty="0">
                  <a:solidFill>
                    <a:schemeClr val="bg1"/>
                  </a:solidFill>
                </a:rPr>
                <a:t>i&lt;n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。如果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 dirty="0">
                  <a:solidFill>
                    <a:schemeClr val="bg1"/>
                  </a:solidFill>
                </a:rPr>
                <a:t>i&lt;n”</a:t>
              </a:r>
              <a:r>
                <a:rPr lang="zh-CN" altLang="en-US" sz="1400" dirty="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因此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，只要在循环结束后检查循环变量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的值，就能判定循环是提前结束还是正常结束的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。从而判定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是否为素数。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希望</a:t>
              </a:r>
              <a:r>
                <a:rPr lang="zh-CN" altLang="en-US" sz="1400" dirty="0">
                  <a:solidFill>
                    <a:schemeClr val="bg1"/>
                  </a:solidFill>
                </a:rPr>
                <a:t>读者理解和掌握这一方法，以后会常用到。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5775" y="1738350"/>
            <a:ext cx="5724939" cy="418537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pt-BR" altLang="zh-CN" sz="1600" b="1"/>
              <a:t>#include &lt;stdio.h&gt;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int main()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{	int n,i;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printf("please enter a integer number,n=?");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scanf("%d",&amp;n);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for (i=2;i&lt;n;i++)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	if(n%i==0) break;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if(i&lt;n) printf("%d is not a prime number.\n",n);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else printf("%d is a prime number.\n",n);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return 0;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}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smtClean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smtClean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之间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003235" y="3493105"/>
            <a:ext cx="5817703" cy="336489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600" b="1"/>
              <a:t>#include &lt;stdio.h&gt;</a:t>
            </a:r>
          </a:p>
          <a:p>
            <a:pPr defTabSz="363538"/>
            <a:r>
              <a:rPr lang="pt-BR" altLang="zh-CN" sz="1600" b="1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600" b="1"/>
              <a:t>int main()</a:t>
            </a:r>
          </a:p>
          <a:p>
            <a:pPr defTabSz="363538"/>
            <a:r>
              <a:rPr lang="pt-BR" altLang="zh-CN" sz="1600" b="1"/>
              <a:t>{	int n,i,k;</a:t>
            </a:r>
          </a:p>
          <a:p>
            <a:pPr defTabSz="363538"/>
            <a:r>
              <a:rPr lang="pt-BR" altLang="zh-CN" sz="1600" b="1"/>
              <a:t>	printf("please enter a integer number,n=?");</a:t>
            </a:r>
          </a:p>
          <a:p>
            <a:pPr defTabSz="363538"/>
            <a:r>
              <a:rPr lang="pt-BR" altLang="zh-CN" sz="1600" b="1"/>
              <a:t>	scanf("%d",&amp;n);</a:t>
            </a:r>
          </a:p>
          <a:p>
            <a:pPr defTabSz="363538"/>
            <a:r>
              <a:rPr lang="pt-BR" altLang="zh-CN" sz="1600" b="1"/>
              <a:t>	</a:t>
            </a:r>
            <a:r>
              <a:rPr lang="pt-BR" altLang="zh-CN" sz="1600" b="1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600" b="1"/>
              <a:t>	for (i=2;</a:t>
            </a:r>
            <a:r>
              <a:rPr lang="pt-BR" altLang="zh-CN" sz="1600" b="1">
                <a:solidFill>
                  <a:schemeClr val="accent6"/>
                </a:solidFill>
              </a:rPr>
              <a:t>i&lt;=k</a:t>
            </a:r>
            <a:r>
              <a:rPr lang="pt-BR" altLang="zh-CN" sz="1600" b="1"/>
              <a:t>;i++)</a:t>
            </a:r>
          </a:p>
          <a:p>
            <a:pPr defTabSz="363538"/>
            <a:r>
              <a:rPr lang="pt-BR" altLang="zh-CN" sz="1600" b="1"/>
              <a:t>		if(n%i==0) break;</a:t>
            </a:r>
          </a:p>
          <a:p>
            <a:pPr defTabSz="363538"/>
            <a:r>
              <a:rPr lang="pt-BR" altLang="zh-CN" sz="1600" b="1"/>
              <a:t>	if(</a:t>
            </a:r>
            <a:r>
              <a:rPr lang="pt-BR" altLang="zh-CN" sz="1600" b="1">
                <a:solidFill>
                  <a:schemeClr val="accent6"/>
                </a:solidFill>
              </a:rPr>
              <a:t>i&lt;=k</a:t>
            </a:r>
            <a:r>
              <a:rPr lang="pt-BR" altLang="zh-CN" sz="1600" b="1"/>
              <a:t>) printf("%d is not a prime number.\n",n);</a:t>
            </a:r>
          </a:p>
          <a:p>
            <a:pPr defTabSz="363538"/>
            <a:r>
              <a:rPr lang="pt-BR" altLang="zh-CN" sz="1600" b="1"/>
              <a:t>	else printf("%d is a prime number.\n",n);</a:t>
            </a:r>
          </a:p>
          <a:p>
            <a:pPr defTabSz="363538"/>
            <a:r>
              <a:rPr lang="pt-BR" altLang="zh-CN" sz="1600" b="1"/>
              <a:t>	return 0;</a:t>
            </a:r>
          </a:p>
          <a:p>
            <a:pPr defTabSz="363538"/>
            <a:r>
              <a:rPr lang="pt-BR" altLang="zh-CN" sz="1600" b="1"/>
              <a:t>}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-20629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循环程序举例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817198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5.9】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9026" y="2225367"/>
            <a:ext cx="6082749" cy="26249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i,t</a:t>
            </a:r>
            <a:r>
              <a:rPr lang="en-US" altLang="zh-CN" sz="1600" b="1" dirty="0" smtClean="0"/>
              <a:t> = 1;  </a:t>
            </a:r>
            <a:r>
              <a:rPr lang="en-US" altLang="zh-CN" sz="1600" b="1" dirty="0">
                <a:solidFill>
                  <a:srgbClr val="008000"/>
                </a:solidFill>
              </a:rPr>
              <a:t>// t</a:t>
            </a:r>
            <a:r>
              <a:rPr lang="zh-CN" altLang="en-US" sz="1600" b="1" dirty="0">
                <a:solidFill>
                  <a:srgbClr val="008000"/>
                </a:solidFill>
              </a:rPr>
              <a:t>： 标志变量</a:t>
            </a:r>
            <a:endParaRPr lang="pt-BR" altLang="zh-CN" sz="1600" b="1" dirty="0">
              <a:solidFill>
                <a:srgbClr val="008000"/>
              </a:solidFill>
            </a:endParaRPr>
          </a:p>
          <a:p>
            <a:pPr defTabSz="363538">
              <a:lnSpc>
                <a:spcPct val="150000"/>
              </a:lnSpc>
            </a:pPr>
            <a:r>
              <a:rPr lang="pt-BR" altLang="zh-CN" sz="1600" b="1" dirty="0" smtClean="0"/>
              <a:t>for(</a:t>
            </a:r>
            <a:r>
              <a:rPr lang="pt-BR" altLang="zh-CN" sz="1600" b="1" dirty="0" smtClean="0">
                <a:solidFill>
                  <a:schemeClr val="accent6"/>
                </a:solidFill>
              </a:rPr>
              <a:t>t=1</a:t>
            </a:r>
            <a:r>
              <a:rPr lang="pt-BR" altLang="zh-CN" sz="1600" b="1" dirty="0" smtClean="0"/>
              <a:t>,i=2; i</a:t>
            </a:r>
            <a:r>
              <a:rPr lang="en-US" altLang="zh-CN" sz="1600" b="1" dirty="0"/>
              <a:t>&lt;</a:t>
            </a:r>
            <a:r>
              <a:rPr lang="pt-BR" altLang="zh-CN" sz="1600" b="1" dirty="0" smtClean="0"/>
              <a:t>=(int)sqrt(n); i++)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</a:t>
            </a:r>
            <a:r>
              <a:rPr lang="pt-BR" altLang="zh-CN" sz="1600" b="1" dirty="0"/>
              <a:t>if(n%i==0) 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		</a:t>
            </a:r>
            <a:r>
              <a:rPr lang="pt-BR" altLang="zh-CN" sz="1600" b="1" dirty="0" smtClean="0">
                <a:solidFill>
                  <a:schemeClr val="accent6"/>
                </a:solidFill>
              </a:rPr>
              <a:t>t=0;</a:t>
            </a:r>
            <a:r>
              <a:rPr lang="pt-BR" altLang="zh-CN" sz="1600" b="1" dirty="0" smtClean="0"/>
              <a:t>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pt-BR" altLang="zh-CN" sz="1600" b="1" dirty="0">
                <a:solidFill>
                  <a:srgbClr val="008000"/>
                </a:solidFill>
              </a:rPr>
              <a:t>t=0</a:t>
            </a:r>
            <a:r>
              <a:rPr lang="zh-CN" altLang="en-US" sz="1600" b="1" dirty="0">
                <a:solidFill>
                  <a:srgbClr val="008000"/>
                </a:solidFill>
              </a:rPr>
              <a:t>表示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能被</a:t>
            </a:r>
            <a:r>
              <a:rPr lang="pt-BR" altLang="zh-CN" sz="1600" b="1" dirty="0">
                <a:solidFill>
                  <a:srgbClr val="008000"/>
                </a:solidFill>
              </a:rPr>
              <a:t>i</a:t>
            </a:r>
            <a:r>
              <a:rPr lang="zh-CN" altLang="en-US" sz="1600" b="1" dirty="0">
                <a:solidFill>
                  <a:srgbClr val="008000"/>
                </a:solidFill>
              </a:rPr>
              <a:t>整除，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不是素数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 smtClean="0"/>
              <a:t>if(t)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如果</a:t>
            </a:r>
            <a:r>
              <a:rPr lang="pt-BR" altLang="zh-CN" sz="1600" b="1" dirty="0">
                <a:solidFill>
                  <a:srgbClr val="008000"/>
                </a:solidFill>
              </a:rPr>
              <a:t>t=1</a:t>
            </a:r>
            <a:r>
              <a:rPr lang="zh-CN" altLang="en-US" sz="1600" b="1" dirty="0">
                <a:solidFill>
                  <a:srgbClr val="008000"/>
                </a:solidFill>
              </a:rPr>
              <a:t>表示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是素数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 smtClean="0"/>
              <a:t>	printf</a:t>
            </a:r>
            <a:r>
              <a:rPr lang="pt-BR" altLang="zh-CN" sz="1600" b="1" dirty="0"/>
              <a:t>("%d is prime.\n",n);</a:t>
            </a:r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mtClean="0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0" y="1325217"/>
            <a:ext cx="4719944" cy="27824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pt-BR" altLang="zh-CN" sz="1600" b="1"/>
              <a:t>for(t=1,i=2</a:t>
            </a:r>
            <a:r>
              <a:rPr lang="pt-BR" altLang="zh-CN" sz="1600" b="1" smtClean="0"/>
              <a:t>; i&lt;=(int)sqrt(n); i++)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/>
              <a:t>	</a:t>
            </a:r>
            <a:r>
              <a:rPr lang="pt-BR" altLang="zh-CN" sz="1600" b="1"/>
              <a:t>if(n%i==0){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	t=0;	</a:t>
            </a:r>
            <a:endParaRPr lang="zh-CN" altLang="en-US" sz="1600" b="1"/>
          </a:p>
          <a:p>
            <a:pPr defTabSz="363538">
              <a:lnSpc>
                <a:spcPct val="150000"/>
              </a:lnSpc>
            </a:pPr>
            <a:r>
              <a:rPr lang="zh-CN" altLang="en-US" sz="1600" b="1"/>
              <a:t>		</a:t>
            </a:r>
            <a:r>
              <a:rPr lang="pt-BR" altLang="zh-CN" sz="1600" b="1">
                <a:solidFill>
                  <a:schemeClr val="accent6"/>
                </a:solidFill>
              </a:rPr>
              <a:t>break;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	} 	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/>
              <a:t>if(t</a:t>
            </a:r>
            <a:r>
              <a:rPr lang="pt-BR" altLang="zh-CN" sz="1600" b="1" smtClean="0"/>
              <a:t>)</a:t>
            </a:r>
            <a:endParaRPr lang="en-US" altLang="zh-CN" sz="1600" b="1" smtClean="0"/>
          </a:p>
          <a:p>
            <a:pPr defTabSz="363538">
              <a:lnSpc>
                <a:spcPct val="150000"/>
              </a:lnSpc>
            </a:pPr>
            <a:r>
              <a:rPr lang="en-US" altLang="zh-CN" sz="1600" b="1"/>
              <a:t>	</a:t>
            </a:r>
            <a:r>
              <a:rPr lang="pt-BR" altLang="zh-CN" sz="1600" b="1" smtClean="0"/>
              <a:t>printf</a:t>
            </a:r>
            <a:r>
              <a:rPr lang="pt-BR" altLang="zh-CN" sz="1600" b="1"/>
              <a:t>("%d is prime.\n",n);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0" y="4607411"/>
            <a:ext cx="4719943" cy="19789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 b="1"/>
              <a:t>for(t=1,i=2</a:t>
            </a:r>
            <a:r>
              <a:rPr lang="en-US" altLang="zh-CN" sz="1600" b="1" smtClean="0"/>
              <a:t>; i</a:t>
            </a:r>
            <a:r>
              <a:rPr lang="en-US" altLang="zh-CN" sz="1600" b="1"/>
              <a:t>&lt;=sqrt(n</a:t>
            </a:r>
            <a:r>
              <a:rPr lang="en-US" altLang="zh-CN" sz="1600" b="1" smtClean="0"/>
              <a:t>) </a:t>
            </a:r>
            <a:r>
              <a:rPr lang="en-US" altLang="zh-CN" sz="1600" b="1" smtClean="0">
                <a:solidFill>
                  <a:schemeClr val="accent6"/>
                </a:solidFill>
              </a:rPr>
              <a:t>&amp;&amp; t</a:t>
            </a:r>
            <a:r>
              <a:rPr lang="en-US" altLang="zh-CN" sz="1600" b="1" smtClean="0"/>
              <a:t>; i</a:t>
            </a:r>
            <a:r>
              <a:rPr lang="en-US" altLang="zh-CN" sz="1600" b="1"/>
              <a:t>++)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/>
              <a:t>	if(n%i==0)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/>
              <a:t>		t=0;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/>
              <a:t>if(t) 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/>
              <a:t>	printf("%d is prime.\n",n);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313448" y="410311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-23279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循环程序举例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684678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5.10】</a:t>
            </a:r>
            <a:r>
              <a:rPr lang="zh-CN" altLang="en-US" sz="1800" dirty="0">
                <a:solidFill>
                  <a:schemeClr val="accent1"/>
                </a:solidFill>
              </a:rPr>
              <a:t>求</a:t>
            </a:r>
            <a:r>
              <a:rPr lang="en-US" altLang="zh-CN" sz="1800" dirty="0">
                <a:solidFill>
                  <a:schemeClr val="accent1"/>
                </a:solidFill>
              </a:rPr>
              <a:t>100</a:t>
            </a:r>
            <a:r>
              <a:rPr lang="zh-CN" altLang="en-US" sz="1800" dirty="0">
                <a:solidFill>
                  <a:schemeClr val="accent1"/>
                </a:solidFill>
              </a:rPr>
              <a:t>～</a:t>
            </a:r>
            <a:r>
              <a:rPr lang="en-US" altLang="zh-CN" sz="1800" dirty="0">
                <a:solidFill>
                  <a:schemeClr val="accent1"/>
                </a:solidFill>
              </a:rPr>
              <a:t>200</a:t>
            </a:r>
            <a:r>
              <a:rPr lang="zh-CN" altLang="en-US" sz="1800" dirty="0">
                <a:solidFill>
                  <a:schemeClr val="accent1"/>
                </a:solidFill>
              </a:rPr>
              <a:t>间的全部素数。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45496" y="172276"/>
            <a:ext cx="7530547" cy="62715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#include&lt;stdio.h&gt;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#include&lt;math.h&gt;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int main()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{	int n,k,i,m=0;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	for(n=101;n&lt;=200;n=n+2</a:t>
            </a:r>
            <a:r>
              <a:rPr lang="pt-BR" altLang="zh-CN" sz="1600" b="1" dirty="0" smtClean="0"/>
              <a:t>)	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从</a:t>
            </a:r>
            <a:r>
              <a:rPr lang="en-US" altLang="zh-CN" sz="1600" b="1" dirty="0">
                <a:solidFill>
                  <a:srgbClr val="008000"/>
                </a:solidFill>
              </a:rPr>
              <a:t>100</a:t>
            </a:r>
            <a:r>
              <a:rPr lang="zh-CN" altLang="en-US" sz="1600" b="1" dirty="0">
                <a:solidFill>
                  <a:srgbClr val="008000"/>
                </a:solidFill>
              </a:rPr>
              <a:t>变化到</a:t>
            </a:r>
            <a:r>
              <a:rPr lang="en-US" altLang="zh-CN" sz="1600" b="1" dirty="0">
                <a:solidFill>
                  <a:srgbClr val="008000"/>
                </a:solidFill>
              </a:rPr>
              <a:t>200</a:t>
            </a:r>
            <a:r>
              <a:rPr lang="zh-CN" altLang="en-US" sz="1600" b="1" dirty="0">
                <a:solidFill>
                  <a:srgbClr val="008000"/>
                </a:solidFill>
              </a:rPr>
              <a:t>，对</a:t>
            </a:r>
            <a:r>
              <a:rPr lang="zh-CN" altLang="en-US" sz="1600" b="1" dirty="0" smtClean="0">
                <a:solidFill>
                  <a:srgbClr val="008000"/>
                </a:solidFill>
              </a:rPr>
              <a:t>每个奇数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进行判定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{	</a:t>
            </a:r>
            <a:r>
              <a:rPr lang="pt-BR" altLang="zh-CN" sz="1600" b="1" dirty="0"/>
              <a:t>k=sqrt(n);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		for(i=2;i&lt;=k;i++)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		</a:t>
            </a:r>
            <a:r>
              <a:rPr lang="pt-BR" altLang="zh-CN" sz="1600" b="1" dirty="0" smtClean="0"/>
              <a:t>   if(n%i</a:t>
            </a:r>
            <a:r>
              <a:rPr lang="pt-BR" altLang="zh-CN" sz="1600" b="1" dirty="0"/>
              <a:t>==0) break</a:t>
            </a:r>
            <a:r>
              <a:rPr lang="pt-BR" altLang="zh-CN" sz="1600" b="1" dirty="0" smtClean="0"/>
              <a:t>;	  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如果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被</a:t>
            </a:r>
            <a:r>
              <a:rPr lang="pt-BR" altLang="zh-CN" sz="1600" b="1" dirty="0">
                <a:solidFill>
                  <a:srgbClr val="008000"/>
                </a:solidFill>
              </a:rPr>
              <a:t>i</a:t>
            </a:r>
            <a:r>
              <a:rPr lang="zh-CN" altLang="en-US" sz="1600" b="1" dirty="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600" b="1" dirty="0">
                <a:solidFill>
                  <a:srgbClr val="008000"/>
                </a:solidFill>
              </a:rPr>
              <a:t>i&lt;k+1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		if(i&gt;=k+1</a:t>
            </a:r>
            <a:r>
              <a:rPr lang="pt-BR" altLang="zh-CN" sz="1600" b="1" dirty="0" smtClean="0"/>
              <a:t>)			   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若</a:t>
            </a:r>
            <a:r>
              <a:rPr lang="pt-BR" altLang="zh-CN" sz="1600" b="1" dirty="0">
                <a:solidFill>
                  <a:srgbClr val="008000"/>
                </a:solidFill>
              </a:rPr>
              <a:t>i&gt;=k+1</a:t>
            </a:r>
            <a:r>
              <a:rPr lang="zh-CN" altLang="pt-BR" sz="1600" b="1" dirty="0">
                <a:solidFill>
                  <a:srgbClr val="008000"/>
                </a:solidFill>
              </a:rPr>
              <a:t>，</a:t>
            </a:r>
            <a:r>
              <a:rPr lang="zh-CN" altLang="en-US" sz="1600" b="1" dirty="0">
                <a:solidFill>
                  <a:srgbClr val="008000"/>
                </a:solidFill>
              </a:rPr>
              <a:t>表示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未曾被整除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	</a:t>
            </a:r>
            <a:r>
              <a:rPr lang="en-US" altLang="zh-CN" sz="1600" b="1" dirty="0"/>
              <a:t>{	</a:t>
            </a:r>
            <a:r>
              <a:rPr lang="pt-BR" altLang="zh-CN" sz="1600" b="1" dirty="0"/>
              <a:t>printf("%d ",n</a:t>
            </a:r>
            <a:r>
              <a:rPr lang="pt-BR" altLang="zh-CN" sz="1600" b="1" dirty="0" smtClean="0"/>
              <a:t>);</a:t>
            </a:r>
            <a:r>
              <a:rPr lang="pt-BR" altLang="zh-CN" sz="1600" b="1" dirty="0"/>
              <a:t> 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应确定</a:t>
            </a:r>
            <a:r>
              <a:rPr lang="pt-BR" altLang="zh-CN" sz="1600" b="1" dirty="0">
                <a:solidFill>
                  <a:srgbClr val="008000"/>
                </a:solidFill>
              </a:rPr>
              <a:t>n</a:t>
            </a:r>
            <a:r>
              <a:rPr lang="zh-CN" altLang="en-US" sz="1600" b="1" dirty="0">
                <a:solidFill>
                  <a:srgbClr val="008000"/>
                </a:solidFill>
              </a:rPr>
              <a:t>是素数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		</a:t>
            </a:r>
            <a:r>
              <a:rPr lang="pt-BR" altLang="zh-CN" sz="1600" b="1" dirty="0"/>
              <a:t>m=m+1</a:t>
            </a:r>
            <a:r>
              <a:rPr lang="pt-BR" altLang="zh-CN" sz="1600" b="1" dirty="0" smtClean="0"/>
              <a:t>;			   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pt-BR" altLang="zh-CN" sz="1600" b="1" dirty="0">
                <a:solidFill>
                  <a:srgbClr val="008000"/>
                </a:solidFill>
              </a:rPr>
              <a:t>m</a:t>
            </a:r>
            <a:r>
              <a:rPr lang="zh-CN" altLang="en-US" sz="1600" b="1" dirty="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600" b="1" dirty="0">
                <a:solidFill>
                  <a:srgbClr val="008000"/>
                </a:solidFill>
              </a:rPr>
              <a:t>10</a:t>
            </a:r>
            <a:r>
              <a:rPr lang="zh-CN" altLang="en-US" sz="1600" b="1" dirty="0">
                <a:solidFill>
                  <a:srgbClr val="008000"/>
                </a:solidFill>
              </a:rPr>
              <a:t>个素数</a:t>
            </a: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	</a:t>
            </a:r>
            <a:r>
              <a:rPr lang="en-US" altLang="zh-CN" sz="1600" b="1" dirty="0"/>
              <a:t>}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 dirty="0"/>
              <a:t>		</a:t>
            </a:r>
            <a:r>
              <a:rPr lang="pt-BR" altLang="zh-CN" sz="1600" b="1" dirty="0"/>
              <a:t>if(m%10==0) printf</a:t>
            </a:r>
            <a:r>
              <a:rPr lang="pt-BR" altLang="zh-CN" sz="1600" b="1" dirty="0" smtClean="0"/>
              <a:t>(“\n”);	</a:t>
            </a:r>
            <a:r>
              <a:rPr lang="pt-BR" altLang="zh-CN" sz="1600" b="1" dirty="0">
                <a:solidFill>
                  <a:srgbClr val="008000"/>
                </a:solidFill>
              </a:rPr>
              <a:t> //m</a:t>
            </a:r>
            <a:r>
              <a:rPr lang="zh-CN" altLang="en-US" sz="1600" b="1" dirty="0">
                <a:solidFill>
                  <a:srgbClr val="008000"/>
                </a:solidFill>
              </a:rPr>
              <a:t>累计到</a:t>
            </a:r>
            <a:r>
              <a:rPr lang="en-US" altLang="zh-CN" sz="1600" b="1" dirty="0">
                <a:solidFill>
                  <a:srgbClr val="008000"/>
                </a:solidFill>
              </a:rPr>
              <a:t>10</a:t>
            </a:r>
            <a:r>
              <a:rPr lang="zh-CN" altLang="en-US" sz="1600" b="1" dirty="0">
                <a:solidFill>
                  <a:srgbClr val="008000"/>
                </a:solidFill>
              </a:rPr>
              <a:t>的倍数，</a:t>
            </a:r>
            <a:r>
              <a:rPr lang="zh-CN" altLang="en-US" sz="1600" b="1" dirty="0" smtClean="0">
                <a:solidFill>
                  <a:srgbClr val="008000"/>
                </a:solidFill>
              </a:rPr>
              <a:t>换行 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defTabSz="363538">
              <a:lnSpc>
                <a:spcPct val="150000"/>
              </a:lnSpc>
            </a:pPr>
            <a:r>
              <a:rPr lang="zh-CN" altLang="en-US" sz="1600" b="1" dirty="0"/>
              <a:t>	</a:t>
            </a:r>
            <a:r>
              <a:rPr lang="en-US" altLang="zh-CN" sz="1600" b="1" dirty="0" smtClean="0"/>
              <a:t>}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 ("\n");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pt-BR" altLang="zh-CN" sz="1600" b="1" dirty="0"/>
              <a:t>return 0;</a:t>
            </a:r>
          </a:p>
          <a:p>
            <a:pPr defTabSz="363538">
              <a:lnSpc>
                <a:spcPct val="150000"/>
              </a:lnSpc>
            </a:pPr>
            <a:r>
              <a:rPr lang="pt-BR" altLang="zh-CN" sz="1600" b="1" dirty="0"/>
              <a:t>}</a:t>
            </a:r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254" y="5204791"/>
            <a:ext cx="3448050" cy="1066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232" y="-2858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循环程序举例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774" y="631670"/>
            <a:ext cx="11580330" cy="69354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6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600" dirty="0" smtClean="0">
                <a:solidFill>
                  <a:schemeClr val="accent1"/>
                </a:solidFill>
              </a:rPr>
              <a:t>5.11】</a:t>
            </a:r>
            <a:r>
              <a:rPr lang="zh-CN" altLang="en-US" sz="1600" dirty="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600" dirty="0" smtClean="0">
                <a:solidFill>
                  <a:schemeClr val="accent1"/>
                </a:solidFill>
              </a:rPr>
              <a:t>:</a:t>
            </a:r>
            <a:r>
              <a:rPr lang="zh-CN" altLang="en-US" sz="1600" dirty="0">
                <a:solidFill>
                  <a:schemeClr val="accent1"/>
                </a:solidFill>
              </a:rPr>
              <a:t>将字母</a:t>
            </a:r>
            <a:r>
              <a:rPr lang="en-US" altLang="zh-CN" sz="1600" dirty="0">
                <a:solidFill>
                  <a:schemeClr val="accent1"/>
                </a:solidFill>
              </a:rPr>
              <a:t>A</a:t>
            </a:r>
            <a:r>
              <a:rPr lang="zh-CN" altLang="en-US" sz="1600" dirty="0">
                <a:solidFill>
                  <a:schemeClr val="accent1"/>
                </a:solidFill>
              </a:rPr>
              <a:t>变成字母</a:t>
            </a:r>
            <a:r>
              <a:rPr lang="en-US" altLang="zh-CN" sz="1600" dirty="0">
                <a:solidFill>
                  <a:schemeClr val="accent1"/>
                </a:solidFill>
              </a:rPr>
              <a:t>E</a:t>
            </a:r>
            <a:r>
              <a:rPr lang="zh-CN" altLang="en-US" sz="1600" dirty="0">
                <a:solidFill>
                  <a:schemeClr val="accent1"/>
                </a:solidFill>
              </a:rPr>
              <a:t>，</a:t>
            </a:r>
            <a:r>
              <a:rPr lang="en-US" altLang="zh-CN" sz="1600" dirty="0">
                <a:solidFill>
                  <a:schemeClr val="accent1"/>
                </a:solidFill>
              </a:rPr>
              <a:t>a</a:t>
            </a:r>
            <a:r>
              <a:rPr lang="zh-CN" altLang="en-US" sz="1600" dirty="0">
                <a:solidFill>
                  <a:schemeClr val="accent1"/>
                </a:solidFill>
              </a:rPr>
              <a:t>变成</a:t>
            </a:r>
            <a:r>
              <a:rPr lang="en-US" altLang="zh-CN" sz="1600" dirty="0">
                <a:solidFill>
                  <a:schemeClr val="accent1"/>
                </a:solidFill>
              </a:rPr>
              <a:t>e</a:t>
            </a:r>
            <a:r>
              <a:rPr lang="zh-CN" altLang="en-US" sz="1600" dirty="0">
                <a:solidFill>
                  <a:schemeClr val="accent1"/>
                </a:solidFill>
              </a:rPr>
              <a:t>，即变成其后的第</a:t>
            </a:r>
            <a:r>
              <a:rPr lang="en-US" altLang="zh-CN" sz="1600" dirty="0">
                <a:solidFill>
                  <a:schemeClr val="accent1"/>
                </a:solidFill>
              </a:rPr>
              <a:t>4</a:t>
            </a:r>
            <a:r>
              <a:rPr lang="zh-CN" altLang="en-US" sz="1600" dirty="0">
                <a:solidFill>
                  <a:schemeClr val="accent1"/>
                </a:solidFill>
              </a:rPr>
              <a:t>个字母，</a:t>
            </a:r>
            <a:r>
              <a:rPr lang="en-US" altLang="zh-CN" sz="1600" dirty="0">
                <a:solidFill>
                  <a:schemeClr val="accent1"/>
                </a:solidFill>
              </a:rPr>
              <a:t>W</a:t>
            </a:r>
            <a:r>
              <a:rPr lang="zh-CN" altLang="en-US" sz="1600" dirty="0">
                <a:solidFill>
                  <a:schemeClr val="accent1"/>
                </a:solidFill>
              </a:rPr>
              <a:t>变成</a:t>
            </a:r>
            <a:r>
              <a:rPr lang="en-US" altLang="zh-CN" sz="1600" dirty="0">
                <a:solidFill>
                  <a:schemeClr val="accent1"/>
                </a:solidFill>
              </a:rPr>
              <a:t>A</a:t>
            </a:r>
            <a:r>
              <a:rPr lang="zh-CN" altLang="en-US" sz="1600" dirty="0">
                <a:solidFill>
                  <a:schemeClr val="accent1"/>
                </a:solidFill>
              </a:rPr>
              <a:t>，</a:t>
            </a:r>
            <a:r>
              <a:rPr lang="en-US" altLang="zh-CN" sz="1600" dirty="0">
                <a:solidFill>
                  <a:schemeClr val="accent1"/>
                </a:solidFill>
              </a:rPr>
              <a:t>X</a:t>
            </a:r>
            <a:r>
              <a:rPr lang="zh-CN" altLang="en-US" sz="1600" dirty="0">
                <a:solidFill>
                  <a:schemeClr val="accent1"/>
                </a:solidFill>
              </a:rPr>
              <a:t>变成</a:t>
            </a:r>
            <a:r>
              <a:rPr lang="en-US" altLang="zh-CN" sz="1600" dirty="0">
                <a:solidFill>
                  <a:schemeClr val="accent1"/>
                </a:solidFill>
              </a:rPr>
              <a:t>B</a:t>
            </a:r>
            <a:r>
              <a:rPr lang="zh-CN" altLang="en-US" sz="1600" dirty="0">
                <a:solidFill>
                  <a:schemeClr val="accent1"/>
                </a:solidFill>
              </a:rPr>
              <a:t>，</a:t>
            </a:r>
            <a:r>
              <a:rPr lang="en-US" altLang="zh-CN" sz="1600" dirty="0">
                <a:solidFill>
                  <a:schemeClr val="accent1"/>
                </a:solidFill>
              </a:rPr>
              <a:t>Y</a:t>
            </a:r>
            <a:r>
              <a:rPr lang="zh-CN" altLang="en-US" sz="1600" dirty="0">
                <a:solidFill>
                  <a:schemeClr val="accent1"/>
                </a:solidFill>
              </a:rPr>
              <a:t>变成</a:t>
            </a:r>
            <a:r>
              <a:rPr lang="en-US" altLang="zh-CN" sz="1600" dirty="0">
                <a:solidFill>
                  <a:schemeClr val="accent1"/>
                </a:solidFill>
              </a:rPr>
              <a:t>C</a:t>
            </a:r>
            <a:r>
              <a:rPr lang="zh-CN" altLang="en-US" sz="1600" dirty="0">
                <a:solidFill>
                  <a:schemeClr val="accent1"/>
                </a:solidFill>
              </a:rPr>
              <a:t>，</a:t>
            </a:r>
            <a:r>
              <a:rPr lang="en-US" altLang="zh-CN" sz="1600" dirty="0">
                <a:solidFill>
                  <a:schemeClr val="accent1"/>
                </a:solidFill>
              </a:rPr>
              <a:t>Z</a:t>
            </a:r>
            <a:r>
              <a:rPr lang="zh-CN" altLang="en-US" sz="1600" dirty="0">
                <a:solidFill>
                  <a:schemeClr val="accent1"/>
                </a:solidFill>
              </a:rPr>
              <a:t>变成</a:t>
            </a:r>
            <a:r>
              <a:rPr lang="en-US" altLang="zh-CN" sz="1600" dirty="0" smtClean="0">
                <a:solidFill>
                  <a:schemeClr val="accent1"/>
                </a:solidFill>
              </a:rPr>
              <a:t>D</a:t>
            </a:r>
            <a:r>
              <a:rPr lang="zh-CN" altLang="en-US" sz="1600" dirty="0" smtClean="0">
                <a:solidFill>
                  <a:schemeClr val="accent1"/>
                </a:solidFill>
              </a:rPr>
              <a:t>。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5773" y="2187504"/>
            <a:ext cx="7755453" cy="43991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600" b="1" dirty="0"/>
              <a:t>#include &lt;stdio.h&gt;</a:t>
            </a:r>
          </a:p>
          <a:p>
            <a:pPr defTabSz="363538"/>
            <a:r>
              <a:rPr lang="pt-BR" altLang="zh-CN" sz="1600" b="1" dirty="0"/>
              <a:t>int main()</a:t>
            </a:r>
          </a:p>
          <a:p>
            <a:pPr defTabSz="363538"/>
            <a:r>
              <a:rPr lang="pt-BR" altLang="zh-CN" sz="1600" b="1" dirty="0"/>
              <a:t>{	char c;</a:t>
            </a:r>
          </a:p>
          <a:p>
            <a:pPr defTabSz="363538"/>
            <a:r>
              <a:rPr lang="pt-BR" altLang="zh-CN" sz="1600" b="1" dirty="0"/>
              <a:t>	c=getchar</a:t>
            </a:r>
            <a:r>
              <a:rPr lang="pt-BR" altLang="zh-CN" sz="1600" b="1" dirty="0" smtClean="0"/>
              <a:t>();			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600" b="1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600" b="1" dirty="0"/>
              <a:t>	while(c!='\n</a:t>
            </a:r>
            <a:r>
              <a:rPr lang="pt-BR" altLang="zh-CN" sz="1600" b="1" dirty="0" smtClean="0"/>
              <a:t>')			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检查</a:t>
            </a:r>
            <a:r>
              <a:rPr lang="pt-BR" altLang="zh-CN" sz="1600" b="1" dirty="0">
                <a:solidFill>
                  <a:srgbClr val="008000"/>
                </a:solidFill>
              </a:rPr>
              <a:t>c</a:t>
            </a:r>
            <a:r>
              <a:rPr lang="zh-CN" altLang="en-US" sz="1600" b="1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600" b="1" dirty="0">
                <a:solidFill>
                  <a:srgbClr val="008000"/>
                </a:solidFill>
              </a:rPr>
              <a:t>'\</a:t>
            </a:r>
            <a:r>
              <a:rPr lang="pt-BR" altLang="zh-CN" sz="1600" b="1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600" b="1" dirty="0"/>
              <a:t>	{	if((c&gt;='a' &amp;&amp; c&lt;='z') || (c&gt;='A' &amp;&amp; c&lt;='Z</a:t>
            </a:r>
            <a:r>
              <a:rPr lang="pt-BR" altLang="zh-CN" sz="1600" b="1" dirty="0" smtClean="0"/>
              <a:t>'))	</a:t>
            </a:r>
            <a:r>
              <a:rPr lang="pt-BR" altLang="zh-CN" sz="1600" b="1" dirty="0">
                <a:solidFill>
                  <a:srgbClr val="008000"/>
                </a:solidFill>
              </a:rPr>
              <a:t>//c</a:t>
            </a:r>
            <a:r>
              <a:rPr lang="zh-CN" altLang="en-US" sz="1600" b="1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600" b="1" dirty="0"/>
              <a:t>		</a:t>
            </a:r>
            <a:r>
              <a:rPr lang="en-US" altLang="zh-CN" sz="1600" b="1" dirty="0"/>
              <a:t>{	</a:t>
            </a:r>
            <a:r>
              <a:rPr lang="pt-BR" altLang="zh-CN" sz="1600" b="1" dirty="0"/>
              <a:t>if(c&gt;='W' &amp;&amp; c&lt;='Z' || c&gt;='w' &amp;&amp; c&lt;='z') </a:t>
            </a:r>
            <a:r>
              <a:rPr lang="pt-BR" altLang="zh-CN" sz="1600" b="1" dirty="0" smtClean="0"/>
              <a:t>c = c -22</a:t>
            </a:r>
            <a:r>
              <a:rPr lang="pt-BR" altLang="zh-CN" sz="1600" b="1" dirty="0"/>
              <a:t>;</a:t>
            </a:r>
          </a:p>
          <a:p>
            <a:pPr defTabSz="363538"/>
            <a:r>
              <a:rPr lang="pt-BR" altLang="zh-CN" sz="1600" b="1" dirty="0"/>
              <a:t>			</a:t>
            </a:r>
            <a:r>
              <a:rPr lang="pt-BR" altLang="zh-CN" sz="1600" b="1" dirty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如果是</a:t>
            </a:r>
            <a:r>
              <a:rPr lang="en-US" altLang="zh-CN" sz="1600" b="1" dirty="0">
                <a:solidFill>
                  <a:srgbClr val="008000"/>
                </a:solidFill>
              </a:rPr>
              <a:t>26</a:t>
            </a:r>
            <a:r>
              <a:rPr lang="zh-CN" altLang="en-US" sz="1600" b="1" dirty="0">
                <a:solidFill>
                  <a:srgbClr val="008000"/>
                </a:solidFill>
              </a:rPr>
              <a:t>个字母中最后</a:t>
            </a:r>
            <a:r>
              <a:rPr lang="en-US" altLang="zh-CN" sz="1600" b="1" dirty="0">
                <a:solidFill>
                  <a:srgbClr val="008000"/>
                </a:solidFill>
              </a:rPr>
              <a:t>4</a:t>
            </a:r>
            <a:r>
              <a:rPr lang="zh-CN" altLang="en-US" sz="1600" b="1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c - 22</a:t>
            </a:r>
            <a:endParaRPr lang="pt-BR" altLang="zh-CN" sz="1600" b="1" dirty="0">
              <a:solidFill>
                <a:srgbClr val="008000"/>
              </a:solidFill>
            </a:endParaRPr>
          </a:p>
          <a:p>
            <a:pPr defTabSz="363538"/>
            <a:r>
              <a:rPr lang="pt-BR" altLang="zh-CN" sz="1600" b="1" dirty="0"/>
              <a:t>			else </a:t>
            </a:r>
            <a:r>
              <a:rPr lang="pt-BR" altLang="zh-CN" sz="1600" b="1" dirty="0" smtClean="0"/>
              <a:t> c =c + 4;   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如果是前面</a:t>
            </a:r>
            <a:r>
              <a:rPr lang="en-US" altLang="zh-CN" sz="1600" b="1" dirty="0">
                <a:solidFill>
                  <a:srgbClr val="008000"/>
                </a:solidFill>
              </a:rPr>
              <a:t>22</a:t>
            </a:r>
            <a:r>
              <a:rPr lang="zh-CN" altLang="en-US" sz="1600" b="1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c</a:t>
            </a:r>
            <a:r>
              <a:rPr lang="zh-CN" altLang="en-US" sz="1600" b="1" dirty="0">
                <a:solidFill>
                  <a:srgbClr val="008000"/>
                </a:solidFill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+ 4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defTabSz="363538"/>
            <a:r>
              <a:rPr lang="zh-CN" altLang="en-US" sz="1600" b="1" dirty="0"/>
              <a:t>		</a:t>
            </a:r>
            <a:r>
              <a:rPr lang="en-US" altLang="zh-CN" sz="1600" b="1" dirty="0"/>
              <a:t>}</a:t>
            </a:r>
          </a:p>
          <a:p>
            <a:pPr defTabSz="363538"/>
            <a:r>
              <a:rPr lang="en-US" altLang="zh-CN" sz="1600" b="1" dirty="0"/>
              <a:t>		</a:t>
            </a:r>
            <a:r>
              <a:rPr lang="pt-BR" altLang="zh-CN" sz="1600" b="1" dirty="0"/>
              <a:t>printf("%c",c</a:t>
            </a:r>
            <a:r>
              <a:rPr lang="pt-BR" altLang="zh-CN" sz="1600" b="1" dirty="0" smtClean="0"/>
              <a:t>);		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600" b="1" dirty="0"/>
              <a:t>		</a:t>
            </a:r>
            <a:r>
              <a:rPr lang="pt-BR" altLang="zh-CN" sz="1600" b="1" dirty="0"/>
              <a:t>c=getchar(); </a:t>
            </a:r>
            <a:r>
              <a:rPr lang="pt-BR" altLang="zh-CN" sz="1600" b="1" dirty="0" smtClean="0"/>
              <a:t>			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600" b="1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600" b="1" dirty="0"/>
              <a:t>	}</a:t>
            </a:r>
          </a:p>
          <a:p>
            <a:pPr defTabSz="363538"/>
            <a:r>
              <a:rPr lang="pt-BR" altLang="zh-CN" sz="1600" b="1" dirty="0"/>
              <a:t>	printf("\n");</a:t>
            </a:r>
          </a:p>
          <a:p>
            <a:pPr defTabSz="363538"/>
            <a:r>
              <a:rPr lang="pt-BR" altLang="zh-CN" sz="1600" b="1" dirty="0"/>
              <a:t>	return 0;</a:t>
            </a:r>
          </a:p>
          <a:p>
            <a:pPr defTabSz="363538"/>
            <a:r>
              <a:rPr lang="pt-BR" altLang="zh-CN" sz="1600" b="1" dirty="0"/>
              <a:t>}</a:t>
            </a:r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74" y="1280863"/>
            <a:ext cx="11473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解题思路</a:t>
            </a:r>
            <a:r>
              <a:rPr lang="en-US" altLang="zh-CN" sz="1600" b="1" dirty="0" smtClean="0"/>
              <a:t>: </a:t>
            </a:r>
          </a:p>
          <a:p>
            <a:pPr marL="342900" indent="-342900">
              <a:buAutoNum type="arabicParenBoth"/>
            </a:pPr>
            <a:r>
              <a:rPr lang="zh-CN" altLang="en-US" sz="1600" dirty="0" smtClean="0"/>
              <a:t>判断哪些</a:t>
            </a:r>
            <a:r>
              <a:rPr lang="zh-CN" altLang="en-US" sz="1600" dirty="0"/>
              <a:t>字符不需要改变，哪些字符需要</a:t>
            </a:r>
            <a:r>
              <a:rPr lang="zh-CN" altLang="en-US" sz="1600" dirty="0" smtClean="0"/>
              <a:t>改变。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2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通过改变字符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ASCII</a:t>
            </a:r>
            <a:r>
              <a:rPr lang="zh-CN" altLang="en-US" sz="1600" dirty="0" smtClean="0"/>
              <a:t>值的方式将其变为指定的字母。</a:t>
            </a:r>
            <a:endParaRPr lang="en-US" altLang="zh-CN" sz="1600" dirty="0" smtClean="0"/>
          </a:p>
          <a:p>
            <a:r>
              <a:rPr lang="en-US" altLang="zh-CN" sz="1600" dirty="0" smtClean="0"/>
              <a:t>‘A’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 ‘V’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‘a’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 ‘v’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 = c + 4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‘W’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 ‘Z’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‘w’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 'z'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 = c - 22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=""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=""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=""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=""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dirty="0" smtClean="0"/>
                        <a:t>输入一个字符给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dirty="0" smtClean="0"/>
                    </a:p>
                    <a:p>
                      <a:pPr algn="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45204" y="3677480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c</a:t>
            </a:r>
            <a:r>
              <a:rPr lang="zh-CN" altLang="en-US" sz="1400" dirty="0" smtClean="0"/>
              <a:t>是字母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259974" y="3955440"/>
            <a:ext cx="1063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c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'W'~'Z'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'</a:t>
            </a:r>
            <a:r>
              <a:rPr lang="en-US" altLang="zh-CN" sz="1400" dirty="0" err="1" smtClean="0"/>
              <a:t>w'~'z</a:t>
            </a:r>
            <a:r>
              <a:rPr lang="en-US" altLang="zh-CN" sz="1400" dirty="0" smtClean="0"/>
              <a:t>'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70574" y="2187504"/>
            <a:ext cx="3419061" cy="646331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个字母的</a:t>
            </a:r>
            <a:r>
              <a:rPr lang="en-US" altLang="zh-CN" dirty="0" smtClean="0"/>
              <a:t>ACSII</a:t>
            </a:r>
            <a:r>
              <a:rPr lang="zh-CN" altLang="en-US" dirty="0" smtClean="0"/>
              <a:t>码顺序排列</a:t>
            </a:r>
            <a:endParaRPr lang="en-US" altLang="zh-CN" dirty="0" smtClean="0"/>
          </a:p>
          <a:p>
            <a:r>
              <a:rPr lang="en-US" altLang="zh-CN" dirty="0" smtClean="0"/>
              <a:t>22 = 26(</a:t>
            </a:r>
            <a:r>
              <a:rPr lang="zh-CN" altLang="en-US" dirty="0" smtClean="0"/>
              <a:t>个字母</a:t>
            </a:r>
            <a:r>
              <a:rPr lang="en-US" altLang="zh-CN" dirty="0" smtClean="0"/>
              <a:t>) - 4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608" y="1905000"/>
            <a:ext cx="10471744" cy="745603"/>
          </a:xfrm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s=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a+aa+aaa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+...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aa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...a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的值，其中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是一个数字。例如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2+22+222+2222(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此时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n=4),n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均由键盘输入。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607" y="3923768"/>
            <a:ext cx="5952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i,s,n,term</a:t>
            </a:r>
            <a:r>
              <a:rPr lang="en-US" altLang="zh-CN" sz="2000" dirty="0" smtClean="0"/>
              <a:t> = 0;</a:t>
            </a:r>
          </a:p>
          <a:p>
            <a:pPr algn="l"/>
            <a:r>
              <a:rPr lang="en-US" altLang="zh-CN" sz="2000" dirty="0" smtClean="0"/>
              <a:t>for(i = 1,s=0; i&lt;=n; i++) </a:t>
            </a:r>
          </a:p>
          <a:p>
            <a:pPr algn="l"/>
            <a:r>
              <a:rPr lang="en-US" altLang="zh-CN" sz="2000" dirty="0" smtClean="0"/>
              <a:t>{</a:t>
            </a:r>
          </a:p>
          <a:p>
            <a:pPr algn="l"/>
            <a:r>
              <a:rPr lang="en-US" altLang="zh-CN" sz="2000" dirty="0" smtClean="0"/>
              <a:t>   term = term*10 + a;</a:t>
            </a:r>
          </a:p>
          <a:p>
            <a:pPr algn="l"/>
            <a:r>
              <a:rPr lang="en-US" altLang="zh-CN" sz="2000" dirty="0" smtClean="0"/>
              <a:t>   s += term; 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75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while(</a:t>
            </a:r>
            <a:r>
              <a:rPr lang="zh-CN" altLang="en-US" b="1" smtClean="0"/>
              <a:t>表达式</a:t>
            </a:r>
            <a:r>
              <a:rPr lang="en-US" altLang="zh-CN" b="1" smtClean="0"/>
              <a:t>) 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语句可简单地记为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只要当循环条件表达式为真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即给定的条件成立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，就执行</a:t>
            </a:r>
            <a:r>
              <a:rPr lang="zh-CN" altLang="en-US" b="1" dirty="0">
                <a:solidFill>
                  <a:schemeClr val="tx1"/>
                </a:solidFill>
              </a:rPr>
              <a:t>循环体语句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“语句”</a:t>
            </a:r>
            <a:r>
              <a:rPr lang="zh-CN" altLang="en-US" dirty="0">
                <a:solidFill>
                  <a:schemeClr val="tx1"/>
                </a:solidFill>
              </a:rPr>
              <a:t>就是循环体。</a:t>
            </a:r>
            <a:r>
              <a:rPr lang="zh-CN" altLang="en-US" dirty="0" smtClean="0">
                <a:solidFill>
                  <a:schemeClr val="tx1"/>
                </a:solidFill>
              </a:rPr>
              <a:t>循环体可以</a:t>
            </a:r>
            <a:r>
              <a:rPr lang="zh-CN" altLang="en-US" dirty="0">
                <a:solidFill>
                  <a:schemeClr val="tx1"/>
                </a:solidFill>
              </a:rPr>
              <a:t>是一个简单的语句</a:t>
            </a:r>
            <a:r>
              <a:rPr lang="zh-CN" altLang="en-US" dirty="0" smtClean="0">
                <a:solidFill>
                  <a:schemeClr val="tx1"/>
                </a:solidFill>
              </a:rPr>
              <a:t>，可以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chemeClr val="tx1"/>
                </a:solidFill>
              </a:rPr>
              <a:t>复合语句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用花括号括起来的若干</a:t>
            </a:r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r>
              <a:rPr lang="en-US" altLang="zh-CN" b="1" dirty="0" smtClean="0">
                <a:solidFill>
                  <a:schemeClr val="tx1"/>
                </a:solidFill>
              </a:rPr>
              <a:t>{  }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zh-CN" altLang="en-US" dirty="0">
                <a:solidFill>
                  <a:schemeClr val="tx1"/>
                </a:solidFill>
              </a:rPr>
              <a:t>循环体的次数是由循环条件控制的，这个循环条件就是上面一般形式中的“</a:t>
            </a: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zh-CN" altLang="en-US" dirty="0">
                <a:solidFill>
                  <a:schemeClr val="tx1"/>
                </a:solidFill>
              </a:rPr>
              <a:t>”，它也称为循环条件表达式。当此表达式的值为</a:t>
            </a:r>
            <a:r>
              <a:rPr lang="zh-CN" altLang="en-US" b="1" dirty="0">
                <a:solidFill>
                  <a:schemeClr val="tx1"/>
                </a:solidFill>
              </a:rPr>
              <a:t>“真”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以非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值表示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时，就</a:t>
            </a:r>
            <a:r>
              <a:rPr lang="zh-CN" altLang="en-US" dirty="0">
                <a:solidFill>
                  <a:schemeClr val="tx1"/>
                </a:solidFill>
              </a:rPr>
              <a:t>执行循环体语句；为</a:t>
            </a:r>
            <a:r>
              <a:rPr lang="zh-CN" altLang="en-US" b="1" dirty="0">
                <a:solidFill>
                  <a:schemeClr val="tx1"/>
                </a:solidFill>
              </a:rPr>
              <a:t>“假”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以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表示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时，就</a:t>
            </a:r>
            <a:r>
              <a:rPr lang="zh-CN" altLang="en-US" dirty="0">
                <a:solidFill>
                  <a:schemeClr val="tx1"/>
                </a:solidFill>
              </a:rPr>
              <a:t>不执行循环体语句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-99245"/>
            <a:ext cx="10363200" cy="1143000"/>
          </a:xfrm>
        </p:spPr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607" y="1412860"/>
            <a:ext cx="11328787" cy="2725386"/>
          </a:xfrm>
          <a:solidFill>
            <a:srgbClr val="FFC000"/>
          </a:solidFill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韩信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点兵。韩信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有一队兵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，他想知道有多少人，便让士兵排队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报数：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按从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报数，最末一个士兵报的数为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按从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报数，最末一个士兵报的数为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按从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报数，最末一个士兵报的数为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按从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至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报数，最末一个士兵报的数为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； </a:t>
            </a: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计算韩信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至少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有多少兵。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607" y="5013111"/>
            <a:ext cx="11136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algn="l"/>
            <a:r>
              <a:rPr lang="en-US" altLang="zh-CN" sz="2000" dirty="0" smtClean="0"/>
              <a:t>for(x=1;;x</a:t>
            </a:r>
            <a:r>
              <a:rPr lang="en-US" altLang="zh-CN" sz="2000" dirty="0"/>
              <a:t>++)  </a:t>
            </a:r>
          </a:p>
          <a:p>
            <a:pPr algn="l"/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if(x%5==1 &amp;&amp; x%6==5 &amp;&amp; x%7==4 &amp;&amp; x%11==10)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  {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x;  break;}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2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607" y="1904999"/>
            <a:ext cx="11328787" cy="1143001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水仙花数。如果一个三位数的个位数、十位数和百位数的立方和等于该数自身，则称该数为水仙花数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 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编程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求出所有的水仙花数。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633" y="4005040"/>
            <a:ext cx="10944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i,j,k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百、十、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for(i=1;i&lt;=9;i</a:t>
            </a:r>
            <a:r>
              <a:rPr lang="en-US" altLang="zh-CN" sz="2000" dirty="0" smtClean="0"/>
              <a:t>++)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for(j=0;j&lt;=9;j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拾位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for(k=0;k&lt;=9;k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个位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        if(i*100+j*10+k == i*i*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*j*</a:t>
            </a:r>
            <a:r>
              <a:rPr lang="en-US" altLang="zh-CN" sz="2000" dirty="0" err="1"/>
              <a:t>j+k</a:t>
            </a:r>
            <a:r>
              <a:rPr lang="en-US" altLang="zh-CN" sz="2000" dirty="0"/>
              <a:t>*k*k</a:t>
            </a:r>
            <a:r>
              <a:rPr lang="en-US" altLang="zh-CN" sz="2000" dirty="0" smtClean="0"/>
              <a:t>) 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 { // </a:t>
            </a:r>
            <a:r>
              <a:rPr lang="zh-CN" altLang="en-US" sz="2000" dirty="0" smtClean="0"/>
              <a:t>水仙花数  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60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607" y="1905002"/>
            <a:ext cx="11328787" cy="826476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百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钱百鸡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,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已知公鸡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5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个钱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1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只，母鸡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个钱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1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只，小鸡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1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个钱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只，用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100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个钱买了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100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只鸡</a:t>
            </a:r>
            <a:r>
              <a:rPr lang="zh-CN" altLang="en-US" sz="2400" dirty="0" smtClean="0">
                <a:latin typeface="华文宋体" pitchFamily="2" charset="-122"/>
                <a:ea typeface="华文宋体" pitchFamily="2" charset="-122"/>
              </a:rPr>
              <a:t>，问</a:t>
            </a:r>
            <a:r>
              <a:rPr lang="zh-CN" altLang="en-US" sz="2400" dirty="0">
                <a:latin typeface="华文宋体" pitchFamily="2" charset="-122"/>
                <a:ea typeface="华文宋体" pitchFamily="2" charset="-122"/>
              </a:rPr>
              <a:t>公鸡、母鸡、小鸡各几只</a:t>
            </a:r>
            <a:r>
              <a:rPr lang="en-US" altLang="zh-CN" sz="2400" dirty="0">
                <a:latin typeface="华文宋体" pitchFamily="2" charset="-122"/>
                <a:ea typeface="华文宋体" pitchFamily="2" charset="-122"/>
              </a:rPr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614" y="3501005"/>
            <a:ext cx="11424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 // </a:t>
            </a:r>
            <a:r>
              <a:rPr lang="zh-CN" altLang="en-US" sz="2000" dirty="0"/>
              <a:t>公鸡、母鸡、小鸡</a:t>
            </a:r>
            <a:r>
              <a:rPr lang="zh-CN" altLang="en-US" sz="2000" dirty="0" smtClean="0"/>
              <a:t>个数</a:t>
            </a:r>
            <a:endParaRPr lang="en-US" altLang="zh-CN" sz="2000" dirty="0"/>
          </a:p>
          <a:p>
            <a:pPr algn="l"/>
            <a:r>
              <a:rPr lang="en-US" altLang="zh-CN" sz="2000" dirty="0" smtClean="0"/>
              <a:t>for(x=0;x</a:t>
            </a:r>
            <a:r>
              <a:rPr lang="en-US" altLang="zh-CN" sz="2000" dirty="0"/>
              <a:t>&lt;=100;x++) </a:t>
            </a: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 smtClean="0"/>
              <a:t>for(y=0;y</a:t>
            </a:r>
            <a:r>
              <a:rPr lang="en-US" altLang="zh-CN" sz="2000" dirty="0"/>
              <a:t>&lt;=100;y++) 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for(z=0;z</a:t>
            </a:r>
            <a:r>
              <a:rPr lang="en-US" altLang="zh-CN" sz="2000" dirty="0"/>
              <a:t>&lt;=100;z++) 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smtClean="0"/>
              <a:t>   if(5*x+3*</a:t>
            </a:r>
            <a:r>
              <a:rPr lang="en-US" altLang="zh-CN" sz="2000" dirty="0" err="1" smtClean="0"/>
              <a:t>y+z</a:t>
            </a:r>
            <a:r>
              <a:rPr lang="en-US" altLang="zh-CN" sz="2000" dirty="0" smtClean="0"/>
              <a:t>/3 </a:t>
            </a:r>
            <a:r>
              <a:rPr lang="en-US" altLang="zh-CN" sz="2000" dirty="0"/>
              <a:t>== 100 &amp;&amp; 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 == 100 &amp;&amp; z%3 == 0)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dirty="0"/>
              <a:t> </a:t>
            </a:r>
            <a:r>
              <a:rPr lang="en-US" altLang="zh-CN" sz="2000" dirty="0" smtClean="0"/>
              <a:t>             {</a:t>
            </a:r>
            <a:r>
              <a:rPr lang="zh-CN" altLang="en-US" sz="2000" dirty="0" smtClean="0"/>
              <a:t>输出</a:t>
            </a:r>
            <a:r>
              <a:rPr lang="en-US" altLang="zh-CN" sz="2000" dirty="0" err="1" smtClean="0"/>
              <a:t>x,y,z</a:t>
            </a:r>
            <a:r>
              <a:rPr lang="en-US" altLang="zh-CN" sz="2000" dirty="0" smtClean="0"/>
              <a:t>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5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注意事项小结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9930" y="1881809"/>
            <a:ext cx="9978887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while(){ }; do {} while; for(;;){ }</a:t>
            </a:r>
            <a:r>
              <a:rPr lang="zh-CN" altLang="en-US" sz="2400" dirty="0" smtClean="0"/>
              <a:t>执行顺序；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循环变量的开始和结束条件；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循环体是复合语句时，必须用</a:t>
            </a:r>
            <a:r>
              <a:rPr lang="en-US" altLang="zh-CN" sz="2400" dirty="0" smtClean="0"/>
              <a:t>{ }</a:t>
            </a:r>
            <a:r>
              <a:rPr lang="zh-CN" altLang="en-US" sz="2400" dirty="0" smtClean="0"/>
              <a:t>扩起来；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必要</a:t>
            </a:r>
            <a:r>
              <a:rPr lang="zh-CN" altLang="en-US" sz="2400" dirty="0" smtClean="0"/>
              <a:t>时，用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结束整个循环，用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结束本次循环；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关键是找出循环规律，必要时设计流程图，指导</a:t>
            </a:r>
            <a:r>
              <a:rPr lang="zh-CN" altLang="en-US" sz="2400" smtClean="0"/>
              <a:t>代码实现。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313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243068" y="1569539"/>
            <a:ext cx="7825319" cy="371724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i=1,sum=0</a:t>
            </a:r>
            <a:r>
              <a:rPr lang="en-US" altLang="zh-CN" sz="1600" dirty="0" smtClean="0"/>
              <a:t>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定义变量</a:t>
            </a:r>
            <a:r>
              <a:rPr lang="en-US" altLang="zh-CN" sz="1600" dirty="0">
                <a:solidFill>
                  <a:srgbClr val="008000"/>
                </a:solidFill>
              </a:rPr>
              <a:t>i</a:t>
            </a:r>
            <a:r>
              <a:rPr lang="zh-CN" altLang="en-US" sz="1600" dirty="0">
                <a:solidFill>
                  <a:srgbClr val="008000"/>
                </a:solidFill>
              </a:rPr>
              <a:t>的初值为</a:t>
            </a:r>
            <a:r>
              <a:rPr lang="en-US" altLang="zh-CN" sz="1600" dirty="0">
                <a:solidFill>
                  <a:srgbClr val="008000"/>
                </a:solidFill>
              </a:rPr>
              <a:t>1,sum</a:t>
            </a:r>
            <a:r>
              <a:rPr lang="zh-CN" altLang="en-US" sz="1600" dirty="0">
                <a:solidFill>
                  <a:srgbClr val="008000"/>
                </a:solidFill>
              </a:rPr>
              <a:t>的初值为</a:t>
            </a:r>
            <a:r>
              <a:rPr lang="en-US" altLang="zh-CN" sz="1600" dirty="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>
                <a:solidFill>
                  <a:schemeClr val="accent6"/>
                </a:solidFill>
              </a:rPr>
              <a:t>while</a:t>
            </a:r>
            <a:r>
              <a:rPr lang="en-US" altLang="zh-CN" sz="1600" dirty="0" smtClean="0"/>
              <a:t>(i &lt;= 100)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当</a:t>
            </a:r>
            <a:r>
              <a:rPr lang="en-US" altLang="zh-CN" sz="1600" dirty="0">
                <a:solidFill>
                  <a:srgbClr val="008000"/>
                </a:solidFill>
              </a:rPr>
              <a:t>i&gt;100</a:t>
            </a:r>
            <a:r>
              <a:rPr lang="zh-CN" altLang="en-US" sz="1600" dirty="0">
                <a:solidFill>
                  <a:srgbClr val="008000"/>
                </a:solidFill>
              </a:rPr>
              <a:t>，条件表达式</a:t>
            </a:r>
            <a:r>
              <a:rPr lang="en-US" altLang="zh-CN" sz="1600" dirty="0">
                <a:solidFill>
                  <a:srgbClr val="008000"/>
                </a:solidFill>
              </a:rPr>
              <a:t>i&lt;=100</a:t>
            </a:r>
            <a:r>
              <a:rPr lang="zh-CN" altLang="en-US" sz="1600" dirty="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 smtClean="0"/>
              <a:t>{			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 smtClean="0"/>
              <a:t>	sum=</a:t>
            </a:r>
            <a:r>
              <a:rPr lang="en-US" altLang="zh-CN" sz="1600" dirty="0" err="1" smtClean="0"/>
              <a:t>sum+i</a:t>
            </a:r>
            <a:r>
              <a:rPr lang="en-US" altLang="zh-CN" sz="1600" dirty="0" smtClean="0"/>
              <a:t>;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第</a:t>
            </a:r>
            <a:r>
              <a:rPr lang="en-US" altLang="zh-CN" sz="1600" dirty="0">
                <a:solidFill>
                  <a:srgbClr val="008000"/>
                </a:solidFill>
              </a:rPr>
              <a:t>1</a:t>
            </a:r>
            <a:r>
              <a:rPr lang="zh-CN" altLang="en-US" sz="1600" dirty="0">
                <a:solidFill>
                  <a:srgbClr val="008000"/>
                </a:solidFill>
              </a:rPr>
              <a:t>次累加后，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的值为</a:t>
            </a:r>
            <a:r>
              <a:rPr lang="en-US" altLang="zh-CN" sz="16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i++;	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加完后，</a:t>
            </a:r>
            <a:r>
              <a:rPr lang="en-US" altLang="zh-CN" sz="1600" dirty="0">
                <a:solidFill>
                  <a:srgbClr val="008000"/>
                </a:solidFill>
              </a:rPr>
              <a:t>i</a:t>
            </a:r>
            <a:r>
              <a:rPr lang="zh-CN" altLang="en-US" sz="1600" dirty="0">
                <a:solidFill>
                  <a:srgbClr val="008000"/>
                </a:solidFill>
              </a:rPr>
              <a:t>的值加</a:t>
            </a:r>
            <a:r>
              <a:rPr lang="en-US" altLang="zh-CN" sz="1600" dirty="0">
                <a:solidFill>
                  <a:srgbClr val="008000"/>
                </a:solidFill>
              </a:rPr>
              <a:t>1</a:t>
            </a:r>
            <a:r>
              <a:rPr lang="zh-CN" altLang="en-US" sz="1600" dirty="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 smtClean="0"/>
              <a:t>}			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("sum=%d\</a:t>
            </a:r>
            <a:r>
              <a:rPr lang="en-US" altLang="zh-CN" sz="1600" dirty="0" err="1"/>
              <a:t>n",sum</a:t>
            </a:r>
            <a:r>
              <a:rPr lang="en-US" altLang="zh-CN" sz="1600" dirty="0" smtClean="0"/>
              <a:t>);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</a:t>
            </a:r>
            <a:r>
              <a:rPr lang="en-US" altLang="zh-CN" sz="1600" dirty="0">
                <a:solidFill>
                  <a:srgbClr val="008000"/>
                </a:solidFill>
              </a:rPr>
              <a:t>1+2+3…+100</a:t>
            </a:r>
            <a:r>
              <a:rPr lang="zh-CN" altLang="en-US" sz="1600" dirty="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}</a:t>
            </a:r>
            <a:endParaRPr lang="en-US" altLang="zh-CN" sz="1600" dirty="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sum=</a:t>
              </a:r>
              <a:r>
                <a:rPr lang="en-US" altLang="zh-CN" dirty="0" err="1" smtClean="0"/>
                <a:t>sum+i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i=i+1</a:t>
              </a:r>
              <a:endParaRPr lang="zh-CN" altLang="en-US" dirty="0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501848" y="5573749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(1) 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循环体</a:t>
              </a:r>
              <a:r>
                <a:rPr lang="zh-CN" altLang="en-US" sz="1400" dirty="0">
                  <a:solidFill>
                    <a:schemeClr val="bg1"/>
                  </a:solidFill>
                </a:rPr>
                <a:t>如果包含一个以上的语句，应该用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花括号</a:t>
              </a:r>
              <a:r>
                <a:rPr lang="zh-CN" altLang="en-US" sz="1400" dirty="0">
                  <a:solidFill>
                    <a:schemeClr val="bg1"/>
                  </a:solidFill>
                </a:rPr>
                <a:t>括起来，作为复合语句出现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 dirty="0">
                  <a:solidFill>
                    <a:schemeClr val="bg1"/>
                  </a:solidFill>
                </a:rPr>
                <a:t>2) 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 dirty="0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sum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赋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初值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</a:rPr>
                <a:t>否则它们的值是不可预测的，结果显然不正确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 dirty="0">
                  <a:solidFill>
                    <a:schemeClr val="bg1"/>
                  </a:solidFill>
                </a:rPr>
                <a:t>3) 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在循环体中应有使循环趋向于结束的语句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。如本</a:t>
              </a:r>
              <a:r>
                <a:rPr lang="zh-CN" altLang="en-US" sz="1400" dirty="0">
                  <a:solidFill>
                    <a:schemeClr val="bg1"/>
                  </a:solidFill>
                </a:rPr>
                <a:t>例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中的“</a:t>
              </a:r>
              <a:r>
                <a:rPr lang="en-US" altLang="zh-CN" sz="1400" dirty="0">
                  <a:solidFill>
                    <a:schemeClr val="bg1"/>
                  </a:solidFill>
                </a:rPr>
                <a:t>i++</a:t>
              </a:r>
              <a:r>
                <a:rPr lang="zh-CN" altLang="en-US" sz="1400" dirty="0">
                  <a:solidFill>
                    <a:schemeClr val="bg1"/>
                  </a:solidFill>
                </a:rPr>
                <a:t>；”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语句。</a:t>
              </a:r>
              <a:r>
                <a:rPr lang="zh-CN" altLang="en-US" sz="1400" dirty="0">
                  <a:solidFill>
                    <a:schemeClr val="bg1"/>
                  </a:solidFill>
                </a:rPr>
                <a:t>如果无此语句，则</a:t>
              </a:r>
              <a:r>
                <a:rPr lang="en-US" altLang="zh-CN" sz="1400" dirty="0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 smtClean="0"/>
              <a:t>do</a:t>
            </a:r>
          </a:p>
          <a:p>
            <a:pPr defTabSz="536575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en-US" altLang="zh-CN" b="1" smtClean="0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 smtClean="0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先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地执行循环体，然后判断循环条件是否成立。</a:t>
              </a:r>
              <a:endParaRPr lang="zh-CN" altLang="en-US" dirty="0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68871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en-US" altLang="zh-CN" sz="1600">
                <a:solidFill>
                  <a:schemeClr val="accent6"/>
                </a:solidFill>
              </a:rPr>
              <a:t>do</a:t>
            </a:r>
            <a:r>
              <a:rPr lang="en-US" altLang="zh-CN" sz="16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}</a:t>
            </a:r>
            <a:r>
              <a:rPr lang="en-US" altLang="zh-CN" sz="1600">
                <a:solidFill>
                  <a:schemeClr val="accent6"/>
                </a:solidFill>
              </a:rPr>
              <a:t>while</a:t>
            </a:r>
            <a:r>
              <a:rPr lang="en-US" altLang="zh-CN" sz="16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68434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smtClean="0">
                  <a:solidFill>
                    <a:srgbClr val="FFFF00"/>
                  </a:solidFill>
                </a:rPr>
                <a:t>但是</a:t>
              </a:r>
              <a:r>
                <a:rPr lang="zh-CN" altLang="en-US" sz="1400" b="1">
                  <a:solidFill>
                    <a:srgbClr val="FFFF00"/>
                  </a:solidFill>
                </a:rPr>
                <a:t>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2279" y="1661117"/>
            <a:ext cx="3675104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i,sum</a:t>
            </a:r>
            <a:r>
              <a:rPr lang="en-US" altLang="zh-CN" sz="1600" b="1" dirty="0"/>
              <a:t>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("please enter </a:t>
            </a:r>
            <a:r>
              <a:rPr lang="en-US" altLang="zh-CN" sz="1600" b="1" dirty="0" err="1"/>
              <a:t>i,i</a:t>
            </a:r>
            <a:r>
              <a:rPr lang="en-US" altLang="zh-CN" sz="1600" b="1" dirty="0"/>
              <a:t>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</a:t>
            </a:r>
            <a:r>
              <a:rPr lang="en-US" altLang="zh-CN" sz="1600" b="1" dirty="0" err="1"/>
              <a:t>d",&amp;i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while(i &lt;= 10</a:t>
            </a:r>
            <a:r>
              <a:rPr lang="en-US" altLang="zh-CN" sz="1600" b="1" dirty="0"/>
              <a:t>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sum=</a:t>
            </a:r>
            <a:r>
              <a:rPr lang="en-US" altLang="zh-CN" sz="1600" b="1" dirty="0" err="1"/>
              <a:t>sum+i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("sum=%d\</a:t>
            </a:r>
            <a:r>
              <a:rPr lang="en-US" altLang="zh-CN" sz="1600" b="1" dirty="0" err="1"/>
              <a:t>n",sum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3" y="1661118"/>
            <a:ext cx="3636069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i,sum</a:t>
            </a:r>
            <a:r>
              <a:rPr lang="en-US" altLang="zh-CN" sz="1600" b="1" dirty="0"/>
              <a:t>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("please enter </a:t>
            </a:r>
            <a:r>
              <a:rPr lang="en-US" altLang="zh-CN" sz="1600" b="1" dirty="0" err="1"/>
              <a:t>i,i</a:t>
            </a:r>
            <a:r>
              <a:rPr lang="en-US" altLang="zh-CN" sz="1600" b="1" dirty="0"/>
              <a:t>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</a:t>
            </a:r>
            <a:r>
              <a:rPr lang="en-US" altLang="zh-CN" sz="1600" b="1" dirty="0" err="1"/>
              <a:t>d",&amp;i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sum=</a:t>
            </a:r>
            <a:r>
              <a:rPr lang="en-US" altLang="zh-CN" sz="1600" b="1" dirty="0" err="1"/>
              <a:t>sum+i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}</a:t>
            </a:r>
            <a:r>
              <a:rPr lang="en-US" altLang="zh-CN" sz="1600" b="1" dirty="0" smtClean="0"/>
              <a:t>while(i &lt;= 10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("sum=%d\</a:t>
            </a:r>
            <a:r>
              <a:rPr lang="en-US" altLang="zh-CN" sz="1600" b="1" dirty="0" err="1"/>
              <a:t>n",sum</a:t>
            </a:r>
            <a:r>
              <a:rPr lang="en-US" altLang="zh-CN" sz="16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}</a:t>
            </a:r>
            <a:endParaRPr lang="en-US" altLang="zh-CN" sz="1600" b="1" dirty="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1: </a:t>
            </a:r>
            <a:r>
              <a:rPr lang="zh-CN" altLang="en-US" dirty="0">
                <a:solidFill>
                  <a:schemeClr val="tx1"/>
                </a:solidFill>
              </a:rPr>
              <a:t>设置初始条件，</a:t>
            </a:r>
            <a:r>
              <a:rPr lang="zh-CN" altLang="en-US" b="1" dirty="0">
                <a:solidFill>
                  <a:schemeClr val="tx1"/>
                </a:solidFill>
              </a:rPr>
              <a:t>只执行一次</a:t>
            </a:r>
            <a:r>
              <a:rPr lang="zh-CN" altLang="en-US" dirty="0">
                <a:solidFill>
                  <a:schemeClr val="tx1"/>
                </a:solidFill>
              </a:rPr>
              <a:t>。可以为零个、一个或多个变量设置</a:t>
            </a:r>
            <a:r>
              <a:rPr lang="zh-CN" altLang="en-US" dirty="0" smtClean="0">
                <a:solidFill>
                  <a:schemeClr val="tx1"/>
                </a:solidFill>
              </a:rPr>
              <a:t>初值。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2: </a:t>
            </a:r>
            <a:r>
              <a:rPr lang="zh-CN" altLang="en-US" dirty="0">
                <a:solidFill>
                  <a:schemeClr val="tx1"/>
                </a:solidFill>
              </a:rPr>
              <a:t>是循环条件表达式，用来判定是否继续循环。</a:t>
            </a:r>
            <a:r>
              <a:rPr lang="zh-CN" altLang="en-US" b="1" dirty="0">
                <a:solidFill>
                  <a:schemeClr val="tx1"/>
                </a:solidFill>
              </a:rPr>
              <a:t>在每次执行循环体前先执行此表达式</a:t>
            </a:r>
            <a:r>
              <a:rPr lang="zh-CN" altLang="en-US" dirty="0">
                <a:solidFill>
                  <a:schemeClr val="tx1"/>
                </a:solidFill>
              </a:rPr>
              <a:t>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3: </a:t>
            </a:r>
            <a:r>
              <a:rPr lang="zh-CN" altLang="en-US" dirty="0">
                <a:solidFill>
                  <a:schemeClr val="tx1"/>
                </a:solidFill>
              </a:rPr>
              <a:t>作为循环的调整，例如使</a:t>
            </a:r>
            <a:r>
              <a:rPr lang="zh-CN" altLang="en-US" b="1" dirty="0">
                <a:solidFill>
                  <a:schemeClr val="tx1"/>
                </a:solidFill>
              </a:rPr>
              <a:t>循环变量增值</a:t>
            </a:r>
            <a:r>
              <a:rPr lang="zh-CN" altLang="en-US" dirty="0">
                <a:solidFill>
                  <a:schemeClr val="tx1"/>
                </a:solidFill>
              </a:rPr>
              <a:t>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与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的特点是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先判断条件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1: </a:t>
            </a:r>
            <a:r>
              <a:rPr lang="zh-CN" altLang="en-US" dirty="0">
                <a:solidFill>
                  <a:schemeClr val="tx1"/>
                </a:solidFill>
              </a:rPr>
              <a:t>设置初始条件，</a:t>
            </a:r>
            <a:r>
              <a:rPr lang="zh-CN" altLang="en-US" b="1" dirty="0">
                <a:solidFill>
                  <a:schemeClr val="tx1"/>
                </a:solidFill>
              </a:rPr>
              <a:t>只执行一次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b="1" dirty="0">
                <a:solidFill>
                  <a:schemeClr val="tx1"/>
                </a:solidFill>
              </a:rPr>
              <a:t>可以为零个、一个或多个变量设置</a:t>
            </a:r>
            <a:r>
              <a:rPr lang="zh-CN" altLang="en-US" b="1" dirty="0" smtClean="0">
                <a:solidFill>
                  <a:schemeClr val="tx1"/>
                </a:solidFill>
              </a:rPr>
              <a:t>初值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2: </a:t>
            </a:r>
            <a:r>
              <a:rPr lang="zh-CN" altLang="en-US" dirty="0">
                <a:solidFill>
                  <a:schemeClr val="tx1"/>
                </a:solidFill>
              </a:rPr>
              <a:t>是循环条件表达式，用来判定是否继续循环。在</a:t>
            </a:r>
            <a:r>
              <a:rPr lang="zh-CN" altLang="en-US" b="1" dirty="0">
                <a:solidFill>
                  <a:schemeClr val="tx1"/>
                </a:solidFill>
              </a:rPr>
              <a:t>每次执行循环体前先执行此表达式</a:t>
            </a:r>
            <a:r>
              <a:rPr lang="zh-CN" altLang="en-US" dirty="0">
                <a:solidFill>
                  <a:schemeClr val="tx1"/>
                </a:solidFill>
              </a:rPr>
              <a:t>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3: </a:t>
            </a:r>
            <a:r>
              <a:rPr lang="zh-CN" altLang="en-US" dirty="0">
                <a:solidFill>
                  <a:schemeClr val="tx1"/>
                </a:solidFill>
              </a:rPr>
              <a:t>作为循环的调整，例如使</a:t>
            </a:r>
            <a:r>
              <a:rPr lang="zh-CN" altLang="en-US" b="1" dirty="0">
                <a:solidFill>
                  <a:schemeClr val="tx1"/>
                </a:solidFill>
              </a:rPr>
              <a:t>循环变量增值</a:t>
            </a:r>
            <a:r>
              <a:rPr lang="zh-CN" altLang="en-US" dirty="0">
                <a:solidFill>
                  <a:schemeClr val="tx1"/>
                </a:solidFill>
              </a:rPr>
              <a:t>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smtClean="0"/>
              <a:t>for(</a:t>
            </a:r>
            <a:r>
              <a:rPr lang="zh-CN" altLang="en-US" b="1" smtClean="0"/>
              <a:t>循环变量赋值；</a:t>
            </a:r>
            <a:r>
              <a:rPr lang="zh-CN" altLang="en-US" b="1"/>
              <a:t>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4858</Words>
  <Application>Microsoft Office PowerPoint</Application>
  <PresentationFormat>自定义</PresentationFormat>
  <Paragraphs>837</Paragraphs>
  <Slides>33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例题1：</vt:lpstr>
      <vt:lpstr>例题2：</vt:lpstr>
      <vt:lpstr>例题3：</vt:lpstr>
      <vt:lpstr>例题4：</vt:lpstr>
      <vt:lpstr>注意事项小结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LENOVO</cp:lastModifiedBy>
  <cp:revision>295</cp:revision>
  <dcterms:created xsi:type="dcterms:W3CDTF">2017-08-03T06:51:45Z</dcterms:created>
  <dcterms:modified xsi:type="dcterms:W3CDTF">2018-10-23T07:14:41Z</dcterms:modified>
</cp:coreProperties>
</file>