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67.xml" ContentType="application/vnd.openxmlformats-officedocument.presentationml.tags+xml"/>
  <Override PartName="/ppt/notesSlides/notesSlide2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9.xml" ContentType="application/vnd.openxmlformats-officedocument.presentationml.notesSlide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1.xml" ContentType="application/vnd.openxmlformats-officedocument.presentationml.notesSlide+xml"/>
  <Override PartName="/ppt/tags/tag80.xml" ContentType="application/vnd.openxmlformats-officedocument.presentationml.tags+xml"/>
  <Override PartName="/ppt/notesSlides/notesSlide32.xml" ContentType="application/vnd.openxmlformats-officedocument.presentationml.notesSlide+xml"/>
  <Override PartName="/ppt/tags/tag81.xml" ContentType="application/vnd.openxmlformats-officedocument.presentationml.tags+xml"/>
  <Override PartName="/ppt/notesSlides/notesSlide3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notesSlides/notesSlide3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96" r:id="rId10"/>
    <p:sldId id="298" r:id="rId11"/>
    <p:sldId id="297" r:id="rId12"/>
    <p:sldId id="302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71639" autoAdjust="0"/>
  </p:normalViewPr>
  <p:slideViewPr>
    <p:cSldViewPr snapToGrid="0">
      <p:cViewPr>
        <p:scale>
          <a:sx n="75" d="100"/>
          <a:sy n="75" d="100"/>
        </p:scale>
        <p:origin x="-3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强调易犯错的语句：数组边界，循环开始于结束条件。</a:t>
            </a:r>
            <a:endParaRPr lang="en-US" altLang="zh-CN" dirty="0" smtClean="0"/>
          </a:p>
          <a:p>
            <a:r>
              <a:rPr lang="zh-CN" altLang="en-US" dirty="0" smtClean="0"/>
              <a:t>两个变量相互交换的编程技巧。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语句是否有必要使用</a:t>
            </a:r>
            <a:r>
              <a:rPr lang="en-US" altLang="zh-CN" dirty="0" smtClean="0"/>
              <a:t>{ }</a:t>
            </a:r>
          </a:p>
          <a:p>
            <a:r>
              <a:rPr lang="zh-CN" altLang="en-US" dirty="0" smtClean="0"/>
              <a:t>这里并没有优化。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优化的好处，大数据处理；</a:t>
            </a:r>
            <a:endParaRPr lang="en-US" altLang="zh-CN" dirty="0" smtClean="0"/>
          </a:p>
          <a:p>
            <a:r>
              <a:rPr lang="zh-CN" altLang="en-US" dirty="0" smtClean="0"/>
              <a:t>标志变量的作用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讲解调试技术，</a:t>
            </a:r>
            <a:endParaRPr lang="en-US" altLang="zh-CN" dirty="0" smtClean="0"/>
          </a:p>
          <a:p>
            <a:r>
              <a:rPr lang="zh-CN" altLang="en-US" smtClean="0"/>
              <a:t>普适性更强的程序设计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6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以教室座位排列为例，讲解二维数组的应用。如，提问第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排第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列的同学。</a:t>
            </a:r>
            <a:endParaRPr lang="en-US" altLang="zh-CN" dirty="0" smtClean="0"/>
          </a:p>
          <a:p>
            <a:r>
              <a:rPr lang="zh-CN" altLang="en-US" dirty="0" smtClean="0"/>
              <a:t>提问：本例，按分队统计工资，如何处理？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2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讲解二维数组与一维数组之间的关系。两个下标的边界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8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数组在内存中是连续存放的。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7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从一维数组（行）扩展到二维（行、列）、三维（页、行、列）、甚至多维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1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强调数组下标可以使用表达式。</a:t>
            </a:r>
            <a:endParaRPr lang="en-US" altLang="zh-CN" dirty="0" smtClean="0"/>
          </a:p>
          <a:p>
            <a:r>
              <a:rPr lang="zh-CN" altLang="en-US" dirty="0" smtClean="0"/>
              <a:t>再次强调下标越界问题。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33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同样强调，不要依赖默认值。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54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矩阵装置是常用的操作，必须掌握。</a:t>
            </a:r>
            <a:endParaRPr lang="en-US" altLang="zh-CN" dirty="0" smtClean="0"/>
          </a:p>
          <a:p>
            <a:r>
              <a:rPr lang="zh-CN" altLang="en-US" dirty="0" smtClean="0"/>
              <a:t>注意数组越界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强调上机易犯错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smtClean="0"/>
              <a:t>for(;;);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板书数组概念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数组元素的遍历是常用操作。</a:t>
            </a:r>
            <a:endParaRPr lang="en-US" altLang="zh-CN" dirty="0" smtClean="0"/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板书字符数组与整数数组的关系。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编码是整数，</a:t>
            </a:r>
            <a:r>
              <a:rPr lang="en-US" altLang="zh-CN" dirty="0" smtClean="0"/>
              <a:t>’a’</a:t>
            </a:r>
            <a:r>
              <a:rPr lang="zh-CN" altLang="en-US" dirty="0" smtClean="0"/>
              <a:t>是字符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6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在字符数组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5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’’</a:t>
            </a:r>
            <a:r>
              <a:rPr lang="zh-CN" altLang="en-US" dirty="0" smtClean="0"/>
              <a:t>与‘’是不同的。</a:t>
            </a:r>
            <a:endParaRPr lang="en-US" altLang="zh-CN" dirty="0" smtClean="0"/>
          </a:p>
          <a:p>
            <a:r>
              <a:rPr lang="pt-BR" altLang="zh-CN" dirty="0" smtClean="0"/>
              <a:t>char a[2]={'',' '};// [Error] empty character constant</a:t>
            </a:r>
          </a:p>
          <a:p>
            <a:r>
              <a:rPr lang="pt-BR" altLang="zh-CN" dirty="0" smtClean="0"/>
              <a:t>printf("%d,%d",a[0],a[1]); </a:t>
            </a:r>
          </a:p>
          <a:p>
            <a:endParaRPr lang="pt-BR" altLang="zh-CN" dirty="0" smtClean="0"/>
          </a:p>
          <a:p>
            <a:r>
              <a:rPr lang="en-US" altLang="zh-CN" dirty="0" smtClean="0"/>
              <a:t>char b = '';</a:t>
            </a:r>
            <a:r>
              <a:rPr lang="pt-BR" altLang="zh-CN" dirty="0" smtClean="0"/>
              <a:t> // [Error] empty character constant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单双引号之间的关系，字符数组与字符串的区别，就是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是否自动追加。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7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特别强调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30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%c</a:t>
            </a:r>
            <a:r>
              <a:rPr lang="zh-CN" altLang="en-US" dirty="0" smtClean="0"/>
              <a:t>输出举例，说明</a:t>
            </a:r>
            <a:r>
              <a:rPr lang="en-US" altLang="zh-CN" dirty="0" smtClean="0"/>
              <a:t>%s</a:t>
            </a:r>
            <a:r>
              <a:rPr lang="zh-CN" altLang="en-US" dirty="0" smtClean="0"/>
              <a:t>的便捷之处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但是要求结尾是</a:t>
            </a:r>
            <a:r>
              <a:rPr lang="en-US" altLang="zh-CN" dirty="0" smtClean="0"/>
              <a:t>’\0’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r>
              <a:rPr lang="en-US" altLang="zh-CN" dirty="0" smtClean="0"/>
              <a:t>char c[] = “123”;</a:t>
            </a:r>
          </a:p>
          <a:p>
            <a:r>
              <a:rPr lang="en-US" altLang="zh-CN" dirty="0" smtClean="0"/>
              <a:t>for(i</a:t>
            </a:r>
            <a:r>
              <a:rPr lang="en-US" altLang="zh-CN" baseline="0" dirty="0" smtClean="0"/>
              <a:t> = 0; c[i]; i++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</a:t>
            </a:r>
            <a:r>
              <a:rPr lang="en-US" altLang="zh-CN" dirty="0" smtClean="0"/>
              <a:t>%c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,c[i]);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强调定义字符数组是，要预留</a:t>
            </a:r>
            <a:r>
              <a:rPr lang="en-US" altLang="zh-CN" dirty="0" smtClean="0"/>
              <a:t>’\0’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dirty="0" smtClean="0"/>
              <a:t>“%s”</a:t>
            </a:r>
            <a:r>
              <a:rPr lang="zh-CN" altLang="en-US" dirty="0" smtClean="0"/>
              <a:t>空格或回车结束，自动追加</a:t>
            </a:r>
            <a:r>
              <a:rPr lang="en-US" altLang="zh-CN" dirty="0" smtClean="0"/>
              <a:t>’\0’</a:t>
            </a:r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字符串中有空格，如何输入？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一定注意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何时必须有，何时必须无。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板书，强调数组定义与数组下标的关系。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09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强调仅能处理带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的字符串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0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// </a:t>
            </a:r>
            <a:r>
              <a:rPr lang="zh-CN" altLang="en-US" dirty="0" smtClean="0"/>
              <a:t>可以接收带空格的字符串输入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遇空格结束输入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14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\0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9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‘\0’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9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‘\0’</a:t>
            </a:r>
          </a:p>
          <a:p>
            <a:r>
              <a:rPr lang="zh-CN" altLang="en-US" dirty="0" smtClean="0"/>
              <a:t>数组名是地址常量，表示数组在内存中的首地址。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4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强调不包含</a:t>
            </a:r>
            <a:r>
              <a:rPr lang="en-US" altLang="zh-CN" dirty="0" smtClean="0"/>
              <a:t>’\0’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14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板书说明算法步骤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baseline="0" dirty="0" smtClean="0"/>
              <a:t> a[10]; // a[0]…a[9]</a:t>
            </a:r>
          </a:p>
          <a:p>
            <a:r>
              <a:rPr lang="zh-CN" altLang="en-US" baseline="0" dirty="0" smtClean="0"/>
              <a:t>强调引用数组下标是从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开始的。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语句的开始和结束条件与数组下标之间的关系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注意：推荐明确给数组元素赋值，不要依赖于编译系统默认值。必要时，使用循环语句给数组元素赋值。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说明使用数组处理数据的优点，就是把相同类型的数据组织起来，便于处理这些具有相同属性的数据。如，班级、课程。</a:t>
            </a:r>
            <a:endParaRPr lang="en-US" altLang="zh-CN" dirty="0" smtClean="0"/>
          </a:p>
          <a:p>
            <a:r>
              <a:rPr lang="zh-CN" altLang="en-US" dirty="0" smtClean="0"/>
              <a:t>本例，前面章节用循环语句完成类似功能，但是没有存储。如果要处理第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个数，就必须再次写一个循环，比较麻烦。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冒泡排序是最常用最基本的排序算法，必须掌握。</a:t>
            </a:r>
            <a:endParaRPr lang="en-US" altLang="zh-CN" dirty="0" smtClean="0"/>
          </a:p>
          <a:p>
            <a:r>
              <a:rPr lang="zh-CN" altLang="en-US" dirty="0" smtClean="0"/>
              <a:t>板书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个数如何进行排序，直至推广到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个数。</a:t>
            </a:r>
            <a:endParaRPr lang="en-US" altLang="zh-CN" dirty="0" smtClean="0"/>
          </a:p>
          <a:p>
            <a:r>
              <a:rPr lang="zh-CN" altLang="en-US" dirty="0" smtClean="0"/>
              <a:t>形象比喻冒泡的含义，大小石子抛到水池，大的石子先沉底。</a:t>
            </a:r>
            <a:endParaRPr lang="en-US" altLang="zh-CN" dirty="0" smtClean="0"/>
          </a:p>
          <a:p>
            <a:r>
              <a:rPr lang="zh-CN" altLang="en-US" dirty="0" smtClean="0"/>
              <a:t>动画演示冒泡过程。</a:t>
            </a:r>
            <a:endParaRPr lang="en-US" altLang="zh-CN" dirty="0" smtClean="0"/>
          </a:p>
          <a:p>
            <a:r>
              <a:rPr lang="en-US" altLang="zh-CN" dirty="0" smtClean="0"/>
              <a:t>3           2           1</a:t>
            </a:r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第一趟后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第二趟后 </a:t>
            </a:r>
            <a:r>
              <a:rPr lang="en-US" altLang="zh-CN" dirty="0" smtClean="0"/>
              <a:t>2</a:t>
            </a:r>
          </a:p>
          <a:p>
            <a:pPr marL="228600" indent="-228600">
              <a:buAutoNum type="arabicPlain"/>
            </a:pPr>
            <a:r>
              <a:rPr lang="en-US" altLang="zh-CN" dirty="0" smtClean="0"/>
              <a:t>         3           3</a:t>
            </a:r>
          </a:p>
          <a:p>
            <a:pPr marL="0" indent="0">
              <a:buNone/>
            </a:pPr>
            <a:r>
              <a:rPr lang="zh-CN" altLang="en-US" dirty="0" smtClean="0"/>
              <a:t>每趟排序，一个元素沉底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次相邻元素比较，</a:t>
            </a:r>
            <a:r>
              <a:rPr lang="en-US" altLang="zh-CN" dirty="0" smtClean="0"/>
              <a:t>j=1</a:t>
            </a:r>
            <a:r>
              <a:rPr lang="zh-CN" altLang="en-US" dirty="0" smtClean="0"/>
              <a:t>表示趟数，</a:t>
            </a:r>
            <a:r>
              <a:rPr lang="en-US" altLang="zh-CN" dirty="0" smtClean="0"/>
              <a:t>n-j</a:t>
            </a:r>
            <a:r>
              <a:rPr lang="zh-CN" altLang="en-US" dirty="0" smtClean="0"/>
              <a:t>次比较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1</a:t>
            </a:r>
            <a:r>
              <a:rPr lang="zh-CN" altLang="en-US" baseline="0" dirty="0" smtClean="0"/>
              <a:t>次相邻元素比较，</a:t>
            </a:r>
            <a:r>
              <a:rPr lang="en-US" altLang="zh-CN" baseline="0" dirty="0" smtClean="0"/>
              <a:t>j=2</a:t>
            </a:r>
          </a:p>
          <a:p>
            <a:pPr marL="0" indent="0">
              <a:buNone/>
            </a:pPr>
            <a:r>
              <a:rPr lang="zh-CN" altLang="en-US" baseline="0" dirty="0" smtClean="0"/>
              <a:t>最多进行</a:t>
            </a:r>
            <a:r>
              <a:rPr lang="en-US" altLang="zh-CN" baseline="0" dirty="0" smtClean="0"/>
              <a:t>n-1</a:t>
            </a:r>
            <a:r>
              <a:rPr lang="zh-CN" altLang="en-US" baseline="0" dirty="0" smtClean="0"/>
              <a:t>趟循环。</a:t>
            </a:r>
            <a:endParaRPr lang="en-US" altLang="zh-CN" dirty="0" smtClean="0"/>
          </a:p>
          <a:p>
            <a:r>
              <a:rPr lang="en-US" altLang="zh-CN" sz="1200" b="1" dirty="0" smtClean="0"/>
              <a:t>n: </a:t>
            </a:r>
            <a:r>
              <a:rPr lang="zh-CN" altLang="en-US" sz="1200" b="1" dirty="0" smtClean="0"/>
              <a:t>表示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个元素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j=1,2,..n-1</a:t>
            </a:r>
          </a:p>
          <a:p>
            <a:r>
              <a:rPr lang="zh-CN" altLang="en-US" sz="1200" b="1" dirty="0" smtClean="0"/>
              <a:t>表示第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1200" b="1" dirty="0" smtClean="0"/>
              <a:t>趟排序，相邻元素两两比较，必要时交换。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第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1200" b="1" dirty="0" smtClean="0"/>
              <a:t>趟排序进行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1200" b="1" dirty="0" smtClean="0"/>
              <a:t>次相邻元素两两比较；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最多进行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n-1</a:t>
            </a:r>
            <a:r>
              <a:rPr lang="zh-CN" altLang="en-US" sz="1200" b="1" dirty="0" smtClean="0"/>
              <a:t>趟排序。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lai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总结排序趟数，两两比较的边界条件。还是从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个数排序讲解，便于学生理解。</a:t>
            </a:r>
            <a:endParaRPr lang="en-US" altLang="zh-CN" dirty="0" smtClean="0"/>
          </a:p>
          <a:p>
            <a:r>
              <a:rPr lang="zh-CN" altLang="en-US" dirty="0" smtClean="0"/>
              <a:t>板书优化原理。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B8B371-C5C5-4367-BBA0-2736F8CCAD39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33F-FBB8-4D00-ABCB-EFB523F9DEB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AA-A7E2-4C53-BD3F-336E0027622C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1BAC67-460B-4154-BC52-9D606B44202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7531-DF37-49E2-AE5A-6627DC2A5D2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F43-3AEC-46B5-9779-1110F5086A02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891-4C37-4550-B526-196F9716BF3B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EFBF-229D-42DB-8CA0-EC4094455E39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A50D-9EA7-4585-AE29-A1E178A1DAB9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2F76-3084-42CF-8181-D6941D44C1DF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D0E-CD0F-4372-8BAA-CEBB91F2785A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D27-A8D7-45DF-BA08-09D584B3D1E2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2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11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40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8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3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6" Type="http://schemas.openxmlformats.org/officeDocument/2006/relationships/image" Target="../media/image2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image" Target="../media/image19.png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47839" y="89940"/>
            <a:ext cx="7766968" cy="665563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i,j,t</a:t>
            </a:r>
            <a:r>
              <a:rPr lang="en-US" altLang="zh-CN" sz="20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d",&amp;a</a:t>
            </a:r>
            <a:r>
              <a:rPr lang="en-US" altLang="zh-CN" sz="20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for(j=0;j&lt;9;j++)			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进行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次循环，实现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for(i=0;i&lt;9-j;i++)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在每一趟中进行</a:t>
            </a:r>
            <a:r>
              <a:rPr lang="en-US" altLang="zh-CN" sz="2000" b="1" dirty="0">
                <a:solidFill>
                  <a:srgbClr val="008000"/>
                </a:solidFill>
              </a:rPr>
              <a:t>9-j</a:t>
            </a:r>
            <a:r>
              <a:rPr lang="zh-CN" altLang="en-US" sz="2000" b="1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</a:t>
            </a:r>
            <a:r>
              <a:rPr lang="en-US" altLang="zh-CN" sz="2000" b="1" dirty="0"/>
              <a:t>if(a[i]&gt;a[i+1])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	</a:t>
            </a:r>
            <a:r>
              <a:rPr lang="en-US" altLang="zh-CN" sz="2000" b="1" dirty="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} </a:t>
            </a:r>
            <a:endParaRPr lang="en-US" altLang="zh-CN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90162"/>
              </p:ext>
            </p:extLst>
          </p:nvPr>
        </p:nvGraphicFramePr>
        <p:xfrm>
          <a:off x="9247779" y="134487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36812" y="120990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a[i]&gt;a[i+1]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8373" y="5234532"/>
            <a:ext cx="3486150" cy="1390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09454" y="2712302"/>
            <a:ext cx="2454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1804" y="186989"/>
            <a:ext cx="4482060" cy="116141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47839" y="89940"/>
            <a:ext cx="8906220" cy="665563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i,j,t,flag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;  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标志变量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表示第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j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趟排序是否进行了相邻元素的交换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d",&amp;a</a:t>
            </a:r>
            <a:r>
              <a:rPr lang="en-US" altLang="zh-CN" sz="20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for(j=0;j&lt;9;j++)			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进行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次循环，实现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</a:t>
            </a:r>
            <a:r>
              <a:rPr lang="en-US" altLang="zh-CN" sz="2000" b="1" dirty="0" smtClean="0"/>
              <a:t>{  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 = 0;</a:t>
            </a:r>
            <a:r>
              <a:rPr lang="zh-CN" altLang="en-US" sz="2000" b="1" dirty="0"/>
              <a:t>	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每趟排序，初始化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，表示未进行交换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for(i=0;i&lt;9-j;i</a:t>
            </a:r>
            <a:r>
              <a:rPr lang="en-US" altLang="zh-CN" sz="2000" b="1" dirty="0"/>
              <a:t>++)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在每一趟中进行</a:t>
            </a:r>
            <a:r>
              <a:rPr lang="en-US" altLang="zh-CN" sz="2000" b="1" dirty="0">
                <a:solidFill>
                  <a:srgbClr val="008000"/>
                </a:solidFill>
              </a:rPr>
              <a:t>9-j</a:t>
            </a:r>
            <a:r>
              <a:rPr lang="zh-CN" altLang="en-US" sz="2000" b="1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</a:t>
            </a:r>
            <a:r>
              <a:rPr lang="en-US" altLang="zh-CN" sz="2000" b="1" dirty="0"/>
              <a:t>if(a[i]&gt;a[i+1])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	</a:t>
            </a:r>
            <a:r>
              <a:rPr lang="en-US" altLang="zh-CN" sz="2000" b="1" dirty="0"/>
              <a:t>{t=a[i];a[i]=a[i+1];a[i+1]=t</a:t>
            </a:r>
            <a:r>
              <a:rPr lang="en-US" altLang="zh-CN" sz="2000" b="1" dirty="0" smtClean="0"/>
              <a:t>;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flag = 1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    </a:t>
            </a:r>
            <a:r>
              <a:rPr lang="en-US" altLang="zh-CN" sz="2000" b="1" dirty="0">
                <a:solidFill>
                  <a:srgbClr val="002060"/>
                </a:solidFill>
              </a:rPr>
              <a:t>if(!flag) break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; 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表示第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j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趟未交换，排序好了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!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}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smtClean="0"/>
              <a:t> return </a:t>
            </a:r>
            <a:r>
              <a:rPr lang="en-US" altLang="zh-CN" sz="2000" b="1" dirty="0"/>
              <a:t>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} </a:t>
            </a:r>
            <a:endParaRPr lang="en-US" altLang="zh-CN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03882"/>
              </p:ext>
            </p:extLst>
          </p:nvPr>
        </p:nvGraphicFramePr>
        <p:xfrm>
          <a:off x="9247779" y="134487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36812" y="120990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a[i]&gt;a[i+1]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09454" y="2712302"/>
            <a:ext cx="2454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1824" y="186989"/>
            <a:ext cx="4482060" cy="116141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7835" y="5886415"/>
            <a:ext cx="8709285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0772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stdio.h</a:t>
            </a:r>
            <a:r>
              <a:rPr lang="en-US" altLang="zh-CN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#</a:t>
            </a:r>
            <a:r>
              <a:rPr lang="en-US" altLang="zh-CN" b="1" dirty="0">
                <a:solidFill>
                  <a:srgbClr val="002060"/>
                </a:solidFill>
              </a:rPr>
              <a:t>define MAX 100 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{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a[MAX] = </a:t>
            </a:r>
            <a:r>
              <a:rPr lang="en-US" altLang="zh-CN" b="1" dirty="0" smtClean="0"/>
              <a:t>{3,2,1</a:t>
            </a:r>
            <a:r>
              <a:rPr lang="en-US" altLang="zh-CN" b="1" dirty="0"/>
              <a:t>};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n = </a:t>
            </a:r>
            <a:r>
              <a:rPr lang="en-US" altLang="zh-CN" b="1" dirty="0" smtClean="0"/>
              <a:t>3;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实际数组大小 </a:t>
            </a:r>
          </a:p>
          <a:p>
            <a:r>
              <a:rPr lang="zh-CN" altLang="en-US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i,j,t,flag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标志变量</a:t>
            </a:r>
            <a:r>
              <a:rPr lang="en-US" altLang="zh-CN" b="1" dirty="0">
                <a:solidFill>
                  <a:srgbClr val="FF0000"/>
                </a:solidFill>
              </a:rPr>
              <a:t>flag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d",&amp;n</a:t>
            </a:r>
            <a:r>
              <a:rPr lang="en-US" altLang="zh-CN" b="1" dirty="0"/>
              <a:t>);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for </a:t>
            </a:r>
            <a:r>
              <a:rPr lang="en-US" altLang="zh-CN" b="1" dirty="0"/>
              <a:t>(</a:t>
            </a:r>
            <a:r>
              <a:rPr lang="en-US" altLang="zh-CN" b="1" dirty="0" smtClean="0"/>
              <a:t>i=0;i &lt; </a:t>
            </a:r>
            <a:r>
              <a:rPr lang="en-US" altLang="zh-CN" b="1" dirty="0" err="1" smtClean="0"/>
              <a:t>n;i</a:t>
            </a:r>
            <a:r>
              <a:rPr lang="en-US" altLang="zh-CN" b="1" dirty="0"/>
              <a:t>++) </a:t>
            </a:r>
            <a:r>
              <a:rPr lang="en-US" altLang="zh-CN" b="1" dirty="0" err="1" smtClean="0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d",&amp;a</a:t>
            </a:r>
            <a:r>
              <a:rPr lang="en-US" altLang="zh-CN" b="1" dirty="0"/>
              <a:t>[i]);                  </a:t>
            </a:r>
          </a:p>
          <a:p>
            <a:r>
              <a:rPr lang="en-US" altLang="zh-CN" b="1" dirty="0"/>
              <a:t>   for(j = 1;j &lt;= n-1;j++)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进行</a:t>
            </a:r>
            <a:r>
              <a:rPr lang="en-US" altLang="zh-CN" b="1" dirty="0">
                <a:solidFill>
                  <a:srgbClr val="FF0000"/>
                </a:solidFill>
              </a:rPr>
              <a:t>n-1</a:t>
            </a:r>
            <a:r>
              <a:rPr lang="zh-CN" altLang="en-US" b="1" dirty="0">
                <a:solidFill>
                  <a:srgbClr val="FF0000"/>
                </a:solidFill>
              </a:rPr>
              <a:t>次循环，实现</a:t>
            </a:r>
            <a:r>
              <a:rPr lang="en-US" altLang="zh-CN" b="1" dirty="0">
                <a:solidFill>
                  <a:srgbClr val="FF0000"/>
                </a:solidFill>
              </a:rPr>
              <a:t>n-1</a:t>
            </a:r>
            <a:r>
              <a:rPr lang="zh-CN" altLang="en-US" b="1" dirty="0">
                <a:solidFill>
                  <a:srgbClr val="FF0000"/>
                </a:solidFill>
              </a:rPr>
              <a:t>趟比较</a:t>
            </a:r>
          </a:p>
          <a:p>
            <a:r>
              <a:rPr lang="zh-CN" altLang="en-US" b="1" dirty="0"/>
              <a:t>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	flag = 0;</a:t>
            </a:r>
          </a:p>
          <a:p>
            <a:r>
              <a:rPr lang="en-US" altLang="zh-CN" b="1" dirty="0"/>
              <a:t>	for(i=0;i &lt; </a:t>
            </a:r>
            <a:r>
              <a:rPr lang="en-US" altLang="zh-CN" b="1" dirty="0" err="1"/>
              <a:t>n-j;i</a:t>
            </a:r>
            <a:r>
              <a:rPr lang="en-US" altLang="zh-CN" b="1" dirty="0"/>
              <a:t>++)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在每一趟中进行</a:t>
            </a:r>
            <a:r>
              <a:rPr lang="en-US" altLang="zh-CN" b="1" dirty="0">
                <a:solidFill>
                  <a:srgbClr val="FF0000"/>
                </a:solidFill>
              </a:rPr>
              <a:t>n-j</a:t>
            </a:r>
            <a:r>
              <a:rPr lang="zh-CN" altLang="en-US" b="1" dirty="0">
                <a:solidFill>
                  <a:srgbClr val="FF0000"/>
                </a:solidFill>
              </a:rPr>
              <a:t>次比较  </a:t>
            </a:r>
          </a:p>
          <a:p>
            <a:r>
              <a:rPr lang="zh-CN" altLang="en-US" b="1" dirty="0"/>
              <a:t>	  </a:t>
            </a:r>
            <a:r>
              <a:rPr lang="en-US" altLang="zh-CN" b="1" dirty="0"/>
              <a:t>if (a[i]&gt;a[i+1])  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相邻两个数比较 </a:t>
            </a:r>
          </a:p>
          <a:p>
            <a:r>
              <a:rPr lang="zh-CN" altLang="en-US" b="1" dirty="0"/>
              <a:t>	    </a:t>
            </a:r>
            <a:r>
              <a:rPr lang="en-US" altLang="zh-CN" b="1" dirty="0"/>
              <a:t>{t=a[i];a[i]=a[i+1];a[i+1]=t; flag = 1;}</a:t>
            </a:r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   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printf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zh-CN" altLang="en-US" b="1" dirty="0">
                <a:solidFill>
                  <a:srgbClr val="002060"/>
                </a:solidFill>
              </a:rPr>
              <a:t>第</a:t>
            </a:r>
            <a:r>
              <a:rPr lang="en-US" altLang="zh-CN" b="1" dirty="0">
                <a:solidFill>
                  <a:srgbClr val="002060"/>
                </a:solidFill>
              </a:rPr>
              <a:t>%d</a:t>
            </a:r>
            <a:r>
              <a:rPr lang="zh-CN" altLang="en-US" b="1" dirty="0">
                <a:solidFill>
                  <a:srgbClr val="002060"/>
                </a:solidFill>
              </a:rPr>
              <a:t>趟排序</a:t>
            </a:r>
            <a:r>
              <a:rPr lang="en-US" altLang="zh-CN" b="1" dirty="0">
                <a:solidFill>
                  <a:srgbClr val="002060"/>
                </a:solidFill>
              </a:rPr>
              <a:t>:",j);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    </a:t>
            </a:r>
            <a:r>
              <a:rPr lang="en-US" altLang="zh-CN" b="1" dirty="0" smtClean="0">
                <a:solidFill>
                  <a:srgbClr val="002060"/>
                </a:solidFill>
              </a:rPr>
              <a:t>    for(t </a:t>
            </a:r>
            <a:r>
              <a:rPr lang="en-US" altLang="zh-CN" b="1" dirty="0">
                <a:solidFill>
                  <a:srgbClr val="002060"/>
                </a:solidFill>
              </a:rPr>
              <a:t>= 0;t &lt; </a:t>
            </a:r>
            <a:r>
              <a:rPr lang="en-US" altLang="zh-CN" b="1" dirty="0" err="1">
                <a:solidFill>
                  <a:srgbClr val="002060"/>
                </a:solidFill>
              </a:rPr>
              <a:t>n;t</a:t>
            </a:r>
            <a:r>
              <a:rPr lang="en-US" altLang="zh-CN" b="1" dirty="0">
                <a:solidFill>
                  <a:srgbClr val="002060"/>
                </a:solidFill>
              </a:rPr>
              <a:t>++) </a:t>
            </a:r>
            <a:r>
              <a:rPr lang="en-US" altLang="zh-CN" b="1" dirty="0" err="1">
                <a:solidFill>
                  <a:srgbClr val="002060"/>
                </a:solidFill>
              </a:rPr>
              <a:t>printf</a:t>
            </a:r>
            <a:r>
              <a:rPr lang="en-US" altLang="zh-CN" b="1" dirty="0">
                <a:solidFill>
                  <a:srgbClr val="002060"/>
                </a:solidFill>
              </a:rPr>
              <a:t>("%d ",a[t]);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临时变量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复用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    if</a:t>
            </a:r>
            <a:r>
              <a:rPr lang="en-US" altLang="zh-CN" b="1" dirty="0"/>
              <a:t>(!flag) break;</a:t>
            </a:r>
          </a:p>
          <a:p>
            <a:r>
              <a:rPr lang="en-US" altLang="zh-CN" b="1" dirty="0"/>
              <a:t>   }   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("\</a:t>
            </a:r>
            <a:r>
              <a:rPr lang="en-US" altLang="zh-CN" b="1" dirty="0" err="1"/>
              <a:t>nthe</a:t>
            </a:r>
            <a:r>
              <a:rPr lang="en-US" altLang="zh-CN" b="1" dirty="0"/>
              <a:t> sorted numbers :\n");</a:t>
            </a:r>
          </a:p>
          <a:p>
            <a:r>
              <a:rPr lang="en-US" altLang="zh-CN" b="1" dirty="0"/>
              <a:t>   for(i = 0;i &lt; </a:t>
            </a:r>
            <a:r>
              <a:rPr lang="en-US" altLang="zh-CN" b="1" dirty="0" err="1"/>
              <a:t>n;i</a:t>
            </a:r>
            <a:r>
              <a:rPr lang="en-US" altLang="zh-CN" b="1" dirty="0" smtClean="0"/>
              <a:t>++) </a:t>
            </a:r>
            <a:r>
              <a:rPr lang="en-US" altLang="zh-CN" b="1" dirty="0" err="1" smtClean="0"/>
              <a:t>printf</a:t>
            </a:r>
            <a:r>
              <a:rPr lang="en-US" altLang="zh-CN" b="1" dirty="0"/>
              <a:t>("%d ",a[i</a:t>
            </a:r>
            <a:r>
              <a:rPr lang="en-US" altLang="zh-CN" b="1" dirty="0" smtClean="0"/>
              <a:t>]);</a:t>
            </a:r>
            <a:endParaRPr lang="en-US" altLang="zh-CN" b="1" dirty="0"/>
          </a:p>
          <a:p>
            <a:r>
              <a:rPr lang="en-US" altLang="zh-CN" b="1" dirty="0"/>
              <a:t>   return 0;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77300" y="320933"/>
            <a:ext cx="28868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7535" y="5924515"/>
            <a:ext cx="8709285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66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=""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=""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=""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=""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198" y="36041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839449" y="1361604"/>
            <a:ext cx="5104151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它的元素又是一个一维数组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例如，</a:t>
            </a:r>
            <a:r>
              <a:rPr lang="en-US" altLang="zh-CN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 dirty="0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个元素的一维数</a:t>
            </a:r>
            <a:r>
              <a:rPr lang="zh-CN" altLang="en-US" dirty="0" smtClean="0">
                <a:solidFill>
                  <a:schemeClr val="tx1"/>
                </a:solidFill>
              </a:rPr>
              <a:t>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 ——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][0]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a[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 —— a[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][0</a:t>
            </a:r>
            <a:r>
              <a:rPr lang="en-US" altLang="zh-CN" dirty="0">
                <a:solidFill>
                  <a:schemeClr val="tx1"/>
                </a:solidFill>
              </a:rPr>
              <a:t>] 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 ——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[2</a:t>
            </a:r>
            <a:r>
              <a:rPr lang="en-US" altLang="zh-CN" dirty="0" smtClean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chemeClr val="tx1"/>
                </a:solidFill>
              </a:rPr>
              <a:t>0] 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][3]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031424" y="1043555"/>
            <a:ext cx="1899159" cy="415477"/>
          </a:xfrm>
          <a:prstGeom prst="roundRect">
            <a:avLst>
              <a:gd name="adj" fmla="val 1849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175405"/>
              <a:gd name="adj6" fmla="val -3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5045074" y="409090"/>
            <a:ext cx="2525296" cy="301923"/>
          </a:xfrm>
          <a:prstGeom prst="borderCallout2">
            <a:avLst>
              <a:gd name="adj1" fmla="val 127978"/>
              <a:gd name="adj2" fmla="val 51621"/>
              <a:gd name="adj3" fmla="val 242171"/>
              <a:gd name="adj4" fmla="val 54947"/>
              <a:gd name="adj5" fmla="val 382582"/>
              <a:gd name="adj6" fmla="val 9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932032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个元素</a:t>
            </a:r>
            <a:endParaRPr lang="zh-CN" altLang="en-US" sz="1600" dirty="0"/>
          </a:p>
        </p:txBody>
      </p:sp>
      <p:sp>
        <p:nvSpPr>
          <p:cNvPr id="14" name="线形标注 2 13"/>
          <p:cNvSpPr/>
          <p:nvPr/>
        </p:nvSpPr>
        <p:spPr>
          <a:xfrm>
            <a:off x="956016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128"/>
              <a:gd name="adj6" fmla="val -61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个元素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6155226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7" y="2802463"/>
            <a:ext cx="6958459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a[3, 4</a:t>
            </a:r>
            <a:r>
              <a:rPr lang="en-US" altLang="zh-CN" dirty="0">
                <a:solidFill>
                  <a:srgbClr val="000000"/>
                </a:solidFill>
              </a:rPr>
              <a:t>], </a:t>
            </a:r>
            <a:r>
              <a:rPr lang="en-US" altLang="zh-CN" dirty="0" smtClean="0">
                <a:solidFill>
                  <a:srgbClr val="000000"/>
                </a:solidFill>
              </a:rPr>
              <a:t>b[5, 10];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</a:t>
            </a:r>
            <a:r>
              <a:rPr lang="zh-CN" altLang="en-US" smtClean="0">
                <a:solidFill>
                  <a:srgbClr val="008000"/>
                </a:solidFill>
              </a:rPr>
              <a:t>内不能写</a:t>
            </a:r>
            <a:r>
              <a:rPr lang="zh-CN" altLang="en-US">
                <a:solidFill>
                  <a:srgbClr val="008000"/>
                </a:solidFill>
              </a:rPr>
              <a:t>两个</a:t>
            </a:r>
            <a:r>
              <a:rPr lang="zh-CN" altLang="en-US" smtClean="0">
                <a:solidFill>
                  <a:srgbClr val="008000"/>
                </a:solidFill>
              </a:rPr>
              <a:t>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9744" y="2029768"/>
            <a:ext cx="1931425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16861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=""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=""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871331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</a:t>
            </a:r>
            <a:r>
              <a:rPr lang="zh-CN" altLang="en-US" dirty="0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][0][0]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][3]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][3]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数组名</a:t>
            </a:r>
            <a:r>
              <a:rPr lang="en-US" altLang="zh-CN" b="1" dirty="0"/>
              <a:t>[</a:t>
            </a:r>
            <a:r>
              <a:rPr lang="zh-CN" altLang="en-US" b="1" dirty="0"/>
              <a:t>下标</a:t>
            </a:r>
            <a:r>
              <a:rPr lang="en-US" altLang="zh-CN" b="1" dirty="0" smtClean="0"/>
              <a:t>][</a:t>
            </a:r>
            <a:r>
              <a:rPr lang="zh-CN" altLang="en-US" b="1" dirty="0"/>
              <a:t>下标</a:t>
            </a:r>
            <a:r>
              <a:rPr lang="en-US" altLang="zh-CN" b="1" dirty="0" smtClean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64695" y="2095274"/>
            <a:ext cx="4706912" cy="45003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</a:rPr>
              <a:t>下标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可以是整型常量或整型表达式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a[3][4];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i = 0, x;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for(i=0;i&lt;3;i++) 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(“%d\</a:t>
            </a:r>
            <a:r>
              <a:rPr lang="en-US" altLang="zh-CN" dirty="0" err="1" smtClean="0">
                <a:solidFill>
                  <a:schemeClr val="tx1"/>
                </a:solidFill>
              </a:rPr>
              <a:t>t”,a</a:t>
            </a:r>
            <a:r>
              <a:rPr lang="en-US" altLang="zh-CN" dirty="0" smtClean="0">
                <a:solidFill>
                  <a:schemeClr val="tx1"/>
                </a:solidFill>
              </a:rPr>
              <a:t>[i*2][0]);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dirty="0" smtClean="0">
                <a:solidFill>
                  <a:schemeClr val="tx1"/>
                </a:solidFill>
              </a:rPr>
              <a:t>赋值，如：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b[1][2];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b[0,1]=a[2][3]/2;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</a:rPr>
              <a:t>3×4</a:t>
            </a:r>
            <a:r>
              <a:rPr lang="zh-CN" altLang="en-US" sz="1600" dirty="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a[3][4]=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不存在</a:t>
            </a:r>
            <a:r>
              <a:rPr lang="en-US" altLang="zh-CN" sz="1600" dirty="0" smtClean="0">
                <a:solidFill>
                  <a:srgbClr val="008000"/>
                </a:solidFill>
              </a:rPr>
              <a:t>a[3][4]</a:t>
            </a:r>
            <a:r>
              <a:rPr lang="zh-CN" altLang="en-US" sz="1600" dirty="0" smtClean="0">
                <a:solidFill>
                  <a:srgbClr val="008000"/>
                </a:solidFill>
              </a:rPr>
              <a:t>元素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0~2</a:t>
            </a:r>
            <a:r>
              <a:rPr lang="zh-CN" altLang="en-US" sz="1600" dirty="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0~3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</a:rPr>
              <a:t>分行给二维数组赋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初值。（最清楚直观）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可以对部分元素赋初值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维的长度不能省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(5)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</a:rPr>
              <a:t>定义时也可以只对部分元素赋初值而省略第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9700" y="3828425"/>
            <a:ext cx="4333346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},{0,6},{0,0,11}}; // </a:t>
            </a:r>
            <a:r>
              <a:rPr lang="zh-CN" altLang="en-US" sz="1600" dirty="0" smtClean="0"/>
              <a:t>②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9700" y="3351340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a[3][4]={{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5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9</a:t>
            </a:r>
            <a:r>
              <a:rPr lang="en-US" altLang="zh-CN" sz="1600" dirty="0" smtClean="0"/>
              <a:t>}}; // </a:t>
            </a:r>
            <a:r>
              <a:rPr lang="zh-CN" altLang="en-US" sz="1600" dirty="0" smtClean="0"/>
              <a:t>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77113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655991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9700" y="4305510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a[3][4]={{1},{</a:t>
            </a:r>
            <a:r>
              <a:rPr lang="en-US" altLang="zh-CN" sz="1600" dirty="0" smtClean="0"/>
              <a:t>5,6}};	// </a:t>
            </a:r>
            <a:r>
              <a:rPr lang="zh-CN" altLang="en-US" sz="1600" dirty="0" smtClean="0"/>
              <a:t>③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dirty="0" smtClean="0"/>
              <a:t>①</a:t>
            </a:r>
            <a:endParaRPr lang="en-US" altLang="zh-CN" dirty="0" smtClean="0"/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9	0	0	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②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③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09700" y="4782596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},{},{9}};	 // </a:t>
            </a:r>
            <a:r>
              <a:rPr lang="zh-CN" altLang="en-US" sz="1600" dirty="0" smtClean="0"/>
              <a:t>④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④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82600" y="5511434"/>
            <a:ext cx="46906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997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72" y="5444387"/>
                <a:ext cx="108937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715670" y="5511434"/>
            <a:ext cx="458354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[][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[][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]={{0,0,3},{},{0,10}};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963" y="981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6.4】</a:t>
            </a:r>
            <a:r>
              <a:rPr lang="zh-CN" altLang="en-US" sz="2000" dirty="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8801" y="1689100"/>
            <a:ext cx="11315700" cy="4940300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b[3][2],</a:t>
            </a:r>
            <a:r>
              <a:rPr lang="en-US" altLang="zh-CN" sz="1600" b="1" dirty="0" err="1"/>
              <a:t>i,j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for(i=0;i</a:t>
            </a:r>
            <a:r>
              <a:rPr lang="en-US" altLang="zh-CN" sz="1600" b="1" dirty="0"/>
              <a:t>&lt;=1;i++)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 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for </a:t>
            </a:r>
            <a:r>
              <a:rPr lang="en-US" altLang="zh-CN" sz="1600" b="1" dirty="0"/>
              <a:t>(j=0;j&lt;=2;j</a:t>
            </a:r>
            <a:r>
              <a:rPr lang="en-US" altLang="zh-CN" sz="1600" b="1" dirty="0" smtClean="0"/>
              <a:t>++)</a:t>
            </a:r>
            <a:r>
              <a:rPr lang="en-US" altLang="zh-CN" sz="1600" b="1" dirty="0"/>
              <a:t>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("%5d",a[i][j</a:t>
            </a:r>
            <a:r>
              <a:rPr lang="en-US" altLang="zh-CN" sz="1600" b="1" dirty="0" smtClean="0"/>
              <a:t>]);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 </a:t>
            </a:r>
            <a:r>
              <a:rPr lang="en-US" altLang="zh-CN" sz="1600" b="1" dirty="0" smtClean="0">
                <a:solidFill>
                  <a:schemeClr val="accent6"/>
                </a:solidFill>
              </a:rPr>
              <a:t>b[j</a:t>
            </a:r>
            <a:r>
              <a:rPr lang="en-US" altLang="zh-CN" sz="1600" b="1" dirty="0">
                <a:solidFill>
                  <a:schemeClr val="accent6"/>
                </a:solidFill>
              </a:rPr>
              <a:t>][i]=a[i][j];</a:t>
            </a:r>
            <a:r>
              <a:rPr lang="en-US" altLang="zh-CN" sz="1600" b="1" dirty="0"/>
              <a:t>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将</a:t>
            </a:r>
            <a:r>
              <a:rPr lang="en-US" altLang="zh-CN" sz="1200" b="1" dirty="0">
                <a:solidFill>
                  <a:srgbClr val="008000"/>
                </a:solidFill>
              </a:rPr>
              <a:t>a</a:t>
            </a:r>
            <a:r>
              <a:rPr lang="zh-CN" altLang="en-US" sz="1200" b="1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200" b="1" dirty="0">
                <a:solidFill>
                  <a:srgbClr val="008000"/>
                </a:solidFill>
              </a:rPr>
              <a:t>b</a:t>
            </a:r>
            <a:r>
              <a:rPr lang="zh-CN" altLang="en-US" sz="1200" b="1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} 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// for2 end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("\n</a:t>
            </a:r>
            <a:r>
              <a:rPr lang="en-US" altLang="zh-CN" sz="1600" b="1" dirty="0" smtClean="0"/>
              <a:t>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} 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// for1 end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("array b:\n</a:t>
            </a:r>
            <a:r>
              <a:rPr lang="en-US" altLang="zh-CN" sz="1600" b="1" dirty="0" smtClean="0"/>
              <a:t>");	</a:t>
            </a:r>
            <a:r>
              <a:rPr lang="en-US" altLang="zh-CN" sz="1600" b="1" dirty="0"/>
              <a:t>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for(i=0;i</a:t>
            </a:r>
            <a:r>
              <a:rPr lang="en-US" altLang="zh-CN" sz="1600" b="1" dirty="0"/>
              <a:t>&lt;=2;i++)	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for(j=0;j</a:t>
            </a:r>
            <a:r>
              <a:rPr lang="en-US" altLang="zh-CN" sz="1600" b="1" dirty="0"/>
              <a:t>&lt;=1;j++)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 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("%5d",b[i][j</a:t>
            </a:r>
            <a:r>
              <a:rPr lang="en-US" altLang="zh-CN" sz="1600" b="1" dirty="0" smtClean="0"/>
              <a:t>]);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}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endParaRPr lang="en-US" altLang="zh-CN" sz="16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return </a:t>
            </a:r>
            <a:r>
              <a:rPr lang="en-US" altLang="zh-CN" sz="1600" b="1" dirty="0"/>
              <a:t>0</a:t>
            </a:r>
            <a:r>
              <a:rPr lang="en-US" altLang="zh-CN" sz="1600" b="1" dirty="0" smtClean="0"/>
              <a:t>;</a:t>
            </a:r>
          </a:p>
          <a:p>
            <a:pPr defTabSz="363538">
              <a:lnSpc>
                <a:spcPct val="120000"/>
              </a:lnSpc>
            </a:pPr>
            <a:endParaRPr lang="en-US" altLang="zh-CN" sz="16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6501" y="1701800"/>
            <a:ext cx="0" cy="494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622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622783"/>
                <a:ext cx="6821215" cy="84696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75019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92686" y="60325"/>
            <a:ext cx="3457575" cy="1590675"/>
          </a:xfrm>
          <a:prstGeom prst="rect">
            <a:avLst/>
          </a:prstGeom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</a:t>
            </a:r>
            <a:r>
              <a:rPr lang="zh-CN" altLang="en-US" dirty="0" smtClean="0"/>
              <a:t>需要数组</a:t>
            </a:r>
            <a:endParaRPr lang="zh-CN" altLang="en-US" dirty="0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用</a:t>
            </a:r>
            <a:r>
              <a:rPr lang="en-US" altLang="zh-CN" b="1" kern="0" dirty="0">
                <a:solidFill>
                  <a:srgbClr val="002060"/>
                </a:solidFill>
              </a:rPr>
              <a:t>50</a:t>
            </a:r>
            <a:r>
              <a:rPr lang="zh-CN" altLang="en-US" b="1" kern="0" dirty="0">
                <a:solidFill>
                  <a:srgbClr val="002060"/>
                </a:solidFill>
              </a:rPr>
              <a:t>个</a:t>
            </a:r>
            <a:r>
              <a:rPr lang="en-US" altLang="zh-CN" b="1" kern="0" dirty="0">
                <a:solidFill>
                  <a:srgbClr val="002060"/>
                </a:solidFill>
              </a:rPr>
              <a:t>float</a:t>
            </a:r>
            <a:r>
              <a:rPr lang="zh-CN" altLang="en-US" b="1" kern="0" dirty="0">
                <a:solidFill>
                  <a:srgbClr val="002060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烦琐，</a:t>
            </a:r>
            <a:r>
              <a:rPr lang="zh-CN" altLang="en-US" sz="1600" kern="0" dirty="0">
                <a:solidFill>
                  <a:srgbClr val="002060"/>
                </a:solidFill>
              </a:rPr>
              <a:t>如果有</a:t>
            </a:r>
            <a:r>
              <a:rPr lang="en-US" altLang="zh-CN" sz="1600" kern="0" dirty="0">
                <a:solidFill>
                  <a:srgbClr val="002060"/>
                </a:solidFill>
              </a:rPr>
              <a:t>1000</a:t>
            </a:r>
            <a:r>
              <a:rPr lang="zh-CN" altLang="en-US" sz="1600" kern="0" dirty="0">
                <a:solidFill>
                  <a:srgbClr val="002060"/>
                </a:solidFill>
              </a:rPr>
              <a:t>名学生怎么办呢？</a:t>
            </a:r>
            <a:endParaRPr lang="en-US" altLang="zh-CN" sz="1600" kern="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没有反映出这些数据间的内在联系，</a:t>
            </a:r>
            <a:r>
              <a:rPr lang="zh-CN" altLang="en-US" sz="1600" kern="0" dirty="0">
                <a:solidFill>
                  <a:srgbClr val="002060"/>
                </a:solidFill>
              </a:rPr>
              <a:t>实际上这些数据是同一个班级、同一门课程的成绩，它们具有相同的属性</a:t>
            </a:r>
            <a:r>
              <a:rPr lang="zh-CN" altLang="en-US" kern="0" dirty="0">
                <a:solidFill>
                  <a:srgbClr val="002060"/>
                </a:solidFill>
              </a:rPr>
              <a:t>。</a:t>
            </a:r>
            <a:endParaRPr lang="en-US" altLang="zh-CN" kern="0" dirty="0">
              <a:solidFill>
                <a:srgbClr val="00206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73100" y="2109167"/>
            <a:ext cx="7580583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i,j,row</a:t>
            </a:r>
            <a:r>
              <a:rPr lang="en-US" altLang="zh-CN" sz="1400" b="1" dirty="0"/>
              <a:t>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a[3][4]={{1,2,3,4},{9,8,7,6},{-10,10,-5,2</a:t>
            </a:r>
            <a:r>
              <a:rPr lang="en-US" altLang="zh-CN" sz="1400" b="1" dirty="0" smtClean="0"/>
              <a:t>}};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max=a[0][0</a:t>
            </a:r>
            <a:r>
              <a:rPr lang="en-US" altLang="zh-CN" sz="1400" b="1" dirty="0" smtClean="0"/>
              <a:t>];	</a:t>
            </a:r>
            <a:r>
              <a:rPr lang="en-US" altLang="zh-CN" sz="1400" b="1" dirty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先认为</a:t>
            </a:r>
            <a:r>
              <a:rPr lang="en-US" altLang="zh-CN" sz="1400" b="1" dirty="0">
                <a:solidFill>
                  <a:srgbClr val="008000"/>
                </a:solidFill>
              </a:rPr>
              <a:t>a[0][0]</a:t>
            </a:r>
            <a:r>
              <a:rPr lang="zh-CN" altLang="en-US" sz="1400" b="1" dirty="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b="1" dirty="0"/>
              <a:t>		if(a[i][j]&gt;max</a:t>
            </a:r>
            <a:r>
              <a:rPr lang="en-US" altLang="zh-CN" sz="1400" b="1" dirty="0" smtClean="0"/>
              <a:t>)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如果某元素大于</a:t>
            </a:r>
            <a:r>
              <a:rPr lang="en-US" altLang="zh-CN" sz="1400" b="1" dirty="0">
                <a:solidFill>
                  <a:srgbClr val="008000"/>
                </a:solidFill>
              </a:rPr>
              <a:t>max</a:t>
            </a:r>
            <a:r>
              <a:rPr lang="zh-CN" altLang="en-US" sz="1400" b="1" dirty="0">
                <a:solidFill>
                  <a:srgbClr val="008000"/>
                </a:solidFill>
              </a:rPr>
              <a:t>，就取代</a:t>
            </a:r>
            <a:r>
              <a:rPr lang="en-US" altLang="zh-CN" sz="1400" b="1" dirty="0">
                <a:solidFill>
                  <a:srgbClr val="008000"/>
                </a:solidFill>
              </a:rPr>
              <a:t>max</a:t>
            </a:r>
            <a:r>
              <a:rPr lang="zh-CN" altLang="en-US" sz="1400" b="1" dirty="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b="1" dirty="0"/>
              <a:t>			row=i</a:t>
            </a:r>
            <a:r>
              <a:rPr lang="en-US" altLang="zh-CN" sz="1400" b="1" dirty="0" smtClean="0"/>
              <a:t>;	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	</a:t>
            </a:r>
            <a:r>
              <a:rPr lang="en-US" altLang="zh-CN" sz="1400" b="1" dirty="0" err="1"/>
              <a:t>colum</a:t>
            </a:r>
            <a:r>
              <a:rPr lang="en-US" altLang="zh-CN" sz="1400" b="1" dirty="0"/>
              <a:t>=j</a:t>
            </a:r>
            <a:r>
              <a:rPr lang="en-US" altLang="zh-CN" sz="1400" b="1" dirty="0" smtClean="0"/>
              <a:t>;	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("max=%d\</a:t>
            </a:r>
            <a:r>
              <a:rPr lang="en-US" altLang="zh-CN" sz="1400" b="1" dirty="0" err="1"/>
              <a:t>nrow</a:t>
            </a:r>
            <a:r>
              <a:rPr lang="en-US" altLang="zh-CN" sz="1400" b="1" dirty="0"/>
              <a:t>=%d\</a:t>
            </a:r>
            <a:r>
              <a:rPr lang="en-US" altLang="zh-CN" sz="1400" b="1" dirty="0" err="1"/>
              <a:t>ncolum</a:t>
            </a:r>
            <a:r>
              <a:rPr lang="en-US" altLang="zh-CN" sz="1400" b="1" dirty="0"/>
              <a:t>=%d\n",</a:t>
            </a:r>
            <a:r>
              <a:rPr lang="en-US" altLang="zh-CN" sz="1400" b="1" dirty="0" err="1"/>
              <a:t>max,row,colum</a:t>
            </a:r>
            <a:r>
              <a:rPr lang="en-US" altLang="zh-CN" sz="14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7597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</a:t>
            </a:r>
            <a:r>
              <a:rPr lang="en-US" altLang="zh-CN" sz="1200" dirty="0" smtClean="0"/>
              <a:t>][j]&gt;max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6417" y="5867400"/>
            <a:ext cx="3486150" cy="990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6" y="1839797"/>
            <a:ext cx="9933613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char c[10];</a:t>
            </a:r>
            <a:endParaRPr lang="en-US" altLang="zh-CN" sz="16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>
                <a:solidFill>
                  <a:schemeClr val="tx1"/>
                </a:solidFill>
              </a:rPr>
              <a:t>c[0]=</a:t>
            </a:r>
            <a:r>
              <a:rPr lang="en-US" altLang="zh-CN" sz="1600" b="1" smtClean="0">
                <a:solidFill>
                  <a:schemeClr val="tx1"/>
                </a:solidFill>
              </a:rPr>
              <a:t>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462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=""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c[0]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c[1]</a:t>
                      </a:r>
                      <a:endParaRPr lang="zh-CN" altLang="en-US" sz="1600" b="1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c[2]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c[3]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c[4]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c[5]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c[6]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c[7]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c[8]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c[9]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I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m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h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 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y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int c[10];</a:t>
            </a:r>
            <a:endParaRPr lang="en-US" altLang="zh-CN" sz="16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>
                <a:solidFill>
                  <a:schemeClr val="tx1"/>
                </a:solidFill>
              </a:rPr>
              <a:t>c[0</a:t>
            </a:r>
            <a:r>
              <a:rPr lang="en-US" altLang="zh-CN" sz="1600" b="1" smtClean="0">
                <a:solidFill>
                  <a:schemeClr val="tx1"/>
                </a:solidFill>
              </a:rPr>
              <a:t>]='a'; 	</a:t>
            </a:r>
            <a:r>
              <a:rPr lang="en-US" altLang="zh-CN" sz="1600" b="1" smtClean="0">
                <a:solidFill>
                  <a:srgbClr val="008000"/>
                </a:solidFill>
              </a:rPr>
              <a:t>//</a:t>
            </a:r>
            <a:r>
              <a:rPr lang="zh-CN" altLang="en-US" sz="1600" b="1">
                <a:solidFill>
                  <a:srgbClr val="008000"/>
                </a:solidFill>
              </a:rPr>
              <a:t>合法，但浪费存储空间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1600" b="1" dirty="0">
                <a:solidFill>
                  <a:schemeClr val="tx1"/>
                </a:solidFill>
              </a:rPr>
              <a:t>不可预料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花括号中提供的初值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个数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zh-CN" altLang="en-US" sz="1600" dirty="0" smtClean="0">
                <a:solidFill>
                  <a:schemeClr val="tx1"/>
                </a:solidFill>
              </a:rPr>
              <a:t>即</a:t>
            </a:r>
            <a:r>
              <a:rPr lang="zh-CN" altLang="en-US" sz="1600" dirty="0">
                <a:solidFill>
                  <a:schemeClr val="tx1"/>
                </a:solidFill>
              </a:rPr>
              <a:t>字符</a:t>
            </a:r>
            <a:r>
              <a:rPr lang="zh-CN" altLang="en-US" sz="1600" dirty="0" smtClean="0">
                <a:solidFill>
                  <a:schemeClr val="tx1"/>
                </a:solidFill>
              </a:rPr>
              <a:t>个数）大于</a:t>
            </a:r>
            <a:r>
              <a:rPr lang="zh-CN" altLang="en-US" sz="1600" dirty="0">
                <a:solidFill>
                  <a:schemeClr val="tx1"/>
                </a:solidFill>
              </a:rPr>
              <a:t>数组长度，则出现语法</a:t>
            </a:r>
            <a:r>
              <a:rPr lang="zh-CN" altLang="en-US" sz="1600" dirty="0" smtClean="0">
                <a:solidFill>
                  <a:schemeClr val="tx1"/>
                </a:solidFill>
              </a:rPr>
              <a:t>错误。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初值个数小于数组长度，则只将这些字符赋给数组中前面那些元素，其余的元素自动定为</a:t>
            </a:r>
            <a:r>
              <a:rPr lang="zh-CN" altLang="en-US" sz="1600" b="1" dirty="0">
                <a:solidFill>
                  <a:schemeClr val="tx1"/>
                </a:solidFill>
              </a:rPr>
              <a:t>空字符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′\0</a:t>
            </a:r>
            <a:r>
              <a:rPr lang="en-US" altLang="zh-CN" sz="1600" dirty="0">
                <a:solidFill>
                  <a:schemeClr val="tx1"/>
                </a:solidFill>
              </a:rPr>
              <a:t>′)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</a:t>
            </a:r>
            <a:r>
              <a:rPr lang="zh-CN" altLang="en-US" sz="1600" dirty="0" smtClean="0">
                <a:solidFill>
                  <a:schemeClr val="tx1"/>
                </a:solidFill>
              </a:rPr>
              <a:t>数组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9765" y="1526310"/>
            <a:ext cx="11141606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/>
              <a:t>char </a:t>
            </a:r>
            <a:r>
              <a:rPr lang="pt-BR" altLang="zh-CN" sz="1600" b="1" dirty="0" smtClean="0"/>
              <a:t>c[10]={′</a:t>
            </a:r>
            <a:r>
              <a:rPr lang="pt-BR" altLang="zh-CN" sz="1600" b="1" dirty="0"/>
              <a:t>I′,′ ′ ,′a′,′m′,′ ′,′h′,′a′,′p′,′p′,′y</a:t>
            </a:r>
            <a:r>
              <a:rPr lang="pt-BR" altLang="zh-CN" sz="1600" b="1" dirty="0" smtClean="0"/>
              <a:t>′}; </a:t>
            </a:r>
            <a:r>
              <a:rPr lang="pt-BR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>
                <a:solidFill>
                  <a:srgbClr val="008000"/>
                </a:solidFill>
              </a:rPr>
              <a:t>10</a:t>
            </a:r>
            <a:r>
              <a:rPr lang="zh-CN" altLang="en-US" sz="1200" b="1" dirty="0">
                <a:solidFill>
                  <a:srgbClr val="008000"/>
                </a:solidFill>
              </a:rPr>
              <a:t>个字符依次赋给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c[0]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～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c[9]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这</a:t>
            </a:r>
            <a:r>
              <a:rPr lang="en-US" altLang="zh-CN" sz="1200" b="1" dirty="0">
                <a:solidFill>
                  <a:srgbClr val="008000"/>
                </a:solidFill>
              </a:rPr>
              <a:t>10</a:t>
            </a:r>
            <a:r>
              <a:rPr lang="zh-CN" altLang="en-US" sz="1200" b="1" dirty="0">
                <a:solidFill>
                  <a:srgbClr val="008000"/>
                </a:solidFill>
              </a:rPr>
              <a:t>个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元素</a:t>
            </a:r>
            <a:endParaRPr lang="pt-BR" altLang="zh-CN" sz="1200" b="1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845373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c</a:t>
            </a:r>
            <a:r>
              <a:rPr lang="pt-BR" altLang="zh-CN" sz="1600" b="1" smtClean="0"/>
              <a:t>har c</a:t>
            </a:r>
            <a:r>
              <a:rPr lang="en-US" altLang="zh-CN" sz="1600" b="1" smtClean="0"/>
              <a:t>[</a:t>
            </a:r>
            <a:r>
              <a:rPr lang="pt-BR" altLang="zh-CN" sz="1600" b="1" smtClean="0"/>
              <a:t>10</a:t>
            </a:r>
            <a:r>
              <a:rPr lang="en-US" altLang="zh-CN" sz="1600" b="1" smtClean="0"/>
              <a:t>]</a:t>
            </a:r>
            <a:r>
              <a:rPr lang="pt-BR" altLang="zh-CN" sz="1600" b="1" smtClean="0"/>
              <a:t>={′</a:t>
            </a:r>
            <a:r>
              <a:rPr lang="pt-BR" altLang="zh-CN" sz="1600" b="1"/>
              <a:t>c′,′ ′,′p′,′r′,′o′,′g′,′r′,′a′,′m′};</a:t>
            </a:r>
            <a:endParaRPr lang="en-US" altLang="zh-CN" sz="1600" b="1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787844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char diamond[5][5]={{′ </a:t>
            </a:r>
            <a:r>
              <a:rPr lang="en-US" altLang="zh-CN" sz="1600" b="1" dirty="0"/>
              <a:t>′,′ </a:t>
            </a:r>
            <a:r>
              <a:rPr lang="en-US" altLang="zh-CN" sz="1600" b="1" dirty="0" smtClean="0"/>
              <a:t>′,′*′},{′ ′,′*′,′ ′,′*′},{′*′,′ </a:t>
            </a:r>
            <a:r>
              <a:rPr lang="en-US" altLang="zh-CN" sz="1600" b="1" dirty="0"/>
              <a:t>′,′ ′,′ </a:t>
            </a:r>
            <a:r>
              <a:rPr lang="en-US" altLang="zh-CN" sz="1600" b="1" dirty="0" smtClean="0"/>
              <a:t>′,′*′},{′ ′,′*′,′ ′,′*′},{′ </a:t>
            </a:r>
            <a:r>
              <a:rPr lang="en-US" altLang="zh-CN" sz="1600" b="1" dirty="0"/>
              <a:t>′,′ </a:t>
            </a:r>
            <a:r>
              <a:rPr lang="en-US" altLang="zh-CN" sz="1600" b="1" dirty="0" smtClean="0"/>
              <a:t>′,′*′}};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1037143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 smtClean="0"/>
              <a:t>char c</a:t>
            </a:r>
            <a:r>
              <a:rPr lang="en-US" altLang="zh-CN" sz="1600" b="1" dirty="0" smtClean="0"/>
              <a:t>[]</a:t>
            </a:r>
            <a:r>
              <a:rPr lang="pt-BR" altLang="zh-CN" sz="1600" b="1" dirty="0" smtClean="0"/>
              <a:t>={′</a:t>
            </a:r>
            <a:r>
              <a:rPr lang="pt-BR" altLang="zh-CN" sz="1600" b="1" dirty="0"/>
              <a:t>I′,′ ′,′a′,′m′,′ ′,′h′,′a′,′p′,′p′,′y</a:t>
            </a:r>
            <a:r>
              <a:rPr lang="pt-BR" altLang="zh-CN" sz="1600" b="1" dirty="0" smtClean="0"/>
              <a:t>′};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数组</a:t>
            </a:r>
            <a:r>
              <a:rPr lang="en-US" altLang="zh-CN" sz="1600" b="1" dirty="0">
                <a:solidFill>
                  <a:srgbClr val="008000"/>
                </a:solidFill>
              </a:rPr>
              <a:t>c</a:t>
            </a:r>
            <a:r>
              <a:rPr lang="zh-CN" altLang="en-US" sz="1600" b="1" dirty="0">
                <a:solidFill>
                  <a:srgbClr val="008000"/>
                </a:solidFill>
              </a:rPr>
              <a:t>的长度自动定为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10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37275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=""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c[0]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c[1]</a:t>
                      </a:r>
                      <a:endParaRPr lang="zh-CN" altLang="en-US" sz="1600" b="1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c[2]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c[3]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c[4]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c[5]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c[6]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c[7]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c[8]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c[9]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r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effectLst/>
                        </a:rPr>
                        <a:t>o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g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r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m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\0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46652" y="47057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6" y="1714995"/>
            <a:ext cx="5207573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c[15]={</a:t>
            </a:r>
            <a:r>
              <a:rPr lang="en-US" altLang="zh-CN" sz="1400" b="1" dirty="0" smtClean="0"/>
              <a:t>'I', ' ', 'a', 'm' , ' ', 'a', ‘ ','s', 't', 'u', 'd', 'e', 'n', 't', '.'};</a:t>
            </a:r>
            <a:endParaRPr lang="en-US" altLang="zh-CN" sz="1400" b="1" dirty="0"/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</a:t>
            </a:r>
            <a:r>
              <a:rPr lang="en-US" altLang="zh-CN" sz="1400" b="1" dirty="0" err="1"/>
              <a:t>c",c</a:t>
            </a:r>
            <a:r>
              <a:rPr lang="en-US" altLang="zh-CN" sz="14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smtClean="0"/>
              <a:t>{</a:t>
            </a:r>
            <a:r>
              <a:rPr lang="en-US" altLang="zh-CN" sz="1400" b="1" dirty="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i,j</a:t>
            </a:r>
            <a:r>
              <a:rPr lang="en-US" altLang="zh-CN" sz="14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{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for </a:t>
            </a:r>
            <a:r>
              <a:rPr lang="en-US" altLang="zh-CN" sz="1400" b="1" dirty="0"/>
              <a:t>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</a:t>
            </a:r>
            <a:r>
              <a:rPr lang="en-US" altLang="zh-CN" sz="1400" b="1" dirty="0" err="1"/>
              <a:t>c",diamond</a:t>
            </a:r>
            <a:r>
              <a:rPr lang="en-US" altLang="zh-CN" sz="1400" b="1" dirty="0"/>
              <a:t>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723900"/>
            <a:ext cx="12319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空格</a:t>
            </a:r>
            <a:r>
              <a:rPr lang="en-US" altLang="zh-CN" dirty="0" smtClean="0"/>
              <a:t>’ '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073400" y="1093232"/>
            <a:ext cx="2908300" cy="143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92800" y="1093232"/>
            <a:ext cx="3019024" cy="118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86877"/>
            <a:ext cx="11275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长度。</a:t>
            </a:r>
            <a:endParaRPr lang="en-US" altLang="zh-CN" sz="20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为了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  <a:ea typeface="+mn-ea"/>
              </a:rPr>
              <a:t>′\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</a:rPr>
              <a:t>0′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8" y="4196254"/>
            <a:ext cx="7756861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保证数组长度始终大于字符串实际长度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533401" y="3087845"/>
            <a:ext cx="10820400" cy="836455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char s[] = ”C program”;  // 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1600" dirty="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dirty="0" smtClean="0">
                <a:solidFill>
                  <a:srgbClr val="0070C0"/>
                </a:solidFill>
              </a:rPr>
              <a:t>，占</a:t>
            </a:r>
            <a:r>
              <a:rPr lang="en-US" altLang="zh-CN" sz="1600" dirty="0">
                <a:solidFill>
                  <a:srgbClr val="0070C0"/>
                </a:solidFill>
              </a:rPr>
              <a:t>10</a:t>
            </a:r>
            <a:r>
              <a:rPr lang="zh-CN" altLang="en-US" sz="1600" dirty="0">
                <a:solidFill>
                  <a:srgbClr val="0070C0"/>
                </a:solidFill>
              </a:rPr>
              <a:t>个字节</a:t>
            </a:r>
            <a:r>
              <a:rPr lang="zh-CN" altLang="en-US" sz="1600" dirty="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dirty="0" smtClean="0">
                <a:solidFill>
                  <a:srgbClr val="0070C0"/>
                </a:solidFill>
              </a:rPr>
              <a:t>9</a:t>
            </a:r>
            <a:r>
              <a:rPr lang="zh-CN" altLang="en-US" sz="1600" dirty="0" smtClean="0">
                <a:solidFill>
                  <a:srgbClr val="0070C0"/>
                </a:solidFill>
              </a:rPr>
              <a:t>个字节，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          // </a:t>
            </a:r>
            <a:r>
              <a:rPr lang="zh-CN" altLang="en-US" sz="1600" dirty="0" smtClean="0">
                <a:solidFill>
                  <a:srgbClr val="0070C0"/>
                </a:solidFill>
              </a:rPr>
              <a:t>最后</a:t>
            </a:r>
            <a:r>
              <a:rPr lang="zh-CN" altLang="en-US" sz="1600" dirty="0">
                <a:solidFill>
                  <a:srgbClr val="0070C0"/>
                </a:solidFill>
              </a:rPr>
              <a:t>一个字节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是由系统自动加上的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printf</a:t>
            </a:r>
            <a:r>
              <a:rPr lang="en-US" altLang="zh-CN" sz="1600" b="1" dirty="0" smtClean="0"/>
              <a:t>("How </a:t>
            </a:r>
            <a:r>
              <a:rPr lang="en-US" altLang="zh-CN" sz="1600" b="1" dirty="0"/>
              <a:t>do you do?\</a:t>
            </a:r>
            <a:r>
              <a:rPr lang="en-US" altLang="zh-CN" sz="1600" b="1" dirty="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 dirty="0">
                <a:solidFill>
                  <a:srgbClr val="0070C0"/>
                </a:solidFill>
              </a:rPr>
              <a:t>′\n′</a:t>
            </a:r>
            <a:r>
              <a:rPr lang="zh-CN" altLang="en-US" sz="1600" dirty="0">
                <a:solidFill>
                  <a:srgbClr val="0070C0"/>
                </a:solidFill>
              </a:rPr>
              <a:t>的后面加了一个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 dirty="0" err="1">
                <a:solidFill>
                  <a:srgbClr val="0070C0"/>
                </a:solidFill>
              </a:rPr>
              <a:t>printf</a:t>
            </a:r>
            <a:r>
              <a:rPr lang="zh-CN" altLang="en-US" sz="1600" dirty="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，遇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就停止输出。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char </a:t>
            </a:r>
            <a:r>
              <a:rPr lang="en-US" altLang="zh-CN" sz="1600" b="1" dirty="0" smtClean="0"/>
              <a:t>c[]={"I  </a:t>
            </a:r>
            <a:r>
              <a:rPr lang="en-US" altLang="zh-CN" sz="1600" b="1" dirty="0"/>
              <a:t>am  </a:t>
            </a:r>
            <a:r>
              <a:rPr lang="en-US" altLang="zh-CN" sz="1600" b="1" dirty="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 smtClean="0"/>
              <a:t>或 </a:t>
            </a:r>
            <a:r>
              <a:rPr lang="en-US" altLang="zh-CN" sz="1600" b="1" dirty="0"/>
              <a:t>char </a:t>
            </a:r>
            <a:r>
              <a:rPr lang="en-US" altLang="zh-CN" sz="1600" b="1" dirty="0" smtClean="0"/>
              <a:t>c[]="I </a:t>
            </a:r>
            <a:r>
              <a:rPr lang="en-US" altLang="zh-CN" sz="1600" b="1" dirty="0"/>
              <a:t>am </a:t>
            </a:r>
            <a:r>
              <a:rPr lang="en-US" altLang="zh-CN" sz="1600" b="1" dirty="0" smtClean="0"/>
              <a:t>happy";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用一个字符串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 dirty="0">
                <a:solidFill>
                  <a:srgbClr val="0070C0"/>
                </a:solidFill>
              </a:rPr>
              <a:t>双引号</a:t>
            </a:r>
            <a:r>
              <a:rPr lang="zh-CN" altLang="en-US" sz="1600" dirty="0">
                <a:solidFill>
                  <a:srgbClr val="0070C0"/>
                </a:solidFill>
              </a:rPr>
              <a:t>而不是</a:t>
            </a:r>
            <a:r>
              <a:rPr lang="zh-CN" altLang="en-US" sz="1600" dirty="0" smtClean="0">
                <a:solidFill>
                  <a:srgbClr val="0070C0"/>
                </a:solidFill>
              </a:rPr>
              <a:t>单引号括</a:t>
            </a:r>
            <a:r>
              <a:rPr lang="zh-CN" altLang="en-US" sz="1600" dirty="0">
                <a:solidFill>
                  <a:srgbClr val="0070C0"/>
                </a:solidFill>
              </a:rPr>
              <a:t>起来的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664949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smtClean="0">
                <a:solidFill>
                  <a:schemeClr val="tx1"/>
                </a:solidFill>
              </a:rPr>
              <a:t>′,′\</a:t>
            </a:r>
            <a:r>
              <a:rPr lang="pt-BR" altLang="zh-CN" sz="1600">
                <a:solidFill>
                  <a:schemeClr val="tx1"/>
                </a:solidFill>
              </a:rPr>
              <a:t>0</a:t>
            </a:r>
            <a:r>
              <a:rPr lang="pt-BR" altLang="zh-CN" sz="1600" smtClean="0">
                <a:solidFill>
                  <a:schemeClr val="tx1"/>
                </a:solidFill>
              </a:rPr>
              <a:t>′};</a:t>
            </a:r>
            <a:endParaRPr lang="pt-BR" altLang="zh-CN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664949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</a:t>
            </a:r>
            <a:r>
              <a:rPr lang="pt-BR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</a:rPr>
              <a:t>[]</a:t>
            </a:r>
            <a:r>
              <a:rPr lang="pt-BR" altLang="zh-CN" sz="1600" dirty="0" smtClean="0">
                <a:solidFill>
                  <a:schemeClr val="tx1"/>
                </a:solidFill>
              </a:rPr>
              <a:t>={′</a:t>
            </a:r>
            <a:r>
              <a:rPr lang="pt-BR" altLang="zh-CN" sz="1600" dirty="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char 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[10]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数组</a:t>
            </a:r>
            <a:r>
              <a:rPr lang="pt-BR" altLang="zh-CN" sz="1600" dirty="0">
                <a:solidFill>
                  <a:srgbClr val="0070C0"/>
                </a:solidFill>
              </a:rPr>
              <a:t>c</a:t>
            </a:r>
            <a:r>
              <a:rPr lang="zh-CN" altLang="en-US" sz="1600" dirty="0">
                <a:solidFill>
                  <a:srgbClr val="0070C0"/>
                </a:solidFill>
              </a:rPr>
              <a:t>的前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: ′</a:t>
            </a:r>
            <a:r>
              <a:rPr lang="pt-BR" altLang="zh-CN" sz="1600" dirty="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 dirty="0">
                <a:solidFill>
                  <a:srgbClr val="0070C0"/>
                </a:solidFill>
              </a:rPr>
              <a:t>第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′\0</a:t>
            </a:r>
            <a:r>
              <a:rPr lang="en-US" altLang="zh-CN" sz="1600" dirty="0">
                <a:solidFill>
                  <a:srgbClr val="0070C0"/>
                </a:solidFill>
              </a:rPr>
              <a:t>′</a:t>
            </a:r>
            <a:r>
              <a:rPr lang="zh-CN" altLang="en-US" sz="1600" dirty="0">
                <a:solidFill>
                  <a:srgbClr val="0070C0"/>
                </a:solidFill>
              </a:rPr>
              <a:t>，后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dirty="0" smtClean="0">
                <a:solidFill>
                  <a:srgbClr val="0070C0"/>
                </a:solidFill>
              </a:rPr>
              <a:t>空字符。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=""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85850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9433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printf("</a:t>
            </a:r>
            <a:r>
              <a:rPr lang="en-US" altLang="zh-CN" sz="1400" b="1">
                <a:solidFill>
                  <a:schemeClr val="accent6"/>
                </a:solidFill>
              </a:rPr>
              <a:t>%c</a:t>
            </a:r>
            <a:r>
              <a:rPr lang="en-US" altLang="zh-CN" sz="1400" b="1"/>
              <a:t>",</a:t>
            </a:r>
            <a:r>
              <a:rPr lang="en-US" altLang="zh-CN" sz="1400" b="1">
                <a:solidFill>
                  <a:schemeClr val="accent6"/>
                </a:solidFill>
              </a:rPr>
              <a:t>c[i]</a:t>
            </a:r>
            <a:r>
              <a:rPr lang="en-US" altLang="zh-CN" sz="1400" b="1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6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</a:t>
            </a:r>
            <a:r>
              <a:rPr lang="en-US" altLang="zh-CN" sz="1400" b="1">
                <a:solidFill>
                  <a:schemeClr val="accent6"/>
                </a:solidFill>
              </a:rPr>
              <a:t>%s</a:t>
            </a:r>
            <a:r>
              <a:rPr lang="en-US" altLang="zh-CN" sz="1400" b="1"/>
              <a:t>\n",</a:t>
            </a:r>
            <a:r>
              <a:rPr lang="en-US" altLang="zh-CN" sz="1400" b="1">
                <a:solidFill>
                  <a:schemeClr val="accent6"/>
                </a:solidFill>
              </a:rPr>
              <a:t>c</a:t>
            </a:r>
            <a:r>
              <a:rPr lang="en-US" altLang="zh-CN" sz="1400" b="1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314701" y="3794227"/>
            <a:ext cx="8291146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输出</a:t>
            </a:r>
            <a:r>
              <a:rPr lang="zh-CN" altLang="en-US" dirty="0">
                <a:solidFill>
                  <a:srgbClr val="000000"/>
                </a:solidFill>
              </a:rPr>
              <a:t>的字符中不包括结束符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用</a:t>
            </a:r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</a:rPr>
              <a:t>%s”</a:t>
            </a:r>
            <a:r>
              <a:rPr lang="zh-CN" altLang="en-US" dirty="0">
                <a:solidFill>
                  <a:srgbClr val="000000"/>
                </a:solidFill>
              </a:rPr>
              <a:t>格式符输出字符串时，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(3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dirty="0" smtClean="0">
                <a:solidFill>
                  <a:srgbClr val="000000"/>
                </a:solidFill>
              </a:rPr>
              <a:t>′\</a:t>
            </a:r>
            <a:r>
              <a:rPr lang="en-US" altLang="zh-CN" dirty="0">
                <a:solidFill>
                  <a:srgbClr val="000000"/>
                </a:solidFill>
              </a:rPr>
              <a:t>0′</a:t>
            </a:r>
            <a:r>
              <a:rPr lang="zh-CN" altLang="en-US" dirty="0">
                <a:solidFill>
                  <a:srgbClr val="000000"/>
                </a:solidFill>
              </a:rPr>
              <a:t>结束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(4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，则遇第一个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</a:t>
            </a:r>
            <a:r>
              <a:rPr lang="en-US" altLang="zh-CN" sz="1400" b="1" dirty="0" smtClean="0"/>
              <a:t>c[6];</a:t>
            </a:r>
            <a:endParaRPr lang="en-US" altLang="zh-CN" sz="1400" b="1" dirty="0"/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scanf</a:t>
            </a:r>
            <a:r>
              <a:rPr lang="en-US" altLang="zh-CN" sz="1400" b="1" dirty="0"/>
              <a:t>("</a:t>
            </a:r>
            <a:r>
              <a:rPr lang="en-US" altLang="zh-CN" sz="1400" b="1" dirty="0">
                <a:solidFill>
                  <a:schemeClr val="accent6"/>
                </a:solidFill>
              </a:rPr>
              <a:t>%</a:t>
            </a:r>
            <a:r>
              <a:rPr lang="en-US" altLang="zh-CN" sz="1400" b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1400" b="1" dirty="0" err="1" smtClean="0"/>
              <a:t>",</a:t>
            </a:r>
            <a:r>
              <a:rPr lang="en-US" altLang="zh-CN" sz="1400" b="1" dirty="0" err="1">
                <a:solidFill>
                  <a:schemeClr val="accent6"/>
                </a:solidFill>
              </a:rPr>
              <a:t>c</a:t>
            </a:r>
            <a:r>
              <a:rPr lang="en-US" altLang="zh-CN" sz="1400" b="1" dirty="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2901" y="2955797"/>
            <a:ext cx="3411414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scanf</a:t>
            </a:r>
            <a:r>
              <a:rPr lang="en-US" altLang="zh-CN" sz="1400" b="1" dirty="0"/>
              <a:t>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8534"/>
              </p:ext>
            </p:extLst>
          </p:nvPr>
        </p:nvGraphicFramePr>
        <p:xfrm>
          <a:off x="8470902" y="3600351"/>
          <a:ext cx="349432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998">
                  <a:extLst>
                    <a:ext uri="{9D8B030D-6E8A-4147-A177-3AD203B41FA5}">
                      <a16:colId xmlns="" xmlns:a16="http://schemas.microsoft.com/office/drawing/2014/main" val="122111166"/>
                    </a:ext>
                  </a:extLst>
                </a:gridCol>
                <a:gridCol w="529776">
                  <a:extLst>
                    <a:ext uri="{9D8B030D-6E8A-4147-A177-3AD203B41FA5}">
                      <a16:colId xmlns="" xmlns:a16="http://schemas.microsoft.com/office/drawing/2014/main" val="2417990864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3760964922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12170940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3672708110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str1: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char 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str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[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13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]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;</a:t>
            </a:r>
            <a:endParaRPr lang="pt-BR" altLang="zh-CN" sz="1600" b="1" dirty="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scanf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("%s"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,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str</a:t>
            </a:r>
            <a:r>
              <a:rPr lang="pt-BR" altLang="zh-CN" sz="16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=""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8585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446215"/>
            <a:ext cx="1101676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字符数组名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>
                <a:solidFill>
                  <a:srgbClr val="000000"/>
                </a:solidFill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</a:rPr>
              <a:t>("%s", &amp;</a:t>
            </a:r>
            <a:r>
              <a:rPr lang="en-US" altLang="zh-CN" b="1" dirty="0" err="1">
                <a:solidFill>
                  <a:srgbClr val="000000"/>
                </a:solidFill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</a:rPr>
              <a:t>); </a:t>
            </a:r>
            <a:r>
              <a:rPr lang="en-US" altLang="zh-CN" b="1" dirty="0" smtClean="0">
                <a:solidFill>
                  <a:srgbClr val="008000"/>
                </a:solidFill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</a:rPr>
              <a:t>str</a:t>
            </a:r>
            <a:r>
              <a:rPr lang="zh-CN" altLang="en-US" b="1" dirty="0">
                <a:solidFill>
                  <a:srgbClr val="008000"/>
                </a:solidFill>
              </a:rPr>
              <a:t>前面不应加</a:t>
            </a:r>
            <a:r>
              <a:rPr lang="en-US" altLang="zh-CN" b="1" dirty="0">
                <a:solidFill>
                  <a:srgbClr val="008000"/>
                </a:solidFill>
              </a:rPr>
              <a:t>&amp;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092200" y="3374649"/>
            <a:ext cx="7861300" cy="1260851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 c[] = “china”;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o”,c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用八进制形式输出数组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</a:t>
            </a:r>
            <a:r>
              <a:rPr lang="zh-CN" altLang="en-US" dirty="0" smtClean="0">
                <a:solidFill>
                  <a:srgbClr val="008000"/>
                </a:solidFill>
              </a:rPr>
              <a:t>地址</a:t>
            </a:r>
            <a:r>
              <a:rPr lang="en-US" altLang="zh-CN" dirty="0" smtClean="0">
                <a:solidFill>
                  <a:srgbClr val="008000"/>
                </a:solidFill>
              </a:rPr>
              <a:t>,</a:t>
            </a:r>
            <a:r>
              <a:rPr lang="zh-CN" altLang="en-US" dirty="0" smtClean="0">
                <a:solidFill>
                  <a:srgbClr val="008000"/>
                </a:solidFill>
              </a:rPr>
              <a:t>如</a:t>
            </a:r>
            <a:r>
              <a:rPr lang="en-US" altLang="zh-CN" dirty="0" smtClean="0">
                <a:solidFill>
                  <a:srgbClr val="008000"/>
                </a:solidFill>
              </a:rPr>
              <a:t>,22fe30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x”,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用十六进制</a:t>
            </a:r>
            <a:r>
              <a:rPr lang="zh-CN" altLang="en-US" dirty="0">
                <a:solidFill>
                  <a:srgbClr val="008000"/>
                </a:solidFill>
              </a:rPr>
              <a:t>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</a:t>
            </a:r>
            <a:r>
              <a:rPr lang="zh-CN" altLang="en-US" dirty="0" smtClean="0">
                <a:solidFill>
                  <a:srgbClr val="008000"/>
                </a:solidFill>
              </a:rPr>
              <a:t>地址</a:t>
            </a:r>
            <a:r>
              <a:rPr lang="en-US" altLang="zh-CN" dirty="0" smtClean="0">
                <a:solidFill>
                  <a:srgbClr val="008000"/>
                </a:solidFill>
              </a:rPr>
              <a:t>,</a:t>
            </a:r>
            <a:r>
              <a:rPr lang="zh-CN" altLang="en-US" dirty="0" smtClean="0">
                <a:solidFill>
                  <a:srgbClr val="008000"/>
                </a:solidFill>
              </a:rPr>
              <a:t>如</a:t>
            </a:r>
            <a:r>
              <a:rPr lang="en-US" altLang="zh-CN" dirty="0" smtClean="0">
                <a:solidFill>
                  <a:srgbClr val="008000"/>
                </a:solidFill>
              </a:rPr>
              <a:t>,10577060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04613" y="48131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s”,c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);// china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=""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=""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数组</a:t>
                      </a:r>
                      <a:endParaRPr lang="en-US" altLang="zh-CN" sz="14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950877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8"/>
            <a:ext cx="4253617" cy="37706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数组名</a:t>
            </a:r>
            <a:r>
              <a:rPr lang="zh-CN" altLang="en-US" dirty="0">
                <a:solidFill>
                  <a:schemeClr val="tx1"/>
                </a:solidFill>
              </a:rPr>
              <a:t>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在定义数组时，需要指定数组中元素的个数，方括号中的常量表达式用来表示元素的个数，即</a:t>
            </a:r>
            <a:r>
              <a:rPr lang="zh-CN" altLang="en-US" b="1" dirty="0">
                <a:solidFill>
                  <a:schemeClr val="tx1"/>
                </a:solidFill>
              </a:rPr>
              <a:t>数组长度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 smtClean="0">
                <a:solidFill>
                  <a:schemeClr val="tx1"/>
                </a:solidFill>
              </a:rPr>
              <a:t>常量</a:t>
            </a:r>
            <a:r>
              <a:rPr lang="zh-CN" altLang="en-US" dirty="0">
                <a:solidFill>
                  <a:schemeClr val="tx1"/>
                </a:solidFill>
              </a:rPr>
              <a:t>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=""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 dirty="0">
                  <a:solidFill>
                    <a:schemeClr val="accent6"/>
                  </a:solidFill>
                </a:rPr>
                <a:t>0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开始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a[10];”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数组（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个整型元素），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则最大下标值为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4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puts(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57200" y="2095274"/>
            <a:ext cx="5067300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作用：将</a:t>
            </a:r>
            <a:r>
              <a:rPr lang="zh-CN" altLang="en-US" dirty="0">
                <a:solidFill>
                  <a:schemeClr val="tx1"/>
                </a:solidFill>
              </a:rPr>
              <a:t>一个字符串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结束的字符序列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输出到终端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函数输出的字符串中可以包含转义字符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在用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输出时将字符串结束标志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转换成</a:t>
            </a:r>
            <a:r>
              <a:rPr lang="en-US" altLang="zh-CN" dirty="0">
                <a:solidFill>
                  <a:schemeClr val="tx1"/>
                </a:solidFill>
              </a:rPr>
              <a:t>′\n′</a:t>
            </a:r>
            <a:r>
              <a:rPr lang="zh-CN" altLang="en-US" dirty="0">
                <a:solidFill>
                  <a:schemeClr val="tx1"/>
                </a:solidFill>
              </a:rPr>
              <a:t>，即输出完字符串后换行。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 smtClean="0"/>
              <a:t>输入字符串的函数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</a:t>
            </a:r>
            <a:r>
              <a:rPr lang="en-US" altLang="zh-CN" b="1" smtClean="0"/>
              <a:t>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</a:t>
            </a:r>
            <a:r>
              <a:rPr lang="zh-CN" altLang="en-US" smtClean="0">
                <a:solidFill>
                  <a:schemeClr val="tx1"/>
                </a:solidFill>
              </a:rPr>
              <a:t>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gets(</a:t>
            </a:r>
            <a:r>
              <a:rPr lang="en-US" altLang="zh-CN" dirty="0" err="1" smtClean="0">
                <a:solidFill>
                  <a:srgbClr val="000000"/>
                </a:solidFill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str</a:t>
            </a:r>
            <a:r>
              <a:rPr lang="zh-CN" altLang="en-US" dirty="0">
                <a:solidFill>
                  <a:srgbClr val="008000"/>
                </a:solidFill>
              </a:rPr>
              <a:t>是已定义的字符数组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Computer</a:t>
            </a:r>
            <a:r>
              <a:rPr lang="en-US" altLang="zh-CN">
                <a:solidFill>
                  <a:schemeClr val="tx1"/>
                </a:solidFill>
              </a:rPr>
              <a:t>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将</a:t>
            </a:r>
            <a:r>
              <a:rPr lang="zh-CN" altLang="en-US">
                <a:solidFill>
                  <a:schemeClr val="tx1"/>
                </a:solidFill>
              </a:rPr>
              <a:t>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47148" y="723900"/>
            <a:ext cx="34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0400"/>
            <a:ext cx="53721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// </a:t>
            </a:r>
            <a:r>
              <a:rPr lang="zh-CN" altLang="en-US" dirty="0" smtClean="0"/>
              <a:t>可以接收带空格的字符串输入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遇空格结束输入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-51690"/>
            <a:ext cx="5922104" cy="1325563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连接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9566" y="11531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strcat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字符数组</a:t>
            </a:r>
            <a:r>
              <a:rPr lang="en-US" altLang="zh-CN" b="1" dirty="0" smtClean="0"/>
              <a:t>1, </a:t>
            </a:r>
            <a:r>
              <a:rPr lang="zh-CN" altLang="en-US" b="1" dirty="0" smtClean="0"/>
              <a:t>字符数组</a:t>
            </a:r>
            <a:r>
              <a:rPr lang="en-US" altLang="zh-CN" b="1" dirty="0" smtClean="0"/>
              <a:t>2)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295965" y="1841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接到字符串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的后面，结果放在字符数组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的地址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</a:t>
            </a:r>
            <a:r>
              <a:rPr lang="zh-CN" altLang="en-US" b="1" dirty="0">
                <a:solidFill>
                  <a:schemeClr val="tx1"/>
                </a:solidFill>
              </a:rPr>
              <a:t>足够大</a:t>
            </a:r>
            <a:r>
              <a:rPr lang="zh-CN" altLang="en-US" dirty="0">
                <a:solidFill>
                  <a:schemeClr val="tx1"/>
                </a:solidFill>
              </a:rPr>
              <a:t>，以便容纳连接后的新字符串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前两个字符串的后面都有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，连接时将字符串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后面的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取消，只在新串最后保留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4798" y="4214647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00"/>
                </a:solidFill>
              </a:rPr>
              <a:t>char </a:t>
            </a:r>
            <a:r>
              <a:rPr lang="en-US" altLang="zh-CN" b="1" smtClean="0">
                <a:solidFill>
                  <a:srgbClr val="000000"/>
                </a:solidFill>
              </a:rPr>
              <a:t>str1[30]={"People′s </a:t>
            </a:r>
            <a:r>
              <a:rPr lang="en-US" altLang="zh-CN" b="1">
                <a:solidFill>
                  <a:srgbClr val="000000"/>
                </a:solidFill>
              </a:rPr>
              <a:t>Republic of </a:t>
            </a:r>
            <a:r>
              <a:rPr lang="en-US" altLang="zh-CN" b="1" smtClean="0">
                <a:solidFill>
                  <a:srgbClr val="000000"/>
                </a:solidFill>
              </a:rPr>
              <a:t>"};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char str2[]={"China"};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printf("%s", </a:t>
            </a:r>
            <a:r>
              <a:rPr lang="en-US" altLang="zh-CN" b="1">
                <a:solidFill>
                  <a:srgbClr val="000000"/>
                </a:solidFill>
              </a:rPr>
              <a:t>strcat(str1, str2));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输出：</a:t>
            </a:r>
            <a:r>
              <a:rPr lang="en-US" altLang="zh-CN" smtClean="0"/>
              <a:t>People's Republic of China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35329"/>
              </p:ext>
            </p:extLst>
          </p:nvPr>
        </p:nvGraphicFramePr>
        <p:xfrm>
          <a:off x="4152891" y="5154340"/>
          <a:ext cx="7334915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825">
                  <a:extLst>
                    <a:ext uri="{9D8B030D-6E8A-4147-A177-3AD203B41FA5}">
                      <a16:colId xmlns="" xmlns:a16="http://schemas.microsoft.com/office/drawing/2014/main" val="3593887525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32870829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9025081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75010492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05194836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4215034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7165964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6596021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985827532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44226615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406751857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51862222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64714847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45970801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732401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94010141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443762957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2707942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08650813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29854312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288977770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20119967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167737917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72410041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861618261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28802049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2304111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1420860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424155007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61798770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连接前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连接后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</a:t>
            </a:r>
            <a:r>
              <a:rPr lang="zh-CN" altLang="en-US" smtClean="0">
                <a:solidFill>
                  <a:schemeClr val="tx1"/>
                </a:solidFill>
              </a:rPr>
              <a:t>形式，</a:t>
            </a:r>
            <a:r>
              <a:rPr lang="zh-CN" altLang="en-US">
                <a:solidFill>
                  <a:schemeClr val="tx1"/>
                </a:solidFill>
              </a:rPr>
              <a:t>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若在</a:t>
            </a:r>
            <a:r>
              <a:rPr lang="zh-CN" altLang="en-US">
                <a:solidFill>
                  <a:schemeClr val="tx1"/>
                </a:solidFill>
              </a:rPr>
              <a:t>复制前未</a:t>
            </a:r>
            <a:r>
              <a:rPr lang="zh-CN" altLang="en-US" smtClean="0">
                <a:solidFill>
                  <a:schemeClr val="tx1"/>
                </a:solidFill>
              </a:rPr>
              <a:t>对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初始化</a:t>
            </a:r>
            <a:r>
              <a:rPr lang="zh-CN" altLang="en-US">
                <a:solidFill>
                  <a:schemeClr val="tx1"/>
                </a:solidFill>
              </a:rPr>
              <a:t>或赋值，</a:t>
            </a:r>
            <a:r>
              <a:rPr lang="zh-CN" altLang="en-US" smtClean="0">
                <a:solidFill>
                  <a:schemeClr val="tx1"/>
                </a:solidFill>
              </a:rPr>
              <a:t>则其各</a:t>
            </a:r>
            <a:r>
              <a:rPr lang="zh-CN" altLang="en-US">
                <a:solidFill>
                  <a:schemeClr val="tx1"/>
                </a:solidFill>
              </a:rPr>
              <a:t>字节中的</a:t>
            </a:r>
            <a:r>
              <a:rPr lang="zh-CN" altLang="en-US" smtClean="0">
                <a:solidFill>
                  <a:schemeClr val="tx1"/>
                </a:solidFill>
              </a:rPr>
              <a:t>内容无法预知，</a:t>
            </a:r>
            <a:r>
              <a:rPr lang="zh-CN" altLang="en-US">
                <a:solidFill>
                  <a:schemeClr val="tx1"/>
                </a:solidFill>
              </a:rPr>
              <a:t>复制时</a:t>
            </a:r>
            <a:r>
              <a:rPr lang="zh-CN" altLang="en-US" smtClean="0">
                <a:solidFill>
                  <a:schemeClr val="tx1"/>
                </a:solidFill>
              </a:rPr>
              <a:t>将字符串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chemeClr val="tx1"/>
                </a:solidFill>
              </a:rPr>
              <a:t>其后的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中前面的字符，未被取代的字符保持原有内容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char </a:t>
            </a:r>
            <a:r>
              <a:rPr lang="en-US" altLang="zh-CN" b="1" dirty="0" smtClean="0">
                <a:solidFill>
                  <a:srgbClr val="000000"/>
                </a:solidFill>
              </a:rPr>
              <a:t>str1[10], str2[]="China";</a:t>
            </a:r>
            <a:endParaRPr lang="en-US" altLang="zh-CN" b="1" dirty="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b="1" dirty="0" smtClean="0">
                <a:solidFill>
                  <a:srgbClr val="000000"/>
                </a:solidFill>
              </a:rPr>
              <a:t>(str1, str2); </a:t>
            </a:r>
            <a:r>
              <a:rPr lang="zh-CN" altLang="en-US" b="1" dirty="0" smtClean="0">
                <a:solidFill>
                  <a:srgbClr val="000000"/>
                </a:solidFill>
              </a:rPr>
              <a:t>或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b="1" dirty="0" smtClean="0">
                <a:solidFill>
                  <a:srgbClr val="000000"/>
                </a:solidFill>
              </a:rPr>
              <a:t>(str1, "China");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执行后，str</a:t>
            </a:r>
            <a:r>
              <a:rPr lang="zh-CN" altLang="en-US" dirty="0" smtClean="0"/>
              <a:t>1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269"/>
              </p:ext>
            </p:extLst>
          </p:nvPr>
        </p:nvGraphicFramePr>
        <p:xfrm>
          <a:off x="7800114" y="1227653"/>
          <a:ext cx="396009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9">
                  <a:extLst>
                    <a:ext uri="{9D8B030D-6E8A-4147-A177-3AD203B41FA5}">
                      <a16:colId xmlns="" xmlns:a16="http://schemas.microsoft.com/office/drawing/2014/main" val="1508465596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473677060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898696398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822992295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2604962709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08100580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443403563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12106260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49138891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C00000"/>
                </a:solidFill>
              </a:rPr>
              <a:t>str1="China"; str1=str2;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strncpy(str1, str2, 2</a:t>
            </a:r>
            <a:r>
              <a:rPr lang="en-US" altLang="zh-CN" b="1">
                <a:solidFill>
                  <a:srgbClr val="000000"/>
                </a:solidFill>
              </a:rPr>
              <a:t>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作用：比较字符串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和字符串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字符串比较的</a:t>
            </a:r>
            <a:r>
              <a:rPr lang="zh-CN" altLang="en-US" b="1" dirty="0">
                <a:solidFill>
                  <a:schemeClr val="tx1"/>
                </a:solidFill>
              </a:rPr>
              <a:t>规则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码值大小比较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对不相同的字符的比较结果为准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比较的</a:t>
            </a:r>
            <a:r>
              <a:rPr lang="zh-CN" altLang="en-US" b="1" dirty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由函数值带回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相同，则函数值为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1&gt;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</a:t>
            </a:r>
            <a:r>
              <a:rPr lang="zh-CN" altLang="en-US" b="1" dirty="0">
                <a:solidFill>
                  <a:schemeClr val="tx1"/>
                </a:solidFill>
              </a:rPr>
              <a:t>正整数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1&lt;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</a:t>
            </a:r>
            <a:r>
              <a:rPr lang="zh-CN" altLang="en-US" b="1" dirty="0">
                <a:solidFill>
                  <a:schemeClr val="tx1"/>
                </a:solidFill>
              </a:rPr>
              <a:t>负整数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strcmp(str1, str2</a:t>
            </a:r>
            <a:r>
              <a:rPr lang="en-US" altLang="zh-CN" b="1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strcmp("China", "Korea");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strcmp(str1, "Beijing");</a:t>
            </a:r>
            <a:endParaRPr lang="en-US" altLang="zh-CN" b="1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比较不能直接用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 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strcmp(str1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0)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strlen(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46701" y="1457924"/>
            <a:ext cx="6464300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#include &lt;</a:t>
            </a:r>
            <a:r>
              <a:rPr lang="en-US" altLang="zh-CN" b="1" dirty="0" err="1">
                <a:solidFill>
                  <a:srgbClr val="C00000"/>
                </a:solidFill>
              </a:rPr>
              <a:t>string.h</a:t>
            </a:r>
            <a:r>
              <a:rPr lang="en-US" altLang="zh-CN" b="1" dirty="0" smtClean="0">
                <a:solidFill>
                  <a:srgbClr val="C00000"/>
                </a:solidFill>
              </a:rPr>
              <a:t>&gt; // </a:t>
            </a:r>
            <a:r>
              <a:rPr lang="zh-CN" altLang="en-US" b="1" dirty="0" smtClean="0">
                <a:solidFill>
                  <a:srgbClr val="C00000"/>
                </a:solidFill>
              </a:rPr>
              <a:t>字符串处理函数头文件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char </a:t>
            </a:r>
            <a:r>
              <a:rPr lang="en-US" altLang="zh-CN" b="1" dirty="0" err="1">
                <a:solidFill>
                  <a:srgbClr val="000000"/>
                </a:solidFill>
              </a:rPr>
              <a:t>str</a:t>
            </a:r>
            <a:r>
              <a:rPr lang="en-US" altLang="zh-CN" b="1" dirty="0">
                <a:solidFill>
                  <a:srgbClr val="000000"/>
                </a:solidFill>
              </a:rPr>
              <a:t>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</a:rPr>
              <a:t>("%</a:t>
            </a:r>
            <a:r>
              <a:rPr lang="en-US" altLang="zh-CN" b="1" dirty="0" err="1">
                <a:solidFill>
                  <a:srgbClr val="000000"/>
                </a:solidFill>
              </a:rPr>
              <a:t>d,%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</a:t>
            </a:r>
            <a:r>
              <a:rPr lang="en-US" altLang="zh-CN" b="1" dirty="0" smtClean="0">
                <a:solidFill>
                  <a:srgbClr val="000000"/>
                </a:solidFill>
              </a:rPr>
              <a:t>\n",</a:t>
            </a:r>
            <a:r>
              <a:rPr lang="en-US" altLang="zh-CN" b="1" dirty="0" err="1">
                <a:solidFill>
                  <a:schemeClr val="accent6"/>
                </a:solidFill>
              </a:rPr>
              <a:t>strlen</a:t>
            </a:r>
            <a:r>
              <a:rPr lang="en-US" altLang="zh-CN" b="1" dirty="0">
                <a:solidFill>
                  <a:schemeClr val="accent6"/>
                </a:solidFill>
              </a:rPr>
              <a:t>(</a:t>
            </a:r>
            <a:r>
              <a:rPr lang="en-US" altLang="zh-CN" b="1" dirty="0" err="1">
                <a:solidFill>
                  <a:schemeClr val="accent6"/>
                </a:solidFill>
              </a:rPr>
              <a:t>str</a:t>
            </a:r>
            <a:r>
              <a:rPr lang="en-US" altLang="zh-CN" b="1" dirty="0">
                <a:solidFill>
                  <a:schemeClr val="accent6"/>
                </a:solidFill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en-US" altLang="zh-CN" b="1" dirty="0" err="1">
                <a:solidFill>
                  <a:schemeClr val="accent6"/>
                </a:solidFill>
              </a:rPr>
              <a:t>strlen</a:t>
            </a:r>
            <a:r>
              <a:rPr lang="en-US" altLang="zh-CN" b="1" dirty="0">
                <a:solidFill>
                  <a:schemeClr val="accent6"/>
                </a:solidFill>
              </a:rPr>
              <a:t>("China")</a:t>
            </a:r>
            <a:r>
              <a:rPr lang="en-US" altLang="zh-CN" b="1" dirty="0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</a:t>
            </a:r>
            <a:r>
              <a:rPr lang="zh-CN" altLang="en-US" smtClean="0"/>
              <a:t>为大小写</a:t>
            </a:r>
            <a:r>
              <a:rPr lang="zh-CN" altLang="en-US"/>
              <a:t>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strlwr(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strupr(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zh-CN" altLang="en-US" smtClean="0">
                <a:solidFill>
                  <a:schemeClr val="tx1"/>
                </a:solidFill>
              </a:rPr>
              <a:t>中小写</a:t>
            </a:r>
            <a:r>
              <a:rPr lang="zh-CN" altLang="en-US">
                <a:solidFill>
                  <a:schemeClr val="tx1"/>
                </a:solidFill>
              </a:rPr>
              <a:t>字母换</a:t>
            </a:r>
            <a:r>
              <a:rPr lang="zh-CN" altLang="en-US" smtClean="0">
                <a:solidFill>
                  <a:schemeClr val="tx1"/>
                </a:solidFill>
              </a:rPr>
              <a:t>成大写</a:t>
            </a:r>
            <a:r>
              <a:rPr lang="zh-CN" altLang="en-US">
                <a:solidFill>
                  <a:schemeClr val="tx1"/>
                </a:solidFill>
              </a:rPr>
              <a:t>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，它们属于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#</a:t>
              </a:r>
              <a:r>
                <a:rPr lang="en-US" altLang="zh-CN" sz="1600" b="1">
                  <a:solidFill>
                    <a:schemeClr val="accent1"/>
                  </a:solidFill>
                </a:rPr>
                <a:t>include &lt;string.h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&gt;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string</a:t>
            </a:r>
            <a:r>
              <a:rPr lang="zh-CN" altLang="en-US" smtClean="0">
                <a:solidFill>
                  <a:schemeClr val="tx1"/>
                </a:solidFill>
              </a:rPr>
              <a:t>：用于存放字符串。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i</a:t>
            </a:r>
            <a:r>
              <a:rPr lang="zh-CN" altLang="en-US" smtClean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</a:t>
            </a:r>
            <a:r>
              <a:rPr lang="zh-CN" altLang="en-US" smtClean="0">
                <a:solidFill>
                  <a:schemeClr val="tx1"/>
                </a:solidFill>
              </a:rPr>
              <a:t>数。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0299"/>
              </p:ext>
            </p:extLst>
          </p:nvPr>
        </p:nvGraphicFramePr>
        <p:xfrm>
          <a:off x="7651532" y="1146323"/>
          <a:ext cx="419362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=""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="" xmlns:a16="http://schemas.microsoft.com/office/drawing/2014/main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="" xmlns:a16="http://schemas.microsoft.com/office/drawing/2014/main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=""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输入一个字符串给</a:t>
                      </a:r>
                      <a:r>
                        <a:rPr lang="en-US" altLang="zh-CN" sz="1400" smtClean="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((c=string[i])</a:t>
                      </a:r>
                      <a:r>
                        <a:rPr lang="zh-CN" altLang="en-US" sz="1400" smtClean="0"/>
                        <a:t>≠</a:t>
                      </a:r>
                      <a:r>
                        <a:rPr lang="en-US" altLang="zh-CN" sz="1400" smtClean="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word=1</a:t>
                      </a:r>
                    </a:p>
                    <a:p>
                      <a:r>
                        <a:rPr lang="en-US" altLang="zh-CN" sz="1400" smtClean="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等于空格</a:t>
            </a:r>
            <a:r>
              <a:rPr lang="en-US" altLang="zh-CN" sz="1400" smtClean="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 smtClean="0"/>
              <a:t>等于</a:t>
            </a:r>
            <a:r>
              <a:rPr lang="en-US" altLang="zh-CN" sz="1400" smtClean="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177801" y="4100356"/>
            <a:ext cx="11667358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i,num</a:t>
            </a:r>
            <a:r>
              <a:rPr lang="en-US" altLang="zh-CN" sz="1400" b="1" dirty="0"/>
              <a:t>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gets(string</a:t>
            </a:r>
            <a:r>
              <a:rPr lang="en-US" altLang="zh-CN" sz="1400" b="1" dirty="0" smtClean="0"/>
              <a:t>);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for(i=0;(c=string[i])!='\0';i++)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只要字符不是</a:t>
            </a:r>
            <a:r>
              <a:rPr lang="en-US" altLang="zh-CN" sz="1400" b="1" dirty="0">
                <a:solidFill>
                  <a:srgbClr val="008000"/>
                </a:solidFill>
              </a:rPr>
              <a:t>'\0'</a:t>
            </a:r>
            <a:r>
              <a:rPr lang="zh-CN" altLang="en-US" sz="1400" b="1" dirty="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if(c==' ') word=0</a:t>
            </a:r>
            <a:r>
              <a:rPr lang="en-US" altLang="zh-CN" sz="1400" b="1" dirty="0" smtClean="0"/>
              <a:t>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置</a:t>
            </a:r>
            <a:r>
              <a:rPr lang="en-US" altLang="zh-CN" sz="1400" b="1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else if(word==0</a:t>
            </a:r>
            <a:r>
              <a:rPr lang="en-US" altLang="zh-CN" sz="1400" b="1" dirty="0" smtClean="0"/>
              <a:t>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原值为</a:t>
            </a:r>
            <a:r>
              <a:rPr lang="en-US" altLang="zh-CN" sz="1400" b="1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{	word=1</a:t>
            </a:r>
            <a:r>
              <a:rPr lang="en-US" altLang="zh-CN" sz="1400" b="1" dirty="0" smtClean="0"/>
              <a:t>;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使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置</a:t>
            </a:r>
            <a:r>
              <a:rPr lang="en-US" altLang="zh-CN" sz="1400" b="1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	</a:t>
            </a:r>
            <a:r>
              <a:rPr lang="en-US" altLang="zh-CN" sz="1400" b="1" dirty="0" err="1"/>
              <a:t>num</a:t>
            </a:r>
            <a:r>
              <a:rPr lang="en-US" altLang="zh-CN" sz="1400" b="1" dirty="0"/>
              <a:t>++; </a:t>
            </a:r>
            <a:r>
              <a:rPr lang="en-US" altLang="zh-CN" sz="1400" b="1" dirty="0" smtClean="0"/>
              <a:t>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en-US" altLang="zh-CN" sz="1400" b="1" dirty="0" err="1">
                <a:solidFill>
                  <a:srgbClr val="008000"/>
                </a:solidFill>
              </a:rPr>
              <a:t>num</a:t>
            </a:r>
            <a:r>
              <a:rPr lang="zh-CN" altLang="en-US" sz="1400" b="1" dirty="0">
                <a:solidFill>
                  <a:srgbClr val="008000"/>
                </a:solidFill>
              </a:rPr>
              <a:t>累加</a:t>
            </a:r>
            <a:r>
              <a:rPr lang="en-US" altLang="zh-CN" sz="1400" b="1" dirty="0">
                <a:solidFill>
                  <a:srgbClr val="008000"/>
                </a:solidFill>
              </a:rPr>
              <a:t>1</a:t>
            </a:r>
            <a:r>
              <a:rPr lang="zh-CN" altLang="en-US" sz="1400" b="1" dirty="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err="1" smtClean="0"/>
              <a:t>printf</a:t>
            </a:r>
            <a:r>
              <a:rPr lang="en-US" altLang="zh-CN" sz="1400" b="1" dirty="0"/>
              <a:t>("There are %d words in this line.\n",</a:t>
            </a:r>
            <a:r>
              <a:rPr lang="en-US" altLang="zh-CN" sz="1400" b="1" dirty="0" err="1"/>
              <a:t>num</a:t>
            </a:r>
            <a:r>
              <a:rPr lang="en-US" altLang="zh-CN" sz="1400" b="1" dirty="0" smtClean="0"/>
              <a:t>); 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 </a:t>
            </a:r>
            <a:r>
              <a:rPr lang="en-US" altLang="zh-CN" sz="1400" b="1" dirty="0" smtClean="0"/>
              <a:t>return </a:t>
            </a:r>
            <a:r>
              <a:rPr lang="en-US" altLang="zh-CN" sz="1400" b="1" dirty="0"/>
              <a:t>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335654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#include&lt;</a:t>
            </a:r>
            <a:r>
              <a:rPr lang="en-US" altLang="zh-CN" sz="1200" b="1" dirty="0" err="1"/>
              <a:t>stdio.h</a:t>
            </a:r>
            <a:r>
              <a:rPr lang="en-US" altLang="zh-CN" sz="12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6"/>
                </a:solidFill>
              </a:rPr>
              <a:t>#include&lt;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string.h</a:t>
            </a:r>
            <a:r>
              <a:rPr lang="en-US" altLang="zh-CN" sz="1200" b="1" dirty="0">
                <a:solidFill>
                  <a:schemeClr val="accent6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char </a:t>
            </a:r>
            <a:r>
              <a:rPr lang="en-US" altLang="zh-CN" sz="1200" b="1" dirty="0" err="1"/>
              <a:t>str</a:t>
            </a:r>
            <a:r>
              <a:rPr lang="en-US" altLang="zh-CN" sz="1200" b="1" dirty="0"/>
              <a:t>[3][20];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 dirty="0"/>
              <a:t>	</a:t>
            </a:r>
            <a:r>
              <a:rPr lang="en-US" altLang="zh-CN" sz="1200" b="1" dirty="0"/>
              <a:t>char string[20];	</a:t>
            </a:r>
            <a:endParaRPr lang="en-US" altLang="zh-CN" sz="12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gets(</a:t>
            </a:r>
            <a:r>
              <a:rPr lang="en-US" altLang="zh-CN" sz="1200" b="1" dirty="0" err="1"/>
              <a:t>str</a:t>
            </a:r>
            <a:r>
              <a:rPr lang="en-US" altLang="zh-CN" sz="1200" b="1" dirty="0"/>
              <a:t>[i</a:t>
            </a:r>
            <a:r>
              <a:rPr lang="en-US" altLang="zh-CN" sz="1200" b="1" dirty="0" smtClean="0"/>
              <a:t>]);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读入</a:t>
            </a:r>
            <a:r>
              <a:rPr lang="en-US" altLang="zh-CN" sz="1200" b="1" dirty="0">
                <a:solidFill>
                  <a:srgbClr val="008000"/>
                </a:solidFill>
              </a:rPr>
              <a:t>3</a:t>
            </a:r>
            <a:r>
              <a:rPr lang="zh-CN" altLang="en-US" sz="1200" b="1" dirty="0">
                <a:solidFill>
                  <a:srgbClr val="008000"/>
                </a:solidFill>
              </a:rPr>
              <a:t>个字符串，分别给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[0],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[1],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if(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strcmp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[0],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[1])&gt;0</a:t>
            </a:r>
            <a:r>
              <a:rPr lang="en-US" altLang="zh-CN" sz="1200" b="1" dirty="0" smtClean="0"/>
              <a:t>)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大于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[0</a:t>
            </a:r>
            <a:r>
              <a:rPr lang="en-US" altLang="zh-CN" sz="1200" b="1" dirty="0" smtClean="0">
                <a:solidFill>
                  <a:schemeClr val="accent6"/>
                </a:solidFill>
              </a:rPr>
              <a:t>]);</a:t>
            </a:r>
            <a:r>
              <a:rPr lang="en-US" altLang="zh-CN" sz="1200" b="1" dirty="0"/>
              <a:t>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else	</a:t>
            </a:r>
            <a:r>
              <a:rPr lang="en-US" altLang="zh-CN" sz="1200" b="1" dirty="0" smtClean="0"/>
              <a:t>				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小于等于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[1</a:t>
            </a:r>
            <a:r>
              <a:rPr lang="en-US" altLang="zh-CN" sz="1200" b="1" dirty="0" smtClean="0">
                <a:solidFill>
                  <a:schemeClr val="accent6"/>
                </a:solidFill>
              </a:rPr>
              <a:t>]);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if(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strcmp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[2],string)&gt;0</a:t>
            </a:r>
            <a:r>
              <a:rPr lang="en-US" altLang="zh-CN" sz="1200" b="1" dirty="0"/>
              <a:t>)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  <a:r>
              <a:rPr lang="zh-CN" altLang="en-US" sz="1200" b="1" dirty="0">
                <a:solidFill>
                  <a:srgbClr val="008000"/>
                </a:solidFill>
              </a:rPr>
              <a:t>大于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[2]);</a:t>
            </a:r>
            <a:r>
              <a:rPr lang="en-US" altLang="zh-CN" sz="1200" b="1" dirty="0"/>
              <a:t>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("\</a:t>
            </a:r>
            <a:r>
              <a:rPr lang="en-US" altLang="zh-CN" sz="1200" b="1" dirty="0" err="1"/>
              <a:t>nthe</a:t>
            </a:r>
            <a:r>
              <a:rPr lang="en-US" altLang="zh-CN" sz="1200" b="1" dirty="0"/>
              <a:t> largest string is:\</a:t>
            </a:r>
            <a:r>
              <a:rPr lang="en-US" altLang="zh-CN" sz="1200" b="1" dirty="0" err="1"/>
              <a:t>n%s</a:t>
            </a:r>
            <a:r>
              <a:rPr lang="en-US" altLang="zh-CN" sz="1200" b="1" dirty="0"/>
              <a:t>\</a:t>
            </a:r>
            <a:r>
              <a:rPr lang="en-US" altLang="zh-CN" sz="1200" b="1" dirty="0" err="1"/>
              <a:t>n",string</a:t>
            </a:r>
            <a:r>
              <a:rPr lang="en-US" altLang="zh-CN" sz="1200" b="1" dirty="0"/>
              <a:t>);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输出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}</a:t>
            </a:r>
            <a:endParaRPr lang="en-US" altLang="zh-CN" sz="1200" b="1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09580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=""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[0]:</a:t>
                      </a:r>
                      <a:endParaRPr lang="zh-CN" altLang="en-US" sz="1400" dirty="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=""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=""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读入</a:t>
                      </a:r>
                      <a:r>
                        <a:rPr lang="en-US" altLang="zh-CN" sz="1400" smtClean="0"/>
                        <a:t>3</a:t>
                      </a:r>
                      <a:r>
                        <a:rPr lang="zh-CN" altLang="en-US" sz="1400" smtClean="0"/>
                        <a:t>个字符串给</a:t>
                      </a:r>
                      <a:r>
                        <a:rPr lang="en-US" altLang="zh-CN" sz="1400" smtClean="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string</a:t>
                      </a:r>
                      <a:r>
                        <a:rPr lang="zh-CN" altLang="en-US" sz="1400" smtClean="0"/>
                        <a:t>中的字符串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8915400" y="1429891"/>
            <a:ext cx="142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[2]&gt;string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546480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数组名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数组名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5025799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前面有</a:t>
            </a:r>
            <a:r>
              <a:rPr lang="en-US" altLang="zh-CN" sz="1600" dirty="0" err="1">
                <a:solidFill>
                  <a:srgbClr val="008000"/>
                </a:solidFill>
              </a:rPr>
              <a:t>int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这是定义数组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指定数组包含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 dirty="0"/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t = a[6</a:t>
            </a:r>
            <a:r>
              <a:rPr lang="en-US" altLang="zh-CN" sz="1600" dirty="0"/>
              <a:t>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这里的</a:t>
            </a:r>
            <a:r>
              <a:rPr lang="en-US" altLang="zh-CN" sz="1600" dirty="0">
                <a:solidFill>
                  <a:srgbClr val="008000"/>
                </a:solidFill>
              </a:rPr>
              <a:t>a[6]</a:t>
            </a:r>
            <a:r>
              <a:rPr lang="zh-CN" altLang="en-US" sz="1600" dirty="0">
                <a:solidFill>
                  <a:srgbClr val="008000"/>
                </a:solidFill>
              </a:rPr>
              <a:t>表示引用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数组中序号为</a:t>
            </a:r>
            <a:r>
              <a:rPr lang="en-US" altLang="zh-CN" sz="1600" dirty="0">
                <a:solidFill>
                  <a:srgbClr val="008000"/>
                </a:solidFill>
              </a:rPr>
              <a:t>6</a:t>
            </a:r>
            <a:r>
              <a:rPr lang="zh-CN" altLang="en-US" sz="1600" dirty="0">
                <a:solidFill>
                  <a:srgbClr val="008000"/>
                </a:solidFill>
              </a:rPr>
              <a:t>的</a:t>
            </a:r>
            <a:r>
              <a:rPr lang="zh-CN" altLang="en-US" sz="1600" dirty="0" smtClean="0">
                <a:solidFill>
                  <a:srgbClr val="008000"/>
                </a:solidFill>
              </a:rPr>
              <a:t>元素（第</a:t>
            </a:r>
            <a:r>
              <a:rPr lang="en-US" altLang="zh-CN" sz="1600" dirty="0" smtClean="0">
                <a:solidFill>
                  <a:srgbClr val="008000"/>
                </a:solidFill>
              </a:rPr>
              <a:t>1</a:t>
            </a:r>
            <a:r>
              <a:rPr lang="zh-CN" altLang="en-US" sz="1600" dirty="0" smtClean="0">
                <a:solidFill>
                  <a:srgbClr val="008000"/>
                </a:solidFill>
              </a:rPr>
              <a:t>个元素</a:t>
            </a:r>
            <a:r>
              <a:rPr lang="en-US" altLang="zh-CN" sz="1600" dirty="0" smtClean="0">
                <a:solidFill>
                  <a:srgbClr val="008000"/>
                </a:solidFill>
              </a:rPr>
              <a:t>a[0]</a:t>
            </a:r>
            <a:r>
              <a:rPr lang="zh-CN" altLang="en-US" sz="1600" dirty="0" smtClean="0">
                <a:solidFill>
                  <a:srgbClr val="008000"/>
                </a:solidFill>
              </a:rPr>
              <a:t>）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200" b="1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char str[3][20];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/>
              <a:t>	</a:t>
            </a:r>
            <a:r>
              <a:rPr lang="en-US" altLang="zh-CN" sz="1200" b="1"/>
              <a:t>char string[20];	</a:t>
            </a:r>
            <a:endParaRPr lang="en-US" altLang="zh-CN" sz="1200" b="1" smtClean="0"/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/>
              <a:t>	</a:t>
            </a:r>
            <a:r>
              <a:rPr lang="en-US" altLang="zh-CN" sz="1200" b="1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gets(str[i]);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读入</a:t>
            </a:r>
            <a:r>
              <a:rPr lang="en-US" altLang="zh-CN" sz="1200" b="1">
                <a:solidFill>
                  <a:srgbClr val="008000"/>
                </a:solidFill>
              </a:rPr>
              <a:t>3</a:t>
            </a:r>
            <a:r>
              <a:rPr lang="zh-CN" altLang="en-US" sz="1200" b="1">
                <a:solidFill>
                  <a:srgbClr val="008000"/>
                </a:solidFill>
              </a:rPr>
              <a:t>个字符串，分别给</a:t>
            </a:r>
            <a:r>
              <a:rPr lang="en-US" altLang="zh-CN" sz="1200" b="1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if(</a:t>
            </a:r>
            <a:r>
              <a:rPr lang="en-US" altLang="zh-CN" sz="1200" b="1">
                <a:solidFill>
                  <a:schemeClr val="accent6"/>
                </a:solidFill>
              </a:rPr>
              <a:t>strcmp(str[0],str[1])&gt;0</a:t>
            </a:r>
            <a:r>
              <a:rPr lang="en-US" altLang="zh-CN" sz="1200" b="1"/>
              <a:t>)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大于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strcpy(string,str[0]);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else	</a:t>
            </a:r>
            <a:r>
              <a:rPr lang="en-US" altLang="zh-CN" sz="1200" b="1" smtClean="0"/>
              <a:t>					</a:t>
            </a:r>
            <a:r>
              <a:rPr lang="en-US" altLang="zh-CN" sz="1200" b="1" smtClean="0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小于等于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strcpy(string,str[1]);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if(</a:t>
            </a:r>
            <a:r>
              <a:rPr lang="en-US" altLang="zh-CN" sz="1200" b="1">
                <a:solidFill>
                  <a:schemeClr val="accent6"/>
                </a:solidFill>
              </a:rPr>
              <a:t>strcmp(str[2],string)&gt;0</a:t>
            </a:r>
            <a:r>
              <a:rPr lang="en-US" altLang="zh-CN" sz="1200" b="1"/>
              <a:t>)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str[2]</a:t>
            </a:r>
            <a:r>
              <a:rPr lang="zh-CN" altLang="en-US" sz="1200" b="1">
                <a:solidFill>
                  <a:srgbClr val="008000"/>
                </a:solidFill>
              </a:rPr>
              <a:t>大于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strcpy(string,str[2]);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str[2]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printf("\nthe largest string is:\n%s\n",string);	</a:t>
            </a:r>
            <a:r>
              <a:rPr lang="en-US" altLang="zh-CN" sz="1200" b="1" smtClean="0"/>
              <a:t>	</a:t>
            </a:r>
            <a:r>
              <a:rPr lang="en-US" altLang="zh-CN" sz="1200" b="1" smtClean="0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输出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}</a:t>
            </a:r>
            <a:endParaRPr lang="en-US" altLang="zh-CN" sz="1200" b="1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98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=""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[0]:</a:t>
                      </a:r>
                      <a:endParaRPr lang="zh-CN" altLang="en-US" sz="1400" dirty="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83413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=""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=""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读入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个字符串给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[0],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[1],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[2]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输出</a:t>
                      </a:r>
                      <a:r>
                        <a:rPr lang="en-US" altLang="zh-CN" sz="1400" dirty="0" smtClean="0"/>
                        <a:t>string</a:t>
                      </a:r>
                      <a:r>
                        <a:rPr lang="zh-CN" altLang="en-US" sz="1400" dirty="0" smtClean="0"/>
                        <a:t>中的字符串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注意事项小结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1727200"/>
            <a:ext cx="1079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数组定义与引用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a[10]; float b[2][3]; char string[] = “I am student!”</a:t>
            </a:r>
          </a:p>
          <a:p>
            <a:pPr lvl="1"/>
            <a:r>
              <a:rPr lang="en-US" altLang="zh-CN" dirty="0" smtClean="0"/>
              <a:t>a[0] = 1; a[9] = 10; b[0][0] = 1; b[1][2] = 6;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d,%d,%f,%f,%s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n”,a</a:t>
            </a:r>
            <a:r>
              <a:rPr lang="en-US" altLang="zh-CN" dirty="0" smtClean="0"/>
              <a:t>[0],a[9],b[0][0],b[1][2],string);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冒泡排序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n: 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 j=1,2</a:t>
            </a:r>
            <a:r>
              <a:rPr lang="en-US" altLang="zh-CN" dirty="0"/>
              <a:t>,..n</a:t>
            </a:r>
          </a:p>
          <a:p>
            <a:pPr lvl="1"/>
            <a:r>
              <a:rPr lang="zh-CN" altLang="en-US" dirty="0"/>
              <a:t>表示</a:t>
            </a: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趟</a:t>
            </a:r>
            <a:r>
              <a:rPr lang="zh-CN" altLang="en-US" dirty="0"/>
              <a:t>排序，相邻元素两两</a:t>
            </a:r>
            <a:r>
              <a:rPr lang="zh-CN" altLang="en-US" dirty="0" smtClean="0"/>
              <a:t>比较，必要时交换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j</a:t>
            </a:r>
            <a:r>
              <a:rPr lang="zh-CN" altLang="en-US" dirty="0"/>
              <a:t>趟排序进行</a:t>
            </a:r>
            <a:r>
              <a:rPr lang="en-US" altLang="zh-CN" dirty="0"/>
              <a:t>n-j</a:t>
            </a:r>
            <a:r>
              <a:rPr lang="zh-CN" altLang="en-US" dirty="0"/>
              <a:t>次相邻元素两两比较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zh-CN" altLang="en-US" dirty="0"/>
              <a:t>最多进行</a:t>
            </a:r>
            <a:r>
              <a:rPr lang="en-US" altLang="zh-CN" dirty="0"/>
              <a:t>n-1</a:t>
            </a:r>
            <a:r>
              <a:rPr lang="zh-CN" altLang="en-US" dirty="0"/>
              <a:t>趟排序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优化：第</a:t>
            </a:r>
            <a:r>
              <a:rPr lang="en-US" altLang="zh-CN" dirty="0"/>
              <a:t>j</a:t>
            </a:r>
            <a:r>
              <a:rPr lang="zh-CN" altLang="en-US" dirty="0"/>
              <a:t>趟排序中，没有进行相邻元素的交换，表示数据已经排序好，没有必要进行此后的（</a:t>
            </a:r>
            <a:r>
              <a:rPr lang="en-US" altLang="zh-CN" dirty="0"/>
              <a:t>n-1-j</a:t>
            </a:r>
            <a:r>
              <a:rPr lang="zh-CN" altLang="en-US" dirty="0"/>
              <a:t>）趟排序。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常用一重循环处理一维数组，嵌套的两重循环处理二维数组。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字符串的结束标志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s1[] = “123”;  char s2 = {‘1’,’2’,’3’}; // s1[3] = s2[3] = ‘\0’;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字符串的输入</a:t>
            </a:r>
            <a:r>
              <a:rPr lang="en-US" altLang="zh-CN" dirty="0" smtClean="0"/>
              <a:t>: include &lt;</a:t>
            </a:r>
            <a:r>
              <a:rPr lang="en-US" altLang="zh-CN" dirty="0" err="1" smtClean="0"/>
              <a:t>stdion.h</a:t>
            </a:r>
            <a:r>
              <a:rPr lang="en-US" altLang="zh-CN" dirty="0" smtClean="0"/>
              <a:t>&gt;</a:t>
            </a:r>
            <a:r>
              <a:rPr lang="zh-CN" altLang="en-US" dirty="0"/>
              <a:t>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();  include 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  <a:r>
              <a:rPr lang="en-US" altLang="zh-CN" dirty="0" smtClean="0"/>
              <a:t>  gets()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 </a:t>
            </a:r>
          </a:p>
          <a:p>
            <a:pPr lvl="1"/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遇空格或回车结束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     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遇回车结束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注意事项小结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1727200"/>
            <a:ext cx="1079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</a:t>
            </a:r>
            <a:r>
              <a:rPr lang="zh-CN" altLang="en-US" dirty="0"/>
              <a:t>输出</a:t>
            </a:r>
            <a:r>
              <a:rPr lang="en-US" altLang="zh-CN" dirty="0" smtClean="0"/>
              <a:t>: include &lt;</a:t>
            </a:r>
            <a:r>
              <a:rPr lang="en-US" altLang="zh-CN" dirty="0" err="1" smtClean="0"/>
              <a:t>stdion.h</a:t>
            </a:r>
            <a:r>
              <a:rPr lang="en-US" altLang="zh-CN" dirty="0" smtClean="0"/>
              <a:t>&gt;</a:t>
            </a:r>
            <a:r>
              <a:rPr lang="zh-CN" altLang="en-US" dirty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();  include 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  <a:r>
              <a:rPr lang="en-US" altLang="zh-CN" dirty="0" smtClean="0"/>
              <a:t>  </a:t>
            </a:r>
            <a:r>
              <a:rPr lang="en-US" altLang="zh-CN" dirty="0"/>
              <a:t>put</a:t>
            </a:r>
            <a:r>
              <a:rPr lang="en-US" altLang="zh-CN" dirty="0" smtClean="0"/>
              <a:t>s()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 </a:t>
            </a:r>
          </a:p>
          <a:p>
            <a:pPr lvl="1"/>
            <a:r>
              <a:rPr lang="en-US" altLang="zh-CN" dirty="0" err="1"/>
              <a:t>print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</a:t>
            </a:r>
            <a:r>
              <a:rPr lang="en-US" altLang="zh-CN" dirty="0" smtClean="0">
                <a:solidFill>
                  <a:srgbClr val="FF0000"/>
                </a:solidFill>
              </a:rPr>
              <a:t>’\0’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put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      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</a:t>
            </a:r>
            <a:r>
              <a:rPr lang="en-US" altLang="zh-CN" dirty="0" smtClean="0">
                <a:solidFill>
                  <a:srgbClr val="FF0000"/>
                </a:solidFill>
              </a:rPr>
              <a:t>’\0’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字符串处理函数（所有字符串以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结束）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 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char str1[80],str2[80];</a:t>
            </a:r>
          </a:p>
          <a:p>
            <a:pPr lvl="1"/>
            <a:r>
              <a:rPr lang="en-US" altLang="zh-CN" dirty="0" err="1" smtClean="0"/>
              <a:t>strlen</a:t>
            </a:r>
            <a:r>
              <a:rPr lang="en-US" altLang="zh-CN" dirty="0" smtClean="0"/>
              <a:t>(str1);      </a:t>
            </a:r>
            <a:r>
              <a:rPr lang="en-US" altLang="zh-CN" dirty="0" smtClean="0">
                <a:solidFill>
                  <a:srgbClr val="C00000"/>
                </a:solidFill>
              </a:rPr>
              <a:t>// str1</a:t>
            </a:r>
            <a:r>
              <a:rPr lang="zh-CN" altLang="en-US" dirty="0" smtClean="0">
                <a:solidFill>
                  <a:srgbClr val="C00000"/>
                </a:solidFill>
              </a:rPr>
              <a:t>的长度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字符个数，不包含</a:t>
            </a:r>
            <a:r>
              <a:rPr lang="en-US" altLang="zh-CN" dirty="0" smtClean="0">
                <a:solidFill>
                  <a:srgbClr val="C00000"/>
                </a:solidFill>
              </a:rPr>
              <a:t>’\0’) 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strcat</a:t>
            </a:r>
            <a:r>
              <a:rPr lang="en-US" altLang="zh-CN" dirty="0" smtClean="0"/>
              <a:t>(str1,str2); </a:t>
            </a:r>
            <a:r>
              <a:rPr lang="en-US" altLang="zh-CN" dirty="0" smtClean="0">
                <a:solidFill>
                  <a:srgbClr val="C00000"/>
                </a:solidFill>
              </a:rPr>
              <a:t>// str1 + str2</a:t>
            </a:r>
          </a:p>
          <a:p>
            <a:pPr lvl="1"/>
            <a:r>
              <a:rPr lang="en-US" altLang="zh-CN" dirty="0" err="1" smtClean="0"/>
              <a:t>strcpy</a:t>
            </a:r>
            <a:r>
              <a:rPr lang="en-US" altLang="zh-CN" dirty="0" smtClean="0"/>
              <a:t>(str1,str2); </a:t>
            </a:r>
            <a:r>
              <a:rPr lang="en-US" altLang="zh-CN" dirty="0" smtClean="0">
                <a:solidFill>
                  <a:srgbClr val="C00000"/>
                </a:solidFill>
              </a:rPr>
              <a:t>// str2 copy to str1</a:t>
            </a:r>
          </a:p>
          <a:p>
            <a:pPr lvl="1"/>
            <a:r>
              <a:rPr lang="en-US" altLang="zh-CN" dirty="0" err="1" smtClean="0"/>
              <a:t>strcpy</a:t>
            </a:r>
            <a:r>
              <a:rPr lang="en-US" altLang="zh-CN" dirty="0" smtClean="0"/>
              <a:t>(str1,str2,n) </a:t>
            </a:r>
            <a:r>
              <a:rPr lang="en-US" altLang="zh-CN" dirty="0" smtClean="0">
                <a:solidFill>
                  <a:srgbClr val="C00000"/>
                </a:solidFill>
              </a:rPr>
              <a:t>// str2</a:t>
            </a:r>
            <a:r>
              <a:rPr lang="zh-CN" altLang="en-US" dirty="0" smtClean="0">
                <a:solidFill>
                  <a:srgbClr val="C00000"/>
                </a:solidFill>
              </a:rPr>
              <a:t>的前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个字符</a:t>
            </a:r>
            <a:r>
              <a:rPr lang="en-US" altLang="zh-CN" dirty="0" smtClean="0">
                <a:solidFill>
                  <a:srgbClr val="C00000"/>
                </a:solidFill>
              </a:rPr>
              <a:t>copy to str1</a:t>
            </a:r>
          </a:p>
          <a:p>
            <a:pPr lvl="1"/>
            <a:r>
              <a:rPr lang="en-US" altLang="zh-CN" dirty="0" err="1" smtClean="0"/>
              <a:t>strcmp</a:t>
            </a:r>
            <a:r>
              <a:rPr lang="en-US" altLang="zh-CN" dirty="0" smtClean="0"/>
              <a:t>(str1,str2);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相同返回</a:t>
            </a:r>
            <a:r>
              <a:rPr lang="en-US" altLang="zh-CN" dirty="0" smtClean="0">
                <a:solidFill>
                  <a:srgbClr val="C00000"/>
                </a:solidFill>
              </a:rPr>
              <a:t>0; str1</a:t>
            </a:r>
            <a:r>
              <a:rPr lang="zh-CN" altLang="en-US" dirty="0" smtClean="0">
                <a:solidFill>
                  <a:srgbClr val="C00000"/>
                </a:solidFill>
              </a:rPr>
              <a:t>大于</a:t>
            </a:r>
            <a:r>
              <a:rPr lang="en-US" altLang="zh-CN" dirty="0" smtClean="0">
                <a:solidFill>
                  <a:srgbClr val="C00000"/>
                </a:solidFill>
              </a:rPr>
              <a:t>str2,</a:t>
            </a:r>
            <a:r>
              <a:rPr lang="zh-CN" altLang="en-US" dirty="0" smtClean="0">
                <a:solidFill>
                  <a:srgbClr val="C00000"/>
                </a:solidFill>
              </a:rPr>
              <a:t>返回</a:t>
            </a:r>
            <a:r>
              <a:rPr lang="en-US" altLang="zh-CN" dirty="0" smtClean="0">
                <a:solidFill>
                  <a:srgbClr val="C00000"/>
                </a:solidFill>
              </a:rPr>
              <a:t>&gt;0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; str1</a:t>
            </a:r>
            <a:r>
              <a:rPr lang="zh-CN" altLang="en-US" dirty="0" smtClean="0">
                <a:solidFill>
                  <a:srgbClr val="C00000"/>
                </a:solidFill>
              </a:rPr>
              <a:t>小于</a:t>
            </a:r>
            <a:r>
              <a:rPr lang="en-US" altLang="zh-CN" dirty="0" smtClean="0">
                <a:solidFill>
                  <a:srgbClr val="C00000"/>
                </a:solidFill>
              </a:rPr>
              <a:t>str2,</a:t>
            </a:r>
            <a:r>
              <a:rPr lang="zh-CN" altLang="en-US" dirty="0" smtClean="0">
                <a:solidFill>
                  <a:srgbClr val="C00000"/>
                </a:solidFill>
              </a:rPr>
              <a:t>返回</a:t>
            </a:r>
            <a:r>
              <a:rPr lang="en-US" altLang="zh-CN" dirty="0" smtClean="0">
                <a:solidFill>
                  <a:srgbClr val="C00000"/>
                </a:solidFill>
              </a:rPr>
              <a:t>&lt;0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切记不能使用</a:t>
            </a:r>
            <a:r>
              <a:rPr lang="en-US" altLang="zh-CN" dirty="0" smtClean="0">
                <a:solidFill>
                  <a:srgbClr val="C00000"/>
                </a:solidFill>
              </a:rPr>
              <a:t>str1==str2,str1&gt;str2,str1&lt;str2</a:t>
            </a:r>
          </a:p>
          <a:p>
            <a:pPr lvl="1"/>
            <a:r>
              <a:rPr lang="en-US" altLang="zh-CN" dirty="0" err="1" smtClean="0"/>
              <a:t>strlwr</a:t>
            </a:r>
            <a:r>
              <a:rPr lang="en-US" altLang="zh-CN" dirty="0" smtClean="0"/>
              <a:t>(str1);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将</a:t>
            </a:r>
            <a:r>
              <a:rPr lang="en-US" altLang="zh-CN" dirty="0" smtClean="0">
                <a:solidFill>
                  <a:srgbClr val="C00000"/>
                </a:solidFill>
              </a:rPr>
              <a:t>str1</a:t>
            </a:r>
            <a:r>
              <a:rPr lang="zh-CN" altLang="en-US" dirty="0" smtClean="0">
                <a:solidFill>
                  <a:srgbClr val="C00000"/>
                </a:solidFill>
              </a:rPr>
              <a:t>中的大写字母转换为小写字母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strupr</a:t>
            </a:r>
            <a:r>
              <a:rPr lang="en-US" altLang="zh-CN" dirty="0" smtClean="0"/>
              <a:t>(str2);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</a:t>
            </a:r>
            <a:r>
              <a:rPr lang="en-US" altLang="zh-CN" dirty="0">
                <a:solidFill>
                  <a:srgbClr val="C00000"/>
                </a:solidFill>
              </a:rPr>
              <a:t>str1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小</a:t>
            </a:r>
            <a:r>
              <a:rPr lang="zh-CN" altLang="en-US" dirty="0" smtClean="0">
                <a:solidFill>
                  <a:srgbClr val="C00000"/>
                </a:solidFill>
              </a:rPr>
              <a:t>写字母</a:t>
            </a:r>
            <a:r>
              <a:rPr lang="zh-CN" altLang="en-US" dirty="0">
                <a:solidFill>
                  <a:srgbClr val="C00000"/>
                </a:solidFill>
              </a:rPr>
              <a:t>转换</a:t>
            </a:r>
            <a:r>
              <a:rPr lang="zh-CN" altLang="en-US" dirty="0" smtClean="0">
                <a:solidFill>
                  <a:srgbClr val="C00000"/>
                </a:solidFill>
              </a:rPr>
              <a:t>为大写字母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0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9823" y="2048179"/>
            <a:ext cx="5504812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i,a</a:t>
            </a:r>
            <a:r>
              <a:rPr lang="en-US" altLang="zh-CN" sz="1400" b="1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 i&lt;=9;i++)	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对数组元素</a:t>
            </a:r>
            <a:r>
              <a:rPr lang="en-US" altLang="zh-CN" sz="1400" b="1" dirty="0">
                <a:solidFill>
                  <a:srgbClr val="008000"/>
                </a:solidFill>
              </a:rPr>
              <a:t>a[0]~a[9]</a:t>
            </a:r>
            <a:r>
              <a:rPr lang="zh-CN" altLang="en-US" sz="1400" b="1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for(i=9;i&gt;=0;i--)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输出</a:t>
            </a:r>
            <a:r>
              <a:rPr lang="en-US" altLang="zh-CN" sz="1400" b="1" dirty="0">
                <a:solidFill>
                  <a:srgbClr val="008000"/>
                </a:solidFill>
              </a:rPr>
              <a:t>a[9]~a[0]</a:t>
            </a:r>
            <a:r>
              <a:rPr lang="zh-CN" altLang="en-US" sz="1400" b="1" dirty="0">
                <a:solidFill>
                  <a:srgbClr val="008000"/>
                </a:solidFill>
              </a:rPr>
              <a:t>共</a:t>
            </a:r>
            <a:r>
              <a:rPr lang="en-US" altLang="zh-CN" sz="1400" b="1" dirty="0">
                <a:solidFill>
                  <a:srgbClr val="008000"/>
                </a:solidFill>
              </a:rPr>
              <a:t>10</a:t>
            </a:r>
            <a:r>
              <a:rPr lang="zh-CN" altLang="en-US" sz="1400" b="1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6388"/>
              </p:ext>
            </p:extLst>
          </p:nvPr>
        </p:nvGraphicFramePr>
        <p:xfrm>
          <a:off x="3853433" y="4486107"/>
          <a:ext cx="487084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7084">
                  <a:extLst>
                    <a:ext uri="{9D8B030D-6E8A-4147-A177-3AD203B41FA5}">
                      <a16:colId xmlns="" xmlns:a16="http://schemas.microsoft.com/office/drawing/2014/main" val="2033316795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347992465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981033593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556556097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821305054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730262748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351595954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376203906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698366222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477643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99607" y="1794294"/>
            <a:ext cx="10235169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49" y="2173192"/>
            <a:ext cx="396815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a[10]={0,1,2,3,4,5,6,7,8,9};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76644" y="3050485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9461" y="4549027"/>
            <a:ext cx="466773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92609" y="4549026"/>
            <a:ext cx="55046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a[10]={0};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 dirty="0" smtClean="0">
                <a:solidFill>
                  <a:srgbClr val="008000"/>
                </a:solidFill>
              </a:rPr>
              <a:t>0(</a:t>
            </a:r>
            <a:r>
              <a:rPr lang="zh-CN" altLang="en-US" sz="1600" dirty="0">
                <a:solidFill>
                  <a:srgbClr val="008000"/>
                </a:solidFill>
              </a:rPr>
              <a:t>不推荐</a:t>
            </a:r>
            <a:r>
              <a:rPr lang="en-US" altLang="zh-CN" sz="1600" dirty="0" smtClean="0">
                <a:solidFill>
                  <a:srgbClr val="008000"/>
                </a:solidFill>
              </a:rPr>
              <a:t>)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387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6310266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f[20]={1,1};		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对最前面两个元素</a:t>
            </a:r>
            <a:r>
              <a:rPr lang="en-US" altLang="zh-CN" sz="1400" b="1">
                <a:solidFill>
                  <a:srgbClr val="008000"/>
                </a:solidFill>
              </a:rPr>
              <a:t>f[0]</a:t>
            </a:r>
            <a:r>
              <a:rPr lang="zh-CN" altLang="en-US" sz="1400" b="1">
                <a:solidFill>
                  <a:srgbClr val="008000"/>
                </a:solidFill>
              </a:rPr>
              <a:t>和</a:t>
            </a:r>
            <a:r>
              <a:rPr lang="en-US" altLang="zh-CN" sz="1400" b="1">
                <a:solidFill>
                  <a:srgbClr val="008000"/>
                </a:solidFill>
              </a:rPr>
              <a:t>f[1]</a:t>
            </a:r>
            <a:r>
              <a:rPr lang="zh-CN" altLang="en-US" sz="1400" b="1">
                <a:solidFill>
                  <a:srgbClr val="008000"/>
                </a:solidFill>
              </a:rPr>
              <a:t>赋初值</a:t>
            </a:r>
            <a:r>
              <a:rPr lang="en-US" altLang="zh-CN" sz="1400" b="1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f[i]=f[i-2]+f[i-1];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先后求出</a:t>
            </a:r>
            <a:r>
              <a:rPr lang="en-US" altLang="zh-CN" sz="1400" b="1">
                <a:solidFill>
                  <a:srgbClr val="008000"/>
                </a:solidFill>
              </a:rPr>
              <a:t>f[2]~f[19]</a:t>
            </a:r>
            <a:r>
              <a:rPr lang="zh-CN" altLang="en-US" sz="1400" b="1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</a:t>
            </a:r>
            <a:r>
              <a:rPr lang="en-US" altLang="zh-CN" sz="1400" b="1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 if(i%5==0) printf("\n"); 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控制每输出</a:t>
            </a:r>
            <a:r>
              <a:rPr lang="en-US" altLang="zh-CN" sz="1400" b="1">
                <a:solidFill>
                  <a:srgbClr val="008000"/>
                </a:solidFill>
              </a:rPr>
              <a:t>5</a:t>
            </a:r>
            <a:r>
              <a:rPr lang="zh-CN" altLang="en-US" sz="1400" b="1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	 </a:t>
            </a:r>
            <a:r>
              <a:rPr lang="en-US" altLang="zh-CN" sz="1400" b="1"/>
              <a:t>printf("%12d",f[i]);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</a:t>
            </a:r>
            <a:r>
              <a:rPr lang="en-US" altLang="zh-CN" sz="1400" b="1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7575" y="5060296"/>
            <a:ext cx="4924425" cy="13811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76421"/>
              </p:ext>
            </p:extLst>
          </p:nvPr>
        </p:nvGraphicFramePr>
        <p:xfrm>
          <a:off x="90765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55247"/>
              </p:ext>
            </p:extLst>
          </p:nvPr>
        </p:nvGraphicFramePr>
        <p:xfrm>
          <a:off x="73644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45568"/>
              </p:ext>
            </p:extLst>
          </p:nvPr>
        </p:nvGraphicFramePr>
        <p:xfrm>
          <a:off x="54738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09892"/>
              </p:ext>
            </p:extLst>
          </p:nvPr>
        </p:nvGraphicFramePr>
        <p:xfrm>
          <a:off x="36014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73145"/>
              </p:ext>
            </p:extLst>
          </p:nvPr>
        </p:nvGraphicFramePr>
        <p:xfrm>
          <a:off x="19036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EFEFD"/>
                  </a:solidFill>
                </a:rPr>
                <a:t>冒</a:t>
              </a:r>
              <a:r>
                <a:rPr lang="zh-CN" altLang="en-US" sz="2400" b="1" dirty="0" smtClean="0">
                  <a:solidFill>
                    <a:srgbClr val="FEFEFD"/>
                  </a:solidFill>
                </a:rPr>
                <a:t>泡排序</a:t>
              </a:r>
              <a:r>
                <a:rPr lang="zh-CN" altLang="en-US" sz="2400" b="1" dirty="0">
                  <a:solidFill>
                    <a:srgbClr val="FEFEFD"/>
                  </a:solidFill>
                </a:rPr>
                <a:t>法</a:t>
              </a: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23535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23535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23535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23535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23535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23535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40513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40513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40513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40513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40513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40513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9238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9238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9238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9238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9238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9238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8143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8143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8143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8143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8143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8143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5265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5265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5265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5265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5265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5265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9401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6379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5103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74009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91130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51287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0" y="1754536"/>
            <a:ext cx="1489029" cy="419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870" y="6004163"/>
            <a:ext cx="128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968" y="-2344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冒泡排序总结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08" y="690563"/>
            <a:ext cx="9252600" cy="506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5752642"/>
            <a:ext cx="118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892" y="1059895"/>
            <a:ext cx="2454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7211</Words>
  <Application>Microsoft Office PowerPoint</Application>
  <PresentationFormat>自定义</PresentationFormat>
  <Paragraphs>1313</Paragraphs>
  <Slides>42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主题​​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冒泡排序总结</vt:lpstr>
      <vt:lpstr>PowerPoint 演示文稿</vt:lpstr>
      <vt:lpstr>PowerPoint 演示文稿</vt:lpstr>
      <vt:lpstr>PowerPoint 演示文稿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PowerPoint 演示文稿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  <vt:lpstr>字符数组应用举例</vt:lpstr>
      <vt:lpstr>注意事项小结</vt:lpstr>
      <vt:lpstr>注意事项小结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LENOVO</cp:lastModifiedBy>
  <cp:revision>421</cp:revision>
  <dcterms:created xsi:type="dcterms:W3CDTF">2017-08-03T06:51:45Z</dcterms:created>
  <dcterms:modified xsi:type="dcterms:W3CDTF">2018-10-29T13:37:21Z</dcterms:modified>
</cp:coreProperties>
</file>