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5.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7.xml" ContentType="application/vnd.openxmlformats-officedocument.presentationml.notesSlide+xml"/>
  <Override PartName="/ppt/tags/tag176.xml" ContentType="application/vnd.openxmlformats-officedocument.presentationml.tags+xml"/>
  <Override PartName="/ppt/notesSlides/notesSlide28.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9.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30.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14.xml" ContentType="application/vnd.openxmlformats-officedocument.presentationml.tags+xml"/>
  <Override PartName="/ppt/notesSlides/notesSlide33.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257" r:id="rId3"/>
    <p:sldId id="259" r:id="rId4"/>
    <p:sldId id="309" r:id="rId5"/>
    <p:sldId id="311" r:id="rId6"/>
    <p:sldId id="310" r:id="rId7"/>
    <p:sldId id="288" r:id="rId8"/>
    <p:sldId id="312" r:id="rId9"/>
    <p:sldId id="313" r:id="rId10"/>
    <p:sldId id="314" r:id="rId11"/>
    <p:sldId id="315" r:id="rId12"/>
    <p:sldId id="316" r:id="rId13"/>
    <p:sldId id="317" r:id="rId14"/>
    <p:sldId id="318" r:id="rId15"/>
    <p:sldId id="321" r:id="rId16"/>
    <p:sldId id="322" r:id="rId17"/>
    <p:sldId id="323" r:id="rId18"/>
    <p:sldId id="319" r:id="rId19"/>
    <p:sldId id="320" r:id="rId20"/>
    <p:sldId id="324" r:id="rId21"/>
    <p:sldId id="325" r:id="rId22"/>
    <p:sldId id="326" r:id="rId23"/>
    <p:sldId id="328"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8" r:id="rId49"/>
    <p:sldId id="359" r:id="rId50"/>
    <p:sldId id="360" r:id="rId51"/>
    <p:sldId id="380" r:id="rId52"/>
    <p:sldId id="382" r:id="rId53"/>
    <p:sldId id="383" r:id="rId54"/>
    <p:sldId id="38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0" autoAdjust="0"/>
    <p:restoredTop sz="79742" autoAdjust="0"/>
  </p:normalViewPr>
  <p:slideViewPr>
    <p:cSldViewPr snapToGrid="0">
      <p:cViewPr varScale="1">
        <p:scale>
          <a:sx n="56" d="100"/>
          <a:sy n="56" d="100"/>
        </p:scale>
        <p:origin x="-1338" y="-84"/>
      </p:cViewPr>
      <p:guideLst>
        <p:guide orient="horz" pos="2160"/>
        <p:guide pos="3840"/>
      </p:guideLst>
    </p:cSldViewPr>
  </p:slideViewPr>
  <p:notesTextViewPr>
    <p:cViewPr>
      <p:scale>
        <a:sx n="1" d="1"/>
        <a:sy n="1" d="1"/>
      </p:scale>
      <p:origin x="0" y="0"/>
    </p:cViewPr>
  </p:notesTextViewPr>
  <p:sorterViewPr>
    <p:cViewPr>
      <p:scale>
        <a:sx n="200" d="100"/>
        <a:sy n="200" d="100"/>
      </p:scale>
      <p:origin x="0" y="262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84"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117853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6801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1050905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76076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62755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实参数组</a:t>
            </a:r>
            <a:r>
              <a:rPr lang="en-US" altLang="zh-CN" dirty="0" smtClean="0"/>
              <a:t>c</a:t>
            </a:r>
            <a:r>
              <a:rPr lang="zh-CN" altLang="en-US" dirty="0" smtClean="0"/>
              <a:t>的地址</a:t>
            </a:r>
            <a:r>
              <a:rPr lang="en-US" altLang="zh-CN" dirty="0" smtClean="0"/>
              <a:t>copy</a:t>
            </a:r>
            <a:r>
              <a:rPr lang="zh-CN" altLang="en-US" dirty="0" smtClean="0"/>
              <a:t>至形参数组</a:t>
            </a:r>
            <a:r>
              <a:rPr lang="en-US" altLang="zh-CN" dirty="0" smtClean="0"/>
              <a:t>a</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513406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521354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34338D9B-49C3-4560-84D7-06A5CF92C2A9}" type="datetime1">
              <a:rPr lang="zh-CN" altLang="en-US" smtClean="0"/>
              <a:t>2018/11/12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E928B9-CCE8-44E7-BD16-5E1D0433AAAD}" type="datetime1">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D99208-B6BB-45A1-956D-A0C268112BD4}" type="datetime1">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4D2C399-6DFD-438E-84CE-0A022996812E}" type="datetime1">
              <a:rPr lang="zh-CN" altLang="en-US" smtClean="0"/>
              <a:t>2018/11/12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27C6F80-6C14-4934-9A44-95F6EA51AE2F}" type="datetime1">
              <a:rPr lang="zh-CN" altLang="en-US" smtClean="0"/>
              <a:t>2018/11/12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03A72C-0473-4ABD-A8F5-1672A5C07BCB}" type="datetime1">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94FF5B-64DA-44A4-A60A-8B89682632A8}" type="datetime1">
              <a:rPr lang="zh-CN" altLang="en-US" smtClean="0"/>
              <a:t>2018/11/12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0FD940C-D59B-47AF-9337-16D7EB14987C}" type="datetime1">
              <a:rPr lang="zh-CN" altLang="en-US" smtClean="0"/>
              <a:t>2018/11/12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D84BE5-D44C-4D43-8330-EBEE11B2F482}" type="datetime1">
              <a:rPr lang="zh-CN" altLang="en-US" smtClean="0"/>
              <a:t>2018/11/12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61E781-BCCA-4672-949E-70493873C006}" type="datetime1">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08B6A5-086F-470D-B801-F337C2A39BE9}" type="datetime1">
              <a:rPr lang="zh-CN" altLang="en-US" smtClean="0"/>
              <a:t>2018/11/12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D78D-F63F-4302-8777-7A4C26528601}" type="datetime1">
              <a:rPr lang="zh-CN" altLang="en-US" smtClean="0"/>
              <a:t>2018/11/12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7.xml"/><Relationship Id="rId7"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image" Target="../media/image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image" Target="../media/image3.png"/><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2" Type="http://schemas.openxmlformats.org/officeDocument/2006/relationships/tags" Target="../tags/tag39.xml"/><Relationship Id="rId16" Type="http://schemas.openxmlformats.org/officeDocument/2006/relationships/image" Target="../media/image6.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image" Target="../media/image3.png"/><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2.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6" Type="http://schemas.openxmlformats.org/officeDocument/2006/relationships/image" Target="../media/image7.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3.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6" Type="http://schemas.openxmlformats.org/officeDocument/2006/relationships/image" Target="../media/image8.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3.pn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9.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notesSlide" Target="../notesSlides/notesSlide16.xml"/><Relationship Id="rId2" Type="http://schemas.openxmlformats.org/officeDocument/2006/relationships/tags" Target="../tags/tag83.xml"/><Relationship Id="rId16"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10.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slideLayout" Target="../slideLayouts/slideLayout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6" Type="http://schemas.openxmlformats.org/officeDocument/2006/relationships/image" Target="../media/image1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image" Target="../media/image3.png"/><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11.xml"/><Relationship Id="rId7"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3.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2.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image" Target="../media/image3.png"/><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notesSlide" Target="../notesSlides/notesSlide24.xml"/><Relationship Id="rId2" Type="http://schemas.openxmlformats.org/officeDocument/2006/relationships/tags" Target="../tags/tag128.xml"/><Relationship Id="rId16" Type="http://schemas.openxmlformats.org/officeDocument/2006/relationships/slideLayout" Target="../slideLayouts/slideLayout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13.png"/><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35.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14.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notesSlide" Target="../notesSlides/notesSlide25.xml"/><Relationship Id="rId2" Type="http://schemas.openxmlformats.org/officeDocument/2006/relationships/tags" Target="../tags/tag143.xml"/><Relationship Id="rId16" Type="http://schemas.openxmlformats.org/officeDocument/2006/relationships/slideLayout" Target="../slideLayouts/slideLayout2.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59.xml"/><Relationship Id="rId7"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s>
</file>

<file path=ppt/slides/_rels/slide37.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image" Target="../media/image15.png"/><Relationship Id="rId2" Type="http://schemas.openxmlformats.org/officeDocument/2006/relationships/tags" Target="../tags/tag164.xml"/><Relationship Id="rId16" Type="http://schemas.openxmlformats.org/officeDocument/2006/relationships/image" Target="../media/image3.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notesSlide" Target="../notesSlides/notesSlide27.xml"/><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76.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slideLayout" Target="../slideLayouts/slideLayout2.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tags" Target="../tags/tag188.xml"/><Relationship Id="rId2" Type="http://schemas.openxmlformats.org/officeDocument/2006/relationships/tags" Target="../tags/tag178.xml"/><Relationship Id="rId16" Type="http://schemas.openxmlformats.org/officeDocument/2006/relationships/image" Target="../media/image18.png"/><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image" Target="../media/image3.png"/><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0.xml"/><Relationship Id="rId1" Type="http://schemas.openxmlformats.org/officeDocument/2006/relationships/tags" Target="../tags/tag18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slideLayout" Target="../slideLayouts/slideLayout2.xml"/><Relationship Id="rId5" Type="http://schemas.openxmlformats.org/officeDocument/2006/relationships/tags" Target="../tags/tag197.xml"/><Relationship Id="rId4" Type="http://schemas.openxmlformats.org/officeDocument/2006/relationships/tags" Target="../tags/tag19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slideLayout" Target="../slideLayouts/slideLayout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image" Target="../media/image22.png"/><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3.xml"/><Relationship Id="rId1" Type="http://schemas.openxmlformats.org/officeDocument/2006/relationships/tags" Target="../tags/tag2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image" Target="../media/image25.png"/><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3.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
        <p:nvSpPr>
          <p:cNvPr id="2" name="灯片编号占位符 1"/>
          <p:cNvSpPr>
            <a:spLocks noGrp="1"/>
          </p:cNvSpPr>
          <p:nvPr>
            <p:ph type="sldNum" sz="quarter" idx="12"/>
          </p:nvPr>
        </p:nvSpPr>
        <p:spPr/>
        <p:txBody>
          <a:bodyPr/>
          <a:lstStyle/>
          <a:p>
            <a:fld id="{B058512A-BF6F-43D0-855A-BBBF14572BDB}" type="slidenum">
              <a:rPr lang="zh-CN" altLang="en-US" smtClean="0"/>
              <a:pPr/>
              <a:t>1</a:t>
            </a:fld>
            <a:endParaRPr lang="zh-CN" altLang="en-US"/>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444422"/>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518676" y="1594426"/>
            <a:ext cx="11167053" cy="399003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a:t>
            </a:r>
            <a:r>
              <a:rPr lang="zh-CN" altLang="en-US" sz="2400" b="1" dirty="0">
                <a:solidFill>
                  <a:schemeClr val="tx1">
                    <a:lumMod val="65000"/>
                    <a:lumOff val="35000"/>
                  </a:schemeClr>
                </a:solidFill>
                <a:latin typeface="+mn-ea"/>
                <a:ea typeface="+mn-ea"/>
              </a:rPr>
              <a:t>形参</a:t>
            </a:r>
            <a:r>
              <a:rPr lang="zh-CN" altLang="en-US" sz="2400" dirty="0">
                <a:solidFill>
                  <a:schemeClr val="tx1">
                    <a:lumMod val="65000"/>
                    <a:lumOff val="35000"/>
                  </a:schemeClr>
                </a:solidFill>
                <a:latin typeface="+mn-ea"/>
                <a:ea typeface="+mn-ea"/>
              </a:rPr>
              <a:t>”）或“虚拟参数”。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a:t>
            </a:r>
            <a:r>
              <a:rPr lang="zh-CN" altLang="en-US" sz="2400" b="1" dirty="0">
                <a:solidFill>
                  <a:schemeClr val="tx1">
                    <a:lumMod val="65000"/>
                    <a:lumOff val="35000"/>
                  </a:schemeClr>
                </a:solidFill>
                <a:latin typeface="+mn-ea"/>
                <a:ea typeface="+mn-ea"/>
              </a:rPr>
              <a:t>实参</a:t>
            </a:r>
            <a:r>
              <a:rPr lang="zh-CN" altLang="en-US" sz="2400" dirty="0">
                <a:solidFill>
                  <a:schemeClr val="tx1">
                    <a:lumMod val="65000"/>
                    <a:lumOff val="35000"/>
                  </a:schemeClr>
                </a:solidFill>
                <a:latin typeface="+mn-ea"/>
                <a:ea typeface="+mn-ea"/>
              </a:rPr>
              <a:t>”）。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5816926"/>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灯片编号占位符 1"/>
          <p:cNvSpPr>
            <a:spLocks noGrp="1"/>
          </p:cNvSpPr>
          <p:nvPr>
            <p:ph type="sldNum" sz="quarter" idx="12"/>
          </p:nvPr>
        </p:nvSpPr>
        <p:spPr/>
        <p:txBody>
          <a:bodyPr/>
          <a:lstStyle/>
          <a:p>
            <a:fld id="{B058512A-BF6F-43D0-855A-BBBF14572BDB}" type="slidenum">
              <a:rPr lang="zh-CN" altLang="en-US" smtClean="0"/>
              <a:pPr/>
              <a:t>10</a:t>
            </a:fld>
            <a:endParaRPr lang="zh-CN" altLang="en-US"/>
          </a:p>
        </p:txBody>
      </p:sp>
      <p:sp>
        <p:nvSpPr>
          <p:cNvPr id="18" name="TextBox 17"/>
          <p:cNvSpPr txBox="1"/>
          <p:nvPr/>
        </p:nvSpPr>
        <p:spPr>
          <a:xfrm>
            <a:off x="7289106" y="48497"/>
            <a:ext cx="4019247" cy="1477328"/>
          </a:xfrm>
          <a:prstGeom prst="rect">
            <a:avLst/>
          </a:prstGeom>
          <a:solidFill>
            <a:srgbClr val="FFFF00"/>
          </a:solidFill>
        </p:spPr>
        <p:txBody>
          <a:bodyPr wrap="square" rtlCol="0">
            <a:spAutoFit/>
          </a:bodyPr>
          <a:lstStyle/>
          <a:p>
            <a:r>
              <a:rPr lang="zh-CN" altLang="en-US" b="1" dirty="0"/>
              <a:t>说明</a:t>
            </a:r>
            <a:r>
              <a:rPr lang="en-US" altLang="zh-CN" b="1" dirty="0"/>
              <a:t>: </a:t>
            </a:r>
            <a:r>
              <a:rPr lang="en-US" altLang="zh-CN" b="1" dirty="0" err="1"/>
              <a:t>int</a:t>
            </a:r>
            <a:r>
              <a:rPr lang="en-US" altLang="zh-CN" b="1" dirty="0"/>
              <a:t> max(</a:t>
            </a:r>
            <a:r>
              <a:rPr lang="en-US" altLang="zh-CN" b="1" dirty="0" err="1"/>
              <a:t>int</a:t>
            </a:r>
            <a:r>
              <a:rPr lang="en-US" altLang="zh-CN" b="1" dirty="0"/>
              <a:t> </a:t>
            </a:r>
            <a:r>
              <a:rPr lang="en-US" altLang="zh-CN" b="1" dirty="0" err="1"/>
              <a:t>x,int</a:t>
            </a:r>
            <a:r>
              <a:rPr lang="en-US" altLang="zh-CN" b="1" dirty="0"/>
              <a:t> y</a:t>
            </a:r>
            <a:r>
              <a:rPr lang="en-US" altLang="zh-CN" b="1" dirty="0" smtClean="0"/>
              <a:t>);</a:t>
            </a:r>
          </a:p>
          <a:p>
            <a:r>
              <a:rPr lang="zh-CN" altLang="en-US" b="1" dirty="0"/>
              <a:t>调用</a:t>
            </a:r>
            <a:r>
              <a:rPr lang="en-US" altLang="zh-CN" b="1" dirty="0"/>
              <a:t>: </a:t>
            </a:r>
          </a:p>
          <a:p>
            <a:pPr lvl="1"/>
            <a:r>
              <a:rPr lang="en-US" altLang="zh-CN" b="1" dirty="0" smtClean="0"/>
              <a:t>  </a:t>
            </a:r>
            <a:r>
              <a:rPr lang="en-US" altLang="zh-CN" b="1" dirty="0" err="1" smtClean="0"/>
              <a:t>int</a:t>
            </a:r>
            <a:r>
              <a:rPr lang="en-US" altLang="zh-CN" b="1" dirty="0" smtClean="0"/>
              <a:t> </a:t>
            </a:r>
            <a:r>
              <a:rPr lang="en-US" altLang="zh-CN" b="1" dirty="0" err="1"/>
              <a:t>a,b,c</a:t>
            </a:r>
            <a:r>
              <a:rPr lang="en-US" altLang="zh-CN" b="1" dirty="0"/>
              <a:t>; </a:t>
            </a:r>
          </a:p>
          <a:p>
            <a:pPr lvl="1"/>
            <a:r>
              <a:rPr lang="en-US" altLang="zh-CN" b="1" dirty="0" smtClean="0"/>
              <a:t>  c </a:t>
            </a:r>
            <a:r>
              <a:rPr lang="en-US" altLang="zh-CN" b="1" dirty="0"/>
              <a:t>= max(</a:t>
            </a:r>
            <a:r>
              <a:rPr lang="en-US" altLang="zh-CN" b="1" dirty="0" err="1"/>
              <a:t>a,b</a:t>
            </a:r>
            <a:r>
              <a:rPr lang="en-US" altLang="zh-CN" b="1" dirty="0" smtClean="0"/>
              <a:t>);</a:t>
            </a:r>
          </a:p>
          <a:p>
            <a:r>
              <a:rPr lang="zh-CN" altLang="en-US" b="1" dirty="0" smtClean="0"/>
              <a:t>定义：</a:t>
            </a:r>
            <a:r>
              <a:rPr lang="en-US" altLang="zh-CN" b="1" dirty="0" err="1" smtClean="0"/>
              <a:t>int</a:t>
            </a:r>
            <a:r>
              <a:rPr lang="en-US" altLang="zh-CN" b="1" dirty="0" smtClean="0"/>
              <a:t> </a:t>
            </a:r>
            <a:r>
              <a:rPr lang="en-US" altLang="zh-CN" b="1" dirty="0"/>
              <a:t>max(</a:t>
            </a:r>
            <a:r>
              <a:rPr lang="en-US" altLang="zh-CN" b="1" dirty="0" err="1"/>
              <a:t>int</a:t>
            </a:r>
            <a:r>
              <a:rPr lang="en-US" altLang="zh-CN" b="1" dirty="0"/>
              <a:t> </a:t>
            </a:r>
            <a:r>
              <a:rPr lang="en-US" altLang="zh-CN" b="1" dirty="0" err="1"/>
              <a:t>x,int</a:t>
            </a:r>
            <a:r>
              <a:rPr lang="en-US" altLang="zh-CN" b="1" dirty="0"/>
              <a:t> y</a:t>
            </a:r>
            <a:r>
              <a:rPr lang="en-US" altLang="zh-CN" b="1" dirty="0" smtClean="0"/>
              <a:t>)</a:t>
            </a:r>
            <a:r>
              <a:rPr lang="zh-CN" altLang="en-US" b="1" dirty="0" smtClean="0"/>
              <a:t> </a:t>
            </a:r>
            <a:r>
              <a:rPr lang="en-US" altLang="zh-CN" b="1" dirty="0" smtClean="0"/>
              <a:t>{ }</a:t>
            </a:r>
          </a:p>
        </p:txBody>
      </p:sp>
    </p:spTree>
    <p:extLst>
      <p:ext uri="{BB962C8B-B14F-4D97-AF65-F5344CB8AC3E}">
        <p14:creationId xmlns:p14="http://schemas.microsoft.com/office/powerpoint/2010/main" val="2016855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666420" y="1642820"/>
            <a:ext cx="11093656" cy="279621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smtClean="0">
                <a:solidFill>
                  <a:srgbClr val="008000"/>
                </a:solidFill>
              </a:rPr>
              <a:t>提示</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smtClean="0">
                <a:solidFill>
                  <a:schemeClr val="accent6"/>
                </a:solidFill>
              </a:rPr>
              <a:t>c = max(</a:t>
            </a:r>
            <a:r>
              <a:rPr lang="en-US" altLang="zh-CN" sz="1400" dirty="0" err="1" smtClean="0">
                <a:solidFill>
                  <a:schemeClr val="accent6"/>
                </a:solidFill>
              </a:rPr>
              <a:t>a,b</a:t>
            </a:r>
            <a:r>
              <a:rPr lang="en-US" altLang="zh-CN" sz="1400" dirty="0" smtClean="0">
                <a:solidFill>
                  <a:schemeClr val="accent6"/>
                </a:solidFill>
              </a:rPr>
              <a:t>);</a:t>
            </a:r>
            <a:r>
              <a:rPr lang="en-US" altLang="zh-CN" sz="1400" dirty="0" smtClean="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smtClean="0"/>
          </a:p>
          <a:p>
            <a:pPr defTabSz="363538">
              <a:lnSpc>
                <a:spcPct val="120000"/>
              </a:lnSpc>
            </a:pPr>
            <a:r>
              <a:rPr lang="en-US" altLang="zh-CN" sz="1400" dirty="0" smtClean="0"/>
              <a:t>}</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xmlns=""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xmlns=""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xmlns=""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xmlns=""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xmlns=""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xmlns=""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xmlns=""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xmlns=""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xmlns=""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xmlns=""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solidFill>
                  <a:srgbClr val="FFFF00"/>
                </a:solidFill>
              </a:rPr>
              <a:t>c=max(</a:t>
            </a:r>
            <a:r>
              <a:rPr lang="en-US" altLang="zh-CN" sz="1400" dirty="0" err="1">
                <a:solidFill>
                  <a:srgbClr val="FFFF00"/>
                </a:solidFill>
              </a:rPr>
              <a:t>a,b</a:t>
            </a:r>
            <a:r>
              <a:rPr lang="en-US" altLang="zh-CN" sz="1400" dirty="0">
                <a:solidFill>
                  <a:srgbClr val="FFFF00"/>
                </a:solidFill>
              </a:rPr>
              <a:t>);		(main</a:t>
            </a:r>
            <a:r>
              <a:rPr lang="zh-CN" altLang="en-US" sz="1400" dirty="0">
                <a:solidFill>
                  <a:srgbClr val="FFFF00"/>
                </a:solidFill>
              </a:rPr>
              <a:t>函数</a:t>
            </a:r>
            <a:r>
              <a:rPr lang="en-US" altLang="zh-CN" sz="1400" dirty="0">
                <a:solidFill>
                  <a:srgbClr val="FFFF00"/>
                </a:solidFill>
              </a:rPr>
              <a:t>)</a:t>
            </a:r>
          </a:p>
          <a:p>
            <a:pPr defTabSz="357188"/>
            <a:endParaRPr lang="en-US" altLang="zh-CN" sz="1400" dirty="0">
              <a:solidFill>
                <a:srgbClr val="FFFF00"/>
              </a:solidFill>
            </a:endParaRPr>
          </a:p>
          <a:p>
            <a:pPr defTabSz="357188"/>
            <a:r>
              <a:rPr lang="en-US" altLang="zh-CN" sz="1400" dirty="0">
                <a:solidFill>
                  <a:srgbClr val="FFFF00"/>
                </a:solidFill>
              </a:rPr>
              <a:t>int max(int </a:t>
            </a:r>
            <a:r>
              <a:rPr lang="en-US" altLang="zh-CN" sz="1400" dirty="0" err="1">
                <a:solidFill>
                  <a:srgbClr val="FFFF00"/>
                </a:solidFill>
              </a:rPr>
              <a:t>x,int</a:t>
            </a:r>
            <a:r>
              <a:rPr lang="en-US" altLang="zh-CN" sz="1400" dirty="0">
                <a:solidFill>
                  <a:srgbClr val="FFFF00"/>
                </a:solidFill>
              </a:rPr>
              <a:t> y)	(max</a:t>
            </a:r>
            <a:r>
              <a:rPr lang="zh-CN" altLang="en-US" sz="1400" dirty="0">
                <a:solidFill>
                  <a:srgbClr val="FFFF00"/>
                </a:solidFill>
              </a:rPr>
              <a:t>函数</a:t>
            </a:r>
            <a:r>
              <a:rPr lang="en-US" altLang="zh-CN" sz="1400" dirty="0">
                <a:solidFill>
                  <a:srgbClr val="FFFF00"/>
                </a:solidFill>
              </a:rPr>
              <a:t>)</a:t>
            </a:r>
          </a:p>
          <a:p>
            <a:pPr defTabSz="357188"/>
            <a:r>
              <a:rPr lang="en-US" altLang="zh-CN" sz="1400" dirty="0">
                <a:solidFill>
                  <a:srgbClr val="FFFF00"/>
                </a:solidFill>
              </a:rPr>
              <a:t>{	int z;</a:t>
            </a:r>
          </a:p>
          <a:p>
            <a:pPr defTabSz="357188"/>
            <a:r>
              <a:rPr lang="en-US" altLang="zh-CN" sz="1400" dirty="0">
                <a:solidFill>
                  <a:srgbClr val="FFFF00"/>
                </a:solidFill>
              </a:rPr>
              <a:t>	z=x&gt;</a:t>
            </a:r>
            <a:r>
              <a:rPr lang="en-US" altLang="zh-CN" sz="1400" dirty="0" err="1">
                <a:solidFill>
                  <a:srgbClr val="FFFF00"/>
                </a:solidFill>
              </a:rPr>
              <a:t>y?x:y</a:t>
            </a:r>
            <a:r>
              <a:rPr lang="en-US" altLang="zh-CN" sz="1400" dirty="0">
                <a:solidFill>
                  <a:srgbClr val="FFFF00"/>
                </a:solidFill>
              </a:rPr>
              <a:t>;</a:t>
            </a:r>
          </a:p>
          <a:p>
            <a:pPr defTabSz="357188"/>
            <a:r>
              <a:rPr lang="en-US" altLang="zh-CN" sz="1400" dirty="0">
                <a:solidFill>
                  <a:srgbClr val="FFFF00"/>
                </a:solidFill>
              </a:rPr>
              <a:t>	return(z);</a:t>
            </a:r>
          </a:p>
          <a:p>
            <a:pPr defTabSz="357188"/>
            <a:r>
              <a:rPr lang="en-US" altLang="zh-CN" sz="1400" dirty="0">
                <a:solidFill>
                  <a:srgbClr val="FFFF00"/>
                </a:solidFill>
              </a:rPr>
              <a:t>}</a:t>
            </a:r>
          </a:p>
        </p:txBody>
      </p:sp>
      <p:cxnSp>
        <p:nvCxnSpPr>
          <p:cNvPr id="9" name="直接箭头连接符 8">
            <a:extLst>
              <a:ext uri="{FF2B5EF4-FFF2-40B4-BE49-F238E27FC236}">
                <a16:creationId xmlns:a16="http://schemas.microsoft.com/office/drawing/2014/main" xmlns="" id="{571C3061-4673-46BD-9281-6C76C8F099C7}"/>
              </a:ext>
            </a:extLst>
          </p:cNvPr>
          <p:cNvCxnSpPr/>
          <p:nvPr/>
        </p:nvCxnSpPr>
        <p:spPr>
          <a:xfrm>
            <a:off x="8651425" y="4716780"/>
            <a:ext cx="729841" cy="238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xmlns="" id="{13637EBE-6BCF-4F0B-95ED-E746070E1B08}"/>
              </a:ext>
            </a:extLst>
          </p:cNvPr>
          <p:cNvCxnSpPr>
            <a:cxnSpLocks/>
          </p:cNvCxnSpPr>
          <p:nvPr/>
        </p:nvCxnSpPr>
        <p:spPr>
          <a:xfrm>
            <a:off x="8413896" y="4776219"/>
            <a:ext cx="475059" cy="178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xmlns=""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solidFill>
              <a:srgbClr val="002060"/>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xmlns="" id="{EFBCC0A8-1C21-4E55-ACA2-D874B3F8C7B9}"/>
              </a:ext>
            </a:extLst>
          </p:cNvPr>
          <p:cNvSpPr/>
          <p:nvPr/>
        </p:nvSpPr>
        <p:spPr>
          <a:xfrm>
            <a:off x="742986" y="6188100"/>
            <a:ext cx="1067613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在调用函数过程中发生的实参与形参间的数据传递称为“</a:t>
            </a:r>
            <a:r>
              <a:rPr lang="zh-CN" altLang="en-US" b="1" dirty="0"/>
              <a:t>虚实结合</a:t>
            </a:r>
            <a:r>
              <a:rPr lang="zh-CN" altLang="en-US" dirty="0"/>
              <a:t>”。</a:t>
            </a:r>
            <a:endParaRPr lang="zh-CN" altLang="en-US" dirty="0">
              <a:solidFill>
                <a:schemeClr val="lt1"/>
              </a:solidFill>
            </a:endParaRPr>
          </a:p>
        </p:txBody>
      </p:sp>
      <p:pic>
        <p:nvPicPr>
          <p:cNvPr id="4" name="图片 3"/>
          <p:cNvPicPr>
            <a:picLocks noChangeAspect="1"/>
          </p:cNvPicPr>
          <p:nvPr/>
        </p:nvPicPr>
        <p:blipFill>
          <a:blip r:embed="rId16" cstate="print"/>
          <a:stretch>
            <a:fillRect/>
          </a:stretch>
        </p:blipFill>
        <p:spPr>
          <a:xfrm>
            <a:off x="7808307" y="3374617"/>
            <a:ext cx="3486150" cy="84772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11</a:t>
            </a:fld>
            <a:endParaRPr lang="zh-CN" altLang="en-US"/>
          </a:p>
        </p:txBody>
      </p:sp>
    </p:spTree>
    <p:extLst>
      <p:ext uri="{BB962C8B-B14F-4D97-AF65-F5344CB8AC3E}">
        <p14:creationId xmlns:p14="http://schemas.microsoft.com/office/powerpoint/2010/main" val="2154163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函数调用的过程</a:t>
            </a:r>
          </a:p>
        </p:txBody>
      </p:sp>
      <p:sp>
        <p:nvSpPr>
          <p:cNvPr id="11" name="MH_Desc_1"/>
          <p:cNvSpPr/>
          <p:nvPr>
            <p:custDataLst>
              <p:tags r:id="rId1"/>
            </p:custDataLst>
          </p:nvPr>
        </p:nvSpPr>
        <p:spPr>
          <a:xfrm>
            <a:off x="643111"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a:t>
            </a:r>
            <a:r>
              <a:rPr lang="zh-CN" altLang="en-US" b="1" dirty="0">
                <a:solidFill>
                  <a:schemeClr val="tx1"/>
                </a:solidFill>
              </a:rPr>
              <a:t>形参</a:t>
            </a:r>
            <a:r>
              <a:rPr lang="zh-CN" altLang="en-US" dirty="0">
                <a:solidFill>
                  <a:schemeClr val="tx1"/>
                </a:solidFill>
              </a:rPr>
              <a:t>，在未出现函数调用时，它们并不占内存中的存储单元。</a:t>
            </a:r>
            <a:r>
              <a:rPr lang="zh-CN" altLang="en-US" b="1" dirty="0">
                <a:solidFill>
                  <a:schemeClr val="tx1"/>
                </a:solidFill>
              </a:rPr>
              <a:t>在发生函数调用时，函数的形参才被临时分配内存单元</a:t>
            </a:r>
            <a:r>
              <a:rPr lang="zh-CN" altLang="en-US" dirty="0">
                <a:solidFill>
                  <a:schemeClr val="tx1"/>
                </a:solidFill>
              </a:rPr>
              <a:t>。</a:t>
            </a:r>
          </a:p>
          <a:p>
            <a:pPr algn="just">
              <a:lnSpc>
                <a:spcPct val="150000"/>
              </a:lnSpc>
              <a:defRPr/>
            </a:pPr>
            <a:r>
              <a:rPr lang="en-US" altLang="zh-CN" dirty="0">
                <a:solidFill>
                  <a:schemeClr val="tx1"/>
                </a:solidFill>
              </a:rPr>
              <a:t>(2) </a:t>
            </a:r>
            <a:r>
              <a:rPr lang="zh-CN" altLang="en-US" b="1" dirty="0">
                <a:solidFill>
                  <a:schemeClr val="tx1"/>
                </a:solidFill>
              </a:rPr>
              <a:t>将实参的值传递给对应形参</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a:lnSpc>
                <a:spcPct val="150000"/>
              </a:lnSpc>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a:lnSpc>
                <a:spcPct val="150000"/>
              </a:lnSpc>
              <a:defRPr/>
            </a:pPr>
            <a:r>
              <a:rPr lang="en-US" altLang="zh-CN" dirty="0">
                <a:solidFill>
                  <a:schemeClr val="tx1"/>
                </a:solidFill>
              </a:rPr>
              <a:t>(5) </a:t>
            </a:r>
            <a:r>
              <a:rPr lang="zh-CN" altLang="en-US" b="1" dirty="0">
                <a:solidFill>
                  <a:schemeClr val="tx1"/>
                </a:solidFill>
              </a:rPr>
              <a:t>调用结束，形参单元被释放</a:t>
            </a:r>
            <a:r>
              <a:rPr lang="zh-CN" altLang="en-US" dirty="0">
                <a:solidFill>
                  <a:schemeClr val="tx1"/>
                </a:solidFill>
              </a:rPr>
              <a:t>。注意</a:t>
            </a:r>
            <a:r>
              <a:rPr lang="en-US" altLang="zh-CN" dirty="0">
                <a:solidFill>
                  <a:schemeClr val="tx1"/>
                </a:solidFill>
              </a:rPr>
              <a:t>: </a:t>
            </a:r>
            <a:r>
              <a:rPr lang="zh-CN" altLang="en-US" b="1" dirty="0">
                <a:solidFill>
                  <a:schemeClr val="tx1"/>
                </a:solidFill>
              </a:rPr>
              <a:t>实参单元仍保留并维持原值，没有改变</a:t>
            </a:r>
            <a:r>
              <a:rPr lang="zh-CN" altLang="en-US" dirty="0">
                <a:solidFill>
                  <a:schemeClr val="tx1"/>
                </a:solidFill>
              </a:rPr>
              <a:t>。如果在执行一个被调用函数时，形参的值发生改变，不会改变主调函数的实参的值。因为</a:t>
            </a:r>
            <a:r>
              <a:rPr lang="zh-CN" altLang="en-US" b="1" dirty="0">
                <a:solidFill>
                  <a:schemeClr val="tx1"/>
                </a:solidFill>
              </a:rPr>
              <a:t>实参与形参是两个不同的存储单元</a:t>
            </a:r>
            <a:r>
              <a:rPr lang="zh-CN" altLang="en-US" dirty="0">
                <a:solidFill>
                  <a:schemeClr val="tx1"/>
                </a:solidFill>
              </a:rPr>
              <a:t>。</a:t>
            </a:r>
          </a:p>
        </p:txBody>
      </p:sp>
      <p:grpSp>
        <p:nvGrpSpPr>
          <p:cNvPr id="5" name="组合 4">
            <a:extLst>
              <a:ext uri="{FF2B5EF4-FFF2-40B4-BE49-F238E27FC236}">
                <a16:creationId xmlns:a16="http://schemas.microsoft.com/office/drawing/2014/main" xmlns="" id="{60B2259A-F35B-42F5-B1C9-6A0D69A38806}"/>
              </a:ext>
            </a:extLst>
          </p:cNvPr>
          <p:cNvGrpSpPr/>
          <p:nvPr/>
        </p:nvGrpSpPr>
        <p:grpSpPr>
          <a:xfrm>
            <a:off x="643111" y="4902645"/>
            <a:ext cx="10717315" cy="940943"/>
            <a:chOff x="8582294" y="4088153"/>
            <a:chExt cx="10717315" cy="940943"/>
          </a:xfrm>
        </p:grpSpPr>
        <p:sp>
          <p:nvSpPr>
            <p:cNvPr id="6" name="MH_Other_1">
              <a:extLst>
                <a:ext uri="{FF2B5EF4-FFF2-40B4-BE49-F238E27FC236}">
                  <a16:creationId xmlns:a16="http://schemas.microsoft.com/office/drawing/2014/main" xmlns=""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xmlns=""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2000" dirty="0">
                  <a:solidFill>
                    <a:schemeClr val="tx1">
                      <a:lumMod val="75000"/>
                      <a:lumOff val="25000"/>
                    </a:schemeClr>
                  </a:solidFill>
                </a:rPr>
                <a:t>实参向形参的数据传递是“</a:t>
              </a:r>
              <a:r>
                <a:rPr lang="zh-CN" altLang="en-US" sz="2000" b="1" dirty="0">
                  <a:solidFill>
                    <a:schemeClr val="tx1">
                      <a:lumMod val="75000"/>
                      <a:lumOff val="25000"/>
                    </a:schemeClr>
                  </a:solidFill>
                </a:rPr>
                <a:t>值传递</a:t>
              </a:r>
              <a:r>
                <a:rPr lang="zh-CN" altLang="en-US" sz="2000" dirty="0">
                  <a:solidFill>
                    <a:schemeClr val="tx1">
                      <a:lumMod val="75000"/>
                      <a:lumOff val="25000"/>
                    </a:schemeClr>
                  </a:solidFill>
                </a:rPr>
                <a:t>”，</a:t>
              </a:r>
              <a:r>
                <a:rPr lang="zh-CN" altLang="en-US" sz="2000" b="1" dirty="0">
                  <a:solidFill>
                    <a:schemeClr val="tx1">
                      <a:lumMod val="75000"/>
                      <a:lumOff val="25000"/>
                    </a:schemeClr>
                  </a:solidFill>
                </a:rPr>
                <a:t>单向传递</a:t>
              </a:r>
              <a:r>
                <a:rPr lang="zh-CN" altLang="en-US" sz="2000" dirty="0">
                  <a:solidFill>
                    <a:schemeClr val="tx1">
                      <a:lumMod val="75000"/>
                      <a:lumOff val="25000"/>
                    </a:schemeClr>
                  </a:solidFill>
                </a:rPr>
                <a:t>，只能由实参传给形参，而不能由形参传给实参。实参和形参在内存中占有不同的存储单元</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实参无法得到形参的值。</a:t>
              </a:r>
            </a:p>
          </p:txBody>
        </p:sp>
        <p:sp>
          <p:nvSpPr>
            <p:cNvPr id="8" name="MH_Other_2">
              <a:extLst>
                <a:ext uri="{FF2B5EF4-FFF2-40B4-BE49-F238E27FC236}">
                  <a16:creationId xmlns:a16="http://schemas.microsoft.com/office/drawing/2014/main" xmlns=""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 name="灯片编号占位符 2"/>
          <p:cNvSpPr>
            <a:spLocks noGrp="1"/>
          </p:cNvSpPr>
          <p:nvPr>
            <p:ph type="sldNum" sz="quarter" idx="12"/>
          </p:nvPr>
        </p:nvSpPr>
        <p:spPr/>
        <p:txBody>
          <a:bodyPr/>
          <a:lstStyle/>
          <a:p>
            <a:fld id="{B058512A-BF6F-43D0-855A-BBBF14572BDB}" type="slidenum">
              <a:rPr lang="zh-CN" altLang="en-US" smtClean="0"/>
              <a:pPr/>
              <a:t>12</a:t>
            </a:fld>
            <a:endParaRPr lang="zh-CN" altLang="en-US"/>
          </a:p>
        </p:txBody>
      </p:sp>
      <p:sp>
        <p:nvSpPr>
          <p:cNvPr id="10" name="TextBox 9"/>
          <p:cNvSpPr txBox="1"/>
          <p:nvPr/>
        </p:nvSpPr>
        <p:spPr>
          <a:xfrm>
            <a:off x="7451156" y="25347"/>
            <a:ext cx="4019247" cy="1323439"/>
          </a:xfrm>
          <a:prstGeom prst="rect">
            <a:avLst/>
          </a:prstGeom>
          <a:solidFill>
            <a:srgbClr val="FFFF00"/>
          </a:solidFill>
        </p:spPr>
        <p:txBody>
          <a:bodyPr wrap="square" rtlCol="0">
            <a:spAutoFit/>
          </a:bodyPr>
          <a:lstStyle/>
          <a:p>
            <a:r>
              <a:rPr lang="zh-CN" altLang="en-US" sz="1600" b="1" dirty="0"/>
              <a:t>说明</a:t>
            </a:r>
            <a:r>
              <a:rPr lang="en-US" altLang="zh-CN" sz="1600" b="1" dirty="0"/>
              <a:t>: </a:t>
            </a:r>
            <a:r>
              <a:rPr lang="en-US" altLang="zh-CN" sz="1600" b="1" dirty="0" err="1"/>
              <a:t>int</a:t>
            </a:r>
            <a:r>
              <a:rPr lang="en-US" altLang="zh-CN" sz="1600" b="1" dirty="0"/>
              <a:t> max(</a:t>
            </a:r>
            <a:r>
              <a:rPr lang="en-US" altLang="zh-CN" sz="1600" b="1" dirty="0" err="1"/>
              <a:t>int</a:t>
            </a:r>
            <a:r>
              <a:rPr lang="en-US" altLang="zh-CN" sz="1600" b="1" dirty="0"/>
              <a:t> </a:t>
            </a:r>
            <a:r>
              <a:rPr lang="en-US" altLang="zh-CN" sz="1600" b="1" dirty="0" err="1"/>
              <a:t>x,int</a:t>
            </a:r>
            <a:r>
              <a:rPr lang="en-US" altLang="zh-CN" sz="1600" b="1" dirty="0"/>
              <a:t> y</a:t>
            </a:r>
            <a:r>
              <a:rPr lang="en-US" altLang="zh-CN" sz="1600" b="1" dirty="0" smtClean="0"/>
              <a:t>);</a:t>
            </a:r>
          </a:p>
          <a:p>
            <a:r>
              <a:rPr lang="zh-CN" altLang="en-US" sz="1600" b="1" dirty="0"/>
              <a:t>调用</a:t>
            </a:r>
            <a:r>
              <a:rPr lang="en-US" altLang="zh-CN" sz="1600" b="1" dirty="0"/>
              <a:t>: </a:t>
            </a:r>
          </a:p>
          <a:p>
            <a:pPr lvl="1"/>
            <a:r>
              <a:rPr lang="en-US" altLang="zh-CN" sz="1600" b="1" dirty="0" smtClean="0"/>
              <a:t>  </a:t>
            </a:r>
            <a:r>
              <a:rPr lang="en-US" altLang="zh-CN" sz="1600" b="1" dirty="0" err="1" smtClean="0"/>
              <a:t>int</a:t>
            </a:r>
            <a:r>
              <a:rPr lang="en-US" altLang="zh-CN" sz="1600" b="1" dirty="0" smtClean="0"/>
              <a:t> </a:t>
            </a:r>
            <a:r>
              <a:rPr lang="en-US" altLang="zh-CN" sz="1600" b="1" dirty="0" err="1"/>
              <a:t>a,b,c</a:t>
            </a:r>
            <a:r>
              <a:rPr lang="en-US" altLang="zh-CN" sz="1600" b="1" dirty="0"/>
              <a:t>; </a:t>
            </a:r>
          </a:p>
          <a:p>
            <a:pPr lvl="1"/>
            <a:r>
              <a:rPr lang="en-US" altLang="zh-CN" sz="1600" b="1" dirty="0" smtClean="0"/>
              <a:t>  c </a:t>
            </a:r>
            <a:r>
              <a:rPr lang="en-US" altLang="zh-CN" sz="1600" b="1" dirty="0"/>
              <a:t>= max(</a:t>
            </a:r>
            <a:r>
              <a:rPr lang="en-US" altLang="zh-CN" sz="1600" b="1" dirty="0" err="1"/>
              <a:t>a,b</a:t>
            </a:r>
            <a:r>
              <a:rPr lang="en-US" altLang="zh-CN" sz="1600" b="1" dirty="0" smtClean="0"/>
              <a:t>);</a:t>
            </a:r>
          </a:p>
          <a:p>
            <a:r>
              <a:rPr lang="zh-CN" altLang="en-US" sz="1600" b="1" dirty="0" smtClean="0"/>
              <a:t>定义：</a:t>
            </a:r>
            <a:r>
              <a:rPr lang="en-US" altLang="zh-CN" sz="1600" b="1" dirty="0" err="1" smtClean="0"/>
              <a:t>int</a:t>
            </a:r>
            <a:r>
              <a:rPr lang="en-US" altLang="zh-CN" sz="1600" b="1" dirty="0" smtClean="0"/>
              <a:t> </a:t>
            </a:r>
            <a:r>
              <a:rPr lang="en-US" altLang="zh-CN" sz="1600" b="1" dirty="0"/>
              <a:t>max(</a:t>
            </a:r>
            <a:r>
              <a:rPr lang="en-US" altLang="zh-CN" sz="1600" b="1" dirty="0" err="1"/>
              <a:t>int</a:t>
            </a:r>
            <a:r>
              <a:rPr lang="en-US" altLang="zh-CN" sz="1600" b="1" dirty="0"/>
              <a:t> </a:t>
            </a:r>
            <a:r>
              <a:rPr lang="en-US" altLang="zh-CN" sz="1600" b="1" dirty="0" err="1"/>
              <a:t>x,int</a:t>
            </a:r>
            <a:r>
              <a:rPr lang="en-US" altLang="zh-CN" sz="1600" b="1" dirty="0"/>
              <a:t> y</a:t>
            </a:r>
            <a:r>
              <a:rPr lang="en-US" altLang="zh-CN" sz="1600" b="1" dirty="0" smtClean="0"/>
              <a:t>)</a:t>
            </a:r>
            <a:r>
              <a:rPr lang="zh-CN" altLang="en-US" sz="1600" b="1" dirty="0" smtClean="0"/>
              <a:t> </a:t>
            </a:r>
            <a:r>
              <a:rPr lang="en-US" altLang="zh-CN" sz="1600" b="1" dirty="0" smtClean="0"/>
              <a:t>{ }</a:t>
            </a:r>
          </a:p>
        </p:txBody>
      </p:sp>
    </p:spTree>
    <p:extLst>
      <p:ext uri="{BB962C8B-B14F-4D97-AF65-F5344CB8AC3E}">
        <p14:creationId xmlns:p14="http://schemas.microsoft.com/office/powerpoint/2010/main" val="203456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b="1"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a:t>
            </a:r>
            <a:r>
              <a:rPr lang="zh-CN" altLang="en-US" b="1" dirty="0" smtClean="0">
                <a:solidFill>
                  <a:schemeClr val="tx1"/>
                </a:solidFill>
              </a:rPr>
              <a:t>带返回</a:t>
            </a:r>
            <a:r>
              <a:rPr lang="zh-CN" altLang="en-US" b="1" dirty="0">
                <a:solidFill>
                  <a:schemeClr val="tx1"/>
                </a:solidFill>
              </a:rPr>
              <a:t>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（或称“空类型”）。这样，系统就保证不使函数带回任何值，即禁止在调用函数中使用被调用函数的返回值。此时在函数体中不得出现</a:t>
            </a:r>
            <a:r>
              <a:rPr lang="en-US" altLang="zh-CN" dirty="0">
                <a:solidFill>
                  <a:schemeClr val="tx1"/>
                </a:solidFill>
              </a:rPr>
              <a:t>return</a:t>
            </a:r>
            <a:r>
              <a:rPr lang="zh-CN" altLang="en-US"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函数值</a:t>
            </a:r>
            <a:r>
              <a:rPr lang="en-US" altLang="zh-CN" sz="2000" dirty="0">
                <a:solidFill>
                  <a:schemeClr val="accent1"/>
                </a:solidFill>
              </a:rPr>
              <a:t>(</a:t>
            </a:r>
            <a:r>
              <a:rPr lang="zh-CN" altLang="en-US" sz="2000" dirty="0">
                <a:solidFill>
                  <a:schemeClr val="accent1"/>
                </a:solidFill>
              </a:rPr>
              <a:t>函数的返回值</a:t>
            </a:r>
            <a:r>
              <a:rPr lang="en-US" altLang="zh-CN" sz="2000" dirty="0">
                <a:solidFill>
                  <a:schemeClr val="accent1"/>
                </a:solidFill>
              </a:rPr>
              <a:t>)</a:t>
            </a:r>
            <a:r>
              <a:rPr lang="zh-CN" altLang="en-US" sz="2000" dirty="0">
                <a:solidFill>
                  <a:schemeClr val="accent1"/>
                </a:solidFill>
              </a:rPr>
              <a:t>。</a:t>
            </a:r>
          </a:p>
        </p:txBody>
      </p:sp>
      <p:sp>
        <p:nvSpPr>
          <p:cNvPr id="5" name="圆角矩形 4">
            <a:extLst>
              <a:ext uri="{FF2B5EF4-FFF2-40B4-BE49-F238E27FC236}">
                <a16:creationId xmlns:a16="http://schemas.microsoft.com/office/drawing/2014/main" xmlns="" id="{DA1B878B-C834-478D-A9E9-9874A06140C8}"/>
              </a:ext>
            </a:extLst>
          </p:cNvPr>
          <p:cNvSpPr/>
          <p:nvPr/>
        </p:nvSpPr>
        <p:spPr>
          <a:xfrm>
            <a:off x="5393409" y="0"/>
            <a:ext cx="6245985" cy="1362763"/>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b="1" dirty="0" err="1">
                <a:solidFill>
                  <a:schemeClr val="tx1"/>
                </a:solidFill>
              </a:rPr>
              <a:t>int</a:t>
            </a:r>
            <a:r>
              <a:rPr lang="en-US" altLang="zh-CN" sz="1600" b="1" dirty="0">
                <a:solidFill>
                  <a:schemeClr val="tx1"/>
                </a:solidFill>
              </a:rPr>
              <a:t> </a:t>
            </a:r>
            <a:r>
              <a:rPr lang="en-US" altLang="zh-CN" sz="1600" b="1" dirty="0" smtClean="0">
                <a:solidFill>
                  <a:schemeClr val="tx1"/>
                </a:solidFill>
              </a:rPr>
              <a:t>max(float </a:t>
            </a:r>
            <a:r>
              <a:rPr lang="en-US" altLang="zh-CN" sz="1600" b="1" dirty="0">
                <a:solidFill>
                  <a:schemeClr val="tx1"/>
                </a:solidFill>
              </a:rPr>
              <a:t>x</a:t>
            </a:r>
            <a:r>
              <a:rPr lang="zh-CN" altLang="en-US" sz="1600" b="1" dirty="0">
                <a:solidFill>
                  <a:schemeClr val="tx1"/>
                </a:solidFill>
              </a:rPr>
              <a:t>，</a:t>
            </a:r>
            <a:r>
              <a:rPr lang="en-US" altLang="zh-CN" sz="1600" b="1" dirty="0">
                <a:solidFill>
                  <a:schemeClr val="tx1"/>
                </a:solidFill>
              </a:rPr>
              <a:t>float y</a:t>
            </a:r>
            <a:r>
              <a:rPr lang="en-US" altLang="zh-CN" sz="1600" b="1" dirty="0" smtClean="0">
                <a:solidFill>
                  <a:schemeClr val="tx1"/>
                </a:solidFill>
              </a:rPr>
              <a:t>)</a:t>
            </a:r>
            <a:r>
              <a:rPr lang="en-US" altLang="zh-CN" sz="1600" b="1" dirty="0">
                <a:solidFill>
                  <a:schemeClr val="tx1"/>
                </a:solidFill>
              </a:rPr>
              <a:t>;	</a:t>
            </a:r>
            <a:r>
              <a:rPr lang="en-US" altLang="zh-CN" sz="1600" b="1" dirty="0" smtClean="0">
                <a:solidFill>
                  <a:schemeClr val="tx1"/>
                </a:solidFill>
              </a:rPr>
              <a:t>         //</a:t>
            </a:r>
            <a:r>
              <a:rPr lang="zh-CN" altLang="en-US" sz="1600" b="1" dirty="0">
                <a:solidFill>
                  <a:schemeClr val="tx1"/>
                </a:solidFill>
              </a:rPr>
              <a:t>函数值为整型</a:t>
            </a:r>
          </a:p>
          <a:p>
            <a:pPr algn="just">
              <a:lnSpc>
                <a:spcPct val="120000"/>
              </a:lnSpc>
              <a:defRPr/>
            </a:pPr>
            <a:r>
              <a:rPr lang="en-US" altLang="zh-CN" sz="1600" b="1" dirty="0">
                <a:solidFill>
                  <a:schemeClr val="tx1"/>
                </a:solidFill>
              </a:rPr>
              <a:t>char </a:t>
            </a:r>
            <a:r>
              <a:rPr lang="en-US" altLang="zh-CN" sz="1600" b="1" dirty="0" smtClean="0">
                <a:solidFill>
                  <a:schemeClr val="tx1"/>
                </a:solidFill>
              </a:rPr>
              <a:t>letter(char </a:t>
            </a:r>
            <a:r>
              <a:rPr lang="en-US" altLang="zh-CN" sz="1600" b="1" dirty="0">
                <a:solidFill>
                  <a:schemeClr val="tx1"/>
                </a:solidFill>
              </a:rPr>
              <a:t>c1,char c2</a:t>
            </a:r>
            <a:r>
              <a:rPr lang="en-US" altLang="zh-CN" sz="1600" b="1" dirty="0" smtClean="0">
                <a:solidFill>
                  <a:schemeClr val="tx1"/>
                </a:solidFill>
              </a:rPr>
              <a:t>);</a:t>
            </a:r>
            <a:r>
              <a:rPr lang="en-US" altLang="zh-CN" sz="1600" b="1" dirty="0">
                <a:solidFill>
                  <a:schemeClr val="tx1"/>
                </a:solidFill>
              </a:rPr>
              <a:t>	//</a:t>
            </a:r>
            <a:r>
              <a:rPr lang="zh-CN" altLang="en-US" sz="1600" b="1" dirty="0">
                <a:solidFill>
                  <a:schemeClr val="tx1"/>
                </a:solidFill>
              </a:rPr>
              <a:t>函数值为字符型</a:t>
            </a:r>
          </a:p>
          <a:p>
            <a:pPr algn="just">
              <a:lnSpc>
                <a:spcPct val="120000"/>
              </a:lnSpc>
              <a:defRPr/>
            </a:pPr>
            <a:r>
              <a:rPr lang="en-US" altLang="zh-CN" sz="1600" b="1" dirty="0">
                <a:solidFill>
                  <a:schemeClr val="tx1"/>
                </a:solidFill>
              </a:rPr>
              <a:t>double </a:t>
            </a:r>
            <a:r>
              <a:rPr lang="en-US" altLang="zh-CN" sz="1600" b="1" dirty="0" smtClean="0">
                <a:solidFill>
                  <a:schemeClr val="tx1"/>
                </a:solidFill>
              </a:rPr>
              <a:t>min(</a:t>
            </a:r>
            <a:r>
              <a:rPr lang="en-US" altLang="zh-CN" sz="1600" b="1" dirty="0" err="1" smtClean="0">
                <a:solidFill>
                  <a:schemeClr val="tx1"/>
                </a:solidFill>
              </a:rPr>
              <a:t>int</a:t>
            </a:r>
            <a:r>
              <a:rPr lang="en-US" altLang="zh-CN" sz="1600" b="1" dirty="0" smtClean="0">
                <a:solidFill>
                  <a:schemeClr val="tx1"/>
                </a:solidFill>
              </a:rPr>
              <a:t> </a:t>
            </a:r>
            <a:r>
              <a:rPr lang="en-US" altLang="zh-CN" sz="1600" b="1" dirty="0" err="1">
                <a:solidFill>
                  <a:schemeClr val="tx1"/>
                </a:solidFill>
              </a:rPr>
              <a:t>x,int</a:t>
            </a:r>
            <a:r>
              <a:rPr lang="en-US" altLang="zh-CN" sz="1600" b="1" dirty="0">
                <a:solidFill>
                  <a:schemeClr val="tx1"/>
                </a:solidFill>
              </a:rPr>
              <a:t> y</a:t>
            </a:r>
            <a:r>
              <a:rPr lang="en-US" altLang="zh-CN" sz="1600" b="1" dirty="0" smtClean="0">
                <a:solidFill>
                  <a:schemeClr val="tx1"/>
                </a:solidFill>
              </a:rPr>
              <a:t>);</a:t>
            </a:r>
            <a:r>
              <a:rPr lang="en-US" altLang="zh-CN" sz="1600" b="1" dirty="0">
                <a:solidFill>
                  <a:schemeClr val="tx1"/>
                </a:solidFill>
              </a:rPr>
              <a:t>	</a:t>
            </a:r>
            <a:r>
              <a:rPr lang="en-US" altLang="zh-CN" sz="1600" b="1" dirty="0" smtClean="0">
                <a:solidFill>
                  <a:schemeClr val="tx1"/>
                </a:solidFill>
              </a:rPr>
              <a:t>         //</a:t>
            </a:r>
            <a:r>
              <a:rPr lang="zh-CN" altLang="en-US" sz="1600" b="1" dirty="0">
                <a:solidFill>
                  <a:schemeClr val="tx1"/>
                </a:solidFill>
              </a:rPr>
              <a:t>函数值为双精度</a:t>
            </a:r>
            <a:r>
              <a:rPr lang="zh-CN" altLang="en-US" sz="1600" b="1" dirty="0" smtClean="0">
                <a:solidFill>
                  <a:schemeClr val="tx1"/>
                </a:solidFill>
              </a:rPr>
              <a:t>型</a:t>
            </a:r>
            <a:endParaRPr lang="en-US" altLang="zh-CN" sz="1600" b="1" dirty="0" smtClean="0">
              <a:solidFill>
                <a:schemeClr val="tx1"/>
              </a:solidFill>
            </a:endParaRPr>
          </a:p>
          <a:p>
            <a:pPr algn="just">
              <a:lnSpc>
                <a:spcPct val="120000"/>
              </a:lnSpc>
              <a:defRPr/>
            </a:pPr>
            <a:r>
              <a:rPr lang="en-US" altLang="zh-CN" sz="1600" b="1" dirty="0" smtClean="0">
                <a:solidFill>
                  <a:schemeClr val="tx1"/>
                </a:solidFill>
              </a:rPr>
              <a:t>void fun(</a:t>
            </a:r>
            <a:r>
              <a:rPr lang="en-US" altLang="zh-CN" sz="1600" b="1" dirty="0" err="1" smtClean="0">
                <a:solidFill>
                  <a:schemeClr val="tx1"/>
                </a:solidFill>
              </a:rPr>
              <a:t>int</a:t>
            </a:r>
            <a:r>
              <a:rPr lang="en-US" altLang="zh-CN" sz="1600" b="1" dirty="0">
                <a:solidFill>
                  <a:schemeClr val="tx1"/>
                </a:solidFill>
              </a:rPr>
              <a:t> </a:t>
            </a:r>
            <a:r>
              <a:rPr lang="en-US" altLang="zh-CN" sz="1600" b="1" dirty="0" err="1" smtClean="0">
                <a:solidFill>
                  <a:schemeClr val="tx1"/>
                </a:solidFill>
              </a:rPr>
              <a:t>x,int</a:t>
            </a:r>
            <a:r>
              <a:rPr lang="en-US" altLang="zh-CN" sz="1600" b="1" dirty="0" smtClean="0">
                <a:solidFill>
                  <a:schemeClr val="tx1"/>
                </a:solidFill>
              </a:rPr>
              <a:t> y); // </a:t>
            </a:r>
            <a:r>
              <a:rPr lang="zh-CN" altLang="en-US" sz="1600" b="1" dirty="0" smtClean="0">
                <a:solidFill>
                  <a:schemeClr val="tx1"/>
                </a:solidFill>
              </a:rPr>
              <a:t>无返回值</a:t>
            </a:r>
            <a:endParaRPr lang="zh-CN" altLang="en-US" sz="1600" b="1" dirty="0">
              <a:solidFill>
                <a:schemeClr val="tx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13</a:t>
            </a:fld>
            <a:endParaRPr lang="zh-CN" altLang="en-US"/>
          </a:p>
        </p:txBody>
      </p:sp>
    </p:spTree>
    <p:extLst>
      <p:ext uri="{BB962C8B-B14F-4D97-AF65-F5344CB8AC3E}">
        <p14:creationId xmlns:p14="http://schemas.microsoft.com/office/powerpoint/2010/main" val="3657540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函数的返回值</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将例</a:t>
            </a:r>
            <a:r>
              <a:rPr lang="en-US" altLang="zh-CN" sz="2000" dirty="0">
                <a:solidFill>
                  <a:schemeClr val="accent1"/>
                </a:solidFill>
              </a:rPr>
              <a:t>7.2</a:t>
            </a:r>
            <a:r>
              <a:rPr lang="zh-CN" altLang="en-US" sz="2000" dirty="0">
                <a:solidFill>
                  <a:schemeClr val="accent1"/>
                </a:solidFill>
              </a:rPr>
              <a:t>稍作改动，将在</a:t>
            </a:r>
            <a:r>
              <a:rPr lang="en-US" altLang="zh-CN" sz="2000" dirty="0">
                <a:solidFill>
                  <a:schemeClr val="accent1"/>
                </a:solidFill>
              </a:rPr>
              <a:t>max</a:t>
            </a:r>
            <a:r>
              <a:rPr lang="zh-CN" altLang="en-US" sz="2000" dirty="0">
                <a:solidFill>
                  <a:schemeClr val="accent1"/>
                </a:solidFill>
              </a:rPr>
              <a:t>函数中定义的变量</a:t>
            </a:r>
            <a:r>
              <a:rPr lang="en-US" altLang="zh-CN" sz="2000" dirty="0">
                <a:solidFill>
                  <a:schemeClr val="accent1"/>
                </a:solidFill>
              </a:rPr>
              <a:t>z</a:t>
            </a:r>
            <a:r>
              <a:rPr lang="zh-CN" altLang="en-US" sz="2000" dirty="0">
                <a:solidFill>
                  <a:schemeClr val="accent1"/>
                </a:solidFill>
              </a:rPr>
              <a:t>改为</a:t>
            </a:r>
            <a:r>
              <a:rPr lang="en-US" altLang="zh-CN" sz="2000" dirty="0">
                <a:solidFill>
                  <a:schemeClr val="accent1"/>
                </a:solidFill>
              </a:rPr>
              <a:t>float</a:t>
            </a:r>
            <a:r>
              <a:rPr lang="zh-CN" altLang="en-US" sz="2000" dirty="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wrap="square" rtlCol="0">
              <a:spAutoFit/>
            </a:bodyPr>
            <a:lstStyle/>
            <a:p>
              <a:r>
                <a:rPr lang="en-US" altLang="zh-CN" sz="1400" dirty="0">
                  <a:solidFill>
                    <a:schemeClr val="bg1"/>
                  </a:solidFill>
                </a:rPr>
                <a:t>max</a:t>
              </a:r>
              <a:r>
                <a:rPr lang="zh-CN" altLang="en-US" sz="1400" dirty="0">
                  <a:solidFill>
                    <a:schemeClr val="bg1"/>
                  </a:solidFill>
                </a:rPr>
                <a:t>函数的形参是</a:t>
              </a:r>
              <a:r>
                <a:rPr lang="en-US" altLang="zh-CN" sz="1400" dirty="0">
                  <a:solidFill>
                    <a:schemeClr val="bg1"/>
                  </a:solidFill>
                </a:rPr>
                <a:t>float</a:t>
              </a:r>
              <a:r>
                <a:rPr lang="zh-CN" altLang="en-US" sz="1400" dirty="0">
                  <a:solidFill>
                    <a:schemeClr val="bg1"/>
                  </a:solidFill>
                </a:rPr>
                <a:t>型，实参也是</a:t>
              </a:r>
              <a:r>
                <a:rPr lang="en-US" altLang="zh-CN" sz="1400" dirty="0">
                  <a:solidFill>
                    <a:schemeClr val="bg1"/>
                  </a:solidFill>
                </a:rPr>
                <a:t>float</a:t>
              </a:r>
              <a:r>
                <a:rPr lang="zh-CN" altLang="en-US" sz="1400" dirty="0">
                  <a:solidFill>
                    <a:schemeClr val="bg1"/>
                  </a:solidFill>
                </a:rPr>
                <a:t>型，在</a:t>
              </a:r>
              <a:r>
                <a:rPr lang="en-US" altLang="zh-CN" sz="1400" dirty="0">
                  <a:solidFill>
                    <a:schemeClr val="bg1"/>
                  </a:solidFill>
                </a:rPr>
                <a:t>main</a:t>
              </a:r>
              <a:r>
                <a:rPr lang="zh-CN" altLang="en-US" sz="1400" dirty="0">
                  <a:solidFill>
                    <a:schemeClr val="bg1"/>
                  </a:solidFill>
                </a:rPr>
                <a:t>函数中输入给</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的值是</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。在调用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时，把</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。执行函数</a:t>
              </a:r>
              <a:r>
                <a:rPr lang="en-US" altLang="zh-CN" sz="1400" dirty="0">
                  <a:solidFill>
                    <a:schemeClr val="bg1"/>
                  </a:solidFill>
                </a:rPr>
                <a:t>max</a:t>
              </a:r>
              <a:r>
                <a:rPr lang="zh-CN" altLang="en-US" sz="1400" dirty="0">
                  <a:solidFill>
                    <a:schemeClr val="bg1"/>
                  </a:solidFill>
                </a:rPr>
                <a:t>中的条件表达式“</a:t>
              </a:r>
              <a:r>
                <a:rPr lang="en-US" altLang="zh-CN" sz="1400" dirty="0">
                  <a:solidFill>
                    <a:schemeClr val="bg1"/>
                  </a:solidFill>
                </a:rPr>
                <a:t>z=x&gt;</a:t>
              </a:r>
              <a:r>
                <a:rPr lang="en-US" altLang="zh-CN" sz="1400" dirty="0" err="1">
                  <a:solidFill>
                    <a:schemeClr val="bg1"/>
                  </a:solidFill>
                </a:rPr>
                <a:t>y?x:y</a:t>
              </a:r>
              <a:r>
                <a:rPr lang="en-US" altLang="zh-CN" sz="1400" dirty="0">
                  <a:solidFill>
                    <a:schemeClr val="bg1"/>
                  </a:solidFill>
                </a:rPr>
                <a:t>”</a:t>
              </a:r>
              <a:r>
                <a:rPr lang="zh-CN" altLang="en-US" sz="1400" dirty="0">
                  <a:solidFill>
                    <a:schemeClr val="bg1"/>
                  </a:solidFill>
                </a:rPr>
                <a:t>，使得变量</a:t>
              </a:r>
              <a:r>
                <a:rPr lang="en-US" altLang="zh-CN" sz="1400" dirty="0">
                  <a:solidFill>
                    <a:schemeClr val="bg1"/>
                  </a:solidFill>
                </a:rPr>
                <a:t>z</a:t>
              </a:r>
              <a:r>
                <a:rPr lang="zh-CN" altLang="en-US" sz="1400" dirty="0">
                  <a:solidFill>
                    <a:schemeClr val="bg1"/>
                  </a:solidFill>
                </a:rPr>
                <a:t>得到的值为</a:t>
              </a:r>
              <a:r>
                <a:rPr lang="en-US" altLang="zh-CN" sz="1400" dirty="0">
                  <a:solidFill>
                    <a:schemeClr val="bg1"/>
                  </a:solidFill>
                </a:rPr>
                <a:t>2.6</a:t>
              </a:r>
              <a:r>
                <a:rPr lang="zh-CN" altLang="en-US" sz="1400" dirty="0">
                  <a:solidFill>
                    <a:schemeClr val="bg1"/>
                  </a:solidFill>
                </a:rPr>
                <a:t>。现在出现了矛盾</a:t>
              </a:r>
              <a:r>
                <a:rPr lang="en-US" altLang="zh-CN" sz="1400" dirty="0">
                  <a:solidFill>
                    <a:schemeClr val="bg1"/>
                  </a:solidFill>
                </a:rPr>
                <a:t>: </a:t>
              </a:r>
              <a:r>
                <a:rPr lang="zh-CN" altLang="en-US" sz="1400" dirty="0">
                  <a:solidFill>
                    <a:schemeClr val="bg1"/>
                  </a:solidFill>
                </a:rPr>
                <a:t>函数定义为</a:t>
              </a:r>
              <a:r>
                <a:rPr lang="en-US" altLang="zh-CN" sz="1400" dirty="0">
                  <a:solidFill>
                    <a:schemeClr val="bg1"/>
                  </a:solidFill>
                </a:rPr>
                <a:t>int</a:t>
              </a:r>
              <a:r>
                <a:rPr lang="zh-CN" altLang="en-US" sz="1400" dirty="0">
                  <a:solidFill>
                    <a:schemeClr val="bg1"/>
                  </a:solidFill>
                </a:rPr>
                <a:t>型，而</a:t>
              </a:r>
              <a:r>
                <a:rPr lang="en-US" altLang="zh-CN" sz="1400" dirty="0">
                  <a:solidFill>
                    <a:schemeClr val="bg1"/>
                  </a:solidFill>
                </a:rPr>
                <a:t>return</a:t>
              </a:r>
              <a:r>
                <a:rPr lang="zh-CN" altLang="en-US" sz="1400" dirty="0">
                  <a:solidFill>
                    <a:schemeClr val="bg1"/>
                  </a:solidFill>
                </a:rPr>
                <a:t>语句中的</a:t>
              </a:r>
              <a:r>
                <a:rPr lang="en-US" altLang="zh-CN" sz="1400" dirty="0">
                  <a:solidFill>
                    <a:schemeClr val="bg1"/>
                  </a:solidFill>
                </a:rPr>
                <a:t>z</a:t>
              </a:r>
              <a:r>
                <a:rPr lang="zh-CN" altLang="en-US" sz="1400" dirty="0">
                  <a:solidFill>
                    <a:schemeClr val="bg1"/>
                  </a:solidFill>
                </a:rPr>
                <a:t>为</a:t>
              </a:r>
              <a:r>
                <a:rPr lang="en-US" altLang="zh-CN" sz="1400" dirty="0">
                  <a:solidFill>
                    <a:schemeClr val="bg1"/>
                  </a:solidFill>
                </a:rPr>
                <a:t>float</a:t>
              </a:r>
              <a:r>
                <a:rPr lang="zh-CN" altLang="en-US" sz="1400" dirty="0">
                  <a:solidFill>
                    <a:schemeClr val="bg1"/>
                  </a:solidFill>
                </a:rPr>
                <a:t>型，要把</a:t>
              </a:r>
              <a:r>
                <a:rPr lang="en-US" altLang="zh-CN" sz="1400" dirty="0">
                  <a:solidFill>
                    <a:schemeClr val="bg1"/>
                  </a:solidFill>
                </a:rPr>
                <a:t>z</a:t>
              </a:r>
              <a:r>
                <a:rPr lang="zh-CN" altLang="en-US" sz="1400" dirty="0">
                  <a:solidFill>
                    <a:schemeClr val="bg1"/>
                  </a:solidFill>
                </a:rPr>
                <a:t>的值作为函数的返回值，二者不一致。</a:t>
              </a:r>
              <a:endParaRPr lang="en-US" altLang="zh-CN" sz="1400" dirty="0">
                <a:solidFill>
                  <a:schemeClr val="bg1"/>
                </a:solidFill>
              </a:endParaRPr>
            </a:p>
            <a:p>
              <a:r>
                <a:rPr lang="zh-CN" altLang="en-US" sz="1400" dirty="0">
                  <a:solidFill>
                    <a:schemeClr val="bg1"/>
                  </a:solidFill>
                </a:rPr>
                <a:t>怎样处理呢？按赋值规则处理，先将</a:t>
              </a:r>
              <a:r>
                <a:rPr lang="en-US" altLang="zh-CN" sz="1400" dirty="0">
                  <a:solidFill>
                    <a:schemeClr val="bg1"/>
                  </a:solidFill>
                </a:rPr>
                <a:t>z</a:t>
              </a:r>
              <a:r>
                <a:rPr lang="zh-CN" altLang="en-US" sz="1400" dirty="0">
                  <a:solidFill>
                    <a:schemeClr val="bg1"/>
                  </a:solidFill>
                </a:rPr>
                <a:t>的值转换为</a:t>
              </a:r>
              <a:r>
                <a:rPr lang="en-US" altLang="zh-CN" sz="1400" dirty="0">
                  <a:solidFill>
                    <a:schemeClr val="bg1"/>
                  </a:solidFill>
                </a:rPr>
                <a:t>int</a:t>
              </a:r>
              <a:r>
                <a:rPr lang="zh-CN" altLang="en-US" sz="1400" dirty="0">
                  <a:solidFill>
                    <a:schemeClr val="bg1"/>
                  </a:solidFill>
                </a:rPr>
                <a:t>型，得到</a:t>
              </a:r>
              <a:r>
                <a:rPr lang="en-US" altLang="zh-CN" sz="1400" dirty="0">
                  <a:solidFill>
                    <a:schemeClr val="bg1"/>
                  </a:solidFill>
                </a:rPr>
                <a:t>2</a:t>
              </a:r>
              <a:r>
                <a:rPr lang="zh-CN" altLang="en-US" sz="1400" dirty="0">
                  <a:solidFill>
                    <a:schemeClr val="bg1"/>
                  </a:solidFill>
                </a:rPr>
                <a:t>，它就是函数得到的返回值。</a:t>
              </a:r>
            </a:p>
            <a:p>
              <a:r>
                <a:rPr lang="zh-CN" altLang="en-US" sz="1400" dirty="0">
                  <a:solidFill>
                    <a:schemeClr val="bg1"/>
                  </a:solidFill>
                </a:rPr>
                <a:t>如果将</a:t>
              </a:r>
              <a:r>
                <a:rPr lang="en-US" altLang="zh-CN" sz="1400" dirty="0">
                  <a:solidFill>
                    <a:schemeClr val="bg1"/>
                  </a:solidFill>
                </a:rPr>
                <a:t>main</a:t>
              </a:r>
              <a:r>
                <a:rPr lang="zh-CN" altLang="en-US" sz="1400" dirty="0">
                  <a:solidFill>
                    <a:schemeClr val="bg1"/>
                  </a:solidFill>
                </a:rPr>
                <a:t>函数中的</a:t>
              </a:r>
              <a:r>
                <a:rPr lang="en-US" altLang="zh-CN" sz="1400" dirty="0">
                  <a:solidFill>
                    <a:schemeClr val="bg1"/>
                  </a:solidFill>
                </a:rPr>
                <a:t>c</a:t>
              </a:r>
              <a:r>
                <a:rPr lang="zh-CN" altLang="en-US" sz="1400" dirty="0">
                  <a:solidFill>
                    <a:schemeClr val="bg1"/>
                  </a:solidFill>
                </a:rPr>
                <a:t>改为</a:t>
              </a:r>
              <a:r>
                <a:rPr lang="en-US" altLang="zh-CN" sz="1400" dirty="0">
                  <a:solidFill>
                    <a:schemeClr val="bg1"/>
                  </a:solidFill>
                </a:rPr>
                <a:t>float</a:t>
              </a:r>
              <a:r>
                <a:rPr lang="zh-CN" altLang="en-US" sz="1400" dirty="0">
                  <a:solidFill>
                    <a:schemeClr val="bg1"/>
                  </a:solidFill>
                </a:rPr>
                <a:t>型，用</a:t>
              </a:r>
              <a:r>
                <a:rPr lang="en-US" altLang="zh-CN" sz="1400" dirty="0">
                  <a:solidFill>
                    <a:schemeClr val="bg1"/>
                  </a:solidFill>
                </a:rPr>
                <a:t>%f</a:t>
              </a:r>
              <a:r>
                <a:rPr lang="zh-CN" altLang="en-US" sz="1400" dirty="0">
                  <a:solidFill>
                    <a:schemeClr val="bg1"/>
                  </a:solidFill>
                </a:rPr>
                <a:t>格式符输出，输出</a:t>
              </a:r>
              <a:r>
                <a:rPr lang="en-US" altLang="zh-CN" sz="1400" dirty="0">
                  <a:solidFill>
                    <a:schemeClr val="bg1"/>
                  </a:solidFill>
                </a:rPr>
                <a:t>2.000000</a:t>
              </a:r>
              <a:r>
                <a:rPr lang="zh-CN" altLang="en-US" sz="1400" dirty="0">
                  <a:solidFill>
                    <a:schemeClr val="bg1"/>
                  </a:solidFill>
                </a:rPr>
                <a:t>。因为调用</a:t>
              </a:r>
              <a:r>
                <a:rPr lang="en-US" altLang="zh-CN" sz="1400" dirty="0">
                  <a:solidFill>
                    <a:schemeClr val="bg1"/>
                  </a:solidFill>
                </a:rPr>
                <a:t>max</a:t>
              </a:r>
              <a:r>
                <a:rPr lang="zh-CN" altLang="en-US" sz="1400" dirty="0">
                  <a:solidFill>
                    <a:schemeClr val="bg1"/>
                  </a:solidFill>
                </a:rPr>
                <a:t>函数得到的是</a:t>
              </a:r>
              <a:r>
                <a:rPr lang="en-US" altLang="zh-CN" sz="1400" dirty="0">
                  <a:solidFill>
                    <a:schemeClr val="bg1"/>
                  </a:solidFill>
                </a:rPr>
                <a:t>int</a:t>
              </a:r>
              <a:r>
                <a:rPr lang="zh-CN" altLang="en-US" sz="1400" dirty="0">
                  <a:solidFill>
                    <a:schemeClr val="bg1"/>
                  </a:solidFill>
                </a:rPr>
                <a:t>型，函数值为整数</a:t>
              </a:r>
              <a:r>
                <a:rPr lang="en-US" altLang="zh-CN" sz="1400" dirty="0">
                  <a:solidFill>
                    <a:schemeClr val="bg1"/>
                  </a:solidFill>
                </a:rPr>
                <a:t>2</a:t>
              </a:r>
              <a:r>
                <a:rPr lang="zh-CN" altLang="en-US" sz="1400" dirty="0">
                  <a:solidFill>
                    <a:schemeClr val="bg1"/>
                  </a:solidFill>
                </a:rPr>
                <a:t>。</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max(float </a:t>
            </a:r>
            <a:r>
              <a:rPr lang="en-US" altLang="zh-CN" sz="1400" dirty="0" err="1"/>
              <a:t>x,float</a:t>
            </a:r>
            <a:r>
              <a:rPr lang="en-US" altLang="zh-CN" sz="1400" dirty="0"/>
              <a:t> y);	</a:t>
            </a:r>
          </a:p>
          <a:p>
            <a:pPr defTabSz="363538">
              <a:lnSpc>
                <a:spcPct val="120000"/>
              </a:lnSpc>
            </a:pPr>
            <a:r>
              <a:rPr lang="zh-CN" altLang="en-US" sz="1400" dirty="0"/>
              <a:t>	</a:t>
            </a:r>
            <a:r>
              <a:rPr lang="en-US" altLang="zh-CN" sz="1400" dirty="0"/>
              <a:t>float </a:t>
            </a:r>
            <a:r>
              <a:rPr lang="en-US" altLang="zh-CN" sz="1400" dirty="0" err="1"/>
              <a:t>a,b</a:t>
            </a:r>
            <a:r>
              <a:rPr lang="en-US" altLang="zh-CN" sz="1400" dirty="0"/>
              <a:t>;</a:t>
            </a:r>
          </a:p>
          <a:p>
            <a:pPr defTabSz="363538">
              <a:lnSpc>
                <a:spcPct val="120000"/>
              </a:lnSpc>
            </a:pPr>
            <a:r>
              <a:rPr lang="en-US" altLang="zh-CN" sz="1400" dirty="0"/>
              <a:t>	int c;</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a:lnSpc>
                <a:spcPct val="120000"/>
              </a:lnSpc>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a:lnSpc>
                <a:spcPct val="120000"/>
              </a:lnSpc>
            </a:pPr>
            <a:r>
              <a:rPr lang="en-US" altLang="zh-CN" sz="1400" dirty="0"/>
              <a:t>{</a:t>
            </a:r>
          </a:p>
          <a:p>
            <a:pPr defTabSz="363538">
              <a:lnSpc>
                <a:spcPct val="120000"/>
              </a:lnSpc>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a:lnSpc>
                <a:spcPct val="120000"/>
              </a:lnSpc>
            </a:pPr>
            <a:r>
              <a:rPr lang="en-US" altLang="zh-CN" sz="1400" dirty="0"/>
              <a:t>	z=x&gt;</a:t>
            </a:r>
            <a:r>
              <a:rPr lang="en-US" altLang="zh-CN" sz="1400" dirty="0" err="1"/>
              <a:t>y?x:y</a:t>
            </a:r>
            <a:r>
              <a:rPr lang="en-US" altLang="zh-CN" sz="1400" dirty="0"/>
              <a:t>;</a:t>
            </a:r>
          </a:p>
          <a:p>
            <a:pPr defTabSz="363538">
              <a:lnSpc>
                <a:spcPct val="120000"/>
              </a:lnSpc>
            </a:pPr>
            <a:r>
              <a:rPr lang="en-US" altLang="zh-CN" sz="1400" dirty="0"/>
              <a:t>	</a:t>
            </a:r>
            <a:r>
              <a:rPr lang="en-US" altLang="zh-CN" sz="1400" dirty="0">
                <a:solidFill>
                  <a:schemeClr val="tx1"/>
                </a:solidFill>
              </a:rPr>
              <a:t>return(z);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997289" y="2213594"/>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41610" y="2517390"/>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786875" y="3799565"/>
            <a:ext cx="3486150" cy="819150"/>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14</a:t>
            </a:fld>
            <a:endParaRPr lang="zh-CN" altLang="en-US"/>
          </a:p>
        </p:txBody>
      </p:sp>
    </p:spTree>
    <p:extLst>
      <p:ext uri="{BB962C8B-B14F-4D97-AF65-F5344CB8AC3E}">
        <p14:creationId xmlns:p14="http://schemas.microsoft.com/office/powerpoint/2010/main" val="4163841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首先被调用的函数必须是已经定义的函数（是库函数或用户自己定义的函数）。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a:t>
            </a:r>
            <a:r>
              <a:rPr lang="zh-CN" altLang="en-US" sz="2000" b="1" dirty="0">
                <a:solidFill>
                  <a:schemeClr val="tx1"/>
                </a:solidFill>
              </a:rPr>
              <a:t>声明的作用是把函数名、函数参数的个数和参数类型等信息通知编译系统，以便在遇到函数调用时，编译系统能正确识别函数并检查调用是否合法</a:t>
            </a:r>
            <a:r>
              <a:rPr lang="zh-CN" altLang="en-US" sz="2000" dirty="0">
                <a:solidFill>
                  <a:schemeClr val="tx1"/>
                </a:solidFill>
              </a:rPr>
              <a:t>。</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15</a:t>
            </a:fld>
            <a:endParaRPr lang="zh-CN" altLang="en-US"/>
          </a:p>
        </p:txBody>
      </p:sp>
      <p:sp>
        <p:nvSpPr>
          <p:cNvPr id="5" name="TextBox 4"/>
          <p:cNvSpPr txBox="1"/>
          <p:nvPr/>
        </p:nvSpPr>
        <p:spPr>
          <a:xfrm>
            <a:off x="643110" y="5419150"/>
            <a:ext cx="4019247" cy="1323439"/>
          </a:xfrm>
          <a:prstGeom prst="rect">
            <a:avLst/>
          </a:prstGeom>
          <a:solidFill>
            <a:srgbClr val="FFFF00"/>
          </a:solidFill>
        </p:spPr>
        <p:txBody>
          <a:bodyPr wrap="square" rtlCol="0">
            <a:spAutoFit/>
          </a:bodyPr>
          <a:lstStyle/>
          <a:p>
            <a:r>
              <a:rPr lang="zh-CN" altLang="en-US" sz="1600" b="1" dirty="0"/>
              <a:t>说明</a:t>
            </a:r>
            <a:r>
              <a:rPr lang="en-US" altLang="zh-CN" sz="1600" b="1" dirty="0"/>
              <a:t>: </a:t>
            </a:r>
            <a:r>
              <a:rPr lang="en-US" altLang="zh-CN" sz="1600" b="1" dirty="0" err="1"/>
              <a:t>int</a:t>
            </a:r>
            <a:r>
              <a:rPr lang="en-US" altLang="zh-CN" sz="1600" b="1" dirty="0"/>
              <a:t> max(</a:t>
            </a:r>
            <a:r>
              <a:rPr lang="en-US" altLang="zh-CN" sz="1600" b="1" dirty="0" err="1"/>
              <a:t>int</a:t>
            </a:r>
            <a:r>
              <a:rPr lang="en-US" altLang="zh-CN" sz="1600" b="1" dirty="0"/>
              <a:t> </a:t>
            </a:r>
            <a:r>
              <a:rPr lang="en-US" altLang="zh-CN" sz="1600" b="1" dirty="0" err="1"/>
              <a:t>x,int</a:t>
            </a:r>
            <a:r>
              <a:rPr lang="en-US" altLang="zh-CN" sz="1600" b="1" dirty="0"/>
              <a:t> y</a:t>
            </a:r>
            <a:r>
              <a:rPr lang="en-US" altLang="zh-CN" sz="1600" b="1" dirty="0" smtClean="0"/>
              <a:t>);</a:t>
            </a:r>
          </a:p>
          <a:p>
            <a:r>
              <a:rPr lang="zh-CN" altLang="en-US" sz="1600" b="1" dirty="0"/>
              <a:t>调用</a:t>
            </a:r>
            <a:r>
              <a:rPr lang="en-US" altLang="zh-CN" sz="1600" b="1" dirty="0"/>
              <a:t>: </a:t>
            </a:r>
          </a:p>
          <a:p>
            <a:pPr lvl="1"/>
            <a:r>
              <a:rPr lang="en-US" altLang="zh-CN" sz="1600" b="1" dirty="0" smtClean="0"/>
              <a:t>  </a:t>
            </a:r>
            <a:r>
              <a:rPr lang="en-US" altLang="zh-CN" sz="1600" b="1" dirty="0" err="1" smtClean="0"/>
              <a:t>int</a:t>
            </a:r>
            <a:r>
              <a:rPr lang="en-US" altLang="zh-CN" sz="1600" b="1" dirty="0" smtClean="0"/>
              <a:t> </a:t>
            </a:r>
            <a:r>
              <a:rPr lang="en-US" altLang="zh-CN" sz="1600" b="1" dirty="0" err="1"/>
              <a:t>a,b,c</a:t>
            </a:r>
            <a:r>
              <a:rPr lang="en-US" altLang="zh-CN" sz="1600" b="1" dirty="0"/>
              <a:t>; </a:t>
            </a:r>
          </a:p>
          <a:p>
            <a:pPr lvl="1"/>
            <a:r>
              <a:rPr lang="en-US" altLang="zh-CN" sz="1600" b="1" dirty="0" smtClean="0"/>
              <a:t>  c </a:t>
            </a:r>
            <a:r>
              <a:rPr lang="en-US" altLang="zh-CN" sz="1600" b="1" dirty="0"/>
              <a:t>= max(</a:t>
            </a:r>
            <a:r>
              <a:rPr lang="en-US" altLang="zh-CN" sz="1600" b="1" dirty="0" err="1"/>
              <a:t>a,b</a:t>
            </a:r>
            <a:r>
              <a:rPr lang="en-US" altLang="zh-CN" sz="1600" b="1" dirty="0" smtClean="0"/>
              <a:t>);</a:t>
            </a:r>
          </a:p>
          <a:p>
            <a:r>
              <a:rPr lang="zh-CN" altLang="en-US" sz="1600" b="1" dirty="0" smtClean="0"/>
              <a:t>定义：</a:t>
            </a:r>
            <a:r>
              <a:rPr lang="en-US" altLang="zh-CN" sz="1600" b="1" dirty="0" err="1" smtClean="0"/>
              <a:t>int</a:t>
            </a:r>
            <a:r>
              <a:rPr lang="en-US" altLang="zh-CN" sz="1600" b="1" dirty="0" smtClean="0"/>
              <a:t> </a:t>
            </a:r>
            <a:r>
              <a:rPr lang="en-US" altLang="zh-CN" sz="1600" b="1" dirty="0"/>
              <a:t>max(</a:t>
            </a:r>
            <a:r>
              <a:rPr lang="en-US" altLang="zh-CN" sz="1600" b="1" dirty="0" err="1"/>
              <a:t>int</a:t>
            </a:r>
            <a:r>
              <a:rPr lang="en-US" altLang="zh-CN" sz="1600" b="1" dirty="0"/>
              <a:t> </a:t>
            </a:r>
            <a:r>
              <a:rPr lang="en-US" altLang="zh-CN" sz="1600" b="1" dirty="0" err="1"/>
              <a:t>x,int</a:t>
            </a:r>
            <a:r>
              <a:rPr lang="en-US" altLang="zh-CN" sz="1600" b="1" dirty="0"/>
              <a:t> y</a:t>
            </a:r>
            <a:r>
              <a:rPr lang="en-US" altLang="zh-CN" sz="1600" b="1" dirty="0" smtClean="0"/>
              <a:t>)</a:t>
            </a:r>
            <a:r>
              <a:rPr lang="zh-CN" altLang="en-US" sz="1600" b="1" dirty="0" smtClean="0"/>
              <a:t> </a:t>
            </a:r>
            <a:r>
              <a:rPr lang="en-US" altLang="zh-CN" sz="1600" b="1" dirty="0" smtClean="0"/>
              <a:t>{ }</a:t>
            </a:r>
          </a:p>
        </p:txBody>
      </p:sp>
    </p:spTree>
    <p:extLst>
      <p:ext uri="{BB962C8B-B14F-4D97-AF65-F5344CB8AC3E}">
        <p14:creationId xmlns:p14="http://schemas.microsoft.com/office/powerpoint/2010/main" val="3623317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输入两个实数，用一个函数求出它们之和。</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wrap="square" rtlCol="0">
              <a:spAutoFit/>
            </a:bodyPr>
            <a:lstStyle/>
            <a:p>
              <a:r>
                <a:rPr lang="zh-CN" altLang="en-US" sz="1400" dirty="0">
                  <a:solidFill>
                    <a:schemeClr val="bg1"/>
                  </a:solidFill>
                </a:rPr>
                <a:t>函数的声明和函数定义中的第</a:t>
              </a:r>
              <a:r>
                <a:rPr lang="en-US" altLang="zh-CN" sz="1400" dirty="0">
                  <a:solidFill>
                    <a:schemeClr val="bg1"/>
                  </a:solidFill>
                </a:rPr>
                <a:t>1</a:t>
              </a:r>
              <a:r>
                <a:rPr lang="zh-CN" altLang="en-US" sz="1400" dirty="0">
                  <a:solidFill>
                    <a:schemeClr val="bg1"/>
                  </a:solidFill>
                </a:rPr>
                <a:t>行（函数首部）基本上是相同的，只差一个分号</a:t>
              </a:r>
              <a:r>
                <a:rPr lang="en-US" altLang="zh-CN" sz="1400" dirty="0">
                  <a:solidFill>
                    <a:schemeClr val="bg1"/>
                  </a:solidFill>
                </a:rPr>
                <a:t>(</a:t>
              </a:r>
              <a:r>
                <a:rPr lang="zh-CN" altLang="en-US" sz="1400" dirty="0">
                  <a:solidFill>
                    <a:schemeClr val="bg1"/>
                  </a:solidFill>
                </a:rPr>
                <a:t>函数声明比函数定义中的首行多一个分号</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函数的首行</a:t>
              </a:r>
              <a:r>
                <a:rPr lang="en-US" altLang="zh-CN" sz="1400" dirty="0">
                  <a:solidFill>
                    <a:schemeClr val="bg1"/>
                  </a:solidFill>
                </a:rPr>
                <a:t>(</a:t>
              </a:r>
              <a:r>
                <a:rPr lang="zh-CN" altLang="en-US" sz="1400" dirty="0">
                  <a:solidFill>
                    <a:schemeClr val="bg1"/>
                  </a:solidFill>
                </a:rPr>
                <a:t>即函数首部</a:t>
              </a:r>
              <a:r>
                <a:rPr lang="en-US" altLang="zh-CN" sz="1400" dirty="0">
                  <a:solidFill>
                    <a:schemeClr val="bg1"/>
                  </a:solidFill>
                </a:rPr>
                <a:t>)</a:t>
              </a:r>
              <a:r>
                <a:rPr lang="zh-CN" altLang="en-US" sz="1400" dirty="0">
                  <a:solidFill>
                    <a:schemeClr val="bg1"/>
                  </a:solidFill>
                </a:rPr>
                <a:t>称为</a:t>
              </a:r>
              <a:r>
                <a:rPr lang="zh-CN" altLang="en-US" sz="1400" b="1" dirty="0">
                  <a:solidFill>
                    <a:schemeClr val="bg1"/>
                  </a:solidFill>
                </a:rPr>
                <a:t>函数原型</a:t>
              </a:r>
              <a:r>
                <a:rPr lang="en-US" altLang="zh-CN" sz="1400" dirty="0">
                  <a:solidFill>
                    <a:schemeClr val="bg1"/>
                  </a:solidFill>
                </a:rPr>
                <a:t>(function  prototype)</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因为在函数的首部包含了检查调用函数是否合法的基本信息</a:t>
              </a:r>
              <a:r>
                <a:rPr lang="en-US" altLang="zh-CN" sz="1400" dirty="0">
                  <a:solidFill>
                    <a:schemeClr val="bg1"/>
                  </a:solidFill>
                </a:rPr>
                <a:t>(</a:t>
              </a:r>
              <a:r>
                <a:rPr lang="zh-CN" altLang="en-US" sz="1400" dirty="0">
                  <a:solidFill>
                    <a:schemeClr val="bg1"/>
                  </a:solidFill>
                </a:rPr>
                <a:t>它包括了函数名、函数值类型、参数个数、参数类型和参数顺序</a:t>
              </a:r>
              <a:r>
                <a:rPr lang="en-US" altLang="zh-CN" sz="1400" dirty="0">
                  <a:solidFill>
                    <a:schemeClr val="bg1"/>
                  </a:solidFill>
                </a:rPr>
                <a:t>)</a:t>
              </a:r>
              <a:r>
                <a:rPr lang="zh-CN" altLang="en-US" sz="14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a:lnSpc>
                <a:spcPct val="120000"/>
              </a:lnSpc>
            </a:pPr>
            <a:r>
              <a:rPr lang="zh-CN" altLang="en-US" sz="1400" dirty="0"/>
              <a:t>	</a:t>
            </a:r>
            <a:r>
              <a:rPr lang="en-US" altLang="zh-CN" sz="1400" dirty="0"/>
              <a:t>float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en-US" altLang="zh-CN" sz="1400" dirty="0"/>
              <a:t>{	float z;</a:t>
            </a:r>
          </a:p>
          <a:p>
            <a:pPr defTabSz="363538">
              <a:lnSpc>
                <a:spcPct val="120000"/>
              </a:lnSpc>
            </a:pPr>
            <a:r>
              <a:rPr lang="en-US" altLang="zh-CN" sz="1400" dirty="0"/>
              <a:t>	z=</a:t>
            </a:r>
            <a:r>
              <a:rPr lang="en-US" altLang="zh-CN" sz="1400" dirty="0" err="1"/>
              <a:t>x+y</a:t>
            </a:r>
            <a:r>
              <a:rPr lang="en-US" altLang="zh-CN" sz="1400" dirty="0"/>
              <a:t>;</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389122" y="3722294"/>
            <a:ext cx="3476625" cy="84772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16</a:t>
            </a:fld>
            <a:endParaRPr lang="zh-CN" altLang="en-US"/>
          </a:p>
        </p:txBody>
      </p:sp>
    </p:spTree>
    <p:extLst>
      <p:ext uri="{BB962C8B-B14F-4D97-AF65-F5344CB8AC3E}">
        <p14:creationId xmlns:p14="http://schemas.microsoft.com/office/powerpoint/2010/main" val="763809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2947847"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a16="http://schemas.microsoft.com/office/drawing/2014/main" xmlns="" id="{E25D5FCF-31B7-4195-AFA7-86C342DA6070}"/>
              </a:ext>
            </a:extLst>
          </p:cNvPr>
          <p:cNvSpPr/>
          <p:nvPr/>
        </p:nvSpPr>
        <p:spPr>
          <a:xfrm>
            <a:off x="4029643" y="2317778"/>
            <a:ext cx="7242374"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float add(float x, float y);</a:t>
            </a:r>
          </a:p>
          <a:p>
            <a:pPr algn="just" defTabSz="536575">
              <a:lnSpc>
                <a:spcPct val="120000"/>
              </a:lnSpc>
              <a:defRPr/>
            </a:pPr>
            <a:r>
              <a:rPr lang="en-US" altLang="zh-CN" sz="1600" dirty="0">
                <a:solidFill>
                  <a:schemeClr val="tx1"/>
                </a:solidFill>
              </a:rPr>
              <a:t>float add(float, float);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float add(float a, </a:t>
            </a:r>
            <a:r>
              <a:rPr lang="zh-CN" altLang="en-US" sz="1600" dirty="0">
                <a:solidFill>
                  <a:schemeClr val="tx1"/>
                </a:solidFill>
              </a:rPr>
              <a:t> </a:t>
            </a:r>
            <a:r>
              <a:rPr lang="en-US" altLang="zh-CN" sz="1600" dirty="0">
                <a:solidFill>
                  <a:schemeClr val="tx1"/>
                </a:solidFill>
              </a:rPr>
              <a:t>float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。合法</a:t>
            </a:r>
          </a:p>
        </p:txBody>
      </p:sp>
      <p:sp>
        <p:nvSpPr>
          <p:cNvPr id="5" name="矩形 4">
            <a:extLst>
              <a:ext uri="{FF2B5EF4-FFF2-40B4-BE49-F238E27FC236}">
                <a16:creationId xmlns:a16="http://schemas.microsoft.com/office/drawing/2014/main" xmlns=""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xmlns=""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xmlns=""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xmlns=""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xmlns=""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a:t>
              </a:r>
              <a:r>
                <a:rPr lang="zh-CN" altLang="en-US" sz="1400" b="1" dirty="0">
                  <a:solidFill>
                    <a:schemeClr val="tx1">
                      <a:lumMod val="75000"/>
                      <a:lumOff val="25000"/>
                    </a:schemeClr>
                  </a:solidFill>
                </a:rPr>
                <a:t>“定义”和“声明”不是同一回事</a:t>
              </a:r>
              <a:r>
                <a:rPr lang="zh-CN" altLang="en-US" sz="1400" dirty="0">
                  <a:solidFill>
                    <a:schemeClr val="tx1">
                      <a:lumMod val="75000"/>
                      <a:lumOff val="25000"/>
                    </a:schemeClr>
                  </a:solidFill>
                </a:rPr>
                <a:t>。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xmlns=""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圆角矩形 4">
            <a:extLst>
              <a:ext uri="{FF2B5EF4-FFF2-40B4-BE49-F238E27FC236}">
                <a16:creationId xmlns:a16="http://schemas.microsoft.com/office/drawing/2014/main" xmlns="" id="{4FEB176B-445E-40E8-A3AB-C13146CFB9E2}"/>
              </a:ext>
            </a:extLst>
          </p:cNvPr>
          <p:cNvSpPr/>
          <p:nvPr/>
        </p:nvSpPr>
        <p:spPr>
          <a:xfrm>
            <a:off x="4029642" y="3402194"/>
            <a:ext cx="7733572" cy="2204055"/>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smtClean="0">
                <a:solidFill>
                  <a:schemeClr val="tx1"/>
                </a:solidFill>
              </a:rPr>
              <a:t>i</a:t>
            </a:r>
            <a:r>
              <a:rPr lang="en-US" altLang="zh-CN" sz="1600" dirty="0">
                <a:solidFill>
                  <a:schemeClr val="tx1"/>
                </a:solidFill>
              </a:rPr>
              <a:t>(</a:t>
            </a:r>
            <a:r>
              <a:rPr lang="en-US" altLang="zh-CN" sz="1600" dirty="0" err="1" smtClean="0">
                <a:solidFill>
                  <a:schemeClr val="tx1"/>
                </a:solidFill>
              </a:rPr>
              <a:t>float,float</a:t>
            </a:r>
            <a:r>
              <a:rPr lang="en-US" altLang="zh-CN" sz="1600" dirty="0">
                <a:solidFill>
                  <a:schemeClr val="tx1"/>
                </a:solidFill>
              </a:rPr>
              <a:t>);</a:t>
            </a:r>
            <a:endParaRPr lang="zh-CN" altLang="en-US" sz="1600" dirty="0">
              <a:solidFill>
                <a:schemeClr val="tx1"/>
              </a:solidFill>
            </a:endParaRPr>
          </a:p>
          <a:p>
            <a:pPr algn="just">
              <a:lnSpc>
                <a:spcPct val="120000"/>
              </a:lnSpc>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a:lnSpc>
                <a:spcPct val="120000"/>
              </a:lnSpc>
              <a:defRPr/>
            </a:pPr>
            <a:r>
              <a:rPr lang="en-US" altLang="zh-CN" sz="1600" dirty="0">
                <a:solidFill>
                  <a:schemeClr val="tx1"/>
                </a:solidFill>
              </a:rPr>
              <a:t>int main() { … }</a:t>
            </a:r>
          </a:p>
          <a:p>
            <a:pPr algn="just">
              <a:lnSpc>
                <a:spcPct val="120000"/>
              </a:lnSpc>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a:lnSpc>
                <a:spcPct val="120000"/>
              </a:lnSpc>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a:lnSpc>
                <a:spcPct val="120000"/>
              </a:lnSpc>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a:lnSpc>
                <a:spcPct val="120000"/>
              </a:lnSpc>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17</a:t>
            </a:fld>
            <a:endParaRPr lang="zh-CN" altLang="en-US"/>
          </a:p>
        </p:txBody>
      </p:sp>
    </p:spTree>
    <p:extLst>
      <p:ext uri="{BB962C8B-B14F-4D97-AF65-F5344CB8AC3E}">
        <p14:creationId xmlns:p14="http://schemas.microsoft.com/office/powerpoint/2010/main" val="3588635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732394"/>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xmlns="" id="{F5712713-8328-4652-AFD1-020FD40A01A4}"/>
              </a:ext>
            </a:extLst>
          </p:cNvPr>
          <p:cNvSpPr/>
          <p:nvPr/>
        </p:nvSpPr>
        <p:spPr>
          <a:xfrm>
            <a:off x="573536" y="1626229"/>
            <a:ext cx="10786889" cy="1015663"/>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xmlns="" id="{4F62E611-5D3B-4255-92D3-57C52617941F}"/>
              </a:ext>
            </a:extLst>
          </p:cNvPr>
          <p:cNvGrpSpPr/>
          <p:nvPr/>
        </p:nvGrpSpPr>
        <p:grpSpPr>
          <a:xfrm>
            <a:off x="7643124" y="3060220"/>
            <a:ext cx="3717302" cy="2968621"/>
            <a:chOff x="7826004" y="2812568"/>
            <a:chExt cx="3717302" cy="2585323"/>
          </a:xfrm>
        </p:grpSpPr>
        <p:sp>
          <p:nvSpPr>
            <p:cNvPr id="3" name="文本框 2">
              <a:extLst>
                <a:ext uri="{FF2B5EF4-FFF2-40B4-BE49-F238E27FC236}">
                  <a16:creationId xmlns:a16="http://schemas.microsoft.com/office/drawing/2014/main" xmlns=""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xmlns=""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xmlns=""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B058512A-BF6F-43D0-855A-BBBF14572BDB}" type="slidenum">
              <a:rPr lang="zh-CN" altLang="en-US" smtClean="0"/>
              <a:pPr/>
              <a:t>18</a:t>
            </a:fld>
            <a:endParaRPr lang="zh-CN" altLang="en-US"/>
          </a:p>
        </p:txBody>
      </p:sp>
      <p:sp>
        <p:nvSpPr>
          <p:cNvPr id="5" name="TextBox 4"/>
          <p:cNvSpPr txBox="1"/>
          <p:nvPr/>
        </p:nvSpPr>
        <p:spPr>
          <a:xfrm>
            <a:off x="4204254" y="10245"/>
            <a:ext cx="2131017" cy="1477328"/>
          </a:xfrm>
          <a:prstGeom prst="rect">
            <a:avLst/>
          </a:prstGeom>
          <a:noFill/>
          <a:ln>
            <a:solidFill>
              <a:schemeClr val="accent1"/>
            </a:solidFill>
          </a:ln>
        </p:spPr>
        <p:txBody>
          <a:bodyPr wrap="square" rtlCol="0">
            <a:spAutoFit/>
          </a:bodyPr>
          <a:lstStyle/>
          <a:p>
            <a:r>
              <a:rPr lang="en-US" altLang="zh-CN" b="1" dirty="0" err="1" smtClean="0"/>
              <a:t>int</a:t>
            </a:r>
            <a:r>
              <a:rPr lang="en-US" altLang="zh-CN" b="1" dirty="0" smtClean="0"/>
              <a:t> main()</a:t>
            </a:r>
          </a:p>
          <a:p>
            <a:r>
              <a:rPr lang="en-US" altLang="zh-CN" b="1" dirty="0" smtClean="0"/>
              <a:t>{ …; </a:t>
            </a:r>
          </a:p>
          <a:p>
            <a:r>
              <a:rPr lang="en-US" altLang="zh-CN" b="1" dirty="0"/>
              <a:t> </a:t>
            </a:r>
            <a:r>
              <a:rPr lang="en-US" altLang="zh-CN" b="1" dirty="0" smtClean="0"/>
              <a:t> c = a(); </a:t>
            </a:r>
          </a:p>
          <a:p>
            <a:r>
              <a:rPr lang="en-US" altLang="zh-CN" b="1" dirty="0"/>
              <a:t> </a:t>
            </a:r>
            <a:r>
              <a:rPr lang="en-US" altLang="zh-CN" b="1" dirty="0" smtClean="0"/>
              <a:t> …</a:t>
            </a:r>
          </a:p>
          <a:p>
            <a:r>
              <a:rPr lang="en-US" altLang="zh-CN" b="1" dirty="0" smtClean="0"/>
              <a:t>}</a:t>
            </a:r>
            <a:endParaRPr lang="zh-CN" altLang="en-US" b="1" dirty="0"/>
          </a:p>
        </p:txBody>
      </p:sp>
      <p:sp>
        <p:nvSpPr>
          <p:cNvPr id="19" name="TextBox 18"/>
          <p:cNvSpPr txBox="1"/>
          <p:nvPr/>
        </p:nvSpPr>
        <p:spPr>
          <a:xfrm>
            <a:off x="6991314" y="38661"/>
            <a:ext cx="2131017" cy="1477328"/>
          </a:xfrm>
          <a:prstGeom prst="rect">
            <a:avLst/>
          </a:prstGeom>
          <a:noFill/>
          <a:ln>
            <a:solidFill>
              <a:schemeClr val="accent1"/>
            </a:solidFill>
          </a:ln>
        </p:spPr>
        <p:txBody>
          <a:bodyPr wrap="square" rtlCol="0">
            <a:spAutoFit/>
          </a:bodyPr>
          <a:lstStyle/>
          <a:p>
            <a:r>
              <a:rPr lang="en-US" altLang="zh-CN" b="1" dirty="0" err="1" smtClean="0"/>
              <a:t>int</a:t>
            </a:r>
            <a:r>
              <a:rPr lang="en-US" altLang="zh-CN" b="1" dirty="0" smtClean="0"/>
              <a:t> a()</a:t>
            </a:r>
          </a:p>
          <a:p>
            <a:r>
              <a:rPr lang="en-US" altLang="zh-CN" b="1" dirty="0" smtClean="0"/>
              <a:t>{ …; </a:t>
            </a:r>
          </a:p>
          <a:p>
            <a:r>
              <a:rPr lang="en-US" altLang="zh-CN" b="1" dirty="0"/>
              <a:t> </a:t>
            </a:r>
            <a:r>
              <a:rPr lang="en-US" altLang="zh-CN" b="1" dirty="0" smtClean="0"/>
              <a:t> c = b(); </a:t>
            </a:r>
          </a:p>
          <a:p>
            <a:r>
              <a:rPr lang="en-US" altLang="zh-CN" b="1" dirty="0"/>
              <a:t> </a:t>
            </a:r>
            <a:r>
              <a:rPr lang="en-US" altLang="zh-CN" b="1" dirty="0" smtClean="0"/>
              <a:t> …</a:t>
            </a:r>
          </a:p>
          <a:p>
            <a:r>
              <a:rPr lang="en-US" altLang="zh-CN" b="1" dirty="0" smtClean="0"/>
              <a:t>}</a:t>
            </a:r>
            <a:endParaRPr lang="zh-CN" altLang="en-US" b="1" dirty="0"/>
          </a:p>
        </p:txBody>
      </p:sp>
      <p:sp>
        <p:nvSpPr>
          <p:cNvPr id="20" name="TextBox 19"/>
          <p:cNvSpPr txBox="1"/>
          <p:nvPr/>
        </p:nvSpPr>
        <p:spPr>
          <a:xfrm>
            <a:off x="9579480" y="69657"/>
            <a:ext cx="2131017" cy="1200329"/>
          </a:xfrm>
          <a:prstGeom prst="rect">
            <a:avLst/>
          </a:prstGeom>
          <a:noFill/>
          <a:ln>
            <a:solidFill>
              <a:schemeClr val="accent1"/>
            </a:solidFill>
          </a:ln>
        </p:spPr>
        <p:txBody>
          <a:bodyPr wrap="square" rtlCol="0">
            <a:spAutoFit/>
          </a:bodyPr>
          <a:lstStyle/>
          <a:p>
            <a:r>
              <a:rPr lang="en-US" altLang="zh-CN" b="1" dirty="0" err="1" smtClean="0"/>
              <a:t>int</a:t>
            </a:r>
            <a:r>
              <a:rPr lang="en-US" altLang="zh-CN" b="1" dirty="0" smtClean="0"/>
              <a:t> b()</a:t>
            </a:r>
          </a:p>
          <a:p>
            <a:r>
              <a:rPr lang="en-US" altLang="zh-CN" b="1" dirty="0" smtClean="0"/>
              <a:t>{ …; </a:t>
            </a:r>
          </a:p>
          <a:p>
            <a:r>
              <a:rPr lang="en-US" altLang="zh-CN" b="1" dirty="0"/>
              <a:t> </a:t>
            </a:r>
            <a:r>
              <a:rPr lang="en-US" altLang="zh-CN" b="1" dirty="0" smtClean="0"/>
              <a:t> return 10;</a:t>
            </a:r>
          </a:p>
          <a:p>
            <a:r>
              <a:rPr lang="en-US" altLang="zh-CN" b="1" dirty="0" smtClean="0"/>
              <a:t>}</a:t>
            </a:r>
            <a:endParaRPr lang="zh-CN" altLang="en-US" b="1" dirty="0"/>
          </a:p>
        </p:txBody>
      </p:sp>
    </p:spTree>
    <p:extLst>
      <p:ext uri="{BB962C8B-B14F-4D97-AF65-F5344CB8AC3E}">
        <p14:creationId xmlns:p14="http://schemas.microsoft.com/office/powerpoint/2010/main" val="3649451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85980" y="1793454"/>
            <a:ext cx="11871701"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a:t>
            </a:r>
            <a:r>
              <a:rPr lang="en-US" altLang="zh-CN" sz="1400" dirty="0" smtClean="0"/>
              <a:t>:");</a:t>
            </a:r>
            <a:r>
              <a:rPr lang="en-US" altLang="zh-CN" sz="1400" dirty="0" smtClean="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a:t>
            </a:r>
            <a:r>
              <a:rPr lang="en-US" altLang="zh-CN" sz="1400" dirty="0" smtClean="0"/>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cstate="print"/>
          <a:stretch>
            <a:fillRect/>
          </a:stretch>
        </p:blipFill>
        <p:spPr>
          <a:xfrm>
            <a:off x="8219944" y="375451"/>
            <a:ext cx="3686175" cy="84772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19</a:t>
            </a:fld>
            <a:endParaRPr lang="zh-CN" altLang="en-US"/>
          </a:p>
        </p:txBody>
      </p:sp>
    </p:spTree>
    <p:extLst>
      <p:ext uri="{BB962C8B-B14F-4D97-AF65-F5344CB8AC3E}">
        <p14:creationId xmlns:p14="http://schemas.microsoft.com/office/powerpoint/2010/main" val="1384371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6" y="1625566"/>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xmlns="">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cstate="print"/>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3889149" y="1625563"/>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xmlns="">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cstate="print"/>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26323"/>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a:solidFill>
                <a:schemeClr val="tx1"/>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2</a:t>
            </a:fld>
            <a:endParaRPr lang="zh-CN" altLang="en-US"/>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16:creationId xmlns:a16="http://schemas.microsoft.com/office/drawing/2014/main" xmlns="" id="{20AC2CE0-D7CF-4BCB-B52D-5F2C0B946D9D}"/>
              </a:ext>
            </a:extLst>
          </p:cNvPr>
          <p:cNvSpPr/>
          <p:nvPr>
            <p:custDataLst>
              <p:tags r:id="rId1"/>
            </p:custDataLst>
          </p:nvPr>
        </p:nvSpPr>
        <p:spPr>
          <a:xfrm>
            <a:off x="838198" y="1432604"/>
            <a:ext cx="10304870" cy="43153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endParaRPr lang="zh-CN" altLang="en-US"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(2) 在max4函数中，3个</a:t>
            </a:r>
            <a:r>
              <a:rPr lang="zh-CN" altLang="en-US" dirty="0" smtClean="0">
                <a:solidFill>
                  <a:schemeClr val="tx1"/>
                </a:solidFill>
              </a:rPr>
              <a:t>调用 max</a:t>
            </a:r>
            <a:r>
              <a:rPr lang="zh-CN" altLang="en-US" dirty="0">
                <a:solidFill>
                  <a:schemeClr val="tx1"/>
                </a:solidFill>
              </a:rPr>
              <a:t>2的语句可以用以下一行代替: </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甚至可以取消变量m，max4函数可写成</a:t>
            </a:r>
          </a:p>
          <a:p>
            <a:endParaRPr lang="zh-CN" altLang="en-US"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16:creationId xmlns:a16="http://schemas.microsoft.com/office/drawing/2014/main" xmlns="" id="{F043106B-6C21-4EC0-B722-CE132FFA1123}"/>
              </a:ext>
            </a:extLst>
          </p:cNvPr>
          <p:cNvSpPr>
            <a:spLocks noGrp="1"/>
          </p:cNvSpPr>
          <p:nvPr>
            <p:ph type="title"/>
          </p:nvPr>
        </p:nvSpPr>
        <p:spPr>
          <a:xfrm>
            <a:off x="838198" y="888540"/>
            <a:ext cx="1898694" cy="530356"/>
          </a:xfrm>
        </p:spPr>
        <p:style>
          <a:lnRef idx="3">
            <a:schemeClr val="lt1"/>
          </a:lnRef>
          <a:fillRef idx="1">
            <a:schemeClr val="accent1"/>
          </a:fillRef>
          <a:effectRef idx="1">
            <a:schemeClr val="accent1"/>
          </a:effectRef>
          <a:fontRef idx="minor">
            <a:schemeClr val="lt1"/>
          </a:fontRef>
        </p:style>
        <p:txBody>
          <a:bodyPr>
            <a:normAutofit/>
          </a:bodyPr>
          <a:lstStyle/>
          <a:p>
            <a:pPr algn="ctr"/>
            <a:r>
              <a:rPr lang="zh-CN" altLang="en-US" sz="2800" dirty="0"/>
              <a:t>程序改进</a:t>
            </a:r>
          </a:p>
        </p:txBody>
      </p:sp>
      <p:sp>
        <p:nvSpPr>
          <p:cNvPr id="4" name="箭头: 虚尾 3">
            <a:extLst>
              <a:ext uri="{FF2B5EF4-FFF2-40B4-BE49-F238E27FC236}">
                <a16:creationId xmlns:a16="http://schemas.microsoft.com/office/drawing/2014/main" xmlns="" id="{B5CF6B69-FE39-4677-A236-74E0184AF528}"/>
              </a:ext>
            </a:extLst>
          </p:cNvPr>
          <p:cNvSpPr/>
          <p:nvPr/>
        </p:nvSpPr>
        <p:spPr>
          <a:xfrm rot="5400000">
            <a:off x="1469561" y="391466"/>
            <a:ext cx="635965" cy="47296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圆角矩形 4">
            <a:extLst>
              <a:ext uri="{FF2B5EF4-FFF2-40B4-BE49-F238E27FC236}">
                <a16:creationId xmlns:a16="http://schemas.microsoft.com/office/drawing/2014/main" xmlns="" id="{3E91D787-9F5E-4E69-A1A7-2E9A6D0A944A}"/>
              </a:ext>
            </a:extLst>
          </p:cNvPr>
          <p:cNvSpPr/>
          <p:nvPr/>
        </p:nvSpPr>
        <p:spPr>
          <a:xfrm>
            <a:off x="933295" y="1827211"/>
            <a:ext cx="8040223" cy="646140"/>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int max2(int a,int b)</a:t>
            </a:r>
            <a:r>
              <a:rPr lang="en-US" altLang="zh-CN" sz="1600" dirty="0"/>
              <a:t>	</a:t>
            </a:r>
            <a:r>
              <a:rPr lang="zh-CN" altLang="en-US" sz="1600" dirty="0">
                <a:solidFill>
                  <a:srgbClr val="008000"/>
                </a:solidFill>
              </a:rPr>
              <a:t>//定义max2函数 </a:t>
            </a:r>
          </a:p>
          <a:p>
            <a:r>
              <a:rPr lang="zh-CN" altLang="en-US" sz="1600" dirty="0" smtClean="0"/>
              <a:t>{ return</a:t>
            </a:r>
            <a:r>
              <a:rPr lang="zh-CN" altLang="en-US" sz="1600" dirty="0"/>
              <a:t>(a&gt;=b?a:b);}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16:creationId xmlns:a16="http://schemas.microsoft.com/office/drawing/2014/main" xmlns="" id="{C7A86BAD-4B3E-4DF4-82B3-066B5375E2EA}"/>
              </a:ext>
            </a:extLst>
          </p:cNvPr>
          <p:cNvSpPr/>
          <p:nvPr/>
        </p:nvSpPr>
        <p:spPr>
          <a:xfrm>
            <a:off x="933296" y="2939255"/>
            <a:ext cx="6598880" cy="406421"/>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16:creationId xmlns:a16="http://schemas.microsoft.com/office/drawing/2014/main" xmlns="" id="{012C3643-CE25-48D6-9B98-14DA39289465}"/>
              </a:ext>
            </a:extLst>
          </p:cNvPr>
          <p:cNvSpPr/>
          <p:nvPr/>
        </p:nvSpPr>
        <p:spPr>
          <a:xfrm>
            <a:off x="933296" y="3811581"/>
            <a:ext cx="5700834" cy="1121190"/>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zh-CN" altLang="en-US" sz="1600" dirty="0"/>
              <a:t>int max4(int a,int b,int c,int d) </a:t>
            </a:r>
          </a:p>
          <a:p>
            <a:pPr defTabSz="358775"/>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a:r>
              <a:rPr lang="en-US" altLang="zh-CN" sz="1600" dirty="0"/>
              <a:t>	</a:t>
            </a:r>
            <a:r>
              <a:rPr lang="zh-CN" altLang="en-US" sz="1600" dirty="0"/>
              <a:t>return max2(max2(max2(a,b),c),d);</a:t>
            </a:r>
          </a:p>
          <a:p>
            <a:pPr defTabSz="358775"/>
            <a:r>
              <a:rPr lang="zh-CN" altLang="en-US" sz="1600" dirty="0"/>
              <a:t>}</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20</a:t>
            </a:fld>
            <a:endParaRPr lang="zh-CN" altLang="en-US"/>
          </a:p>
        </p:txBody>
      </p:sp>
    </p:spTree>
    <p:extLst>
      <p:ext uri="{BB962C8B-B14F-4D97-AF65-F5344CB8AC3E}">
        <p14:creationId xmlns:p14="http://schemas.microsoft.com/office/powerpoint/2010/main" val="2706452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21</a:t>
            </a:fld>
            <a:endParaRPr lang="zh-CN" altLang="en-US"/>
          </a:p>
        </p:txBody>
      </p:sp>
    </p:spTree>
    <p:extLst>
      <p:ext uri="{BB962C8B-B14F-4D97-AF65-F5344CB8AC3E}">
        <p14:creationId xmlns:p14="http://schemas.microsoft.com/office/powerpoint/2010/main" val="947206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xmlns="" id="{F35115DA-A7A7-47C7-9867-3A4FBFDE4FF9}"/>
              </a:ext>
            </a:extLst>
          </p:cNvPr>
          <p:cNvSpPr/>
          <p:nvPr>
            <p:custDataLst>
              <p:tags r:id="rId1"/>
            </p:custDataLst>
          </p:nvPr>
        </p:nvSpPr>
        <p:spPr>
          <a:xfrm>
            <a:off x="1324946" y="4628756"/>
            <a:ext cx="9606289"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a:t>
            </a:r>
            <a:r>
              <a:rPr lang="zh-CN" altLang="en-US" b="1" dirty="0">
                <a:solidFill>
                  <a:schemeClr val="tx1"/>
                </a:solidFill>
              </a:rPr>
              <a:t>有限次数的、有终止的递归调用</a:t>
            </a:r>
            <a:r>
              <a:rPr lang="zh-CN" altLang="en-US" dirty="0">
                <a:solidFill>
                  <a:schemeClr val="tx1"/>
                </a:solidFill>
              </a:rPr>
              <a:t>，这可以用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7" name="矩形 6">
            <a:extLst>
              <a:ext uri="{FF2B5EF4-FFF2-40B4-BE49-F238E27FC236}">
                <a16:creationId xmlns:a16="http://schemas.microsoft.com/office/drawing/2014/main" xmlns="" id="{21983D48-D2BC-4B15-970C-D5804ADC9B68}"/>
              </a:ext>
            </a:extLst>
          </p:cNvPr>
          <p:cNvSpPr/>
          <p:nvPr/>
        </p:nvSpPr>
        <p:spPr>
          <a:xfrm>
            <a:off x="1089992" y="1355925"/>
            <a:ext cx="10786889" cy="400110"/>
          </a:xfrm>
          <a:prstGeom prst="rect">
            <a:avLst/>
          </a:prstGeom>
        </p:spPr>
        <p:txBody>
          <a:bodyPr wrap="square">
            <a:spAutoFit/>
          </a:bodyPr>
          <a:lstStyle/>
          <a:p>
            <a:r>
              <a:rPr lang="zh-CN" altLang="en-US" sz="2000" dirty="0">
                <a:solidFill>
                  <a:schemeClr val="accent1"/>
                </a:solidFill>
              </a:rPr>
              <a:t>在调用一个函数的过程中又出现</a:t>
            </a:r>
            <a:r>
              <a:rPr lang="zh-CN" altLang="en-US" sz="2000" b="1" dirty="0">
                <a:solidFill>
                  <a:schemeClr val="accent1"/>
                </a:solidFill>
              </a:rPr>
              <a:t>直接或间接地调用该函数本身，称为函数的递归调用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xmlns="" id="{49B5B2BA-202C-4BCB-9300-6FFABA2BCB7F}"/>
              </a:ext>
            </a:extLst>
          </p:cNvPr>
          <p:cNvSpPr/>
          <p:nvPr/>
        </p:nvSpPr>
        <p:spPr>
          <a:xfrm>
            <a:off x="1198156" y="2039952"/>
            <a:ext cx="4786434" cy="1605036"/>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a:r>
              <a:rPr lang="zh-CN" altLang="en-US" sz="1600" dirty="0"/>
              <a:t>	</a:t>
            </a:r>
            <a:r>
              <a:rPr lang="en-US" altLang="zh-CN" sz="1600" dirty="0"/>
              <a:t>return (2*z);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xmlns="" id="{70C6097D-1C29-4CEA-88F9-418DCC585C86}"/>
              </a:ext>
            </a:extLst>
          </p:cNvPr>
          <p:cNvSpPr txBox="1"/>
          <p:nvPr/>
        </p:nvSpPr>
        <p:spPr>
          <a:xfrm>
            <a:off x="6041345" y="22423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xmlns="" id="{061DF911-5652-45E0-9DC5-FCA0FD6E33DC}"/>
              </a:ext>
            </a:extLst>
          </p:cNvPr>
          <p:cNvSpPr txBox="1"/>
          <p:nvPr/>
        </p:nvSpPr>
        <p:spPr>
          <a:xfrm>
            <a:off x="7863839" y="22423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xmlns="" id="{FF598814-0228-4A99-9496-449FE7AB5A63}"/>
              </a:ext>
            </a:extLst>
          </p:cNvPr>
          <p:cNvCxnSpPr>
            <a:cxnSpLocks/>
          </p:cNvCxnSpPr>
          <p:nvPr/>
        </p:nvCxnSpPr>
        <p:spPr>
          <a:xfrm>
            <a:off x="7715921"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1F745416-0BF7-422A-BB2B-01DB04A6B19A}"/>
              </a:ext>
            </a:extLst>
          </p:cNvPr>
          <p:cNvCxnSpPr/>
          <p:nvPr/>
        </p:nvCxnSpPr>
        <p:spPr>
          <a:xfrm>
            <a:off x="6952592" y="26170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xmlns="" id="{8471ED5B-FCE7-432F-A87A-6659F7997843}"/>
              </a:ext>
            </a:extLst>
          </p:cNvPr>
          <p:cNvSpPr/>
          <p:nvPr/>
        </p:nvSpPr>
        <p:spPr>
          <a:xfrm>
            <a:off x="6211614" y="24720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xmlns="" id="{3E0BBCAF-CBA1-4988-8F61-3F21204CF041}"/>
              </a:ext>
            </a:extLst>
          </p:cNvPr>
          <p:cNvCxnSpPr/>
          <p:nvPr/>
        </p:nvCxnSpPr>
        <p:spPr>
          <a:xfrm>
            <a:off x="8560675" y="26139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EA2FD621-2889-44FB-9269-36B00B54101A}"/>
              </a:ext>
            </a:extLst>
          </p:cNvPr>
          <p:cNvCxnSpPr/>
          <p:nvPr/>
        </p:nvCxnSpPr>
        <p:spPr>
          <a:xfrm>
            <a:off x="10357944" y="26493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FAD9A315-6E2F-49EA-BB83-D40D406642C0}"/>
              </a:ext>
            </a:extLst>
          </p:cNvPr>
          <p:cNvCxnSpPr>
            <a:cxnSpLocks/>
          </p:cNvCxnSpPr>
          <p:nvPr/>
        </p:nvCxnSpPr>
        <p:spPr>
          <a:xfrm flipV="1">
            <a:off x="8765628" y="26493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xmlns="" id="{C0FE0BDF-B24C-4ED0-8B99-B7B7CA731C68}"/>
              </a:ext>
            </a:extLst>
          </p:cNvPr>
          <p:cNvSpPr/>
          <p:nvPr/>
        </p:nvSpPr>
        <p:spPr>
          <a:xfrm>
            <a:off x="8040414" y="21819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22</a:t>
            </a:fld>
            <a:endParaRPr lang="zh-CN" altLang="en-US"/>
          </a:p>
        </p:txBody>
      </p:sp>
    </p:spTree>
    <p:extLst>
      <p:ext uri="{BB962C8B-B14F-4D97-AF65-F5344CB8AC3E}">
        <p14:creationId xmlns:p14="http://schemas.microsoft.com/office/powerpoint/2010/main" val="365616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20" name="矩形 19">
            <a:extLst>
              <a:ext uri="{FF2B5EF4-FFF2-40B4-BE49-F238E27FC236}">
                <a16:creationId xmlns:a16="http://schemas.microsoft.com/office/drawing/2014/main" xmlns=""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xmlns=""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xmlns=""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rgbClr val="002060"/>
                  </a:solidFill>
                </a:rPr>
                <a:t>age(5)										age(5)</a:t>
              </a:r>
            </a:p>
            <a:p>
              <a:r>
                <a:rPr lang="en-US" altLang="zh-CN" dirty="0">
                  <a:solidFill>
                    <a:srgbClr val="002060"/>
                  </a:solidFill>
                </a:rPr>
                <a:t>=age(4)+2									=18</a:t>
              </a:r>
            </a:p>
            <a:p>
              <a:endParaRPr lang="en-US" altLang="zh-CN" dirty="0">
                <a:solidFill>
                  <a:srgbClr val="002060"/>
                </a:solidFill>
              </a:endParaRPr>
            </a:p>
            <a:p>
              <a:r>
                <a:rPr lang="en-US" altLang="zh-CN" dirty="0">
                  <a:solidFill>
                    <a:srgbClr val="002060"/>
                  </a:solidFill>
                </a:rPr>
                <a:t>	age(4)								age(4)</a:t>
              </a:r>
            </a:p>
            <a:p>
              <a:r>
                <a:rPr lang="en-US" altLang="zh-CN" dirty="0">
                  <a:solidFill>
                    <a:srgbClr val="002060"/>
                  </a:solidFill>
                </a:rPr>
                <a:t>	=age(3)+2							=16</a:t>
              </a:r>
            </a:p>
            <a:p>
              <a:endParaRPr lang="en-US" altLang="zh-CN" dirty="0">
                <a:solidFill>
                  <a:srgbClr val="002060"/>
                </a:solidFill>
              </a:endParaRPr>
            </a:p>
            <a:p>
              <a:r>
                <a:rPr lang="en-US" altLang="zh-CN" dirty="0">
                  <a:solidFill>
                    <a:srgbClr val="002060"/>
                  </a:solidFill>
                </a:rPr>
                <a:t>		age(3)						age(3)</a:t>
              </a:r>
            </a:p>
            <a:p>
              <a:r>
                <a:rPr lang="en-US" altLang="zh-CN" dirty="0">
                  <a:solidFill>
                    <a:srgbClr val="002060"/>
                  </a:solidFill>
                </a:rPr>
                <a:t>		=age(2)+2					=14</a:t>
              </a:r>
            </a:p>
            <a:p>
              <a:endParaRPr lang="en-US" altLang="zh-CN" dirty="0">
                <a:solidFill>
                  <a:srgbClr val="002060"/>
                </a:solidFill>
              </a:endParaRPr>
            </a:p>
            <a:p>
              <a:r>
                <a:rPr lang="en-US" altLang="zh-CN" dirty="0">
                  <a:solidFill>
                    <a:srgbClr val="002060"/>
                  </a:solidFill>
                </a:rPr>
                <a:t>			age(2)				age(2)</a:t>
              </a:r>
            </a:p>
            <a:p>
              <a:r>
                <a:rPr lang="en-US" altLang="zh-CN" dirty="0">
                  <a:solidFill>
                    <a:srgbClr val="002060"/>
                  </a:solidFill>
                </a:rPr>
                <a:t>			=age(1)+2			=12</a:t>
              </a:r>
            </a:p>
            <a:p>
              <a:r>
                <a:rPr lang="en-US" altLang="zh-CN" dirty="0">
                  <a:solidFill>
                    <a:srgbClr val="002060"/>
                  </a:solidFill>
                </a:rPr>
                <a:t>					age(1)=10</a:t>
              </a:r>
              <a:endParaRPr lang="zh-CN" altLang="en-US" dirty="0">
                <a:solidFill>
                  <a:srgbClr val="002060"/>
                </a:solidFill>
              </a:endParaRPr>
            </a:p>
          </p:txBody>
        </p:sp>
        <p:cxnSp>
          <p:nvCxnSpPr>
            <p:cNvPr id="7" name="直接连接符 6">
              <a:extLst>
                <a:ext uri="{FF2B5EF4-FFF2-40B4-BE49-F238E27FC236}">
                  <a16:creationId xmlns:a16="http://schemas.microsoft.com/office/drawing/2014/main" xmlns=""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xmlns=""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26" name="箭头: 圆角右 25">
              <a:extLst>
                <a:ext uri="{FF2B5EF4-FFF2-40B4-BE49-F238E27FC236}">
                  <a16:creationId xmlns:a16="http://schemas.microsoft.com/office/drawing/2014/main" xmlns=""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27" name="箭头: 圆角右 26">
              <a:extLst>
                <a:ext uri="{FF2B5EF4-FFF2-40B4-BE49-F238E27FC236}">
                  <a16:creationId xmlns:a16="http://schemas.microsoft.com/office/drawing/2014/main" xmlns=""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28" name="箭头: 圆角右 27">
              <a:extLst>
                <a:ext uri="{FF2B5EF4-FFF2-40B4-BE49-F238E27FC236}">
                  <a16:creationId xmlns:a16="http://schemas.microsoft.com/office/drawing/2014/main" xmlns=""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29" name="箭头: 圆角右 28">
              <a:extLst>
                <a:ext uri="{FF2B5EF4-FFF2-40B4-BE49-F238E27FC236}">
                  <a16:creationId xmlns:a16="http://schemas.microsoft.com/office/drawing/2014/main" xmlns="" id="{C65CCC3C-30EB-4189-B729-6B197282F842}"/>
                </a:ext>
              </a:extLst>
            </p:cNvPr>
            <p:cNvSpPr/>
            <p:nvPr/>
          </p:nvSpPr>
          <p:spPr>
            <a:xfrm rot="16200000" flipV="1">
              <a:off x="6844853" y="5791716"/>
              <a:ext cx="239635" cy="1003756"/>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30" name="箭头: 圆角右 29">
              <a:extLst>
                <a:ext uri="{FF2B5EF4-FFF2-40B4-BE49-F238E27FC236}">
                  <a16:creationId xmlns:a16="http://schemas.microsoft.com/office/drawing/2014/main" xmlns=""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31" name="箭头: 圆角右 30">
              <a:extLst>
                <a:ext uri="{FF2B5EF4-FFF2-40B4-BE49-F238E27FC236}">
                  <a16:creationId xmlns:a16="http://schemas.microsoft.com/office/drawing/2014/main" xmlns="" id="{C26F4284-ED43-42BA-84A2-67ACBF34A4BF}"/>
                </a:ext>
              </a:extLst>
            </p:cNvPr>
            <p:cNvSpPr/>
            <p:nvPr/>
          </p:nvSpPr>
          <p:spPr>
            <a:xfrm rot="16200000" flipV="1">
              <a:off x="8789267"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sp>
          <p:nvSpPr>
            <p:cNvPr id="34" name="箭头: 圆角右 33">
              <a:extLst>
                <a:ext uri="{FF2B5EF4-FFF2-40B4-BE49-F238E27FC236}">
                  <a16:creationId xmlns:a16="http://schemas.microsoft.com/office/drawing/2014/main" xmlns="" id="{D7305079-0F85-4873-9094-AAECA536C801}"/>
                </a:ext>
              </a:extLst>
            </p:cNvPr>
            <p:cNvSpPr/>
            <p:nvPr/>
          </p:nvSpPr>
          <p:spPr>
            <a:xfrm rot="16200000" flipV="1">
              <a:off x="9684748"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rgbClr val="002060"/>
                </a:solidFill>
              </a:endParaRPr>
            </a:p>
          </p:txBody>
        </p:sp>
      </p:grpSp>
      <p:sp>
        <p:nvSpPr>
          <p:cNvPr id="6" name="灯片编号占位符 5"/>
          <p:cNvSpPr>
            <a:spLocks noGrp="1"/>
          </p:cNvSpPr>
          <p:nvPr>
            <p:ph type="sldNum" sz="quarter" idx="12"/>
          </p:nvPr>
        </p:nvSpPr>
        <p:spPr/>
        <p:txBody>
          <a:bodyPr/>
          <a:lstStyle/>
          <a:p>
            <a:fld id="{B058512A-BF6F-43D0-855A-BBBF14572BDB}" type="slidenum">
              <a:rPr lang="zh-CN" altLang="en-US" smtClean="0"/>
              <a:pPr/>
              <a:t>23</a:t>
            </a:fld>
            <a:endParaRPr lang="zh-CN" altLang="en-US"/>
          </a:p>
        </p:txBody>
      </p:sp>
    </p:spTree>
    <p:extLst>
      <p:ext uri="{BB962C8B-B14F-4D97-AF65-F5344CB8AC3E}">
        <p14:creationId xmlns:p14="http://schemas.microsoft.com/office/powerpoint/2010/main" val="1350535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a:lnSpc>
                <a:spcPct val="120000"/>
              </a:lnSpc>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a:lnSpc>
                <a:spcPct val="120000"/>
              </a:lnSpc>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xmlns=""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xmlns="" id="{FA0AD153-FB8D-4887-9372-C88D19B83B13}"/>
              </a:ext>
            </a:extLst>
          </p:cNvPr>
          <p:cNvGraphicFramePr>
            <a:graphicFrameLocks noGrp="1"/>
          </p:cNvGraphicFramePr>
          <p:nvPr>
            <p:extLst>
              <p:ext uri="{D42A27DB-BD31-4B8C-83A1-F6EECF244321}">
                <p14:modId xmlns:p14="http://schemas.microsoft.com/office/powerpoint/2010/main" val="2258423608"/>
              </p:ext>
            </p:extLst>
          </p:nvPr>
        </p:nvGraphicFramePr>
        <p:xfrm>
          <a:off x="5293520" y="3418918"/>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13" name="组合 12">
            <a:extLst>
              <a:ext uri="{FF2B5EF4-FFF2-40B4-BE49-F238E27FC236}">
                <a16:creationId xmlns:a16="http://schemas.microsoft.com/office/drawing/2014/main" xmlns=""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xmlns=""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B058512A-BF6F-43D0-855A-BBBF14572BDB}" type="slidenum">
              <a:rPr lang="zh-CN" altLang="en-US" smtClean="0"/>
              <a:pPr/>
              <a:t>24</a:t>
            </a:fld>
            <a:endParaRPr lang="zh-CN" altLang="en-US"/>
          </a:p>
        </p:txBody>
      </p:sp>
    </p:spTree>
    <p:extLst>
      <p:ext uri="{BB962C8B-B14F-4D97-AF65-F5344CB8AC3E}">
        <p14:creationId xmlns:p14="http://schemas.microsoft.com/office/powerpoint/2010/main" val="2233560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xmlns:a14="http://schemas.microsoft.com/office/drawing/2010/main">
        <mc:Choice Requires="a14">
          <p:sp>
            <p:nvSpPr>
              <p:cNvPr id="20" name="矩形 19">
                <a:extLst>
                  <a:ext uri="{FF2B5EF4-FFF2-40B4-BE49-F238E27FC236}">
                    <a16:creationId xmlns=""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a:rPr>
                        </m:ctrlPr>
                      </m:dPr>
                      <m:e>
                        <m:eqArr>
                          <m:eqArrPr>
                            <m:ctrlPr>
                              <a:rPr lang="en-US" altLang="zh-CN" b="1" i="1" smtClean="0">
                                <a:latin typeface="Cambria Math"/>
                              </a:rPr>
                            </m:ctrlPr>
                          </m:eqArrPr>
                          <m:e>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xmlns="">
          <p:sp>
            <p:nvSpPr>
              <p:cNvPr id="20" name="矩形 19">
                <a:extLst>
                  <a:ext uri="{FF2B5EF4-FFF2-40B4-BE49-F238E27FC236}">
                    <a16:creationId xmlns:a16="http://schemas.microsoft.com/office/drawing/2014/main" xmlns=""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cstate="print"/>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xmlns=""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int y;</a:t>
            </a:r>
          </a:p>
          <a:p>
            <a:pPr defTabSz="363538">
              <a:lnSpc>
                <a:spcPct val="120000"/>
              </a:lnSpc>
            </a:pPr>
            <a:r>
              <a:rPr lang="en-US" altLang="zh-CN" sz="1400" dirty="0"/>
              <a:t>	</a:t>
            </a:r>
            <a:r>
              <a:rPr lang="en-US" altLang="zh-CN" sz="1400" dirty="0" err="1"/>
              <a:t>printf</a:t>
            </a:r>
            <a:r>
              <a:rPr lang="en-US" altLang="zh-CN" sz="1400" dirty="0"/>
              <a:t>("input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a:t>
            </a:r>
            <a:r>
              <a:rPr lang="en-US" altLang="zh-CN" sz="1400" dirty="0" err="1"/>
              <a:t>fac</a:t>
            </a:r>
            <a:r>
              <a:rPr lang="en-US" altLang="zh-CN" sz="1400" dirty="0"/>
              <a:t>(int n) 	</a:t>
            </a:r>
            <a:r>
              <a:rPr lang="en-US" altLang="zh-CN" sz="1400" dirty="0" smtClean="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f;</a:t>
            </a:r>
          </a:p>
          <a:p>
            <a:pPr defTabSz="363538">
              <a:lnSpc>
                <a:spcPct val="120000"/>
              </a:lnSpc>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a:lnSpc>
                <a:spcPct val="120000"/>
              </a:lnSpc>
            </a:pPr>
            <a:r>
              <a:rPr lang="en-US" altLang="zh-CN" sz="1400" dirty="0"/>
              <a:t>		f=1;		 </a:t>
            </a:r>
            <a:r>
              <a:rPr lang="en-US" altLang="zh-CN" sz="1400" dirty="0" smtClean="0"/>
              <a:t>     </a:t>
            </a:r>
            <a:r>
              <a:rPr lang="en-US" altLang="zh-CN" sz="1400" dirty="0" smtClean="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a:t>
            </a:r>
            <a:r>
              <a:rPr lang="en-US" altLang="zh-CN" sz="1400" dirty="0" err="1"/>
              <a:t>fac</a:t>
            </a:r>
            <a:r>
              <a:rPr lang="en-US" altLang="zh-CN" sz="1400" dirty="0"/>
              <a:t>(n-1)*n</a:t>
            </a:r>
            <a:r>
              <a:rPr lang="en-US" altLang="zh-CN" sz="1400" dirty="0" smtClean="0"/>
              <a:t>;</a:t>
            </a:r>
            <a:r>
              <a:rPr lang="en-US" altLang="zh-CN" sz="1400" dirty="0" smtClean="0">
                <a:solidFill>
                  <a:srgbClr val="008000"/>
                </a:solidFill>
              </a:rPr>
              <a:t>//</a:t>
            </a:r>
            <a:r>
              <a:rPr lang="en-US" altLang="zh-CN" sz="1400" dirty="0">
                <a:solidFill>
                  <a:srgbClr val="008000"/>
                </a:solidFill>
              </a:rPr>
              <a:t>n&gt;1</a:t>
            </a:r>
            <a:r>
              <a:rPr lang="zh-CN" altLang="en-US" sz="1400" dirty="0" smtClean="0">
                <a:solidFill>
                  <a:srgbClr val="008000"/>
                </a:solidFill>
              </a:rPr>
              <a:t>时</a:t>
            </a:r>
            <a:r>
              <a:rPr lang="en-US" altLang="zh-CN" sz="1400" dirty="0" smtClean="0">
                <a:solidFill>
                  <a:srgbClr val="008000"/>
                </a:solidFill>
              </a:rPr>
              <a:t>,n</a:t>
            </a:r>
            <a:r>
              <a:rPr lang="en-US" altLang="zh-CN" sz="1400" dirty="0">
                <a:solidFill>
                  <a:srgbClr val="008000"/>
                </a:solidFill>
              </a:rPr>
              <a:t>!=n*(n-1)</a:t>
            </a: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xmlns=""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xmlns=""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xmlns=""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xmlns=""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xmlns=""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xmlns=""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xmlns=""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xmlns=""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xmlns=""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xmlns=""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xmlns=""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xmlns=""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xmlns=""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xmlns=""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xmlns=""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xmlns="" id="{5499DC45-698C-4024-B3E7-1CBF7E3EC15A}"/>
              </a:ext>
            </a:extLst>
          </p:cNvPr>
          <p:cNvGraphicFramePr>
            <a:graphicFrameLocks noGrp="1"/>
          </p:cNvGraphicFramePr>
          <p:nvPr>
            <p:extLst>
              <p:ext uri="{D42A27DB-BD31-4B8C-83A1-F6EECF244321}">
                <p14:modId xmlns:p14="http://schemas.microsoft.com/office/powerpoint/2010/main"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2053051617"/>
                    </a:ext>
                  </a:extLst>
                </a:gridCol>
                <a:gridCol w="288000">
                  <a:extLst>
                    <a:ext uri="{9D8B030D-6E8A-4147-A177-3AD203B41FA5}">
                      <a16:colId xmlns:a16="http://schemas.microsoft.com/office/drawing/2014/main" xmlns="" val="572726633"/>
                    </a:ext>
                  </a:extLst>
                </a:gridCol>
                <a:gridCol w="792000">
                  <a:extLst>
                    <a:ext uri="{9D8B030D-6E8A-4147-A177-3AD203B41FA5}">
                      <a16:colId xmlns:a16="http://schemas.microsoft.com/office/drawing/2014/main" xmlns="" val="2358244291"/>
                    </a:ext>
                  </a:extLst>
                </a:gridCol>
                <a:gridCol w="288000">
                  <a:extLst>
                    <a:ext uri="{9D8B030D-6E8A-4147-A177-3AD203B41FA5}">
                      <a16:colId xmlns:a16="http://schemas.microsoft.com/office/drawing/2014/main" xmlns="" val="2322575260"/>
                    </a:ext>
                  </a:extLst>
                </a:gridCol>
                <a:gridCol w="792000">
                  <a:extLst>
                    <a:ext uri="{9D8B030D-6E8A-4147-A177-3AD203B41FA5}">
                      <a16:colId xmlns:a16="http://schemas.microsoft.com/office/drawing/2014/main" xmlns="" val="588051274"/>
                    </a:ext>
                  </a:extLst>
                </a:gridCol>
                <a:gridCol w="288000">
                  <a:extLst>
                    <a:ext uri="{9D8B030D-6E8A-4147-A177-3AD203B41FA5}">
                      <a16:colId xmlns:a16="http://schemas.microsoft.com/office/drawing/2014/main" xmlns="" val="900363439"/>
                    </a:ext>
                  </a:extLst>
                </a:gridCol>
                <a:gridCol w="792000">
                  <a:extLst>
                    <a:ext uri="{9D8B030D-6E8A-4147-A177-3AD203B41FA5}">
                      <a16:colId xmlns:a16="http://schemas.microsoft.com/office/drawing/2014/main" xmlns="" val="986688661"/>
                    </a:ext>
                  </a:extLst>
                </a:gridCol>
                <a:gridCol w="288000">
                  <a:extLst>
                    <a:ext uri="{9D8B030D-6E8A-4147-A177-3AD203B41FA5}">
                      <a16:colId xmlns:a16="http://schemas.microsoft.com/office/drawing/2014/main" xmlns="" val="3033997257"/>
                    </a:ext>
                  </a:extLst>
                </a:gridCol>
                <a:gridCol w="792000">
                  <a:extLst>
                    <a:ext uri="{9D8B030D-6E8A-4147-A177-3AD203B41FA5}">
                      <a16:colId xmlns:a16="http://schemas.microsoft.com/office/drawing/2014/main" xmlns="" val="82456110"/>
                    </a:ext>
                  </a:extLst>
                </a:gridCol>
                <a:gridCol w="288000">
                  <a:extLst>
                    <a:ext uri="{9D8B030D-6E8A-4147-A177-3AD203B41FA5}">
                      <a16:colId xmlns:a16="http://schemas.microsoft.com/office/drawing/2014/main" xmlns="" val="72845737"/>
                    </a:ext>
                  </a:extLst>
                </a:gridCol>
                <a:gridCol w="792000">
                  <a:extLst>
                    <a:ext uri="{9D8B030D-6E8A-4147-A177-3AD203B41FA5}">
                      <a16:colId xmlns:a16="http://schemas.microsoft.com/office/drawing/2014/main" xmlns=""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xmlns=""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xmlns=""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xmlns="" val="3829195733"/>
                  </a:ext>
                </a:extLst>
              </a:tr>
            </a:tbl>
          </a:graphicData>
        </a:graphic>
      </p:graphicFrame>
      <p:grpSp>
        <p:nvGrpSpPr>
          <p:cNvPr id="42" name="组合 41">
            <a:extLst>
              <a:ext uri="{FF2B5EF4-FFF2-40B4-BE49-F238E27FC236}">
                <a16:creationId xmlns:a16="http://schemas.microsoft.com/office/drawing/2014/main" xmlns=""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xmlns=""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xmlns="" id="{17545ED2-DA8A-47EF-94D4-E66974757BFA}"/>
              </a:ext>
            </a:extLst>
          </p:cNvPr>
          <p:cNvGrpSpPr/>
          <p:nvPr/>
        </p:nvGrpSpPr>
        <p:grpSpPr>
          <a:xfrm>
            <a:off x="8250332" y="3155514"/>
            <a:ext cx="3576744" cy="2988349"/>
            <a:chOff x="8582294" y="4088153"/>
            <a:chExt cx="3690953" cy="2988349"/>
          </a:xfrm>
        </p:grpSpPr>
        <p:sp>
          <p:nvSpPr>
            <p:cNvPr id="54"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55"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3"/>
              <a:ext cx="2901703"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1971622" y="67748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3971754" y="843019"/>
            <a:ext cx="3476625" cy="819150"/>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25</a:t>
            </a:fld>
            <a:endParaRPr lang="zh-CN" altLang="en-US"/>
          </a:p>
        </p:txBody>
      </p:sp>
    </p:spTree>
    <p:extLst>
      <p:ext uri="{BB962C8B-B14F-4D97-AF65-F5344CB8AC3E}">
        <p14:creationId xmlns:p14="http://schemas.microsoft.com/office/powerpoint/2010/main" val="1785119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7.8】Hanoi</a:t>
            </a:r>
            <a:r>
              <a:rPr lang="zh-CN" altLang="en-US" sz="1800" dirty="0">
                <a:solidFill>
                  <a:schemeClr val="accent1"/>
                </a:solidFill>
              </a:rPr>
              <a:t>（汉诺）塔问题。古代有一个梵塔，塔内有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A,B,C</a:t>
            </a:r>
            <a:r>
              <a:rPr lang="zh-CN" altLang="en-US" sz="1800" dirty="0">
                <a:solidFill>
                  <a:schemeClr val="accent1"/>
                </a:solidFill>
              </a:rPr>
              <a:t>。开始时</a:t>
            </a:r>
            <a:r>
              <a:rPr lang="en-US" altLang="zh-CN" sz="1800" dirty="0">
                <a:solidFill>
                  <a:schemeClr val="accent1"/>
                </a:solidFill>
              </a:rPr>
              <a:t>A</a:t>
            </a:r>
            <a:r>
              <a:rPr lang="zh-CN" altLang="en-US" sz="1800" dirty="0">
                <a:solidFill>
                  <a:schemeClr val="accent1"/>
                </a:solidFill>
              </a:rPr>
              <a:t>座上有</a:t>
            </a:r>
            <a:r>
              <a:rPr lang="en-US" altLang="zh-CN" sz="1800" dirty="0">
                <a:solidFill>
                  <a:schemeClr val="accent1"/>
                </a:solidFill>
              </a:rPr>
              <a:t>64</a:t>
            </a:r>
            <a:r>
              <a:rPr lang="zh-CN" altLang="en-US" sz="1800" dirty="0">
                <a:solidFill>
                  <a:schemeClr val="accent1"/>
                </a:solidFill>
              </a:rPr>
              <a:t>个盘子，盘子大小不等，大的在下，小的在上。有一个老和尚想把这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xmlns=""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xmlns=""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xmlns=""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xmlns=""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xmlns=""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xmlns=""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xmlns=""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xmlns=""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xmlns=""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xmlns=""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xmlns=""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xmlns=""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xmlns=""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xmlns=""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xmlns=""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xmlns=""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xmlns=""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26</a:t>
            </a:fld>
            <a:endParaRPr lang="zh-CN" altLang="en-US"/>
          </a:p>
        </p:txBody>
      </p:sp>
    </p:spTree>
    <p:extLst>
      <p:ext uri="{BB962C8B-B14F-4D97-AF65-F5344CB8AC3E}">
        <p14:creationId xmlns:p14="http://schemas.microsoft.com/office/powerpoint/2010/main" val="3700296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xmlns=""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xmlns=""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xmlns=""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xmlns=""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xmlns=""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xmlns=""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xmlns=""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xmlns=""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xmlns=""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xmlns=""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xmlns=""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xmlns=""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xmlns=""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xmlns=""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xmlns=""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xmlns=""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xmlns=""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xmlns=""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xmlns=""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xmlns=""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xmlns=""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xmlns=""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xmlns=""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xmlns=""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xmlns=""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xmlns=""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xmlns=""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xmlns=""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xmlns=""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xmlns=""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xmlns=""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xmlns=""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xmlns=""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xmlns=""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xmlns=""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xmlns=""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xmlns=""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xmlns=""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xmlns=""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xmlns=""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xmlns=""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xmlns=""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xmlns=""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xmlns=""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xmlns=""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xmlns=""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xmlns=""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xmlns=""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xmlns=""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
        <p:nvSpPr>
          <p:cNvPr id="2" name="灯片编号占位符 1"/>
          <p:cNvSpPr>
            <a:spLocks noGrp="1"/>
          </p:cNvSpPr>
          <p:nvPr>
            <p:ph type="sldNum" sz="quarter" idx="12"/>
          </p:nvPr>
        </p:nvSpPr>
        <p:spPr/>
        <p:txBody>
          <a:bodyPr/>
          <a:lstStyle/>
          <a:p>
            <a:fld id="{B058512A-BF6F-43D0-855A-BBBF14572BDB}" type="slidenum">
              <a:rPr lang="zh-CN" altLang="en-US" smtClean="0"/>
              <a:pPr/>
              <a:t>27</a:t>
            </a:fld>
            <a:endParaRPr lang="zh-CN" altLang="en-US"/>
          </a:p>
        </p:txBody>
      </p:sp>
    </p:spTree>
    <p:extLst>
      <p:ext uri="{BB962C8B-B14F-4D97-AF65-F5344CB8AC3E}">
        <p14:creationId xmlns:p14="http://schemas.microsoft.com/office/powerpoint/2010/main" val="2749167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 name="灯片编号占位符 1"/>
          <p:cNvSpPr>
            <a:spLocks noGrp="1"/>
          </p:cNvSpPr>
          <p:nvPr>
            <p:ph type="sldNum" sz="quarter" idx="12"/>
          </p:nvPr>
        </p:nvSpPr>
        <p:spPr/>
        <p:txBody>
          <a:bodyPr/>
          <a:lstStyle/>
          <a:p>
            <a:fld id="{B058512A-BF6F-43D0-855A-BBBF14572BDB}" type="slidenum">
              <a:rPr lang="zh-CN" altLang="en-US" smtClean="0"/>
              <a:pPr/>
              <a:t>28</a:t>
            </a:fld>
            <a:endParaRPr lang="zh-CN" altLang="en-US"/>
          </a:p>
        </p:txBody>
      </p:sp>
    </p:spTree>
    <p:extLst>
      <p:ext uri="{BB962C8B-B14F-4D97-AF65-F5344CB8AC3E}">
        <p14:creationId xmlns:p14="http://schemas.microsoft.com/office/powerpoint/2010/main" val="2942424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hanoi</a:t>
            </a:r>
            <a:r>
              <a:rPr lang="en-US" altLang="zh-CN" sz="1400" dirty="0"/>
              <a:t>(n-1,one,three,two);</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a:t>
            </a:r>
            <a:r>
              <a:rPr lang="en-US" altLang="zh-CN" sz="1400" dirty="0" err="1"/>
              <a:t>hanoi</a:t>
            </a:r>
            <a:r>
              <a:rPr lang="en-US" altLang="zh-CN" sz="1400" dirty="0"/>
              <a:t>(n-1,two,one,three);</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8165306" y="4630039"/>
            <a:ext cx="3457575" cy="1914525"/>
          </a:xfrm>
          <a:prstGeom prst="rect">
            <a:avLst/>
          </a:prstGeom>
        </p:spPr>
      </p:pic>
      <p:sp>
        <p:nvSpPr>
          <p:cNvPr id="3" name="灯片编号占位符 2"/>
          <p:cNvSpPr>
            <a:spLocks noGrp="1"/>
          </p:cNvSpPr>
          <p:nvPr>
            <p:ph type="sldNum" sz="quarter" idx="12"/>
          </p:nvPr>
        </p:nvSpPr>
        <p:spPr/>
        <p:txBody>
          <a:bodyPr/>
          <a:lstStyle/>
          <a:p>
            <a:fld id="{B058512A-BF6F-43D0-855A-BBBF14572BDB}" type="slidenum">
              <a:rPr lang="zh-CN" altLang="en-US" smtClean="0"/>
              <a:pPr/>
              <a:t>29</a:t>
            </a:fld>
            <a:endParaRPr lang="zh-CN" altLang="en-US"/>
          </a:p>
        </p:txBody>
      </p:sp>
    </p:spTree>
    <p:extLst>
      <p:ext uri="{BB962C8B-B14F-4D97-AF65-F5344CB8AC3E}">
        <p14:creationId xmlns:p14="http://schemas.microsoft.com/office/powerpoint/2010/main" val="3866559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b="1" dirty="0"/>
              <a:t>void </a:t>
            </a:r>
            <a:r>
              <a:rPr lang="en-US" altLang="zh-CN" sz="1400" b="1" dirty="0" err="1"/>
              <a:t>print_star</a:t>
            </a:r>
            <a:r>
              <a:rPr lang="en-US" altLang="zh-CN" sz="1400" b="1" dirty="0"/>
              <a:t>();		</a:t>
            </a:r>
            <a:r>
              <a:rPr lang="en-US" altLang="zh-CN" sz="1400" b="1" dirty="0" smtClean="0">
                <a:solidFill>
                  <a:srgbClr val="008000"/>
                </a:solidFill>
              </a:rPr>
              <a:t>//</a:t>
            </a:r>
            <a:r>
              <a:rPr lang="zh-CN" altLang="en-US" sz="1400" b="1" dirty="0">
                <a:solidFill>
                  <a:srgbClr val="008000"/>
                </a:solidFill>
              </a:rPr>
              <a:t>声明</a:t>
            </a:r>
            <a:r>
              <a:rPr lang="en-US" altLang="zh-CN" sz="1400" b="1" dirty="0" err="1">
                <a:solidFill>
                  <a:srgbClr val="008000"/>
                </a:solidFill>
              </a:rPr>
              <a:t>print_star</a:t>
            </a:r>
            <a:r>
              <a:rPr lang="zh-CN" altLang="en-US" sz="1400" b="1" dirty="0">
                <a:solidFill>
                  <a:srgbClr val="008000"/>
                </a:solidFill>
              </a:rPr>
              <a:t>函数</a:t>
            </a:r>
          </a:p>
          <a:p>
            <a:pPr defTabSz="363538">
              <a:lnSpc>
                <a:spcPct val="120000"/>
              </a:lnSpc>
            </a:pPr>
            <a:r>
              <a:rPr lang="zh-CN" altLang="en-US" sz="1400" b="1" dirty="0"/>
              <a:t>	</a:t>
            </a:r>
            <a:r>
              <a:rPr lang="en-US" altLang="zh-CN" sz="1400" b="1" dirty="0"/>
              <a:t>void </a:t>
            </a:r>
            <a:r>
              <a:rPr lang="en-US" altLang="zh-CN" sz="1400" b="1" dirty="0" err="1"/>
              <a:t>print_message</a:t>
            </a:r>
            <a:r>
              <a:rPr lang="en-US" altLang="zh-CN" sz="1400" b="1" dirty="0"/>
              <a:t>();	</a:t>
            </a:r>
            <a:r>
              <a:rPr lang="en-US" altLang="zh-CN" sz="1400" b="1" dirty="0" smtClean="0">
                <a:solidFill>
                  <a:srgbClr val="008000"/>
                </a:solidFill>
              </a:rPr>
              <a:t>//</a:t>
            </a:r>
            <a:r>
              <a:rPr lang="zh-CN" altLang="en-US" sz="1400" b="1" dirty="0">
                <a:solidFill>
                  <a:srgbClr val="008000"/>
                </a:solidFill>
              </a:rPr>
              <a:t>声明</a:t>
            </a:r>
            <a:r>
              <a:rPr lang="en-US" altLang="zh-CN" sz="1400" b="1" dirty="0" err="1">
                <a:solidFill>
                  <a:srgbClr val="008000"/>
                </a:solidFill>
              </a:rPr>
              <a:t>print_message</a:t>
            </a:r>
            <a:r>
              <a:rPr lang="zh-CN" altLang="en-US" sz="1400" b="1"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smtClean="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smtClean="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solidFill>
            <a:schemeClr val="accent4"/>
          </a:solidFill>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a:grpFill/>
          </p:spPr>
        </p:pic>
        <p:sp>
          <p:nvSpPr>
            <p:cNvPr id="55" name="文本框 54"/>
            <p:cNvSpPr txBox="1"/>
            <p:nvPr/>
          </p:nvSpPr>
          <p:spPr>
            <a:xfrm>
              <a:off x="8388006" y="5054496"/>
              <a:ext cx="4786720" cy="3711785"/>
            </a:xfrm>
            <a:prstGeom prst="rect">
              <a:avLst/>
            </a:prstGeom>
            <a:grpFill/>
          </p:spPr>
          <p:txBody>
            <a:bodyPr wrap="square" rtlCol="0">
              <a:spAutoFit/>
            </a:bodyPr>
            <a:lstStyle/>
            <a:p>
              <a:pPr>
                <a:lnSpc>
                  <a:spcPct val="120000"/>
                </a:lnSpc>
              </a:pPr>
              <a:r>
                <a:rPr lang="en-US" altLang="zh-CN" sz="1400">
                  <a:solidFill>
                    <a:schemeClr val="bg1"/>
                  </a:solidFill>
                </a:rPr>
                <a:t>print_star</a:t>
              </a:r>
              <a:r>
                <a:rPr lang="zh-CN" altLang="en-US" sz="1400">
                  <a:solidFill>
                    <a:schemeClr val="bg1"/>
                  </a:solidFill>
                </a:rPr>
                <a:t>和</a:t>
              </a:r>
              <a:r>
                <a:rPr lang="en-US" altLang="zh-CN" sz="1400">
                  <a:solidFill>
                    <a:schemeClr val="bg1"/>
                  </a:solidFill>
                </a:rPr>
                <a:t>print_message</a:t>
              </a:r>
              <a:r>
                <a:rPr lang="zh-CN" altLang="en-US" sz="1400">
                  <a:solidFill>
                    <a:schemeClr val="bg1"/>
                  </a:solidFill>
                </a:rPr>
                <a:t>都是用户定义的函数名，分别用来输出一排“*”号和一行文字信息。在定义这两个函数时指定函数的类型为</a:t>
              </a:r>
              <a:r>
                <a:rPr lang="en-US" altLang="zh-CN" sz="1400">
                  <a:solidFill>
                    <a:schemeClr val="bg1"/>
                  </a:solidFill>
                </a:rPr>
                <a:t>void</a:t>
              </a:r>
              <a:r>
                <a:rPr lang="zh-CN" altLang="en-US" sz="1400">
                  <a:solidFill>
                    <a:schemeClr val="bg1"/>
                  </a:solidFill>
                </a:rPr>
                <a:t>，意为函数无类型，即无函数值，也就是说，执行这两个函数后不会把任何值带回</a:t>
              </a:r>
              <a:r>
                <a:rPr lang="en-US" altLang="zh-CN" sz="1400">
                  <a:solidFill>
                    <a:schemeClr val="bg1"/>
                  </a:solidFill>
                </a:rPr>
                <a:t>main</a:t>
              </a:r>
              <a:r>
                <a:rPr lang="zh-CN" altLang="en-US" sz="1400">
                  <a:solidFill>
                    <a:schemeClr val="bg1"/>
                  </a:solidFill>
                </a:rPr>
                <a:t>函数。</a:t>
              </a:r>
            </a:p>
            <a:p>
              <a:pPr>
                <a:lnSpc>
                  <a:spcPct val="120000"/>
                </a:lnSpc>
              </a:pPr>
              <a:endParaRPr lang="zh-CN" altLang="en-US" sz="1400">
                <a:solidFill>
                  <a:schemeClr val="bg1"/>
                </a:solidFill>
              </a:endParaRPr>
            </a:p>
            <a:p>
              <a:pPr>
                <a:lnSpc>
                  <a:spcPct val="120000"/>
                </a:lnSpc>
              </a:pPr>
              <a:r>
                <a:rPr lang="zh-CN" altLang="en-US" sz="1400">
                  <a:solidFill>
                    <a:schemeClr val="bg1"/>
                  </a:solidFill>
                </a:rPr>
                <a:t>在程序中，定义</a:t>
              </a:r>
              <a:r>
                <a:rPr lang="en-US" altLang="zh-CN" sz="1400">
                  <a:solidFill>
                    <a:schemeClr val="bg1"/>
                  </a:solidFill>
                </a:rPr>
                <a:t>print_star</a:t>
              </a:r>
              <a:r>
                <a:rPr lang="zh-CN" altLang="en-US" sz="1400">
                  <a:solidFill>
                    <a:schemeClr val="bg1"/>
                  </a:solidFill>
                </a:rPr>
                <a:t>函数和</a:t>
              </a:r>
              <a:r>
                <a:rPr lang="en-US" altLang="zh-CN" sz="1400">
                  <a:solidFill>
                    <a:schemeClr val="bg1"/>
                  </a:solidFill>
                </a:rPr>
                <a:t>print_message</a:t>
              </a:r>
              <a:r>
                <a:rPr lang="zh-CN" altLang="en-US" sz="1400">
                  <a:solidFill>
                    <a:schemeClr val="bg1"/>
                  </a:solidFill>
                </a:rPr>
                <a:t>函数的位置是在</a:t>
              </a:r>
              <a:r>
                <a:rPr lang="en-US" altLang="zh-CN" sz="1400">
                  <a:solidFill>
                    <a:schemeClr val="bg1"/>
                  </a:solidFill>
                </a:rPr>
                <a:t>main</a:t>
              </a:r>
              <a:r>
                <a:rPr lang="zh-CN" altLang="en-US" sz="1400">
                  <a:solidFill>
                    <a:schemeClr val="bg1"/>
                  </a:solidFill>
                </a:rPr>
                <a:t>函数的后面，在这种情况下，应当在</a:t>
              </a:r>
              <a:r>
                <a:rPr lang="en-US" altLang="zh-CN" sz="1400">
                  <a:solidFill>
                    <a:schemeClr val="bg1"/>
                  </a:solidFill>
                </a:rPr>
                <a:t>main</a:t>
              </a:r>
              <a:r>
                <a:rPr lang="zh-CN" altLang="en-US" sz="1400">
                  <a:solidFill>
                    <a:schemeClr val="bg1"/>
                  </a:solidFill>
                </a:rPr>
                <a:t>函数之前或</a:t>
              </a:r>
              <a:r>
                <a:rPr lang="en-US" altLang="zh-CN" sz="1400">
                  <a:solidFill>
                    <a:schemeClr val="bg1"/>
                  </a:solidFill>
                </a:rPr>
                <a:t>main</a:t>
              </a:r>
              <a:r>
                <a:rPr lang="zh-CN" altLang="en-US" sz="1400">
                  <a:solidFill>
                    <a:schemeClr val="bg1"/>
                  </a:solidFill>
                </a:rPr>
                <a:t>函数中的开头部分，对以上两个函数进行“声明”。</a:t>
              </a:r>
              <a:r>
                <a:rPr lang="zh-CN" altLang="en-US" sz="1400" b="1">
                  <a:solidFill>
                    <a:schemeClr val="bg1"/>
                  </a:solidFill>
                </a:rPr>
                <a:t>函数声明</a:t>
              </a:r>
              <a:r>
                <a:rPr lang="zh-CN" altLang="en-US" sz="1400">
                  <a:solidFill>
                    <a:schemeClr val="bg1"/>
                  </a:solidFill>
                </a:rPr>
                <a:t>的作用是把有关函数的信息</a:t>
              </a:r>
              <a:r>
                <a:rPr lang="en-US" altLang="zh-CN" sz="1400">
                  <a:solidFill>
                    <a:schemeClr val="bg1"/>
                  </a:solidFill>
                </a:rPr>
                <a:t>(</a:t>
              </a:r>
              <a:r>
                <a:rPr lang="zh-CN" altLang="en-US" sz="1400">
                  <a:solidFill>
                    <a:schemeClr val="bg1"/>
                  </a:solidFill>
                </a:rPr>
                <a:t>函数名、函数类型、函数参数的个数与类型</a:t>
              </a:r>
              <a:r>
                <a:rPr lang="en-US" altLang="zh-CN" sz="1400">
                  <a:solidFill>
                    <a:schemeClr val="bg1"/>
                  </a:solidFill>
                </a:rPr>
                <a:t>)</a:t>
              </a:r>
              <a:r>
                <a:rPr lang="zh-CN" altLang="en-US" sz="1400">
                  <a:solidFill>
                    <a:schemeClr val="bg1"/>
                  </a:solidFill>
                </a:rPr>
                <a:t>通知编译系统，以便在编译系统对程序进行编译时，在进行到</a:t>
              </a:r>
              <a:r>
                <a:rPr lang="en-US" altLang="zh-CN" sz="1400">
                  <a:solidFill>
                    <a:schemeClr val="bg1"/>
                  </a:solidFill>
                </a:rPr>
                <a:t>main</a:t>
              </a:r>
              <a:r>
                <a:rPr lang="zh-CN" altLang="en-US" sz="1400">
                  <a:solidFill>
                    <a:schemeClr val="bg1"/>
                  </a:solidFill>
                </a:rPr>
                <a:t>函数调用</a:t>
              </a:r>
              <a:r>
                <a:rPr lang="en-US" altLang="zh-CN" sz="1400">
                  <a:solidFill>
                    <a:schemeClr val="bg1"/>
                  </a:solidFill>
                </a:rPr>
                <a:t>print_star()</a:t>
              </a:r>
              <a:r>
                <a:rPr lang="zh-CN" altLang="en-US" sz="1400">
                  <a:solidFill>
                    <a:schemeClr val="bg1"/>
                  </a:solidFill>
                </a:rPr>
                <a:t>和 </a:t>
              </a:r>
              <a:r>
                <a:rPr lang="en-US" altLang="zh-CN" sz="1400">
                  <a:solidFill>
                    <a:schemeClr val="bg1"/>
                  </a:solidFill>
                </a:rPr>
                <a:t>print_message()</a:t>
              </a:r>
              <a:r>
                <a:rPr lang="zh-CN" altLang="en-US" sz="1400">
                  <a:solidFill>
                    <a:schemeClr val="bg1"/>
                  </a:solidFill>
                </a:rPr>
                <a:t>时知道它们是函数而不是变量或其他对象。此外，还对调用函数的正确性进行检查</a:t>
              </a:r>
              <a:r>
                <a:rPr lang="en-US" altLang="zh-CN" sz="1400">
                  <a:solidFill>
                    <a:schemeClr val="bg1"/>
                  </a:solidFill>
                </a:rPr>
                <a:t>(</a:t>
              </a:r>
              <a:r>
                <a:rPr lang="zh-CN" altLang="en-US" sz="1400">
                  <a:solidFill>
                    <a:schemeClr val="bg1"/>
                  </a:solidFill>
                </a:rPr>
                <a:t>如类型、函数名、参数个数、参数类型等是否正确</a:t>
              </a:r>
              <a:r>
                <a:rPr lang="en-US" altLang="zh-CN" sz="1400">
                  <a:solidFill>
                    <a:schemeClr val="bg1"/>
                  </a:solidFill>
                </a:rPr>
                <a:t>)</a:t>
              </a:r>
              <a:r>
                <a:rPr lang="zh-CN" altLang="en-US" sz="1400">
                  <a:solidFill>
                    <a:schemeClr val="bg1"/>
                  </a:solidFill>
                </a:rPr>
                <a:t>。</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092612" y="1216132"/>
            <a:ext cx="3486150" cy="1047750"/>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3</a:t>
            </a:fld>
            <a:endParaRPr lang="zh-CN" altLang="en-US"/>
          </a:p>
        </p:txBody>
      </p:sp>
    </p:spTree>
    <p:extLst>
      <p:ext uri="{BB962C8B-B14F-4D97-AF65-F5344CB8AC3E}">
        <p14:creationId xmlns:p14="http://schemas.microsoft.com/office/powerpoint/2010/main"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30</a:t>
            </a:fld>
            <a:endParaRPr lang="zh-CN" altLang="en-US"/>
          </a:p>
        </p:txBody>
      </p:sp>
    </p:spTree>
    <p:extLst>
      <p:ext uri="{BB962C8B-B14F-4D97-AF65-F5344CB8AC3E}">
        <p14:creationId xmlns:p14="http://schemas.microsoft.com/office/powerpoint/2010/main" val="1599650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xmlns="" id="{9EE69A1A-DAD9-4712-B6AC-00E5A41A29B9}"/>
              </a:ext>
            </a:extLst>
          </p:cNvPr>
          <p:cNvGraphicFramePr>
            <a:graphicFrameLocks noGrp="1"/>
          </p:cNvGraphicFramePr>
          <p:nvPr>
            <p:extLst>
              <p:ext uri="{D42A27DB-BD31-4B8C-83A1-F6EECF244321}">
                <p14:modId xmlns:p14="http://schemas.microsoft.com/office/powerpoint/2010/main" val="1594735814"/>
              </p:ext>
            </p:extLst>
          </p:nvPr>
        </p:nvGraphicFramePr>
        <p:xfrm>
          <a:off x="797825" y="686732"/>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xmlns="" val="178988089"/>
                    </a:ext>
                  </a:extLst>
                </a:gridCol>
                <a:gridCol w="4064000">
                  <a:extLst>
                    <a:ext uri="{9D8B030D-6E8A-4147-A177-3AD203B41FA5}">
                      <a16:colId xmlns:a16="http://schemas.microsoft.com/office/drawing/2014/main" xmlns=""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smtClean="0"/>
                        <a:t>实际参数</a:t>
                      </a:r>
                      <a:endParaRPr lang="zh-CN" altLang="en-US" sz="2000" dirty="0"/>
                    </a:p>
                  </a:txBody>
                  <a:tcPr anchor="ctr"/>
                </a:tc>
                <a:extLst>
                  <a:ext uri="{0D108BD9-81ED-4DB2-BD59-A6C34878D82A}">
                    <a16:rowId xmlns:a16="http://schemas.microsoft.com/office/drawing/2014/main" xmlns=""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xmlns=""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xmlns="" val="1187610419"/>
                  </a:ext>
                </a:extLst>
              </a:tr>
            </a:tbl>
          </a:graphicData>
        </a:graphic>
      </p:graphicFrame>
      <p:sp>
        <p:nvSpPr>
          <p:cNvPr id="2" name="灯片编号占位符 1"/>
          <p:cNvSpPr>
            <a:spLocks noGrp="1"/>
          </p:cNvSpPr>
          <p:nvPr>
            <p:ph type="sldNum" sz="quarter" idx="12"/>
          </p:nvPr>
        </p:nvSpPr>
        <p:spPr/>
        <p:txBody>
          <a:bodyPr/>
          <a:lstStyle/>
          <a:p>
            <a:fld id="{B058512A-BF6F-43D0-855A-BBBF14572BDB}" type="slidenum">
              <a:rPr lang="zh-CN" altLang="en-US" smtClean="0"/>
              <a:pPr/>
              <a:t>31</a:t>
            </a:fld>
            <a:endParaRPr lang="zh-CN" altLang="en-US"/>
          </a:p>
        </p:txBody>
      </p:sp>
      <p:sp>
        <p:nvSpPr>
          <p:cNvPr id="3" name="TextBox 2"/>
          <p:cNvSpPr txBox="1"/>
          <p:nvPr/>
        </p:nvSpPr>
        <p:spPr>
          <a:xfrm>
            <a:off x="588951" y="3281745"/>
            <a:ext cx="3254629" cy="1631216"/>
          </a:xfrm>
          <a:prstGeom prst="rect">
            <a:avLst/>
          </a:prstGeom>
          <a:solidFill>
            <a:srgbClr val="FFFF00"/>
          </a:solidFill>
        </p:spPr>
        <p:txBody>
          <a:bodyPr wrap="square" rtlCol="0">
            <a:spAutoFit/>
          </a:bodyPr>
          <a:lstStyle/>
          <a:p>
            <a:r>
              <a:rPr lang="zh-CN" altLang="en-US" sz="2000" b="1" dirty="0" smtClean="0"/>
              <a:t>定义：</a:t>
            </a:r>
            <a:endParaRPr lang="en-US" altLang="zh-CN" sz="2000" b="1" dirty="0" smtClean="0"/>
          </a:p>
          <a:p>
            <a:r>
              <a:rPr lang="en-US" altLang="zh-CN" sz="2000" b="1" dirty="0" err="1" smtClean="0"/>
              <a:t>int</a:t>
            </a:r>
            <a:r>
              <a:rPr lang="en-US" altLang="zh-CN" sz="2000" b="1" dirty="0" smtClean="0"/>
              <a:t> </a:t>
            </a:r>
            <a:r>
              <a:rPr lang="en-US" altLang="zh-CN" sz="2000" b="1" dirty="0" smtClean="0"/>
              <a:t>max1(</a:t>
            </a:r>
            <a:r>
              <a:rPr lang="en-US" altLang="zh-CN" sz="2000" b="1" dirty="0" err="1" smtClean="0"/>
              <a:t>int</a:t>
            </a:r>
            <a:r>
              <a:rPr lang="en-US" altLang="zh-CN" sz="2000" b="1" dirty="0" smtClean="0"/>
              <a:t> </a:t>
            </a:r>
            <a:r>
              <a:rPr lang="en-US" altLang="zh-CN" sz="2000" b="1" dirty="0" smtClean="0"/>
              <a:t>a, </a:t>
            </a:r>
            <a:r>
              <a:rPr lang="en-US" altLang="zh-CN" sz="2000" b="1" dirty="0" err="1" smtClean="0"/>
              <a:t>int</a:t>
            </a:r>
            <a:r>
              <a:rPr lang="en-US" altLang="zh-CN" sz="2000" b="1" dirty="0" smtClean="0"/>
              <a:t> b) </a:t>
            </a:r>
          </a:p>
          <a:p>
            <a:r>
              <a:rPr lang="en-US" altLang="zh-CN" sz="2000" b="1" dirty="0" smtClean="0"/>
              <a:t>{    }</a:t>
            </a:r>
          </a:p>
          <a:p>
            <a:r>
              <a:rPr lang="en-US" altLang="zh-CN" sz="2000" b="1" dirty="0" err="1" smtClean="0"/>
              <a:t>int</a:t>
            </a:r>
            <a:r>
              <a:rPr lang="en-US" altLang="zh-CN" sz="2000" b="1" dirty="0" smtClean="0"/>
              <a:t> </a:t>
            </a:r>
            <a:r>
              <a:rPr lang="en-US" altLang="zh-CN" sz="2000" b="1" dirty="0" smtClean="0"/>
              <a:t>max2(</a:t>
            </a:r>
            <a:r>
              <a:rPr lang="en-US" altLang="zh-CN" sz="2000" b="1" dirty="0" err="1" smtClean="0"/>
              <a:t>int</a:t>
            </a:r>
            <a:r>
              <a:rPr lang="en-US" altLang="zh-CN" sz="2000" b="1" dirty="0" smtClean="0"/>
              <a:t> </a:t>
            </a:r>
            <a:r>
              <a:rPr lang="en-US" altLang="zh-CN" sz="2000" b="1" dirty="0" smtClean="0"/>
              <a:t>a[],</a:t>
            </a:r>
            <a:r>
              <a:rPr lang="en-US" altLang="zh-CN" sz="2000" b="1" dirty="0" err="1" smtClean="0"/>
              <a:t>int</a:t>
            </a:r>
            <a:r>
              <a:rPr lang="en-US" altLang="zh-CN" sz="2000" b="1" dirty="0" smtClean="0"/>
              <a:t> n) </a:t>
            </a:r>
          </a:p>
          <a:p>
            <a:r>
              <a:rPr lang="en-US" altLang="zh-CN" sz="2000" b="1" dirty="0" smtClean="0"/>
              <a:t>{    }</a:t>
            </a:r>
            <a:endParaRPr lang="zh-CN" altLang="en-US" sz="2000" b="1" dirty="0"/>
          </a:p>
        </p:txBody>
      </p:sp>
      <p:sp>
        <p:nvSpPr>
          <p:cNvPr id="5" name="TextBox 4"/>
          <p:cNvSpPr txBox="1"/>
          <p:nvPr/>
        </p:nvSpPr>
        <p:spPr>
          <a:xfrm>
            <a:off x="5003294" y="3435633"/>
            <a:ext cx="3254629" cy="1323439"/>
          </a:xfrm>
          <a:prstGeom prst="rect">
            <a:avLst/>
          </a:prstGeom>
          <a:solidFill>
            <a:srgbClr val="FFFF00"/>
          </a:solidFill>
        </p:spPr>
        <p:txBody>
          <a:bodyPr wrap="square" rtlCol="0">
            <a:spAutoFit/>
          </a:bodyPr>
          <a:lstStyle/>
          <a:p>
            <a:r>
              <a:rPr lang="zh-CN" altLang="en-US" sz="2000" b="1" dirty="0"/>
              <a:t>调用</a:t>
            </a:r>
            <a:r>
              <a:rPr lang="zh-CN" altLang="en-US" sz="2000" b="1" dirty="0" smtClean="0"/>
              <a:t>：</a:t>
            </a:r>
            <a:endParaRPr lang="en-US" altLang="zh-CN" sz="2000" b="1" dirty="0" smtClean="0"/>
          </a:p>
          <a:p>
            <a:r>
              <a:rPr lang="en-US" altLang="zh-CN" sz="2000" b="1" dirty="0" err="1" smtClean="0"/>
              <a:t>int</a:t>
            </a:r>
            <a:r>
              <a:rPr lang="en-US" altLang="zh-CN" sz="2000" b="1" dirty="0" smtClean="0"/>
              <a:t> </a:t>
            </a:r>
            <a:r>
              <a:rPr lang="en-US" altLang="zh-CN" sz="2000" b="1" dirty="0" err="1" smtClean="0"/>
              <a:t>x,y,c</a:t>
            </a:r>
            <a:r>
              <a:rPr lang="en-US" altLang="zh-CN" sz="2000" b="1" dirty="0" smtClean="0"/>
              <a:t>[100], m;</a:t>
            </a:r>
          </a:p>
          <a:p>
            <a:r>
              <a:rPr lang="en-US" altLang="zh-CN" sz="2000" b="1" dirty="0" smtClean="0"/>
              <a:t>m = </a:t>
            </a:r>
            <a:r>
              <a:rPr lang="en-US" altLang="zh-CN" sz="2000" b="1" dirty="0" smtClean="0"/>
              <a:t>max1(</a:t>
            </a:r>
            <a:r>
              <a:rPr lang="en-US" altLang="zh-CN" sz="2000" b="1" dirty="0" err="1" smtClean="0"/>
              <a:t>x,y</a:t>
            </a:r>
            <a:r>
              <a:rPr lang="en-US" altLang="zh-CN" sz="2000" b="1" dirty="0" smtClean="0"/>
              <a:t>);</a:t>
            </a:r>
          </a:p>
          <a:p>
            <a:r>
              <a:rPr lang="en-US" altLang="zh-CN" sz="2000" b="1" dirty="0" smtClean="0"/>
              <a:t>m = </a:t>
            </a:r>
            <a:r>
              <a:rPr lang="en-US" altLang="zh-CN" sz="2000" b="1" dirty="0" smtClean="0"/>
              <a:t>max2(c,100</a:t>
            </a:r>
            <a:r>
              <a:rPr lang="en-US" altLang="zh-CN" sz="2000" b="1" dirty="0" smtClean="0"/>
              <a:t>);</a:t>
            </a:r>
          </a:p>
        </p:txBody>
      </p:sp>
      <p:sp>
        <p:nvSpPr>
          <p:cNvPr id="8" name="TextBox 7"/>
          <p:cNvSpPr txBox="1"/>
          <p:nvPr/>
        </p:nvSpPr>
        <p:spPr>
          <a:xfrm>
            <a:off x="431383" y="5142855"/>
            <a:ext cx="5597547" cy="1569660"/>
          </a:xfrm>
          <a:prstGeom prst="rect">
            <a:avLst/>
          </a:prstGeom>
          <a:noFill/>
        </p:spPr>
        <p:txBody>
          <a:bodyPr wrap="square" rtlCol="0">
            <a:spAutoFit/>
          </a:bodyPr>
          <a:lstStyle/>
          <a:p>
            <a:pPr>
              <a:lnSpc>
                <a:spcPct val="200000"/>
              </a:lnSpc>
            </a:pPr>
            <a:r>
              <a:rPr lang="zh-CN" altLang="en-US" sz="2400" b="1" dirty="0" smtClean="0"/>
              <a:t>实参</a:t>
            </a:r>
            <a:r>
              <a:rPr lang="en-US" altLang="zh-CN" sz="2400" b="1" dirty="0" err="1" smtClean="0"/>
              <a:t>x,y</a:t>
            </a:r>
            <a:r>
              <a:rPr lang="zh-CN" altLang="en-US" sz="2400" b="1" dirty="0" smtClean="0"/>
              <a:t>值</a:t>
            </a:r>
            <a:r>
              <a:rPr lang="en-US" altLang="zh-CN" sz="2400" b="1" dirty="0" smtClean="0"/>
              <a:t>copy</a:t>
            </a:r>
            <a:r>
              <a:rPr lang="zh-CN" altLang="en-US" sz="2400" b="1" dirty="0" smtClean="0"/>
              <a:t>至形参</a:t>
            </a:r>
            <a:r>
              <a:rPr lang="en-US" altLang="zh-CN" sz="2400" b="1" dirty="0" err="1" smtClean="0"/>
              <a:t>a,b</a:t>
            </a:r>
            <a:r>
              <a:rPr lang="zh-CN" altLang="en-US" sz="2400" b="1" dirty="0" smtClean="0"/>
              <a:t>。值传递！</a:t>
            </a:r>
            <a:endParaRPr lang="en-US" altLang="zh-CN" sz="2400" b="1" dirty="0" smtClean="0"/>
          </a:p>
          <a:p>
            <a:pPr>
              <a:lnSpc>
                <a:spcPct val="200000"/>
              </a:lnSpc>
            </a:pPr>
            <a:r>
              <a:rPr lang="zh-CN" altLang="en-US" sz="2400" b="1" dirty="0" smtClean="0"/>
              <a:t>实参</a:t>
            </a:r>
            <a:r>
              <a:rPr lang="en-US" altLang="zh-CN" sz="2400" b="1" dirty="0" smtClean="0"/>
              <a:t>c</a:t>
            </a:r>
            <a:r>
              <a:rPr lang="zh-CN" altLang="en-US" sz="2400" b="1" dirty="0" smtClean="0"/>
              <a:t>至形参</a:t>
            </a:r>
            <a:r>
              <a:rPr lang="en-US" altLang="zh-CN" sz="2400" b="1" dirty="0" smtClean="0"/>
              <a:t>a</a:t>
            </a:r>
            <a:r>
              <a:rPr lang="zh-CN" altLang="en-US" sz="2400" b="1" dirty="0" smtClean="0"/>
              <a:t>是如何传递的？</a:t>
            </a:r>
            <a:endParaRPr lang="zh-CN" altLang="en-US" sz="2400" b="1" dirty="0"/>
          </a:p>
        </p:txBody>
      </p:sp>
      <p:sp>
        <p:nvSpPr>
          <p:cNvPr id="9" name="TextBox 8"/>
          <p:cNvSpPr txBox="1"/>
          <p:nvPr/>
        </p:nvSpPr>
        <p:spPr>
          <a:xfrm>
            <a:off x="5780861" y="5767250"/>
            <a:ext cx="4990461" cy="461665"/>
          </a:xfrm>
          <a:prstGeom prst="rect">
            <a:avLst/>
          </a:prstGeom>
          <a:solidFill>
            <a:schemeClr val="accent2"/>
          </a:solidFill>
        </p:spPr>
        <p:txBody>
          <a:bodyPr wrap="square" rtlCol="0">
            <a:spAutoFit/>
          </a:bodyPr>
          <a:lstStyle/>
          <a:p>
            <a:r>
              <a:rPr lang="zh-CN" altLang="en-US" sz="2400" dirty="0"/>
              <a:t>实参数组</a:t>
            </a:r>
            <a:r>
              <a:rPr lang="en-US" altLang="zh-CN" sz="2400" dirty="0" smtClean="0"/>
              <a:t>c</a:t>
            </a:r>
            <a:r>
              <a:rPr lang="zh-CN" altLang="en-US" sz="2400" dirty="0" smtClean="0"/>
              <a:t>首元素地址</a:t>
            </a:r>
            <a:r>
              <a:rPr lang="en-US" altLang="zh-CN" sz="2400" dirty="0"/>
              <a:t>copy</a:t>
            </a:r>
            <a:r>
              <a:rPr lang="zh-CN" altLang="en-US" sz="2400" dirty="0"/>
              <a:t>至</a:t>
            </a:r>
            <a:r>
              <a:rPr lang="zh-CN" altLang="en-US" sz="2400" dirty="0" smtClean="0"/>
              <a:t>形参</a:t>
            </a:r>
            <a:r>
              <a:rPr lang="en-US" altLang="zh-CN" sz="2400" dirty="0" smtClean="0"/>
              <a:t>a</a:t>
            </a:r>
            <a:r>
              <a:rPr lang="zh-CN" altLang="en-US" sz="2400" dirty="0" smtClean="0"/>
              <a:t>。</a:t>
            </a:r>
            <a:endParaRPr lang="zh-CN" altLang="en-US" sz="2400" dirty="0"/>
          </a:p>
        </p:txBody>
      </p:sp>
    </p:spTree>
    <p:extLst>
      <p:ext uri="{BB962C8B-B14F-4D97-AF65-F5344CB8AC3E}">
        <p14:creationId xmlns:p14="http://schemas.microsoft.com/office/powerpoint/2010/main" val="23320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341743"/>
            <a:ext cx="5701610"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b="1" dirty="0">
                <a:solidFill>
                  <a:schemeClr val="tx1">
                    <a:lumMod val="65000"/>
                    <a:lumOff val="35000"/>
                  </a:schemeClr>
                </a:solidFill>
                <a:latin typeface="+mn-ea"/>
                <a:ea typeface="+mn-ea"/>
              </a:rPr>
              <a:t>数组元素可以用作函数实参，但是不能用作形参</a:t>
            </a:r>
            <a:r>
              <a:rPr lang="zh-CN" altLang="en-US" sz="2400" dirty="0">
                <a:solidFill>
                  <a:schemeClr val="tx1">
                    <a:lumMod val="65000"/>
                    <a:lumOff val="35000"/>
                  </a:schemeClr>
                </a:solidFill>
                <a:latin typeface="+mn-ea"/>
                <a:ea typeface="+mn-ea"/>
              </a:rPr>
              <a:t>。因为形参是在函数被调用时临时分配存储单元的，不可能为一个数组元素单独分配存储单元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4878879" y="4776729"/>
            <a:ext cx="6228000" cy="611187"/>
            <a:chOff x="2615964" y="5414964"/>
            <a:chExt cx="6228000" cy="611187"/>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灯片编号占位符 1"/>
          <p:cNvSpPr>
            <a:spLocks noGrp="1"/>
          </p:cNvSpPr>
          <p:nvPr>
            <p:ph type="sldNum" sz="quarter" idx="12"/>
          </p:nvPr>
        </p:nvSpPr>
        <p:spPr/>
        <p:txBody>
          <a:bodyPr/>
          <a:lstStyle/>
          <a:p>
            <a:fld id="{B058512A-BF6F-43D0-855A-BBBF14572BDB}" type="slidenum">
              <a:rPr lang="zh-CN" altLang="en-US" smtClean="0"/>
              <a:pPr/>
              <a:t>32</a:t>
            </a:fld>
            <a:endParaRPr lang="zh-CN" altLang="en-US"/>
          </a:p>
        </p:txBody>
      </p:sp>
      <p:sp>
        <p:nvSpPr>
          <p:cNvPr id="18" name="TextBox 17"/>
          <p:cNvSpPr txBox="1"/>
          <p:nvPr/>
        </p:nvSpPr>
        <p:spPr>
          <a:xfrm>
            <a:off x="294468" y="5114436"/>
            <a:ext cx="4584411" cy="1631216"/>
          </a:xfrm>
          <a:prstGeom prst="rect">
            <a:avLst/>
          </a:prstGeom>
          <a:solidFill>
            <a:srgbClr val="FFFF00"/>
          </a:solidFill>
        </p:spPr>
        <p:txBody>
          <a:bodyPr wrap="square" rtlCol="0">
            <a:spAutoFit/>
          </a:bodyPr>
          <a:lstStyle/>
          <a:p>
            <a:r>
              <a:rPr lang="zh-CN" altLang="en-US" sz="2000" b="1" dirty="0" smtClean="0"/>
              <a:t>定义：</a:t>
            </a:r>
            <a:endParaRPr lang="en-US" altLang="zh-CN" sz="2000" b="1" dirty="0" smtClean="0"/>
          </a:p>
          <a:p>
            <a:r>
              <a:rPr lang="en-US" altLang="zh-CN" sz="2000" b="1" dirty="0" err="1" smtClean="0"/>
              <a:t>int</a:t>
            </a:r>
            <a:r>
              <a:rPr lang="en-US" altLang="zh-CN" sz="2000" b="1" dirty="0" smtClean="0"/>
              <a:t> </a:t>
            </a:r>
            <a:r>
              <a:rPr lang="en-US" altLang="zh-CN" sz="2000" b="1" dirty="0" smtClean="0"/>
              <a:t>max1(</a:t>
            </a:r>
            <a:r>
              <a:rPr lang="en-US" altLang="zh-CN" sz="2000" b="1" dirty="0" err="1" smtClean="0"/>
              <a:t>int</a:t>
            </a:r>
            <a:r>
              <a:rPr lang="en-US" altLang="zh-CN" sz="2000" b="1" dirty="0" smtClean="0"/>
              <a:t> </a:t>
            </a:r>
            <a:r>
              <a:rPr lang="en-US" altLang="zh-CN" sz="2000" b="1" dirty="0" smtClean="0"/>
              <a:t>a, </a:t>
            </a:r>
            <a:r>
              <a:rPr lang="en-US" altLang="zh-CN" sz="2000" b="1" dirty="0" err="1" smtClean="0"/>
              <a:t>int</a:t>
            </a:r>
            <a:r>
              <a:rPr lang="en-US" altLang="zh-CN" sz="2000" b="1" dirty="0" smtClean="0"/>
              <a:t> b) </a:t>
            </a:r>
          </a:p>
          <a:p>
            <a:r>
              <a:rPr lang="en-US" altLang="zh-CN" sz="2000" b="1" dirty="0" smtClean="0"/>
              <a:t>{    }</a:t>
            </a:r>
          </a:p>
          <a:p>
            <a:r>
              <a:rPr lang="en-US" altLang="zh-CN" sz="2000" b="1" dirty="0" err="1" smtClean="0">
                <a:solidFill>
                  <a:srgbClr val="0070C0"/>
                </a:solidFill>
              </a:rPr>
              <a:t>int</a:t>
            </a:r>
            <a:r>
              <a:rPr lang="en-US" altLang="zh-CN" sz="2000" b="1" dirty="0" smtClean="0">
                <a:solidFill>
                  <a:srgbClr val="0070C0"/>
                </a:solidFill>
              </a:rPr>
              <a:t> </a:t>
            </a:r>
            <a:r>
              <a:rPr lang="en-US" altLang="zh-CN" sz="2000" b="1" dirty="0" smtClean="0">
                <a:solidFill>
                  <a:srgbClr val="0070C0"/>
                </a:solidFill>
              </a:rPr>
              <a:t>max2(</a:t>
            </a:r>
            <a:r>
              <a:rPr lang="en-US" altLang="zh-CN" sz="2000" b="1" dirty="0" err="1" smtClean="0">
                <a:solidFill>
                  <a:srgbClr val="0070C0"/>
                </a:solidFill>
              </a:rPr>
              <a:t>int</a:t>
            </a:r>
            <a:r>
              <a:rPr lang="en-US" altLang="zh-CN" sz="2000" b="1" dirty="0" smtClean="0">
                <a:solidFill>
                  <a:srgbClr val="0070C0"/>
                </a:solidFill>
              </a:rPr>
              <a:t> a[10]</a:t>
            </a:r>
            <a:r>
              <a:rPr lang="en-US" altLang="zh-CN" sz="2000" b="1" dirty="0" smtClean="0">
                <a:solidFill>
                  <a:srgbClr val="0070C0"/>
                </a:solidFill>
              </a:rPr>
              <a:t>,</a:t>
            </a:r>
            <a:r>
              <a:rPr lang="en-US" altLang="zh-CN" sz="2000" b="1" dirty="0" err="1" smtClean="0">
                <a:solidFill>
                  <a:srgbClr val="0070C0"/>
                </a:solidFill>
              </a:rPr>
              <a:t>int</a:t>
            </a:r>
            <a:r>
              <a:rPr lang="en-US" altLang="zh-CN" sz="2000" b="1" dirty="0" smtClean="0">
                <a:solidFill>
                  <a:srgbClr val="0070C0"/>
                </a:solidFill>
              </a:rPr>
              <a:t> n</a:t>
            </a:r>
            <a:r>
              <a:rPr lang="en-US" altLang="zh-CN" sz="2000" b="1" dirty="0" smtClean="0">
                <a:solidFill>
                  <a:srgbClr val="0070C0"/>
                </a:solidFill>
              </a:rPr>
              <a:t>)  </a:t>
            </a:r>
            <a:endParaRPr lang="en-US" altLang="zh-CN" sz="2000" b="1" dirty="0" smtClean="0">
              <a:solidFill>
                <a:srgbClr val="C00000"/>
              </a:solidFill>
            </a:endParaRPr>
          </a:p>
          <a:p>
            <a:r>
              <a:rPr lang="en-US" altLang="zh-CN" sz="2000" b="1" dirty="0" smtClean="0">
                <a:solidFill>
                  <a:srgbClr val="0070C0"/>
                </a:solidFill>
              </a:rPr>
              <a:t>{    }</a:t>
            </a:r>
          </a:p>
        </p:txBody>
      </p:sp>
      <p:sp>
        <p:nvSpPr>
          <p:cNvPr id="19" name="TextBox 18"/>
          <p:cNvSpPr txBox="1"/>
          <p:nvPr/>
        </p:nvSpPr>
        <p:spPr>
          <a:xfrm>
            <a:off x="5065304" y="5158350"/>
            <a:ext cx="3254629" cy="1015663"/>
          </a:xfrm>
          <a:prstGeom prst="rect">
            <a:avLst/>
          </a:prstGeom>
          <a:solidFill>
            <a:srgbClr val="FFFF00"/>
          </a:solidFill>
        </p:spPr>
        <p:txBody>
          <a:bodyPr wrap="square" rtlCol="0">
            <a:spAutoFit/>
          </a:bodyPr>
          <a:lstStyle/>
          <a:p>
            <a:r>
              <a:rPr lang="zh-CN" altLang="en-US" sz="2000" b="1" dirty="0"/>
              <a:t>调用</a:t>
            </a:r>
            <a:r>
              <a:rPr lang="zh-CN" altLang="en-US" sz="2000" b="1" dirty="0" smtClean="0"/>
              <a:t>：</a:t>
            </a:r>
            <a:endParaRPr lang="en-US" altLang="zh-CN" sz="2000" b="1" dirty="0" smtClean="0"/>
          </a:p>
          <a:p>
            <a:r>
              <a:rPr lang="en-US" altLang="zh-CN" sz="2000" b="1" dirty="0" err="1" smtClean="0"/>
              <a:t>int</a:t>
            </a:r>
            <a:r>
              <a:rPr lang="en-US" altLang="zh-CN" sz="2000" b="1" dirty="0" smtClean="0"/>
              <a:t> x[10],m;</a:t>
            </a:r>
          </a:p>
          <a:p>
            <a:r>
              <a:rPr lang="en-US" altLang="zh-CN" sz="2000" b="1" dirty="0" smtClean="0"/>
              <a:t>m = </a:t>
            </a:r>
            <a:r>
              <a:rPr lang="en-US" altLang="zh-CN" sz="2000" b="1" dirty="0" smtClean="0"/>
              <a:t>max1(x[0</a:t>
            </a:r>
            <a:r>
              <a:rPr lang="en-US" altLang="zh-CN" sz="2000" b="1" dirty="0" smtClean="0"/>
              <a:t>],y[1]);</a:t>
            </a:r>
          </a:p>
        </p:txBody>
      </p:sp>
      <p:sp>
        <p:nvSpPr>
          <p:cNvPr id="6" name="线形标注 2 5"/>
          <p:cNvSpPr/>
          <p:nvPr/>
        </p:nvSpPr>
        <p:spPr>
          <a:xfrm>
            <a:off x="5114836" y="6343464"/>
            <a:ext cx="2975292" cy="451513"/>
          </a:xfrm>
          <a:prstGeom prst="borderCallout2">
            <a:avLst>
              <a:gd name="adj1" fmla="val 18750"/>
              <a:gd name="adj2" fmla="val -8333"/>
              <a:gd name="adj3" fmla="val 18750"/>
              <a:gd name="adj4" fmla="val -16667"/>
              <a:gd name="adj5" fmla="val -22281"/>
              <a:gd name="adj6" fmla="val -44100"/>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en-US" altLang="zh-CN" dirty="0" err="1" smtClean="0"/>
              <a:t>int</a:t>
            </a:r>
            <a:r>
              <a:rPr lang="en-US" altLang="zh-CN" dirty="0" smtClean="0"/>
              <a:t> </a:t>
            </a:r>
            <a:r>
              <a:rPr lang="en-US" altLang="zh-CN" dirty="0" smtClean="0"/>
              <a:t>max2(</a:t>
            </a:r>
            <a:r>
              <a:rPr lang="en-US" altLang="zh-CN" dirty="0" err="1" smtClean="0"/>
              <a:t>int</a:t>
            </a:r>
            <a:r>
              <a:rPr lang="en-US" altLang="zh-CN" dirty="0" smtClean="0"/>
              <a:t> </a:t>
            </a:r>
            <a:r>
              <a:rPr lang="en-US" altLang="zh-CN" dirty="0" smtClean="0"/>
              <a:t>a</a:t>
            </a:r>
            <a:r>
              <a:rPr lang="en-US" altLang="zh-CN" dirty="0" smtClean="0"/>
              <a:t>[],</a:t>
            </a:r>
            <a:r>
              <a:rPr lang="en-US" altLang="zh-CN" dirty="0" err="1" smtClean="0"/>
              <a:t>int</a:t>
            </a:r>
            <a:r>
              <a:rPr lang="en-US" altLang="zh-CN" dirty="0" smtClean="0"/>
              <a:t> n</a:t>
            </a:r>
            <a:r>
              <a:rPr lang="en-US" altLang="zh-CN" dirty="0" smtClean="0"/>
              <a:t>)</a:t>
            </a:r>
            <a:endParaRPr lang="zh-CN" altLang="en-US" dirty="0" smtClean="0"/>
          </a:p>
        </p:txBody>
      </p:sp>
    </p:spTree>
    <p:extLst>
      <p:ext uri="{BB962C8B-B14F-4D97-AF65-F5344CB8AC3E}">
        <p14:creationId xmlns:p14="http://schemas.microsoft.com/office/powerpoint/2010/main" val="1748959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输入</a:t>
            </a:r>
            <a:r>
              <a:rPr lang="en-US" altLang="zh-CN" sz="2000" dirty="0">
                <a:solidFill>
                  <a:schemeClr val="accent1"/>
                </a:solidFill>
              </a:rPr>
              <a:t>10</a:t>
            </a:r>
            <a:r>
              <a:rPr lang="zh-CN" altLang="en-US" sz="2000" dirty="0">
                <a:solidFill>
                  <a:schemeClr val="accent1"/>
                </a:solidFill>
              </a:rPr>
              <a:t>个数，要求输出其中值最大的元素和该数是第几个数。</a:t>
            </a:r>
          </a:p>
        </p:txBody>
      </p:sp>
      <p:grpSp>
        <p:nvGrpSpPr>
          <p:cNvPr id="51" name="组合 50"/>
          <p:cNvGrpSpPr/>
          <p:nvPr/>
        </p:nvGrpSpPr>
        <p:grpSpPr>
          <a:xfrm>
            <a:off x="247070" y="4932783"/>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wrap="square" rtlCol="0">
              <a:spAutoFit/>
            </a:bodyPr>
            <a:lstStyle/>
            <a:p>
              <a:r>
                <a:rPr lang="zh-CN" altLang="zh-CN" sz="1400" dirty="0">
                  <a:solidFill>
                    <a:schemeClr val="bg1"/>
                  </a:solidFill>
                </a:rPr>
                <a:t>从键盘输入</a:t>
              </a:r>
              <a:r>
                <a:rPr lang="en-US" altLang="zh-CN" sz="1400" dirty="0">
                  <a:solidFill>
                    <a:schemeClr val="bg1"/>
                  </a:solidFill>
                </a:rPr>
                <a:t>10</a:t>
              </a:r>
              <a:r>
                <a:rPr lang="zh-CN" altLang="zh-CN" sz="1400" dirty="0">
                  <a:solidFill>
                    <a:schemeClr val="bg1"/>
                  </a:solidFill>
                </a:rPr>
                <a:t>个数给</a:t>
              </a:r>
              <a:r>
                <a:rPr lang="en-US" altLang="zh-CN" sz="1400" dirty="0">
                  <a:solidFill>
                    <a:schemeClr val="bg1"/>
                  </a:solidFill>
                </a:rPr>
                <a:t>a[0]~a[9]</a:t>
              </a:r>
              <a:r>
                <a:rPr lang="zh-CN" altLang="zh-CN" sz="1400" dirty="0">
                  <a:solidFill>
                    <a:schemeClr val="bg1"/>
                  </a:solidFill>
                </a:rPr>
                <a:t>。变量</a:t>
              </a:r>
              <a:r>
                <a:rPr lang="en-US" altLang="zh-CN" sz="1400" dirty="0">
                  <a:solidFill>
                    <a:schemeClr val="bg1"/>
                  </a:solidFill>
                </a:rPr>
                <a:t>m</a:t>
              </a:r>
              <a:r>
                <a:rPr lang="zh-CN" altLang="zh-CN" sz="1400" dirty="0">
                  <a:solidFill>
                    <a:schemeClr val="bg1"/>
                  </a:solidFill>
                </a:rPr>
                <a:t>用来存放当前已比较过的各数中的最大者。开始时设</a:t>
              </a:r>
              <a:r>
                <a:rPr lang="en-US" altLang="zh-CN" sz="1400" dirty="0">
                  <a:solidFill>
                    <a:schemeClr val="bg1"/>
                  </a:solidFill>
                </a:rPr>
                <a:t>m</a:t>
              </a:r>
              <a:r>
                <a:rPr lang="zh-CN" altLang="zh-CN" sz="1400" dirty="0">
                  <a:solidFill>
                    <a:schemeClr val="bg1"/>
                  </a:solidFill>
                </a:rPr>
                <a:t>的值为</a:t>
              </a:r>
              <a:r>
                <a:rPr lang="en-US" altLang="zh-CN" sz="1400" dirty="0">
                  <a:solidFill>
                    <a:schemeClr val="bg1"/>
                  </a:solidFill>
                </a:rPr>
                <a:t>a[0]</a:t>
              </a:r>
              <a:r>
                <a:rPr lang="zh-CN" altLang="zh-CN" sz="1400" dirty="0">
                  <a:solidFill>
                    <a:schemeClr val="bg1"/>
                  </a:solidFill>
                </a:rPr>
                <a:t>，然后依次将</a:t>
              </a:r>
              <a:r>
                <a:rPr lang="en-US" altLang="zh-CN" sz="1400" dirty="0">
                  <a:solidFill>
                    <a:schemeClr val="bg1"/>
                  </a:solidFill>
                </a:rPr>
                <a:t>m</a:t>
              </a:r>
              <a:r>
                <a:rPr lang="zh-CN" altLang="zh-CN" sz="1400" dirty="0">
                  <a:solidFill>
                    <a:schemeClr val="bg1"/>
                  </a:solidFill>
                </a:rPr>
                <a:t>与</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比，如果</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大于</a:t>
              </a:r>
              <a:r>
                <a:rPr lang="en-US" altLang="zh-CN" sz="1400" dirty="0">
                  <a:solidFill>
                    <a:schemeClr val="bg1"/>
                  </a:solidFill>
                </a:rPr>
                <a:t>m</a:t>
              </a:r>
              <a:r>
                <a:rPr lang="zh-CN" altLang="zh-CN" sz="1400" dirty="0">
                  <a:solidFill>
                    <a:schemeClr val="bg1"/>
                  </a:solidFill>
                </a:rPr>
                <a:t>，就以</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的原值。下一次以</a:t>
              </a:r>
              <a:r>
                <a:rPr lang="en-US" altLang="zh-CN" sz="1400" dirty="0">
                  <a:solidFill>
                    <a:schemeClr val="bg1"/>
                  </a:solidFill>
                </a:rPr>
                <a:t>m</a:t>
              </a:r>
              <a:r>
                <a:rPr lang="zh-CN" altLang="zh-CN" sz="1400" dirty="0">
                  <a:solidFill>
                    <a:schemeClr val="bg1"/>
                  </a:solidFill>
                </a:rPr>
                <a:t>的新值与下一个</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比较。经过</a:t>
              </a:r>
              <a:r>
                <a:rPr lang="en-US" altLang="zh-CN" sz="1400" dirty="0">
                  <a:solidFill>
                    <a:schemeClr val="bg1"/>
                  </a:solidFill>
                </a:rPr>
                <a:t>9</a:t>
              </a:r>
              <a:r>
                <a:rPr lang="zh-CN" altLang="zh-CN" sz="1400" dirty="0">
                  <a:solidFill>
                    <a:schemeClr val="bg1"/>
                  </a:solidFill>
                </a:rPr>
                <a:t>轮循环的比较，</a:t>
              </a:r>
              <a:r>
                <a:rPr lang="en-US" altLang="zh-CN" sz="1400" dirty="0">
                  <a:solidFill>
                    <a:schemeClr val="bg1"/>
                  </a:solidFill>
                </a:rPr>
                <a:t>m</a:t>
              </a:r>
              <a:r>
                <a:rPr lang="zh-CN" altLang="zh-CN" sz="1400" dirty="0">
                  <a:solidFill>
                    <a:schemeClr val="bg1"/>
                  </a:solidFill>
                </a:rPr>
                <a:t>最后的值就是</a:t>
              </a:r>
              <a:r>
                <a:rPr lang="en-US" altLang="zh-CN" sz="1400" dirty="0">
                  <a:solidFill>
                    <a:schemeClr val="bg1"/>
                  </a:solidFill>
                </a:rPr>
                <a:t>10</a:t>
              </a:r>
              <a:r>
                <a:rPr lang="zh-CN" altLang="zh-CN" sz="1400" dirty="0">
                  <a:solidFill>
                    <a:schemeClr val="bg1"/>
                  </a:solidFill>
                </a:rPr>
                <a:t>个数的最大数。</a:t>
              </a:r>
            </a:p>
            <a:p>
              <a:r>
                <a:rPr lang="zh-CN" altLang="zh-CN" sz="1400" dirty="0">
                  <a:solidFill>
                    <a:schemeClr val="bg1"/>
                  </a:solidFill>
                </a:rPr>
                <a:t>请注意分析怎样得到最大数是</a:t>
              </a:r>
              <a:r>
                <a:rPr lang="en-US" altLang="zh-CN" sz="1400" dirty="0">
                  <a:solidFill>
                    <a:schemeClr val="bg1"/>
                  </a:solidFill>
                </a:rPr>
                <a:t>10</a:t>
              </a:r>
              <a:r>
                <a:rPr lang="zh-CN" altLang="zh-CN" sz="1400" dirty="0">
                  <a:solidFill>
                    <a:schemeClr val="bg1"/>
                  </a:solidFill>
                </a:rPr>
                <a:t>个数中第几个数。当每次出现以</a:t>
              </a:r>
              <a:r>
                <a:rPr lang="en-US" altLang="zh-CN" sz="1400" dirty="0">
                  <a:solidFill>
                    <a:schemeClr val="bg1"/>
                  </a:solidFill>
                </a:rPr>
                <a:t>max(</a:t>
              </a:r>
              <a:r>
                <a:rPr lang="en-US" altLang="zh-CN" sz="1400" dirty="0" err="1">
                  <a:solidFill>
                    <a:schemeClr val="bg1"/>
                  </a:solidFill>
                </a:rPr>
                <a:t>m,a</a:t>
              </a:r>
              <a:r>
                <a:rPr lang="en-US" altLang="zh-CN" sz="1400" dirty="0">
                  <a:solidFill>
                    <a:schemeClr val="bg1"/>
                  </a:solidFill>
                </a:rPr>
                <a:t>[</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的原值时，就把</a:t>
              </a:r>
              <a:r>
                <a:rPr lang="en-US" altLang="zh-CN" sz="1400" dirty="0" err="1">
                  <a:solidFill>
                    <a:schemeClr val="bg1"/>
                  </a:solidFill>
                </a:rPr>
                <a:t>i</a:t>
              </a:r>
              <a:r>
                <a:rPr lang="zh-CN" altLang="zh-CN" sz="1400" dirty="0">
                  <a:solidFill>
                    <a:schemeClr val="bg1"/>
                  </a:solidFill>
                </a:rPr>
                <a:t>的值保存在变量</a:t>
              </a:r>
              <a:r>
                <a:rPr lang="en-US" altLang="zh-CN" sz="1400" dirty="0">
                  <a:solidFill>
                    <a:schemeClr val="bg1"/>
                  </a:solidFill>
                </a:rPr>
                <a:t>n</a:t>
              </a:r>
              <a:r>
                <a:rPr lang="zh-CN" altLang="zh-CN" sz="1400" dirty="0">
                  <a:solidFill>
                    <a:schemeClr val="bg1"/>
                  </a:solidFill>
                </a:rPr>
                <a:t>中。</a:t>
              </a:r>
              <a:r>
                <a:rPr lang="en-US" altLang="zh-CN" sz="1400" dirty="0">
                  <a:solidFill>
                    <a:schemeClr val="bg1"/>
                  </a:solidFill>
                </a:rPr>
                <a:t>n</a:t>
              </a:r>
              <a:r>
                <a:rPr lang="zh-CN" altLang="zh-CN" sz="1400" dirty="0">
                  <a:solidFill>
                    <a:schemeClr val="bg1"/>
                  </a:solidFill>
                </a:rPr>
                <a:t>最后的值就是最大数的序号</a:t>
              </a:r>
              <a:r>
                <a:rPr lang="en-US" altLang="zh-CN" sz="1400" dirty="0">
                  <a:solidFill>
                    <a:schemeClr val="bg1"/>
                  </a:solidFill>
                </a:rPr>
                <a:t>(</a:t>
              </a:r>
              <a:r>
                <a:rPr lang="zh-CN" altLang="zh-CN" sz="1400" dirty="0">
                  <a:solidFill>
                    <a:schemeClr val="bg1"/>
                  </a:solidFill>
                </a:rPr>
                <a:t>注意序号从</a:t>
              </a:r>
              <a:r>
                <a:rPr lang="en-US" altLang="zh-CN" sz="1400" dirty="0">
                  <a:solidFill>
                    <a:schemeClr val="bg1"/>
                  </a:solidFill>
                </a:rPr>
                <a:t>0</a:t>
              </a:r>
              <a:r>
                <a:rPr lang="zh-CN" altLang="zh-CN" sz="1400" dirty="0">
                  <a:solidFill>
                    <a:schemeClr val="bg1"/>
                  </a:solidFill>
                </a:rPr>
                <a:t>开始</a:t>
              </a:r>
              <a:r>
                <a:rPr lang="en-US" altLang="zh-CN" sz="1400" dirty="0">
                  <a:solidFill>
                    <a:schemeClr val="bg1"/>
                  </a:solidFill>
                </a:rPr>
                <a:t>)</a:t>
              </a:r>
              <a:r>
                <a:rPr lang="zh-CN" altLang="zh-CN" sz="1400" dirty="0">
                  <a:solidFill>
                    <a:schemeClr val="bg1"/>
                  </a:solidFill>
                </a:rPr>
                <a:t>，如果要输出</a:t>
              </a:r>
              <a:r>
                <a:rPr lang="en-US" altLang="zh-CN" sz="1400" dirty="0">
                  <a:solidFill>
                    <a:schemeClr val="bg1"/>
                  </a:solidFill>
                </a:rPr>
                <a:t>“</a:t>
              </a:r>
              <a:r>
                <a:rPr lang="zh-CN" altLang="zh-CN" sz="1400" dirty="0">
                  <a:solidFill>
                    <a:schemeClr val="bg1"/>
                  </a:solidFill>
                </a:rPr>
                <a:t>最大数是</a:t>
              </a:r>
              <a:r>
                <a:rPr lang="en-US" altLang="zh-CN" sz="1400" dirty="0">
                  <a:solidFill>
                    <a:schemeClr val="bg1"/>
                  </a:solidFill>
                </a:rPr>
                <a:t>10</a:t>
              </a:r>
              <a:r>
                <a:rPr lang="zh-CN" altLang="zh-CN" sz="1400" dirty="0">
                  <a:solidFill>
                    <a:schemeClr val="bg1"/>
                  </a:solidFill>
                </a:rPr>
                <a:t>个数中第几个数</a:t>
              </a:r>
              <a:r>
                <a:rPr lang="en-US" altLang="zh-CN" sz="1400" dirty="0">
                  <a:solidFill>
                    <a:schemeClr val="bg1"/>
                  </a:solidFill>
                </a:rPr>
                <a:t>”</a:t>
              </a:r>
              <a:r>
                <a:rPr lang="zh-CN" altLang="zh-CN" sz="1400" dirty="0">
                  <a:solidFill>
                    <a:schemeClr val="bg1"/>
                  </a:solidFill>
                </a:rPr>
                <a:t>，应为</a:t>
              </a:r>
              <a:r>
                <a:rPr lang="en-US" altLang="zh-CN" sz="1400" dirty="0">
                  <a:solidFill>
                    <a:schemeClr val="bg1"/>
                  </a:solidFill>
                </a:rPr>
                <a:t>n+1</a:t>
              </a:r>
              <a:r>
                <a:rPr lang="zh-CN" altLang="zh-CN" sz="1400" dirty="0">
                  <a:solidFill>
                    <a:schemeClr val="bg1"/>
                  </a:solidFill>
                </a:rPr>
                <a:t>。因为数组元素序号从</a:t>
              </a:r>
              <a:r>
                <a:rPr lang="en-US" altLang="zh-CN" sz="1400" dirty="0">
                  <a:solidFill>
                    <a:schemeClr val="bg1"/>
                  </a:solidFill>
                </a:rPr>
                <a:t>0</a:t>
              </a:r>
              <a:r>
                <a:rPr lang="zh-CN" altLang="zh-CN" sz="1400" dirty="0">
                  <a:solidFill>
                    <a:schemeClr val="bg1"/>
                  </a:solidFill>
                </a:rPr>
                <a:t>开始。</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108488" y="1837051"/>
            <a:ext cx="12083512" cy="295192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10 integer numbers:");</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for(</a:t>
            </a:r>
            <a:r>
              <a:rPr lang="en-US" altLang="zh-CN" sz="1400" dirty="0" err="1"/>
              <a:t>i</a:t>
            </a:r>
            <a:r>
              <a:rPr lang="en-US" altLang="zh-CN" sz="1400" dirty="0"/>
              <a:t>=1,m=a[0],n=0;i&lt;10;i++)</a:t>
            </a:r>
          </a:p>
          <a:p>
            <a:pPr defTabSz="363538">
              <a:lnSpc>
                <a:spcPct val="120000"/>
              </a:lnSpc>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a:lnSpc>
                <a:spcPct val="120000"/>
              </a:lnSpc>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a:lnSpc>
                <a:spcPct val="120000"/>
              </a:lnSpc>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27689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01516" y="3950318"/>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515479" y="5025771"/>
            <a:ext cx="4324350" cy="113347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33</a:t>
            </a:fld>
            <a:endParaRPr lang="zh-CN" altLang="en-US"/>
          </a:p>
        </p:txBody>
      </p:sp>
    </p:spTree>
    <p:extLst>
      <p:ext uri="{BB962C8B-B14F-4D97-AF65-F5344CB8AC3E}">
        <p14:creationId xmlns:p14="http://schemas.microsoft.com/office/powerpoint/2010/main" val="3987003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253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8" y="797216"/>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7.10】</a:t>
            </a:r>
            <a:r>
              <a:rPr lang="zh-CN" altLang="en-US" sz="2000" dirty="0">
                <a:solidFill>
                  <a:schemeClr val="accent1"/>
                </a:solidFill>
              </a:rPr>
              <a:t>有一个一维数组</a:t>
            </a:r>
            <a:r>
              <a:rPr lang="en-US" altLang="zh-CN" sz="2000" dirty="0">
                <a:solidFill>
                  <a:schemeClr val="accent1"/>
                </a:solidFill>
              </a:rPr>
              <a:t>score</a:t>
            </a:r>
            <a:r>
              <a:rPr lang="zh-CN" altLang="en-US" sz="2000" dirty="0">
                <a:solidFill>
                  <a:schemeClr val="accent1"/>
                </a:solidFill>
              </a:rPr>
              <a:t>，内放</a:t>
            </a:r>
            <a:r>
              <a:rPr lang="en-US" altLang="zh-CN" sz="2000" dirty="0">
                <a:solidFill>
                  <a:schemeClr val="accent1"/>
                </a:solidFill>
              </a:rPr>
              <a:t>10</a:t>
            </a:r>
            <a:r>
              <a:rPr lang="zh-CN" altLang="en-US" sz="2000" dirty="0">
                <a:solidFill>
                  <a:schemeClr val="accent1"/>
                </a:solidFill>
              </a:rPr>
              <a:t>个学生成绩，求平均成绩。</a:t>
            </a:r>
          </a:p>
        </p:txBody>
      </p:sp>
      <p:grpSp>
        <p:nvGrpSpPr>
          <p:cNvPr id="51" name="组合 50"/>
          <p:cNvGrpSpPr/>
          <p:nvPr/>
        </p:nvGrpSpPr>
        <p:grpSpPr>
          <a:xfrm>
            <a:off x="337992" y="5207626"/>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wrap="square" rtlCol="0">
              <a:spAutoFit/>
            </a:bodyPr>
            <a:lstStyle/>
            <a:p>
              <a:r>
                <a:rPr lang="en-US" altLang="zh-CN" sz="1600" dirty="0">
                  <a:solidFill>
                    <a:schemeClr val="bg1"/>
                  </a:solidFill>
                </a:rPr>
                <a:t>(1) </a:t>
              </a:r>
              <a:r>
                <a:rPr lang="zh-CN" altLang="zh-CN" sz="1600" dirty="0">
                  <a:solidFill>
                    <a:schemeClr val="bg1"/>
                  </a:solidFill>
                </a:rPr>
                <a:t>用数组名作函数参数，应该在主调函数和被调用函数分别定义数组。</a:t>
              </a:r>
            </a:p>
            <a:p>
              <a:r>
                <a:rPr lang="en-US" altLang="zh-CN" sz="1600" dirty="0">
                  <a:solidFill>
                    <a:schemeClr val="bg1"/>
                  </a:solidFill>
                </a:rPr>
                <a:t>(2) </a:t>
              </a:r>
              <a:r>
                <a:rPr lang="zh-CN" altLang="zh-CN" sz="1600" dirty="0">
                  <a:solidFill>
                    <a:schemeClr val="bg1"/>
                  </a:solidFill>
                </a:rPr>
                <a:t>实参数组与形参数组类型必须一致。</a:t>
              </a:r>
            </a:p>
            <a:p>
              <a:r>
                <a:rPr lang="en-US" altLang="zh-CN" sz="1600" dirty="0">
                  <a:solidFill>
                    <a:schemeClr val="bg1"/>
                  </a:solidFill>
                </a:rPr>
                <a:t>(3) </a:t>
              </a:r>
              <a:r>
                <a:rPr lang="zh-CN" altLang="zh-CN" sz="1600" dirty="0">
                  <a:solidFill>
                    <a:schemeClr val="bg1"/>
                  </a:solidFill>
                </a:rPr>
                <a:t>在定义</a:t>
              </a:r>
              <a:r>
                <a:rPr lang="en-US" altLang="zh-CN" sz="1600" dirty="0">
                  <a:solidFill>
                    <a:schemeClr val="bg1"/>
                  </a:solidFill>
                </a:rPr>
                <a:t>average</a:t>
              </a:r>
              <a:r>
                <a:rPr lang="zh-CN" altLang="zh-CN" sz="1600" dirty="0">
                  <a:solidFill>
                    <a:schemeClr val="bg1"/>
                  </a:solidFill>
                </a:rPr>
                <a:t>函数时，声明形参数组的大小为</a:t>
              </a:r>
              <a:r>
                <a:rPr lang="en-US" altLang="zh-CN" sz="1600" dirty="0">
                  <a:solidFill>
                    <a:schemeClr val="bg1"/>
                  </a:solidFill>
                </a:rPr>
                <a:t>10</a:t>
              </a:r>
              <a:r>
                <a:rPr lang="zh-CN" altLang="zh-CN" sz="1600" dirty="0">
                  <a:solidFill>
                    <a:schemeClr val="bg1"/>
                  </a:solidFill>
                </a:rPr>
                <a:t>，但在实际上，</a:t>
              </a:r>
              <a:r>
                <a:rPr lang="zh-CN" altLang="zh-CN" sz="1600" b="1" dirty="0">
                  <a:solidFill>
                    <a:schemeClr val="bg1"/>
                  </a:solidFill>
                </a:rPr>
                <a:t>指定其大小是不起任何作用的</a:t>
              </a:r>
              <a:r>
                <a:rPr lang="zh-CN" altLang="zh-CN" sz="1600" dirty="0">
                  <a:solidFill>
                    <a:schemeClr val="bg1"/>
                  </a:solidFill>
                </a:rPr>
                <a:t>，因为</a:t>
              </a:r>
              <a:r>
                <a:rPr lang="en-US" altLang="zh-CN" sz="1600" dirty="0">
                  <a:solidFill>
                    <a:schemeClr val="bg1"/>
                  </a:solidFill>
                </a:rPr>
                <a:t>C</a:t>
              </a:r>
              <a:r>
                <a:rPr lang="zh-CN" altLang="zh-CN" sz="1600" dirty="0">
                  <a:solidFill>
                    <a:schemeClr val="bg1"/>
                  </a:solidFill>
                </a:rPr>
                <a:t>语言编译系统并不检查形参数组大小，只是将实参数组的首元素的地址传给形参数组名。</a:t>
              </a:r>
              <a:endParaRPr lang="en-US" altLang="zh-CN" sz="1600" dirty="0">
                <a:solidFill>
                  <a:schemeClr val="bg1"/>
                </a:solidFill>
              </a:endParaRPr>
            </a:p>
            <a:p>
              <a:r>
                <a:rPr lang="en-US" altLang="zh-CN" sz="1600" dirty="0">
                  <a:solidFill>
                    <a:schemeClr val="bg1"/>
                  </a:solidFill>
                </a:rPr>
                <a:t>(4) </a:t>
              </a:r>
              <a:r>
                <a:rPr lang="zh-CN" altLang="zh-CN" sz="1600" dirty="0">
                  <a:solidFill>
                    <a:schemeClr val="bg1"/>
                  </a:solidFill>
                </a:rPr>
                <a:t>形参数组可以不指定大小，在定义数组时在数组名后面跟一个空的方括号</a:t>
              </a:r>
              <a:r>
                <a:rPr lang="zh-CN" altLang="en-US" sz="1600" dirty="0">
                  <a:solidFill>
                    <a:schemeClr val="bg1"/>
                  </a:solidFill>
                </a:rPr>
                <a:t>。</a:t>
              </a:r>
              <a:endParaRPr lang="zh-CN" altLang="zh-CN" sz="1600" dirty="0">
                <a:solidFill>
                  <a:schemeClr val="bg1"/>
                </a:solidFill>
              </a:endParaRP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402050" y="1511296"/>
            <a:ext cx="11470446" cy="347945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score[10],aver;</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("input 10 scores:\n");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=1;i&lt;10;i++)</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a:lnSpc>
                <a:spcPct val="120000"/>
              </a:lnSpc>
            </a:pPr>
            <a:r>
              <a:rPr lang="zh-CN" altLang="en-US" sz="1400" dirty="0"/>
              <a:t>	</a:t>
            </a:r>
            <a:r>
              <a:rPr lang="en-US" altLang="zh-CN" sz="1400" dirty="0"/>
              <a:t>aver=sum/10;</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xmlns="" id="{D2F7F4DA-CFBD-431E-82FA-4E56981BB1F1}"/>
              </a:ext>
            </a:extLst>
          </p:cNvPr>
          <p:cNvSpPr/>
          <p:nvPr/>
        </p:nvSpPr>
        <p:spPr>
          <a:xfrm>
            <a:off x="6193267" y="1518500"/>
            <a:ext cx="4934516"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rgbClr val="C00000"/>
                </a:solidFill>
              </a:rPr>
              <a:t>float average(float array</a:t>
            </a:r>
            <a:r>
              <a:rPr lang="en-US" altLang="zh-CN" sz="1600" dirty="0" smtClean="0">
                <a:solidFill>
                  <a:srgbClr val="C00000"/>
                </a:solidFill>
              </a:rPr>
              <a:t>[])  // </a:t>
            </a:r>
            <a:r>
              <a:rPr lang="zh-CN" altLang="en-US" sz="1600" dirty="0" smtClean="0">
                <a:solidFill>
                  <a:srgbClr val="C00000"/>
                </a:solidFill>
              </a:rPr>
              <a:t>替换下行</a:t>
            </a:r>
            <a:endParaRPr lang="en-US" altLang="zh-CN" sz="1600" dirty="0">
              <a:solidFill>
                <a:srgbClr val="C00000"/>
              </a:solidFill>
            </a:endParaRPr>
          </a:p>
        </p:txBody>
      </p:sp>
      <p:grpSp>
        <p:nvGrpSpPr>
          <p:cNvPr id="26" name="组合 25">
            <a:extLst>
              <a:ext uri="{FF2B5EF4-FFF2-40B4-BE49-F238E27FC236}">
                <a16:creationId xmlns:a16="http://schemas.microsoft.com/office/drawing/2014/main" xmlns="" id="{1AA1FD9A-69A9-4087-BCCF-813E351B8518}"/>
              </a:ext>
            </a:extLst>
          </p:cNvPr>
          <p:cNvGrpSpPr/>
          <p:nvPr/>
        </p:nvGrpSpPr>
        <p:grpSpPr>
          <a:xfrm>
            <a:off x="7904799" y="78651"/>
            <a:ext cx="4100427" cy="1308661"/>
            <a:chOff x="8582294" y="4088153"/>
            <a:chExt cx="4231358" cy="1308661"/>
          </a:xfrm>
        </p:grpSpPr>
        <p:sp>
          <p:nvSpPr>
            <p:cNvPr id="27"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8"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3"/>
              <a:ext cx="3442108"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2512027" y="509518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8280163" y="3714391"/>
            <a:ext cx="3467100" cy="1162050"/>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34</a:t>
            </a:fld>
            <a:endParaRPr lang="zh-CN" altLang="en-US"/>
          </a:p>
        </p:txBody>
      </p:sp>
    </p:spTree>
    <p:extLst>
      <p:ext uri="{BB962C8B-B14F-4D97-AF65-F5344CB8AC3E}">
        <p14:creationId xmlns:p14="http://schemas.microsoft.com/office/powerpoint/2010/main" val="198990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331017"/>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39485" y="578716"/>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有两个班级，分别有</a:t>
            </a:r>
            <a:r>
              <a:rPr lang="en-US" altLang="zh-CN" sz="2000" dirty="0">
                <a:solidFill>
                  <a:schemeClr val="accent1"/>
                </a:solidFill>
              </a:rPr>
              <a:t>35</a:t>
            </a:r>
            <a:r>
              <a:rPr lang="zh-CN" altLang="en-US" sz="2000" dirty="0">
                <a:solidFill>
                  <a:schemeClr val="accent1"/>
                </a:solidFill>
              </a:rPr>
              <a:t>和</a:t>
            </a:r>
            <a:r>
              <a:rPr lang="en-US" altLang="zh-CN" sz="2000" dirty="0">
                <a:solidFill>
                  <a:schemeClr val="accent1"/>
                </a:solidFill>
              </a:rPr>
              <a:t>30</a:t>
            </a:r>
            <a:r>
              <a:rPr lang="zh-CN" altLang="en-US" sz="2000" dirty="0">
                <a:solidFill>
                  <a:schemeClr val="accent1"/>
                </a:solidFill>
              </a:rPr>
              <a:t>名学生，调用</a:t>
            </a:r>
            <a:r>
              <a:rPr lang="en-US" altLang="zh-CN" sz="2000" dirty="0">
                <a:solidFill>
                  <a:schemeClr val="accent1"/>
                </a:solidFill>
              </a:rPr>
              <a:t>average</a:t>
            </a:r>
            <a:r>
              <a:rPr lang="zh-CN" altLang="en-US" sz="2000" dirty="0">
                <a:solidFill>
                  <a:schemeClr val="accent1"/>
                </a:solidFill>
              </a:rPr>
              <a:t>函数，分别求这两个班的学生的平均成绩。</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39485" y="1131376"/>
            <a:ext cx="11887200" cy="40765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score1[5]={98.5,97,91.5,60,55</a:t>
            </a:r>
            <a:r>
              <a:rPr lang="en-US" altLang="zh-CN" sz="1400" dirty="0" smtClean="0"/>
              <a:t>};</a:t>
            </a:r>
            <a:r>
              <a:rPr lang="en-US" altLang="zh-CN" sz="1400" dirty="0" smtClean="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a:lnSpc>
                <a:spcPct val="120000"/>
              </a:lnSpc>
            </a:pPr>
            <a:r>
              <a:rPr lang="zh-CN" altLang="en-US" sz="1400" dirty="0"/>
              <a:t>	</a:t>
            </a:r>
            <a:r>
              <a:rPr lang="en-US" altLang="zh-CN" sz="1400" dirty="0"/>
              <a:t>float score2[10]={67.5,89.5,99,69.5,77,89.5,76.5,54,60,99.5};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a:lnSpc>
                <a:spcPct val="120000"/>
              </a:lnSpc>
            </a:pPr>
            <a:r>
              <a:rPr lang="zh-CN" altLang="en-US" sz="1400" dirty="0"/>
              <a:t>	</a:t>
            </a:r>
            <a:r>
              <a:rPr lang="en-US" altLang="zh-CN" sz="1400" dirty="0" err="1"/>
              <a:t>printf</a:t>
            </a:r>
            <a:r>
              <a:rPr lang="en-US" altLang="zh-CN" sz="1400" dirty="0"/>
              <a:t>("The average of class A </a:t>
            </a:r>
            <a:r>
              <a:rPr lang="en-US" altLang="zh-CN" sz="1400" dirty="0" smtClean="0"/>
              <a:t>is %6.2f\</a:t>
            </a:r>
            <a:r>
              <a:rPr lang="en-US" altLang="zh-CN" sz="1400" dirty="0" err="1" smtClean="0"/>
              <a:t>n</a:t>
            </a:r>
            <a:r>
              <a:rPr lang="en-US" altLang="zh-CN" sz="1400" dirty="0" err="1"/>
              <a:t>",average</a:t>
            </a:r>
            <a:r>
              <a:rPr lang="en-US" altLang="zh-CN" sz="1400" dirty="0"/>
              <a:t>(score1,5));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a:t>
            </a:r>
            <a:r>
              <a:rPr lang="zh-CN" altLang="en-US" sz="1400" spc="-100" dirty="0" smtClean="0">
                <a:solidFill>
                  <a:srgbClr val="008000"/>
                </a:solidFill>
              </a:rPr>
              <a:t>，不需指定</a:t>
            </a:r>
            <a:r>
              <a:rPr lang="zh-CN" altLang="en-US" sz="1400" spc="-100" dirty="0">
                <a:solidFill>
                  <a:srgbClr val="008000"/>
                </a:solidFill>
              </a:rPr>
              <a:t>形参数组长度</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a:lnSpc>
                <a:spcPct val="120000"/>
              </a:lnSpc>
            </a:pPr>
            <a:r>
              <a:rPr lang="zh-CN" altLang="en-US" sz="1400" dirty="0"/>
              <a:t>	</a:t>
            </a:r>
            <a:r>
              <a:rPr lang="en-US" altLang="zh-CN" sz="1400" dirty="0"/>
              <a:t>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754066"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599596"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599596" y="4200349"/>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xmlns=""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xmlns="" id="{4023858B-A1DC-4982-86E0-792A8D4D79CA}"/>
              </a:ext>
            </a:extLst>
          </p:cNvPr>
          <p:cNvGrpSpPr/>
          <p:nvPr/>
        </p:nvGrpSpPr>
        <p:grpSpPr>
          <a:xfrm>
            <a:off x="402050" y="5207904"/>
            <a:ext cx="11470446" cy="1564611"/>
            <a:chOff x="8582294" y="4088153"/>
            <a:chExt cx="10717315" cy="1564611"/>
          </a:xfrm>
        </p:grpSpPr>
        <p:sp>
          <p:nvSpPr>
            <p:cNvPr id="31" name="MH_Other_1">
              <a:extLst>
                <a:ext uri="{FF2B5EF4-FFF2-40B4-BE49-F238E27FC236}">
                  <a16:creationId xmlns:a16="http://schemas.microsoft.com/office/drawing/2014/main" xmlns=""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xmlns=""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xmlns=""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E66576CD-3CB7-4413-8466-314DF96E091B}"/>
              </a:ext>
            </a:extLst>
          </p:cNvPr>
          <p:cNvGraphicFramePr>
            <a:graphicFrameLocks noGrp="1"/>
          </p:cNvGraphicFramePr>
          <p:nvPr>
            <p:extLst>
              <p:ext uri="{D42A27DB-BD31-4B8C-83A1-F6EECF244321}">
                <p14:modId xmlns:p14="http://schemas.microsoft.com/office/powerpoint/2010/main" val="1548039136"/>
              </p:ext>
            </p:extLst>
          </p:nvPr>
        </p:nvGraphicFramePr>
        <p:xfrm>
          <a:off x="2324859" y="5762305"/>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xmlns="" val="651436457"/>
                    </a:ext>
                  </a:extLst>
                </a:gridCol>
                <a:gridCol w="720000">
                  <a:extLst>
                    <a:ext uri="{9D8B030D-6E8A-4147-A177-3AD203B41FA5}">
                      <a16:colId xmlns:a16="http://schemas.microsoft.com/office/drawing/2014/main" xmlns="" val="3070806124"/>
                    </a:ext>
                  </a:extLst>
                </a:gridCol>
                <a:gridCol w="720000">
                  <a:extLst>
                    <a:ext uri="{9D8B030D-6E8A-4147-A177-3AD203B41FA5}">
                      <a16:colId xmlns:a16="http://schemas.microsoft.com/office/drawing/2014/main" xmlns="" val="1875661413"/>
                    </a:ext>
                  </a:extLst>
                </a:gridCol>
                <a:gridCol w="720000">
                  <a:extLst>
                    <a:ext uri="{9D8B030D-6E8A-4147-A177-3AD203B41FA5}">
                      <a16:colId xmlns:a16="http://schemas.microsoft.com/office/drawing/2014/main" xmlns="" val="2812624939"/>
                    </a:ext>
                  </a:extLst>
                </a:gridCol>
                <a:gridCol w="720000">
                  <a:extLst>
                    <a:ext uri="{9D8B030D-6E8A-4147-A177-3AD203B41FA5}">
                      <a16:colId xmlns:a16="http://schemas.microsoft.com/office/drawing/2014/main" xmlns="" val="1298573315"/>
                    </a:ext>
                  </a:extLst>
                </a:gridCol>
                <a:gridCol w="720000">
                  <a:extLst>
                    <a:ext uri="{9D8B030D-6E8A-4147-A177-3AD203B41FA5}">
                      <a16:colId xmlns:a16="http://schemas.microsoft.com/office/drawing/2014/main" xmlns="" val="2393763993"/>
                    </a:ext>
                  </a:extLst>
                </a:gridCol>
                <a:gridCol w="720000">
                  <a:extLst>
                    <a:ext uri="{9D8B030D-6E8A-4147-A177-3AD203B41FA5}">
                      <a16:colId xmlns:a16="http://schemas.microsoft.com/office/drawing/2014/main" xmlns="" val="1894218839"/>
                    </a:ext>
                  </a:extLst>
                </a:gridCol>
                <a:gridCol w="720000">
                  <a:extLst>
                    <a:ext uri="{9D8B030D-6E8A-4147-A177-3AD203B41FA5}">
                      <a16:colId xmlns:a16="http://schemas.microsoft.com/office/drawing/2014/main" xmlns="" val="1785015020"/>
                    </a:ext>
                  </a:extLst>
                </a:gridCol>
                <a:gridCol w="720000">
                  <a:extLst>
                    <a:ext uri="{9D8B030D-6E8A-4147-A177-3AD203B41FA5}">
                      <a16:colId xmlns:a16="http://schemas.microsoft.com/office/drawing/2014/main" xmlns="" val="2698522093"/>
                    </a:ext>
                  </a:extLst>
                </a:gridCol>
                <a:gridCol w="720000">
                  <a:extLst>
                    <a:ext uri="{9D8B030D-6E8A-4147-A177-3AD203B41FA5}">
                      <a16:colId xmlns:a16="http://schemas.microsoft.com/office/drawing/2014/main" xmlns="" val="1333458723"/>
                    </a:ext>
                  </a:extLst>
                </a:gridCol>
                <a:gridCol w="720000">
                  <a:extLst>
                    <a:ext uri="{9D8B030D-6E8A-4147-A177-3AD203B41FA5}">
                      <a16:colId xmlns:a16="http://schemas.microsoft.com/office/drawing/2014/main" xmlns="" val="2762926639"/>
                    </a:ext>
                  </a:extLst>
                </a:gridCol>
              </a:tblGrid>
              <a:tr h="146628">
                <a:tc>
                  <a:txBody>
                    <a:bodyPr/>
                    <a:lstStyle/>
                    <a:p>
                      <a:pPr algn="ct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rgbClr val="002060"/>
                          </a:solidFill>
                        </a:rPr>
                        <a:t>a[0]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a[9]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71001786"/>
                  </a:ext>
                </a:extLst>
              </a:tr>
              <a:tr h="146628">
                <a:tc>
                  <a:txBody>
                    <a:bodyPr/>
                    <a:lstStyle/>
                    <a:p>
                      <a:pPr algn="ctr"/>
                      <a:r>
                        <a:rPr lang="zh-CN" altLang="en-US" sz="1400" dirty="0">
                          <a:solidFill>
                            <a:srgbClr val="002060"/>
                          </a:solidFill>
                        </a:rPr>
                        <a:t>起始地址</a:t>
                      </a:r>
                      <a:r>
                        <a:rPr lang="en-US" altLang="zh-CN" sz="1400" dirty="0">
                          <a:solidFill>
                            <a:srgbClr val="002060"/>
                          </a:solidFill>
                        </a:rPr>
                        <a:t>1000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rgbClr val="002060"/>
                          </a:solidFill>
                        </a:rPr>
                        <a:t>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10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12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14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16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18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2060"/>
                          </a:solidFill>
                        </a:rPr>
                        <a:t>20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2591949"/>
                  </a:ext>
                </a:extLst>
              </a:tr>
              <a:tr h="146628">
                <a:tc>
                  <a:txBody>
                    <a:bodyPr/>
                    <a:lstStyle/>
                    <a:p>
                      <a:pPr algn="ct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solidFill>
                            <a:srgbClr val="002060"/>
                          </a:solidFill>
                        </a:rPr>
                        <a:t>b[0]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rgbClr val="002060"/>
                          </a:solidFill>
                        </a:rPr>
                        <a:t>b[9]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36277784"/>
                  </a:ext>
                </a:extLst>
              </a:tr>
            </a:tbl>
          </a:graphicData>
        </a:graphic>
      </p:graphicFrame>
      <p:pic>
        <p:nvPicPr>
          <p:cNvPr id="5" name="图片 4"/>
          <p:cNvPicPr>
            <a:picLocks noChangeAspect="1"/>
          </p:cNvPicPr>
          <p:nvPr/>
        </p:nvPicPr>
        <p:blipFill>
          <a:blip r:embed="rId18" cstate="print"/>
          <a:stretch>
            <a:fillRect/>
          </a:stretch>
        </p:blipFill>
        <p:spPr>
          <a:xfrm>
            <a:off x="8263035" y="3969602"/>
            <a:ext cx="3448050" cy="838200"/>
          </a:xfrm>
          <a:prstGeom prst="rect">
            <a:avLst/>
          </a:prstGeom>
        </p:spPr>
      </p:pic>
      <p:sp>
        <p:nvSpPr>
          <p:cNvPr id="6" name="灯片编号占位符 5"/>
          <p:cNvSpPr>
            <a:spLocks noGrp="1"/>
          </p:cNvSpPr>
          <p:nvPr>
            <p:ph type="sldNum" sz="quarter" idx="12"/>
          </p:nvPr>
        </p:nvSpPr>
        <p:spPr/>
        <p:txBody>
          <a:bodyPr/>
          <a:lstStyle/>
          <a:p>
            <a:fld id="{B058512A-BF6F-43D0-855A-BBBF14572BDB}" type="slidenum">
              <a:rPr lang="zh-CN" altLang="en-US" smtClean="0"/>
              <a:pPr/>
              <a:t>35</a:t>
            </a:fld>
            <a:endParaRPr lang="zh-CN" altLang="en-US"/>
          </a:p>
        </p:txBody>
      </p:sp>
    </p:spTree>
    <p:extLst>
      <p:ext uri="{BB962C8B-B14F-4D97-AF65-F5344CB8AC3E}">
        <p14:creationId xmlns:p14="http://schemas.microsoft.com/office/powerpoint/2010/main" val="20687103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xmlns=""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所谓选择法就是先将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a:t>
            </a:r>
            <a:r>
              <a:rPr lang="zh-CN" altLang="en-US" b="1" dirty="0"/>
              <a:t>未经排序的数中</a:t>
            </a:r>
            <a:r>
              <a:rPr lang="zh-CN" altLang="en-US" dirty="0"/>
              <a:t>最小的一个。</a:t>
            </a:r>
            <a:r>
              <a:rPr lang="zh-CN" altLang="en-US" dirty="0">
                <a:solidFill>
                  <a:srgbClr val="0070C0"/>
                </a:solidFill>
              </a:rPr>
              <a:t>共比较</a:t>
            </a:r>
            <a:r>
              <a:rPr lang="en-US" altLang="zh-CN" dirty="0" smtClean="0">
                <a:solidFill>
                  <a:srgbClr val="0070C0"/>
                </a:solidFill>
              </a:rPr>
              <a:t>9</a:t>
            </a:r>
            <a:r>
              <a:rPr lang="zh-CN" altLang="en-US" dirty="0" smtClean="0">
                <a:solidFill>
                  <a:srgbClr val="0070C0"/>
                </a:solidFill>
              </a:rPr>
              <a:t>（</a:t>
            </a:r>
            <a:r>
              <a:rPr lang="en-US" altLang="zh-CN" dirty="0" smtClean="0">
                <a:solidFill>
                  <a:srgbClr val="0070C0"/>
                </a:solidFill>
              </a:rPr>
              <a:t>n-1</a:t>
            </a:r>
            <a:r>
              <a:rPr lang="zh-CN" altLang="en-US" dirty="0" smtClean="0">
                <a:solidFill>
                  <a:srgbClr val="0070C0"/>
                </a:solidFill>
              </a:rPr>
              <a:t>）轮</a:t>
            </a:r>
            <a:r>
              <a:rPr lang="zh-CN" altLang="en-US" dirty="0"/>
              <a:t>。</a:t>
            </a:r>
          </a:p>
        </p:txBody>
      </p:sp>
      <p:grpSp>
        <p:nvGrpSpPr>
          <p:cNvPr id="41" name="组合 40">
            <a:extLst>
              <a:ext uri="{FF2B5EF4-FFF2-40B4-BE49-F238E27FC236}">
                <a16:creationId xmlns:a16="http://schemas.microsoft.com/office/drawing/2014/main" xmlns=""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xmlns=""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xmlns=""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xmlns=""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xmlns=""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xmlns=""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xmlns=""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xmlns="" id="{BDC07919-1E6C-47E6-8FCB-2725CA41BF65}"/>
              </a:ext>
            </a:extLst>
          </p:cNvPr>
          <p:cNvGraphicFramePr>
            <a:graphicFrameLocks noGrp="1"/>
          </p:cNvGraphicFramePr>
          <p:nvPr>
            <p:extLst>
              <p:ext uri="{D42A27DB-BD31-4B8C-83A1-F6EECF244321}">
                <p14:modId xmlns:p14="http://schemas.microsoft.com/office/powerpoint/2010/main" val="1231715014"/>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xmlns="" val="1531548174"/>
                    </a:ext>
                  </a:extLst>
                </a:gridCol>
                <a:gridCol w="758153">
                  <a:extLst>
                    <a:ext uri="{9D8B030D-6E8A-4147-A177-3AD203B41FA5}">
                      <a16:colId xmlns:a16="http://schemas.microsoft.com/office/drawing/2014/main" xmlns="" val="2646365754"/>
                    </a:ext>
                  </a:extLst>
                </a:gridCol>
                <a:gridCol w="758153">
                  <a:extLst>
                    <a:ext uri="{9D8B030D-6E8A-4147-A177-3AD203B41FA5}">
                      <a16:colId xmlns:a16="http://schemas.microsoft.com/office/drawing/2014/main" xmlns="" val="423371678"/>
                    </a:ext>
                  </a:extLst>
                </a:gridCol>
                <a:gridCol w="758153">
                  <a:extLst>
                    <a:ext uri="{9D8B030D-6E8A-4147-A177-3AD203B41FA5}">
                      <a16:colId xmlns:a16="http://schemas.microsoft.com/office/drawing/2014/main" xmlns="" val="2457439468"/>
                    </a:ext>
                  </a:extLst>
                </a:gridCol>
                <a:gridCol w="758153">
                  <a:extLst>
                    <a:ext uri="{9D8B030D-6E8A-4147-A177-3AD203B41FA5}">
                      <a16:colId xmlns:a16="http://schemas.microsoft.com/office/drawing/2014/main" xmlns="" val="1366245101"/>
                    </a:ext>
                  </a:extLst>
                </a:gridCol>
                <a:gridCol w="5686147">
                  <a:extLst>
                    <a:ext uri="{9D8B030D-6E8A-4147-A177-3AD203B41FA5}">
                      <a16:colId xmlns:a16="http://schemas.microsoft.com/office/drawing/2014/main" xmlns=""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xmlns="" val="1278638392"/>
                  </a:ext>
                </a:extLst>
              </a:tr>
              <a:tr h="370840">
                <a:tc>
                  <a:txBody>
                    <a:bodyPr/>
                    <a:lstStyle/>
                    <a:p>
                      <a:pPr algn="ctr"/>
                      <a:r>
                        <a:rPr lang="en-US" altLang="zh-CN" sz="1800" dirty="0">
                          <a:solidFill>
                            <a:schemeClr val="tx1"/>
                          </a:solidFill>
                        </a:rPr>
                        <a:t>3</a:t>
                      </a:r>
                      <a:endParaRPr lang="zh-CN" altLang="en-US" sz="1800" dirty="0">
                        <a:solidFill>
                          <a:schemeClr val="tx1"/>
                        </a:solidFill>
                      </a:endParaRPr>
                    </a:p>
                  </a:txBody>
                  <a:tcPr/>
                </a:tc>
                <a:tc>
                  <a:txBody>
                    <a:bodyPr/>
                    <a:lstStyle/>
                    <a:p>
                      <a:pPr algn="ctr"/>
                      <a:r>
                        <a:rPr lang="en-US" altLang="zh-CN" sz="1800" dirty="0"/>
                        <a:t>6</a:t>
                      </a:r>
                      <a:endParaRPr lang="zh-CN" altLang="en-US" sz="1800" dirty="0"/>
                    </a:p>
                  </a:txBody>
                  <a:tcPr/>
                </a:tc>
                <a:tc>
                  <a:txBody>
                    <a:bodyPr/>
                    <a:lstStyle/>
                    <a:p>
                      <a:pPr algn="ctr"/>
                      <a:r>
                        <a:rPr lang="en-US" altLang="zh-CN" sz="1800" dirty="0">
                          <a:solidFill>
                            <a:srgbClr val="FF0000"/>
                          </a:solidFill>
                        </a:rPr>
                        <a:t>1</a:t>
                      </a:r>
                      <a:endParaRPr lang="zh-CN" altLang="en-US" sz="1800" dirty="0">
                        <a:solidFill>
                          <a:srgbClr val="FF0000"/>
                        </a:solidFill>
                      </a:endParaRPr>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16:rowId xmlns:a16="http://schemas.microsoft.com/office/drawing/2014/main" xmlns="" val="1017520220"/>
                  </a:ext>
                </a:extLst>
              </a:tr>
              <a:tr h="370840">
                <a:tc>
                  <a:txBody>
                    <a:bodyPr/>
                    <a:lstStyle/>
                    <a:p>
                      <a:pPr algn="ctr"/>
                      <a:r>
                        <a:rPr lang="en-US" altLang="zh-CN" sz="1800" dirty="0">
                          <a:solidFill>
                            <a:srgbClr val="0070C0"/>
                          </a:solidFill>
                        </a:rPr>
                        <a:t>1</a:t>
                      </a:r>
                      <a:endParaRPr lang="zh-CN" altLang="en-US" sz="1800" dirty="0">
                        <a:solidFill>
                          <a:srgbClr val="0070C0"/>
                        </a:solidFill>
                      </a:endParaRPr>
                    </a:p>
                  </a:txBody>
                  <a:tcPr/>
                </a:tc>
                <a:tc>
                  <a:txBody>
                    <a:bodyPr/>
                    <a:lstStyle/>
                    <a:p>
                      <a:pPr algn="ctr"/>
                      <a:r>
                        <a:rPr lang="en-US" altLang="zh-CN" sz="1800" dirty="0">
                          <a:solidFill>
                            <a:schemeClr val="tx1"/>
                          </a:solidFill>
                        </a:rPr>
                        <a:t>6</a:t>
                      </a:r>
                      <a:endParaRPr lang="zh-CN" altLang="en-US" sz="1800" dirty="0">
                        <a:solidFill>
                          <a:schemeClr val="tx1"/>
                        </a:solidFill>
                      </a:endParaRPr>
                    </a:p>
                  </a:txBody>
                  <a:tcPr/>
                </a:tc>
                <a:tc>
                  <a:txBody>
                    <a:bodyPr/>
                    <a:lstStyle/>
                    <a:p>
                      <a:pPr algn="ctr"/>
                      <a:r>
                        <a:rPr lang="en-US" altLang="zh-CN" sz="1800" dirty="0">
                          <a:solidFill>
                            <a:srgbClr val="FF0000"/>
                          </a:solidFill>
                        </a:rPr>
                        <a:t>3</a:t>
                      </a:r>
                      <a:endParaRPr lang="zh-CN" altLang="en-US" sz="1800" dirty="0">
                        <a:solidFill>
                          <a:srgbClr val="FF0000"/>
                        </a:solidFill>
                      </a:endParaRPr>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16:rowId xmlns:a16="http://schemas.microsoft.com/office/drawing/2014/main" xmlns="" val="2090629314"/>
                  </a:ext>
                </a:extLst>
              </a:tr>
              <a:tr h="370840">
                <a:tc>
                  <a:txBody>
                    <a:bodyPr/>
                    <a:lstStyle/>
                    <a:p>
                      <a:pPr algn="ctr"/>
                      <a:r>
                        <a:rPr lang="en-US" altLang="zh-CN" sz="1800" dirty="0">
                          <a:solidFill>
                            <a:srgbClr val="0070C0"/>
                          </a:solidFill>
                        </a:rPr>
                        <a:t>1</a:t>
                      </a:r>
                      <a:endParaRPr lang="zh-CN" altLang="en-US" sz="1800" dirty="0">
                        <a:solidFill>
                          <a:srgbClr val="0070C0"/>
                        </a:solidFill>
                      </a:endParaRPr>
                    </a:p>
                  </a:txBody>
                  <a:tcPr/>
                </a:tc>
                <a:tc>
                  <a:txBody>
                    <a:bodyPr/>
                    <a:lstStyle/>
                    <a:p>
                      <a:pPr algn="ctr"/>
                      <a:r>
                        <a:rPr lang="en-US" altLang="zh-CN" sz="1800" dirty="0">
                          <a:solidFill>
                            <a:srgbClr val="0070C0"/>
                          </a:solidFill>
                        </a:rPr>
                        <a:t>3</a:t>
                      </a:r>
                      <a:endParaRPr lang="zh-CN" altLang="en-US" sz="1800" dirty="0">
                        <a:solidFill>
                          <a:srgbClr val="0070C0"/>
                        </a:solidFill>
                      </a:endParaRPr>
                    </a:p>
                  </a:txBody>
                  <a:tcPr/>
                </a:tc>
                <a:tc>
                  <a:txBody>
                    <a:bodyPr/>
                    <a:lstStyle/>
                    <a:p>
                      <a:pPr algn="ctr"/>
                      <a:r>
                        <a:rPr lang="en-US" altLang="zh-CN" sz="1800" dirty="0">
                          <a:solidFill>
                            <a:schemeClr val="tx1"/>
                          </a:solidFill>
                        </a:rPr>
                        <a:t>6</a:t>
                      </a:r>
                      <a:endParaRPr lang="zh-CN" altLang="en-US" sz="1800" dirty="0">
                        <a:solidFill>
                          <a:schemeClr val="tx1"/>
                        </a:solidFill>
                      </a:endParaRPr>
                    </a:p>
                  </a:txBody>
                  <a:tcPr/>
                </a:tc>
                <a:tc>
                  <a:txBody>
                    <a:bodyPr/>
                    <a:lstStyle/>
                    <a:p>
                      <a:pPr algn="ctr"/>
                      <a:r>
                        <a:rPr lang="en-US" altLang="zh-CN" sz="1800" dirty="0"/>
                        <a:t>9</a:t>
                      </a:r>
                      <a:endParaRPr lang="zh-CN" altLang="en-US" sz="1800" dirty="0"/>
                    </a:p>
                  </a:txBody>
                  <a:tcPr/>
                </a:tc>
                <a:tc>
                  <a:txBody>
                    <a:bodyPr/>
                    <a:lstStyle/>
                    <a:p>
                      <a:pPr algn="ctr"/>
                      <a:r>
                        <a:rPr lang="en-US" altLang="zh-CN" sz="1800" dirty="0">
                          <a:solidFill>
                            <a:srgbClr val="FF0000"/>
                          </a:solidFill>
                        </a:rPr>
                        <a:t>4</a:t>
                      </a:r>
                      <a:endParaRPr lang="zh-CN" altLang="en-US" sz="1800" dirty="0">
                        <a:solidFill>
                          <a:srgbClr val="FF0000"/>
                        </a:solidFill>
                      </a:endParaRPr>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16:rowId xmlns:a16="http://schemas.microsoft.com/office/drawing/2014/main" xmlns="" val="3334329325"/>
                  </a:ext>
                </a:extLst>
              </a:tr>
              <a:tr h="370840">
                <a:tc>
                  <a:txBody>
                    <a:bodyPr/>
                    <a:lstStyle/>
                    <a:p>
                      <a:pPr algn="ctr"/>
                      <a:r>
                        <a:rPr lang="en-US" altLang="zh-CN" sz="1800" dirty="0">
                          <a:solidFill>
                            <a:srgbClr val="0070C0"/>
                          </a:solidFill>
                        </a:rPr>
                        <a:t>1</a:t>
                      </a:r>
                      <a:endParaRPr lang="zh-CN" altLang="en-US" sz="1800" dirty="0">
                        <a:solidFill>
                          <a:srgbClr val="0070C0"/>
                        </a:solidFill>
                      </a:endParaRPr>
                    </a:p>
                  </a:txBody>
                  <a:tcPr/>
                </a:tc>
                <a:tc>
                  <a:txBody>
                    <a:bodyPr/>
                    <a:lstStyle/>
                    <a:p>
                      <a:pPr algn="ctr"/>
                      <a:r>
                        <a:rPr lang="en-US" altLang="zh-CN" sz="1800" dirty="0">
                          <a:solidFill>
                            <a:srgbClr val="0070C0"/>
                          </a:solidFill>
                        </a:rPr>
                        <a:t>3</a:t>
                      </a:r>
                      <a:endParaRPr lang="zh-CN" altLang="en-US" sz="1800" dirty="0">
                        <a:solidFill>
                          <a:srgbClr val="0070C0"/>
                        </a:solidFill>
                      </a:endParaRPr>
                    </a:p>
                  </a:txBody>
                  <a:tcPr/>
                </a:tc>
                <a:tc>
                  <a:txBody>
                    <a:bodyPr/>
                    <a:lstStyle/>
                    <a:p>
                      <a:pPr algn="ctr"/>
                      <a:r>
                        <a:rPr lang="en-US" altLang="zh-CN" sz="1800" dirty="0">
                          <a:solidFill>
                            <a:srgbClr val="0070C0"/>
                          </a:solidFill>
                        </a:rPr>
                        <a:t>4</a:t>
                      </a:r>
                      <a:endParaRPr lang="zh-CN" altLang="en-US" sz="1800" dirty="0">
                        <a:solidFill>
                          <a:srgbClr val="0070C0"/>
                        </a:solidFill>
                      </a:endParaRPr>
                    </a:p>
                  </a:txBody>
                  <a:tcPr/>
                </a:tc>
                <a:tc>
                  <a:txBody>
                    <a:bodyPr/>
                    <a:lstStyle/>
                    <a:p>
                      <a:pPr algn="ctr"/>
                      <a:r>
                        <a:rPr lang="en-US" altLang="zh-CN" sz="1800" dirty="0"/>
                        <a:t>9</a:t>
                      </a:r>
                      <a:endParaRPr lang="zh-CN" altLang="en-US" sz="1800" dirty="0"/>
                    </a:p>
                  </a:txBody>
                  <a:tcPr/>
                </a:tc>
                <a:tc>
                  <a:txBody>
                    <a:bodyPr/>
                    <a:lstStyle/>
                    <a:p>
                      <a:pPr algn="ctr"/>
                      <a:r>
                        <a:rPr lang="en-US" altLang="zh-CN" sz="1800" dirty="0">
                          <a:solidFill>
                            <a:srgbClr val="FF0000"/>
                          </a:solidFill>
                        </a:rPr>
                        <a:t>6</a:t>
                      </a:r>
                      <a:endParaRPr lang="zh-CN" altLang="en-US" sz="1800" dirty="0">
                        <a:solidFill>
                          <a:srgbClr val="FF0000"/>
                        </a:solidFill>
                      </a:endParaRPr>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16:rowId xmlns:a16="http://schemas.microsoft.com/office/drawing/2014/main" xmlns="" val="2349103116"/>
                  </a:ext>
                </a:extLst>
              </a:tr>
              <a:tr h="370840">
                <a:tc>
                  <a:txBody>
                    <a:bodyPr/>
                    <a:lstStyle/>
                    <a:p>
                      <a:pPr algn="ctr"/>
                      <a:r>
                        <a:rPr lang="en-US" altLang="zh-CN" sz="1800" dirty="0">
                          <a:solidFill>
                            <a:srgbClr val="0070C0"/>
                          </a:solidFill>
                        </a:rPr>
                        <a:t>1</a:t>
                      </a:r>
                      <a:endParaRPr lang="zh-CN" altLang="en-US" sz="1800" dirty="0">
                        <a:solidFill>
                          <a:srgbClr val="0070C0"/>
                        </a:solidFill>
                      </a:endParaRPr>
                    </a:p>
                  </a:txBody>
                  <a:tcPr/>
                </a:tc>
                <a:tc>
                  <a:txBody>
                    <a:bodyPr/>
                    <a:lstStyle/>
                    <a:p>
                      <a:pPr algn="ctr"/>
                      <a:r>
                        <a:rPr lang="en-US" altLang="zh-CN" sz="1800" dirty="0">
                          <a:solidFill>
                            <a:srgbClr val="0070C0"/>
                          </a:solidFill>
                        </a:rPr>
                        <a:t>3</a:t>
                      </a:r>
                      <a:endParaRPr lang="zh-CN" altLang="en-US" sz="1800" dirty="0">
                        <a:solidFill>
                          <a:srgbClr val="0070C0"/>
                        </a:solidFill>
                      </a:endParaRPr>
                    </a:p>
                  </a:txBody>
                  <a:tcPr/>
                </a:tc>
                <a:tc>
                  <a:txBody>
                    <a:bodyPr/>
                    <a:lstStyle/>
                    <a:p>
                      <a:pPr algn="ctr"/>
                      <a:r>
                        <a:rPr lang="en-US" altLang="zh-CN" sz="1800" dirty="0">
                          <a:solidFill>
                            <a:srgbClr val="0070C0"/>
                          </a:solidFill>
                        </a:rPr>
                        <a:t>4</a:t>
                      </a:r>
                      <a:endParaRPr lang="zh-CN" altLang="en-US" sz="1800" dirty="0">
                        <a:solidFill>
                          <a:srgbClr val="0070C0"/>
                        </a:solidFill>
                      </a:endParaRPr>
                    </a:p>
                  </a:txBody>
                  <a:tcPr/>
                </a:tc>
                <a:tc>
                  <a:txBody>
                    <a:bodyPr/>
                    <a:lstStyle/>
                    <a:p>
                      <a:pPr algn="ctr"/>
                      <a:r>
                        <a:rPr lang="en-US" altLang="zh-CN" sz="1800" dirty="0">
                          <a:solidFill>
                            <a:srgbClr val="0070C0"/>
                          </a:solidFill>
                        </a:rPr>
                        <a:t>6</a:t>
                      </a:r>
                      <a:endParaRPr lang="zh-CN" altLang="en-US" sz="1800" dirty="0">
                        <a:solidFill>
                          <a:srgbClr val="0070C0"/>
                        </a:solidFill>
                      </a:endParaRPr>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16:rowId xmlns:a16="http://schemas.microsoft.com/office/drawing/2014/main" xmlns="" val="27423444"/>
                  </a:ext>
                </a:extLst>
              </a:tr>
            </a:tbl>
          </a:graphicData>
        </a:graphic>
      </p:graphicFrame>
      <p:sp>
        <p:nvSpPr>
          <p:cNvPr id="5" name="灯片编号占位符 4"/>
          <p:cNvSpPr>
            <a:spLocks noGrp="1"/>
          </p:cNvSpPr>
          <p:nvPr>
            <p:ph type="sldNum" sz="quarter" idx="12"/>
          </p:nvPr>
        </p:nvSpPr>
        <p:spPr/>
        <p:txBody>
          <a:bodyPr/>
          <a:lstStyle/>
          <a:p>
            <a:fld id="{B058512A-BF6F-43D0-855A-BBBF14572BDB}" type="slidenum">
              <a:rPr lang="zh-CN" altLang="en-US" smtClean="0"/>
              <a:pPr/>
              <a:t>36</a:t>
            </a:fld>
            <a:endParaRPr lang="zh-CN" altLang="en-US"/>
          </a:p>
        </p:txBody>
      </p:sp>
    </p:spTree>
    <p:extLst>
      <p:ext uri="{BB962C8B-B14F-4D97-AF65-F5344CB8AC3E}">
        <p14:creationId xmlns:p14="http://schemas.microsoft.com/office/powerpoint/2010/main" val="1010491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562856"/>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830997"/>
            </a:xfrm>
            <a:prstGeom prst="rect">
              <a:avLst/>
            </a:prstGeom>
            <a:noFill/>
          </p:spPr>
          <p:txBody>
            <a:bodyPr wrap="square" rtlCol="0">
              <a:spAutoFit/>
            </a:bodyPr>
            <a:lstStyle/>
            <a:p>
              <a:r>
                <a:rPr lang="zh-CN" altLang="en-US" sz="1600" dirty="0">
                  <a:solidFill>
                    <a:schemeClr val="bg1"/>
                  </a:solidFill>
                </a:rPr>
                <a:t>可以看到在执行函数调用语句“</a:t>
              </a:r>
              <a:r>
                <a:rPr lang="en-US" altLang="zh-CN" sz="1600" dirty="0">
                  <a:solidFill>
                    <a:schemeClr val="bg1"/>
                  </a:solidFill>
                </a:rPr>
                <a:t>sort(a,10)</a:t>
              </a:r>
              <a:r>
                <a:rPr lang="zh-CN" altLang="en-US" sz="1600" dirty="0">
                  <a:solidFill>
                    <a:schemeClr val="bg1"/>
                  </a:solidFill>
                </a:rPr>
                <a:t>；”之前和之后，</a:t>
              </a:r>
              <a:r>
                <a:rPr lang="en-US" altLang="zh-CN" sz="1600" dirty="0">
                  <a:solidFill>
                    <a:schemeClr val="bg1"/>
                  </a:solidFill>
                </a:rPr>
                <a:t>a</a:t>
              </a:r>
              <a:r>
                <a:rPr lang="zh-CN" altLang="en-US" sz="1600" dirty="0">
                  <a:solidFill>
                    <a:schemeClr val="bg1"/>
                  </a:solidFill>
                </a:rPr>
                <a:t>数组中各元素的值是不同的。原来是无序的，执行“</a:t>
              </a:r>
              <a:r>
                <a:rPr lang="en-US" altLang="zh-CN" sz="1600" dirty="0">
                  <a:solidFill>
                    <a:schemeClr val="bg1"/>
                  </a:solidFill>
                </a:rPr>
                <a:t>sort(a,10);</a:t>
              </a:r>
              <a:r>
                <a:rPr lang="zh-CN" altLang="en-US" sz="1600" dirty="0">
                  <a:solidFill>
                    <a:schemeClr val="bg1"/>
                  </a:solidFill>
                </a:rPr>
                <a:t>”后，</a:t>
              </a:r>
              <a:r>
                <a:rPr lang="en-US" altLang="zh-CN" sz="1600" dirty="0">
                  <a:solidFill>
                    <a:schemeClr val="bg1"/>
                  </a:solidFill>
                </a:rPr>
                <a:t>a</a:t>
              </a:r>
              <a:r>
                <a:rPr lang="zh-CN" altLang="en-US" sz="1600" dirty="0">
                  <a:solidFill>
                    <a:schemeClr val="bg1"/>
                  </a:solidFill>
                </a:rPr>
                <a:t>数组已经排好序了，这是由于形参数组</a:t>
              </a:r>
              <a:r>
                <a:rPr lang="en-US" altLang="zh-CN" sz="1600" dirty="0">
                  <a:solidFill>
                    <a:schemeClr val="bg1"/>
                  </a:solidFill>
                </a:rPr>
                <a:t>array</a:t>
              </a:r>
              <a:r>
                <a:rPr lang="zh-CN" altLang="en-US" sz="1600" dirty="0">
                  <a:solidFill>
                    <a:schemeClr val="bg1"/>
                  </a:solidFill>
                </a:rPr>
                <a:t>已用选择法进行排序了，形参数组改变也使实参数组随之改变。</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528638" y="727173"/>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a:lnSpc>
                <a:spcPct val="120000"/>
              </a:lnSpc>
            </a:pPr>
            <a:r>
              <a:rPr lang="en-US" altLang="zh-CN" sz="1400" dirty="0"/>
              <a:t>	</a:t>
            </a:r>
            <a:r>
              <a:rPr lang="en-US" altLang="zh-CN" sz="1400" dirty="0" err="1"/>
              <a:t>printf</a:t>
            </a:r>
            <a:r>
              <a:rPr lang="en-US" altLang="zh-CN" sz="1400" dirty="0"/>
              <a:t>("The sorted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smtClean="0"/>
              <a:t>++)  </a:t>
            </a:r>
            <a:r>
              <a:rPr lang="en-US" altLang="zh-CN" sz="1400" dirty="0" smtClean="0">
                <a:solidFill>
                  <a:srgbClr val="C00000"/>
                </a:solidFill>
              </a:rPr>
              <a:t>// </a:t>
            </a:r>
            <a:r>
              <a:rPr lang="zh-CN" altLang="en-US" sz="1400" dirty="0" smtClean="0">
                <a:solidFill>
                  <a:srgbClr val="C00000"/>
                </a:solidFill>
              </a:rPr>
              <a:t>未经排序的数从</a:t>
            </a:r>
            <a:r>
              <a:rPr lang="en-US" altLang="zh-CN" sz="1400" dirty="0" smtClean="0">
                <a:solidFill>
                  <a:srgbClr val="C00000"/>
                </a:solidFill>
              </a:rPr>
              <a:t>i+1</a:t>
            </a:r>
            <a:r>
              <a:rPr lang="zh-CN" altLang="en-US" sz="1400" dirty="0" smtClean="0">
                <a:solidFill>
                  <a:srgbClr val="C00000"/>
                </a:solidFill>
              </a:rPr>
              <a:t>开始</a:t>
            </a:r>
            <a:r>
              <a:rPr lang="zh-CN" altLang="en-US" sz="1400" dirty="0" smtClean="0"/>
              <a:t>，</a:t>
            </a:r>
            <a:endParaRPr lang="en-US" altLang="zh-CN" sz="1400" dirty="0"/>
          </a:p>
          <a:p>
            <a:pPr defTabSz="363538">
              <a:lnSpc>
                <a:spcPct val="120000"/>
              </a:lnSpc>
            </a:pPr>
            <a:r>
              <a:rPr lang="en-US" altLang="zh-CN" sz="1400" dirty="0"/>
              <a:t>			if(array[j]&lt;array[k])</a:t>
            </a:r>
          </a:p>
          <a:p>
            <a:pPr defTabSz="363538">
              <a:lnSpc>
                <a:spcPct val="120000"/>
              </a:lnSpc>
            </a:pPr>
            <a:r>
              <a:rPr lang="en-US" altLang="zh-CN" sz="1400" dirty="0"/>
              <a:t>				k=j</a:t>
            </a:r>
            <a:r>
              <a:rPr lang="en-US" altLang="zh-CN" sz="1400" dirty="0" smtClean="0"/>
              <a:t>; </a:t>
            </a:r>
            <a:r>
              <a:rPr lang="en-US" altLang="zh-CN" sz="1400" dirty="0" smtClean="0">
                <a:solidFill>
                  <a:srgbClr val="C00000"/>
                </a:solidFill>
              </a:rPr>
              <a:t>// </a:t>
            </a:r>
            <a:r>
              <a:rPr lang="zh-CN" altLang="en-US" sz="1400" dirty="0" smtClean="0">
                <a:solidFill>
                  <a:srgbClr val="C00000"/>
                </a:solidFill>
              </a:rPr>
              <a:t>未经排序的数中最小数的下标</a:t>
            </a:r>
            <a:endParaRPr lang="en-US" altLang="zh-CN" sz="1400" dirty="0">
              <a:solidFill>
                <a:srgbClr val="C00000"/>
              </a:solidFill>
            </a:endParaRPr>
          </a:p>
          <a:p>
            <a:pPr defTabSz="363538">
              <a:lnSpc>
                <a:spcPct val="120000"/>
              </a:lnSpc>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8"/>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9"/>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10"/>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1"/>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2"/>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3"/>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xmlns=""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7" cstate="print"/>
          <a:stretch>
            <a:fillRect/>
          </a:stretch>
        </p:blipFill>
        <p:spPr>
          <a:xfrm>
            <a:off x="7998619" y="3073428"/>
            <a:ext cx="3467100" cy="1162050"/>
          </a:xfrm>
          <a:prstGeom prst="rect">
            <a:avLst/>
          </a:prstGeom>
        </p:spPr>
      </p:pic>
      <p:sp>
        <p:nvSpPr>
          <p:cNvPr id="3" name="灯片编号占位符 2"/>
          <p:cNvSpPr>
            <a:spLocks noGrp="1"/>
          </p:cNvSpPr>
          <p:nvPr>
            <p:ph type="sldNum" sz="quarter" idx="12"/>
          </p:nvPr>
        </p:nvSpPr>
        <p:spPr/>
        <p:txBody>
          <a:bodyPr/>
          <a:lstStyle/>
          <a:p>
            <a:fld id="{B058512A-BF6F-43D0-855A-BBBF14572BDB}" type="slidenum">
              <a:rPr lang="zh-CN" altLang="en-US" smtClean="0"/>
              <a:pPr/>
              <a:t>37</a:t>
            </a:fld>
            <a:endParaRPr lang="zh-CN" altLang="en-US"/>
          </a:p>
        </p:txBody>
      </p:sp>
      <p:sp>
        <p:nvSpPr>
          <p:cNvPr id="25" name="MH_SubTitle_1">
            <a:extLst>
              <a:ext uri="{FF2B5EF4-FFF2-40B4-BE49-F238E27FC236}">
                <a16:creationId xmlns:a16="http://schemas.microsoft.com/office/drawing/2014/main" xmlns="" id="{0FD83E40-24EF-49EF-91B2-720BC63586DB}"/>
              </a:ext>
            </a:extLst>
          </p:cNvPr>
          <p:cNvSpPr/>
          <p:nvPr>
            <p:custDataLst>
              <p:tags r:id="rId1"/>
            </p:custDataLst>
          </p:nvPr>
        </p:nvSpPr>
        <p:spPr>
          <a:xfrm>
            <a:off x="287868" y="5887210"/>
            <a:ext cx="11497732" cy="818390"/>
          </a:xfrm>
          <a:prstGeom prst="rect">
            <a:avLst/>
          </a:prstGeom>
          <a:solidFill>
            <a:srgbClr val="FFFF00"/>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20000"/>
              </a:lnSpc>
              <a:spcAft>
                <a:spcPts val="600"/>
              </a:spcAft>
              <a:defRPr/>
            </a:pPr>
            <a:r>
              <a:rPr lang="zh-CN" altLang="en-US" dirty="0">
                <a:solidFill>
                  <a:schemeClr val="tx1">
                    <a:lumMod val="75000"/>
                    <a:lumOff val="25000"/>
                  </a:schemeClr>
                </a:solidFill>
              </a:rPr>
              <a:t>用</a:t>
            </a:r>
            <a:r>
              <a:rPr lang="zh-CN" altLang="en-US" b="1" dirty="0">
                <a:solidFill>
                  <a:schemeClr val="tx1">
                    <a:lumMod val="75000"/>
                    <a:lumOff val="25000"/>
                  </a:schemeClr>
                </a:solidFill>
              </a:rPr>
              <a:t>数组元素</a:t>
            </a:r>
            <a:r>
              <a:rPr lang="zh-CN" altLang="en-US" dirty="0">
                <a:solidFill>
                  <a:schemeClr val="tx1">
                    <a:lumMod val="75000"/>
                    <a:lumOff val="25000"/>
                  </a:schemeClr>
                </a:solidFill>
              </a:rPr>
              <a:t>作实参时，向形参变量传递的是数组元素的</a:t>
            </a:r>
            <a:r>
              <a:rPr lang="zh-CN" altLang="en-US" b="1" dirty="0">
                <a:solidFill>
                  <a:schemeClr val="tx1">
                    <a:lumMod val="75000"/>
                    <a:lumOff val="25000"/>
                  </a:schemeClr>
                </a:solidFill>
              </a:rPr>
              <a:t>值</a:t>
            </a:r>
            <a:r>
              <a:rPr lang="zh-CN" altLang="en-US" dirty="0" smtClean="0">
                <a:solidFill>
                  <a:schemeClr val="tx1">
                    <a:lumMod val="75000"/>
                    <a:lumOff val="25000"/>
                  </a:schemeClr>
                </a:solidFill>
              </a:rPr>
              <a:t>，</a:t>
            </a:r>
            <a:r>
              <a:rPr lang="zh-CN" altLang="en-US" b="1" dirty="0" smtClean="0">
                <a:solidFill>
                  <a:schemeClr val="tx1">
                    <a:lumMod val="75000"/>
                    <a:lumOff val="25000"/>
                  </a:schemeClr>
                </a:solidFill>
              </a:rPr>
              <a:t>称为</a:t>
            </a:r>
            <a:r>
              <a:rPr lang="zh-CN" altLang="en-US" b="1" smtClean="0">
                <a:solidFill>
                  <a:schemeClr val="tx1">
                    <a:lumMod val="75000"/>
                    <a:lumOff val="25000"/>
                  </a:schemeClr>
                </a:solidFill>
              </a:rPr>
              <a:t>值传递；</a:t>
            </a:r>
            <a:r>
              <a:rPr lang="zh-CN" altLang="en-US" dirty="0" smtClean="0">
                <a:solidFill>
                  <a:schemeClr val="tx1">
                    <a:lumMod val="75000"/>
                    <a:lumOff val="25000"/>
                  </a:schemeClr>
                </a:solidFill>
              </a:rPr>
              <a:t>而</a:t>
            </a:r>
            <a:r>
              <a:rPr lang="zh-CN" altLang="en-US" dirty="0">
                <a:solidFill>
                  <a:schemeClr val="tx1">
                    <a:lumMod val="75000"/>
                    <a:lumOff val="25000"/>
                  </a:schemeClr>
                </a:solidFill>
              </a:rPr>
              <a:t>用</a:t>
            </a:r>
            <a:r>
              <a:rPr lang="zh-CN" altLang="en-US" b="1" dirty="0">
                <a:solidFill>
                  <a:schemeClr val="tx1">
                    <a:lumMod val="75000"/>
                    <a:lumOff val="25000"/>
                  </a:schemeClr>
                </a:solidFill>
              </a:rPr>
              <a:t>数组名</a:t>
            </a:r>
            <a:r>
              <a:rPr lang="zh-CN" altLang="en-US" dirty="0">
                <a:solidFill>
                  <a:schemeClr val="tx1">
                    <a:lumMod val="75000"/>
                    <a:lumOff val="25000"/>
                  </a:schemeClr>
                </a:solidFill>
              </a:rPr>
              <a:t>作函数实参时，向形参</a:t>
            </a:r>
            <a:r>
              <a:rPr lang="en-US" altLang="zh-CN" dirty="0">
                <a:solidFill>
                  <a:schemeClr val="tx1">
                    <a:lumMod val="75000"/>
                    <a:lumOff val="25000"/>
                  </a:schemeClr>
                </a:solidFill>
              </a:rPr>
              <a:t>(</a:t>
            </a:r>
            <a:r>
              <a:rPr lang="zh-CN" altLang="en-US" dirty="0">
                <a:solidFill>
                  <a:schemeClr val="tx1">
                    <a:lumMod val="75000"/>
                    <a:lumOff val="25000"/>
                  </a:schemeClr>
                </a:solidFill>
              </a:rPr>
              <a:t>数组名或指针变量</a:t>
            </a:r>
            <a:r>
              <a:rPr lang="en-US" altLang="zh-CN" dirty="0">
                <a:solidFill>
                  <a:schemeClr val="tx1">
                    <a:lumMod val="75000"/>
                    <a:lumOff val="25000"/>
                  </a:schemeClr>
                </a:solidFill>
              </a:rPr>
              <a:t>) </a:t>
            </a:r>
            <a:r>
              <a:rPr lang="zh-CN" altLang="en-US" dirty="0">
                <a:solidFill>
                  <a:schemeClr val="tx1">
                    <a:lumMod val="75000"/>
                    <a:lumOff val="25000"/>
                  </a:schemeClr>
                </a:solidFill>
              </a:rPr>
              <a:t>传递的是</a:t>
            </a:r>
            <a:r>
              <a:rPr lang="zh-CN" altLang="en-US" b="1" dirty="0">
                <a:solidFill>
                  <a:schemeClr val="tx1">
                    <a:lumMod val="75000"/>
                    <a:lumOff val="25000"/>
                  </a:schemeClr>
                </a:solidFill>
              </a:rPr>
              <a:t>数组首元素的</a:t>
            </a:r>
            <a:r>
              <a:rPr lang="zh-CN" altLang="en-US" b="1" dirty="0" smtClean="0">
                <a:solidFill>
                  <a:schemeClr val="tx1">
                    <a:lumMod val="75000"/>
                    <a:lumOff val="25000"/>
                  </a:schemeClr>
                </a:solidFill>
              </a:rPr>
              <a:t>地址</a:t>
            </a:r>
            <a:r>
              <a:rPr lang="zh-CN" altLang="en-US" dirty="0" smtClean="0">
                <a:solidFill>
                  <a:schemeClr val="tx1">
                    <a:lumMod val="75000"/>
                    <a:lumOff val="25000"/>
                  </a:schemeClr>
                </a:solidFill>
              </a:rPr>
              <a:t>， </a:t>
            </a:r>
            <a:r>
              <a:rPr lang="zh-CN" altLang="en-US" b="1" dirty="0" smtClean="0">
                <a:solidFill>
                  <a:schemeClr val="tx1">
                    <a:lumMod val="75000"/>
                    <a:lumOff val="25000"/>
                  </a:schemeClr>
                </a:solidFill>
              </a:rPr>
              <a:t>称为“地址传递”，形参数组的改变也是实参数组随之改变。</a:t>
            </a:r>
            <a:endParaRPr lang="zh-CN" altLang="en-US" b="1" dirty="0">
              <a:solidFill>
                <a:schemeClr val="tx1">
                  <a:lumMod val="75000"/>
                  <a:lumOff val="25000"/>
                </a:schemeClr>
              </a:solidFill>
            </a:endParaRPr>
          </a:p>
        </p:txBody>
      </p:sp>
    </p:spTree>
    <p:extLst>
      <p:ext uri="{BB962C8B-B14F-4D97-AF65-F5344CB8AC3E}">
        <p14:creationId xmlns:p14="http://schemas.microsoft.com/office/powerpoint/2010/main" val="1983392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1" y="1264443"/>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在定义二维数组时，</a:t>
            </a:r>
            <a:r>
              <a:rPr lang="zh-CN" altLang="en-US" b="1" dirty="0">
                <a:solidFill>
                  <a:schemeClr val="tx1"/>
                </a:solidFill>
              </a:rPr>
              <a:t>必须指定列数</a:t>
            </a:r>
            <a:r>
              <a:rPr lang="en-US" altLang="zh-CN" b="1" dirty="0">
                <a:solidFill>
                  <a:schemeClr val="tx1"/>
                </a:solidFill>
              </a:rPr>
              <a:t>(</a:t>
            </a:r>
            <a:r>
              <a:rPr lang="zh-CN" altLang="en-US" b="1" dirty="0">
                <a:solidFill>
                  <a:schemeClr val="tx1"/>
                </a:solidFill>
              </a:rPr>
              <a:t>即一行中包含几个元素</a:t>
            </a:r>
            <a:r>
              <a:rPr lang="en-US" altLang="zh-CN" b="1"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b="1" dirty="0">
                <a:solidFill>
                  <a:schemeClr val="tx1"/>
                </a:solidFill>
              </a:rPr>
              <a:t>C</a:t>
            </a:r>
            <a:r>
              <a:rPr lang="zh-CN" altLang="en-US" b="1" dirty="0">
                <a:solidFill>
                  <a:schemeClr val="tx1"/>
                </a:solidFill>
              </a:rPr>
              <a:t>语言编译系统不检查第一维的大小</a:t>
            </a:r>
            <a:r>
              <a:rPr lang="zh-CN" altLang="en-US" dirty="0">
                <a:solidFill>
                  <a:schemeClr val="tx1"/>
                </a:solidFill>
              </a:rPr>
              <a:t>。</a:t>
            </a:r>
          </a:p>
        </p:txBody>
      </p:sp>
      <p:sp>
        <p:nvSpPr>
          <p:cNvPr id="9" name="圆角矩形 14">
            <a:extLst>
              <a:ext uri="{FF2B5EF4-FFF2-40B4-BE49-F238E27FC236}">
                <a16:creationId xmlns:a16="http://schemas.microsoft.com/office/drawing/2014/main" xmlns="" id="{4DE7CEEA-2845-4EC0-941D-A40616EBBB6B}"/>
              </a:ext>
            </a:extLst>
          </p:cNvPr>
          <p:cNvSpPr/>
          <p:nvPr/>
        </p:nvSpPr>
        <p:spPr>
          <a:xfrm>
            <a:off x="4455467" y="1967648"/>
            <a:ext cx="6532831"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16:creationId xmlns:a16="http://schemas.microsoft.com/office/drawing/2014/main" xmlns="" id="{05305299-58EB-4BB0-8E01-6E9CF0485897}"/>
              </a:ext>
            </a:extLst>
          </p:cNvPr>
          <p:cNvSpPr/>
          <p:nvPr/>
        </p:nvSpPr>
        <p:spPr>
          <a:xfrm>
            <a:off x="4455466" y="2705303"/>
            <a:ext cx="6532831"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a:lnSpc>
                <a:spcPct val="150000"/>
              </a:lnSpc>
              <a:defRPr/>
            </a:pPr>
            <a:endParaRPr lang="zh-CN" altLang="en-US" dirty="0">
              <a:solidFill>
                <a:schemeClr val="tx1"/>
              </a:solidFill>
            </a:endParaRPr>
          </a:p>
        </p:txBody>
      </p:sp>
      <p:pic>
        <p:nvPicPr>
          <p:cNvPr id="12" name="图片 11">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3798779" y="2647509"/>
            <a:ext cx="542925" cy="552450"/>
          </a:xfrm>
          <a:prstGeom prst="rect">
            <a:avLst/>
          </a:prstGeom>
        </p:spPr>
      </p:pic>
      <p:pic>
        <p:nvPicPr>
          <p:cNvPr id="13" name="图片 12">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789254" y="1933939"/>
            <a:ext cx="552450" cy="542925"/>
          </a:xfrm>
          <a:prstGeom prst="rect">
            <a:avLst/>
          </a:prstGeom>
        </p:spPr>
      </p:pic>
      <p:sp>
        <p:nvSpPr>
          <p:cNvPr id="3" name="灯片编号占位符 2"/>
          <p:cNvSpPr>
            <a:spLocks noGrp="1"/>
          </p:cNvSpPr>
          <p:nvPr>
            <p:ph type="sldNum" sz="quarter" idx="12"/>
          </p:nvPr>
        </p:nvSpPr>
        <p:spPr/>
        <p:txBody>
          <a:bodyPr/>
          <a:lstStyle/>
          <a:p>
            <a:fld id="{B058512A-BF6F-43D0-855A-BBBF14572BDB}" type="slidenum">
              <a:rPr lang="zh-CN" altLang="en-US" smtClean="0"/>
              <a:pPr/>
              <a:t>38</a:t>
            </a:fld>
            <a:endParaRPr lang="zh-CN" altLang="en-US"/>
          </a:p>
        </p:txBody>
      </p:sp>
    </p:spTree>
    <p:extLst>
      <p:ext uri="{BB962C8B-B14F-4D97-AF65-F5344CB8AC3E}">
        <p14:creationId xmlns:p14="http://schemas.microsoft.com/office/powerpoint/2010/main" val="245794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grpSp>
        <p:nvGrpSpPr>
          <p:cNvPr id="51" name="组合 50"/>
          <p:cNvGrpSpPr/>
          <p:nvPr/>
        </p:nvGrpSpPr>
        <p:grpSpPr>
          <a:xfrm>
            <a:off x="439269" y="4565000"/>
            <a:ext cx="11472512" cy="1649819"/>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971490"/>
            </a:xfrm>
            <a:prstGeom prst="rect">
              <a:avLst/>
            </a:prstGeom>
            <a:noFill/>
          </p:spPr>
          <p:txBody>
            <a:bodyPr wrap="square" rtlCol="0">
              <a:spAutoFit/>
            </a:bodyPr>
            <a:lstStyle/>
            <a:p>
              <a:r>
                <a:rPr lang="zh-CN" altLang="zh-CN" sz="1600" dirty="0">
                  <a:solidFill>
                    <a:schemeClr val="bg1"/>
                  </a:solidFill>
                </a:rPr>
                <a:t>形参数组</a:t>
              </a:r>
              <a:r>
                <a:rPr lang="en-US" altLang="zh-CN" sz="1600" dirty="0">
                  <a:solidFill>
                    <a:schemeClr val="bg1"/>
                  </a:solidFill>
                </a:rPr>
                <a:t>array</a:t>
              </a:r>
              <a:r>
                <a:rPr lang="zh-CN" altLang="zh-CN" sz="1600" dirty="0">
                  <a:solidFill>
                    <a:schemeClr val="bg1"/>
                  </a:solidFill>
                </a:rPr>
                <a:t>第</a:t>
              </a:r>
              <a:r>
                <a:rPr lang="en-US" altLang="zh-CN" sz="1600" dirty="0">
                  <a:solidFill>
                    <a:schemeClr val="bg1"/>
                  </a:solidFill>
                </a:rPr>
                <a:t>1</a:t>
              </a:r>
              <a:r>
                <a:rPr lang="zh-CN" altLang="zh-CN" sz="1600" dirty="0">
                  <a:solidFill>
                    <a:schemeClr val="bg1"/>
                  </a:solidFill>
                </a:rPr>
                <a:t>维的大小省略，第</a:t>
              </a:r>
              <a:r>
                <a:rPr lang="en-US" altLang="zh-CN" sz="1600" dirty="0">
                  <a:solidFill>
                    <a:schemeClr val="bg1"/>
                  </a:solidFill>
                </a:rPr>
                <a:t>2</a:t>
              </a:r>
              <a:r>
                <a:rPr lang="zh-CN" altLang="zh-CN" sz="1600" dirty="0">
                  <a:solidFill>
                    <a:schemeClr val="bg1"/>
                  </a:solidFill>
                </a:rPr>
                <a:t>维大小不能省略，而且要和实参数组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2</a:t>
              </a:r>
              <a:r>
                <a:rPr lang="zh-CN" altLang="zh-CN" sz="1600" dirty="0">
                  <a:solidFill>
                    <a:schemeClr val="bg1"/>
                  </a:solidFill>
                </a:rPr>
                <a:t>维的大小相同。在主函数调用</a:t>
              </a:r>
              <a:r>
                <a:rPr lang="en-US" altLang="zh-CN" sz="1600" dirty="0" err="1">
                  <a:solidFill>
                    <a:schemeClr val="bg1"/>
                  </a:solidFill>
                </a:rPr>
                <a:t>max_value</a:t>
              </a:r>
              <a:r>
                <a:rPr lang="zh-CN" altLang="zh-CN" sz="1600" dirty="0">
                  <a:solidFill>
                    <a:schemeClr val="bg1"/>
                  </a:solidFill>
                </a:rPr>
                <a:t>函数时，把实参二维数组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1</a:t>
              </a:r>
              <a:r>
                <a:rPr lang="zh-CN" altLang="zh-CN" sz="1600" dirty="0">
                  <a:solidFill>
                    <a:schemeClr val="bg1"/>
                  </a:solidFill>
                </a:rPr>
                <a:t>行的起始地址传递给形参数组</a:t>
              </a:r>
              <a:r>
                <a:rPr lang="en-US" altLang="zh-CN" sz="1600" dirty="0">
                  <a:solidFill>
                    <a:schemeClr val="bg1"/>
                  </a:solidFill>
                </a:rPr>
                <a:t>array</a:t>
              </a:r>
              <a:r>
                <a:rPr lang="zh-CN" altLang="zh-CN" sz="1600" dirty="0">
                  <a:solidFill>
                    <a:schemeClr val="bg1"/>
                  </a:solidFill>
                </a:rPr>
                <a:t>，因此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1</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1</a:t>
              </a:r>
              <a:r>
                <a:rPr lang="zh-CN" altLang="zh-CN" sz="1600" dirty="0">
                  <a:solidFill>
                    <a:schemeClr val="bg1"/>
                  </a:solidFill>
                </a:rPr>
                <a:t>行的起始地址相同。由于两个数组的列数相同，因此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2</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2</a:t>
              </a:r>
              <a:r>
                <a:rPr lang="zh-CN" altLang="zh-CN" sz="1600" dirty="0">
                  <a:solidFill>
                    <a:schemeClr val="bg1"/>
                  </a:solidFill>
                </a:rPr>
                <a:t>行的起始地址相同。</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与</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同占一个存储单元，它们具有同一个值。实际上，</a:t>
              </a:r>
              <a:r>
                <a:rPr lang="en-US" altLang="zh-CN" sz="1600" b="1" dirty="0">
                  <a:solidFill>
                    <a:schemeClr val="bg1"/>
                  </a:solidFill>
                </a:rPr>
                <a:t>array[</a:t>
              </a:r>
              <a:r>
                <a:rPr lang="en-US" altLang="zh-CN" sz="1600" b="1" dirty="0" err="1">
                  <a:solidFill>
                    <a:schemeClr val="bg1"/>
                  </a:solidFill>
                </a:rPr>
                <a:t>i</a:t>
              </a:r>
              <a:r>
                <a:rPr lang="en-US" altLang="zh-CN" sz="1600" b="1" dirty="0">
                  <a:solidFill>
                    <a:schemeClr val="bg1"/>
                  </a:solidFill>
                </a:rPr>
                <a:t>][j]</a:t>
              </a:r>
              <a:r>
                <a:rPr lang="zh-CN" altLang="zh-CN" sz="1600" b="1" dirty="0">
                  <a:solidFill>
                    <a:schemeClr val="bg1"/>
                  </a:solidFill>
                </a:rPr>
                <a:t>就是</a:t>
              </a:r>
              <a:r>
                <a:rPr lang="en-US" altLang="zh-CN" sz="1600" b="1" dirty="0">
                  <a:solidFill>
                    <a:schemeClr val="bg1"/>
                  </a:solidFill>
                </a:rPr>
                <a:t>a[</a:t>
              </a:r>
              <a:r>
                <a:rPr lang="en-US" altLang="zh-CN" sz="1600" b="1" dirty="0" err="1">
                  <a:solidFill>
                    <a:schemeClr val="bg1"/>
                  </a:solidFill>
                </a:rPr>
                <a:t>i</a:t>
              </a:r>
              <a:r>
                <a:rPr lang="en-US" altLang="zh-CN" sz="1600" b="1" dirty="0">
                  <a:solidFill>
                    <a:schemeClr val="bg1"/>
                  </a:solidFill>
                </a:rPr>
                <a:t>][j]</a:t>
              </a:r>
              <a:r>
                <a:rPr lang="zh-CN" altLang="zh-CN" sz="1600" dirty="0">
                  <a:solidFill>
                    <a:schemeClr val="bg1"/>
                  </a:solidFill>
                </a:rPr>
                <a:t>，在函数中对</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的操作就是对</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a:t>
              </a:r>
            </a:p>
          </p:txBody>
        </p:sp>
      </p:grpSp>
      <p:sp>
        <p:nvSpPr>
          <p:cNvPr id="32" name="圆角矩形 12">
            <a:extLst>
              <a:ext uri="{FF2B5EF4-FFF2-40B4-BE49-F238E27FC236}">
                <a16:creationId xmlns:a16="http://schemas.microsoft.com/office/drawing/2014/main" xmlns=""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a:lnSpc>
                <a:spcPct val="120000"/>
              </a:lnSpc>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a:lnSpc>
                <a:spcPct val="120000"/>
              </a:lnSpc>
            </a:pPr>
            <a:r>
              <a:rPr lang="en-US" altLang="zh-CN" sz="1400" dirty="0"/>
              <a:t>	</a:t>
            </a:r>
            <a:r>
              <a:rPr lang="en-US" altLang="zh-CN" sz="1400" b="1" dirty="0"/>
              <a:t>max=array[0][0];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for(j=0;j&lt;4;j++)</a:t>
            </a:r>
          </a:p>
          <a:p>
            <a:pPr defTabSz="363538">
              <a:lnSpc>
                <a:spcPct val="120000"/>
              </a:lnSpc>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8274493" y="3660541"/>
            <a:ext cx="3467100" cy="71437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39</a:t>
            </a:fld>
            <a:endParaRPr lang="zh-CN" altLang="en-US"/>
          </a:p>
        </p:txBody>
      </p:sp>
    </p:spTree>
    <p:extLst>
      <p:ext uri="{BB962C8B-B14F-4D97-AF65-F5344CB8AC3E}">
        <p14:creationId xmlns:p14="http://schemas.microsoft.com/office/powerpoint/2010/main" val="279028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dirty="0">
                <a:solidFill>
                  <a:schemeClr val="tx1"/>
                </a:solidFill>
              </a:rPr>
              <a:t>(1) </a:t>
            </a:r>
            <a:r>
              <a:rPr lang="zh-CN" altLang="en-US" sz="1600" dirty="0">
                <a:solidFill>
                  <a:schemeClr val="tx1"/>
                </a:solidFill>
              </a:rPr>
              <a:t>一个</a:t>
            </a:r>
            <a:r>
              <a:rPr lang="en-US" altLang="zh-CN" sz="1600" dirty="0">
                <a:solidFill>
                  <a:schemeClr val="tx1"/>
                </a:solidFill>
              </a:rPr>
              <a:t>C</a:t>
            </a:r>
            <a:r>
              <a:rPr lang="zh-CN" altLang="en-US" sz="1600" dirty="0">
                <a:solidFill>
                  <a:schemeClr val="tx1"/>
                </a:solidFill>
              </a:rPr>
              <a:t>程序由一个或多个</a:t>
            </a:r>
            <a:r>
              <a:rPr lang="zh-CN" altLang="en-US" sz="1600" b="1" dirty="0">
                <a:solidFill>
                  <a:schemeClr val="tx1"/>
                </a:solidFill>
              </a:rPr>
              <a:t>程序模块</a:t>
            </a:r>
            <a:r>
              <a:rPr lang="zh-CN" altLang="en-US" sz="1600" dirty="0">
                <a:solidFill>
                  <a:schemeClr val="tx1"/>
                </a:solidFill>
              </a:rPr>
              <a:t>组成，每一个程序模块作为一个源程序文件。较大的程序，可分别放在若干个源文件中。这样便于分别编写和编译，提高调试效率。一个源程序文件可以为多个</a:t>
            </a:r>
            <a:r>
              <a:rPr lang="en-US" altLang="zh-CN" sz="1600" dirty="0">
                <a:solidFill>
                  <a:schemeClr val="tx1"/>
                </a:solidFill>
              </a:rPr>
              <a:t>C</a:t>
            </a:r>
            <a:r>
              <a:rPr lang="zh-CN" altLang="en-US" sz="1600" dirty="0">
                <a:solidFill>
                  <a:schemeClr val="tx1"/>
                </a:solidFill>
              </a:rPr>
              <a:t>程序共用。</a:t>
            </a:r>
          </a:p>
          <a:p>
            <a:pPr algn="just">
              <a:lnSpc>
                <a:spcPct val="150000"/>
              </a:lnSpc>
              <a:defRPr/>
            </a:pPr>
            <a:r>
              <a:rPr lang="en-US" altLang="zh-CN" sz="1600" dirty="0">
                <a:solidFill>
                  <a:schemeClr val="tx1"/>
                </a:solidFill>
              </a:rPr>
              <a:t>(2) </a:t>
            </a:r>
            <a:r>
              <a:rPr lang="zh-CN" altLang="en-US" sz="1600" dirty="0">
                <a:solidFill>
                  <a:schemeClr val="tx1"/>
                </a:solidFill>
              </a:rPr>
              <a:t>一个源程序文件由一个或</a:t>
            </a:r>
            <a:r>
              <a:rPr lang="zh-CN" altLang="en-US" sz="1600" b="1" dirty="0">
                <a:solidFill>
                  <a:schemeClr val="tx1"/>
                </a:solidFill>
              </a:rPr>
              <a:t>多个函数</a:t>
            </a:r>
            <a:r>
              <a:rPr lang="zh-CN" altLang="en-US" sz="1600" dirty="0">
                <a:solidFill>
                  <a:schemeClr val="tx1"/>
                </a:solidFill>
              </a:rPr>
              <a:t>以及其他有关内容（如指令、数据声明与定义等）组成。一个源程序文件是一个编译单位，在程序编译时是以源程序文件为单位进行编译的，而不是以函数为单位进行编译的。</a:t>
            </a:r>
          </a:p>
          <a:p>
            <a:pPr algn="just">
              <a:lnSpc>
                <a:spcPct val="150000"/>
              </a:lnSpc>
              <a:defRPr/>
            </a:pPr>
            <a:r>
              <a:rPr lang="en-US" altLang="zh-CN" sz="1600" dirty="0">
                <a:solidFill>
                  <a:schemeClr val="tx1"/>
                </a:solidFill>
              </a:rPr>
              <a:t>(3) C</a:t>
            </a:r>
            <a:r>
              <a:rPr lang="zh-CN" altLang="en-US" sz="1600" dirty="0">
                <a:solidFill>
                  <a:schemeClr val="tx1"/>
                </a:solidFill>
              </a:rPr>
              <a:t>程序的执行是从</a:t>
            </a:r>
            <a:r>
              <a:rPr lang="en-US" altLang="zh-CN" sz="1600" b="1" dirty="0">
                <a:solidFill>
                  <a:schemeClr val="tx1"/>
                </a:solidFill>
              </a:rPr>
              <a:t>main</a:t>
            </a:r>
            <a:r>
              <a:rPr lang="zh-CN" altLang="en-US" sz="1600" b="1" dirty="0">
                <a:solidFill>
                  <a:schemeClr val="tx1"/>
                </a:solidFill>
              </a:rPr>
              <a:t>函数</a:t>
            </a:r>
            <a:r>
              <a:rPr lang="zh-CN" altLang="en-US" sz="1600" dirty="0">
                <a:solidFill>
                  <a:schemeClr val="tx1"/>
                </a:solidFill>
              </a:rPr>
              <a:t>开始的，如果在</a:t>
            </a:r>
            <a:r>
              <a:rPr lang="en-US" altLang="zh-CN" sz="1600" dirty="0">
                <a:solidFill>
                  <a:schemeClr val="tx1"/>
                </a:solidFill>
              </a:rPr>
              <a:t>main</a:t>
            </a:r>
            <a:r>
              <a:rPr lang="zh-CN" altLang="en-US" sz="1600" dirty="0">
                <a:solidFill>
                  <a:schemeClr val="tx1"/>
                </a:solidFill>
              </a:rPr>
              <a:t>函数中调用其他函数，在调用后流程返回到</a:t>
            </a:r>
            <a:r>
              <a:rPr lang="en-US" altLang="zh-CN" sz="1600" dirty="0">
                <a:solidFill>
                  <a:schemeClr val="tx1"/>
                </a:solidFill>
              </a:rPr>
              <a:t>main</a:t>
            </a:r>
            <a:r>
              <a:rPr lang="zh-CN" altLang="en-US" sz="1600" dirty="0">
                <a:solidFill>
                  <a:schemeClr val="tx1"/>
                </a:solidFill>
              </a:rPr>
              <a:t>函数，在</a:t>
            </a:r>
            <a:r>
              <a:rPr lang="en-US" altLang="zh-CN" sz="1600" dirty="0">
                <a:solidFill>
                  <a:schemeClr val="tx1"/>
                </a:solidFill>
              </a:rPr>
              <a:t>main</a:t>
            </a:r>
            <a:r>
              <a:rPr lang="zh-CN" altLang="en-US" sz="1600" dirty="0">
                <a:solidFill>
                  <a:schemeClr val="tx1"/>
                </a:solidFill>
              </a:rPr>
              <a:t>函数中结束整个程序的运行。</a:t>
            </a:r>
          </a:p>
          <a:p>
            <a:pPr algn="just">
              <a:lnSpc>
                <a:spcPct val="150000"/>
              </a:lnSpc>
              <a:defRPr/>
            </a:pPr>
            <a:r>
              <a:rPr lang="en-US" altLang="zh-CN" sz="1600" dirty="0">
                <a:solidFill>
                  <a:schemeClr val="tx1"/>
                </a:solidFill>
              </a:rPr>
              <a:t>(4) </a:t>
            </a:r>
            <a:r>
              <a:rPr lang="zh-CN" altLang="en-US" sz="1600" dirty="0">
                <a:solidFill>
                  <a:schemeClr val="tx1"/>
                </a:solidFill>
              </a:rPr>
              <a:t>所有函数都是平行的，即在定义函数时是分别进行的，是互相独立的。一个函数并不从属于另一个函数，即</a:t>
            </a:r>
            <a:r>
              <a:rPr lang="zh-CN" altLang="en-US" sz="1600" b="1" dirty="0">
                <a:solidFill>
                  <a:schemeClr val="tx1"/>
                </a:solidFill>
              </a:rPr>
              <a:t>函数不能嵌套定义</a:t>
            </a:r>
            <a:r>
              <a:rPr lang="zh-CN" altLang="en-US" sz="1600" dirty="0">
                <a:solidFill>
                  <a:schemeClr val="tx1"/>
                </a:solidFill>
              </a:rPr>
              <a:t>。函数间可以互相调用，但不能调用</a:t>
            </a:r>
            <a:r>
              <a:rPr lang="en-US" altLang="zh-CN" sz="1600" dirty="0">
                <a:solidFill>
                  <a:schemeClr val="tx1"/>
                </a:solidFill>
              </a:rPr>
              <a:t>main</a:t>
            </a:r>
            <a:r>
              <a:rPr lang="zh-CN" altLang="en-US" sz="1600" dirty="0">
                <a:solidFill>
                  <a:schemeClr val="tx1"/>
                </a:solidFill>
              </a:rPr>
              <a:t>函数。</a:t>
            </a:r>
            <a:r>
              <a:rPr lang="en-US" altLang="zh-CN" sz="1600" dirty="0">
                <a:solidFill>
                  <a:schemeClr val="tx1"/>
                </a:solidFill>
              </a:rPr>
              <a:t>main</a:t>
            </a:r>
            <a:r>
              <a:rPr lang="zh-CN" altLang="en-US" sz="1600" dirty="0">
                <a:solidFill>
                  <a:schemeClr val="tx1"/>
                </a:solidFill>
              </a:rPr>
              <a:t>函数是被操作系统调用的。</a:t>
            </a:r>
          </a:p>
          <a:p>
            <a:pPr algn="just">
              <a:lnSpc>
                <a:spcPct val="150000"/>
              </a:lnSpc>
              <a:defRPr/>
            </a:pPr>
            <a:r>
              <a:rPr lang="en-US" altLang="zh-CN" sz="1600" dirty="0">
                <a:solidFill>
                  <a:schemeClr val="tx1"/>
                </a:solidFill>
              </a:rPr>
              <a:t>(5) </a:t>
            </a:r>
            <a:r>
              <a:rPr lang="zh-CN" altLang="en-US" sz="1600" dirty="0">
                <a:solidFill>
                  <a:schemeClr val="tx1"/>
                </a:solidFill>
              </a:rPr>
              <a:t>从用户使用的角度看，函数有两种。</a:t>
            </a:r>
          </a:p>
          <a:p>
            <a:pPr algn="just">
              <a:lnSpc>
                <a:spcPct val="150000"/>
              </a:lnSpc>
              <a:defRPr/>
            </a:pPr>
            <a:r>
              <a:rPr lang="zh-CN" altLang="en-US" sz="1600" dirty="0">
                <a:solidFill>
                  <a:schemeClr val="tx1"/>
                </a:solidFill>
              </a:rPr>
              <a:t>① </a:t>
            </a:r>
            <a:r>
              <a:rPr lang="zh-CN" altLang="en-US" sz="1600" b="1" dirty="0">
                <a:solidFill>
                  <a:schemeClr val="tx1"/>
                </a:solidFill>
              </a:rPr>
              <a:t>库函数</a:t>
            </a:r>
            <a:r>
              <a:rPr lang="zh-CN" altLang="en-US" sz="1600" dirty="0">
                <a:solidFill>
                  <a:schemeClr val="tx1"/>
                </a:solidFill>
              </a:rPr>
              <a:t>，它是由系统提供的，用户不必自己定义，可直接使用它们。应该说明，不同的</a:t>
            </a:r>
            <a:r>
              <a:rPr lang="en-US" altLang="zh-CN" sz="1600" dirty="0">
                <a:solidFill>
                  <a:schemeClr val="tx1"/>
                </a:solidFill>
              </a:rPr>
              <a:t>C</a:t>
            </a:r>
            <a:r>
              <a:rPr lang="zh-CN" altLang="en-US" sz="1600" dirty="0">
                <a:solidFill>
                  <a:schemeClr val="tx1"/>
                </a:solidFill>
              </a:rPr>
              <a:t>语言编译系统提供的库函数的数量和功能会有一些不同，当然许多基本的函数是共同的。</a:t>
            </a:r>
          </a:p>
          <a:p>
            <a:pPr algn="just">
              <a:lnSpc>
                <a:spcPct val="150000"/>
              </a:lnSpc>
              <a:defRPr/>
            </a:pPr>
            <a:r>
              <a:rPr lang="zh-CN" altLang="en-US" sz="1600" dirty="0">
                <a:solidFill>
                  <a:schemeClr val="tx1"/>
                </a:solidFill>
              </a:rPr>
              <a:t>② </a:t>
            </a:r>
            <a:r>
              <a:rPr lang="zh-CN" altLang="en-US" sz="1600" b="1" dirty="0">
                <a:solidFill>
                  <a:schemeClr val="tx1"/>
                </a:solidFill>
              </a:rPr>
              <a:t>用户自己定义的函数</a:t>
            </a:r>
            <a:r>
              <a:rPr lang="zh-CN" altLang="en-US" sz="1600" dirty="0">
                <a:solidFill>
                  <a:schemeClr val="tx1"/>
                </a:solidFill>
              </a:rPr>
              <a:t>。它是用以解决用户专门需要的函数。</a:t>
            </a:r>
          </a:p>
          <a:p>
            <a:pPr algn="just">
              <a:lnSpc>
                <a:spcPct val="150000"/>
              </a:lnSpc>
              <a:defRPr/>
            </a:pPr>
            <a:r>
              <a:rPr lang="en-US" altLang="zh-CN" sz="1600" dirty="0">
                <a:solidFill>
                  <a:schemeClr val="tx1"/>
                </a:solidFill>
              </a:rPr>
              <a:t>(6) </a:t>
            </a:r>
            <a:r>
              <a:rPr lang="zh-CN" altLang="en-US" sz="1600" dirty="0">
                <a:solidFill>
                  <a:schemeClr val="tx1"/>
                </a:solidFill>
              </a:rPr>
              <a:t>从函数的形式看，函数分两类。</a:t>
            </a:r>
          </a:p>
          <a:p>
            <a:pPr algn="just">
              <a:lnSpc>
                <a:spcPct val="150000"/>
              </a:lnSpc>
              <a:defRPr/>
            </a:pPr>
            <a:r>
              <a:rPr lang="zh-CN" altLang="en-US" sz="1600" dirty="0">
                <a:solidFill>
                  <a:schemeClr val="tx1"/>
                </a:solidFill>
              </a:rPr>
              <a:t>① </a:t>
            </a:r>
            <a:r>
              <a:rPr lang="zh-CN" altLang="en-US" sz="1600" b="1" dirty="0">
                <a:solidFill>
                  <a:schemeClr val="tx1"/>
                </a:solidFill>
              </a:rPr>
              <a:t>无参函数</a:t>
            </a:r>
            <a:r>
              <a:rPr lang="zh-CN" altLang="en-US" sz="1600" dirty="0">
                <a:solidFill>
                  <a:schemeClr val="tx1"/>
                </a:solidFill>
              </a:rPr>
              <a:t>。在调用无参函数时，主调函数不向被调用函数传递数据。</a:t>
            </a:r>
          </a:p>
          <a:p>
            <a:pPr algn="just">
              <a:lnSpc>
                <a:spcPct val="150000"/>
              </a:lnSpc>
              <a:defRPr/>
            </a:pPr>
            <a:r>
              <a:rPr lang="zh-CN" altLang="en-US" sz="1600" dirty="0">
                <a:solidFill>
                  <a:schemeClr val="tx1"/>
                </a:solidFill>
              </a:rPr>
              <a:t>② </a:t>
            </a:r>
            <a:r>
              <a:rPr lang="zh-CN" altLang="en-US" sz="1600" b="1" dirty="0">
                <a:solidFill>
                  <a:schemeClr val="tx1"/>
                </a:solidFill>
              </a:rPr>
              <a:t>有参函数</a:t>
            </a:r>
            <a:r>
              <a:rPr lang="zh-CN" altLang="en-US" sz="1600" dirty="0">
                <a:solidFill>
                  <a:schemeClr val="tx1"/>
                </a:solidFill>
              </a:rPr>
              <a:t>。在调用函数时，主调函数在调用被调用函数时，通过参数向被调用函数传递数据。</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a:t>
            </a:fld>
            <a:endParaRPr lang="zh-CN" altLang="en-US"/>
          </a:p>
        </p:txBody>
      </p:sp>
    </p:spTree>
    <p:extLst>
      <p:ext uri="{BB962C8B-B14F-4D97-AF65-F5344CB8AC3E}">
        <p14:creationId xmlns:p14="http://schemas.microsoft.com/office/powerpoint/2010/main" val="3006391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xmlns="" id="{FDBD27D5-56C4-4BAD-A653-04E5D9156C5E}"/>
              </a:ext>
            </a:extLst>
          </p:cNvPr>
          <p:cNvSpPr/>
          <p:nvPr/>
        </p:nvSpPr>
        <p:spPr>
          <a:xfrm>
            <a:off x="2647556" y="3925642"/>
            <a:ext cx="6896888" cy="400110"/>
          </a:xfrm>
          <a:prstGeom prst="rect">
            <a:avLst/>
          </a:prstGeom>
        </p:spPr>
        <p:txBody>
          <a:bodyPr wrap="square">
            <a:spAutoFit/>
          </a:bodyPr>
          <a:lstStyle/>
          <a:p>
            <a:r>
              <a:rPr lang="zh-CN" altLang="en-US" sz="2000" dirty="0">
                <a:solidFill>
                  <a:schemeClr val="accent1"/>
                </a:solidFill>
              </a:rPr>
              <a:t>每一个变量都有一个作用域问题，即它们在什么范围内有效。</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40</a:t>
            </a:fld>
            <a:endParaRPr lang="zh-CN" altLang="en-US"/>
          </a:p>
        </p:txBody>
      </p:sp>
    </p:spTree>
    <p:extLst>
      <p:ext uri="{BB962C8B-B14F-4D97-AF65-F5344CB8AC3E}">
        <p14:creationId xmlns:p14="http://schemas.microsoft.com/office/powerpoint/2010/main" val="3106686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a:lnSpc>
                <a:spcPct val="150000"/>
              </a:lnSpc>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
        <p:nvSpPr>
          <p:cNvPr id="2" name="灯片编号占位符 1"/>
          <p:cNvSpPr>
            <a:spLocks noGrp="1"/>
          </p:cNvSpPr>
          <p:nvPr>
            <p:ph type="sldNum" sz="quarter" idx="12"/>
          </p:nvPr>
        </p:nvSpPr>
        <p:spPr/>
        <p:txBody>
          <a:bodyPr/>
          <a:lstStyle/>
          <a:p>
            <a:fld id="{B058512A-BF6F-43D0-855A-BBBF14572BDB}" type="slidenum">
              <a:rPr lang="zh-CN" altLang="en-US" smtClean="0"/>
              <a:pPr/>
              <a:t>41</a:t>
            </a:fld>
            <a:endParaRPr lang="zh-CN" altLang="en-US"/>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圆角矩形 14">
                <a:extLst>
                  <a:ext uri="{FF2B5EF4-FFF2-40B4-BE49-F238E27FC236}">
                    <a16:creationId xmlns="" xmlns:a16="http://schemas.microsoft.com/office/drawing/2014/main" id="{101691AB-63B3-48F8-BBD8-F65326798D1B}"/>
                  </a:ext>
                </a:extLst>
              </p:cNvPr>
              <p:cNvSpPr/>
              <p:nvPr/>
            </p:nvSpPr>
            <p:spPr>
              <a:xfrm>
                <a:off x="572316" y="885231"/>
                <a:ext cx="5096964"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a:solidFill>
                      <a:schemeClr val="tx1"/>
                    </a:solidFill>
                  </a:rPr>
                  <a:t>float f1(</a:t>
                </a:r>
                <a:r>
                  <a:rPr lang="en-US" altLang="zh-CN" dirty="0" err="1">
                    <a:solidFill>
                      <a:schemeClr val="tx1"/>
                    </a:solidFill>
                  </a:rPr>
                  <a:t>int</a:t>
                </a:r>
                <a:r>
                  <a:rPr lang="en-US" altLang="zh-CN" dirty="0">
                    <a:solidFill>
                      <a:schemeClr val="tx1"/>
                    </a:solidFill>
                  </a:rPr>
                  <a:t> a)	</a:t>
                </a:r>
                <a:r>
                  <a:rPr lang="en-US" altLang="zh-CN" dirty="0" smtClean="0">
                    <a:solidFill>
                      <a:srgbClr val="008000"/>
                    </a:solidFill>
                  </a:rPr>
                  <a:t>//</a:t>
                </a:r>
                <a:r>
                  <a:rPr lang="zh-CN" altLang="en-US" dirty="0">
                    <a:solidFill>
                      <a:srgbClr val="008000"/>
                    </a:solidFill>
                  </a:rPr>
                  <a:t>定义函数</a:t>
                </a:r>
                <a:r>
                  <a:rPr lang="en-US" altLang="zh-CN" dirty="0">
                    <a:solidFill>
                      <a:srgbClr val="008000"/>
                    </a:solidFill>
                  </a:rPr>
                  <a:t>f1 </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b,c</a:t>
                </a:r>
                <a:r>
                  <a:rPr lang="en-US" altLang="zh-CN" dirty="0" smtClean="0">
                    <a:solidFill>
                      <a:schemeClr val="tx1"/>
                    </a:solidFill>
                  </a:rPr>
                  <a:t>;</a:t>
                </a:r>
                <a:r>
                  <a:rPr lang="en-US" altLang="zh-CN" dirty="0">
                    <a:solidFill>
                      <a:schemeClr val="tx1"/>
                    </a:solidFill>
                  </a:rPr>
                  <a:t> </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在函数</a:t>
                </a:r>
                <a:r>
                  <a:rPr lang="en-US" altLang="zh-CN" dirty="0">
                    <a:solidFill>
                      <a:srgbClr val="008000"/>
                    </a:solidFill>
                  </a:rPr>
                  <a:t>f1</a:t>
                </a:r>
                <a:r>
                  <a:rPr lang="zh-CN" altLang="en-US" dirty="0">
                    <a:solidFill>
                      <a:srgbClr val="008000"/>
                    </a:solidFill>
                  </a:rPr>
                  <a:t>中定义</a:t>
                </a:r>
                <a:r>
                  <a:rPr lang="en-US" altLang="zh-CN" dirty="0" err="1">
                    <a:solidFill>
                      <a:srgbClr val="008000"/>
                    </a:solidFill>
                  </a:rPr>
                  <a:t>b,c</a:t>
                </a:r>
                <a:endParaRPr lang="en-US" altLang="zh-CN" dirty="0">
                  <a:solidFill>
                    <a:srgbClr val="008000"/>
                  </a:solidFill>
                </a:endParaRP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a:solidFill>
                      <a:schemeClr val="accent1"/>
                    </a:solidFill>
                  </a:rPr>
                  <a:t>a</a:t>
                </a:r>
                <a:r>
                  <a:rPr lang="zh-CN" altLang="en-US" dirty="0">
                    <a:solidFill>
                      <a:schemeClr val="accent1"/>
                    </a:solidFill>
                  </a:rPr>
                  <a:t>，</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p>
              <a:p>
                <a:pPr algn="just">
                  <a:lnSpc>
                    <a:spcPct val="150000"/>
                  </a:lnSpc>
                  <a:defRPr/>
                </a:pPr>
                <a:r>
                  <a:rPr lang="en-US" altLang="zh-CN" dirty="0">
                    <a:solidFill>
                      <a:schemeClr val="tx1"/>
                    </a:solidFill>
                  </a:rPr>
                  <a:t>char f2(</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x,int</a:t>
                </a:r>
                <a:r>
                  <a:rPr lang="en-US" altLang="zh-CN" dirty="0">
                    <a:solidFill>
                      <a:schemeClr val="tx1"/>
                    </a:solidFill>
                  </a:rPr>
                  <a:t> y</a:t>
                </a:r>
                <a:r>
                  <a:rPr lang="en-US" altLang="zh-CN" dirty="0" smtClean="0">
                    <a:solidFill>
                      <a:schemeClr val="tx1"/>
                    </a:solidFill>
                  </a:rPr>
                  <a:t>)</a:t>
                </a:r>
                <a:r>
                  <a:rPr lang="en-US" altLang="zh-CN" dirty="0">
                    <a:solidFill>
                      <a:schemeClr val="tx1"/>
                    </a:solidFill>
                  </a:rPr>
                  <a:t> </a:t>
                </a:r>
                <a:r>
                  <a:rPr lang="en-US" altLang="zh-CN" dirty="0" smtClean="0">
                    <a:solidFill>
                      <a:srgbClr val="008000"/>
                    </a:solidFill>
                  </a:rPr>
                  <a:t>//</a:t>
                </a:r>
                <a:r>
                  <a:rPr lang="zh-CN" altLang="en-US" dirty="0">
                    <a:solidFill>
                      <a:srgbClr val="008000"/>
                    </a:solidFill>
                  </a:rPr>
                  <a:t>定义函数</a:t>
                </a:r>
                <a:r>
                  <a:rPr lang="en-US" altLang="zh-CN" dirty="0">
                    <a:solidFill>
                      <a:srgbClr val="008000"/>
                    </a:solidFill>
                  </a:rPr>
                  <a:t>f2</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i,j</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smtClean="0">
                    <a:solidFill>
                      <a:schemeClr val="accent1"/>
                    </a:solidFill>
                  </a:rPr>
                  <a:t>x</a:t>
                </a:r>
                <a:r>
                  <a:rPr lang="zh-CN" altLang="en-US" dirty="0">
                    <a:solidFill>
                      <a:schemeClr val="accent1"/>
                    </a:solidFill>
                  </a:rPr>
                  <a:t>，</a:t>
                </a:r>
                <a:r>
                  <a:rPr lang="en-US" altLang="zh-CN" dirty="0">
                    <a:solidFill>
                      <a:schemeClr val="accent1"/>
                    </a:solidFill>
                  </a:rPr>
                  <a:t>y</a:t>
                </a:r>
                <a:r>
                  <a:rPr lang="zh-CN" altLang="en-US" dirty="0">
                    <a:solidFill>
                      <a:schemeClr val="accent1"/>
                    </a:solidFill>
                  </a:rPr>
                  <a:t>，</a:t>
                </a:r>
                <a:r>
                  <a:rPr lang="en-US" altLang="zh-CN" dirty="0" err="1">
                    <a:solidFill>
                      <a:schemeClr val="accent1"/>
                    </a:solidFill>
                  </a:rPr>
                  <a:t>i</a:t>
                </a:r>
                <a:r>
                  <a:rPr lang="zh-CN" altLang="en-US" dirty="0">
                    <a:solidFill>
                      <a:schemeClr val="accent1"/>
                    </a:solidFill>
                  </a:rPr>
                  <a:t>，</a:t>
                </a:r>
                <a:r>
                  <a:rPr lang="en-US" altLang="zh-CN" dirty="0">
                    <a:solidFill>
                      <a:schemeClr val="accent1"/>
                    </a:solidFill>
                  </a:rPr>
                  <a:t>j</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endParaRPr lang="zh-CN" altLang="en-US" dirty="0">
                  <a:solidFill>
                    <a:schemeClr val="tx1"/>
                  </a:solidFill>
                </a:endParaRPr>
              </a:p>
              <a:p>
                <a:pPr algn="just">
                  <a:lnSpc>
                    <a:spcPct val="150000"/>
                  </a:lnSpc>
                  <a:defRPr/>
                </a:pPr>
                <a:r>
                  <a:rPr lang="en-US" altLang="zh-CN" dirty="0" err="1">
                    <a:solidFill>
                      <a:schemeClr val="tx1"/>
                    </a:solidFill>
                  </a:rPr>
                  <a:t>int</a:t>
                </a:r>
                <a:r>
                  <a:rPr lang="en-US" altLang="zh-CN" dirty="0">
                    <a:solidFill>
                      <a:schemeClr val="tx1"/>
                    </a:solidFill>
                  </a:rPr>
                  <a:t> main</a:t>
                </a:r>
                <a:r>
                  <a:rPr lang="en-US" altLang="zh-CN" dirty="0" smtClean="0">
                    <a:solidFill>
                      <a:schemeClr val="tx1"/>
                    </a:solidFill>
                  </a:rPr>
                  <a:t>()</a:t>
                </a:r>
                <a:r>
                  <a:rPr lang="en-US" altLang="zh-CN" dirty="0">
                    <a:solidFill>
                      <a:schemeClr val="tx1"/>
                    </a:solidFill>
                  </a:rPr>
                  <a:t> </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主函数</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m,n</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smtClean="0">
                    <a:solidFill>
                      <a:schemeClr val="accent1"/>
                    </a:solidFill>
                  </a:rPr>
                  <a:t>m</a:t>
                </a:r>
                <a:r>
                  <a:rPr lang="zh-CN" altLang="en-US" dirty="0">
                    <a:solidFill>
                      <a:schemeClr val="accent1"/>
                    </a:solidFill>
                  </a:rPr>
                  <a:t>，</a:t>
                </a:r>
                <a:r>
                  <a:rPr lang="en-US" altLang="zh-CN" dirty="0">
                    <a:solidFill>
                      <a:schemeClr val="accent1"/>
                    </a:solidFill>
                  </a:rPr>
                  <a:t>n</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return 0;</a:t>
                </a:r>
              </a:p>
              <a:p>
                <a:pPr algn="just">
                  <a:lnSpc>
                    <a:spcPct val="150000"/>
                  </a:lnSpc>
                  <a:defRPr/>
                </a:pPr>
                <a:r>
                  <a:rPr lang="en-US" altLang="zh-CN" dirty="0">
                    <a:solidFill>
                      <a:schemeClr val="tx1"/>
                    </a:solidFill>
                  </a:rPr>
                  <a:t>}</a:t>
                </a:r>
                <a:endParaRPr lang="en-US" altLang="zh-CN"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rotWithShape="1">
                <a:blip r:embed="rId4"/>
                <a:stretch>
                  <a:fillRect l="-477" b="-333"/>
                </a:stretch>
              </a:blipFill>
            </p:spPr>
            <p:txBody>
              <a:bodyPr/>
              <a:lstStyle/>
              <a:p>
                <a:r>
                  <a:rPr lang="zh-CN" altLang="en-US">
                    <a:noFill/>
                  </a:rPr>
                  <a:t> </a:t>
                </a:r>
              </a:p>
            </p:txBody>
          </p:sp>
        </mc:Fallback>
      </mc:AlternateContent>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右大括号 1">
            <a:extLst>
              <a:ext uri="{FF2B5EF4-FFF2-40B4-BE49-F238E27FC236}">
                <a16:creationId xmlns:a16="http://schemas.microsoft.com/office/drawing/2014/main" xmlns="" id="{607A2ECD-EEE7-405A-A0DF-7DA40A8A5AA5}"/>
              </a:ext>
            </a:extLst>
          </p:cNvPr>
          <p:cNvSpPr/>
          <p:nvPr/>
        </p:nvSpPr>
        <p:spPr>
          <a:xfrm>
            <a:off x="2151258" y="149457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2197752" y="315074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xmlns="" id="{579A087E-BBFB-403F-ADB1-08D00C66469D}"/>
              </a:ext>
            </a:extLst>
          </p:cNvPr>
          <p:cNvSpPr/>
          <p:nvPr/>
        </p:nvSpPr>
        <p:spPr>
          <a:xfrm>
            <a:off x="2197752" y="4784694"/>
            <a:ext cx="138736" cy="1161523"/>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5908915" y="885231"/>
            <a:ext cx="552423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a:lnSpc>
                <a:spcPct val="120000"/>
              </a:lnSpc>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a:lnSpc>
                <a:spcPct val="120000"/>
              </a:lnSpc>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a:lnSpc>
                <a:spcPct val="120000"/>
              </a:lnSpc>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mc:AlternateContent xmlns:mc="http://schemas.openxmlformats.org/markup-compatibility/2006" xmlns:a14="http://schemas.microsoft.com/office/drawing/2010/main">
        <mc:Choice Requires="a14">
          <p:sp>
            <p:nvSpPr>
              <p:cNvPr id="9" name="圆角矩形 14">
                <a:extLst>
                  <a:ext uri="{FF2B5EF4-FFF2-40B4-BE49-F238E27FC236}">
                    <a16:creationId xmlns="" xmlns:a16="http://schemas.microsoft.com/office/drawing/2014/main" id="{D0F44C92-EFFB-4639-900A-95317A721017}"/>
                  </a:ext>
                </a:extLst>
              </p:cNvPr>
              <p:cNvSpPr/>
              <p:nvPr/>
            </p:nvSpPr>
            <p:spPr>
              <a:xfrm>
                <a:off x="5908914" y="3955958"/>
                <a:ext cx="6164266" cy="2306105"/>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1600" dirty="0">
                    <a:solidFill>
                      <a:schemeClr val="tx1"/>
                    </a:solidFill>
                  </a:rPr>
                  <a:t>int main ()</a:t>
                </a:r>
              </a:p>
              <a:p>
                <a:pPr algn="just" defTabSz="358775">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a,b</a:t>
                </a:r>
                <a:r>
                  <a:rPr lang="en-US" altLang="zh-CN" sz="1600" dirty="0">
                    <a:solidFill>
                      <a:schemeClr val="tx1"/>
                    </a:solidFill>
                  </a:rPr>
                  <a:t>;</a:t>
                </a:r>
              </a:p>
              <a:p>
                <a:pPr algn="just" defTabSz="358775">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	{	</a:t>
                </a:r>
                <a:r>
                  <a:rPr lang="en-US" altLang="zh-CN" sz="1600" dirty="0" err="1">
                    <a:solidFill>
                      <a:schemeClr val="tx1"/>
                    </a:solidFill>
                  </a:rPr>
                  <a:t>int</a:t>
                </a:r>
                <a:r>
                  <a:rPr lang="en-US" altLang="zh-CN" sz="1600" dirty="0">
                    <a:solidFill>
                      <a:schemeClr val="tx1"/>
                    </a:solidFill>
                  </a:rPr>
                  <a:t> c;</a:t>
                </a:r>
              </a:p>
              <a:p>
                <a:pPr algn="just" defTabSz="358775">
                  <a:defRPr/>
                </a:pPr>
                <a:r>
                  <a:rPr lang="en-US" altLang="zh-CN" sz="1600" dirty="0">
                    <a:solidFill>
                      <a:schemeClr val="tx1"/>
                    </a:solidFill>
                  </a:rPr>
                  <a:t>		c=</a:t>
                </a:r>
                <a:r>
                  <a:rPr lang="en-US" altLang="zh-CN" sz="1600" dirty="0" err="1">
                    <a:solidFill>
                      <a:schemeClr val="tx1"/>
                    </a:solidFill>
                  </a:rPr>
                  <a:t>a+b</a:t>
                </a:r>
                <a:r>
                  <a:rPr lang="en-US" altLang="zh-CN" sz="1600" dirty="0">
                    <a:solidFill>
                      <a:schemeClr val="tx1"/>
                    </a:solidFill>
                  </a:rPr>
                  <a:t>;	</a:t>
                </a:r>
                <a:r>
                  <a:rPr lang="en-US" altLang="zh-CN" sz="1600" dirty="0" smtClean="0">
                    <a:solidFill>
                      <a:schemeClr val="tx1"/>
                    </a:solidFill>
                  </a:rPr>
                  <a:t> </a:t>
                </a:r>
                <a:r>
                  <a:rPr lang="en-US" altLang="zh-CN" sz="1600" dirty="0" smtClean="0">
                    <a:solidFill>
                      <a:schemeClr val="accent1"/>
                    </a:solidFill>
                  </a:rPr>
                  <a:t>c</a:t>
                </a:r>
                <a:r>
                  <a:rPr lang="zh-CN" altLang="en-US" sz="1600" dirty="0">
                    <a:solidFill>
                      <a:schemeClr val="accent1"/>
                    </a:solidFill>
                  </a:rPr>
                  <a:t>在此复合语句内有效</a:t>
                </a:r>
                <a:r>
                  <a:rPr lang="en-US" altLang="zh-CN" sz="1600" dirty="0">
                    <a:solidFill>
                      <a:schemeClr val="accent1"/>
                    </a:solidFill>
                  </a:rPr>
                  <a:t>   </a:t>
                </a:r>
                <a:r>
                  <a:rPr lang="en-US" altLang="zh-CN" sz="1600" dirty="0" smtClean="0">
                    <a:solidFill>
                      <a:schemeClr val="accent1"/>
                    </a:solidFill>
                  </a:rPr>
                  <a:t>  </a:t>
                </a:r>
                <a:r>
                  <a:rPr lang="en-US" altLang="zh-CN" sz="1600" dirty="0" err="1" smtClean="0">
                    <a:solidFill>
                      <a:schemeClr val="accent1"/>
                    </a:solidFill>
                  </a:rPr>
                  <a:t>a,b</a:t>
                </a:r>
                <a:r>
                  <a:rPr lang="zh-CN" altLang="en-US" sz="1600" dirty="0">
                    <a:solidFill>
                      <a:schemeClr val="accent1"/>
                    </a:solidFill>
                  </a:rPr>
                  <a:t>在此范围内有效</a:t>
                </a:r>
                <a:endParaRPr lang="en-US" altLang="zh-CN" sz="1600" dirty="0">
                  <a:solidFill>
                    <a:schemeClr val="accent1"/>
                  </a:solidFill>
                </a:endParaRP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defRPr/>
                </a:pPr>
                <a:r>
                  <a:rPr lang="en-US" altLang="zh-CN" sz="1600" dirty="0">
                    <a:solidFill>
                      <a:schemeClr val="tx1"/>
                    </a:solidFill>
                  </a:rPr>
                  <a:t>	}</a:t>
                </a: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a:t>
                </a:r>
                <a:endParaRPr lang="zh-CN" altLang="en-US" sz="1600" dirty="0">
                  <a:solidFill>
                    <a:schemeClr val="tx1"/>
                  </a:solidFill>
                </a:endParaRPr>
              </a:p>
            </p:txBody>
          </p:sp>
        </mc:Choice>
        <mc:Fallback xmlns="">
          <p:sp>
            <p:nvSpPr>
              <p:cNvPr id="9" name="圆角矩形 14">
                <a:extLst>
                  <a:ext uri="{FF2B5EF4-FFF2-40B4-BE49-F238E27FC236}">
                    <a16:creationId xmlns:a16="http://schemas.microsoft.com/office/drawing/2014/main" xmlns="" xmlns:a14="http://schemas.microsoft.com/office/drawing/2010/main" id="{D0F44C92-EFFB-4639-900A-95317A721017}"/>
                  </a:ext>
                </a:extLst>
              </p:cNvPr>
              <p:cNvSpPr>
                <a:spLocks noRot="1" noChangeAspect="1" noMove="1" noResize="1" noEditPoints="1" noAdjustHandles="1" noChangeArrowheads="1" noChangeShapeType="1" noTextEdit="1"/>
              </p:cNvSpPr>
              <p:nvPr/>
            </p:nvSpPr>
            <p:spPr>
              <a:xfrm>
                <a:off x="5908914" y="3955958"/>
                <a:ext cx="6164266" cy="2306105"/>
              </a:xfrm>
              <a:prstGeom prst="roundRect">
                <a:avLst>
                  <a:gd name="adj" fmla="val 1496"/>
                </a:avLst>
              </a:prstGeom>
              <a:blipFill rotWithShape="1">
                <a:blip r:embed="rId5"/>
                <a:stretch>
                  <a:fillRect l="-296" b="-2895"/>
                </a:stretch>
              </a:blipFill>
            </p:spPr>
            <p:txBody>
              <a:bodyPr/>
              <a:lstStyle/>
              <a:p>
                <a:r>
                  <a:rPr lang="zh-CN" altLang="en-US">
                    <a:noFill/>
                  </a:rPr>
                  <a:t> </a:t>
                </a:r>
              </a:p>
            </p:txBody>
          </p:sp>
        </mc:Fallback>
      </mc:AlternateContent>
      <p:sp>
        <p:nvSpPr>
          <p:cNvPr id="10" name="右大括号 9">
            <a:extLst>
              <a:ext uri="{FF2B5EF4-FFF2-40B4-BE49-F238E27FC236}">
                <a16:creationId xmlns:a16="http://schemas.microsoft.com/office/drawing/2014/main" xmlns="" id="{0B3D87AF-0B90-4D26-8D2B-130BA33A60F1}"/>
              </a:ext>
            </a:extLst>
          </p:cNvPr>
          <p:cNvSpPr/>
          <p:nvPr/>
        </p:nvSpPr>
        <p:spPr>
          <a:xfrm>
            <a:off x="7405302" y="4769457"/>
            <a:ext cx="88287" cy="679106"/>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xmlns="" id="{ED4D062B-5FED-46A5-B2BF-2931AF225D5E}"/>
              </a:ext>
            </a:extLst>
          </p:cNvPr>
          <p:cNvSpPr/>
          <p:nvPr/>
        </p:nvSpPr>
        <p:spPr>
          <a:xfrm>
            <a:off x="9736936" y="4208204"/>
            <a:ext cx="88288" cy="18016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42</a:t>
            </a:fld>
            <a:endParaRPr lang="zh-CN" altLang="en-US"/>
          </a:p>
        </p:txBody>
      </p:sp>
    </p:spTree>
    <p:extLst>
      <p:ext uri="{BB962C8B-B14F-4D97-AF65-F5344CB8AC3E}">
        <p14:creationId xmlns:p14="http://schemas.microsoft.com/office/powerpoint/2010/main" val="803870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79" y="624314"/>
            <a:ext cx="367216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smtClean="0">
                <a:solidFill>
                  <a:srgbClr val="FFFFFF"/>
                </a:solidFill>
                <a:latin typeface="微软雅黑" panose="020B0503020204020204" pitchFamily="34" charset="-122"/>
                <a:ea typeface="微软雅黑" panose="020B0503020204020204" pitchFamily="34" charset="-122"/>
              </a:rPr>
              <a:t>全局变量（外部变量）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xmlns="" id="{90DCFD8E-ADC7-44B2-ABB5-5F6C327FA0FD}"/>
              </a:ext>
            </a:extLst>
          </p:cNvPr>
          <p:cNvGrpSpPr/>
          <p:nvPr/>
        </p:nvGrpSpPr>
        <p:grpSpPr>
          <a:xfrm>
            <a:off x="1247080" y="3331865"/>
            <a:ext cx="9516999" cy="522288"/>
            <a:chOff x="8582294" y="4088153"/>
            <a:chExt cx="8892128" cy="522288"/>
          </a:xfrm>
        </p:grpSpPr>
        <p:sp>
          <p:nvSpPr>
            <p:cNvPr id="6" name="MH_Other_1">
              <a:extLst>
                <a:ext uri="{FF2B5EF4-FFF2-40B4-BE49-F238E27FC236}">
                  <a16:creationId xmlns:a16="http://schemas.microsoft.com/office/drawing/2014/main" xmlns=""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xmlns="" id="{32EC84D7-6433-44B7-BEF3-8FFFF66E224B}"/>
                </a:ext>
              </a:extLst>
            </p:cNvPr>
            <p:cNvSpPr/>
            <p:nvPr>
              <p:custDataLst>
                <p:tags r:id="rId4"/>
              </p:custDataLst>
            </p:nvPr>
          </p:nvSpPr>
          <p:spPr>
            <a:xfrm>
              <a:off x="9371543" y="4088153"/>
              <a:ext cx="8102879"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xmlns=""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灯片编号占位符 1"/>
          <p:cNvSpPr>
            <a:spLocks noGrp="1"/>
          </p:cNvSpPr>
          <p:nvPr>
            <p:ph type="sldNum" sz="quarter" idx="12"/>
          </p:nvPr>
        </p:nvSpPr>
        <p:spPr/>
        <p:txBody>
          <a:bodyPr/>
          <a:lstStyle/>
          <a:p>
            <a:fld id="{B058512A-BF6F-43D0-855A-BBBF14572BDB}" type="slidenum">
              <a:rPr lang="zh-CN" altLang="en-US" smtClean="0"/>
              <a:pPr/>
              <a:t>43</a:t>
            </a:fld>
            <a:endParaRPr lang="zh-CN" altLang="en-US"/>
          </a:p>
        </p:txBody>
      </p:sp>
    </p:spTree>
    <p:extLst>
      <p:ext uri="{BB962C8B-B14F-4D97-AF65-F5344CB8AC3E}">
        <p14:creationId xmlns:p14="http://schemas.microsoft.com/office/powerpoint/2010/main" val="1909331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3520412"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smtClean="0">
                <a:solidFill>
                  <a:srgbClr val="FFFFFF"/>
                </a:solidFill>
                <a:latin typeface="微软雅黑" panose="020B0503020204020204" pitchFamily="34" charset="-122"/>
                <a:ea typeface="微软雅黑" panose="020B0503020204020204" pitchFamily="34" charset="-122"/>
              </a:rPr>
              <a:t>全局变量（外部变量）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smtClean="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smtClean="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a:t>
                </a:r>
                <a:r>
                  <a:rPr lang="en-US" altLang="zh-CN" sz="1600" dirty="0" smtClean="0">
                    <a:solidFill>
                      <a:schemeClr val="tx1"/>
                    </a:solidFill>
                  </a:rPr>
                  <a:t>)</a:t>
                </a:r>
                <a:r>
                  <a:rPr lang="en-US" altLang="zh-CN" sz="1600" dirty="0" smtClean="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rotWithShape="1">
                <a:blip r:embed="rId4"/>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xmlns=""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xmlns=""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xmlns=""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a:t>
            </a:r>
            <a:r>
              <a:rPr lang="zh-CN" altLang="en-US" b="1" dirty="0">
                <a:solidFill>
                  <a:schemeClr val="tx1"/>
                </a:solidFill>
              </a:rPr>
              <a:t>将全局变量名的第</a:t>
            </a:r>
            <a:r>
              <a:rPr lang="en-US" altLang="zh-CN" b="1" dirty="0">
                <a:solidFill>
                  <a:schemeClr val="tx1"/>
                </a:solidFill>
              </a:rPr>
              <a:t>1</a:t>
            </a:r>
            <a:r>
              <a:rPr lang="zh-CN" altLang="en-US" b="1" dirty="0">
                <a:solidFill>
                  <a:schemeClr val="tx1"/>
                </a:solidFill>
              </a:rPr>
              <a:t>个字母用大写表示</a:t>
            </a:r>
            <a:r>
              <a:rPr lang="zh-CN" altLang="en-US" dirty="0">
                <a:solidFill>
                  <a:schemeClr val="tx1"/>
                </a:solidFill>
              </a:rPr>
              <a:t>。</a:t>
            </a:r>
          </a:p>
        </p:txBody>
      </p:sp>
      <p:sp>
        <p:nvSpPr>
          <p:cNvPr id="3" name="文本框 2">
            <a:extLst>
              <a:ext uri="{FF2B5EF4-FFF2-40B4-BE49-F238E27FC236}">
                <a16:creationId xmlns:a16="http://schemas.microsoft.com/office/drawing/2014/main" xmlns="" id="{D3A1BAEE-15E4-44B7-88FC-C1D54BFABFB2}"/>
              </a:ext>
            </a:extLst>
          </p:cNvPr>
          <p:cNvSpPr txBox="1"/>
          <p:nvPr/>
        </p:nvSpPr>
        <p:spPr>
          <a:xfrm>
            <a:off x="4045431"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xmlns="" id="{50C8C42A-86F5-4614-BA04-A22A6525424B}"/>
              </a:ext>
            </a:extLst>
          </p:cNvPr>
          <p:cNvSpPr txBox="1"/>
          <p:nvPr/>
        </p:nvSpPr>
        <p:spPr>
          <a:xfrm>
            <a:off x="4950370"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44</a:t>
            </a:fld>
            <a:endParaRPr lang="zh-CN" altLang="en-US"/>
          </a:p>
        </p:txBody>
      </p:sp>
    </p:spTree>
    <p:extLst>
      <p:ext uri="{BB962C8B-B14F-4D97-AF65-F5344CB8AC3E}">
        <p14:creationId xmlns:p14="http://schemas.microsoft.com/office/powerpoint/2010/main" val="10435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323375"/>
            <a:ext cx="10515600" cy="1325563"/>
          </a:xfrm>
        </p:spPr>
        <p:txBody>
          <a:bodyPr/>
          <a:lstStyle/>
          <a:p>
            <a:r>
              <a:rPr lang="zh-CN" altLang="en-US" dirty="0" smtClean="0"/>
              <a:t>全局变量</a:t>
            </a:r>
            <a:r>
              <a:rPr lang="en-US" altLang="zh-CN" dirty="0" smtClean="0"/>
              <a:t>(</a:t>
            </a:r>
            <a:r>
              <a:rPr lang="zh-CN" altLang="en-US" dirty="0" smtClean="0"/>
              <a:t>外部变量</a:t>
            </a:r>
            <a:r>
              <a:rPr lang="en-US" altLang="zh-CN" dirty="0" smtClean="0"/>
              <a:t>)</a:t>
            </a:r>
            <a:endParaRPr lang="zh-CN" altLang="en-US" dirty="0"/>
          </a:p>
        </p:txBody>
      </p:sp>
      <p:sp>
        <p:nvSpPr>
          <p:cNvPr id="3" name="内容占位符 2"/>
          <p:cNvSpPr>
            <a:spLocks noGrp="1"/>
          </p:cNvSpPr>
          <p:nvPr>
            <p:ph idx="1"/>
          </p:nvPr>
        </p:nvSpPr>
        <p:spPr>
          <a:xfrm>
            <a:off x="381349" y="538674"/>
            <a:ext cx="726184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有一个一维数组，内放</a:t>
            </a:r>
            <a:r>
              <a:rPr lang="en-US" altLang="zh-CN" sz="2000" dirty="0">
                <a:solidFill>
                  <a:schemeClr val="accent1"/>
                </a:solidFill>
              </a:rPr>
              <a:t>10</a:t>
            </a:r>
            <a:r>
              <a:rPr lang="zh-CN" altLang="en-US" sz="2000" dirty="0">
                <a:solidFill>
                  <a:schemeClr val="accent1"/>
                </a:solidFill>
              </a:rPr>
              <a:t>个学生成绩，写一个函数，当主函数调用此函数后，能求出平均分、最高分和最低分。</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39485" y="1394847"/>
            <a:ext cx="11902698" cy="368547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a:t>
            </a:r>
            <a:r>
              <a:rPr lang="en-US" altLang="zh-CN" sz="1400" dirty="0" err="1"/>
              <a:t>ave,score</a:t>
            </a:r>
            <a:r>
              <a:rPr lang="en-US" altLang="zh-CN" sz="1400" dirty="0"/>
              <a:t>[10];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ave</a:t>
            </a:r>
            <a:r>
              <a:rPr lang="en-US" altLang="zh-CN" sz="1400" dirty="0"/>
              <a:t>=average(score,10);</a:t>
            </a:r>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Max=Min=array[0];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xmlns="" id="{38E8941E-13B4-4987-9474-849FD4958D72}"/>
              </a:ext>
            </a:extLst>
          </p:cNvPr>
          <p:cNvCxnSpPr>
            <a:cxnSpLocks/>
            <a:stCxn id="32" idx="0"/>
            <a:endCxn id="32" idx="2"/>
          </p:cNvCxnSpPr>
          <p:nvPr/>
        </p:nvCxnSpPr>
        <p:spPr>
          <a:xfrm>
            <a:off x="6090834" y="1394847"/>
            <a:ext cx="0" cy="368547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xmlns="" id="{699B58EF-6F58-486F-9246-0CBE3EB7CEF9}"/>
              </a:ext>
            </a:extLst>
          </p:cNvPr>
          <p:cNvGrpSpPr/>
          <p:nvPr/>
        </p:nvGrpSpPr>
        <p:grpSpPr>
          <a:xfrm>
            <a:off x="5899208" y="2596818"/>
            <a:ext cx="325496" cy="260107"/>
            <a:chOff x="5926033" y="1926699"/>
            <a:chExt cx="325496" cy="260107"/>
          </a:xfrm>
        </p:grpSpPr>
        <p:sp>
          <p:nvSpPr>
            <p:cNvPr id="36" name="MH_Other_2">
              <a:extLst>
                <a:ext uri="{FF2B5EF4-FFF2-40B4-BE49-F238E27FC236}">
                  <a16:creationId xmlns:a16="http://schemas.microsoft.com/office/drawing/2014/main" xmlns=""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xmlns=""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xmlns=""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xmlns=""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xmlns=""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xmlns=""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xmlns=""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xmlns=""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xmlns=""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xmlns=""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xmlns=""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xmlns=""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xmlns=""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a:extLst>
              <a:ext uri="{FF2B5EF4-FFF2-40B4-BE49-F238E27FC236}">
                <a16:creationId xmlns:a16="http://schemas.microsoft.com/office/drawing/2014/main" xmlns="" id="{12554F07-65D9-4D5F-8772-15902C155E12}"/>
              </a:ext>
            </a:extLst>
          </p:cNvPr>
          <p:cNvGraphicFramePr>
            <a:graphicFrameLocks noGrp="1"/>
          </p:cNvGraphicFramePr>
          <p:nvPr>
            <p:extLst>
              <p:ext uri="{D42A27DB-BD31-4B8C-83A1-F6EECF244321}">
                <p14:modId xmlns:p14="http://schemas.microsoft.com/office/powerpoint/2010/main" val="3980533481"/>
              </p:ext>
            </p:extLst>
          </p:nvPr>
        </p:nvGraphicFramePr>
        <p:xfrm>
          <a:off x="2681539" y="5181524"/>
          <a:ext cx="8128002" cy="1463040"/>
        </p:xfrm>
        <a:graphic>
          <a:graphicData uri="http://schemas.openxmlformats.org/drawingml/2006/table">
            <a:tbl>
              <a:tblPr>
                <a:tableStyleId>{5C22544A-7EE6-4342-B048-85BDC9FD1C3A}</a:tableStyleId>
              </a:tblPr>
              <a:tblGrid>
                <a:gridCol w="1354667">
                  <a:extLst>
                    <a:ext uri="{9D8B030D-6E8A-4147-A177-3AD203B41FA5}">
                      <a16:colId xmlns:a16="http://schemas.microsoft.com/office/drawing/2014/main" xmlns="" val="2893189547"/>
                    </a:ext>
                  </a:extLst>
                </a:gridCol>
                <a:gridCol w="1354667">
                  <a:extLst>
                    <a:ext uri="{9D8B030D-6E8A-4147-A177-3AD203B41FA5}">
                      <a16:colId xmlns:a16="http://schemas.microsoft.com/office/drawing/2014/main" xmlns="" val="3980275582"/>
                    </a:ext>
                  </a:extLst>
                </a:gridCol>
                <a:gridCol w="1354667">
                  <a:extLst>
                    <a:ext uri="{9D8B030D-6E8A-4147-A177-3AD203B41FA5}">
                      <a16:colId xmlns:a16="http://schemas.microsoft.com/office/drawing/2014/main" xmlns="" val="1345451165"/>
                    </a:ext>
                  </a:extLst>
                </a:gridCol>
                <a:gridCol w="1354667">
                  <a:extLst>
                    <a:ext uri="{9D8B030D-6E8A-4147-A177-3AD203B41FA5}">
                      <a16:colId xmlns:a16="http://schemas.microsoft.com/office/drawing/2014/main" xmlns="" val="3755551808"/>
                    </a:ext>
                  </a:extLst>
                </a:gridCol>
                <a:gridCol w="1354667">
                  <a:extLst>
                    <a:ext uri="{9D8B030D-6E8A-4147-A177-3AD203B41FA5}">
                      <a16:colId xmlns:a16="http://schemas.microsoft.com/office/drawing/2014/main" xmlns="" val="2100454449"/>
                    </a:ext>
                  </a:extLst>
                </a:gridCol>
                <a:gridCol w="1354667">
                  <a:extLst>
                    <a:ext uri="{9D8B030D-6E8A-4147-A177-3AD203B41FA5}">
                      <a16:colId xmlns:a16="http://schemas.microsoft.com/office/drawing/2014/main" xmlns="" val="2366929106"/>
                    </a:ext>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3012277578"/>
                  </a:ext>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3344621967"/>
                  </a:ext>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16:rowId xmlns:a16="http://schemas.microsoft.com/office/drawing/2014/main" xmlns="" val="225524533"/>
                  </a:ext>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2979535983"/>
                  </a:ext>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xmlns="" val="2787301349"/>
                  </a:ext>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3365559222"/>
                  </a:ext>
                </a:extLst>
              </a:tr>
            </a:tbl>
          </a:graphicData>
        </a:graphic>
      </p:graphicFrame>
      <p:sp>
        <p:nvSpPr>
          <p:cNvPr id="7" name="文本框 6">
            <a:extLst>
              <a:ext uri="{FF2B5EF4-FFF2-40B4-BE49-F238E27FC236}">
                <a16:creationId xmlns:a16="http://schemas.microsoft.com/office/drawing/2014/main" xmlns="" id="{53E8EA32-F10C-44A3-8381-74C6DEA678F3}"/>
              </a:ext>
            </a:extLst>
          </p:cNvPr>
          <p:cNvSpPr txBox="1"/>
          <p:nvPr/>
        </p:nvSpPr>
        <p:spPr>
          <a:xfrm>
            <a:off x="567296" y="5262386"/>
            <a:ext cx="1879512" cy="369332"/>
          </a:xfrm>
          <a:prstGeom prst="rect">
            <a:avLst/>
          </a:prstGeom>
          <a:noFill/>
        </p:spPr>
        <p:txBody>
          <a:bodyPr wrap="square" rtlCol="0">
            <a:spAutoFit/>
          </a:bodyPr>
          <a:lstStyle/>
          <a:p>
            <a:r>
              <a:rPr lang="zh-CN" altLang="en-US" dirty="0"/>
              <a:t>变量的关系：</a:t>
            </a:r>
          </a:p>
        </p:txBody>
      </p:sp>
      <p:cxnSp>
        <p:nvCxnSpPr>
          <p:cNvPr id="9" name="直接箭头连接符 8">
            <a:extLst>
              <a:ext uri="{FF2B5EF4-FFF2-40B4-BE49-F238E27FC236}">
                <a16:creationId xmlns:a16="http://schemas.microsoft.com/office/drawing/2014/main" xmlns="" id="{DC81B15D-7B78-4EC5-BAD1-53CB42C2D3AF}"/>
              </a:ext>
            </a:extLst>
          </p:cNvPr>
          <p:cNvCxnSpPr/>
          <p:nvPr/>
        </p:nvCxnSpPr>
        <p:spPr>
          <a:xfrm>
            <a:off x="740979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BF3B9986-3D6B-4EB0-8F38-6B57C305616D}"/>
              </a:ext>
            </a:extLst>
          </p:cNvPr>
          <p:cNvCxnSpPr/>
          <p:nvPr/>
        </p:nvCxnSpPr>
        <p:spPr>
          <a:xfrm>
            <a:off x="877193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87CE55D2-B603-4355-A287-6E23E3ED6ADA}"/>
              </a:ext>
            </a:extLst>
          </p:cNvPr>
          <p:cNvCxnSpPr/>
          <p:nvPr/>
        </p:nvCxnSpPr>
        <p:spPr>
          <a:xfrm>
            <a:off x="8778239" y="6136215"/>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47D924F4-F536-4328-9EC4-16F5BF8DD179}"/>
              </a:ext>
            </a:extLst>
          </p:cNvPr>
          <p:cNvCxnSpPr/>
          <p:nvPr/>
        </p:nvCxnSpPr>
        <p:spPr>
          <a:xfrm>
            <a:off x="7409793" y="6142521"/>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xmlns="" id="{F75F011B-E3ED-4FBC-A751-C51AB63C6570}"/>
              </a:ext>
            </a:extLst>
          </p:cNvPr>
          <p:cNvCxnSpPr/>
          <p:nvPr/>
        </p:nvCxnSpPr>
        <p:spPr>
          <a:xfrm>
            <a:off x="6069176" y="6130503"/>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747E3CA7-E3ED-415A-8577-426ECD7D0DD4}"/>
              </a:ext>
            </a:extLst>
          </p:cNvPr>
          <p:cNvCxnSpPr/>
          <p:nvPr/>
        </p:nvCxnSpPr>
        <p:spPr>
          <a:xfrm>
            <a:off x="4688117" y="6136215"/>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45FBA4E7-27FE-4881-BA74-338765B90438}"/>
              </a:ext>
            </a:extLst>
          </p:cNvPr>
          <p:cNvCxnSpPr/>
          <p:nvPr/>
        </p:nvCxnSpPr>
        <p:spPr>
          <a:xfrm>
            <a:off x="3357507" y="6130503"/>
            <a:ext cx="0" cy="29072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5" cstate="print"/>
          <a:stretch>
            <a:fillRect/>
          </a:stretch>
        </p:blipFill>
        <p:spPr>
          <a:xfrm>
            <a:off x="7937143" y="246419"/>
            <a:ext cx="3805449" cy="923957"/>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45</a:t>
            </a:fld>
            <a:endParaRPr lang="zh-CN" altLang="en-US"/>
          </a:p>
        </p:txBody>
      </p:sp>
    </p:spTree>
    <p:extLst>
      <p:ext uri="{BB962C8B-B14F-4D97-AF65-F5344CB8AC3E}">
        <p14:creationId xmlns:p14="http://schemas.microsoft.com/office/powerpoint/2010/main" val="27059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79" y="624314"/>
            <a:ext cx="3706885"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smtClean="0">
                <a:solidFill>
                  <a:srgbClr val="FFFFFF"/>
                </a:solidFill>
                <a:latin typeface="微软雅黑" panose="020B0503020204020204" pitchFamily="34" charset="-122"/>
                <a:ea typeface="微软雅黑" panose="020B0503020204020204" pitchFamily="34" charset="-122"/>
              </a:rPr>
              <a:t>全局变量（外部变量）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但是，</a:t>
            </a:r>
            <a:r>
              <a:rPr lang="zh-CN" altLang="en-US" b="1" dirty="0">
                <a:solidFill>
                  <a:schemeClr val="tx1"/>
                </a:solidFill>
              </a:rPr>
              <a:t>建议不在必要时不要使用全局变量</a:t>
            </a:r>
            <a:r>
              <a:rPr lang="zh-CN" altLang="en-US" dirty="0">
                <a:solidFill>
                  <a:schemeClr val="tx1"/>
                </a:solidFill>
              </a:rPr>
              <a:t>，原因如下</a:t>
            </a:r>
            <a:r>
              <a:rPr lang="en-US" altLang="zh-CN" dirty="0">
                <a:solidFill>
                  <a:schemeClr val="tx1"/>
                </a:solidFill>
              </a:rPr>
              <a:t>:</a:t>
            </a:r>
          </a:p>
          <a:p>
            <a:pPr algn="just">
              <a:lnSpc>
                <a:spcPct val="120000"/>
              </a:lnSpc>
              <a:spcAft>
                <a:spcPts val="600"/>
              </a:spcAft>
              <a:defRPr/>
            </a:pPr>
            <a:r>
              <a:rPr lang="en-US" altLang="zh-CN" dirty="0">
                <a:solidFill>
                  <a:schemeClr val="tx1"/>
                </a:solidFill>
              </a:rPr>
              <a:t>① </a:t>
            </a:r>
            <a:r>
              <a:rPr lang="zh-CN" altLang="en-US" dirty="0">
                <a:solidFill>
                  <a:schemeClr val="tx1"/>
                </a:solidFill>
              </a:rPr>
              <a:t>全局变量在程序的全部执行过程中都</a:t>
            </a:r>
            <a:r>
              <a:rPr lang="zh-CN" altLang="en-US" b="1" dirty="0">
                <a:solidFill>
                  <a:schemeClr val="tx1"/>
                </a:solidFill>
              </a:rPr>
              <a:t>占用存储单元</a:t>
            </a:r>
            <a:r>
              <a:rPr lang="zh-CN" altLang="en-US" dirty="0">
                <a:solidFill>
                  <a:schemeClr val="tx1"/>
                </a:solidFill>
              </a:rPr>
              <a:t>，而不是仅在需要时才开辟单元。</a:t>
            </a:r>
          </a:p>
          <a:p>
            <a:pPr algn="just">
              <a:lnSpc>
                <a:spcPct val="120000"/>
              </a:lnSpc>
              <a:spcAft>
                <a:spcPts val="600"/>
              </a:spcAft>
              <a:defRPr/>
            </a:pPr>
            <a:r>
              <a:rPr lang="zh-CN" altLang="en-US" dirty="0">
                <a:solidFill>
                  <a:schemeClr val="tx1"/>
                </a:solidFill>
              </a:rPr>
              <a:t>② 它使函数的</a:t>
            </a:r>
            <a:r>
              <a:rPr lang="zh-CN" altLang="en-US" b="1" dirty="0">
                <a:solidFill>
                  <a:schemeClr val="tx1"/>
                </a:solidFill>
              </a:rPr>
              <a:t>通用性降低</a:t>
            </a:r>
            <a:r>
              <a:rPr lang="zh-CN" altLang="en-US" dirty="0">
                <a:solidFill>
                  <a:schemeClr val="tx1"/>
                </a:solidFill>
              </a:rPr>
              <a:t>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a:t>
            </a:r>
            <a:r>
              <a:rPr lang="zh-CN" altLang="en-US" b="1" dirty="0">
                <a:solidFill>
                  <a:schemeClr val="tx1"/>
                </a:solidFill>
              </a:rPr>
              <a:t>“内聚性”强</a:t>
            </a:r>
            <a:r>
              <a:rPr lang="zh-CN" altLang="en-US" dirty="0">
                <a:solidFill>
                  <a:schemeClr val="tx1"/>
                </a:solidFill>
              </a:rPr>
              <a:t>、与其他模块的</a:t>
            </a:r>
            <a:r>
              <a:rPr lang="zh-CN" altLang="en-US" b="1" dirty="0">
                <a:solidFill>
                  <a:schemeClr val="tx1"/>
                </a:solidFill>
              </a:rPr>
              <a:t>“耦合性”弱</a:t>
            </a:r>
            <a:r>
              <a:rPr lang="zh-CN" altLang="en-US" dirty="0">
                <a:solidFill>
                  <a:schemeClr val="tx1"/>
                </a:solidFill>
              </a:rPr>
              <a:t>。即模块的功能要单一（不要把许多互不相干的功能放到一个模块中），与其他模块的相互影响要尽量少，而用全局变量是不符合这个原则的。一般要求把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a:t>
            </a:r>
            <a:r>
              <a:rPr lang="zh-CN" altLang="en-US" b="1" dirty="0">
                <a:solidFill>
                  <a:schemeClr val="tx1"/>
                </a:solidFill>
              </a:rPr>
              <a:t>函数做成一个相对的封闭体</a:t>
            </a:r>
            <a:r>
              <a:rPr lang="zh-CN" altLang="en-US" dirty="0">
                <a:solidFill>
                  <a:schemeClr val="tx1"/>
                </a:solidFill>
              </a:rPr>
              <a:t>，除了可以通过</a:t>
            </a:r>
            <a:r>
              <a:rPr lang="zh-CN" altLang="en-US" b="1" dirty="0">
                <a:solidFill>
                  <a:schemeClr val="tx1"/>
                </a:solidFill>
              </a:rPr>
              <a:t>“实参</a:t>
            </a:r>
            <a:r>
              <a:rPr lang="en-US" altLang="zh-CN" b="1" dirty="0">
                <a:solidFill>
                  <a:schemeClr val="tx1"/>
                </a:solidFill>
              </a:rPr>
              <a:t>—</a:t>
            </a:r>
            <a:r>
              <a:rPr lang="zh-CN" altLang="en-US" b="1" dirty="0">
                <a:solidFill>
                  <a:schemeClr val="tx1"/>
                </a:solidFill>
              </a:rPr>
              <a:t>形参”</a:t>
            </a:r>
            <a:r>
              <a:rPr lang="zh-CN" altLang="en-US" dirty="0">
                <a:solidFill>
                  <a:schemeClr val="tx1"/>
                </a:solidFill>
              </a:rPr>
              <a:t>的渠道与外界发生联系外，没有其他渠道。这样的程序移植性好，可读性强。</a:t>
            </a:r>
          </a:p>
          <a:p>
            <a:pPr algn="just">
              <a:lnSpc>
                <a:spcPct val="120000"/>
              </a:lnSpc>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
        <p:nvSpPr>
          <p:cNvPr id="2" name="灯片编号占位符 1"/>
          <p:cNvSpPr>
            <a:spLocks noGrp="1"/>
          </p:cNvSpPr>
          <p:nvPr>
            <p:ph type="sldNum" sz="quarter" idx="12"/>
          </p:nvPr>
        </p:nvSpPr>
        <p:spPr/>
        <p:txBody>
          <a:bodyPr/>
          <a:lstStyle/>
          <a:p>
            <a:fld id="{B058512A-BF6F-43D0-855A-BBBF14572BDB}" type="slidenum">
              <a:rPr lang="zh-CN" altLang="en-US" smtClean="0"/>
              <a:pPr/>
              <a:t>46</a:t>
            </a:fld>
            <a:endParaRPr lang="zh-CN" altLang="en-US"/>
          </a:p>
        </p:txBody>
      </p:sp>
    </p:spTree>
    <p:extLst>
      <p:ext uri="{BB962C8B-B14F-4D97-AF65-F5344CB8AC3E}">
        <p14:creationId xmlns:p14="http://schemas.microsoft.com/office/powerpoint/2010/main" val="2628607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smtClean="0"/>
              <a:t>全局变量</a:t>
            </a:r>
            <a:r>
              <a:rPr lang="en-US" altLang="zh-CN" dirty="0" smtClean="0"/>
              <a:t>(</a:t>
            </a:r>
            <a:r>
              <a:rPr lang="zh-CN" altLang="en-US" dirty="0" smtClean="0"/>
              <a:t>外部变量</a:t>
            </a:r>
            <a:r>
              <a:rPr lang="en-US" altLang="zh-CN" dirty="0" smtClean="0"/>
              <a:t>)</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a:lnSpc>
                <a:spcPct val="120000"/>
              </a:lnSpc>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a:lnSpc>
                <a:spcPct val="120000"/>
              </a:lnSpc>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a:lnSpc>
                <a:spcPct val="120000"/>
              </a:lnSpc>
            </a:pPr>
            <a:r>
              <a:rPr lang="en-US" altLang="zh-CN" sz="1400" dirty="0"/>
              <a:t>{	</a:t>
            </a:r>
            <a:r>
              <a:rPr lang="en-US" altLang="zh-CN" sz="1400" dirty="0" err="1"/>
              <a:t>int</a:t>
            </a:r>
            <a:r>
              <a:rPr lang="en-US" altLang="zh-CN" sz="1400" dirty="0"/>
              <a:t> c;</a:t>
            </a:r>
          </a:p>
          <a:p>
            <a:pPr defTabSz="363538">
              <a:lnSpc>
                <a:spcPct val="120000"/>
              </a:lnSpc>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a:lnSpc>
                <a:spcPct val="120000"/>
              </a:lnSpc>
            </a:pPr>
            <a:r>
              <a:rPr lang="zh-CN" altLang="en-US" sz="1400" dirty="0"/>
              <a:t>	</a:t>
            </a:r>
            <a:r>
              <a:rPr lang="en-US" altLang="zh-CN" sz="1400" dirty="0"/>
              <a:t>return(c);</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xmlns="" id="{7BCB9DE4-B001-4FF9-881A-2C96E083D71F}"/>
                </a:ext>
              </a:extLst>
            </p:cNvPr>
            <p:cNvSpPr txBox="1"/>
            <p:nvPr/>
          </p:nvSpPr>
          <p:spPr>
            <a:xfrm>
              <a:off x="8388005" y="5054496"/>
              <a:ext cx="4660754" cy="3539430"/>
            </a:xfrm>
            <a:prstGeom prst="rect">
              <a:avLst/>
            </a:prstGeom>
            <a:noFill/>
          </p:spPr>
          <p:txBody>
            <a:bodyPr wrap="square" rtlCol="0">
              <a:spAutoFit/>
            </a:bodyPr>
            <a:lstStyle/>
            <a:p>
              <a:r>
                <a:rPr lang="zh-CN" altLang="en-US" sz="1600" dirty="0">
                  <a:solidFill>
                    <a:schemeClr val="bg1"/>
                  </a:solidFill>
                </a:rPr>
                <a:t>程序第</a:t>
              </a:r>
              <a:r>
                <a:rPr lang="en-US" altLang="zh-CN" sz="1600" dirty="0">
                  <a:solidFill>
                    <a:schemeClr val="bg1"/>
                  </a:solidFill>
                </a:rPr>
                <a:t>2</a:t>
              </a:r>
              <a:r>
                <a:rPr lang="zh-CN" altLang="en-US" sz="1600" dirty="0">
                  <a:solidFill>
                    <a:schemeClr val="bg1"/>
                  </a:solidFill>
                </a:rPr>
                <a:t>行定义了全局变量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，并对其初始化。</a:t>
              </a:r>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第</a:t>
              </a:r>
              <a:r>
                <a:rPr lang="en-US" altLang="zh-CN" sz="1600" dirty="0">
                  <a:solidFill>
                    <a:schemeClr val="bg1"/>
                  </a:solidFill>
                </a:rPr>
                <a:t>3</a:t>
              </a:r>
              <a:r>
                <a:rPr lang="zh-CN" altLang="en-US" sz="1600" dirty="0">
                  <a:solidFill>
                    <a:schemeClr val="bg1"/>
                  </a:solidFill>
                </a:rPr>
                <a:t>行是</a:t>
              </a:r>
              <a:r>
                <a:rPr lang="en-US" altLang="zh-CN" sz="1600" dirty="0">
                  <a:solidFill>
                    <a:schemeClr val="bg1"/>
                  </a:solidFill>
                </a:rPr>
                <a:t>main</a:t>
              </a:r>
              <a:r>
                <a:rPr lang="zh-CN" altLang="en-US" sz="1600" dirty="0">
                  <a:solidFill>
                    <a:schemeClr val="bg1"/>
                  </a:solidFill>
                </a:rPr>
                <a:t>函数，在</a:t>
              </a:r>
              <a:r>
                <a:rPr lang="en-US" altLang="zh-CN" sz="1600" dirty="0">
                  <a:solidFill>
                    <a:schemeClr val="bg1"/>
                  </a:solidFill>
                </a:rPr>
                <a:t>main</a:t>
              </a:r>
              <a:r>
                <a:rPr lang="zh-CN" altLang="en-US" sz="1600" dirty="0">
                  <a:solidFill>
                    <a:schemeClr val="bg1"/>
                  </a:solidFill>
                </a:rPr>
                <a:t>函数中</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6</a:t>
              </a:r>
              <a:r>
                <a:rPr lang="zh-CN" altLang="en-US" sz="1600" dirty="0">
                  <a:solidFill>
                    <a:schemeClr val="bg1"/>
                  </a:solidFill>
                </a:rPr>
                <a:t>行</a:t>
              </a:r>
              <a:r>
                <a:rPr lang="en-US" altLang="zh-CN" sz="1600" dirty="0">
                  <a:solidFill>
                    <a:schemeClr val="bg1"/>
                  </a:solidFill>
                </a:rPr>
                <a:t>)</a:t>
              </a:r>
              <a:r>
                <a:rPr lang="zh-CN" altLang="en-US" sz="1600" dirty="0">
                  <a:solidFill>
                    <a:schemeClr val="bg1"/>
                  </a:solidFill>
                </a:rPr>
                <a:t>定义了一个局部变量</a:t>
              </a:r>
              <a:r>
                <a:rPr lang="en-US" altLang="zh-CN" sz="1600" dirty="0">
                  <a:solidFill>
                    <a:schemeClr val="bg1"/>
                  </a:solidFill>
                </a:rPr>
                <a:t>a</a:t>
              </a:r>
              <a:r>
                <a:rPr lang="zh-CN" altLang="en-US" sz="1600" dirty="0">
                  <a:solidFill>
                    <a:schemeClr val="bg1"/>
                  </a:solidFill>
                </a:rPr>
                <a:t>。局部变量</a:t>
              </a:r>
              <a:r>
                <a:rPr lang="en-US" altLang="zh-CN" sz="1600" dirty="0">
                  <a:solidFill>
                    <a:schemeClr val="bg1"/>
                  </a:solidFill>
                </a:rPr>
                <a:t>a</a:t>
              </a:r>
              <a:r>
                <a:rPr lang="zh-CN" altLang="en-US" sz="1600" dirty="0">
                  <a:solidFill>
                    <a:schemeClr val="bg1"/>
                  </a:solidFill>
                </a:rPr>
                <a:t>的作用范围为第</a:t>
              </a:r>
              <a:r>
                <a:rPr lang="en-US" altLang="zh-CN" sz="1600" dirty="0">
                  <a:solidFill>
                    <a:schemeClr val="bg1"/>
                  </a:solidFill>
                </a:rPr>
                <a:t>6~8</a:t>
              </a:r>
              <a:r>
                <a:rPr lang="zh-CN" altLang="en-US" sz="1600" dirty="0">
                  <a:solidFill>
                    <a:schemeClr val="bg1"/>
                  </a:solidFill>
                </a:rPr>
                <a:t>行。在此范围内全局变量</a:t>
              </a:r>
              <a:r>
                <a:rPr lang="en-US" altLang="zh-CN" sz="1600" dirty="0">
                  <a:solidFill>
                    <a:schemeClr val="bg1"/>
                  </a:solidFill>
                </a:rPr>
                <a:t>a</a:t>
              </a:r>
              <a:r>
                <a:rPr lang="zh-CN" altLang="en-US" sz="1600" dirty="0">
                  <a:solidFill>
                    <a:schemeClr val="bg1"/>
                  </a:solidFill>
                </a:rPr>
                <a:t>被局部变量</a:t>
              </a:r>
              <a:r>
                <a:rPr lang="en-US" altLang="zh-CN" sz="1600" dirty="0">
                  <a:solidFill>
                    <a:schemeClr val="bg1"/>
                  </a:solidFill>
                </a:rPr>
                <a:t>a</a:t>
              </a:r>
              <a:r>
                <a:rPr lang="zh-CN" altLang="en-US" sz="1600" dirty="0">
                  <a:solidFill>
                    <a:schemeClr val="bg1"/>
                  </a:solidFill>
                </a:rPr>
                <a:t>屏蔽，相当于全局变量</a:t>
              </a:r>
              <a:r>
                <a:rPr lang="en-US" altLang="zh-CN" sz="1600" dirty="0">
                  <a:solidFill>
                    <a:schemeClr val="bg1"/>
                  </a:solidFill>
                </a:rPr>
                <a:t>a</a:t>
              </a:r>
              <a:r>
                <a:rPr lang="zh-CN" altLang="en-US" sz="1600" dirty="0">
                  <a:solidFill>
                    <a:schemeClr val="bg1"/>
                  </a:solidFill>
                </a:rPr>
                <a:t>在此范围内不存在</a:t>
              </a:r>
              <a:r>
                <a:rPr lang="en-US" altLang="zh-CN" sz="1600" dirty="0">
                  <a:solidFill>
                    <a:schemeClr val="bg1"/>
                  </a:solidFill>
                </a:rPr>
                <a:t>(</a:t>
              </a:r>
              <a:r>
                <a:rPr lang="zh-CN" altLang="en-US" sz="1600" dirty="0">
                  <a:solidFill>
                    <a:schemeClr val="bg1"/>
                  </a:solidFill>
                </a:rPr>
                <a:t>即它不起作用</a:t>
              </a:r>
              <a:r>
                <a:rPr lang="en-US" altLang="zh-CN" sz="1600" dirty="0">
                  <a:solidFill>
                    <a:schemeClr val="bg1"/>
                  </a:solidFill>
                </a:rPr>
                <a:t>)</a:t>
              </a:r>
              <a:r>
                <a:rPr lang="zh-CN" altLang="en-US" sz="1600" dirty="0">
                  <a:solidFill>
                    <a:schemeClr val="bg1"/>
                  </a:solidFill>
                </a:rPr>
                <a:t>，而全局变量</a:t>
              </a:r>
              <a:r>
                <a:rPr lang="en-US" altLang="zh-CN" sz="1600" dirty="0">
                  <a:solidFill>
                    <a:schemeClr val="bg1"/>
                  </a:solidFill>
                </a:rPr>
                <a:t>b</a:t>
              </a:r>
              <a:r>
                <a:rPr lang="zh-CN" altLang="en-US" sz="1600" dirty="0">
                  <a:solidFill>
                    <a:schemeClr val="bg1"/>
                  </a:solidFill>
                </a:rPr>
                <a:t>在此范围内有效。因此第</a:t>
              </a:r>
              <a:r>
                <a:rPr lang="en-US" altLang="zh-CN" sz="1600" dirty="0">
                  <a:solidFill>
                    <a:schemeClr val="bg1"/>
                  </a:solidFill>
                </a:rPr>
                <a:t>6</a:t>
              </a:r>
              <a:r>
                <a:rPr lang="zh-CN" altLang="en-US" sz="1600" dirty="0">
                  <a:solidFill>
                    <a:schemeClr val="bg1"/>
                  </a:solidFill>
                </a:rPr>
                <a:t>行中</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的实参</a:t>
              </a:r>
              <a:r>
                <a:rPr lang="en-US" altLang="zh-CN" sz="1600" dirty="0">
                  <a:solidFill>
                    <a:schemeClr val="bg1"/>
                  </a:solidFill>
                </a:rPr>
                <a:t>a</a:t>
              </a:r>
              <a:r>
                <a:rPr lang="zh-CN" altLang="en-US" sz="1600" dirty="0">
                  <a:solidFill>
                    <a:schemeClr val="bg1"/>
                  </a:solidFill>
                </a:rPr>
                <a:t>应是局部变量</a:t>
              </a:r>
              <a:r>
                <a:rPr lang="en-US" altLang="zh-CN" sz="1600" dirty="0">
                  <a:solidFill>
                    <a:schemeClr val="bg1"/>
                  </a:solidFill>
                </a:rPr>
                <a:t>a</a:t>
              </a:r>
              <a:r>
                <a:rPr lang="zh-CN" altLang="en-US" sz="1600" dirty="0">
                  <a:solidFill>
                    <a:schemeClr val="bg1"/>
                  </a:solidFill>
                </a:rPr>
                <a:t>，所以</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相当于</a:t>
              </a:r>
              <a:r>
                <a:rPr lang="en-US" altLang="zh-CN" sz="1600" dirty="0">
                  <a:solidFill>
                    <a:schemeClr val="bg1"/>
                  </a:solidFill>
                </a:rPr>
                <a:t>max(8,5)</a:t>
              </a:r>
              <a:r>
                <a:rPr lang="zh-CN" altLang="en-US" sz="1600" dirty="0">
                  <a:solidFill>
                    <a:schemeClr val="bg1"/>
                  </a:solidFill>
                </a:rPr>
                <a:t>。它的值为</a:t>
              </a:r>
              <a:r>
                <a:rPr lang="en-US" altLang="zh-CN" sz="1600" dirty="0">
                  <a:solidFill>
                    <a:schemeClr val="bg1"/>
                  </a:solidFill>
                </a:rPr>
                <a:t>8</a:t>
              </a:r>
              <a:r>
                <a:rPr lang="zh-CN" altLang="en-US" sz="1600" dirty="0">
                  <a:solidFill>
                    <a:schemeClr val="bg1"/>
                  </a:solidFill>
                </a:rPr>
                <a:t>。</a:t>
              </a:r>
            </a:p>
            <a:p>
              <a:endParaRPr lang="zh-CN" altLang="en-US" sz="1600" dirty="0">
                <a:solidFill>
                  <a:schemeClr val="bg1"/>
                </a:solidFill>
              </a:endParaRPr>
            </a:p>
            <a:p>
              <a:r>
                <a:rPr lang="zh-CN" altLang="en-US" sz="1600" dirty="0">
                  <a:solidFill>
                    <a:schemeClr val="bg1"/>
                  </a:solidFill>
                </a:rPr>
                <a:t>第</a:t>
              </a:r>
              <a:r>
                <a:rPr lang="en-US" altLang="zh-CN" sz="1600" dirty="0">
                  <a:solidFill>
                    <a:schemeClr val="bg1"/>
                  </a:solidFill>
                </a:rPr>
                <a:t>10</a:t>
              </a:r>
              <a:r>
                <a:rPr lang="zh-CN" altLang="en-US" sz="1600" dirty="0">
                  <a:solidFill>
                    <a:schemeClr val="bg1"/>
                  </a:solidFill>
                </a:rPr>
                <a:t>行起定义</a:t>
              </a:r>
              <a:r>
                <a:rPr lang="en-US" altLang="zh-CN" sz="1600" dirty="0">
                  <a:solidFill>
                    <a:schemeClr val="bg1"/>
                  </a:solidFill>
                </a:rPr>
                <a:t>max</a:t>
              </a:r>
              <a:r>
                <a:rPr lang="zh-CN" altLang="en-US" sz="1600" dirty="0">
                  <a:solidFill>
                    <a:schemeClr val="bg1"/>
                  </a:solidFill>
                </a:rPr>
                <a:t>函数，形参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是局部变量。全局变量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在</a:t>
              </a:r>
              <a:r>
                <a:rPr lang="en-US" altLang="zh-CN" sz="1600" dirty="0">
                  <a:solidFill>
                    <a:schemeClr val="bg1"/>
                  </a:solidFill>
                </a:rPr>
                <a:t>max</a:t>
              </a:r>
              <a:r>
                <a:rPr lang="zh-CN" altLang="en-US" sz="1600" dirty="0">
                  <a:solidFill>
                    <a:schemeClr val="bg1"/>
                  </a:solidFill>
                </a:rPr>
                <a:t>函数范围内不起作用，所以函数</a:t>
              </a:r>
              <a:r>
                <a:rPr lang="en-US" altLang="zh-CN" sz="1600" dirty="0">
                  <a:solidFill>
                    <a:schemeClr val="bg1"/>
                  </a:solidFill>
                </a:rPr>
                <a:t>max</a:t>
              </a:r>
              <a:r>
                <a:rPr lang="zh-CN" altLang="en-US" sz="1600" dirty="0">
                  <a:solidFill>
                    <a:schemeClr val="bg1"/>
                  </a:solidFill>
                </a:rPr>
                <a:t>中的</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不是全局变量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，而是形参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，它们的值是由实参传给形参的，即</a:t>
              </a:r>
              <a:r>
                <a:rPr lang="en-US" altLang="zh-CN" sz="1600" dirty="0">
                  <a:solidFill>
                    <a:schemeClr val="bg1"/>
                  </a:solidFill>
                </a:rPr>
                <a:t>8</a:t>
              </a:r>
              <a:r>
                <a:rPr lang="zh-CN" altLang="en-US" sz="1600" dirty="0">
                  <a:solidFill>
                    <a:schemeClr val="bg1"/>
                  </a:solidFill>
                </a:rPr>
                <a:t>和</a:t>
              </a:r>
              <a:r>
                <a:rPr lang="en-US" altLang="zh-CN" sz="1600" dirty="0">
                  <a:solidFill>
                    <a:schemeClr val="bg1"/>
                  </a:solidFill>
                </a:rPr>
                <a:t>5</a:t>
              </a:r>
              <a:r>
                <a:rPr lang="zh-CN" altLang="en-US" sz="1600" dirty="0">
                  <a:solidFill>
                    <a:schemeClr val="bg1"/>
                  </a:solidFill>
                </a:rPr>
                <a:t>。</a:t>
              </a:r>
              <a:endParaRPr lang="zh-CN" altLang="zh-CN" sz="1600" dirty="0">
                <a:solidFill>
                  <a:schemeClr val="bg1"/>
                </a:solidFill>
              </a:endParaRPr>
            </a:p>
          </p:txBody>
        </p:sp>
      </p:grpSp>
      <p:pic>
        <p:nvPicPr>
          <p:cNvPr id="4" name="图片 3"/>
          <p:cNvPicPr>
            <a:picLocks noChangeAspect="1"/>
          </p:cNvPicPr>
          <p:nvPr/>
        </p:nvPicPr>
        <p:blipFill>
          <a:blip r:embed="rId4" cstate="print"/>
          <a:stretch>
            <a:fillRect/>
          </a:stretch>
        </p:blipFill>
        <p:spPr>
          <a:xfrm>
            <a:off x="511661" y="6010274"/>
            <a:ext cx="3467100" cy="67627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47</a:t>
            </a:fld>
            <a:endParaRPr lang="zh-CN" altLang="en-US"/>
          </a:p>
        </p:txBody>
      </p:sp>
      <p:sp>
        <p:nvSpPr>
          <p:cNvPr id="6" name="TextBox 5"/>
          <p:cNvSpPr txBox="1"/>
          <p:nvPr/>
        </p:nvSpPr>
        <p:spPr>
          <a:xfrm>
            <a:off x="5424407" y="6121831"/>
            <a:ext cx="5408908" cy="646331"/>
          </a:xfrm>
          <a:prstGeom prst="rect">
            <a:avLst/>
          </a:prstGeom>
          <a:noFill/>
        </p:spPr>
        <p:txBody>
          <a:bodyPr wrap="square" rtlCol="0">
            <a:spAutoFit/>
          </a:bodyPr>
          <a:lstStyle/>
          <a:p>
            <a:r>
              <a:rPr lang="zh-CN" altLang="en-US" dirty="0">
                <a:solidFill>
                  <a:schemeClr val="accent1"/>
                </a:solidFill>
              </a:rPr>
              <a:t>若外部变量与局部变量</a:t>
            </a:r>
            <a:r>
              <a:rPr lang="zh-CN" altLang="en-US" dirty="0" smtClean="0">
                <a:solidFill>
                  <a:schemeClr val="accent1"/>
                </a:solidFill>
              </a:rPr>
              <a:t>同名，局部变量屏蔽全局变量，即局部变量优先使用。</a:t>
            </a:r>
            <a:endParaRPr lang="zh-CN" altLang="en-US" dirty="0"/>
          </a:p>
        </p:txBody>
      </p:sp>
    </p:spTree>
    <p:extLst>
      <p:ext uri="{BB962C8B-B14F-4D97-AF65-F5344CB8AC3E}">
        <p14:creationId xmlns:p14="http://schemas.microsoft.com/office/powerpoint/2010/main" val="346555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静态局部变量</a:t>
            </a:r>
            <a:r>
              <a:rPr lang="en-US" altLang="zh-CN" dirty="0"/>
              <a:t>(static</a:t>
            </a:r>
            <a:r>
              <a:rPr lang="zh-CN" altLang="en-US" dirty="0"/>
              <a:t>局部变量</a:t>
            </a:r>
            <a:r>
              <a:rPr lang="en-US" altLang="zh-CN" dirty="0"/>
              <a:t>) </a:t>
            </a:r>
          </a:p>
        </p:txBody>
      </p:sp>
      <p:sp>
        <p:nvSpPr>
          <p:cNvPr id="7" name="内容占位符 2">
            <a:extLst>
              <a:ext uri="{FF2B5EF4-FFF2-40B4-BE49-F238E27FC236}">
                <a16:creationId xmlns:a16="http://schemas.microsoft.com/office/drawing/2014/main" xmlns="" id="{DEE98492-60FF-49E2-8724-1EAAB782A764}"/>
              </a:ext>
            </a:extLst>
          </p:cNvPr>
          <p:cNvSpPr>
            <a:spLocks noGrp="1"/>
          </p:cNvSpPr>
          <p:nvPr>
            <p:ph idx="1"/>
          </p:nvPr>
        </p:nvSpPr>
        <p:spPr>
          <a:xfrm>
            <a:off x="460761" y="1043227"/>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7.16】</a:t>
            </a:r>
            <a:r>
              <a:rPr lang="zh-CN" altLang="en-US" sz="2000" dirty="0">
                <a:solidFill>
                  <a:schemeClr val="accent1"/>
                </a:solidFill>
              </a:rPr>
              <a:t>考察静态局部变量的值。</a:t>
            </a:r>
          </a:p>
        </p:txBody>
      </p:sp>
      <p:sp>
        <p:nvSpPr>
          <p:cNvPr id="8" name="圆角矩形 12">
            <a:extLst>
              <a:ext uri="{FF2B5EF4-FFF2-40B4-BE49-F238E27FC236}">
                <a16:creationId xmlns:a16="http://schemas.microsoft.com/office/drawing/2014/main" xmlns="" id="{063F0C42-A814-4358-AE0D-79EC638A445B}"/>
              </a:ext>
            </a:extLst>
          </p:cNvPr>
          <p:cNvSpPr/>
          <p:nvPr/>
        </p:nvSpPr>
        <p:spPr>
          <a:xfrm>
            <a:off x="402367" y="1691163"/>
            <a:ext cx="4587135" cy="42369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f(</a:t>
            </a:r>
            <a:r>
              <a:rPr lang="en-US" altLang="zh-CN" sz="1400" dirty="0" err="1"/>
              <a:t>int</a:t>
            </a:r>
            <a:r>
              <a:rPr lang="en-US" altLang="zh-CN" sz="1400" dirty="0"/>
              <a:t> a)</a:t>
            </a:r>
          </a:p>
          <a:p>
            <a:pPr defTabSz="363538">
              <a:lnSpc>
                <a:spcPct val="120000"/>
              </a:lnSpc>
            </a:pPr>
            <a:r>
              <a:rPr lang="en-US" altLang="zh-CN" sz="1400" dirty="0"/>
              <a:t>{	</a:t>
            </a:r>
            <a:r>
              <a:rPr lang="en-US" altLang="zh-CN" sz="1400" dirty="0" smtClean="0">
                <a:solidFill>
                  <a:schemeClr val="accent6"/>
                </a:solidFill>
              </a:rPr>
              <a:t>auto </a:t>
            </a:r>
            <a:r>
              <a:rPr lang="en-US" altLang="zh-CN" sz="1400" dirty="0" err="1" smtClean="0"/>
              <a:t>int</a:t>
            </a:r>
            <a:r>
              <a:rPr lang="en-US" altLang="zh-CN" sz="1400" dirty="0" smtClean="0"/>
              <a:t> </a:t>
            </a:r>
            <a:r>
              <a:rPr lang="en-US" altLang="zh-CN" sz="1400" dirty="0"/>
              <a:t>b=0;	</a:t>
            </a:r>
            <a:r>
              <a:rPr lang="en-US" altLang="zh-CN" sz="1400" dirty="0" smtClean="0">
                <a:solidFill>
                  <a:srgbClr val="008000"/>
                </a:solidFill>
              </a:rPr>
              <a:t>//</a:t>
            </a:r>
            <a:r>
              <a:rPr lang="zh-CN" altLang="en-US" sz="1400" dirty="0">
                <a:solidFill>
                  <a:srgbClr val="008000"/>
                </a:solidFill>
              </a:rPr>
              <a:t>自动</a:t>
            </a:r>
            <a:r>
              <a:rPr lang="zh-CN" altLang="en-US" sz="1400" dirty="0" smtClean="0">
                <a:solidFill>
                  <a:srgbClr val="008000"/>
                </a:solidFill>
              </a:rPr>
              <a:t>局部变量，</a:t>
            </a:r>
            <a:r>
              <a:rPr lang="en-US" altLang="zh-CN" sz="1400" dirty="0" err="1" smtClean="0">
                <a:solidFill>
                  <a:srgbClr val="008000"/>
                </a:solidFill>
              </a:rPr>
              <a:t>int</a:t>
            </a:r>
            <a:r>
              <a:rPr lang="en-US" altLang="zh-CN" sz="1400" dirty="0" smtClean="0">
                <a:solidFill>
                  <a:srgbClr val="008000"/>
                </a:solidFill>
              </a:rPr>
              <a:t> b=0;</a:t>
            </a:r>
            <a:endParaRPr lang="zh-CN" altLang="en-US" sz="1400" dirty="0">
              <a:solidFill>
                <a:srgbClr val="008000"/>
              </a:solidFill>
            </a:endParaRPr>
          </a:p>
          <a:p>
            <a:pPr defTabSz="363538">
              <a:lnSpc>
                <a:spcPct val="120000"/>
              </a:lnSpc>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smtClean="0">
                <a:solidFill>
                  <a:srgbClr val="008000"/>
                </a:solidFill>
              </a:rPr>
              <a:t>//</a:t>
            </a:r>
            <a:r>
              <a:rPr lang="zh-CN" altLang="en-US" sz="1400" dirty="0">
                <a:solidFill>
                  <a:srgbClr val="008000"/>
                </a:solidFill>
              </a:rPr>
              <a:t>静态局部变量</a:t>
            </a:r>
          </a:p>
          <a:p>
            <a:pPr defTabSz="363538">
              <a:lnSpc>
                <a:spcPct val="120000"/>
              </a:lnSpc>
            </a:pPr>
            <a:r>
              <a:rPr lang="zh-CN" altLang="en-US" sz="1400" dirty="0"/>
              <a:t>	</a:t>
            </a:r>
            <a:r>
              <a:rPr lang="en-US" altLang="zh-CN" sz="1400" dirty="0"/>
              <a:t>b=b+1;</a:t>
            </a:r>
          </a:p>
          <a:p>
            <a:pPr defTabSz="363538">
              <a:lnSpc>
                <a:spcPct val="120000"/>
              </a:lnSpc>
            </a:pPr>
            <a:r>
              <a:rPr lang="en-US" altLang="zh-CN" sz="1400" dirty="0"/>
              <a:t>	c=c+1;</a:t>
            </a:r>
          </a:p>
          <a:p>
            <a:pPr defTabSz="363538">
              <a:lnSpc>
                <a:spcPct val="120000"/>
              </a:lnSpc>
            </a:pPr>
            <a:r>
              <a:rPr lang="en-US" altLang="zh-CN" sz="1400" dirty="0"/>
              <a:t>	return(</a:t>
            </a:r>
            <a:r>
              <a:rPr lang="en-US" altLang="zh-CN" sz="1400" dirty="0" err="1"/>
              <a:t>a+b+c</a:t>
            </a:r>
            <a:r>
              <a:rPr lang="en-US" altLang="zh-CN" sz="1400" dirty="0"/>
              <a:t>);</a:t>
            </a:r>
          </a:p>
          <a:p>
            <a:pPr defTabSz="363538">
              <a:lnSpc>
                <a:spcPct val="120000"/>
              </a:lnSpc>
            </a:pPr>
            <a:r>
              <a:rPr lang="en-US" altLang="zh-CN" sz="1400" dirty="0"/>
              <a:t>}</a:t>
            </a:r>
          </a:p>
        </p:txBody>
      </p:sp>
      <p:grpSp>
        <p:nvGrpSpPr>
          <p:cNvPr id="10" name="组合 9">
            <a:extLst>
              <a:ext uri="{FF2B5EF4-FFF2-40B4-BE49-F238E27FC236}">
                <a16:creationId xmlns:a16="http://schemas.microsoft.com/office/drawing/2014/main" xmlns="" id="{D70550B2-F8CE-4459-AD5F-A5FC24B92E42}"/>
              </a:ext>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xmlns=""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xmlns="" id="{BA673DA0-2A55-4237-9B95-2A571CA5A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xmlns="" id="{A7AB3081-2D95-4750-BACD-8DAEED0B97DD}"/>
                </a:ext>
              </a:extLst>
            </p:cNvPr>
            <p:cNvSpPr txBox="1"/>
            <p:nvPr/>
          </p:nvSpPr>
          <p:spPr>
            <a:xfrm>
              <a:off x="8388005" y="5054496"/>
              <a:ext cx="4660754" cy="338554"/>
            </a:xfrm>
            <a:prstGeom prst="rect">
              <a:avLst/>
            </a:prstGeom>
            <a:noFill/>
          </p:spPr>
          <p:txBody>
            <a:bodyPr wrap="square" rtlCol="0">
              <a:spAutoFit/>
            </a:bodyPr>
            <a:lstStyle/>
            <a:p>
              <a:r>
                <a:rPr lang="zh-CN" altLang="en-US" sz="1600" dirty="0">
                  <a:solidFill>
                    <a:schemeClr val="bg1"/>
                  </a:solidFill>
                </a:rPr>
                <a:t>静态变量与自动变量的值的比较分析</a:t>
              </a:r>
              <a:endParaRPr lang="zh-CN" altLang="zh-CN" sz="1600" dirty="0">
                <a:solidFill>
                  <a:schemeClr val="bg1"/>
                </a:solidFill>
              </a:endParaRPr>
            </a:p>
          </p:txBody>
        </p:sp>
      </p:grpSp>
      <p:graphicFrame>
        <p:nvGraphicFramePr>
          <p:cNvPr id="3" name="表格 2">
            <a:extLst>
              <a:ext uri="{FF2B5EF4-FFF2-40B4-BE49-F238E27FC236}">
                <a16:creationId xmlns:a16="http://schemas.microsoft.com/office/drawing/2014/main" xmlns="" id="{A5C85DA2-B22D-4FD2-9CD6-8EF2CF4FCBC0}"/>
              </a:ext>
            </a:extLst>
          </p:cNvPr>
          <p:cNvGraphicFramePr>
            <a:graphicFrameLocks noGrp="1"/>
          </p:cNvGraphicFramePr>
          <p:nvPr>
            <p:extLst>
              <p:ext uri="{D42A27DB-BD31-4B8C-83A1-F6EECF244321}">
                <p14:modId xmlns:p14="http://schemas.microsoft.com/office/powerpoint/2010/main" val="2451652424"/>
              </p:ext>
            </p:extLst>
          </p:nvPr>
        </p:nvGraphicFramePr>
        <p:xfrm>
          <a:off x="5938425" y="2679382"/>
          <a:ext cx="4690212" cy="1854200"/>
        </p:xfrm>
        <a:graphic>
          <a:graphicData uri="http://schemas.openxmlformats.org/drawingml/2006/table">
            <a:tbl>
              <a:tblPr>
                <a:tableStyleId>{5C22544A-7EE6-4342-B048-85BDC9FD1C3A}</a:tableStyleId>
              </a:tblPr>
              <a:tblGrid>
                <a:gridCol w="781702">
                  <a:extLst>
                    <a:ext uri="{9D8B030D-6E8A-4147-A177-3AD203B41FA5}">
                      <a16:colId xmlns:a16="http://schemas.microsoft.com/office/drawing/2014/main" xmlns="" val="464541393"/>
                    </a:ext>
                  </a:extLst>
                </a:gridCol>
                <a:gridCol w="781702">
                  <a:extLst>
                    <a:ext uri="{9D8B030D-6E8A-4147-A177-3AD203B41FA5}">
                      <a16:colId xmlns:a16="http://schemas.microsoft.com/office/drawing/2014/main" xmlns="" val="3739033778"/>
                    </a:ext>
                  </a:extLst>
                </a:gridCol>
                <a:gridCol w="781702">
                  <a:extLst>
                    <a:ext uri="{9D8B030D-6E8A-4147-A177-3AD203B41FA5}">
                      <a16:colId xmlns:a16="http://schemas.microsoft.com/office/drawing/2014/main" xmlns="" val="2224826163"/>
                    </a:ext>
                  </a:extLst>
                </a:gridCol>
                <a:gridCol w="781702">
                  <a:extLst>
                    <a:ext uri="{9D8B030D-6E8A-4147-A177-3AD203B41FA5}">
                      <a16:colId xmlns:a16="http://schemas.microsoft.com/office/drawing/2014/main" xmlns="" val="3477587243"/>
                    </a:ext>
                  </a:extLst>
                </a:gridCol>
                <a:gridCol w="781702">
                  <a:extLst>
                    <a:ext uri="{9D8B030D-6E8A-4147-A177-3AD203B41FA5}">
                      <a16:colId xmlns:a16="http://schemas.microsoft.com/office/drawing/2014/main" xmlns="" val="2366959069"/>
                    </a:ext>
                  </a:extLst>
                </a:gridCol>
                <a:gridCol w="781702">
                  <a:extLst>
                    <a:ext uri="{9D8B030D-6E8A-4147-A177-3AD203B41FA5}">
                      <a16:colId xmlns:a16="http://schemas.microsoft.com/office/drawing/2014/main" xmlns="" val="2012038182"/>
                    </a:ext>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xmlns="" val="944833173"/>
                  </a:ext>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16:rowId xmlns:a16="http://schemas.microsoft.com/office/drawing/2014/main" xmlns="" val="2844422664"/>
                  </a:ext>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16:rowId xmlns:a16="http://schemas.microsoft.com/office/drawing/2014/main" xmlns="" val="225215031"/>
                  </a:ext>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16:rowId xmlns:a16="http://schemas.microsoft.com/office/drawing/2014/main" xmlns="" val="1612473532"/>
                  </a:ext>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16:rowId xmlns:a16="http://schemas.microsoft.com/office/drawing/2014/main" xmlns="" val="826785626"/>
                  </a:ext>
                </a:extLst>
              </a:tr>
            </a:tbl>
          </a:graphicData>
        </a:graphic>
      </p:graphicFrame>
      <p:pic>
        <p:nvPicPr>
          <p:cNvPr id="4" name="图片 3"/>
          <p:cNvPicPr>
            <a:picLocks noChangeAspect="1"/>
          </p:cNvPicPr>
          <p:nvPr/>
        </p:nvPicPr>
        <p:blipFill>
          <a:blip r:embed="rId4" cstate="print"/>
          <a:stretch>
            <a:fillRect/>
          </a:stretch>
        </p:blipFill>
        <p:spPr>
          <a:xfrm>
            <a:off x="5829382" y="5437559"/>
            <a:ext cx="3467100" cy="98107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48</a:t>
            </a:fld>
            <a:endParaRPr lang="zh-CN" altLang="en-US"/>
          </a:p>
        </p:txBody>
      </p:sp>
      <p:sp>
        <p:nvSpPr>
          <p:cNvPr id="6" name="TextBox 5"/>
          <p:cNvSpPr txBox="1"/>
          <p:nvPr/>
        </p:nvSpPr>
        <p:spPr>
          <a:xfrm>
            <a:off x="6724891" y="717630"/>
            <a:ext cx="3889094" cy="923330"/>
          </a:xfrm>
          <a:prstGeom prst="rect">
            <a:avLst/>
          </a:prstGeom>
          <a:solidFill>
            <a:srgbClr val="FFFF00"/>
          </a:solidFill>
        </p:spPr>
        <p:txBody>
          <a:bodyPr wrap="square" rtlCol="0">
            <a:spAutoFit/>
          </a:bodyPr>
          <a:lstStyle/>
          <a:p>
            <a:r>
              <a:rPr lang="zh-CN" altLang="en-US" dirty="0" smtClean="0"/>
              <a:t>静态局部变量：</a:t>
            </a:r>
            <a:endParaRPr lang="en-US" altLang="zh-CN" dirty="0" smtClean="0"/>
          </a:p>
          <a:p>
            <a:r>
              <a:rPr lang="zh-CN" altLang="en-US" dirty="0" smtClean="0"/>
              <a:t>函数被第</a:t>
            </a:r>
            <a:r>
              <a:rPr lang="en-US" altLang="zh-CN" dirty="0" smtClean="0"/>
              <a:t>1</a:t>
            </a:r>
            <a:r>
              <a:rPr lang="zh-CN" altLang="en-US" dirty="0" smtClean="0"/>
              <a:t>次调用时，仅初始化一次。</a:t>
            </a:r>
            <a:endParaRPr lang="en-US" altLang="zh-CN" dirty="0" smtClean="0"/>
          </a:p>
          <a:p>
            <a:r>
              <a:rPr lang="zh-CN" altLang="en-US" dirty="0" smtClean="0"/>
              <a:t>以后的值是上次函数调用时的值。</a:t>
            </a:r>
            <a:endParaRPr lang="zh-CN" altLang="en-US" dirty="0"/>
          </a:p>
        </p:txBody>
      </p:sp>
    </p:spTree>
    <p:extLst>
      <p:ext uri="{BB962C8B-B14F-4D97-AF65-F5344CB8AC3E}">
        <p14:creationId xmlns:p14="http://schemas.microsoft.com/office/powerpoint/2010/main" val="18977753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112" y="201399"/>
            <a:ext cx="10515600" cy="1325563"/>
          </a:xfrm>
        </p:spPr>
        <p:txBody>
          <a:bodyPr/>
          <a:lstStyle/>
          <a:p>
            <a:r>
              <a:rPr lang="zh-CN" altLang="en-US" dirty="0" smtClean="0"/>
              <a:t>静态</a:t>
            </a:r>
            <a:r>
              <a:rPr lang="zh-CN" altLang="en-US" dirty="0"/>
              <a:t>局部变量</a:t>
            </a:r>
            <a:r>
              <a:rPr lang="en-US" altLang="zh-CN" dirty="0"/>
              <a:t>(static</a:t>
            </a:r>
            <a:r>
              <a:rPr lang="zh-CN" altLang="en-US" dirty="0"/>
              <a:t>局部变量</a:t>
            </a:r>
            <a:r>
              <a:rPr lang="en-US" altLang="zh-CN" dirty="0"/>
              <a:t>) </a:t>
            </a:r>
            <a:endParaRPr lang="zh-CN" altLang="en-US" dirty="0"/>
          </a:p>
        </p:txBody>
      </p:sp>
      <p:sp>
        <p:nvSpPr>
          <p:cNvPr id="13" name="MH_Text_1">
            <a:extLst>
              <a:ext uri="{FF2B5EF4-FFF2-40B4-BE49-F238E27FC236}">
                <a16:creationId xmlns:a16="http://schemas.microsoft.com/office/drawing/2014/main" xmlns=""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b="1" dirty="0">
                <a:solidFill>
                  <a:schemeClr val="tx1"/>
                </a:solidFill>
              </a:rPr>
              <a:t>静态局部变量属于静态存储类别</a:t>
            </a:r>
            <a:r>
              <a:rPr lang="zh-CN" altLang="en-US" dirty="0">
                <a:solidFill>
                  <a:schemeClr val="tx1"/>
                </a:solidFill>
              </a:rPr>
              <a:t>，</a:t>
            </a:r>
            <a:r>
              <a:rPr lang="zh-CN" altLang="en-US" b="1" dirty="0">
                <a:solidFill>
                  <a:schemeClr val="tx1"/>
                </a:solidFill>
              </a:rPr>
              <a:t>在静态存储区内分配存储单元。在程序整个运行期间都不释放</a:t>
            </a:r>
            <a:r>
              <a:rPr lang="zh-CN" altLang="en-US" dirty="0">
                <a:solidFill>
                  <a:schemeClr val="tx1"/>
                </a:solidFill>
              </a:rPr>
              <a:t>。而自动变量（即动态局部变量）属于动态存储类别，分配在动态存储区空间而不在静态存储区空间，函数调用结束后即释放。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b="1" dirty="0">
                <a:solidFill>
                  <a:schemeClr val="tx1"/>
                </a:solidFill>
              </a:rPr>
              <a:t>对静态局部变量是在编译时赋初值的，即只赋初值一次</a:t>
            </a:r>
            <a:r>
              <a:rPr lang="zh-CN" altLang="en-US" dirty="0">
                <a:solidFill>
                  <a:schemeClr val="tx1"/>
                </a:solidFill>
              </a:rPr>
              <a:t>，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49</a:t>
            </a:fld>
            <a:endParaRPr lang="zh-CN" altLang="en-US"/>
          </a:p>
        </p:txBody>
      </p:sp>
    </p:spTree>
    <p:extLst>
      <p:ext uri="{BB962C8B-B14F-4D97-AF65-F5344CB8AC3E}">
        <p14:creationId xmlns:p14="http://schemas.microsoft.com/office/powerpoint/2010/main" val="3890464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5</a:t>
            </a:fld>
            <a:endParaRPr lang="zh-CN" altLang="en-US"/>
          </a:p>
        </p:txBody>
      </p:sp>
    </p:spTree>
    <p:extLst>
      <p:ext uri="{BB962C8B-B14F-4D97-AF65-F5344CB8AC3E}">
        <p14:creationId xmlns:p14="http://schemas.microsoft.com/office/powerpoint/2010/main" val="2032188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smtClean="0"/>
              <a:t>静态局部变量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7.17】</a:t>
            </a:r>
            <a:r>
              <a:rPr lang="zh-CN" altLang="en-US" sz="2000" smtClean="0">
                <a:solidFill>
                  <a:schemeClr val="accent1"/>
                </a:solidFill>
              </a:rPr>
              <a:t>输出</a:t>
            </a:r>
            <a:r>
              <a:rPr lang="en-US" altLang="zh-CN" sz="2000" smtClean="0">
                <a:solidFill>
                  <a:schemeClr val="accent1"/>
                </a:solidFill>
              </a:rPr>
              <a:t>1</a:t>
            </a:r>
            <a:r>
              <a:rPr lang="zh-CN" altLang="en-US" sz="2000" smtClean="0">
                <a:solidFill>
                  <a:schemeClr val="accent1"/>
                </a:solidFill>
              </a:rPr>
              <a:t>到</a:t>
            </a:r>
            <a:r>
              <a:rPr lang="en-US" altLang="zh-CN" sz="2000" smtClean="0">
                <a:solidFill>
                  <a:schemeClr val="accent1"/>
                </a:solidFill>
              </a:rPr>
              <a:t>5</a:t>
            </a:r>
            <a:r>
              <a:rPr lang="zh-CN" altLang="en-US" sz="2000" smtClean="0">
                <a:solidFill>
                  <a:schemeClr val="accent1"/>
                </a:solidFill>
              </a:rPr>
              <a:t>的阶乘值。</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fac(int n);</a:t>
            </a:r>
          </a:p>
          <a:p>
            <a:pPr defTabSz="363538">
              <a:lnSpc>
                <a:spcPct val="120000"/>
              </a:lnSpc>
            </a:pPr>
            <a:r>
              <a:rPr lang="en-US" altLang="zh-CN" sz="1400"/>
              <a:t>	int i;</a:t>
            </a:r>
          </a:p>
          <a:p>
            <a:pPr defTabSz="363538">
              <a:lnSpc>
                <a:spcPct val="120000"/>
              </a:lnSpc>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a:lnSpc>
                <a:spcPct val="120000"/>
              </a:lnSpc>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int fac(int n)</a:t>
            </a:r>
          </a:p>
          <a:p>
            <a:pPr defTabSz="363538">
              <a:lnSpc>
                <a:spcPct val="120000"/>
              </a:lnSpc>
            </a:pPr>
            <a:r>
              <a:rPr lang="en-US" altLang="zh-CN" sz="1400"/>
              <a:t>{	</a:t>
            </a:r>
            <a:r>
              <a:rPr lang="en-US" altLang="zh-CN" sz="1400">
                <a:solidFill>
                  <a:schemeClr val="accent6"/>
                </a:solidFill>
              </a:rPr>
              <a:t>static int f=1;</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f</a:t>
            </a:r>
            <a:r>
              <a:rPr lang="zh-CN" altLang="en-US" sz="1400">
                <a:solidFill>
                  <a:srgbClr val="008000"/>
                </a:solidFill>
              </a:rPr>
              <a:t>保留了上次调用结束时的值</a:t>
            </a:r>
          </a:p>
          <a:p>
            <a:pPr defTabSz="363538">
              <a:lnSpc>
                <a:spcPct val="120000"/>
              </a:lnSpc>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a:lnSpc>
                <a:spcPct val="120000"/>
              </a:lnSpc>
            </a:pPr>
            <a:r>
              <a:rPr lang="en-US" altLang="zh-CN" sz="1400"/>
              <a:t>	return(f);		</a:t>
            </a:r>
            <a:r>
              <a:rPr lang="en-US" altLang="zh-CN" sz="1400" smtClean="0"/>
              <a:t>	</a:t>
            </a:r>
            <a:r>
              <a:rPr lang="en-US" altLang="zh-CN" sz="1400" smtClean="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xmlns="" id="{7BCB9DE4-B001-4FF9-881A-2C96E083D71F}"/>
                </a:ext>
              </a:extLst>
            </p:cNvPr>
            <p:cNvSpPr txBox="1"/>
            <p:nvPr/>
          </p:nvSpPr>
          <p:spPr>
            <a:xfrm>
              <a:off x="8388005" y="5054496"/>
              <a:ext cx="4660754" cy="1569660"/>
            </a:xfrm>
            <a:prstGeom prst="rect">
              <a:avLst/>
            </a:prstGeom>
            <a:noFill/>
          </p:spPr>
          <p:txBody>
            <a:bodyPr wrap="square" rtlCol="0">
              <a:spAutoFit/>
            </a:bodyPr>
            <a:lstStyle/>
            <a:p>
              <a:r>
                <a:rPr lang="en-US" altLang="zh-CN" sz="1600">
                  <a:solidFill>
                    <a:schemeClr val="bg1"/>
                  </a:solidFill>
                </a:rPr>
                <a:t>(1) </a:t>
              </a:r>
              <a:r>
                <a:rPr lang="zh-CN" altLang="en-US" sz="1600">
                  <a:solidFill>
                    <a:schemeClr val="bg1"/>
                  </a:solidFill>
                </a:rPr>
                <a:t>每次调用</a:t>
              </a:r>
              <a:r>
                <a:rPr lang="en-US" altLang="zh-CN" sz="1600">
                  <a:solidFill>
                    <a:schemeClr val="bg1"/>
                  </a:solidFill>
                </a:rPr>
                <a:t>fac(i)</a:t>
              </a:r>
              <a:r>
                <a:rPr lang="zh-CN" altLang="en-US" sz="1600">
                  <a:solidFill>
                    <a:schemeClr val="bg1"/>
                  </a:solidFill>
                </a:rPr>
                <a:t>，输出一个</a:t>
              </a:r>
              <a:r>
                <a:rPr lang="en-US" altLang="zh-CN" sz="1600">
                  <a:solidFill>
                    <a:schemeClr val="bg1"/>
                  </a:solidFill>
                </a:rPr>
                <a:t>i!</a:t>
              </a:r>
              <a:r>
                <a:rPr lang="zh-CN" altLang="en-US" sz="1600">
                  <a:solidFill>
                    <a:schemeClr val="bg1"/>
                  </a:solidFill>
                </a:rPr>
                <a:t>，同时保留这个</a:t>
              </a:r>
              <a:r>
                <a:rPr lang="en-US" altLang="zh-CN" sz="1600">
                  <a:solidFill>
                    <a:schemeClr val="bg1"/>
                  </a:solidFill>
                </a:rPr>
                <a:t>i!</a:t>
              </a:r>
              <a:r>
                <a:rPr lang="zh-CN" altLang="en-US" sz="1600">
                  <a:solidFill>
                    <a:schemeClr val="bg1"/>
                  </a:solidFill>
                </a:rPr>
                <a:t>的值以便下次再乘</a:t>
              </a:r>
              <a:r>
                <a:rPr lang="en-US" altLang="zh-CN" sz="1600">
                  <a:solidFill>
                    <a:schemeClr val="bg1"/>
                  </a:solidFill>
                </a:rPr>
                <a:t>(i+1)</a:t>
              </a:r>
              <a:r>
                <a:rPr lang="zh-CN" altLang="en-US" sz="1600">
                  <a:solidFill>
                    <a:schemeClr val="bg1"/>
                  </a:solidFill>
                </a:rPr>
                <a:t>。</a:t>
              </a:r>
            </a:p>
            <a:p>
              <a:endParaRPr lang="zh-CN" altLang="en-US" sz="1600">
                <a:solidFill>
                  <a:schemeClr val="bg1"/>
                </a:solidFill>
              </a:endParaRPr>
            </a:p>
            <a:p>
              <a:r>
                <a:rPr lang="en-US" altLang="zh-CN" sz="1600">
                  <a:solidFill>
                    <a:schemeClr val="bg1"/>
                  </a:solidFill>
                </a:rPr>
                <a:t>(2) </a:t>
              </a:r>
              <a:r>
                <a:rPr lang="zh-CN" altLang="en-US" sz="1600">
                  <a:solidFill>
                    <a:schemeClr val="bg1"/>
                  </a:solidFill>
                </a:rPr>
                <a:t>如果函数中的变量只被引用而不改变值，则定义为静态局部变量</a:t>
              </a:r>
              <a:r>
                <a:rPr lang="en-US" altLang="zh-CN" sz="1600">
                  <a:solidFill>
                    <a:schemeClr val="bg1"/>
                  </a:solidFill>
                </a:rPr>
                <a:t>(</a:t>
              </a:r>
              <a:r>
                <a:rPr lang="zh-CN" altLang="en-US" sz="1600">
                  <a:solidFill>
                    <a:schemeClr val="bg1"/>
                  </a:solidFill>
                </a:rPr>
                <a:t>同时初始化</a:t>
              </a:r>
              <a:r>
                <a:rPr lang="en-US" altLang="zh-CN" sz="1600">
                  <a:solidFill>
                    <a:schemeClr val="bg1"/>
                  </a:solidFill>
                </a:rPr>
                <a:t>)</a:t>
              </a:r>
              <a:r>
                <a:rPr lang="zh-CN" altLang="en-US" sz="1600">
                  <a:solidFill>
                    <a:schemeClr val="bg1"/>
                  </a:solidFill>
                </a:rPr>
                <a:t>比较方便，以免每次调用时重新赋值。</a:t>
              </a:r>
              <a:endParaRPr lang="zh-CN" altLang="zh-CN" sz="1600" dirty="0">
                <a:solidFill>
                  <a:schemeClr val="bg1"/>
                </a:solidFill>
              </a:endParaRPr>
            </a:p>
          </p:txBody>
        </p:sp>
      </p:grpSp>
      <p:pic>
        <p:nvPicPr>
          <p:cNvPr id="4" name="图片 3"/>
          <p:cNvPicPr>
            <a:picLocks noChangeAspect="1"/>
          </p:cNvPicPr>
          <p:nvPr/>
        </p:nvPicPr>
        <p:blipFill>
          <a:blip r:embed="rId7" cstate="print"/>
          <a:stretch>
            <a:fillRect/>
          </a:stretch>
        </p:blipFill>
        <p:spPr>
          <a:xfrm>
            <a:off x="3130666" y="5146119"/>
            <a:ext cx="3476625" cy="1152525"/>
          </a:xfrm>
          <a:prstGeom prst="rect">
            <a:avLst/>
          </a:prstGeom>
        </p:spPr>
      </p:pic>
      <p:grpSp>
        <p:nvGrpSpPr>
          <p:cNvPr id="10" name="组合 9">
            <a:extLst>
              <a:ext uri="{FF2B5EF4-FFF2-40B4-BE49-F238E27FC236}">
                <a16:creationId xmlns:a16="http://schemas.microsoft.com/office/drawing/2014/main" xmlns="" id="{1AA1FD9A-69A9-4087-BCCF-813E351B8518}"/>
              </a:ext>
            </a:extLst>
          </p:cNvPr>
          <p:cNvGrpSpPr/>
          <p:nvPr/>
        </p:nvGrpSpPr>
        <p:grpSpPr>
          <a:xfrm>
            <a:off x="6618613" y="3650111"/>
            <a:ext cx="5082850" cy="1707080"/>
            <a:chOff x="8582294" y="4088153"/>
            <a:chExt cx="5245151" cy="1707080"/>
          </a:xfrm>
        </p:grpSpPr>
        <p:sp>
          <p:nvSpPr>
            <p:cNvPr id="11"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灯片编号占位符 4"/>
          <p:cNvSpPr>
            <a:spLocks noGrp="1"/>
          </p:cNvSpPr>
          <p:nvPr>
            <p:ph type="sldNum" sz="quarter" idx="12"/>
          </p:nvPr>
        </p:nvSpPr>
        <p:spPr/>
        <p:txBody>
          <a:bodyPr/>
          <a:lstStyle/>
          <a:p>
            <a:fld id="{B058512A-BF6F-43D0-855A-BBBF14572BDB}" type="slidenum">
              <a:rPr lang="zh-CN" altLang="en-US" smtClean="0"/>
              <a:pPr/>
              <a:t>50</a:t>
            </a:fld>
            <a:endParaRPr lang="zh-CN" altLang="en-US"/>
          </a:p>
        </p:txBody>
      </p:sp>
    </p:spTree>
    <p:extLst>
      <p:ext uri="{BB962C8B-B14F-4D97-AF65-F5344CB8AC3E}">
        <p14:creationId xmlns:p14="http://schemas.microsoft.com/office/powerpoint/2010/main" val="3393126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dirty="0" smtClean="0"/>
              <a:t>函数应用</a:t>
            </a:r>
            <a:r>
              <a:rPr lang="en-US" altLang="zh-CN" dirty="0" smtClean="0"/>
              <a:t>: </a:t>
            </a:r>
            <a:r>
              <a:rPr lang="zh-CN" altLang="en-US" dirty="0" smtClean="0"/>
              <a:t>程序设计模块化</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smtClean="0">
                <a:solidFill>
                  <a:schemeClr val="accent1"/>
                </a:solidFill>
              </a:rPr>
              <a:t>7.20】</a:t>
            </a:r>
            <a:r>
              <a:rPr lang="zh-CN" altLang="en-US" sz="2000" dirty="0">
                <a:solidFill>
                  <a:schemeClr val="accent1"/>
                </a:solidFill>
              </a:rPr>
              <a:t>有一个字符串</a:t>
            </a:r>
            <a:r>
              <a:rPr lang="en-US" altLang="zh-CN" sz="2000" dirty="0">
                <a:solidFill>
                  <a:schemeClr val="accent1"/>
                </a:solidFill>
              </a:rPr>
              <a:t>,</a:t>
            </a:r>
            <a:r>
              <a:rPr lang="zh-CN" altLang="en-US" sz="2000" dirty="0">
                <a:solidFill>
                  <a:schemeClr val="accent1"/>
                </a:solidFill>
              </a:rPr>
              <a:t>内有若干个字符</a:t>
            </a:r>
            <a:r>
              <a:rPr lang="en-US" altLang="zh-CN" sz="2000" dirty="0">
                <a:solidFill>
                  <a:schemeClr val="accent1"/>
                </a:solidFill>
              </a:rPr>
              <a:t>,</a:t>
            </a:r>
            <a:r>
              <a:rPr lang="zh-CN" altLang="en-US" sz="2000" dirty="0">
                <a:solidFill>
                  <a:schemeClr val="accent1"/>
                </a:solidFill>
              </a:rPr>
              <a:t>现输入一个字符</a:t>
            </a:r>
            <a:r>
              <a:rPr lang="en-US" altLang="zh-CN" sz="2000" dirty="0">
                <a:solidFill>
                  <a:schemeClr val="accent1"/>
                </a:solidFill>
              </a:rPr>
              <a:t>,</a:t>
            </a:r>
            <a:r>
              <a:rPr lang="zh-CN" altLang="en-US" sz="2000" dirty="0">
                <a:solidFill>
                  <a:schemeClr val="accent1"/>
                </a:solidFill>
              </a:rPr>
              <a:t>要求程序将字符串中该字符</a:t>
            </a:r>
            <a:r>
              <a:rPr lang="zh-CN" altLang="en-US" sz="2000" dirty="0" smtClean="0">
                <a:solidFill>
                  <a:schemeClr val="accent1"/>
                </a:solidFill>
              </a:rPr>
              <a:t>删去。</a:t>
            </a:r>
            <a:endParaRPr lang="zh-CN" altLang="en-US" sz="2000" dirty="0">
              <a:solidFill>
                <a:schemeClr val="accent1"/>
              </a:solidFill>
            </a:endParaRPr>
          </a:p>
        </p:txBody>
      </p:sp>
      <p:sp>
        <p:nvSpPr>
          <p:cNvPr id="10" name="矩形 9">
            <a:extLst>
              <a:ext uri="{FF2B5EF4-FFF2-40B4-BE49-F238E27FC236}">
                <a16:creationId xmlns:a16="http://schemas.microsoft.com/office/drawing/2014/main" xmlns="" id="{6C07DC8C-E04B-4C35-8F1A-B354926361B7}"/>
              </a:ext>
            </a:extLst>
          </p:cNvPr>
          <p:cNvSpPr/>
          <p:nvPr/>
        </p:nvSpPr>
        <p:spPr>
          <a:xfrm>
            <a:off x="132498" y="1573037"/>
            <a:ext cx="2824457" cy="369332"/>
          </a:xfrm>
          <a:prstGeom prst="rect">
            <a:avLst/>
          </a:prstGeom>
        </p:spPr>
        <p:txBody>
          <a:bodyPr wrap="square">
            <a:spAutoFit/>
          </a:bodyPr>
          <a:lstStyle/>
          <a:p>
            <a:r>
              <a:rPr lang="zh-CN" altLang="en-US" b="1" dirty="0"/>
              <a:t>解题思路</a:t>
            </a:r>
            <a:r>
              <a:rPr lang="en-US" altLang="zh-CN" b="1" dirty="0" smtClean="0"/>
              <a:t>:</a:t>
            </a:r>
            <a:r>
              <a:rPr lang="en-US" altLang="zh-CN" dirty="0" smtClean="0"/>
              <a:t> </a:t>
            </a:r>
            <a:r>
              <a:rPr lang="zh-CN" altLang="en-US" dirty="0" smtClean="0"/>
              <a:t>设要删除空格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39449350"/>
              </p:ext>
            </p:extLst>
          </p:nvPr>
        </p:nvGraphicFramePr>
        <p:xfrm>
          <a:off x="3220885" y="1343145"/>
          <a:ext cx="7989420" cy="1112520"/>
        </p:xfrm>
        <a:graphic>
          <a:graphicData uri="http://schemas.openxmlformats.org/drawingml/2006/table">
            <a:tbl>
              <a:tblPr>
                <a:tableStyleId>{5C22544A-7EE6-4342-B048-85BDC9FD1C3A}</a:tableStyleId>
              </a:tblPr>
              <a:tblGrid>
                <a:gridCol w="399471">
                  <a:extLst>
                    <a:ext uri="{9D8B030D-6E8A-4147-A177-3AD203B41FA5}">
                      <a16:colId xmlns:a16="http://schemas.microsoft.com/office/drawing/2014/main" xmlns="" val="4145497622"/>
                    </a:ext>
                  </a:extLst>
                </a:gridCol>
                <a:gridCol w="399471">
                  <a:extLst>
                    <a:ext uri="{9D8B030D-6E8A-4147-A177-3AD203B41FA5}">
                      <a16:colId xmlns:a16="http://schemas.microsoft.com/office/drawing/2014/main" xmlns="" val="3912856172"/>
                    </a:ext>
                  </a:extLst>
                </a:gridCol>
                <a:gridCol w="399471">
                  <a:extLst>
                    <a:ext uri="{9D8B030D-6E8A-4147-A177-3AD203B41FA5}">
                      <a16:colId xmlns:a16="http://schemas.microsoft.com/office/drawing/2014/main" xmlns="" val="2195606352"/>
                    </a:ext>
                  </a:extLst>
                </a:gridCol>
                <a:gridCol w="399471">
                  <a:extLst>
                    <a:ext uri="{9D8B030D-6E8A-4147-A177-3AD203B41FA5}">
                      <a16:colId xmlns:a16="http://schemas.microsoft.com/office/drawing/2014/main" xmlns="" val="833190743"/>
                    </a:ext>
                  </a:extLst>
                </a:gridCol>
                <a:gridCol w="399471">
                  <a:extLst>
                    <a:ext uri="{9D8B030D-6E8A-4147-A177-3AD203B41FA5}">
                      <a16:colId xmlns:a16="http://schemas.microsoft.com/office/drawing/2014/main" xmlns="" val="2769904404"/>
                    </a:ext>
                  </a:extLst>
                </a:gridCol>
                <a:gridCol w="399471">
                  <a:extLst>
                    <a:ext uri="{9D8B030D-6E8A-4147-A177-3AD203B41FA5}">
                      <a16:colId xmlns:a16="http://schemas.microsoft.com/office/drawing/2014/main" xmlns="" val="2555043520"/>
                    </a:ext>
                  </a:extLst>
                </a:gridCol>
                <a:gridCol w="399471">
                  <a:extLst>
                    <a:ext uri="{9D8B030D-6E8A-4147-A177-3AD203B41FA5}">
                      <a16:colId xmlns:a16="http://schemas.microsoft.com/office/drawing/2014/main" xmlns="" val="3015142714"/>
                    </a:ext>
                  </a:extLst>
                </a:gridCol>
                <a:gridCol w="399471">
                  <a:extLst>
                    <a:ext uri="{9D8B030D-6E8A-4147-A177-3AD203B41FA5}">
                      <a16:colId xmlns:a16="http://schemas.microsoft.com/office/drawing/2014/main" xmlns="" val="1040393892"/>
                    </a:ext>
                  </a:extLst>
                </a:gridCol>
                <a:gridCol w="399471">
                  <a:extLst>
                    <a:ext uri="{9D8B030D-6E8A-4147-A177-3AD203B41FA5}">
                      <a16:colId xmlns:a16="http://schemas.microsoft.com/office/drawing/2014/main" xmlns="" val="2343927419"/>
                    </a:ext>
                  </a:extLst>
                </a:gridCol>
                <a:gridCol w="399471">
                  <a:extLst>
                    <a:ext uri="{9D8B030D-6E8A-4147-A177-3AD203B41FA5}">
                      <a16:colId xmlns:a16="http://schemas.microsoft.com/office/drawing/2014/main" xmlns="" val="3542790685"/>
                    </a:ext>
                  </a:extLst>
                </a:gridCol>
                <a:gridCol w="399471">
                  <a:extLst>
                    <a:ext uri="{9D8B030D-6E8A-4147-A177-3AD203B41FA5}">
                      <a16:colId xmlns:a16="http://schemas.microsoft.com/office/drawing/2014/main" xmlns="" val="2179327816"/>
                    </a:ext>
                  </a:extLst>
                </a:gridCol>
                <a:gridCol w="399471">
                  <a:extLst>
                    <a:ext uri="{9D8B030D-6E8A-4147-A177-3AD203B41FA5}">
                      <a16:colId xmlns:a16="http://schemas.microsoft.com/office/drawing/2014/main" xmlns="" val="2482376912"/>
                    </a:ext>
                  </a:extLst>
                </a:gridCol>
                <a:gridCol w="399471">
                  <a:extLst>
                    <a:ext uri="{9D8B030D-6E8A-4147-A177-3AD203B41FA5}">
                      <a16:colId xmlns:a16="http://schemas.microsoft.com/office/drawing/2014/main" xmlns="" val="1952980275"/>
                    </a:ext>
                  </a:extLst>
                </a:gridCol>
                <a:gridCol w="399471">
                  <a:extLst>
                    <a:ext uri="{9D8B030D-6E8A-4147-A177-3AD203B41FA5}">
                      <a16:colId xmlns:a16="http://schemas.microsoft.com/office/drawing/2014/main" xmlns="" val="367723239"/>
                    </a:ext>
                  </a:extLst>
                </a:gridCol>
                <a:gridCol w="399471">
                  <a:extLst>
                    <a:ext uri="{9D8B030D-6E8A-4147-A177-3AD203B41FA5}">
                      <a16:colId xmlns:a16="http://schemas.microsoft.com/office/drawing/2014/main" xmlns="" val="3853439368"/>
                    </a:ext>
                  </a:extLst>
                </a:gridCol>
                <a:gridCol w="399471">
                  <a:extLst>
                    <a:ext uri="{9D8B030D-6E8A-4147-A177-3AD203B41FA5}">
                      <a16:colId xmlns:a16="http://schemas.microsoft.com/office/drawing/2014/main" xmlns="" val="1851887560"/>
                    </a:ext>
                  </a:extLst>
                </a:gridCol>
                <a:gridCol w="399471">
                  <a:extLst>
                    <a:ext uri="{9D8B030D-6E8A-4147-A177-3AD203B41FA5}">
                      <a16:colId xmlns:a16="http://schemas.microsoft.com/office/drawing/2014/main" xmlns="" val="589081741"/>
                    </a:ext>
                  </a:extLst>
                </a:gridCol>
                <a:gridCol w="399471">
                  <a:extLst>
                    <a:ext uri="{9D8B030D-6E8A-4147-A177-3AD203B41FA5}">
                      <a16:colId xmlns:a16="http://schemas.microsoft.com/office/drawing/2014/main" xmlns="" val="2537492083"/>
                    </a:ext>
                  </a:extLst>
                </a:gridCol>
                <a:gridCol w="399471">
                  <a:extLst>
                    <a:ext uri="{9D8B030D-6E8A-4147-A177-3AD203B41FA5}">
                      <a16:colId xmlns:a16="http://schemas.microsoft.com/office/drawing/2014/main" xmlns="" val="3801930559"/>
                    </a:ext>
                  </a:extLst>
                </a:gridCol>
                <a:gridCol w="399471">
                  <a:extLst>
                    <a:ext uri="{9D8B030D-6E8A-4147-A177-3AD203B41FA5}">
                      <a16:colId xmlns:a16="http://schemas.microsoft.com/office/drawing/2014/main" xmlns="" val="3072054065"/>
                    </a:ext>
                  </a:extLst>
                </a:gridCol>
              </a:tblGrid>
              <a:tr h="370840">
                <a:tc>
                  <a:txBody>
                    <a:bodyPr/>
                    <a:lstStyle/>
                    <a:p>
                      <a:pPr algn="ctr"/>
                      <a:r>
                        <a:rPr lang="en-US" altLang="zh-CN" sz="1600" dirty="0" smtClean="0"/>
                        <a:t>T</a:t>
                      </a:r>
                      <a:endParaRPr lang="zh-CN" altLang="en-US" sz="1600" dirty="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xmlns=""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16:rowId xmlns:a16="http://schemas.microsoft.com/office/drawing/2014/main" xmlns="" val="1012650553"/>
                  </a:ext>
                </a:extLst>
              </a:tr>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xmlns=""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86809"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455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4218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919870"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267740"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4033" y="1768693"/>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013175" y="1768692"/>
            <a:ext cx="113369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39030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757920"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125536"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49315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6076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22838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59599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圆角矩形 12">
            <a:extLst>
              <a:ext uri="{FF2B5EF4-FFF2-40B4-BE49-F238E27FC236}">
                <a16:creationId xmlns:a16="http://schemas.microsoft.com/office/drawing/2014/main" xmlns="" id="{0F049BFC-9696-4323-94B2-76251E60074B}"/>
              </a:ext>
            </a:extLst>
          </p:cNvPr>
          <p:cNvSpPr/>
          <p:nvPr/>
        </p:nvSpPr>
        <p:spPr>
          <a:xfrm>
            <a:off x="261257" y="2569648"/>
            <a:ext cx="6885608"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600" dirty="0" smtClean="0"/>
              <a:t>#</a:t>
            </a:r>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a:t>{ </a:t>
            </a:r>
          </a:p>
          <a:p>
            <a:pPr defTabSz="363538"/>
            <a:r>
              <a:rPr lang="en-US" altLang="zh-CN" sz="1600" dirty="0"/>
              <a:t>	</a:t>
            </a:r>
            <a:r>
              <a:rPr lang="en-US" altLang="zh-CN" sz="1600" dirty="0" smtClean="0">
                <a:solidFill>
                  <a:schemeClr val="accent6"/>
                </a:solidFill>
              </a:rPr>
              <a:t>void </a:t>
            </a:r>
            <a:r>
              <a:rPr lang="en-US" altLang="zh-CN" sz="1600" dirty="0" err="1">
                <a:solidFill>
                  <a:schemeClr val="accent6"/>
                </a:solidFill>
              </a:rPr>
              <a:t>enter_string</a:t>
            </a:r>
            <a:r>
              <a:rPr lang="en-US" altLang="zh-CN" sz="1600" dirty="0">
                <a:solidFill>
                  <a:schemeClr val="accent6"/>
                </a:solidFill>
              </a:rPr>
              <a:t>(char </a:t>
            </a:r>
            <a:r>
              <a:rPr lang="en-US" altLang="zh-CN" sz="1600" dirty="0" err="1">
                <a:solidFill>
                  <a:schemeClr val="accent6"/>
                </a:solidFill>
              </a:rPr>
              <a:t>str</a:t>
            </a:r>
            <a:r>
              <a:rPr lang="en-US" altLang="zh-CN" sz="1600" dirty="0" smtClean="0">
                <a:solidFill>
                  <a:schemeClr val="accent6"/>
                </a:solidFill>
              </a:rPr>
              <a:t>[]);</a:t>
            </a:r>
            <a:r>
              <a:rPr lang="en-US" altLang="zh-CN" sz="1600" dirty="0" smtClean="0"/>
              <a:t>			</a:t>
            </a:r>
            <a:r>
              <a:rPr lang="en-US" altLang="zh-CN" sz="1600" dirty="0" smtClean="0">
                <a:solidFill>
                  <a:srgbClr val="008000"/>
                </a:solidFill>
              </a:rPr>
              <a:t>//</a:t>
            </a:r>
            <a:r>
              <a:rPr lang="zh-CN" altLang="en-US" sz="1600" dirty="0">
                <a:solidFill>
                  <a:srgbClr val="008000"/>
                </a:solidFill>
              </a:rPr>
              <a:t>对函数的声明</a:t>
            </a:r>
          </a:p>
          <a:p>
            <a:pPr defTabSz="363538"/>
            <a:r>
              <a:rPr lang="zh-CN" altLang="en-US" sz="1600" dirty="0"/>
              <a:t>	</a:t>
            </a:r>
            <a:r>
              <a:rPr lang="en-US" altLang="zh-CN" sz="1600" dirty="0" smtClean="0">
                <a:solidFill>
                  <a:schemeClr val="accent6"/>
                </a:solidFill>
              </a:rPr>
              <a:t>void </a:t>
            </a:r>
            <a:r>
              <a:rPr lang="en-US" altLang="zh-CN" sz="1600" dirty="0" err="1">
                <a:solidFill>
                  <a:schemeClr val="accent6"/>
                </a:solidFill>
              </a:rPr>
              <a:t>delete_string</a:t>
            </a:r>
            <a:r>
              <a:rPr lang="en-US" altLang="zh-CN" sz="1600" dirty="0">
                <a:solidFill>
                  <a:schemeClr val="accent6"/>
                </a:solidFill>
              </a:rPr>
              <a:t>(char </a:t>
            </a:r>
            <a:r>
              <a:rPr lang="en-US" altLang="zh-CN" sz="1600" dirty="0" err="1">
                <a:solidFill>
                  <a:schemeClr val="accent6"/>
                </a:solidFill>
              </a:rPr>
              <a:t>str</a:t>
            </a:r>
            <a:r>
              <a:rPr lang="en-US" altLang="zh-CN" sz="1600" dirty="0">
                <a:solidFill>
                  <a:schemeClr val="accent6"/>
                </a:solidFill>
              </a:rPr>
              <a:t>[],char </a:t>
            </a:r>
            <a:r>
              <a:rPr lang="en-US" altLang="zh-CN" sz="1600" dirty="0" err="1">
                <a:solidFill>
                  <a:schemeClr val="accent6"/>
                </a:solidFill>
              </a:rPr>
              <a:t>ch</a:t>
            </a:r>
            <a:r>
              <a:rPr lang="en-US" altLang="zh-CN" sz="1600" dirty="0" smtClean="0">
                <a:solidFill>
                  <a:schemeClr val="accent6"/>
                </a:solidFill>
              </a:rPr>
              <a:t>); </a:t>
            </a:r>
            <a:r>
              <a:rPr lang="en-US" altLang="zh-CN" sz="1600" dirty="0" smtClean="0">
                <a:solidFill>
                  <a:srgbClr val="008000"/>
                </a:solidFill>
              </a:rPr>
              <a:t>//</a:t>
            </a:r>
            <a:r>
              <a:rPr lang="zh-CN" altLang="en-US" sz="1600" dirty="0">
                <a:solidFill>
                  <a:srgbClr val="008000"/>
                </a:solidFill>
              </a:rPr>
              <a:t>对函数的声明</a:t>
            </a:r>
          </a:p>
          <a:p>
            <a:pPr defTabSz="363538"/>
            <a:r>
              <a:rPr lang="zh-CN" altLang="en-US" sz="1600" dirty="0"/>
              <a:t>	</a:t>
            </a:r>
            <a:r>
              <a:rPr lang="en-US" altLang="zh-CN" sz="1600" dirty="0" smtClean="0">
                <a:solidFill>
                  <a:schemeClr val="accent6"/>
                </a:solidFill>
              </a:rPr>
              <a:t>void </a:t>
            </a:r>
            <a:r>
              <a:rPr lang="en-US" altLang="zh-CN" sz="1600" dirty="0" err="1">
                <a:solidFill>
                  <a:schemeClr val="accent6"/>
                </a:solidFill>
              </a:rPr>
              <a:t>print_string</a:t>
            </a:r>
            <a:r>
              <a:rPr lang="en-US" altLang="zh-CN" sz="1600" dirty="0">
                <a:solidFill>
                  <a:schemeClr val="accent6"/>
                </a:solidFill>
              </a:rPr>
              <a:t>(char </a:t>
            </a:r>
            <a:r>
              <a:rPr lang="en-US" altLang="zh-CN" sz="1600" dirty="0" err="1">
                <a:solidFill>
                  <a:schemeClr val="accent6"/>
                </a:solidFill>
              </a:rPr>
              <a:t>str</a:t>
            </a:r>
            <a:r>
              <a:rPr lang="en-US" altLang="zh-CN" sz="1600" dirty="0" smtClean="0">
                <a:solidFill>
                  <a:schemeClr val="accent6"/>
                </a:solidFill>
              </a:rPr>
              <a:t>[]);</a:t>
            </a:r>
            <a:r>
              <a:rPr lang="en-US" altLang="zh-CN" sz="1600" dirty="0" smtClean="0"/>
              <a:t>			</a:t>
            </a:r>
            <a:r>
              <a:rPr lang="en-US" altLang="zh-CN" sz="1600" dirty="0">
                <a:solidFill>
                  <a:srgbClr val="008000"/>
                </a:solidFill>
              </a:rPr>
              <a:t>//</a:t>
            </a:r>
            <a:r>
              <a:rPr lang="zh-CN" altLang="en-US" sz="1600" dirty="0">
                <a:solidFill>
                  <a:srgbClr val="008000"/>
                </a:solidFill>
              </a:rPr>
              <a:t>对函数的声明</a:t>
            </a:r>
          </a:p>
          <a:p>
            <a:pPr defTabSz="363538"/>
            <a:r>
              <a:rPr lang="zh-CN" altLang="en-US" sz="1600" dirty="0"/>
              <a:t>	</a:t>
            </a:r>
            <a:r>
              <a:rPr lang="en-US" altLang="zh-CN" sz="1600" dirty="0" smtClean="0"/>
              <a:t>char </a:t>
            </a:r>
            <a:r>
              <a:rPr lang="en-US" altLang="zh-CN" sz="1600" dirty="0" err="1"/>
              <a:t>c,str</a:t>
            </a:r>
            <a:r>
              <a:rPr lang="en-US" altLang="zh-CN" sz="1600" dirty="0"/>
              <a:t>[80];</a:t>
            </a:r>
          </a:p>
          <a:p>
            <a:pPr defTabSz="363538"/>
            <a:r>
              <a:rPr lang="en-US" altLang="zh-CN" sz="1600" dirty="0"/>
              <a:t>	</a:t>
            </a:r>
            <a:r>
              <a:rPr lang="en-US" altLang="zh-CN" sz="1600" dirty="0" err="1"/>
              <a:t>enter_string</a:t>
            </a:r>
            <a:r>
              <a:rPr lang="en-US" altLang="zh-CN" sz="1600" dirty="0"/>
              <a:t>(</a:t>
            </a:r>
            <a:r>
              <a:rPr lang="en-US" altLang="zh-CN" sz="1600" dirty="0" err="1"/>
              <a:t>str</a:t>
            </a:r>
            <a:r>
              <a:rPr lang="en-US" altLang="zh-CN" sz="1600" dirty="0"/>
              <a:t>); </a:t>
            </a:r>
            <a:r>
              <a:rPr lang="en-US" altLang="zh-CN" sz="1600" dirty="0" smtClean="0"/>
              <a:t>	</a:t>
            </a:r>
            <a:r>
              <a:rPr lang="en-US" altLang="zh-CN" sz="1600" dirty="0" smtClean="0">
                <a:solidFill>
                  <a:srgbClr val="008000"/>
                </a:solidFill>
              </a:rPr>
              <a:t>//</a:t>
            </a:r>
            <a:r>
              <a:rPr lang="zh-CN" altLang="en-US" sz="1600" dirty="0" smtClean="0">
                <a:solidFill>
                  <a:srgbClr val="008000"/>
                </a:solidFill>
              </a:rPr>
              <a:t>调用</a:t>
            </a:r>
            <a:r>
              <a:rPr lang="en-US" altLang="zh-CN" sz="1600" dirty="0" err="1" smtClean="0">
                <a:solidFill>
                  <a:srgbClr val="008000"/>
                </a:solidFill>
              </a:rPr>
              <a:t>enter_string</a:t>
            </a:r>
            <a:r>
              <a:rPr lang="zh-CN" altLang="en-US" sz="1600" dirty="0" smtClean="0">
                <a:solidFill>
                  <a:srgbClr val="008000"/>
                </a:solidFill>
              </a:rPr>
              <a:t>函数</a:t>
            </a:r>
            <a:r>
              <a:rPr lang="en-US" altLang="zh-CN" sz="1600" dirty="0" smtClean="0">
                <a:solidFill>
                  <a:srgbClr val="008000"/>
                </a:solidFill>
              </a:rPr>
              <a:t>,</a:t>
            </a:r>
            <a:r>
              <a:rPr lang="zh-CN" altLang="en-US" sz="1600" dirty="0" smtClean="0">
                <a:solidFill>
                  <a:srgbClr val="008000"/>
                </a:solidFill>
              </a:rPr>
              <a:t>输入字符串</a:t>
            </a:r>
            <a:endParaRPr lang="zh-CN" altLang="en-US" sz="1600" dirty="0">
              <a:solidFill>
                <a:srgbClr val="008000"/>
              </a:solidFill>
            </a:endParaRPr>
          </a:p>
          <a:p>
            <a:pPr defTabSz="363538"/>
            <a:r>
              <a:rPr lang="zh-CN" altLang="en-US" sz="1600" dirty="0"/>
              <a:t>	</a:t>
            </a:r>
            <a:r>
              <a:rPr lang="en-US" altLang="zh-CN" sz="1600" dirty="0" err="1"/>
              <a:t>scanf</a:t>
            </a:r>
            <a:r>
              <a:rPr lang="en-US" altLang="zh-CN" sz="1600" dirty="0"/>
              <a:t>("%</a:t>
            </a:r>
            <a:r>
              <a:rPr lang="en-US" altLang="zh-CN" sz="1600" dirty="0" err="1"/>
              <a:t>c",&amp;c</a:t>
            </a:r>
            <a:r>
              <a:rPr lang="en-US" altLang="zh-CN" sz="1600" dirty="0"/>
              <a:t>); </a:t>
            </a:r>
            <a:r>
              <a:rPr lang="en-US" altLang="zh-CN" sz="1600" dirty="0" smtClean="0"/>
              <a:t>		</a:t>
            </a:r>
            <a:r>
              <a:rPr lang="en-US" altLang="zh-CN" sz="1600" dirty="0">
                <a:solidFill>
                  <a:srgbClr val="008000"/>
                </a:solidFill>
              </a:rPr>
              <a:t>//</a:t>
            </a:r>
            <a:r>
              <a:rPr lang="zh-CN" altLang="en-US" sz="1600" dirty="0">
                <a:solidFill>
                  <a:srgbClr val="008000"/>
                </a:solidFill>
              </a:rPr>
              <a:t>输入要求删去的字符</a:t>
            </a:r>
          </a:p>
          <a:p>
            <a:pPr defTabSz="363538"/>
            <a:r>
              <a:rPr lang="zh-CN" altLang="en-US" sz="1600" dirty="0"/>
              <a:t>	</a:t>
            </a:r>
            <a:r>
              <a:rPr lang="en-US" altLang="zh-CN" sz="1600" dirty="0" err="1"/>
              <a:t>delete_string</a:t>
            </a:r>
            <a:r>
              <a:rPr lang="en-US" altLang="zh-CN" sz="1600" dirty="0"/>
              <a:t>(</a:t>
            </a:r>
            <a:r>
              <a:rPr lang="en-US" altLang="zh-CN" sz="1600" dirty="0" err="1"/>
              <a:t>str,c</a:t>
            </a:r>
            <a:r>
              <a:rPr lang="en-US" altLang="zh-CN" sz="1600" dirty="0" smtClean="0"/>
              <a:t>);</a:t>
            </a:r>
            <a:r>
              <a:rPr lang="en-US" altLang="zh-CN" sz="1600" dirty="0" smtClean="0">
                <a:solidFill>
                  <a:srgbClr val="008000"/>
                </a:solidFill>
              </a:rPr>
              <a:t>//</a:t>
            </a:r>
            <a:r>
              <a:rPr lang="zh-CN" altLang="en-US" sz="1600" dirty="0" smtClean="0">
                <a:solidFill>
                  <a:srgbClr val="008000"/>
                </a:solidFill>
              </a:rPr>
              <a:t>调用</a:t>
            </a:r>
            <a:r>
              <a:rPr lang="en-US" altLang="zh-CN" sz="1600" dirty="0" err="1" smtClean="0">
                <a:solidFill>
                  <a:srgbClr val="008000"/>
                </a:solidFill>
              </a:rPr>
              <a:t>delete_string</a:t>
            </a:r>
            <a:r>
              <a:rPr lang="zh-CN" altLang="en-US" sz="1600" dirty="0" smtClean="0">
                <a:solidFill>
                  <a:srgbClr val="008000"/>
                </a:solidFill>
              </a:rPr>
              <a:t>函数</a:t>
            </a:r>
            <a:r>
              <a:rPr lang="en-US" altLang="zh-CN" sz="1600" dirty="0" smtClean="0">
                <a:solidFill>
                  <a:srgbClr val="008000"/>
                </a:solidFill>
              </a:rPr>
              <a:t>,</a:t>
            </a:r>
            <a:r>
              <a:rPr lang="zh-CN" altLang="en-US" sz="1600" dirty="0" smtClean="0">
                <a:solidFill>
                  <a:srgbClr val="008000"/>
                </a:solidFill>
              </a:rPr>
              <a:t>删除</a:t>
            </a:r>
            <a:r>
              <a:rPr lang="en-US" altLang="zh-CN" sz="1600" dirty="0" err="1" smtClean="0">
                <a:solidFill>
                  <a:srgbClr val="008000"/>
                </a:solidFill>
              </a:rPr>
              <a:t>str</a:t>
            </a:r>
            <a:r>
              <a:rPr lang="zh-CN" altLang="en-US" sz="1600" dirty="0" smtClean="0">
                <a:solidFill>
                  <a:srgbClr val="008000"/>
                </a:solidFill>
              </a:rPr>
              <a:t>中的</a:t>
            </a:r>
            <a:r>
              <a:rPr lang="en-US" altLang="zh-CN" sz="1600" dirty="0" smtClean="0">
                <a:solidFill>
                  <a:srgbClr val="008000"/>
                </a:solidFill>
              </a:rPr>
              <a:t>c</a:t>
            </a:r>
            <a:r>
              <a:rPr lang="zh-CN" altLang="en-US" sz="1600" dirty="0" smtClean="0">
                <a:solidFill>
                  <a:srgbClr val="008000"/>
                </a:solidFill>
              </a:rPr>
              <a:t> </a:t>
            </a:r>
            <a:endParaRPr lang="zh-CN" altLang="en-US" sz="1600" dirty="0">
              <a:solidFill>
                <a:srgbClr val="008000"/>
              </a:solidFill>
            </a:endParaRPr>
          </a:p>
          <a:p>
            <a:pPr defTabSz="363538"/>
            <a:r>
              <a:rPr lang="zh-CN" altLang="en-US" sz="1600" dirty="0"/>
              <a:t>	</a:t>
            </a:r>
            <a:r>
              <a:rPr lang="en-US" altLang="zh-CN" sz="1600" dirty="0" err="1"/>
              <a:t>print_string</a:t>
            </a:r>
            <a:r>
              <a:rPr lang="en-US" altLang="zh-CN" sz="1600" dirty="0"/>
              <a:t>(</a:t>
            </a:r>
            <a:r>
              <a:rPr lang="en-US" altLang="zh-CN" sz="1600" dirty="0" err="1"/>
              <a:t>str</a:t>
            </a:r>
            <a:r>
              <a:rPr lang="en-US" altLang="zh-CN" sz="1600" dirty="0" smtClean="0"/>
              <a:t>);	</a:t>
            </a:r>
            <a:r>
              <a:rPr lang="en-US" altLang="zh-CN" sz="1600" dirty="0" smtClean="0">
                <a:solidFill>
                  <a:srgbClr val="008000"/>
                </a:solidFill>
              </a:rPr>
              <a:t>// </a:t>
            </a:r>
            <a:r>
              <a:rPr lang="zh-CN" altLang="en-US" sz="1600" dirty="0" smtClean="0">
                <a:solidFill>
                  <a:srgbClr val="008000"/>
                </a:solidFill>
              </a:rPr>
              <a:t>调用</a:t>
            </a:r>
            <a:r>
              <a:rPr lang="en-US" altLang="zh-CN" sz="1600" dirty="0" err="1" smtClean="0">
                <a:solidFill>
                  <a:srgbClr val="008000"/>
                </a:solidFill>
              </a:rPr>
              <a:t>print_string</a:t>
            </a:r>
            <a:r>
              <a:rPr lang="zh-CN" altLang="en-US" sz="1600" dirty="0" smtClean="0">
                <a:solidFill>
                  <a:srgbClr val="008000"/>
                </a:solidFill>
              </a:rPr>
              <a:t>函数</a:t>
            </a:r>
            <a:r>
              <a:rPr lang="en-US" altLang="zh-CN" sz="1600" dirty="0" smtClean="0">
                <a:solidFill>
                  <a:srgbClr val="008000"/>
                </a:solidFill>
              </a:rPr>
              <a:t>,</a:t>
            </a:r>
            <a:r>
              <a:rPr lang="zh-CN" altLang="en-US" sz="1600" dirty="0" smtClean="0">
                <a:solidFill>
                  <a:srgbClr val="008000"/>
                </a:solidFill>
              </a:rPr>
              <a:t>输出</a:t>
            </a:r>
            <a:endParaRPr lang="zh-CN" altLang="en-US" sz="1600" dirty="0">
              <a:solidFill>
                <a:srgbClr val="008000"/>
              </a:solidFill>
            </a:endParaRPr>
          </a:p>
          <a:p>
            <a:pPr defTabSz="363538"/>
            <a:r>
              <a:rPr lang="zh-CN" altLang="en-US" sz="1600" dirty="0"/>
              <a:t>	</a:t>
            </a:r>
            <a:r>
              <a:rPr lang="en-US" altLang="zh-CN" sz="1600" dirty="0"/>
              <a:t>return 0;</a:t>
            </a:r>
          </a:p>
          <a:p>
            <a:pPr defTabSz="363538"/>
            <a:r>
              <a:rPr lang="en-US" altLang="zh-CN" sz="1600" dirty="0"/>
              <a:t>}</a:t>
            </a:r>
            <a:endParaRPr lang="zh-CN" altLang="en-US" sz="1600" dirty="0"/>
          </a:p>
        </p:txBody>
      </p:sp>
      <p:sp>
        <p:nvSpPr>
          <p:cNvPr id="38" name="圆角矩形 12">
            <a:extLst>
              <a:ext uri="{FF2B5EF4-FFF2-40B4-BE49-F238E27FC236}">
                <a16:creationId xmlns:a16="http://schemas.microsoft.com/office/drawing/2014/main" xmlns="" id="{0F049BFC-9696-4323-94B2-76251E60074B}"/>
              </a:ext>
            </a:extLst>
          </p:cNvPr>
          <p:cNvSpPr/>
          <p:nvPr/>
        </p:nvSpPr>
        <p:spPr>
          <a:xfrm>
            <a:off x="242694" y="5869866"/>
            <a:ext cx="6539807"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smtClean="0"/>
              <a:t>void </a:t>
            </a:r>
            <a:r>
              <a:rPr lang="en-US" altLang="zh-CN" sz="1400" dirty="0" err="1"/>
              <a:t>enter_string</a:t>
            </a:r>
            <a:r>
              <a:rPr lang="en-US" altLang="zh-CN" sz="1400" dirty="0"/>
              <a:t>(char </a:t>
            </a:r>
            <a:r>
              <a:rPr lang="en-US" altLang="zh-CN" sz="1400" dirty="0" err="1"/>
              <a:t>str</a:t>
            </a:r>
            <a:r>
              <a:rPr lang="en-US" altLang="zh-CN" sz="1400" dirty="0"/>
              <a:t>[80</a:t>
            </a:r>
            <a:r>
              <a:rPr lang="en-US" altLang="zh-CN" sz="1400" dirty="0" smtClean="0"/>
              <a:t>])	</a:t>
            </a:r>
            <a:r>
              <a:rPr lang="en-US" altLang="zh-CN" sz="1400" dirty="0" smtClean="0">
                <a:solidFill>
                  <a:srgbClr val="008000"/>
                </a:solidFill>
              </a:rPr>
              <a:t>//</a:t>
            </a:r>
            <a:r>
              <a:rPr lang="zh-CN" altLang="en-US" sz="1400" dirty="0">
                <a:solidFill>
                  <a:srgbClr val="008000"/>
                </a:solidFill>
              </a:rPr>
              <a:t>定义外部函数</a:t>
            </a:r>
            <a:r>
              <a:rPr lang="en-US" altLang="zh-CN" sz="1400" dirty="0" err="1">
                <a:solidFill>
                  <a:srgbClr val="008000"/>
                </a:solidFill>
              </a:rPr>
              <a:t>enter_string</a:t>
            </a:r>
            <a:endParaRPr lang="en-US" altLang="zh-CN" sz="1400" dirty="0">
              <a:solidFill>
                <a:srgbClr val="008000"/>
              </a:solidFill>
            </a:endParaRPr>
          </a:p>
          <a:p>
            <a:pPr defTabSz="363538"/>
            <a:r>
              <a:rPr lang="en-US" altLang="zh-CN" sz="1400" dirty="0"/>
              <a:t>{	gets(</a:t>
            </a:r>
            <a:r>
              <a:rPr lang="en-US" altLang="zh-CN" sz="1400" dirty="0" err="1"/>
              <a:t>str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向字符数组输入字符串</a:t>
            </a:r>
            <a:endParaRPr lang="en-US" altLang="zh-CN" sz="1400" dirty="0">
              <a:solidFill>
                <a:srgbClr val="008000"/>
              </a:solidFill>
            </a:endParaRPr>
          </a:p>
          <a:p>
            <a:pPr defTabSz="363538"/>
            <a:r>
              <a:rPr lang="en-US" altLang="zh-CN" sz="1400" dirty="0" smtClean="0"/>
              <a:t>}</a:t>
            </a:r>
            <a:endParaRPr lang="zh-CN" altLang="en-US" sz="1400" dirty="0"/>
          </a:p>
        </p:txBody>
      </p:sp>
      <p:sp>
        <p:nvSpPr>
          <p:cNvPr id="41" name="圆角矩形 12">
            <a:extLst>
              <a:ext uri="{FF2B5EF4-FFF2-40B4-BE49-F238E27FC236}">
                <a16:creationId xmlns:a16="http://schemas.microsoft.com/office/drawing/2014/main" xmlns="" id="{0F049BFC-9696-4323-94B2-76251E60074B}"/>
              </a:ext>
            </a:extLst>
          </p:cNvPr>
          <p:cNvSpPr/>
          <p:nvPr/>
        </p:nvSpPr>
        <p:spPr>
          <a:xfrm>
            <a:off x="7513422" y="2569647"/>
            <a:ext cx="3827513" cy="217131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dirty="0" smtClean="0"/>
              <a:t>void </a:t>
            </a:r>
            <a:r>
              <a:rPr lang="en-US" altLang="zh-CN" sz="1400" dirty="0" err="1"/>
              <a:t>delete_string</a:t>
            </a:r>
            <a:r>
              <a:rPr lang="en-US" altLang="zh-CN" sz="1400" dirty="0"/>
              <a:t>(char </a:t>
            </a:r>
            <a:r>
              <a:rPr lang="en-US" altLang="zh-CN" sz="1400" dirty="0" err="1"/>
              <a:t>str</a:t>
            </a:r>
            <a:r>
              <a:rPr lang="en-US" altLang="zh-CN" sz="1400" dirty="0"/>
              <a:t>[],char </a:t>
            </a:r>
            <a:r>
              <a:rPr lang="en-US" altLang="zh-CN" sz="1400" dirty="0" err="1"/>
              <a:t>ch</a:t>
            </a:r>
            <a:r>
              <a:rPr lang="en-US" altLang="zh-CN" sz="1400" dirty="0" smtClean="0"/>
              <a:t>)</a:t>
            </a:r>
            <a:endParaRPr lang="en-US" altLang="zh-CN" sz="1400" dirty="0">
              <a:solidFill>
                <a:srgbClr val="008000"/>
              </a:solidFill>
            </a:endParaRPr>
          </a:p>
          <a:p>
            <a:pPr defTabSz="363538">
              <a:lnSpc>
                <a:spcPct val="110000"/>
              </a:lnSpc>
            </a:pPr>
            <a:r>
              <a:rPr lang="en-US" altLang="zh-CN" sz="1400" dirty="0"/>
              <a:t>{	</a:t>
            </a:r>
            <a:r>
              <a:rPr lang="en-US" altLang="zh-CN" sz="1400" dirty="0" err="1"/>
              <a:t>int</a:t>
            </a:r>
            <a:r>
              <a:rPr lang="en-US" altLang="zh-CN" sz="1400" dirty="0"/>
              <a:t> </a:t>
            </a:r>
            <a:r>
              <a:rPr lang="en-US" altLang="zh-CN" sz="1400" dirty="0" err="1"/>
              <a:t>i,j</a:t>
            </a:r>
            <a:r>
              <a:rPr lang="en-US" altLang="zh-CN" sz="1400" dirty="0"/>
              <a:t>;</a:t>
            </a:r>
          </a:p>
          <a:p>
            <a:pPr defTabSz="363538">
              <a:lnSpc>
                <a:spcPct val="110000"/>
              </a:lnSpc>
            </a:pPr>
            <a:r>
              <a:rPr lang="en-US" altLang="zh-CN" sz="1400" dirty="0"/>
              <a:t>	</a:t>
            </a:r>
            <a:r>
              <a:rPr lang="en-US" altLang="zh-CN" sz="1400" dirty="0" smtClean="0"/>
              <a:t>for(i=j=0;str[i</a:t>
            </a:r>
            <a:r>
              <a:rPr lang="en-US" altLang="zh-CN" sz="1400" dirty="0"/>
              <a:t>]!='\0';i++)</a:t>
            </a:r>
          </a:p>
          <a:p>
            <a:pPr defTabSz="363538">
              <a:lnSpc>
                <a:spcPct val="110000"/>
              </a:lnSpc>
            </a:pPr>
            <a:r>
              <a:rPr lang="en-US" altLang="zh-CN" sz="1400" dirty="0"/>
              <a:t>		if(</a:t>
            </a:r>
            <a:r>
              <a:rPr lang="en-US" altLang="zh-CN" sz="1400" dirty="0" err="1"/>
              <a:t>str</a:t>
            </a:r>
            <a:r>
              <a:rPr lang="en-US" altLang="zh-CN" sz="1400" dirty="0"/>
              <a:t>[i]!=</a:t>
            </a:r>
            <a:r>
              <a:rPr lang="en-US" altLang="zh-CN" sz="1400" dirty="0" err="1"/>
              <a:t>ch</a:t>
            </a:r>
            <a:r>
              <a:rPr lang="en-US" altLang="zh-CN" sz="1400" dirty="0"/>
              <a:t>)</a:t>
            </a:r>
          </a:p>
          <a:p>
            <a:pPr defTabSz="363538">
              <a:lnSpc>
                <a:spcPct val="110000"/>
              </a:lnSpc>
            </a:pPr>
            <a:r>
              <a:rPr lang="en-US" altLang="zh-CN" sz="1400" dirty="0"/>
              <a:t>			</a:t>
            </a:r>
            <a:r>
              <a:rPr lang="en-US" altLang="zh-CN" sz="1400" dirty="0" err="1"/>
              <a:t>str</a:t>
            </a:r>
            <a:r>
              <a:rPr lang="en-US" altLang="zh-CN" sz="1400" dirty="0"/>
              <a:t>[j++]=</a:t>
            </a:r>
            <a:r>
              <a:rPr lang="en-US" altLang="zh-CN" sz="1400" dirty="0" err="1"/>
              <a:t>str</a:t>
            </a:r>
            <a:r>
              <a:rPr lang="en-US" altLang="zh-CN" sz="1400" dirty="0"/>
              <a:t>[i];</a:t>
            </a:r>
          </a:p>
          <a:p>
            <a:pPr defTabSz="363538">
              <a:lnSpc>
                <a:spcPct val="110000"/>
              </a:lnSpc>
            </a:pPr>
            <a:r>
              <a:rPr lang="en-US" altLang="zh-CN" sz="1400" dirty="0"/>
              <a:t>	</a:t>
            </a:r>
            <a:r>
              <a:rPr lang="en-US" altLang="zh-CN" sz="1400" dirty="0" err="1"/>
              <a:t>str</a:t>
            </a:r>
            <a:r>
              <a:rPr lang="en-US" altLang="zh-CN" sz="1400" dirty="0"/>
              <a:t>[j]='\0';</a:t>
            </a:r>
          </a:p>
          <a:p>
            <a:pPr defTabSz="363538">
              <a:lnSpc>
                <a:spcPct val="110000"/>
              </a:lnSpc>
            </a:pPr>
            <a:r>
              <a:rPr lang="en-US" altLang="zh-CN" sz="1400" dirty="0"/>
              <a:t>}</a:t>
            </a:r>
            <a:endParaRPr lang="zh-CN" altLang="en-US" sz="1400" dirty="0"/>
          </a:p>
        </p:txBody>
      </p:sp>
      <p:sp>
        <p:nvSpPr>
          <p:cNvPr id="44" name="圆角矩形 12">
            <a:extLst>
              <a:ext uri="{FF2B5EF4-FFF2-40B4-BE49-F238E27FC236}">
                <a16:creationId xmlns:a16="http://schemas.microsoft.com/office/drawing/2014/main" xmlns="" id="{0F049BFC-9696-4323-94B2-76251E60074B}"/>
              </a:ext>
            </a:extLst>
          </p:cNvPr>
          <p:cNvSpPr/>
          <p:nvPr/>
        </p:nvSpPr>
        <p:spPr>
          <a:xfrm>
            <a:off x="7493152" y="4802147"/>
            <a:ext cx="3847783" cy="124084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dirty="0" smtClean="0"/>
              <a:t>void </a:t>
            </a:r>
            <a:r>
              <a:rPr lang="en-US" altLang="zh-CN" sz="1400" dirty="0" err="1"/>
              <a:t>print_string</a:t>
            </a:r>
            <a:r>
              <a:rPr lang="en-US" altLang="zh-CN" sz="1400" dirty="0"/>
              <a:t>(char </a:t>
            </a:r>
            <a:r>
              <a:rPr lang="en-US" altLang="zh-CN" sz="1400" dirty="0" err="1"/>
              <a:t>str</a:t>
            </a:r>
            <a:r>
              <a:rPr lang="en-US" altLang="zh-CN" sz="1400" dirty="0" smtClean="0"/>
              <a:t>[])</a:t>
            </a:r>
            <a:endParaRPr lang="en-US" altLang="zh-CN" sz="1400" dirty="0">
              <a:solidFill>
                <a:srgbClr val="008000"/>
              </a:solidFill>
            </a:endParaRPr>
          </a:p>
          <a:p>
            <a:pPr defTabSz="363538">
              <a:lnSpc>
                <a:spcPct val="110000"/>
              </a:lnSpc>
            </a:pPr>
            <a:r>
              <a:rPr lang="en-US" altLang="zh-CN" sz="1400" dirty="0"/>
              <a:t>{	</a:t>
            </a:r>
            <a:r>
              <a:rPr lang="en-US" altLang="zh-CN" sz="1400" dirty="0" err="1"/>
              <a:t>printf</a:t>
            </a:r>
            <a:r>
              <a:rPr lang="en-US" altLang="zh-CN" sz="1400" dirty="0"/>
              <a:t>("%s\n",</a:t>
            </a:r>
            <a:r>
              <a:rPr lang="en-US" altLang="zh-CN" sz="1400" dirty="0" err="1"/>
              <a:t>str</a:t>
            </a:r>
            <a:r>
              <a:rPr lang="en-US" altLang="zh-CN" sz="1400" dirty="0"/>
              <a:t>);</a:t>
            </a:r>
          </a:p>
          <a:p>
            <a:pPr defTabSz="363538">
              <a:lnSpc>
                <a:spcPct val="110000"/>
              </a:lnSpc>
            </a:pPr>
            <a:r>
              <a:rPr lang="en-US" altLang="zh-CN" sz="1400" dirty="0"/>
              <a:t>}</a:t>
            </a:r>
            <a:endParaRPr lang="zh-CN" altLang="en-US" sz="1400" dirty="0"/>
          </a:p>
        </p:txBody>
      </p:sp>
      <p:pic>
        <p:nvPicPr>
          <p:cNvPr id="13" name="图片 12"/>
          <p:cNvPicPr>
            <a:picLocks noChangeAspect="1"/>
          </p:cNvPicPr>
          <p:nvPr/>
        </p:nvPicPr>
        <p:blipFill>
          <a:blip r:embed="rId3" cstate="print"/>
          <a:stretch>
            <a:fillRect/>
          </a:stretch>
        </p:blipFill>
        <p:spPr>
          <a:xfrm>
            <a:off x="7627476" y="5886450"/>
            <a:ext cx="3448050" cy="971550"/>
          </a:xfrm>
          <a:prstGeom prst="rect">
            <a:avLst/>
          </a:prstGeom>
        </p:spPr>
      </p:pic>
      <p:sp>
        <p:nvSpPr>
          <p:cNvPr id="4" name="灯片编号占位符 3"/>
          <p:cNvSpPr>
            <a:spLocks noGrp="1"/>
          </p:cNvSpPr>
          <p:nvPr>
            <p:ph type="sldNum" sz="quarter" idx="12"/>
          </p:nvPr>
        </p:nvSpPr>
        <p:spPr/>
        <p:txBody>
          <a:bodyPr/>
          <a:lstStyle/>
          <a:p>
            <a:fld id="{B058512A-BF6F-43D0-855A-BBBF14572BDB}" type="slidenum">
              <a:rPr lang="zh-CN" altLang="en-US" smtClean="0"/>
              <a:pPr/>
              <a:t>51</a:t>
            </a:fld>
            <a:endParaRPr lang="zh-CN" altLang="en-US"/>
          </a:p>
        </p:txBody>
      </p:sp>
    </p:spTree>
    <p:extLst>
      <p:ext uri="{BB962C8B-B14F-4D97-AF65-F5344CB8AC3E}">
        <p14:creationId xmlns:p14="http://schemas.microsoft.com/office/powerpoint/2010/main" val="10548418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982" y="-329369"/>
            <a:ext cx="10515600" cy="1325563"/>
          </a:xfrm>
        </p:spPr>
        <p:txBody>
          <a:bodyPr>
            <a:normAutofit/>
          </a:bodyPr>
          <a:lstStyle/>
          <a:p>
            <a:r>
              <a:rPr lang="zh-CN" altLang="en-US" sz="2000" dirty="0"/>
              <a:t>输入一个</a:t>
            </a:r>
            <a:r>
              <a:rPr lang="en-US" altLang="zh-CN" sz="2000" dirty="0"/>
              <a:t>9</a:t>
            </a:r>
            <a:r>
              <a:rPr lang="zh-CN" altLang="en-US" sz="2000" dirty="0"/>
              <a:t>位以内的正整数</a:t>
            </a:r>
            <a:r>
              <a:rPr lang="en-US" altLang="zh-CN" sz="2000" dirty="0"/>
              <a:t>n</a:t>
            </a:r>
            <a:r>
              <a:rPr lang="zh-CN" altLang="en-US" sz="2000" dirty="0"/>
              <a:t>，按数值从高到低的顺序输出</a:t>
            </a:r>
            <a:r>
              <a:rPr lang="en-US" altLang="zh-CN" sz="2000" dirty="0"/>
              <a:t>n</a:t>
            </a:r>
            <a:r>
              <a:rPr lang="zh-CN" altLang="en-US" sz="2000" dirty="0"/>
              <a:t>的各位数字。</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52</a:t>
            </a:fld>
            <a:endParaRPr lang="zh-CN" altLang="en-US"/>
          </a:p>
        </p:txBody>
      </p:sp>
      <p:sp>
        <p:nvSpPr>
          <p:cNvPr id="5" name="TextBox 4"/>
          <p:cNvSpPr txBox="1"/>
          <p:nvPr/>
        </p:nvSpPr>
        <p:spPr>
          <a:xfrm>
            <a:off x="2118213" y="706060"/>
            <a:ext cx="6736467" cy="5909310"/>
          </a:xfrm>
          <a:prstGeom prst="rect">
            <a:avLst/>
          </a:prstGeom>
          <a:noFill/>
          <a:ln>
            <a:solidFill>
              <a:schemeClr val="accent1"/>
            </a:solidFill>
          </a:ln>
        </p:spPr>
        <p:txBody>
          <a:bodyPr wrap="square" rtlCol="0">
            <a:spAutoFit/>
          </a:bodyPr>
          <a:lstStyle/>
          <a:p>
            <a:r>
              <a:rPr lang="en-US" altLang="zh-CN" dirty="0" err="1"/>
              <a:t>int</a:t>
            </a:r>
            <a:r>
              <a:rPr lang="en-US" altLang="zh-CN" dirty="0"/>
              <a:t> </a:t>
            </a:r>
            <a:r>
              <a:rPr lang="en-US" altLang="zh-CN" dirty="0" smtClean="0"/>
              <a:t>main()</a:t>
            </a:r>
            <a:endParaRPr lang="en-US" altLang="zh-CN" dirty="0"/>
          </a:p>
          <a:p>
            <a:r>
              <a:rPr lang="en-US" altLang="zh-CN" dirty="0" smtClean="0"/>
              <a:t>{ </a:t>
            </a:r>
          </a:p>
          <a:p>
            <a:r>
              <a:rPr lang="en-US" altLang="zh-CN" dirty="0"/>
              <a:t> </a:t>
            </a:r>
            <a:r>
              <a:rPr lang="en-US" altLang="zh-CN" dirty="0" smtClean="0"/>
              <a:t> </a:t>
            </a:r>
            <a:r>
              <a:rPr lang="en-US" altLang="zh-CN" dirty="0" err="1" smtClean="0"/>
              <a:t>int</a:t>
            </a:r>
            <a:r>
              <a:rPr lang="en-US" altLang="zh-CN" dirty="0" smtClean="0"/>
              <a:t> </a:t>
            </a:r>
            <a:r>
              <a:rPr lang="en-US" altLang="zh-CN" dirty="0"/>
              <a:t>i = 0,j,k,n,num[9],t;</a:t>
            </a:r>
          </a:p>
          <a:p>
            <a:r>
              <a:rPr lang="en-US" altLang="zh-CN" dirty="0" smtClean="0"/>
              <a:t>  </a:t>
            </a:r>
            <a:r>
              <a:rPr lang="en-US" altLang="zh-CN" dirty="0" err="1" smtClean="0"/>
              <a:t>scanf</a:t>
            </a:r>
            <a:r>
              <a:rPr lang="en-US" altLang="zh-CN" dirty="0"/>
              <a:t>("%</a:t>
            </a:r>
            <a:r>
              <a:rPr lang="en-US" altLang="zh-CN" dirty="0" err="1"/>
              <a:t>d",&amp;n</a:t>
            </a:r>
            <a:r>
              <a:rPr lang="en-US" altLang="zh-CN" dirty="0" smtClean="0"/>
              <a:t>);</a:t>
            </a:r>
          </a:p>
          <a:p>
            <a:r>
              <a:rPr lang="en-US" altLang="zh-CN" dirty="0" smtClean="0"/>
              <a:t>  while(n) {</a:t>
            </a:r>
            <a:endParaRPr lang="en-US" altLang="zh-CN" dirty="0"/>
          </a:p>
          <a:p>
            <a:r>
              <a:rPr lang="en-US" altLang="zh-CN" dirty="0" smtClean="0"/>
              <a:t>    </a:t>
            </a:r>
            <a:r>
              <a:rPr lang="en-US" altLang="zh-CN" dirty="0" err="1" smtClean="0"/>
              <a:t>num</a:t>
            </a:r>
            <a:r>
              <a:rPr lang="en-US" altLang="zh-CN" dirty="0" smtClean="0"/>
              <a:t>[i</a:t>
            </a:r>
            <a:r>
              <a:rPr lang="en-US" altLang="zh-CN" dirty="0"/>
              <a:t>++] = n%10;</a:t>
            </a:r>
          </a:p>
          <a:p>
            <a:r>
              <a:rPr lang="en-US" altLang="zh-CN" dirty="0" smtClean="0"/>
              <a:t>    n </a:t>
            </a:r>
            <a:r>
              <a:rPr lang="en-US" altLang="zh-CN" dirty="0"/>
              <a:t>/= 10;</a:t>
            </a:r>
          </a:p>
          <a:p>
            <a:r>
              <a:rPr lang="en-US" altLang="zh-CN" dirty="0" smtClean="0"/>
              <a:t>  }</a:t>
            </a:r>
            <a:endParaRPr lang="en-US" altLang="zh-CN" dirty="0"/>
          </a:p>
          <a:p>
            <a:r>
              <a:rPr lang="en-US" altLang="zh-CN" dirty="0" smtClean="0"/>
              <a:t>  k </a:t>
            </a:r>
            <a:r>
              <a:rPr lang="en-US" altLang="zh-CN" dirty="0"/>
              <a:t>= i--; // k: </a:t>
            </a:r>
            <a:r>
              <a:rPr lang="zh-CN" altLang="en-US" dirty="0"/>
              <a:t>数字个数 </a:t>
            </a:r>
          </a:p>
          <a:p>
            <a:r>
              <a:rPr lang="zh-CN" altLang="en-US" dirty="0"/>
              <a:t>	 </a:t>
            </a:r>
          </a:p>
          <a:p>
            <a:r>
              <a:rPr lang="zh-CN" altLang="en-US" dirty="0" smtClean="0"/>
              <a:t>  </a:t>
            </a:r>
            <a:r>
              <a:rPr lang="en-US" altLang="zh-CN" dirty="0" smtClean="0"/>
              <a:t>// </a:t>
            </a:r>
            <a:r>
              <a:rPr lang="zh-CN" altLang="en-US" dirty="0"/>
              <a:t>冒泡排序</a:t>
            </a:r>
          </a:p>
          <a:p>
            <a:r>
              <a:rPr lang="zh-CN" altLang="en-US" dirty="0" smtClean="0"/>
              <a:t>  </a:t>
            </a:r>
            <a:r>
              <a:rPr lang="en-US" altLang="zh-CN" dirty="0" smtClean="0"/>
              <a:t>for(j </a:t>
            </a:r>
            <a:r>
              <a:rPr lang="en-US" altLang="zh-CN" dirty="0"/>
              <a:t>= 1; j &lt;= k-1; j++) </a:t>
            </a:r>
          </a:p>
          <a:p>
            <a:r>
              <a:rPr lang="en-US" altLang="zh-CN" dirty="0" smtClean="0"/>
              <a:t>     for(i </a:t>
            </a:r>
            <a:r>
              <a:rPr lang="en-US" altLang="zh-CN" dirty="0"/>
              <a:t>= 0; i &lt; k - j; i++)</a:t>
            </a:r>
          </a:p>
          <a:p>
            <a:r>
              <a:rPr lang="en-US" altLang="zh-CN" dirty="0"/>
              <a:t>	</a:t>
            </a:r>
            <a:r>
              <a:rPr lang="en-US" altLang="zh-CN" dirty="0" smtClean="0"/>
              <a:t>if </a:t>
            </a:r>
            <a:r>
              <a:rPr lang="en-US" altLang="zh-CN" dirty="0"/>
              <a:t>(</a:t>
            </a:r>
            <a:r>
              <a:rPr lang="en-US" altLang="zh-CN" dirty="0" err="1"/>
              <a:t>num</a:t>
            </a:r>
            <a:r>
              <a:rPr lang="en-US" altLang="zh-CN" dirty="0"/>
              <a:t>[i] &lt; </a:t>
            </a:r>
            <a:r>
              <a:rPr lang="en-US" altLang="zh-CN" dirty="0" err="1"/>
              <a:t>num</a:t>
            </a:r>
            <a:r>
              <a:rPr lang="en-US" altLang="zh-CN" dirty="0"/>
              <a:t>[i+1]) </a:t>
            </a:r>
          </a:p>
          <a:p>
            <a:r>
              <a:rPr lang="en-US" altLang="zh-CN" dirty="0"/>
              <a:t>	</a:t>
            </a:r>
            <a:r>
              <a:rPr lang="en-US" altLang="zh-CN" dirty="0" smtClean="0"/>
              <a:t>{ </a:t>
            </a:r>
            <a:r>
              <a:rPr lang="en-US" altLang="zh-CN" dirty="0"/>
              <a:t>t = </a:t>
            </a:r>
            <a:r>
              <a:rPr lang="en-US" altLang="zh-CN" dirty="0" err="1"/>
              <a:t>num</a:t>
            </a:r>
            <a:r>
              <a:rPr lang="en-US" altLang="zh-CN" dirty="0"/>
              <a:t>[i]; </a:t>
            </a:r>
            <a:r>
              <a:rPr lang="en-US" altLang="zh-CN" dirty="0" err="1"/>
              <a:t>num</a:t>
            </a:r>
            <a:r>
              <a:rPr lang="en-US" altLang="zh-CN" dirty="0"/>
              <a:t>[i] = </a:t>
            </a:r>
            <a:r>
              <a:rPr lang="en-US" altLang="zh-CN" dirty="0" err="1"/>
              <a:t>num</a:t>
            </a:r>
            <a:r>
              <a:rPr lang="en-US" altLang="zh-CN" dirty="0"/>
              <a:t>[i+1]; </a:t>
            </a:r>
            <a:r>
              <a:rPr lang="en-US" altLang="zh-CN" dirty="0" err="1"/>
              <a:t>num</a:t>
            </a:r>
            <a:r>
              <a:rPr lang="en-US" altLang="zh-CN" dirty="0"/>
              <a:t>[i+1] = t; }</a:t>
            </a:r>
          </a:p>
          <a:p>
            <a:r>
              <a:rPr lang="en-US" altLang="zh-CN" dirty="0"/>
              <a:t>			</a:t>
            </a:r>
          </a:p>
          <a:p>
            <a:r>
              <a:rPr lang="en-US" altLang="zh-CN" dirty="0" smtClean="0"/>
              <a:t>  // </a:t>
            </a:r>
            <a:r>
              <a:rPr lang="zh-CN" altLang="en-US" dirty="0"/>
              <a:t>输出</a:t>
            </a:r>
          </a:p>
          <a:p>
            <a:r>
              <a:rPr lang="zh-CN" altLang="en-US" dirty="0" smtClean="0"/>
              <a:t>  </a:t>
            </a:r>
            <a:r>
              <a:rPr lang="en-US" altLang="zh-CN" dirty="0" smtClean="0"/>
              <a:t>for(j </a:t>
            </a:r>
            <a:r>
              <a:rPr lang="en-US" altLang="zh-CN" dirty="0"/>
              <a:t>= 0; j &lt; k; j++) </a:t>
            </a:r>
            <a:r>
              <a:rPr lang="en-US" altLang="zh-CN" dirty="0" err="1"/>
              <a:t>printf</a:t>
            </a:r>
            <a:r>
              <a:rPr lang="en-US" altLang="zh-CN" dirty="0"/>
              <a:t>("%d ",</a:t>
            </a:r>
            <a:r>
              <a:rPr lang="en-US" altLang="zh-CN" dirty="0" err="1"/>
              <a:t>num</a:t>
            </a:r>
            <a:r>
              <a:rPr lang="en-US" altLang="zh-CN" dirty="0"/>
              <a:t>[j]);</a:t>
            </a:r>
          </a:p>
          <a:p>
            <a:r>
              <a:rPr lang="en-US" altLang="zh-CN" dirty="0" smtClean="0"/>
              <a:t>  </a:t>
            </a:r>
            <a:r>
              <a:rPr lang="en-US" altLang="zh-CN" dirty="0" err="1" smtClean="0"/>
              <a:t>printf</a:t>
            </a:r>
            <a:r>
              <a:rPr lang="en-US" altLang="zh-CN" dirty="0"/>
              <a:t>("\n");</a:t>
            </a:r>
          </a:p>
          <a:p>
            <a:r>
              <a:rPr lang="en-US" altLang="zh-CN" dirty="0" smtClean="0"/>
              <a:t>  return </a:t>
            </a:r>
            <a:r>
              <a:rPr lang="en-US" altLang="zh-CN" dirty="0"/>
              <a:t>0;</a:t>
            </a:r>
          </a:p>
          <a:p>
            <a:r>
              <a:rPr lang="en-US" altLang="zh-CN" dirty="0"/>
              <a:t>} </a:t>
            </a:r>
            <a:endParaRPr lang="zh-CN" altLang="en-US" dirty="0"/>
          </a:p>
        </p:txBody>
      </p:sp>
    </p:spTree>
    <p:extLst>
      <p:ext uri="{BB962C8B-B14F-4D97-AF65-F5344CB8AC3E}">
        <p14:creationId xmlns:p14="http://schemas.microsoft.com/office/powerpoint/2010/main" val="3976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982" y="-329369"/>
            <a:ext cx="10515600" cy="1325563"/>
          </a:xfrm>
        </p:spPr>
        <p:txBody>
          <a:bodyPr>
            <a:normAutofit/>
          </a:bodyPr>
          <a:lstStyle/>
          <a:p>
            <a:r>
              <a:rPr lang="zh-CN" altLang="en-US" sz="2000" dirty="0"/>
              <a:t>输入一个</a:t>
            </a:r>
            <a:r>
              <a:rPr lang="en-US" altLang="zh-CN" sz="2000" dirty="0"/>
              <a:t>9</a:t>
            </a:r>
            <a:r>
              <a:rPr lang="zh-CN" altLang="en-US" sz="2000" dirty="0"/>
              <a:t>位以内的正整数</a:t>
            </a:r>
            <a:r>
              <a:rPr lang="en-US" altLang="zh-CN" sz="2000" dirty="0"/>
              <a:t>n</a:t>
            </a:r>
            <a:r>
              <a:rPr lang="zh-CN" altLang="en-US" sz="2000" dirty="0"/>
              <a:t>，按数值从高到低的顺序输出</a:t>
            </a:r>
            <a:r>
              <a:rPr lang="en-US" altLang="zh-CN" sz="2000" dirty="0"/>
              <a:t>n</a:t>
            </a:r>
            <a:r>
              <a:rPr lang="zh-CN" altLang="en-US" sz="2000" dirty="0"/>
              <a:t>的各位数字。</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53</a:t>
            </a:fld>
            <a:endParaRPr lang="zh-CN" altLang="en-US"/>
          </a:p>
        </p:txBody>
      </p:sp>
      <p:sp>
        <p:nvSpPr>
          <p:cNvPr id="5" name="TextBox 4"/>
          <p:cNvSpPr txBox="1"/>
          <p:nvPr/>
        </p:nvSpPr>
        <p:spPr>
          <a:xfrm>
            <a:off x="555632" y="694490"/>
            <a:ext cx="5497928" cy="5355312"/>
          </a:xfrm>
          <a:prstGeom prst="rect">
            <a:avLst/>
          </a:prstGeom>
          <a:noFill/>
          <a:ln>
            <a:solidFill>
              <a:schemeClr val="accent1"/>
            </a:solidFill>
          </a:ln>
        </p:spPr>
        <p:txBody>
          <a:bodyPr wrap="square" rtlCol="0">
            <a:spAutoFit/>
          </a:bodyPr>
          <a:lstStyle/>
          <a:p>
            <a:r>
              <a:rPr lang="en-US" altLang="zh-CN" dirty="0" err="1"/>
              <a:t>int</a:t>
            </a:r>
            <a:r>
              <a:rPr lang="en-US" altLang="zh-CN" dirty="0"/>
              <a:t> </a:t>
            </a:r>
            <a:r>
              <a:rPr lang="en-US" altLang="zh-CN" dirty="0" smtClean="0"/>
              <a:t>main()</a:t>
            </a:r>
            <a:endParaRPr lang="en-US" altLang="zh-CN" dirty="0"/>
          </a:p>
          <a:p>
            <a:r>
              <a:rPr lang="en-US" altLang="zh-CN" dirty="0" smtClean="0"/>
              <a:t>{ </a:t>
            </a:r>
          </a:p>
          <a:p>
            <a:r>
              <a:rPr lang="en-US" altLang="zh-CN" dirty="0"/>
              <a:t>  </a:t>
            </a:r>
            <a:r>
              <a:rPr lang="en-US" altLang="zh-CN" b="1" dirty="0"/>
              <a:t>void order(</a:t>
            </a:r>
            <a:r>
              <a:rPr lang="en-US" altLang="zh-CN" b="1" dirty="0" err="1"/>
              <a:t>int</a:t>
            </a:r>
            <a:r>
              <a:rPr lang="en-US" altLang="zh-CN" b="1" dirty="0"/>
              <a:t> a[],</a:t>
            </a:r>
            <a:r>
              <a:rPr lang="en-US" altLang="zh-CN" b="1" dirty="0" err="1"/>
              <a:t>int</a:t>
            </a:r>
            <a:r>
              <a:rPr lang="en-US" altLang="zh-CN" b="1" dirty="0"/>
              <a:t> n</a:t>
            </a:r>
            <a:r>
              <a:rPr lang="en-US" altLang="zh-CN" b="1" dirty="0" smtClean="0"/>
              <a:t>); // </a:t>
            </a:r>
            <a:r>
              <a:rPr lang="zh-CN" altLang="en-US" b="1" dirty="0" smtClean="0"/>
              <a:t>排序函数说明</a:t>
            </a:r>
            <a:endParaRPr lang="en-US" altLang="zh-CN" b="1" dirty="0" smtClean="0"/>
          </a:p>
          <a:p>
            <a:endParaRPr lang="en-US" altLang="zh-CN" dirty="0" smtClean="0"/>
          </a:p>
          <a:p>
            <a:r>
              <a:rPr lang="en-US" altLang="zh-CN" dirty="0"/>
              <a:t> </a:t>
            </a:r>
            <a:r>
              <a:rPr lang="en-US" altLang="zh-CN" dirty="0" smtClean="0"/>
              <a:t> </a:t>
            </a:r>
            <a:r>
              <a:rPr lang="en-US" altLang="zh-CN" dirty="0" err="1" smtClean="0"/>
              <a:t>int</a:t>
            </a:r>
            <a:r>
              <a:rPr lang="en-US" altLang="zh-CN" dirty="0" smtClean="0"/>
              <a:t> </a:t>
            </a:r>
            <a:r>
              <a:rPr lang="en-US" altLang="zh-CN" dirty="0"/>
              <a:t>i = 0,j,k,n,num[9</a:t>
            </a:r>
            <a:r>
              <a:rPr lang="en-US" altLang="zh-CN" dirty="0" smtClean="0"/>
              <a:t>];</a:t>
            </a:r>
            <a:endParaRPr lang="en-US" altLang="zh-CN" dirty="0"/>
          </a:p>
          <a:p>
            <a:r>
              <a:rPr lang="en-US" altLang="zh-CN" dirty="0" smtClean="0"/>
              <a:t>  </a:t>
            </a:r>
            <a:r>
              <a:rPr lang="en-US" altLang="zh-CN" dirty="0" err="1" smtClean="0"/>
              <a:t>scanf</a:t>
            </a:r>
            <a:r>
              <a:rPr lang="en-US" altLang="zh-CN" dirty="0"/>
              <a:t>("%</a:t>
            </a:r>
            <a:r>
              <a:rPr lang="en-US" altLang="zh-CN" dirty="0" err="1"/>
              <a:t>d",&amp;n</a:t>
            </a:r>
            <a:r>
              <a:rPr lang="en-US" altLang="zh-CN" dirty="0" smtClean="0"/>
              <a:t>);</a:t>
            </a:r>
          </a:p>
          <a:p>
            <a:r>
              <a:rPr lang="en-US" altLang="zh-CN" dirty="0" smtClean="0"/>
              <a:t>  while(n) {</a:t>
            </a:r>
            <a:endParaRPr lang="en-US" altLang="zh-CN" dirty="0"/>
          </a:p>
          <a:p>
            <a:r>
              <a:rPr lang="en-US" altLang="zh-CN" dirty="0" smtClean="0"/>
              <a:t>    </a:t>
            </a:r>
            <a:r>
              <a:rPr lang="en-US" altLang="zh-CN" dirty="0" err="1" smtClean="0"/>
              <a:t>num</a:t>
            </a:r>
            <a:r>
              <a:rPr lang="en-US" altLang="zh-CN" dirty="0" smtClean="0"/>
              <a:t>[i</a:t>
            </a:r>
            <a:r>
              <a:rPr lang="en-US" altLang="zh-CN" dirty="0"/>
              <a:t>++] = n%10;</a:t>
            </a:r>
          </a:p>
          <a:p>
            <a:r>
              <a:rPr lang="en-US" altLang="zh-CN" dirty="0" smtClean="0"/>
              <a:t>    n </a:t>
            </a:r>
            <a:r>
              <a:rPr lang="en-US" altLang="zh-CN" dirty="0"/>
              <a:t>/= 10;</a:t>
            </a:r>
          </a:p>
          <a:p>
            <a:r>
              <a:rPr lang="en-US" altLang="zh-CN" dirty="0" smtClean="0"/>
              <a:t>  }</a:t>
            </a:r>
            <a:endParaRPr lang="en-US" altLang="zh-CN" dirty="0"/>
          </a:p>
          <a:p>
            <a:r>
              <a:rPr lang="en-US" altLang="zh-CN" dirty="0" smtClean="0"/>
              <a:t>  k </a:t>
            </a:r>
            <a:r>
              <a:rPr lang="en-US" altLang="zh-CN" dirty="0"/>
              <a:t>= i--; // k: </a:t>
            </a:r>
            <a:r>
              <a:rPr lang="zh-CN" altLang="en-US" dirty="0"/>
              <a:t>数字个数 </a:t>
            </a:r>
            <a:endParaRPr lang="en-US" altLang="zh-CN" dirty="0" smtClean="0"/>
          </a:p>
          <a:p>
            <a:endParaRPr lang="zh-CN" altLang="en-US" dirty="0"/>
          </a:p>
          <a:p>
            <a:r>
              <a:rPr lang="zh-CN" altLang="en-US" dirty="0" smtClean="0"/>
              <a:t>  </a:t>
            </a:r>
            <a:r>
              <a:rPr lang="en-US" altLang="zh-CN" b="1" dirty="0"/>
              <a:t>order(</a:t>
            </a:r>
            <a:r>
              <a:rPr lang="en-US" altLang="zh-CN" b="1" dirty="0" err="1"/>
              <a:t>num,k</a:t>
            </a:r>
            <a:r>
              <a:rPr lang="en-US" altLang="zh-CN" b="1" dirty="0"/>
              <a:t>);  // </a:t>
            </a:r>
            <a:r>
              <a:rPr lang="zh-CN" altLang="en-US" b="1" dirty="0"/>
              <a:t>排序函数</a:t>
            </a:r>
            <a:r>
              <a:rPr lang="zh-CN" altLang="en-US" b="1" dirty="0" smtClean="0"/>
              <a:t>说明</a:t>
            </a:r>
            <a:endParaRPr lang="en-US" altLang="zh-CN" b="1" dirty="0" smtClean="0"/>
          </a:p>
          <a:p>
            <a:r>
              <a:rPr lang="zh-CN" altLang="en-US" dirty="0"/>
              <a:t>	 </a:t>
            </a:r>
          </a:p>
          <a:p>
            <a:r>
              <a:rPr lang="en-US" altLang="zh-CN" dirty="0" smtClean="0"/>
              <a:t>  // </a:t>
            </a:r>
            <a:r>
              <a:rPr lang="zh-CN" altLang="en-US" dirty="0"/>
              <a:t>输出</a:t>
            </a:r>
          </a:p>
          <a:p>
            <a:r>
              <a:rPr lang="zh-CN" altLang="en-US" dirty="0" smtClean="0"/>
              <a:t>  </a:t>
            </a:r>
            <a:r>
              <a:rPr lang="en-US" altLang="zh-CN" dirty="0" smtClean="0"/>
              <a:t>for(j </a:t>
            </a:r>
            <a:r>
              <a:rPr lang="en-US" altLang="zh-CN" dirty="0"/>
              <a:t>= 0; j &lt; k; j++) </a:t>
            </a:r>
            <a:r>
              <a:rPr lang="en-US" altLang="zh-CN" dirty="0" err="1"/>
              <a:t>printf</a:t>
            </a:r>
            <a:r>
              <a:rPr lang="en-US" altLang="zh-CN" dirty="0"/>
              <a:t>("%d ",</a:t>
            </a:r>
            <a:r>
              <a:rPr lang="en-US" altLang="zh-CN" dirty="0" err="1"/>
              <a:t>num</a:t>
            </a:r>
            <a:r>
              <a:rPr lang="en-US" altLang="zh-CN" dirty="0"/>
              <a:t>[j]);</a:t>
            </a:r>
          </a:p>
          <a:p>
            <a:r>
              <a:rPr lang="en-US" altLang="zh-CN" dirty="0" smtClean="0"/>
              <a:t>  </a:t>
            </a:r>
            <a:r>
              <a:rPr lang="en-US" altLang="zh-CN" dirty="0" err="1" smtClean="0"/>
              <a:t>printf</a:t>
            </a:r>
            <a:r>
              <a:rPr lang="en-US" altLang="zh-CN" dirty="0"/>
              <a:t>("\n");</a:t>
            </a:r>
          </a:p>
          <a:p>
            <a:r>
              <a:rPr lang="en-US" altLang="zh-CN" dirty="0" smtClean="0"/>
              <a:t>  return </a:t>
            </a:r>
            <a:r>
              <a:rPr lang="en-US" altLang="zh-CN" dirty="0"/>
              <a:t>0;</a:t>
            </a:r>
          </a:p>
          <a:p>
            <a:r>
              <a:rPr lang="en-US" altLang="zh-CN" dirty="0"/>
              <a:t>} </a:t>
            </a:r>
            <a:endParaRPr lang="zh-CN" altLang="en-US" dirty="0"/>
          </a:p>
        </p:txBody>
      </p:sp>
      <p:sp>
        <p:nvSpPr>
          <p:cNvPr id="3" name="TextBox 2"/>
          <p:cNvSpPr txBox="1"/>
          <p:nvPr/>
        </p:nvSpPr>
        <p:spPr>
          <a:xfrm>
            <a:off x="6342927" y="914400"/>
            <a:ext cx="5636870" cy="3693319"/>
          </a:xfrm>
          <a:prstGeom prst="rect">
            <a:avLst/>
          </a:prstGeom>
          <a:noFill/>
          <a:ln>
            <a:solidFill>
              <a:schemeClr val="accent1"/>
            </a:solidFill>
          </a:ln>
        </p:spPr>
        <p:txBody>
          <a:bodyPr wrap="square" rtlCol="0">
            <a:spAutoFit/>
          </a:bodyPr>
          <a:lstStyle/>
          <a:p>
            <a:r>
              <a:rPr lang="en-US" altLang="zh-CN" b="1" dirty="0" smtClean="0"/>
              <a:t>// </a:t>
            </a:r>
            <a:r>
              <a:rPr lang="zh-CN" altLang="en-US" b="1" dirty="0" smtClean="0"/>
              <a:t>排序函数定义</a:t>
            </a:r>
            <a:endParaRPr lang="pt-BR" altLang="zh-CN" b="1" dirty="0" smtClean="0"/>
          </a:p>
          <a:p>
            <a:r>
              <a:rPr lang="pt-BR" altLang="zh-CN" b="1" dirty="0" smtClean="0"/>
              <a:t>void </a:t>
            </a:r>
            <a:r>
              <a:rPr lang="pt-BR" altLang="zh-CN" b="1" dirty="0"/>
              <a:t>order(int a[],int n)</a:t>
            </a:r>
          </a:p>
          <a:p>
            <a:r>
              <a:rPr lang="pt-BR" altLang="zh-CN" dirty="0"/>
              <a:t>{ </a:t>
            </a:r>
          </a:p>
          <a:p>
            <a:r>
              <a:rPr lang="pt-BR" altLang="zh-CN" dirty="0"/>
              <a:t> </a:t>
            </a:r>
            <a:r>
              <a:rPr lang="pt-BR" altLang="zh-CN" dirty="0" smtClean="0"/>
              <a:t>  int </a:t>
            </a:r>
            <a:r>
              <a:rPr lang="pt-BR" altLang="zh-CN" dirty="0"/>
              <a:t>i,j,t;</a:t>
            </a:r>
          </a:p>
          <a:p>
            <a:r>
              <a:rPr lang="pt-BR" altLang="zh-CN" dirty="0" smtClean="0"/>
              <a:t>   // </a:t>
            </a:r>
            <a:r>
              <a:rPr lang="zh-CN" altLang="pt-BR" dirty="0"/>
              <a:t>冒泡排序</a:t>
            </a:r>
          </a:p>
          <a:p>
            <a:r>
              <a:rPr lang="zh-CN" altLang="en-US" dirty="0" smtClean="0"/>
              <a:t>   </a:t>
            </a:r>
            <a:r>
              <a:rPr lang="pt-BR" altLang="zh-CN" dirty="0" smtClean="0"/>
              <a:t>for(j </a:t>
            </a:r>
            <a:r>
              <a:rPr lang="pt-BR" altLang="zh-CN" dirty="0"/>
              <a:t>= 1; j &lt;= n-1; j++) </a:t>
            </a:r>
          </a:p>
          <a:p>
            <a:r>
              <a:rPr lang="pt-BR" altLang="zh-CN" dirty="0" smtClean="0"/>
              <a:t>      for(i </a:t>
            </a:r>
            <a:r>
              <a:rPr lang="pt-BR" altLang="zh-CN" dirty="0"/>
              <a:t>= 0; i &lt; n - j; i++)</a:t>
            </a:r>
          </a:p>
          <a:p>
            <a:r>
              <a:rPr lang="pt-BR" altLang="zh-CN" dirty="0"/>
              <a:t>	</a:t>
            </a:r>
            <a:r>
              <a:rPr lang="pt-BR" altLang="zh-CN" dirty="0" smtClean="0"/>
              <a:t> if </a:t>
            </a:r>
            <a:r>
              <a:rPr lang="pt-BR" altLang="zh-CN" dirty="0"/>
              <a:t>(a[i] &lt; a[i+1]) </a:t>
            </a:r>
          </a:p>
          <a:p>
            <a:r>
              <a:rPr lang="pt-BR" altLang="zh-CN" dirty="0"/>
              <a:t>	</a:t>
            </a:r>
            <a:r>
              <a:rPr lang="pt-BR" altLang="zh-CN" dirty="0" smtClean="0"/>
              <a:t> {  t </a:t>
            </a:r>
            <a:r>
              <a:rPr lang="pt-BR" altLang="zh-CN" dirty="0"/>
              <a:t>= a[i]; </a:t>
            </a:r>
            <a:endParaRPr lang="pt-BR" altLang="zh-CN" dirty="0" smtClean="0"/>
          </a:p>
          <a:p>
            <a:r>
              <a:rPr lang="pt-BR" altLang="zh-CN" dirty="0"/>
              <a:t> </a:t>
            </a:r>
            <a:r>
              <a:rPr lang="pt-BR" altLang="zh-CN" dirty="0" smtClean="0"/>
              <a:t>           a[i</a:t>
            </a:r>
            <a:r>
              <a:rPr lang="pt-BR" altLang="zh-CN" dirty="0"/>
              <a:t>] = a[i+1]; </a:t>
            </a:r>
            <a:endParaRPr lang="pt-BR" altLang="zh-CN" dirty="0" smtClean="0"/>
          </a:p>
          <a:p>
            <a:r>
              <a:rPr lang="pt-BR" altLang="zh-CN" dirty="0"/>
              <a:t> </a:t>
            </a:r>
            <a:r>
              <a:rPr lang="pt-BR" altLang="zh-CN" dirty="0" smtClean="0"/>
              <a:t>           a[i+1</a:t>
            </a:r>
            <a:r>
              <a:rPr lang="pt-BR" altLang="zh-CN" dirty="0"/>
              <a:t>] = t; </a:t>
            </a:r>
            <a:endParaRPr lang="pt-BR" altLang="zh-CN" dirty="0" smtClean="0"/>
          </a:p>
          <a:p>
            <a:r>
              <a:rPr lang="pt-BR" altLang="zh-CN" dirty="0"/>
              <a:t> </a:t>
            </a:r>
            <a:r>
              <a:rPr lang="pt-BR" altLang="zh-CN" dirty="0" smtClean="0"/>
              <a:t>        }</a:t>
            </a:r>
            <a:endParaRPr lang="pt-BR" altLang="zh-CN" dirty="0"/>
          </a:p>
          <a:p>
            <a:r>
              <a:rPr lang="pt-BR" altLang="zh-CN" dirty="0"/>
              <a:t>}</a:t>
            </a:r>
            <a:endParaRPr lang="zh-CN" altLang="en-US" dirty="0"/>
          </a:p>
        </p:txBody>
      </p:sp>
    </p:spTree>
    <p:extLst>
      <p:ext uri="{BB962C8B-B14F-4D97-AF65-F5344CB8AC3E}">
        <p14:creationId xmlns:p14="http://schemas.microsoft.com/office/powerpoint/2010/main" val="279795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楷体" pitchFamily="49" charset="-122"/>
                <a:ea typeface="楷体" pitchFamily="49" charset="-122"/>
              </a:rPr>
              <a:t>小结</a:t>
            </a:r>
            <a:endParaRPr lang="zh-CN" altLang="en-US" sz="4000" dirty="0">
              <a:latin typeface="楷体" pitchFamily="49" charset="-122"/>
              <a:ea typeface="楷体" pitchFamily="49" charset="-122"/>
            </a:endParaRPr>
          </a:p>
        </p:txBody>
      </p:sp>
      <p:sp>
        <p:nvSpPr>
          <p:cNvPr id="3" name="内容占位符 2"/>
          <p:cNvSpPr>
            <a:spLocks noGrp="1"/>
          </p:cNvSpPr>
          <p:nvPr>
            <p:ph idx="1"/>
          </p:nvPr>
        </p:nvSpPr>
        <p:spPr>
          <a:xfrm>
            <a:off x="838200" y="1493134"/>
            <a:ext cx="10515600" cy="4683829"/>
          </a:xfrm>
        </p:spPr>
        <p:txBody>
          <a:bodyPr>
            <a:normAutofit fontScale="77500" lnSpcReduction="20000"/>
          </a:bodyPr>
          <a:lstStyle/>
          <a:p>
            <a:r>
              <a:rPr lang="zh-CN" altLang="en-US" dirty="0">
                <a:latin typeface="楷体" pitchFamily="49" charset="-122"/>
                <a:ea typeface="楷体" pitchFamily="49" charset="-122"/>
              </a:rPr>
              <a:t>理解</a:t>
            </a:r>
            <a:r>
              <a:rPr lang="zh-CN" altLang="en-US" dirty="0" smtClean="0">
                <a:latin typeface="楷体" pitchFamily="49" charset="-122"/>
                <a:ea typeface="楷体" pitchFamily="49" charset="-122"/>
              </a:rPr>
              <a:t>使用函数进行模块化程序设计的思想</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函数说明；函数定义；函数调用</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形式参数和实际参数</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返回值</a:t>
            </a:r>
            <a:endParaRPr lang="en-US" altLang="zh-CN" dirty="0" smtClean="0">
              <a:latin typeface="楷体" pitchFamily="49" charset="-122"/>
              <a:ea typeface="楷体" pitchFamily="49" charset="-122"/>
            </a:endParaRPr>
          </a:p>
          <a:p>
            <a:pPr marL="457200" lvl="1" indent="0">
              <a:buNone/>
            </a:pP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fun(</a:t>
            </a: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x){  };  </a:t>
            </a: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a = 10, b;  b = fun(a);    </a:t>
            </a:r>
          </a:p>
          <a:p>
            <a:r>
              <a:rPr lang="zh-CN" altLang="en-US" dirty="0" smtClean="0">
                <a:latin typeface="楷体" pitchFamily="49" charset="-122"/>
                <a:ea typeface="楷体" pitchFamily="49" charset="-122"/>
              </a:rPr>
              <a:t>函数参数传递：值传递；地址传递</a:t>
            </a:r>
            <a:endParaRPr lang="en-US" altLang="zh-CN" dirty="0" smtClean="0">
              <a:latin typeface="楷体" pitchFamily="49" charset="-122"/>
              <a:ea typeface="楷体" pitchFamily="49" charset="-122"/>
            </a:endParaRPr>
          </a:p>
          <a:p>
            <a:pPr marL="457200" lvl="1" indent="0">
              <a:buNone/>
            </a:pPr>
            <a:r>
              <a:rPr lang="en-US" altLang="zh-CN" dirty="0" smtClean="0">
                <a:latin typeface="楷体" pitchFamily="49" charset="-122"/>
                <a:ea typeface="楷体" pitchFamily="49" charset="-122"/>
              </a:rPr>
              <a:t>void fun(</a:t>
            </a: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x);  void fun(</a:t>
            </a: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a[]);</a:t>
            </a:r>
          </a:p>
          <a:p>
            <a:r>
              <a:rPr lang="zh-CN" altLang="en-US" dirty="0" smtClean="0">
                <a:latin typeface="楷体" pitchFamily="49" charset="-122"/>
                <a:ea typeface="楷体" pitchFamily="49" charset="-122"/>
              </a:rPr>
              <a:t>函数的递归调用</a:t>
            </a:r>
            <a:endParaRPr lang="en-US" altLang="zh-CN" dirty="0" smtClean="0">
              <a:latin typeface="楷体" pitchFamily="49" charset="-122"/>
              <a:ea typeface="楷体" pitchFamily="49" charset="-122"/>
            </a:endParaRPr>
          </a:p>
          <a:p>
            <a:pPr marL="457200" lvl="1" indent="0">
              <a:buNone/>
            </a:pPr>
            <a:r>
              <a:rPr lang="zh-CN" altLang="en-US" dirty="0" smtClean="0">
                <a:latin typeface="楷体" pitchFamily="49" charset="-122"/>
                <a:ea typeface="楷体" pitchFamily="49" charset="-122"/>
              </a:rPr>
              <a:t>递归结束条件，有返回值的递归，递归调用自己不要忘记</a:t>
            </a:r>
            <a:r>
              <a:rPr lang="en-US" altLang="zh-CN" dirty="0" smtClean="0">
                <a:latin typeface="楷体" pitchFamily="49" charset="-122"/>
                <a:ea typeface="楷体" pitchFamily="49" charset="-122"/>
              </a:rPr>
              <a:t>return</a:t>
            </a:r>
            <a:r>
              <a:rPr lang="zh-CN" altLang="en-US" dirty="0" smtClean="0">
                <a:latin typeface="楷体" pitchFamily="49" charset="-122"/>
                <a:ea typeface="楷体" pitchFamily="49" charset="-122"/>
              </a:rPr>
              <a:t>语句。</a:t>
            </a:r>
            <a:endParaRPr lang="en-US" altLang="zh-CN" dirty="0" smtClean="0">
              <a:latin typeface="楷体" pitchFamily="49" charset="-122"/>
              <a:ea typeface="楷体" pitchFamily="49" charset="-122"/>
            </a:endParaRPr>
          </a:p>
          <a:p>
            <a:pPr marL="457200" lvl="1" indent="0">
              <a:buNone/>
            </a:pP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fun(</a:t>
            </a:r>
            <a:r>
              <a:rPr lang="en-US" altLang="zh-CN" dirty="0" err="1" smtClean="0">
                <a:latin typeface="楷体" pitchFamily="49" charset="-122"/>
                <a:ea typeface="楷体" pitchFamily="49" charset="-122"/>
              </a:rPr>
              <a:t>int</a:t>
            </a:r>
            <a:r>
              <a:rPr lang="en-US" altLang="zh-CN" dirty="0" smtClean="0">
                <a:latin typeface="楷体" pitchFamily="49" charset="-122"/>
                <a:ea typeface="楷体" pitchFamily="49" charset="-122"/>
              </a:rPr>
              <a:t> n) { … return(fun(n-1));}</a:t>
            </a:r>
          </a:p>
          <a:p>
            <a:r>
              <a:rPr lang="zh-CN" altLang="en-US" dirty="0" smtClean="0">
                <a:latin typeface="楷体" pitchFamily="49" charset="-122"/>
                <a:ea typeface="楷体" pitchFamily="49" charset="-122"/>
              </a:rPr>
              <a:t>局部变量与全局变量</a:t>
            </a:r>
            <a:endParaRPr lang="en-US" altLang="zh-CN" dirty="0" smtClean="0">
              <a:latin typeface="楷体" pitchFamily="49" charset="-122"/>
              <a:ea typeface="楷体" pitchFamily="49" charset="-122"/>
            </a:endParaRPr>
          </a:p>
          <a:p>
            <a:pPr marL="457200" lvl="1" indent="0">
              <a:buNone/>
            </a:pPr>
            <a:r>
              <a:rPr lang="zh-CN" altLang="en-US" dirty="0" smtClean="0">
                <a:latin typeface="楷体" pitchFamily="49" charset="-122"/>
                <a:ea typeface="楷体" pitchFamily="49" charset="-122"/>
              </a:rPr>
              <a:t>函数调用后，函数内部的局部变量（动态）存储区消失。全局变量</a:t>
            </a:r>
            <a:r>
              <a:rPr lang="zh-CN" altLang="en-US" dirty="0">
                <a:latin typeface="楷体" pitchFamily="49" charset="-122"/>
                <a:ea typeface="楷体" pitchFamily="49" charset="-122"/>
              </a:rPr>
              <a:t>存储区在整个程序运行期间都存在</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静态局部变量</a:t>
            </a:r>
            <a:endParaRPr lang="en-US" altLang="zh-CN" dirty="0" smtClean="0">
              <a:latin typeface="楷体" pitchFamily="49" charset="-122"/>
              <a:ea typeface="楷体" pitchFamily="49" charset="-122"/>
            </a:endParaRPr>
          </a:p>
          <a:p>
            <a:pPr marL="457200" lvl="1" indent="0">
              <a:buNone/>
            </a:pPr>
            <a:r>
              <a:rPr lang="zh-CN" altLang="en-US" dirty="0" smtClean="0">
                <a:latin typeface="楷体" pitchFamily="49" charset="-122"/>
                <a:ea typeface="楷体" pitchFamily="49" charset="-122"/>
              </a:rPr>
              <a:t>静态局部变量存储区在整个程序运行期间都存在，第</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次函数调用时，静态局部变量仅被初始化</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次。</a:t>
            </a:r>
            <a:endParaRPr lang="en-US" altLang="zh-CN" dirty="0">
              <a:latin typeface="楷体" pitchFamily="49" charset="-122"/>
              <a:ea typeface="楷体" pitchFamily="49" charset="-122"/>
            </a:endParaRPr>
          </a:p>
          <a:p>
            <a:pPr marL="457200" lvl="1" indent="0">
              <a:buNone/>
            </a:pPr>
            <a:endParaRPr lang="en-US" altLang="zh-CN" dirty="0" smtClean="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latin typeface="楷体" pitchFamily="49" charset="-122"/>
                <a:ea typeface="楷体" pitchFamily="49" charset="-122"/>
              </a:rPr>
              <a:pPr/>
              <a:t>54</a:t>
            </a:fld>
            <a:endParaRPr lang="zh-CN" altLang="en-US">
              <a:latin typeface="楷体" pitchFamily="49" charset="-122"/>
              <a:ea typeface="楷体" pitchFamily="49" charset="-122"/>
            </a:endParaRPr>
          </a:p>
        </p:txBody>
      </p:sp>
    </p:spTree>
    <p:extLst>
      <p:ext uri="{BB962C8B-B14F-4D97-AF65-F5344CB8AC3E}">
        <p14:creationId xmlns:p14="http://schemas.microsoft.com/office/powerpoint/2010/main" val="1512244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为什么定义函数</a:t>
            </a:r>
          </a:p>
        </p:txBody>
      </p:sp>
      <p:sp>
        <p:nvSpPr>
          <p:cNvPr id="11" name="MH_Desc_1"/>
          <p:cNvSpPr/>
          <p:nvPr>
            <p:custDataLst>
              <p:tags r:id="rId1"/>
            </p:custDataLst>
          </p:nvPr>
        </p:nvSpPr>
        <p:spPr>
          <a:xfrm>
            <a:off x="643111" y="1898374"/>
            <a:ext cx="10717315" cy="26636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定义函数应包括以下几个内容</a:t>
            </a:r>
            <a:r>
              <a:rPr lang="en-US" altLang="zh-CN" dirty="0">
                <a:solidFill>
                  <a:schemeClr val="tx1"/>
                </a:solidFill>
              </a:rPr>
              <a:t>: </a:t>
            </a:r>
          </a:p>
          <a:p>
            <a:pPr algn="just">
              <a:lnSpc>
                <a:spcPct val="150000"/>
              </a:lnSpc>
              <a:defRPr/>
            </a:pPr>
            <a:r>
              <a:rPr lang="en-US" altLang="zh-CN" dirty="0">
                <a:solidFill>
                  <a:schemeClr val="tx1"/>
                </a:solidFill>
              </a:rPr>
              <a:t>(1) </a:t>
            </a:r>
            <a:r>
              <a:rPr lang="zh-CN" altLang="en-US" dirty="0">
                <a:solidFill>
                  <a:schemeClr val="tx1"/>
                </a:solidFill>
              </a:rPr>
              <a:t>指定函数的</a:t>
            </a:r>
            <a:r>
              <a:rPr lang="zh-CN" altLang="en-US" b="1" dirty="0">
                <a:solidFill>
                  <a:schemeClr val="tx1"/>
                </a:solidFill>
              </a:rPr>
              <a:t>名字</a:t>
            </a:r>
            <a:r>
              <a:rPr lang="zh-CN" altLang="en-US" dirty="0">
                <a:solidFill>
                  <a:schemeClr val="tx1"/>
                </a:solidFill>
              </a:rPr>
              <a:t>，以便以后按名调用。</a:t>
            </a:r>
          </a:p>
          <a:p>
            <a:pPr algn="just">
              <a:lnSpc>
                <a:spcPct val="150000"/>
              </a:lnSpc>
              <a:defRPr/>
            </a:pPr>
            <a:r>
              <a:rPr lang="en-US" altLang="zh-CN" dirty="0">
                <a:solidFill>
                  <a:schemeClr val="tx1"/>
                </a:solidFill>
              </a:rPr>
              <a:t>(2) </a:t>
            </a:r>
            <a:r>
              <a:rPr lang="zh-CN" altLang="en-US" dirty="0">
                <a:solidFill>
                  <a:schemeClr val="tx1"/>
                </a:solidFill>
              </a:rPr>
              <a:t>指定函数的</a:t>
            </a:r>
            <a:r>
              <a:rPr lang="zh-CN" altLang="en-US" b="1" dirty="0">
                <a:solidFill>
                  <a:schemeClr val="tx1"/>
                </a:solidFill>
              </a:rPr>
              <a:t>类型</a:t>
            </a:r>
            <a:r>
              <a:rPr lang="zh-CN" altLang="en-US" dirty="0">
                <a:solidFill>
                  <a:schemeClr val="tx1"/>
                </a:solidFill>
              </a:rPr>
              <a:t>，即函数返回值的类型。</a:t>
            </a:r>
          </a:p>
          <a:p>
            <a:pPr algn="just">
              <a:lnSpc>
                <a:spcPct val="150000"/>
              </a:lnSpc>
              <a:defRPr/>
            </a:pPr>
            <a:r>
              <a:rPr lang="en-US" altLang="zh-CN" dirty="0">
                <a:solidFill>
                  <a:schemeClr val="tx1"/>
                </a:solidFill>
              </a:rPr>
              <a:t>(3) </a:t>
            </a:r>
            <a:r>
              <a:rPr lang="zh-CN" altLang="en-US" dirty="0">
                <a:solidFill>
                  <a:schemeClr val="tx1"/>
                </a:solidFill>
              </a:rPr>
              <a:t>指定函数的</a:t>
            </a:r>
            <a:r>
              <a:rPr lang="zh-CN" altLang="en-US" b="1" dirty="0">
                <a:solidFill>
                  <a:schemeClr val="tx1"/>
                </a:solidFill>
              </a:rPr>
              <a:t>参数的名字和类型</a:t>
            </a:r>
            <a:r>
              <a:rPr lang="zh-CN" altLang="en-US" dirty="0">
                <a:solidFill>
                  <a:schemeClr val="tx1"/>
                </a:solidFill>
              </a:rPr>
              <a:t>，以便在调用函数时向它们传递数据。对无参函数不需要这项。</a:t>
            </a:r>
          </a:p>
          <a:p>
            <a:pPr algn="just">
              <a:lnSpc>
                <a:spcPct val="150000"/>
              </a:lnSpc>
              <a:defRPr/>
            </a:pPr>
            <a:r>
              <a:rPr lang="en-US" altLang="zh-CN" dirty="0">
                <a:solidFill>
                  <a:schemeClr val="tx1"/>
                </a:solidFill>
              </a:rPr>
              <a:t>(4) </a:t>
            </a:r>
            <a:r>
              <a:rPr lang="zh-CN" altLang="en-US" dirty="0">
                <a:solidFill>
                  <a:schemeClr val="tx1"/>
                </a:solidFill>
              </a:rPr>
              <a:t>指定函数应当完成什么操作，也就是函数是做什么的，即</a:t>
            </a:r>
            <a:r>
              <a:rPr lang="zh-CN" altLang="en-US" b="1" dirty="0">
                <a:solidFill>
                  <a:schemeClr val="tx1"/>
                </a:solidFill>
              </a:rPr>
              <a:t>函数的功能</a:t>
            </a:r>
            <a:r>
              <a:rPr lang="zh-CN" altLang="en-US" dirty="0">
                <a:solidFill>
                  <a:schemeClr val="tx1"/>
                </a:solidFill>
              </a:rPr>
              <a:t>。这是最重要的，是在函数体中解决的。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dirty="0">
                <a:solidFill>
                  <a:schemeClr val="accent1"/>
                </a:solidFill>
              </a:rPr>
              <a:t>C语言要求，在程序中用到的所有函数，必须“</a:t>
            </a:r>
            <a:r>
              <a:rPr lang="zh-CN" altLang="en-US" sz="2000" b="1" dirty="0">
                <a:solidFill>
                  <a:srgbClr val="002060"/>
                </a:solidFill>
              </a:rPr>
              <a:t>先定义，后使用</a:t>
            </a:r>
            <a:r>
              <a:rPr lang="zh-CN" altLang="en-US" sz="2000" dirty="0">
                <a:solidFill>
                  <a:schemeClr val="accent1"/>
                </a:solidFill>
              </a:rPr>
              <a:t>”。</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6</a:t>
            </a:fld>
            <a:endParaRPr lang="zh-CN" altLang="en-US"/>
          </a:p>
        </p:txBody>
      </p:sp>
      <p:sp>
        <p:nvSpPr>
          <p:cNvPr id="6" name="TextBox 5"/>
          <p:cNvSpPr txBox="1"/>
          <p:nvPr/>
        </p:nvSpPr>
        <p:spPr>
          <a:xfrm>
            <a:off x="2577621" y="4930463"/>
            <a:ext cx="4019247" cy="1477328"/>
          </a:xfrm>
          <a:prstGeom prst="rect">
            <a:avLst/>
          </a:prstGeom>
          <a:solidFill>
            <a:srgbClr val="FFFF00"/>
          </a:solidFill>
        </p:spPr>
        <p:txBody>
          <a:bodyPr wrap="square" rtlCol="0">
            <a:spAutoFit/>
          </a:bodyPr>
          <a:lstStyle/>
          <a:p>
            <a:r>
              <a:rPr lang="zh-CN" altLang="en-US" b="1" dirty="0"/>
              <a:t>说明</a:t>
            </a:r>
            <a:r>
              <a:rPr lang="en-US" altLang="zh-CN" b="1" dirty="0"/>
              <a:t>: </a:t>
            </a:r>
            <a:r>
              <a:rPr lang="en-US" altLang="zh-CN" b="1" dirty="0" err="1"/>
              <a:t>int</a:t>
            </a:r>
            <a:r>
              <a:rPr lang="en-US" altLang="zh-CN" b="1" dirty="0"/>
              <a:t> max(</a:t>
            </a:r>
            <a:r>
              <a:rPr lang="en-US" altLang="zh-CN" b="1" dirty="0" err="1"/>
              <a:t>int</a:t>
            </a:r>
            <a:r>
              <a:rPr lang="en-US" altLang="zh-CN" b="1" dirty="0"/>
              <a:t> </a:t>
            </a:r>
            <a:r>
              <a:rPr lang="en-US" altLang="zh-CN" b="1" dirty="0" err="1"/>
              <a:t>x,int</a:t>
            </a:r>
            <a:r>
              <a:rPr lang="en-US" altLang="zh-CN" b="1" dirty="0"/>
              <a:t> y</a:t>
            </a:r>
            <a:r>
              <a:rPr lang="en-US" altLang="zh-CN" b="1" dirty="0" smtClean="0"/>
              <a:t>);</a:t>
            </a:r>
          </a:p>
          <a:p>
            <a:r>
              <a:rPr lang="zh-CN" altLang="en-US" b="1" dirty="0"/>
              <a:t>调用</a:t>
            </a:r>
            <a:r>
              <a:rPr lang="en-US" altLang="zh-CN" b="1" dirty="0"/>
              <a:t>: </a:t>
            </a:r>
          </a:p>
          <a:p>
            <a:pPr lvl="1"/>
            <a:r>
              <a:rPr lang="en-US" altLang="zh-CN" b="1" dirty="0" smtClean="0"/>
              <a:t>  </a:t>
            </a:r>
            <a:r>
              <a:rPr lang="en-US" altLang="zh-CN" b="1" dirty="0" err="1" smtClean="0"/>
              <a:t>int</a:t>
            </a:r>
            <a:r>
              <a:rPr lang="en-US" altLang="zh-CN" b="1" dirty="0" smtClean="0"/>
              <a:t> </a:t>
            </a:r>
            <a:r>
              <a:rPr lang="en-US" altLang="zh-CN" b="1" dirty="0" err="1"/>
              <a:t>a,b,c</a:t>
            </a:r>
            <a:r>
              <a:rPr lang="en-US" altLang="zh-CN" b="1" dirty="0"/>
              <a:t>; </a:t>
            </a:r>
          </a:p>
          <a:p>
            <a:pPr lvl="1"/>
            <a:r>
              <a:rPr lang="en-US" altLang="zh-CN" b="1" dirty="0" smtClean="0"/>
              <a:t>  c </a:t>
            </a:r>
            <a:r>
              <a:rPr lang="en-US" altLang="zh-CN" b="1" dirty="0"/>
              <a:t>= max(</a:t>
            </a:r>
            <a:r>
              <a:rPr lang="en-US" altLang="zh-CN" b="1" dirty="0" err="1"/>
              <a:t>a,b</a:t>
            </a:r>
            <a:r>
              <a:rPr lang="en-US" altLang="zh-CN" b="1" dirty="0" smtClean="0"/>
              <a:t>);</a:t>
            </a:r>
          </a:p>
          <a:p>
            <a:r>
              <a:rPr lang="zh-CN" altLang="en-US" b="1" dirty="0" smtClean="0"/>
              <a:t>定义：</a:t>
            </a:r>
            <a:r>
              <a:rPr lang="en-US" altLang="zh-CN" b="1" dirty="0" err="1" smtClean="0"/>
              <a:t>int</a:t>
            </a:r>
            <a:r>
              <a:rPr lang="en-US" altLang="zh-CN" b="1" dirty="0" smtClean="0"/>
              <a:t> </a:t>
            </a:r>
            <a:r>
              <a:rPr lang="en-US" altLang="zh-CN" b="1" dirty="0"/>
              <a:t>max(</a:t>
            </a:r>
            <a:r>
              <a:rPr lang="en-US" altLang="zh-CN" b="1" dirty="0" err="1"/>
              <a:t>int</a:t>
            </a:r>
            <a:r>
              <a:rPr lang="en-US" altLang="zh-CN" b="1" dirty="0"/>
              <a:t> </a:t>
            </a:r>
            <a:r>
              <a:rPr lang="en-US" altLang="zh-CN" b="1" dirty="0" err="1"/>
              <a:t>x,int</a:t>
            </a:r>
            <a:r>
              <a:rPr lang="en-US" altLang="zh-CN" b="1" dirty="0"/>
              <a:t> y</a:t>
            </a:r>
            <a:r>
              <a:rPr lang="en-US" altLang="zh-CN" b="1" dirty="0" smtClean="0"/>
              <a:t>)</a:t>
            </a:r>
            <a:r>
              <a:rPr lang="zh-CN" altLang="en-US" b="1" dirty="0" smtClean="0"/>
              <a:t> </a:t>
            </a:r>
            <a:r>
              <a:rPr lang="en-US" altLang="zh-CN" b="1" dirty="0" smtClean="0"/>
              <a:t>{ }</a:t>
            </a:r>
          </a:p>
        </p:txBody>
      </p:sp>
    </p:spTree>
    <p:extLst>
      <p:ext uri="{BB962C8B-B14F-4D97-AF65-F5344CB8AC3E}">
        <p14:creationId xmlns:p14="http://schemas.microsoft.com/office/powerpoint/2010/main" val="198765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定义函数的方法</a:t>
            </a:r>
          </a:p>
        </p:txBody>
      </p:sp>
      <p:sp>
        <p:nvSpPr>
          <p:cNvPr id="4" name="矩形 3"/>
          <p:cNvSpPr/>
          <p:nvPr/>
        </p:nvSpPr>
        <p:spPr>
          <a:xfrm>
            <a:off x="918559" y="1888823"/>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5" name="MH_Desc_1"/>
          <p:cNvSpPr/>
          <p:nvPr>
            <p:custDataLst>
              <p:tags r:id="rId1"/>
            </p:custDataLst>
          </p:nvPr>
        </p:nvSpPr>
        <p:spPr>
          <a:xfrm>
            <a:off x="918558" y="3315390"/>
            <a:ext cx="5237075" cy="31347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函数名后面括号内的</a:t>
            </a:r>
            <a:r>
              <a:rPr lang="en-US" altLang="zh-CN">
                <a:solidFill>
                  <a:schemeClr val="tx1"/>
                </a:solidFill>
              </a:rPr>
              <a:t>void</a:t>
            </a:r>
            <a:r>
              <a:rPr lang="zh-CN" altLang="en-US">
                <a:solidFill>
                  <a:schemeClr val="tx1"/>
                </a:solidFill>
              </a:rPr>
              <a:t>表示“空”，即函数没有参数。</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函数体包括</a:t>
            </a:r>
            <a:r>
              <a:rPr lang="zh-CN" altLang="en-US" b="1">
                <a:solidFill>
                  <a:schemeClr val="tx1"/>
                </a:solidFill>
              </a:rPr>
              <a:t>声明部分</a:t>
            </a:r>
            <a:r>
              <a:rPr lang="zh-CN" altLang="en-US">
                <a:solidFill>
                  <a:schemeClr val="tx1"/>
                </a:solidFill>
              </a:rPr>
              <a:t>和</a:t>
            </a:r>
            <a:r>
              <a:rPr lang="zh-CN" altLang="en-US" b="1">
                <a:solidFill>
                  <a:schemeClr val="tx1"/>
                </a:solidFill>
              </a:rPr>
              <a:t>语句部分</a:t>
            </a:r>
            <a:r>
              <a:rPr lang="zh-CN" altLang="en-US">
                <a:solidFill>
                  <a:schemeClr val="tx1"/>
                </a:solidFill>
              </a:rPr>
              <a:t>。</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在定义函数时要用“类型标识符”</a:t>
            </a:r>
            <a:r>
              <a:rPr lang="en-US" altLang="zh-CN">
                <a:solidFill>
                  <a:schemeClr val="tx1"/>
                </a:solidFill>
              </a:rPr>
              <a:t>(</a:t>
            </a:r>
            <a:r>
              <a:rPr lang="zh-CN" altLang="en-US">
                <a:solidFill>
                  <a:schemeClr val="tx1"/>
                </a:solidFill>
              </a:rPr>
              <a:t>即类型名</a:t>
            </a:r>
            <a:r>
              <a:rPr lang="en-US" altLang="zh-CN">
                <a:solidFill>
                  <a:schemeClr val="tx1"/>
                </a:solidFill>
              </a:rPr>
              <a:t>)</a:t>
            </a:r>
            <a:r>
              <a:rPr lang="zh-CN" altLang="en-US">
                <a:solidFill>
                  <a:schemeClr val="tx1"/>
                </a:solidFill>
              </a:rPr>
              <a:t>指定函数值的类型，即指定函数带回来的值的类型。</a:t>
            </a:r>
          </a:p>
        </p:txBody>
      </p:sp>
      <p:sp>
        <p:nvSpPr>
          <p:cNvPr id="3" name="文本框 2"/>
          <p:cNvSpPr txBox="1"/>
          <p:nvPr/>
        </p:nvSpPr>
        <p:spPr>
          <a:xfrm>
            <a:off x="871331" y="1464730"/>
            <a:ext cx="1979544" cy="400110"/>
          </a:xfrm>
          <a:prstGeom prst="rect">
            <a:avLst/>
          </a:prstGeom>
          <a:noFill/>
        </p:spPr>
        <p:txBody>
          <a:bodyPr wrap="square" rtlCol="0">
            <a:spAutoFit/>
          </a:bodyPr>
          <a:lstStyle/>
          <a:p>
            <a:r>
              <a:rPr lang="zh-CN" altLang="en-US" sz="2000"/>
              <a:t>定义无参函数</a:t>
            </a:r>
          </a:p>
        </p:txBody>
      </p:sp>
      <p:cxnSp>
        <p:nvCxnSpPr>
          <p:cNvPr id="12" name="直接连接符 11"/>
          <p:cNvCxnSpPr/>
          <p:nvPr/>
        </p:nvCxnSpPr>
        <p:spPr>
          <a:xfrm>
            <a:off x="918559" y="1775989"/>
            <a:ext cx="5237074"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36504" y="1898374"/>
            <a:ext cx="2703781"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(void)</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6" name="文本框 15"/>
          <p:cNvSpPr txBox="1"/>
          <p:nvPr/>
        </p:nvSpPr>
        <p:spPr>
          <a:xfrm>
            <a:off x="3328374" y="2400960"/>
            <a:ext cx="417444" cy="369332"/>
          </a:xfrm>
          <a:prstGeom prst="rect">
            <a:avLst/>
          </a:prstGeom>
          <a:noFill/>
        </p:spPr>
        <p:txBody>
          <a:bodyPr wrap="square" rtlCol="0">
            <a:spAutoFit/>
          </a:bodyPr>
          <a:lstStyle/>
          <a:p>
            <a:pPr algn="ctr"/>
            <a:r>
              <a:rPr lang="zh-CN" altLang="en-US"/>
              <a:t>或</a:t>
            </a:r>
          </a:p>
        </p:txBody>
      </p:sp>
      <p:cxnSp>
        <p:nvCxnSpPr>
          <p:cNvPr id="25" name="直接连接符 24"/>
          <p:cNvCxnSpPr/>
          <p:nvPr/>
        </p:nvCxnSpPr>
        <p:spPr>
          <a:xfrm>
            <a:off x="6783564" y="1464730"/>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548809" y="1775990"/>
            <a:ext cx="370295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r>
              <a:rPr lang="zh-CN" altLang="en-US" b="1"/>
              <a:t>形式参数表列</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28" name="文本框 27"/>
          <p:cNvSpPr txBox="1"/>
          <p:nvPr/>
        </p:nvSpPr>
        <p:spPr>
          <a:xfrm>
            <a:off x="7501582" y="1341958"/>
            <a:ext cx="1979544" cy="400110"/>
          </a:xfrm>
          <a:prstGeom prst="rect">
            <a:avLst/>
          </a:prstGeom>
          <a:noFill/>
        </p:spPr>
        <p:txBody>
          <a:bodyPr wrap="square" rtlCol="0">
            <a:spAutoFit/>
          </a:bodyPr>
          <a:lstStyle/>
          <a:p>
            <a:r>
              <a:rPr lang="zh-CN" altLang="en-US" sz="2000"/>
              <a:t>定义有参函数</a:t>
            </a:r>
          </a:p>
        </p:txBody>
      </p:sp>
      <p:cxnSp>
        <p:nvCxnSpPr>
          <p:cNvPr id="29" name="直接连接符 28"/>
          <p:cNvCxnSpPr/>
          <p:nvPr/>
        </p:nvCxnSpPr>
        <p:spPr>
          <a:xfrm>
            <a:off x="7548810" y="1663156"/>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548810" y="3212762"/>
            <a:ext cx="3260035" cy="1411357"/>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a:lnSpc>
                <a:spcPct val="120000"/>
              </a:lnSpc>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a:lnSpc>
                <a:spcPct val="120000"/>
              </a:lnSpc>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a:lnSpc>
                <a:spcPct val="120000"/>
              </a:lnSpc>
            </a:pPr>
            <a:r>
              <a:rPr lang="zh-CN" altLang="en-US" sz="1400" dirty="0">
                <a:solidFill>
                  <a:schemeClr val="tx1"/>
                </a:solidFill>
              </a:rPr>
              <a:t>	</a:t>
            </a:r>
            <a:r>
              <a:rPr lang="en-US" altLang="zh-CN" sz="1400" dirty="0">
                <a:solidFill>
                  <a:schemeClr val="tx1"/>
                </a:solidFill>
              </a:rPr>
              <a:t>return(z);</a:t>
            </a:r>
          </a:p>
          <a:p>
            <a:pPr defTabSz="363538">
              <a:lnSpc>
                <a:spcPct val="120000"/>
              </a:lnSpc>
            </a:pPr>
            <a:r>
              <a:rPr lang="en-US" altLang="zh-CN" sz="1400" dirty="0">
                <a:solidFill>
                  <a:schemeClr val="tx1"/>
                </a:solidFill>
              </a:rPr>
              <a:t>}</a:t>
            </a:r>
          </a:p>
        </p:txBody>
      </p:sp>
      <p:sp>
        <p:nvSpPr>
          <p:cNvPr id="32" name="矩形 31"/>
          <p:cNvSpPr/>
          <p:nvPr/>
        </p:nvSpPr>
        <p:spPr>
          <a:xfrm>
            <a:off x="7596038" y="5187359"/>
            <a:ext cx="3257530" cy="76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 }</a:t>
            </a:r>
            <a:endParaRPr lang="zh-CN" altLang="en-US" b="1"/>
          </a:p>
        </p:txBody>
      </p:sp>
      <p:sp>
        <p:nvSpPr>
          <p:cNvPr id="39" name="文本框 38"/>
          <p:cNvSpPr txBox="1"/>
          <p:nvPr/>
        </p:nvSpPr>
        <p:spPr>
          <a:xfrm>
            <a:off x="7548810" y="4763266"/>
            <a:ext cx="1979544" cy="400110"/>
          </a:xfrm>
          <a:prstGeom prst="rect">
            <a:avLst/>
          </a:prstGeom>
          <a:noFill/>
        </p:spPr>
        <p:txBody>
          <a:bodyPr wrap="square" rtlCol="0">
            <a:spAutoFit/>
          </a:bodyPr>
          <a:lstStyle/>
          <a:p>
            <a:r>
              <a:rPr lang="zh-CN" altLang="en-US" sz="2000"/>
              <a:t>定义空函数</a:t>
            </a:r>
          </a:p>
        </p:txBody>
      </p:sp>
      <p:cxnSp>
        <p:nvCxnSpPr>
          <p:cNvPr id="41" name="直接连接符 40"/>
          <p:cNvCxnSpPr/>
          <p:nvPr/>
        </p:nvCxnSpPr>
        <p:spPr>
          <a:xfrm>
            <a:off x="7596038" y="5074525"/>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2"/>
            </p:custDataLst>
          </p:nvPr>
        </p:nvSpPr>
        <p:spPr>
          <a:xfrm>
            <a:off x="7599989" y="5999733"/>
            <a:ext cx="3257530" cy="450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函数体为空，什么也不做。</a:t>
            </a: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7</a:t>
            </a:fld>
            <a:endParaRPr lang="zh-CN" altLang="en-US"/>
          </a:p>
        </p:txBody>
      </p:sp>
    </p:spTree>
    <p:extLst>
      <p:ext uri="{BB962C8B-B14F-4D97-AF65-F5344CB8AC3E}">
        <p14:creationId xmlns:p14="http://schemas.microsoft.com/office/powerpoint/2010/main" val="2877624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8</a:t>
            </a:fld>
            <a:endParaRPr lang="zh-CN" altLang="en-US"/>
          </a:p>
        </p:txBody>
      </p:sp>
    </p:spTree>
    <p:extLst>
      <p:ext uri="{BB962C8B-B14F-4D97-AF65-F5344CB8AC3E}">
        <p14:creationId xmlns:p14="http://schemas.microsoft.com/office/powerpoint/2010/main" val="3429358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6" y="1346212"/>
            <a:ext cx="560745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err="1">
                <a:solidFill>
                  <a:schemeClr val="tx1"/>
                </a:solidFill>
              </a:rPr>
              <a:t>print_star</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调用无参函数</a:t>
            </a:r>
          </a:p>
          <a:p>
            <a:pPr defTabSz="363538"/>
            <a:r>
              <a:rPr lang="en-US" altLang="zh-CN" dirty="0" smtClean="0">
                <a:solidFill>
                  <a:schemeClr val="tx1"/>
                </a:solidFill>
              </a:rPr>
              <a:t>c = max(</a:t>
            </a:r>
            <a:r>
              <a:rPr lang="en-US" altLang="zh-CN" dirty="0" err="1" smtClean="0">
                <a:solidFill>
                  <a:schemeClr val="tx1"/>
                </a:solidFill>
              </a:rPr>
              <a:t>a,b</a:t>
            </a:r>
            <a:r>
              <a:rPr lang="en-US" altLang="zh-CN" dirty="0" smtClean="0">
                <a:solidFill>
                  <a:schemeClr val="tx1"/>
                </a:solidFill>
              </a:rPr>
              <a:t>);</a:t>
            </a:r>
            <a:r>
              <a:rPr lang="en-US" altLang="zh-CN" dirty="0">
                <a:solidFill>
                  <a:schemeClr val="tx1"/>
                </a:solidFill>
              </a:rPr>
              <a:t> </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调用有参函数</a:t>
            </a:r>
          </a:p>
        </p:txBody>
      </p:sp>
      <p:sp>
        <p:nvSpPr>
          <p:cNvPr id="6" name="MH_Desc_1"/>
          <p:cNvSpPr/>
          <p:nvPr>
            <p:custDataLst>
              <p:tags r:id="rId1"/>
            </p:custDataLst>
          </p:nvPr>
        </p:nvSpPr>
        <p:spPr>
          <a:xfrm>
            <a:off x="927100" y="2261843"/>
            <a:ext cx="10522778" cy="35823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dirty="0">
                <a:solidFill>
                  <a:schemeClr val="tx1"/>
                </a:solidFill>
              </a:rPr>
              <a:t>1. </a:t>
            </a:r>
            <a:r>
              <a:rPr lang="zh-CN" altLang="en-US" b="1" dirty="0">
                <a:solidFill>
                  <a:schemeClr val="tx1"/>
                </a:solidFill>
              </a:rPr>
              <a:t>函数调用语句</a:t>
            </a:r>
          </a:p>
          <a:p>
            <a:pPr algn="just">
              <a:lnSpc>
                <a:spcPct val="150000"/>
              </a:lnSpc>
              <a:defRPr/>
            </a:pPr>
            <a:r>
              <a:rPr lang="zh-CN" altLang="en-US" dirty="0">
                <a:solidFill>
                  <a:schemeClr val="tx1"/>
                </a:solidFill>
              </a:rPr>
              <a:t>把函数调用单独作为一个语句。如</a:t>
            </a:r>
            <a:r>
              <a:rPr lang="en-US" altLang="zh-CN" dirty="0" err="1">
                <a:solidFill>
                  <a:schemeClr val="tx1"/>
                </a:solidFill>
              </a:rPr>
              <a:t>printf_star</a:t>
            </a:r>
            <a:r>
              <a:rPr lang="en-US" altLang="zh-CN" dirty="0">
                <a:solidFill>
                  <a:schemeClr val="tx1"/>
                </a:solidFill>
              </a:rPr>
              <a:t>();</a:t>
            </a:r>
          </a:p>
          <a:p>
            <a:pPr algn="just">
              <a:lnSpc>
                <a:spcPct val="150000"/>
              </a:lnSpc>
              <a:defRPr/>
            </a:pPr>
            <a:r>
              <a:rPr lang="zh-CN" altLang="en-US" dirty="0">
                <a:solidFill>
                  <a:schemeClr val="tx1"/>
                </a:solidFill>
              </a:rPr>
              <a:t>这时不要求函数带回值，只要求函数完成一定的操作。</a:t>
            </a:r>
          </a:p>
          <a:p>
            <a:pPr algn="just">
              <a:lnSpc>
                <a:spcPct val="150000"/>
              </a:lnSpc>
              <a:defRPr/>
            </a:pPr>
            <a:r>
              <a:rPr lang="en-US" altLang="zh-CN" b="1" dirty="0">
                <a:solidFill>
                  <a:schemeClr val="tx1"/>
                </a:solidFill>
              </a:rPr>
              <a:t>2. </a:t>
            </a:r>
            <a:r>
              <a:rPr lang="zh-CN" altLang="en-US" b="1" dirty="0">
                <a:solidFill>
                  <a:schemeClr val="tx1"/>
                </a:solidFill>
              </a:rPr>
              <a:t>函数表达式</a:t>
            </a:r>
          </a:p>
          <a:p>
            <a:pPr algn="just">
              <a:lnSpc>
                <a:spcPct val="150000"/>
              </a:lnSpc>
              <a:defRPr/>
            </a:pPr>
            <a:r>
              <a:rPr lang="zh-CN" altLang="en-US" dirty="0">
                <a:solidFill>
                  <a:schemeClr val="tx1"/>
                </a:solidFill>
              </a:rPr>
              <a:t>函数调用出现在另一个表达式中，如</a:t>
            </a:r>
            <a:r>
              <a:rPr lang="en-US" altLang="zh-CN" smtClean="0">
                <a:solidFill>
                  <a:schemeClr val="tx1"/>
                </a:solidFill>
              </a:rPr>
              <a:t>c = max(</a:t>
            </a:r>
            <a:r>
              <a:rPr lang="en-US" altLang="zh-CN" dirty="0" err="1" smtClean="0">
                <a:solidFill>
                  <a:schemeClr val="tx1"/>
                </a:solidFill>
              </a:rPr>
              <a:t>a,b</a:t>
            </a:r>
            <a:r>
              <a:rPr lang="en-US" altLang="zh-CN" dirty="0">
                <a:solidFill>
                  <a:schemeClr val="tx1"/>
                </a:solidFill>
              </a:rPr>
              <a:t>);</a:t>
            </a:r>
            <a:r>
              <a:rPr lang="zh-CN" altLang="en-US" dirty="0">
                <a:solidFill>
                  <a:schemeClr val="tx1"/>
                </a:solidFill>
              </a:rPr>
              <a:t> </a:t>
            </a:r>
            <a:endParaRPr lang="en-US" altLang="zh-CN" dirty="0">
              <a:solidFill>
                <a:schemeClr val="tx1"/>
              </a:solidFill>
            </a:endParaRPr>
          </a:p>
          <a:p>
            <a:pPr algn="just">
              <a:lnSpc>
                <a:spcPct val="150000"/>
              </a:lnSpc>
              <a:defRPr/>
            </a:pPr>
            <a:r>
              <a:rPr lang="zh-CN" altLang="en-US" dirty="0">
                <a:solidFill>
                  <a:schemeClr val="tx1"/>
                </a:solidFill>
              </a:rPr>
              <a:t>这时要求函数带回一个确定的值以参加表达式的运算。</a:t>
            </a:r>
            <a:endParaRPr lang="en-US" altLang="zh-CN" dirty="0">
              <a:solidFill>
                <a:schemeClr val="tx1"/>
              </a:solidFill>
            </a:endParaRPr>
          </a:p>
          <a:p>
            <a:pPr algn="just">
              <a:lnSpc>
                <a:spcPct val="150000"/>
              </a:lnSpc>
              <a:defRPr/>
            </a:pPr>
            <a:r>
              <a:rPr lang="en-US" altLang="zh-CN" b="1" dirty="0">
                <a:solidFill>
                  <a:schemeClr val="tx1"/>
                </a:solidFill>
              </a:rPr>
              <a:t>3. </a:t>
            </a:r>
            <a:r>
              <a:rPr lang="zh-CN" altLang="en-US" b="1" dirty="0">
                <a:solidFill>
                  <a:schemeClr val="tx1"/>
                </a:solidFill>
              </a:rPr>
              <a:t>函数参数</a:t>
            </a:r>
          </a:p>
          <a:p>
            <a:pPr algn="just">
              <a:lnSpc>
                <a:spcPct val="150000"/>
              </a:lnSpc>
              <a:defRPr/>
            </a:pPr>
            <a:r>
              <a:rPr lang="zh-CN" altLang="en-US" dirty="0">
                <a:solidFill>
                  <a:schemeClr val="tx1"/>
                </a:solidFill>
              </a:rPr>
              <a:t>函数调用作为另一个函数调用时的实参。如</a:t>
            </a:r>
            <a:r>
              <a:rPr lang="en-US" altLang="zh-CN" dirty="0" smtClean="0">
                <a:solidFill>
                  <a:schemeClr val="tx1"/>
                </a:solidFill>
              </a:rPr>
              <a:t>m = max(</a:t>
            </a:r>
            <a:r>
              <a:rPr lang="en-US" altLang="zh-CN" dirty="0" err="1" smtClean="0">
                <a:solidFill>
                  <a:schemeClr val="tx1"/>
                </a:solidFill>
              </a:rPr>
              <a:t>a,max</a:t>
            </a:r>
            <a:r>
              <a:rPr lang="en-US" altLang="zh-CN" dirty="0" smtClean="0">
                <a:solidFill>
                  <a:schemeClr val="tx1"/>
                </a:solidFill>
              </a:rPr>
              <a:t>(</a:t>
            </a:r>
            <a:r>
              <a:rPr lang="en-US" altLang="zh-CN" dirty="0" err="1" smtClean="0">
                <a:solidFill>
                  <a:schemeClr val="tx1"/>
                </a:solidFill>
              </a:rPr>
              <a:t>b,c</a:t>
            </a:r>
            <a:r>
              <a:rPr lang="en-US" altLang="zh-CN" dirty="0" smtClean="0">
                <a:solidFill>
                  <a:schemeClr val="tx1"/>
                </a:solidFill>
              </a:rPr>
              <a:t>));</a:t>
            </a:r>
            <a:r>
              <a:rPr lang="zh-CN" altLang="en-US" dirty="0" smtClean="0">
                <a:solidFill>
                  <a:schemeClr val="tx1"/>
                </a:solidFill>
              </a:rPr>
              <a:t>又</a:t>
            </a:r>
            <a:r>
              <a:rPr lang="zh-CN" altLang="en-US" dirty="0">
                <a:solidFill>
                  <a:schemeClr val="tx1"/>
                </a:solidFill>
              </a:rPr>
              <a:t>如</a:t>
            </a:r>
            <a:r>
              <a:rPr lang="en-US" altLang="zh-CN" dirty="0">
                <a:solidFill>
                  <a:schemeClr val="tx1"/>
                </a:solidFill>
              </a:rPr>
              <a:t>:</a:t>
            </a:r>
            <a:r>
              <a:rPr lang="en-US" altLang="zh-CN" dirty="0" err="1">
                <a:solidFill>
                  <a:schemeClr val="tx1"/>
                </a:solidFill>
              </a:rPr>
              <a:t>printf</a:t>
            </a:r>
            <a:r>
              <a:rPr lang="en-US" altLang="zh-CN" dirty="0">
                <a:solidFill>
                  <a:schemeClr val="tx1"/>
                </a:solidFill>
              </a:rPr>
              <a:t> (″%d″, </a:t>
            </a:r>
            <a:r>
              <a:rPr lang="en-US" altLang="zh-CN" dirty="0" smtClean="0">
                <a:solidFill>
                  <a:schemeClr val="tx1"/>
                </a:solidFill>
              </a:rPr>
              <a:t>max(</a:t>
            </a:r>
            <a:r>
              <a:rPr lang="en-US" altLang="zh-CN" dirty="0" err="1" smtClean="0">
                <a:solidFill>
                  <a:schemeClr val="tx1"/>
                </a:solidFill>
              </a:rPr>
              <a:t>a,b</a:t>
            </a:r>
            <a:r>
              <a:rPr lang="en-US" altLang="zh-CN" dirty="0">
                <a:solidFill>
                  <a:schemeClr val="tx1"/>
                </a:solidFill>
              </a:rPr>
              <a:t>));</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9</a:t>
            </a:fld>
            <a:endParaRPr lang="zh-CN" altLang="en-US"/>
          </a:p>
        </p:txBody>
      </p:sp>
      <p:sp>
        <p:nvSpPr>
          <p:cNvPr id="7" name="TextBox 6"/>
          <p:cNvSpPr txBox="1"/>
          <p:nvPr/>
        </p:nvSpPr>
        <p:spPr>
          <a:xfrm>
            <a:off x="4886358" y="759416"/>
            <a:ext cx="5191932" cy="369332"/>
          </a:xfrm>
          <a:prstGeom prst="rect">
            <a:avLst/>
          </a:prstGeom>
          <a:noFill/>
        </p:spPr>
        <p:txBody>
          <a:bodyPr wrap="square" rtlCol="0">
            <a:spAutoFit/>
          </a:bodyPr>
          <a:lstStyle/>
          <a:p>
            <a:r>
              <a:rPr lang="en-US" altLang="zh-CN" dirty="0" err="1" smtClean="0"/>
              <a:t>int</a:t>
            </a:r>
            <a:r>
              <a:rPr lang="en-US" altLang="zh-CN" dirty="0" smtClean="0"/>
              <a:t> </a:t>
            </a:r>
            <a:r>
              <a:rPr lang="en-US" altLang="zh-CN" dirty="0"/>
              <a:t>max(</a:t>
            </a:r>
            <a:r>
              <a:rPr lang="en-US" altLang="zh-CN" dirty="0" err="1"/>
              <a:t>int</a:t>
            </a:r>
            <a:r>
              <a:rPr lang="en-US" altLang="zh-CN" dirty="0"/>
              <a:t> </a:t>
            </a:r>
            <a:r>
              <a:rPr lang="en-US" altLang="zh-CN" dirty="0" err="1"/>
              <a:t>x,int</a:t>
            </a:r>
            <a:r>
              <a:rPr lang="en-US" altLang="zh-CN" dirty="0"/>
              <a:t> y</a:t>
            </a:r>
            <a:r>
              <a:rPr lang="en-US" altLang="zh-CN" dirty="0" smtClean="0"/>
              <a:t>)</a:t>
            </a:r>
            <a:r>
              <a:rPr lang="zh-CN" altLang="en-US" dirty="0" smtClean="0"/>
              <a:t> </a:t>
            </a:r>
            <a:r>
              <a:rPr lang="en-US" altLang="zh-CN" dirty="0" smtClean="0"/>
              <a:t>{ }</a:t>
            </a:r>
            <a:endParaRPr lang="en-US" altLang="zh-CN" dirty="0"/>
          </a:p>
        </p:txBody>
      </p:sp>
    </p:spTree>
    <p:extLst>
      <p:ext uri="{BB962C8B-B14F-4D97-AF65-F5344CB8AC3E}">
        <p14:creationId xmlns:p14="http://schemas.microsoft.com/office/powerpoint/2010/main" val="7994094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9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5242</TotalTime>
  <Words>8753</Words>
  <Application>Microsoft Office PowerPoint</Application>
  <PresentationFormat>自定义</PresentationFormat>
  <Paragraphs>1246</Paragraphs>
  <Slides>54</Slides>
  <Notes>35</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PowerPoint 演示文稿</vt:lpstr>
      <vt:lpstr>为什么要用函数</vt:lpstr>
      <vt:lpstr>为什么要用函数</vt:lpstr>
      <vt:lpstr>为什么要用函数</vt:lpstr>
      <vt:lpstr>定义函数</vt:lpstr>
      <vt:lpstr>为什么定义函数</vt:lpstr>
      <vt:lpstr>定义函数的方法</vt:lpstr>
      <vt:lpstr>调用函数</vt:lpstr>
      <vt:lpstr>函数调用的形式</vt:lpstr>
      <vt:lpstr>形式参数和实际参数</vt:lpstr>
      <vt:lpstr>实参和形参间的数据传递</vt:lpstr>
      <vt:lpstr>函数调用的过程</vt:lpstr>
      <vt:lpstr>函数的返回值</vt:lpstr>
      <vt:lpstr>函数的返回值</vt:lpstr>
      <vt:lpstr>对被调用函数的声明和函数原型</vt:lpstr>
      <vt:lpstr>对被调用函数的声明和函数原型</vt:lpstr>
      <vt:lpstr>对被调用函数的声明和函数原型</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PowerPoint 演示文稿</vt:lpstr>
      <vt:lpstr>PowerPoint 演示文稿</vt:lpstr>
      <vt:lpstr>PowerPoint 演示文稿</vt:lpstr>
      <vt:lpstr>数组作为函数参数</vt:lpstr>
      <vt:lpstr>PowerPoint 演示文稿</vt:lpstr>
      <vt:lpstr>数组元素作为函数实参</vt:lpstr>
      <vt:lpstr>数组元素作函数实参</vt:lpstr>
      <vt:lpstr>一维数组名作函数参数</vt:lpstr>
      <vt:lpstr>一维数组名作函数参数</vt:lpstr>
      <vt:lpstr>一维数组名作函数参数</vt:lpstr>
      <vt:lpstr>PowerPoint 演示文稿</vt:lpstr>
      <vt:lpstr>多维数组名作函数参数</vt:lpstr>
      <vt:lpstr>多维数组名作函数参数</vt:lpstr>
      <vt:lpstr>局部变量和全局变量</vt:lpstr>
      <vt:lpstr>PowerPoint 演示文稿</vt:lpstr>
      <vt:lpstr>PowerPoint 演示文稿</vt:lpstr>
      <vt:lpstr>PowerPoint 演示文稿</vt:lpstr>
      <vt:lpstr>PowerPoint 演示文稿</vt:lpstr>
      <vt:lpstr>全局变量(外部变量)</vt:lpstr>
      <vt:lpstr>PowerPoint 演示文稿</vt:lpstr>
      <vt:lpstr>全局变量(外部变量)</vt:lpstr>
      <vt:lpstr>静态局部变量(static局部变量) </vt:lpstr>
      <vt:lpstr>静态局部变量(static局部变量) </vt:lpstr>
      <vt:lpstr>静态局部变量</vt:lpstr>
      <vt:lpstr>函数应用: 程序设计模块化</vt:lpstr>
      <vt:lpstr>输入一个9位以内的正整数n，按数值从高到低的顺序输出n的各位数字。</vt:lpstr>
      <vt:lpstr>输入一个9位以内的正整数n，按数值从高到低的顺序输出n的各位数字。</vt:lpstr>
      <vt:lpstr>小结</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LENOVO</cp:lastModifiedBy>
  <cp:revision>479</cp:revision>
  <dcterms:created xsi:type="dcterms:W3CDTF">2017-08-03T06:51:45Z</dcterms:created>
  <dcterms:modified xsi:type="dcterms:W3CDTF">2018-11-12T16:31:00Z</dcterms:modified>
</cp:coreProperties>
</file>