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4.xml" ContentType="application/vnd.openxmlformats-officedocument.presentationml.tags+xml"/>
  <Override PartName="/ppt/notesSlides/notesSlide15.xml" ContentType="application/vnd.openxmlformats-officedocument.presentationml.notesSlide+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1.xml" ContentType="application/vnd.openxmlformats-officedocument.presentationml.notesSlide+xml"/>
  <Override PartName="/ppt/tags/tag9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98.xml" ContentType="application/vnd.openxmlformats-officedocument.presentationml.tags+xml"/>
  <Override PartName="/ppt/notesSlides/notesSlide29.xml" ContentType="application/vnd.openxmlformats-officedocument.presentationml.notesSlide+xml"/>
  <Override PartName="/ppt/tags/tag9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00.xml" ContentType="application/vnd.openxmlformats-officedocument.presentationml.tags+xml"/>
  <Override PartName="/ppt/notesSlides/notesSlide32.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3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4.xml" ContentType="application/vnd.openxmlformats-officedocument.presentationml.notesSlide+xml"/>
  <Override PartName="/ppt/theme/themeOverride1.xml" ContentType="application/vnd.openxmlformats-officedocument.themeOverr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35.xml" ContentType="application/vnd.openxmlformats-officedocument.presentationml.notesSlide+xml"/>
  <Override PartName="/ppt/theme/themeOverride2.xml" ContentType="application/vnd.openxmlformats-officedocument.themeOverr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36.xml" ContentType="application/vnd.openxmlformats-officedocument.presentationml.notesSlide+xml"/>
  <Override PartName="/ppt/theme/themeOverride3.xml" ContentType="application/vnd.openxmlformats-officedocument.themeOverr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7.xml" ContentType="application/vnd.openxmlformats-officedocument.presentationml.notesSlide+xml"/>
  <Override PartName="/ppt/theme/themeOverride4.xml" ContentType="application/vnd.openxmlformats-officedocument.themeOverr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38.xml" ContentType="application/vnd.openxmlformats-officedocument.presentationml.notesSlide+xml"/>
  <Override PartName="/ppt/theme/themeOverride5.xml" ContentType="application/vnd.openxmlformats-officedocument.themeOverr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39.xml" ContentType="application/vnd.openxmlformats-officedocument.presentationml.notesSlide+xml"/>
  <Override PartName="/ppt/theme/themeOverride6.xml" ContentType="application/vnd.openxmlformats-officedocument.themeOverr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40.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8" r:id="rId2"/>
    <p:sldId id="259" r:id="rId3"/>
    <p:sldId id="261" r:id="rId4"/>
    <p:sldId id="260" r:id="rId5"/>
    <p:sldId id="263" r:id="rId6"/>
    <p:sldId id="262" r:id="rId7"/>
    <p:sldId id="264" r:id="rId8"/>
    <p:sldId id="265" r:id="rId9"/>
    <p:sldId id="266" r:id="rId10"/>
    <p:sldId id="267" r:id="rId11"/>
    <p:sldId id="268" r:id="rId12"/>
    <p:sldId id="342" r:id="rId13"/>
    <p:sldId id="343" r:id="rId14"/>
    <p:sldId id="269" r:id="rId15"/>
    <p:sldId id="270" r:id="rId16"/>
    <p:sldId id="271" r:id="rId17"/>
    <p:sldId id="272" r:id="rId18"/>
    <p:sldId id="274" r:id="rId19"/>
    <p:sldId id="273" r:id="rId20"/>
    <p:sldId id="275" r:id="rId21"/>
    <p:sldId id="276" r:id="rId22"/>
    <p:sldId id="341" r:id="rId23"/>
    <p:sldId id="277" r:id="rId24"/>
    <p:sldId id="279" r:id="rId25"/>
    <p:sldId id="280" r:id="rId26"/>
    <p:sldId id="281" r:id="rId27"/>
    <p:sldId id="282" r:id="rId28"/>
    <p:sldId id="344" r:id="rId29"/>
    <p:sldId id="293" r:id="rId30"/>
    <p:sldId id="294" r:id="rId31"/>
    <p:sldId id="295" r:id="rId32"/>
    <p:sldId id="296" r:id="rId33"/>
    <p:sldId id="297" r:id="rId34"/>
    <p:sldId id="298" r:id="rId35"/>
    <p:sldId id="299" r:id="rId36"/>
    <p:sldId id="300" r:id="rId37"/>
    <p:sldId id="301" r:id="rId38"/>
    <p:sldId id="302" r:id="rId39"/>
    <p:sldId id="303" r:id="rId40"/>
    <p:sldId id="315" r:id="rId41"/>
    <p:sldId id="316" r:id="rId42"/>
    <p:sldId id="318" r:id="rId43"/>
    <p:sldId id="317" r:id="rId44"/>
    <p:sldId id="323" r:id="rId45"/>
    <p:sldId id="324" r:id="rId46"/>
    <p:sldId id="333" r:id="rId47"/>
    <p:sldId id="334" r:id="rId48"/>
    <p:sldId id="335" r:id="rId49"/>
    <p:sldId id="336" r:id="rId50"/>
    <p:sldId id="338" r:id="rId51"/>
    <p:sldId id="339" r:id="rId52"/>
    <p:sldId id="340"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0252" autoAdjust="0"/>
  </p:normalViewPr>
  <p:slideViewPr>
    <p:cSldViewPr snapToGrid="0">
      <p:cViewPr varScale="1">
        <p:scale>
          <a:sx n="75" d="100"/>
          <a:sy n="75" d="100"/>
        </p:scale>
        <p:origin x="-684" y="-96"/>
      </p:cViewPr>
      <p:guideLst>
        <p:guide orient="horz" pos="2160"/>
        <p:guide pos="3840"/>
      </p:guideLst>
    </p:cSldViewPr>
  </p:slideViewPr>
  <p:notesTextViewPr>
    <p:cViewPr>
      <p:scale>
        <a:sx n="1" d="1"/>
        <a:sy n="1" d="1"/>
      </p:scale>
      <p:origin x="0" y="0"/>
    </p:cViewPr>
  </p:notesTextViewPr>
  <p:sorterViewPr>
    <p:cViewPr>
      <p:scale>
        <a:sx n="125" d="100"/>
        <a:sy n="125" d="100"/>
      </p:scale>
      <p:origin x="0" y="67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2018/12/10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val="2199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3816358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4061079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2223262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1126814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340683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3406834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1677063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a:t>
            </a:fld>
            <a:endParaRPr lang="zh-CN" altLang="en-US"/>
          </a:p>
        </p:txBody>
      </p:sp>
    </p:spTree>
    <p:extLst>
      <p:ext uri="{BB962C8B-B14F-4D97-AF65-F5344CB8AC3E}">
        <p14:creationId xmlns:p14="http://schemas.microsoft.com/office/powerpoint/2010/main" val="1261422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int</a:t>
            </a:r>
            <a:r>
              <a:rPr lang="en-US" altLang="zh-CN" dirty="0" smtClean="0"/>
              <a:t> a[10],*</a:t>
            </a:r>
            <a:r>
              <a:rPr lang="en-US" altLang="zh-CN" dirty="0" err="1" smtClean="0"/>
              <a:t>arr</a:t>
            </a:r>
            <a:r>
              <a:rPr lang="en-US" altLang="zh-CN" dirty="0" smtClean="0"/>
              <a:t> = a; </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228778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val="2122171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4167371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4220160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32</a:t>
            </a:fld>
            <a:endParaRPr lang="zh-CN" altLang="en-US"/>
          </a:p>
        </p:txBody>
      </p:sp>
    </p:spTree>
    <p:extLst>
      <p:ext uri="{BB962C8B-B14F-4D97-AF65-F5344CB8AC3E}">
        <p14:creationId xmlns:p14="http://schemas.microsoft.com/office/powerpoint/2010/main" val="3956623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1092735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27187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1398795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895827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10233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a:t>
            </a:fld>
            <a:endParaRPr lang="zh-CN" altLang="en-US"/>
          </a:p>
        </p:txBody>
      </p:sp>
    </p:spTree>
    <p:extLst>
      <p:ext uri="{BB962C8B-B14F-4D97-AF65-F5344CB8AC3E}">
        <p14:creationId xmlns:p14="http://schemas.microsoft.com/office/powerpoint/2010/main" val="2469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3973738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39</a:t>
            </a:fld>
            <a:endParaRPr lang="zh-CN" altLang="en-US"/>
          </a:p>
        </p:txBody>
      </p:sp>
    </p:spTree>
    <p:extLst>
      <p:ext uri="{BB962C8B-B14F-4D97-AF65-F5344CB8AC3E}">
        <p14:creationId xmlns:p14="http://schemas.microsoft.com/office/powerpoint/2010/main" val="687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2267347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3170698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46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60537776"/>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47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0727524"/>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48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54001377"/>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49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6471168"/>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50</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07913334"/>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51</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5244748"/>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val="123942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52</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678611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与这传递的区别</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val="2585991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void swap(</a:t>
            </a:r>
            <a:r>
              <a:rPr lang="en-US" altLang="zh-CN" dirty="0" err="1" smtClean="0"/>
              <a:t>int</a:t>
            </a:r>
            <a:r>
              <a:rPr lang="en-US" altLang="zh-CN" dirty="0" smtClean="0"/>
              <a:t> a, </a:t>
            </a:r>
            <a:r>
              <a:rPr lang="en-US" altLang="zh-CN" dirty="0" err="1" smtClean="0"/>
              <a:t>int</a:t>
            </a:r>
            <a:r>
              <a:rPr lang="en-US" altLang="zh-CN" dirty="0" smtClean="0"/>
              <a:t> b)</a:t>
            </a:r>
            <a:r>
              <a:rPr lang="en-US" altLang="zh-CN" baseline="0" dirty="0" smtClean="0"/>
              <a:t> </a:t>
            </a:r>
            <a:r>
              <a:rPr lang="en-US" altLang="zh-CN" dirty="0" smtClean="0"/>
              <a:t>{   </a:t>
            </a:r>
            <a:r>
              <a:rPr lang="en-US" altLang="zh-CN" dirty="0" err="1" smtClean="0"/>
              <a:t>int</a:t>
            </a:r>
            <a:r>
              <a:rPr lang="en-US" altLang="zh-CN" baseline="0" dirty="0" smtClean="0"/>
              <a:t> </a:t>
            </a:r>
            <a:r>
              <a:rPr lang="en-US" altLang="zh-CN" baseline="0" dirty="0" err="1" smtClean="0"/>
              <a:t>tmp</a:t>
            </a:r>
            <a:r>
              <a:rPr lang="en-US" altLang="zh-CN" baseline="0" dirty="0" smtClean="0"/>
              <a:t>;  </a:t>
            </a:r>
            <a:r>
              <a:rPr lang="en-US" altLang="zh-CN" baseline="0" dirty="0" err="1" smtClean="0"/>
              <a:t>tmp</a:t>
            </a:r>
            <a:r>
              <a:rPr lang="en-US" altLang="zh-CN" baseline="0" dirty="0" smtClean="0"/>
              <a:t> = a; a = b; b = </a:t>
            </a:r>
            <a:r>
              <a:rPr lang="en-US" altLang="zh-CN" baseline="0" dirty="0" err="1" smtClean="0"/>
              <a:t>tmp</a:t>
            </a:r>
            <a:r>
              <a:rPr lang="en-US" altLang="zh-CN" baseline="0" dirty="0" smtClean="0"/>
              <a:t>;  </a:t>
            </a:r>
            <a:r>
              <a:rPr lang="en-US" altLang="zh-CN" dirty="0" smtClean="0"/>
              <a:t>} </a:t>
            </a:r>
            <a:r>
              <a:rPr lang="zh-CN" altLang="en-US" dirty="0" smtClean="0"/>
              <a:t>不会实现</a:t>
            </a:r>
            <a:r>
              <a:rPr lang="en-US" altLang="zh-CN" dirty="0" err="1" smtClean="0"/>
              <a:t>a,b</a:t>
            </a:r>
            <a:r>
              <a:rPr lang="zh-CN" altLang="en-US" dirty="0" smtClean="0"/>
              <a:t>的交换</a:t>
            </a:r>
            <a:endParaRPr lang="en-US" altLang="zh-CN" dirty="0" smtClean="0"/>
          </a:p>
          <a:p>
            <a:r>
              <a:rPr lang="en-US" altLang="zh-CN" dirty="0" smtClean="0"/>
              <a:t>#include &lt;</a:t>
            </a:r>
            <a:r>
              <a:rPr lang="en-US" altLang="zh-CN" dirty="0" err="1" smtClean="0"/>
              <a:t>stdio.h</a:t>
            </a:r>
            <a:r>
              <a:rPr lang="en-US" altLang="zh-CN" dirty="0" smtClean="0"/>
              <a:t>&gt;</a:t>
            </a:r>
          </a:p>
          <a:p>
            <a:r>
              <a:rPr lang="en-US" altLang="zh-CN" dirty="0" err="1" smtClean="0"/>
              <a:t>int</a:t>
            </a:r>
            <a:r>
              <a:rPr lang="en-US" altLang="zh-CN" dirty="0" smtClean="0"/>
              <a:t> main()</a:t>
            </a:r>
          </a:p>
          <a:p>
            <a:r>
              <a:rPr lang="en-US" altLang="zh-CN" dirty="0" smtClean="0"/>
              <a:t> {void swap(</a:t>
            </a:r>
            <a:r>
              <a:rPr lang="en-US" altLang="zh-CN" dirty="0" err="1" smtClean="0"/>
              <a:t>int</a:t>
            </a:r>
            <a:r>
              <a:rPr lang="en-US" altLang="zh-CN" dirty="0" smtClean="0"/>
              <a:t> *p1,int *p2);</a:t>
            </a:r>
          </a:p>
          <a:p>
            <a:r>
              <a:rPr lang="en-US" altLang="zh-CN" dirty="0" smtClean="0"/>
              <a:t>  </a:t>
            </a:r>
            <a:r>
              <a:rPr lang="en-US" altLang="zh-CN" dirty="0" err="1" smtClean="0"/>
              <a:t>int</a:t>
            </a:r>
            <a:r>
              <a:rPr lang="en-US" altLang="zh-CN" dirty="0" smtClean="0"/>
              <a:t> </a:t>
            </a:r>
            <a:r>
              <a:rPr lang="en-US" altLang="zh-CN" dirty="0" err="1" smtClean="0"/>
              <a:t>a,b</a:t>
            </a:r>
            <a:r>
              <a:rPr lang="en-US" altLang="zh-CN" dirty="0" smtClean="0"/>
              <a:t>;</a:t>
            </a:r>
          </a:p>
          <a:p>
            <a:r>
              <a:rPr lang="en-US" altLang="zh-CN" dirty="0" smtClean="0"/>
              <a:t>  </a:t>
            </a:r>
            <a:r>
              <a:rPr lang="en-US" altLang="zh-CN" dirty="0" err="1" smtClean="0"/>
              <a:t>int</a:t>
            </a:r>
            <a:r>
              <a:rPr lang="en-US" altLang="zh-CN" dirty="0" smtClean="0"/>
              <a:t>*pointer_1,*pointer_2;</a:t>
            </a:r>
          </a:p>
          <a:p>
            <a:r>
              <a:rPr lang="en-US" altLang="zh-CN" dirty="0" smtClean="0"/>
              <a:t>  </a:t>
            </a:r>
            <a:r>
              <a:rPr lang="en-US" altLang="zh-CN" dirty="0" err="1" smtClean="0"/>
              <a:t>printf</a:t>
            </a:r>
            <a:r>
              <a:rPr lang="en-US" altLang="zh-CN" dirty="0" smtClean="0"/>
              <a:t>("please enter a and b:");</a:t>
            </a:r>
          </a:p>
          <a:p>
            <a:r>
              <a:rPr lang="en-US" altLang="zh-CN" dirty="0" smtClean="0"/>
              <a:t>  </a:t>
            </a:r>
            <a:r>
              <a:rPr lang="en-US" altLang="zh-CN" dirty="0" err="1" smtClean="0"/>
              <a:t>scanf</a:t>
            </a:r>
            <a:r>
              <a:rPr lang="en-US" altLang="zh-CN" dirty="0" smtClean="0"/>
              <a:t>("%</a:t>
            </a:r>
            <a:r>
              <a:rPr lang="en-US" altLang="zh-CN" dirty="0" err="1" smtClean="0"/>
              <a:t>d,%d",&amp;a,&amp;b</a:t>
            </a:r>
            <a:r>
              <a:rPr lang="en-US" altLang="zh-CN" dirty="0" smtClean="0"/>
              <a:t>);</a:t>
            </a:r>
          </a:p>
          <a:p>
            <a:r>
              <a:rPr lang="en-US" altLang="zh-CN" dirty="0" smtClean="0"/>
              <a:t>  pointer_1=&amp;a;</a:t>
            </a:r>
          </a:p>
          <a:p>
            <a:r>
              <a:rPr lang="en-US" altLang="zh-CN" dirty="0" smtClean="0"/>
              <a:t>  pointer_2=&amp;b;</a:t>
            </a:r>
          </a:p>
          <a:p>
            <a:r>
              <a:rPr lang="en-US" altLang="zh-CN" dirty="0" smtClean="0"/>
              <a:t>  //if(a&lt;b) swap(pointer_1,pointer_2);</a:t>
            </a:r>
          </a:p>
          <a:p>
            <a:r>
              <a:rPr lang="en-US" altLang="zh-CN" dirty="0" smtClean="0"/>
              <a:t>  if(a&lt;b) swap(&amp;</a:t>
            </a:r>
            <a:r>
              <a:rPr lang="en-US" altLang="zh-CN" dirty="0" err="1" smtClean="0"/>
              <a:t>a,&amp;b</a:t>
            </a:r>
            <a:r>
              <a:rPr lang="en-US" altLang="zh-CN" dirty="0" smtClean="0"/>
              <a:t>);  // </a:t>
            </a:r>
            <a:r>
              <a:rPr lang="zh-CN" altLang="en-US" dirty="0" smtClean="0"/>
              <a:t>也可以这样调用函数，就不用指针变量了。 </a:t>
            </a:r>
          </a:p>
          <a:p>
            <a:r>
              <a:rPr lang="zh-CN" altLang="en-US" dirty="0" smtClean="0"/>
              <a:t>  </a:t>
            </a:r>
            <a:r>
              <a:rPr lang="en-US" altLang="zh-CN" dirty="0" err="1" smtClean="0"/>
              <a:t>printf</a:t>
            </a:r>
            <a:r>
              <a:rPr lang="en-US" altLang="zh-CN" dirty="0" smtClean="0"/>
              <a:t>("max=%</a:t>
            </a:r>
            <a:r>
              <a:rPr lang="en-US" altLang="zh-CN" dirty="0" err="1" smtClean="0"/>
              <a:t>d,min</a:t>
            </a:r>
            <a:r>
              <a:rPr lang="en-US" altLang="zh-CN" dirty="0" smtClean="0"/>
              <a:t>=%d\n",</a:t>
            </a:r>
            <a:r>
              <a:rPr lang="en-US" altLang="zh-CN" dirty="0" err="1" smtClean="0"/>
              <a:t>a,b</a:t>
            </a:r>
            <a:r>
              <a:rPr lang="en-US" altLang="zh-CN" dirty="0" smtClean="0"/>
              <a:t>); // </a:t>
            </a:r>
            <a:r>
              <a:rPr lang="zh-CN" altLang="en-US" dirty="0" smtClean="0"/>
              <a:t>交换后的</a:t>
            </a:r>
            <a:r>
              <a:rPr lang="en-US" altLang="zh-CN" dirty="0" err="1" smtClean="0"/>
              <a:t>a,b</a:t>
            </a:r>
            <a:r>
              <a:rPr lang="zh-CN" altLang="en-US" dirty="0" smtClean="0"/>
              <a:t>值 </a:t>
            </a:r>
          </a:p>
          <a:p>
            <a:r>
              <a:rPr lang="zh-CN" altLang="en-US" dirty="0" smtClean="0"/>
              <a:t>  </a:t>
            </a:r>
            <a:r>
              <a:rPr lang="en-US" altLang="zh-CN" dirty="0" smtClean="0"/>
              <a:t>// </a:t>
            </a:r>
            <a:r>
              <a:rPr lang="en-US" altLang="zh-CN" dirty="0" err="1" smtClean="0"/>
              <a:t>printf</a:t>
            </a:r>
            <a:r>
              <a:rPr lang="en-US" altLang="zh-CN" dirty="0" smtClean="0"/>
              <a:t>("*pointer_1=%d,*pointer_2=%d\n",*pointer_1,*pointer_2); // </a:t>
            </a:r>
            <a:r>
              <a:rPr lang="zh-CN" altLang="en-US" dirty="0" smtClean="0"/>
              <a:t>同交换后的</a:t>
            </a:r>
            <a:r>
              <a:rPr lang="en-US" altLang="zh-CN" dirty="0" err="1" smtClean="0"/>
              <a:t>a,b</a:t>
            </a:r>
            <a:r>
              <a:rPr lang="zh-CN" altLang="en-US" dirty="0" smtClean="0"/>
              <a:t>值</a:t>
            </a:r>
          </a:p>
          <a:p>
            <a:r>
              <a:rPr lang="zh-CN" altLang="en-US" dirty="0" smtClean="0"/>
              <a:t>  </a:t>
            </a:r>
            <a:r>
              <a:rPr lang="en-US" altLang="zh-CN" dirty="0" smtClean="0"/>
              <a:t>return 0;</a:t>
            </a:r>
          </a:p>
          <a:p>
            <a:r>
              <a:rPr lang="en-US" altLang="zh-CN" dirty="0" smtClean="0"/>
              <a:t> }    </a:t>
            </a:r>
          </a:p>
          <a:p>
            <a:endParaRPr lang="en-US" altLang="zh-CN" dirty="0" smtClean="0"/>
          </a:p>
          <a:p>
            <a:r>
              <a:rPr lang="en-US" altLang="zh-CN" dirty="0" smtClean="0"/>
              <a:t>void swap(</a:t>
            </a:r>
            <a:r>
              <a:rPr lang="en-US" altLang="zh-CN" dirty="0" err="1" smtClean="0"/>
              <a:t>int</a:t>
            </a:r>
            <a:r>
              <a:rPr lang="en-US" altLang="zh-CN" dirty="0" smtClean="0"/>
              <a:t> *p1,int *p2)</a:t>
            </a:r>
          </a:p>
          <a:p>
            <a:r>
              <a:rPr lang="en-US" altLang="zh-CN" dirty="0" smtClean="0"/>
              <a:t> {</a:t>
            </a:r>
            <a:r>
              <a:rPr lang="en-US" altLang="zh-CN" dirty="0" err="1" smtClean="0"/>
              <a:t>int</a:t>
            </a:r>
            <a:r>
              <a:rPr lang="en-US" altLang="zh-CN" dirty="0" smtClean="0"/>
              <a:t> temp; // </a:t>
            </a:r>
            <a:r>
              <a:rPr lang="zh-CN" altLang="en-US" dirty="0" smtClean="0"/>
              <a:t>交换</a:t>
            </a:r>
            <a:r>
              <a:rPr lang="en-US" altLang="zh-CN" dirty="0" smtClean="0"/>
              <a:t>p1,p2</a:t>
            </a:r>
            <a:r>
              <a:rPr lang="zh-CN" altLang="en-US" dirty="0" smtClean="0"/>
              <a:t>指向的内容，会引起实参的变化 </a:t>
            </a:r>
          </a:p>
          <a:p>
            <a:r>
              <a:rPr lang="zh-CN" altLang="en-US" dirty="0" smtClean="0"/>
              <a:t>  </a:t>
            </a:r>
            <a:r>
              <a:rPr lang="en-US" altLang="zh-CN" dirty="0" smtClean="0"/>
              <a:t>temp=*p1;</a:t>
            </a:r>
          </a:p>
          <a:p>
            <a:r>
              <a:rPr lang="en-US" altLang="zh-CN" dirty="0" smtClean="0"/>
              <a:t>  *p1=*p2;</a:t>
            </a:r>
          </a:p>
          <a:p>
            <a:r>
              <a:rPr lang="en-US" altLang="zh-CN" dirty="0" smtClean="0"/>
              <a:t>  *p2=temp;</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11</a:t>
            </a:fld>
            <a:endParaRPr lang="zh-CN" altLang="en-US"/>
          </a:p>
        </p:txBody>
      </p:sp>
    </p:spTree>
    <p:extLst>
      <p:ext uri="{BB962C8B-B14F-4D97-AF65-F5344CB8AC3E}">
        <p14:creationId xmlns:p14="http://schemas.microsoft.com/office/powerpoint/2010/main" val="100562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val="220552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B388CC84-BC7B-4EFB-A476-1A89D327F687}" type="datetime1">
              <a:rPr lang="zh-CN" altLang="en-US" smtClean="0"/>
              <a:t>2018/12/10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0E13EA-9F89-46E0-8DB2-E3AEA39F56EF}" type="datetime1">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AC6E81-5674-400B-9526-ADD7F3DDA60F}" type="datetime1">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4FF6074F-C831-4FB5-B65F-9CF7A4883A07}" type="datetime1">
              <a:rPr lang="zh-CN" altLang="en-US" smtClean="0"/>
              <a:t>2018/12/10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B0AB530-782F-46A1-995A-7B47A4DDF788}" type="datetime1">
              <a:rPr lang="zh-CN" altLang="en-US" smtClean="0"/>
              <a:t>2018/12/10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C4700E-EF19-47B4-A378-4D9708C49CDE}" type="datetime1">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D78CC2C-CCB8-4F83-8BDE-E92ED3E3D86A}" type="datetime1">
              <a:rPr lang="zh-CN" altLang="en-US" smtClean="0"/>
              <a:t>2018/12/10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22255D-84B7-4821-B1BC-72DFD7DB9412}" type="datetime1">
              <a:rPr lang="zh-CN" altLang="en-US" smtClean="0"/>
              <a:t>2018/12/10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6450C9-7B20-47DD-A7DC-4E30981E9374}" type="datetime1">
              <a:rPr lang="zh-CN" altLang="en-US" smtClean="0"/>
              <a:t>2018/12/10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75EF477-9CA7-46CD-981F-B765453091F2}" type="datetime1">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FD0C35C-7D4D-45AE-8D2A-31937177E195}" type="datetime1">
              <a:rPr lang="zh-CN" altLang="en-US" smtClean="0"/>
              <a:t>2018/12/10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04372-6E44-4F79-8F79-63C3A410F3BC}" type="datetime1">
              <a:rPr lang="zh-CN" altLang="en-US" smtClean="0"/>
              <a:t>2018/12/10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2.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7.png"/><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1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6.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slideLayout" Target="../slideLayouts/slideLayout2.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image" Target="../media/image18.png"/><Relationship Id="rId10" Type="http://schemas.openxmlformats.org/officeDocument/2006/relationships/tags" Target="../tags/tag90.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slideLayout" Target="../slideLayouts/slideLayout2.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image" Target="../media/image24.png"/><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slideLayout" Target="../slideLayouts/slideLayout2.xml"/><Relationship Id="rId4" Type="http://schemas.openxmlformats.org/officeDocument/2006/relationships/tags" Target="../tags/tag116.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120.xml"/><Relationship Id="rId7"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126.xml"/><Relationship Id="rId7"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48.xml.rels><?xml version="1.0" encoding="UTF-8" standalone="yes"?>
<Relationships xmlns="http://schemas.openxmlformats.org/package/2006/relationships"><Relationship Id="rId8" Type="http://schemas.openxmlformats.org/officeDocument/2006/relationships/tags" Target="../tags/tag137.xml"/><Relationship Id="rId3" Type="http://schemas.openxmlformats.org/officeDocument/2006/relationships/tags" Target="../tags/tag132.xml"/><Relationship Id="rId7" Type="http://schemas.openxmlformats.org/officeDocument/2006/relationships/tags" Target="../tags/tag136.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notesSlide" Target="../notesSlides/notesSlide36.xml"/><Relationship Id="rId5" Type="http://schemas.openxmlformats.org/officeDocument/2006/relationships/tags" Target="../tags/tag134.xml"/><Relationship Id="rId10" Type="http://schemas.openxmlformats.org/officeDocument/2006/relationships/slideLayout" Target="../slideLayouts/slideLayout7.xml"/><Relationship Id="rId4" Type="http://schemas.openxmlformats.org/officeDocument/2006/relationships/tags" Target="../tags/tag133.xml"/><Relationship Id="rId9" Type="http://schemas.openxmlformats.org/officeDocument/2006/relationships/tags" Target="../tags/tag138.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37.xml"/><Relationship Id="rId3" Type="http://schemas.openxmlformats.org/officeDocument/2006/relationships/tags" Target="../tags/tag141.xml"/><Relationship Id="rId7"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147.xml"/><Relationship Id="rId7"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s>
</file>

<file path=ppt/slides/_rels/slide51.xml.rels><?xml version="1.0" encoding="UTF-8" standalone="yes"?>
<Relationships xmlns="http://schemas.openxmlformats.org/package/2006/relationships"><Relationship Id="rId8" Type="http://schemas.openxmlformats.org/officeDocument/2006/relationships/tags" Target="../tags/tag158.xml"/><Relationship Id="rId3" Type="http://schemas.openxmlformats.org/officeDocument/2006/relationships/tags" Target="../tags/tag153.xml"/><Relationship Id="rId7" Type="http://schemas.openxmlformats.org/officeDocument/2006/relationships/tags" Target="../tags/tag157.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notesSlide" Target="../notesSlides/notesSlide39.xml"/><Relationship Id="rId5" Type="http://schemas.openxmlformats.org/officeDocument/2006/relationships/tags" Target="../tags/tag155.xml"/><Relationship Id="rId10" Type="http://schemas.openxmlformats.org/officeDocument/2006/relationships/slideLayout" Target="../slideLayouts/slideLayout7.xml"/><Relationship Id="rId4" Type="http://schemas.openxmlformats.org/officeDocument/2006/relationships/tags" Target="../tags/tag154.xml"/><Relationship Id="rId9" Type="http://schemas.openxmlformats.org/officeDocument/2006/relationships/tags" Target="../tags/tag159.xml"/></Relationships>
</file>

<file path=ppt/slides/_rels/slide52.xml.rels><?xml version="1.0" encoding="UTF-8" standalone="yes"?>
<Relationships xmlns="http://schemas.openxmlformats.org/package/2006/relationships"><Relationship Id="rId8" Type="http://schemas.openxmlformats.org/officeDocument/2006/relationships/notesSlide" Target="../notesSlides/notesSlide40.xml"/><Relationship Id="rId3" Type="http://schemas.openxmlformats.org/officeDocument/2006/relationships/tags" Target="../tags/tag162.xml"/><Relationship Id="rId7" Type="http://schemas.openxmlformats.org/officeDocument/2006/relationships/slideLayout" Target="../slideLayouts/slideLayout7.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image" Target="../media/image6.png"/><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
        <p:nvSpPr>
          <p:cNvPr id="2" name="灯片编号占位符 1"/>
          <p:cNvSpPr>
            <a:spLocks noGrp="1"/>
          </p:cNvSpPr>
          <p:nvPr>
            <p:ph type="sldNum" sz="quarter" idx="12"/>
          </p:nvPr>
        </p:nvSpPr>
        <p:spPr/>
        <p:txBody>
          <a:bodyPr/>
          <a:lstStyle/>
          <a:p>
            <a:fld id="{B058512A-BF6F-43D0-855A-BBBF14572BDB}" type="slidenum">
              <a:rPr lang="zh-CN" altLang="en-US" smtClean="0"/>
              <a:pPr/>
              <a:t>1</a:t>
            </a:fld>
            <a:endParaRPr lang="zh-CN" altLang="en-US"/>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0521" y="-106988"/>
            <a:ext cx="11506200" cy="1325563"/>
          </a:xfrm>
        </p:spPr>
        <p:txBody>
          <a:bodyPr>
            <a:normAutofit/>
          </a:bodyPr>
          <a:lstStyle/>
          <a:p>
            <a:r>
              <a:rPr lang="zh-CN" altLang="en-US" sz="2800" dirty="0"/>
              <a:t>指针变量作为函数</a:t>
            </a:r>
            <a:r>
              <a:rPr lang="zh-CN" altLang="en-US" sz="2800" dirty="0" smtClean="0"/>
              <a:t>参数（</a:t>
            </a:r>
            <a:r>
              <a:rPr lang="zh-CN" altLang="en-US" sz="2800" dirty="0"/>
              <a:t>地址传递</a:t>
            </a:r>
            <a:r>
              <a:rPr lang="en-US" altLang="zh-CN" sz="2800" dirty="0"/>
              <a:t>, </a:t>
            </a:r>
            <a:r>
              <a:rPr lang="zh-CN" altLang="en-US" sz="2800" dirty="0"/>
              <a:t>形参和实参指向同一存储单元）</a:t>
            </a:r>
          </a:p>
        </p:txBody>
      </p:sp>
      <p:sp>
        <p:nvSpPr>
          <p:cNvPr id="44" name="MH_Desc_1"/>
          <p:cNvSpPr/>
          <p:nvPr>
            <p:custDataLst>
              <p:tags r:id="rId1"/>
            </p:custDataLst>
          </p:nvPr>
        </p:nvSpPr>
        <p:spPr>
          <a:xfrm>
            <a:off x="180892" y="1036654"/>
            <a:ext cx="7637228" cy="55165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dirty="0" smtClean="0">
                <a:solidFill>
                  <a:schemeClr val="tx1"/>
                </a:solidFill>
              </a:rPr>
              <a:t>函数</a:t>
            </a:r>
            <a:r>
              <a:rPr lang="zh-CN" altLang="en-US" dirty="0">
                <a:solidFill>
                  <a:schemeClr val="tx1"/>
                </a:solidFill>
              </a:rPr>
              <a:t>的调用可以（而且只可以）得到一个返回值（即函数值），而使用指针变量作参数，可以得到多个变化了的值。如果不用指针变量是难以做到这一点的。要善于利用</a:t>
            </a:r>
            <a:r>
              <a:rPr lang="zh-CN" altLang="en-US" b="1" dirty="0">
                <a:solidFill>
                  <a:schemeClr val="accent1"/>
                </a:solidFill>
              </a:rPr>
              <a:t>指针法</a:t>
            </a:r>
            <a:r>
              <a:rPr lang="zh-CN" altLang="en-US" dirty="0" smtClean="0">
                <a:solidFill>
                  <a:schemeClr val="tx1"/>
                </a:solidFill>
              </a:rPr>
              <a:t>。</a:t>
            </a:r>
            <a:endParaRPr lang="en-US" altLang="zh-CN" dirty="0" smtClean="0">
              <a:solidFill>
                <a:schemeClr val="tx1"/>
              </a:solidFill>
            </a:endParaRPr>
          </a:p>
          <a:p>
            <a:pPr algn="just">
              <a:lnSpc>
                <a:spcPct val="150000"/>
              </a:lnSpc>
              <a:spcBef>
                <a:spcPts val="600"/>
              </a:spcBef>
              <a:spcAft>
                <a:spcPts val="600"/>
              </a:spcAft>
              <a:defRPr/>
            </a:pPr>
            <a:r>
              <a:rPr lang="zh-CN" altLang="en-US" dirty="0" smtClean="0">
                <a:solidFill>
                  <a:schemeClr val="tx1"/>
                </a:solidFill>
              </a:rPr>
              <a:t>如果</a:t>
            </a:r>
            <a:r>
              <a:rPr lang="zh-CN" altLang="en-US" dirty="0">
                <a:solidFill>
                  <a:schemeClr val="tx1"/>
                </a:solidFill>
              </a:rPr>
              <a:t>想通过函数调用得到</a:t>
            </a:r>
            <a:r>
              <a:rPr lang="en-US" altLang="zh-CN" dirty="0">
                <a:solidFill>
                  <a:schemeClr val="tx1"/>
                </a:solidFill>
              </a:rPr>
              <a:t>n</a:t>
            </a:r>
            <a:r>
              <a:rPr lang="zh-CN" altLang="en-US" dirty="0">
                <a:solidFill>
                  <a:schemeClr val="tx1"/>
                </a:solidFill>
              </a:rPr>
              <a:t>个要改变的值，可以这样做</a:t>
            </a:r>
            <a:r>
              <a:rPr lang="en-US" altLang="zh-CN" dirty="0">
                <a:solidFill>
                  <a:schemeClr val="tx1"/>
                </a:solidFill>
              </a:rPr>
              <a:t>: </a:t>
            </a:r>
          </a:p>
          <a:p>
            <a:pPr marL="342900" indent="-342900" algn="just">
              <a:lnSpc>
                <a:spcPct val="150000"/>
              </a:lnSpc>
              <a:spcBef>
                <a:spcPts val="600"/>
              </a:spcBef>
              <a:spcAft>
                <a:spcPts val="600"/>
              </a:spcAft>
              <a:buFont typeface="+mj-ea"/>
              <a:buAutoNum type="circleNumDbPlain"/>
              <a:defRPr/>
            </a:pPr>
            <a:r>
              <a:rPr lang="zh-CN" altLang="en-US" dirty="0" smtClean="0">
                <a:solidFill>
                  <a:schemeClr val="tx1"/>
                </a:solidFill>
              </a:rPr>
              <a:t>在</a:t>
            </a:r>
            <a:r>
              <a:rPr lang="zh-CN" altLang="en-US" dirty="0">
                <a:solidFill>
                  <a:schemeClr val="tx1"/>
                </a:solidFill>
              </a:rPr>
              <a:t>主调函数中设</a:t>
            </a:r>
            <a:r>
              <a:rPr lang="en-US" altLang="zh-CN" dirty="0">
                <a:solidFill>
                  <a:schemeClr val="tx1"/>
                </a:solidFill>
              </a:rPr>
              <a:t>n</a:t>
            </a:r>
            <a:r>
              <a:rPr lang="zh-CN" altLang="en-US" dirty="0">
                <a:solidFill>
                  <a:schemeClr val="tx1"/>
                </a:solidFill>
              </a:rPr>
              <a:t>个变量，用</a:t>
            </a:r>
            <a:r>
              <a:rPr lang="en-US" altLang="zh-CN" dirty="0">
                <a:solidFill>
                  <a:schemeClr val="tx1"/>
                </a:solidFill>
              </a:rPr>
              <a:t>n</a:t>
            </a:r>
            <a:r>
              <a:rPr lang="zh-CN" altLang="en-US" dirty="0">
                <a:solidFill>
                  <a:schemeClr val="tx1"/>
                </a:solidFill>
              </a:rPr>
              <a:t>个指针变量指向它们</a:t>
            </a:r>
            <a:r>
              <a:rPr lang="zh-CN" altLang="en-US" dirty="0" smtClean="0">
                <a:solidFill>
                  <a:schemeClr val="tx1"/>
                </a:solidFill>
              </a:rPr>
              <a:t>；</a:t>
            </a:r>
            <a:endParaRPr lang="zh-CN" altLang="en-US" dirty="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dirty="0" smtClean="0">
                <a:solidFill>
                  <a:schemeClr val="tx1"/>
                </a:solidFill>
              </a:rPr>
              <a:t>设计</a:t>
            </a:r>
            <a:r>
              <a:rPr lang="zh-CN" altLang="en-US" dirty="0">
                <a:solidFill>
                  <a:schemeClr val="tx1"/>
                </a:solidFill>
              </a:rPr>
              <a:t>一个函数，有</a:t>
            </a:r>
            <a:r>
              <a:rPr lang="en-US" altLang="zh-CN" dirty="0">
                <a:solidFill>
                  <a:schemeClr val="tx1"/>
                </a:solidFill>
              </a:rPr>
              <a:t>n</a:t>
            </a:r>
            <a:r>
              <a:rPr lang="zh-CN" altLang="en-US" dirty="0">
                <a:solidFill>
                  <a:schemeClr val="tx1"/>
                </a:solidFill>
              </a:rPr>
              <a:t>个指针形参。在这个函数中改变这</a:t>
            </a:r>
            <a:r>
              <a:rPr lang="en-US" altLang="zh-CN" dirty="0">
                <a:solidFill>
                  <a:schemeClr val="tx1"/>
                </a:solidFill>
              </a:rPr>
              <a:t>n</a:t>
            </a:r>
            <a:r>
              <a:rPr lang="zh-CN" altLang="en-US" dirty="0">
                <a:solidFill>
                  <a:schemeClr val="tx1"/>
                </a:solidFill>
              </a:rPr>
              <a:t>个形参的值</a:t>
            </a:r>
            <a:r>
              <a:rPr lang="zh-CN" altLang="en-US" dirty="0" smtClean="0">
                <a:solidFill>
                  <a:schemeClr val="tx1"/>
                </a:solidFill>
              </a:rPr>
              <a:t>；</a:t>
            </a:r>
            <a:endParaRPr lang="zh-CN" altLang="en-US" dirty="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dirty="0" smtClean="0">
                <a:solidFill>
                  <a:schemeClr val="tx1"/>
                </a:solidFill>
              </a:rPr>
              <a:t>在</a:t>
            </a:r>
            <a:r>
              <a:rPr lang="zh-CN" altLang="en-US" dirty="0">
                <a:solidFill>
                  <a:schemeClr val="tx1"/>
                </a:solidFill>
              </a:rPr>
              <a:t>主调函数中调用这个函数，在调用时将这</a:t>
            </a:r>
            <a:r>
              <a:rPr lang="en-US" altLang="zh-CN" dirty="0">
                <a:solidFill>
                  <a:schemeClr val="tx1"/>
                </a:solidFill>
              </a:rPr>
              <a:t>n</a:t>
            </a:r>
            <a:r>
              <a:rPr lang="zh-CN" altLang="en-US" dirty="0">
                <a:solidFill>
                  <a:schemeClr val="tx1"/>
                </a:solidFill>
              </a:rPr>
              <a:t>个指针变量作实参，将它们的值，也就是相关变量的地址传给该函数的形参</a:t>
            </a:r>
            <a:r>
              <a:rPr lang="zh-CN" altLang="en-US" dirty="0" smtClean="0">
                <a:solidFill>
                  <a:schemeClr val="tx1"/>
                </a:solidFill>
              </a:rPr>
              <a:t>；</a:t>
            </a:r>
            <a:endParaRPr lang="zh-CN" altLang="en-US" dirty="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dirty="0" smtClean="0">
                <a:solidFill>
                  <a:schemeClr val="tx1"/>
                </a:solidFill>
              </a:rPr>
              <a:t>在</a:t>
            </a:r>
            <a:r>
              <a:rPr lang="zh-CN" altLang="en-US" dirty="0">
                <a:solidFill>
                  <a:schemeClr val="tx1"/>
                </a:solidFill>
              </a:rPr>
              <a:t>执行该函数的过程中，通过形参指针变量，改变它们所指向的</a:t>
            </a:r>
            <a:r>
              <a:rPr lang="en-US" altLang="zh-CN" dirty="0">
                <a:solidFill>
                  <a:schemeClr val="tx1"/>
                </a:solidFill>
              </a:rPr>
              <a:t>n</a:t>
            </a:r>
            <a:r>
              <a:rPr lang="zh-CN" altLang="en-US" dirty="0">
                <a:solidFill>
                  <a:schemeClr val="tx1"/>
                </a:solidFill>
              </a:rPr>
              <a:t>个变量的值</a:t>
            </a:r>
            <a:r>
              <a:rPr lang="zh-CN" altLang="en-US" dirty="0" smtClean="0">
                <a:solidFill>
                  <a:schemeClr val="tx1"/>
                </a:solidFill>
              </a:rPr>
              <a:t>；</a:t>
            </a:r>
            <a:endParaRPr lang="zh-CN" altLang="en-US" dirty="0">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dirty="0" smtClean="0">
                <a:solidFill>
                  <a:schemeClr val="tx1"/>
                </a:solidFill>
              </a:rPr>
              <a:t>主调</a:t>
            </a:r>
            <a:r>
              <a:rPr lang="zh-CN" altLang="en-US" dirty="0">
                <a:solidFill>
                  <a:schemeClr val="tx1"/>
                </a:solidFill>
              </a:rPr>
              <a:t>函数中就可以使用这些改变了值的变量。</a:t>
            </a:r>
            <a:endParaRPr lang="en-US" altLang="zh-CN" dirty="0">
              <a:solidFill>
                <a:schemeClr val="tx1"/>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10</a:t>
            </a:fld>
            <a:endParaRPr lang="zh-CN" altLang="en-US"/>
          </a:p>
        </p:txBody>
      </p:sp>
      <p:sp>
        <p:nvSpPr>
          <p:cNvPr id="4" name="TextBox 3"/>
          <p:cNvSpPr txBox="1"/>
          <p:nvPr/>
        </p:nvSpPr>
        <p:spPr>
          <a:xfrm>
            <a:off x="7818120" y="2010120"/>
            <a:ext cx="4236720" cy="1323439"/>
          </a:xfrm>
          <a:prstGeom prst="rect">
            <a:avLst/>
          </a:prstGeom>
          <a:noFill/>
          <a:ln>
            <a:solidFill>
              <a:schemeClr val="accent1"/>
            </a:solidFill>
          </a:ln>
        </p:spPr>
        <p:txBody>
          <a:bodyPr wrap="square" rtlCol="0">
            <a:spAutoFit/>
          </a:bodyPr>
          <a:lstStyle/>
          <a:p>
            <a:r>
              <a:rPr lang="en-US" altLang="zh-CN" sz="1600" b="1" dirty="0" err="1" smtClean="0"/>
              <a:t>mian</a:t>
            </a:r>
            <a:r>
              <a:rPr lang="zh-CN" altLang="en-US" sz="1600" b="1" dirty="0" smtClean="0"/>
              <a:t>函数</a:t>
            </a:r>
            <a:r>
              <a:rPr lang="en-US" altLang="zh-CN" sz="1600" b="1" dirty="0" smtClean="0"/>
              <a:t>:</a:t>
            </a:r>
          </a:p>
          <a:p>
            <a:r>
              <a:rPr lang="en-US" altLang="zh-CN" sz="1600" b="1" dirty="0" smtClean="0"/>
              <a:t>float </a:t>
            </a:r>
            <a:r>
              <a:rPr lang="en-US" altLang="zh-CN" sz="1600" b="1" dirty="0" err="1" smtClean="0"/>
              <a:t>a,b,c</a:t>
            </a:r>
            <a:r>
              <a:rPr lang="en-US" altLang="zh-CN" sz="1600" b="1" dirty="0" smtClean="0"/>
              <a:t>;</a:t>
            </a:r>
          </a:p>
          <a:p>
            <a:r>
              <a:rPr lang="en-US" altLang="zh-CN" sz="1600" b="1" dirty="0" smtClean="0"/>
              <a:t>float *p1 = &amp;a,*p2 = &amp;b,*p3 = &amp;c;</a:t>
            </a:r>
          </a:p>
          <a:p>
            <a:r>
              <a:rPr lang="en-US" altLang="zh-CN" sz="1600" b="1" dirty="0" smtClean="0"/>
              <a:t>fun(p1,p2,p3);</a:t>
            </a:r>
          </a:p>
          <a:p>
            <a:r>
              <a:rPr lang="en-US" altLang="zh-CN" sz="1600" b="1" dirty="0" err="1" smtClean="0"/>
              <a:t>printf</a:t>
            </a:r>
            <a:r>
              <a:rPr lang="en-US" altLang="zh-CN" sz="1600" b="1" dirty="0" smtClean="0"/>
              <a:t>(</a:t>
            </a:r>
            <a:r>
              <a:rPr lang="zh-CN" altLang="en-US" sz="1600" b="1" dirty="0" smtClean="0"/>
              <a:t>“</a:t>
            </a:r>
            <a:r>
              <a:rPr lang="en-US" altLang="zh-CN" sz="1600" b="1" dirty="0" smtClean="0"/>
              <a:t>%</a:t>
            </a:r>
            <a:r>
              <a:rPr lang="en-US" altLang="zh-CN" sz="1600" b="1" dirty="0" err="1" smtClean="0"/>
              <a:t>f,%f,%f</a:t>
            </a:r>
            <a:r>
              <a:rPr lang="en-US" altLang="zh-CN" sz="1600" b="1" dirty="0" smtClean="0"/>
              <a:t>\n</a:t>
            </a:r>
            <a:r>
              <a:rPr lang="zh-CN" altLang="en-US" sz="1600" b="1" dirty="0" smtClean="0"/>
              <a:t>”</a:t>
            </a:r>
            <a:r>
              <a:rPr lang="en-US" altLang="zh-CN" sz="1600" b="1" dirty="0" smtClean="0"/>
              <a:t>,*p1,*p2,*p3);</a:t>
            </a:r>
            <a:endParaRPr lang="zh-CN" altLang="en-US" sz="1600" b="1" dirty="0"/>
          </a:p>
        </p:txBody>
      </p:sp>
      <p:sp>
        <p:nvSpPr>
          <p:cNvPr id="6" name="TextBox 5"/>
          <p:cNvSpPr txBox="1"/>
          <p:nvPr/>
        </p:nvSpPr>
        <p:spPr>
          <a:xfrm>
            <a:off x="7863840" y="3869400"/>
            <a:ext cx="4236720" cy="2062103"/>
          </a:xfrm>
          <a:prstGeom prst="rect">
            <a:avLst/>
          </a:prstGeom>
          <a:noFill/>
          <a:ln>
            <a:solidFill>
              <a:schemeClr val="accent1"/>
            </a:solidFill>
          </a:ln>
        </p:spPr>
        <p:txBody>
          <a:bodyPr wrap="square" rtlCol="0">
            <a:spAutoFit/>
          </a:bodyPr>
          <a:lstStyle/>
          <a:p>
            <a:r>
              <a:rPr lang="en-US" altLang="zh-CN" sz="1600" b="1" dirty="0" smtClean="0"/>
              <a:t>fun</a:t>
            </a:r>
            <a:r>
              <a:rPr lang="zh-CN" altLang="en-US" sz="1600" b="1" dirty="0" smtClean="0"/>
              <a:t>函数</a:t>
            </a:r>
            <a:r>
              <a:rPr lang="en-US" altLang="zh-CN" sz="1600" b="1" dirty="0" smtClean="0"/>
              <a:t>:</a:t>
            </a:r>
          </a:p>
          <a:p>
            <a:r>
              <a:rPr lang="en-US" altLang="zh-CN" sz="1600" b="1" dirty="0" smtClean="0"/>
              <a:t>void fun(float *p1,float *p2,float *p3)</a:t>
            </a:r>
          </a:p>
          <a:p>
            <a:r>
              <a:rPr lang="en-US" altLang="zh-CN" sz="1600" b="1" dirty="0" smtClean="0"/>
              <a:t>{</a:t>
            </a:r>
          </a:p>
          <a:p>
            <a:r>
              <a:rPr lang="en-US" altLang="zh-CN" sz="1600" b="1" dirty="0"/>
              <a:t> </a:t>
            </a:r>
            <a:r>
              <a:rPr lang="en-US" altLang="zh-CN" sz="1600" b="1" dirty="0" smtClean="0"/>
              <a:t> *p1 = 10;</a:t>
            </a:r>
          </a:p>
          <a:p>
            <a:r>
              <a:rPr lang="en-US" altLang="zh-CN" sz="1600" b="1" dirty="0"/>
              <a:t> </a:t>
            </a:r>
            <a:r>
              <a:rPr lang="en-US" altLang="zh-CN" sz="1600" b="1" dirty="0" smtClean="0"/>
              <a:t> *p2 = 20;</a:t>
            </a:r>
          </a:p>
          <a:p>
            <a:r>
              <a:rPr lang="en-US" altLang="zh-CN" sz="1600" b="1" dirty="0"/>
              <a:t> </a:t>
            </a:r>
            <a:r>
              <a:rPr lang="en-US" altLang="zh-CN" sz="1600" b="1" dirty="0" smtClean="0"/>
              <a:t> *p3 = 30;</a:t>
            </a:r>
          </a:p>
          <a:p>
            <a:r>
              <a:rPr lang="en-US" altLang="zh-CN" sz="1600" b="1" dirty="0"/>
              <a:t>}</a:t>
            </a:r>
            <a:endParaRPr lang="en-US" altLang="zh-CN" sz="1600" b="1" dirty="0" smtClean="0"/>
          </a:p>
          <a:p>
            <a:endParaRPr lang="zh-CN" altLang="en-US" sz="1600" b="1" dirty="0"/>
          </a:p>
        </p:txBody>
      </p:sp>
    </p:spTree>
    <p:extLst>
      <p:ext uri="{BB962C8B-B14F-4D97-AF65-F5344CB8AC3E}">
        <p14:creationId xmlns:p14="http://schemas.microsoft.com/office/powerpoint/2010/main" val="3200089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p>
        </p:txBody>
      </p:sp>
      <p:sp>
        <p:nvSpPr>
          <p:cNvPr id="3" name="内容占位符 2"/>
          <p:cNvSpPr>
            <a:spLocks noGrp="1"/>
          </p:cNvSpPr>
          <p:nvPr>
            <p:ph idx="1"/>
          </p:nvPr>
        </p:nvSpPr>
        <p:spPr>
          <a:xfrm>
            <a:off x="413648" y="952528"/>
            <a:ext cx="763112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8.4】</a:t>
            </a:r>
            <a:r>
              <a:rPr lang="zh-CN" altLang="en-US" sz="2000">
                <a:solidFill>
                  <a:schemeClr val="accent1"/>
                </a:solidFill>
              </a:rPr>
              <a:t>对输入的两个整数按大小顺序输出。</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0" y="1648615"/>
            <a:ext cx="12085320" cy="278622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swap(</a:t>
            </a:r>
            <a:r>
              <a:rPr lang="en-US" altLang="zh-CN" sz="1400" dirty="0" err="1"/>
              <a:t>int</a:t>
            </a:r>
            <a:r>
              <a:rPr lang="en-US" altLang="zh-CN" sz="1400" dirty="0"/>
              <a:t> *p1,int *p2);</a:t>
            </a:r>
          </a:p>
          <a:p>
            <a:pPr defTabSz="363538"/>
            <a:r>
              <a:rPr lang="en-US" altLang="zh-CN" sz="1400" dirty="0"/>
              <a:t>	</a:t>
            </a:r>
            <a:r>
              <a:rPr lang="en-US" altLang="zh-CN" sz="1400" dirty="0" err="1"/>
              <a:t>int</a:t>
            </a:r>
            <a:r>
              <a:rPr lang="en-US" altLang="zh-CN" sz="1400" dirty="0"/>
              <a:t> </a:t>
            </a:r>
            <a:r>
              <a:rPr lang="en-US" altLang="zh-CN" sz="1400" dirty="0" err="1"/>
              <a:t>a,b</a:t>
            </a:r>
            <a:r>
              <a:rPr lang="en-US" altLang="zh-CN" sz="1400" dirty="0"/>
              <a:t>;</a:t>
            </a:r>
          </a:p>
          <a:p>
            <a:pPr defTabSz="363538"/>
            <a:r>
              <a:rPr lang="en-US" altLang="zh-CN" sz="1400" dirty="0"/>
              <a:t>	</a:t>
            </a:r>
            <a:r>
              <a:rPr lang="en-US" altLang="zh-CN" sz="1400" dirty="0" err="1"/>
              <a:t>int</a:t>
            </a:r>
            <a:r>
              <a:rPr lang="en-US" altLang="zh-CN" sz="1400" dirty="0"/>
              <a:t> *pointer_1,*pointer_2</a:t>
            </a:r>
            <a:r>
              <a:rPr lang="en-US" altLang="zh-CN" sz="1400" dirty="0" smtClean="0"/>
              <a:t>;</a:t>
            </a:r>
            <a:r>
              <a:rPr lang="en-US" altLang="zh-CN" sz="1400" dirty="0" smtClean="0">
                <a:solidFill>
                  <a:srgbClr val="008000"/>
                </a:solidFill>
              </a:rPr>
              <a:t>//</a:t>
            </a:r>
            <a:r>
              <a:rPr lang="en-US" altLang="zh-CN" sz="1400" dirty="0">
                <a:solidFill>
                  <a:srgbClr val="008000"/>
                </a:solidFill>
              </a:rPr>
              <a:t>pointer_1,pointer_2</a:t>
            </a:r>
            <a:r>
              <a:rPr lang="zh-CN" altLang="en-US" sz="1400" dirty="0">
                <a:solidFill>
                  <a:srgbClr val="008000"/>
                </a:solidFill>
              </a:rPr>
              <a:t>是</a:t>
            </a:r>
            <a:r>
              <a:rPr lang="en-US" altLang="zh-CN" sz="1400" dirty="0" err="1" smtClean="0">
                <a:solidFill>
                  <a:srgbClr val="008000"/>
                </a:solidFill>
              </a:rPr>
              <a:t>int</a:t>
            </a:r>
            <a:r>
              <a:rPr lang="en-US" altLang="zh-CN" sz="1400" dirty="0" smtClean="0">
                <a:solidFill>
                  <a:srgbClr val="008000"/>
                </a:solidFill>
              </a:rPr>
              <a:t> *</a:t>
            </a:r>
            <a:r>
              <a:rPr lang="zh-CN" altLang="en-US" sz="1400" dirty="0" smtClean="0">
                <a:solidFill>
                  <a:srgbClr val="008000"/>
                </a:solidFill>
              </a:rPr>
              <a:t>型变量 </a:t>
            </a:r>
            <a:endParaRPr lang="en-US" altLang="zh-CN" sz="1400" dirty="0"/>
          </a:p>
          <a:p>
            <a:pPr defTabSz="363538"/>
            <a:r>
              <a:rPr lang="en-US" altLang="zh-CN" sz="1400" dirty="0"/>
              <a:t>	</a:t>
            </a:r>
            <a:r>
              <a:rPr lang="en-US" altLang="zh-CN" sz="1400" dirty="0" err="1"/>
              <a:t>scanf</a:t>
            </a:r>
            <a:r>
              <a:rPr lang="en-US" altLang="zh-CN" sz="1400" dirty="0"/>
              <a:t>("%</a:t>
            </a:r>
            <a:r>
              <a:rPr lang="en-US" altLang="zh-CN" sz="1400" dirty="0" err="1"/>
              <a:t>d,%d",&amp;a,&amp;b</a:t>
            </a:r>
            <a:r>
              <a:rPr lang="en-US" altLang="zh-CN" sz="1400" dirty="0"/>
              <a:t>);</a:t>
            </a:r>
          </a:p>
          <a:p>
            <a:pPr defTabSz="363538"/>
            <a:r>
              <a:rPr lang="en-US" altLang="zh-CN" sz="1400" dirty="0"/>
              <a:t>	pointer_1=&amp;a;</a:t>
            </a:r>
          </a:p>
          <a:p>
            <a:pPr defTabSz="363538"/>
            <a:r>
              <a:rPr lang="en-US" altLang="zh-CN" sz="1400" dirty="0"/>
              <a:t>	pointer_2=&amp;b;</a:t>
            </a:r>
          </a:p>
          <a:p>
            <a:pPr defTabSz="363538"/>
            <a:r>
              <a:rPr lang="en-US" altLang="zh-CN" sz="1400" dirty="0"/>
              <a:t>	if(a&lt;b) swap(pointer_1,pointer_2</a:t>
            </a:r>
            <a:r>
              <a:rPr lang="en-US" altLang="zh-CN" sz="1400" dirty="0" smtClean="0"/>
              <a:t>); </a:t>
            </a:r>
            <a:r>
              <a:rPr lang="en-US" altLang="zh-CN" sz="1400" dirty="0" smtClean="0">
                <a:solidFill>
                  <a:srgbClr val="008000"/>
                </a:solidFill>
              </a:rPr>
              <a:t>//</a:t>
            </a:r>
            <a:r>
              <a:rPr lang="zh-CN" altLang="en-US" sz="1400" dirty="0">
                <a:solidFill>
                  <a:srgbClr val="008000"/>
                </a:solidFill>
              </a:rPr>
              <a:t>调用</a:t>
            </a:r>
            <a:r>
              <a:rPr lang="en-US" altLang="zh-CN" sz="1400" dirty="0">
                <a:solidFill>
                  <a:srgbClr val="008000"/>
                </a:solidFill>
              </a:rPr>
              <a:t>swap</a:t>
            </a:r>
            <a:r>
              <a:rPr lang="zh-CN" altLang="en-US" sz="1400" dirty="0">
                <a:solidFill>
                  <a:srgbClr val="008000"/>
                </a:solidFill>
              </a:rPr>
              <a:t>函数，用指针变量作实参</a:t>
            </a:r>
          </a:p>
          <a:p>
            <a:pPr defTabSz="363538"/>
            <a:r>
              <a:rPr lang="zh-CN" altLang="en-US" sz="1400" dirty="0"/>
              <a:t>	</a:t>
            </a:r>
            <a:r>
              <a:rPr lang="en-US" altLang="zh-CN" sz="1400" dirty="0" err="1"/>
              <a:t>printf</a:t>
            </a:r>
            <a:r>
              <a:rPr lang="en-US" altLang="zh-CN" sz="1400" dirty="0"/>
              <a:t>("max=%</a:t>
            </a:r>
            <a:r>
              <a:rPr lang="en-US" altLang="zh-CN" sz="1400" dirty="0" err="1"/>
              <a:t>d,min</a:t>
            </a:r>
            <a:r>
              <a:rPr lang="en-US" altLang="zh-CN" sz="1400" dirty="0"/>
              <a:t>=%d\n",*pointer_1,*pointer_2);</a:t>
            </a:r>
          </a:p>
          <a:p>
            <a:pPr defTabSz="363538"/>
            <a:r>
              <a:rPr lang="en-US" altLang="zh-CN" sz="1400" dirty="0"/>
              <a:t>	return 0;</a:t>
            </a:r>
          </a:p>
          <a:p>
            <a:pPr defTabSz="363538"/>
            <a:r>
              <a:rPr lang="en-US" altLang="zh-CN" sz="1400" dirty="0"/>
              <a:t>}</a:t>
            </a:r>
          </a:p>
          <a:p>
            <a:pPr defTabSz="363538"/>
            <a:endParaRPr lang="en-US" altLang="zh-CN" sz="1400" dirty="0"/>
          </a:p>
          <a:p>
            <a:pPr defTabSz="363538"/>
            <a:r>
              <a:rPr lang="en-US" altLang="zh-CN" sz="1400" dirty="0"/>
              <a:t>void swap(</a:t>
            </a:r>
            <a:r>
              <a:rPr lang="en-US" altLang="zh-CN" sz="1400" dirty="0" err="1"/>
              <a:t>int</a:t>
            </a:r>
            <a:r>
              <a:rPr lang="en-US" altLang="zh-CN" sz="1400" dirty="0"/>
              <a:t> *p1,int *p2) </a:t>
            </a:r>
            <a:r>
              <a:rPr lang="en-US" altLang="zh-CN" sz="1400" dirty="0" smtClean="0"/>
              <a:t>	</a:t>
            </a:r>
            <a:r>
              <a:rPr lang="en-US" altLang="zh-CN" sz="1400" dirty="0">
                <a:solidFill>
                  <a:srgbClr val="008000"/>
                </a:solidFill>
              </a:rPr>
              <a:t>//</a:t>
            </a:r>
            <a:r>
              <a:rPr lang="zh-CN" altLang="en-US" sz="1400" dirty="0">
                <a:solidFill>
                  <a:srgbClr val="008000"/>
                </a:solidFill>
              </a:rPr>
              <a:t>形参是指针变量</a:t>
            </a:r>
          </a:p>
          <a:p>
            <a:pPr defTabSz="363538"/>
            <a:r>
              <a:rPr lang="en-US" altLang="zh-CN" sz="1400" dirty="0"/>
              <a:t>{	</a:t>
            </a:r>
            <a:endParaRPr lang="en-US" altLang="zh-CN" sz="1400" dirty="0" smtClean="0"/>
          </a:p>
          <a:p>
            <a:pPr defTabSz="363538"/>
            <a:r>
              <a:rPr lang="en-US" altLang="zh-CN" sz="1400" dirty="0"/>
              <a:t> </a:t>
            </a:r>
            <a:r>
              <a:rPr lang="en-US" altLang="zh-CN" sz="1400" dirty="0" smtClean="0"/>
              <a:t>   </a:t>
            </a:r>
            <a:r>
              <a:rPr lang="en-US" altLang="zh-CN" sz="1400" dirty="0" err="1" smtClean="0"/>
              <a:t>int</a:t>
            </a:r>
            <a:r>
              <a:rPr lang="en-US" altLang="zh-CN" sz="1400" dirty="0" smtClean="0"/>
              <a:t> </a:t>
            </a:r>
            <a:r>
              <a:rPr lang="en-US" altLang="zh-CN" sz="1400" dirty="0"/>
              <a:t>*p;</a:t>
            </a:r>
          </a:p>
          <a:p>
            <a:pPr defTabSz="363538"/>
            <a:r>
              <a:rPr lang="en-US" altLang="zh-CN" sz="1400" dirty="0"/>
              <a:t>	p=p1</a:t>
            </a:r>
            <a:r>
              <a:rPr lang="en-US" altLang="zh-CN" sz="1400" dirty="0" smtClean="0"/>
              <a:t>;</a:t>
            </a:r>
            <a:r>
              <a:rPr lang="en-US" altLang="zh-CN" sz="1400" dirty="0"/>
              <a:t> </a:t>
            </a:r>
            <a:r>
              <a:rPr lang="en-US" altLang="zh-CN" sz="1400" dirty="0" smtClean="0"/>
              <a:t> </a:t>
            </a:r>
            <a:r>
              <a:rPr lang="en-US" altLang="zh-CN" sz="1400" dirty="0" smtClean="0">
                <a:solidFill>
                  <a:srgbClr val="008000"/>
                </a:solidFill>
              </a:rPr>
              <a:t>//</a:t>
            </a:r>
            <a:r>
              <a:rPr lang="zh-CN" altLang="en-US" sz="1400" dirty="0">
                <a:solidFill>
                  <a:srgbClr val="008000"/>
                </a:solidFill>
              </a:rPr>
              <a:t>下面</a:t>
            </a:r>
            <a:r>
              <a:rPr lang="en-US" altLang="zh-CN" sz="1400" dirty="0">
                <a:solidFill>
                  <a:srgbClr val="008000"/>
                </a:solidFill>
              </a:rPr>
              <a:t>3</a:t>
            </a:r>
            <a:r>
              <a:rPr lang="zh-CN" altLang="en-US" sz="1400" dirty="0">
                <a:solidFill>
                  <a:srgbClr val="008000"/>
                </a:solidFill>
              </a:rPr>
              <a:t>行交换</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r>
              <a:rPr lang="zh-CN" altLang="en-US" sz="1400" dirty="0" smtClean="0">
                <a:solidFill>
                  <a:srgbClr val="008000"/>
                </a:solidFill>
              </a:rPr>
              <a:t>的值，而不是交换</a:t>
            </a:r>
            <a:r>
              <a:rPr lang="en-US" altLang="zh-CN" sz="1400" dirty="0" smtClean="0">
                <a:solidFill>
                  <a:srgbClr val="008000"/>
                </a:solidFill>
              </a:rPr>
              <a:t>p1</a:t>
            </a:r>
            <a:r>
              <a:rPr lang="zh-CN" altLang="en-US" sz="1400" dirty="0" smtClean="0">
                <a:solidFill>
                  <a:srgbClr val="008000"/>
                </a:solidFill>
              </a:rPr>
              <a:t>、</a:t>
            </a:r>
            <a:r>
              <a:rPr lang="en-US" altLang="zh-CN" sz="1400" dirty="0" smtClean="0">
                <a:solidFill>
                  <a:srgbClr val="008000"/>
                </a:solidFill>
              </a:rPr>
              <a:t>p2</a:t>
            </a:r>
            <a:r>
              <a:rPr lang="zh-CN" altLang="en-US" sz="1400" dirty="0" smtClean="0">
                <a:solidFill>
                  <a:srgbClr val="008000"/>
                </a:solidFill>
              </a:rPr>
              <a:t>指向的内容</a:t>
            </a:r>
            <a:endParaRPr lang="zh-CN" altLang="en-US" sz="1400" dirty="0">
              <a:solidFill>
                <a:srgbClr val="008000"/>
              </a:solidFill>
            </a:endParaRPr>
          </a:p>
          <a:p>
            <a:pPr defTabSz="363538"/>
            <a:r>
              <a:rPr lang="zh-CN" altLang="en-US" sz="1400" dirty="0"/>
              <a:t>	</a:t>
            </a:r>
            <a:r>
              <a:rPr lang="en-US" altLang="zh-CN" sz="1400" dirty="0"/>
              <a:t>p1=p2;</a:t>
            </a:r>
          </a:p>
          <a:p>
            <a:pPr defTabSz="363538"/>
            <a:r>
              <a:rPr lang="en-US" altLang="zh-CN" sz="1400" dirty="0"/>
              <a:t>	p2=p;</a:t>
            </a:r>
          </a:p>
          <a:p>
            <a:pPr defTabSz="363538"/>
            <a:r>
              <a:rPr lang="en-US" altLang="zh-CN" sz="1400" dirty="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a:stCxn id="32" idx="0"/>
            <a:endCxn id="32" idx="2"/>
          </p:cNvCxnSpPr>
          <p:nvPr/>
        </p:nvCxnSpPr>
        <p:spPr>
          <a:xfrm>
            <a:off x="6042660" y="1648615"/>
            <a:ext cx="0" cy="278622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458670"/>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val="1787024315"/>
              </p:ext>
            </p:extLst>
          </p:nvPr>
        </p:nvGraphicFramePr>
        <p:xfrm>
          <a:off x="335280" y="4941961"/>
          <a:ext cx="2625435" cy="1341120"/>
        </p:xfrm>
        <a:graphic>
          <a:graphicData uri="http://schemas.openxmlformats.org/drawingml/2006/table">
            <a:tbl>
              <a:tblPr>
                <a:tableStyleId>{5C22544A-7EE6-4342-B048-85BDC9FD1C3A}</a:tableStyleId>
              </a:tblPr>
              <a:tblGrid>
                <a:gridCol w="1194248">
                  <a:extLst>
                    <a:ext uri="{9D8B030D-6E8A-4147-A177-3AD203B41FA5}">
                      <a16:colId xmlns:a16="http://schemas.microsoft.com/office/drawing/2014/main" xmlns="" val="479119075"/>
                    </a:ext>
                  </a:extLst>
                </a:gridCol>
                <a:gridCol w="236939">
                  <a:extLst>
                    <a:ext uri="{9D8B030D-6E8A-4147-A177-3AD203B41FA5}">
                      <a16:colId xmlns:a16="http://schemas.microsoft.com/office/drawing/2014/main" xmlns="" val="1335106484"/>
                    </a:ext>
                  </a:extLst>
                </a:gridCol>
                <a:gridCol w="1194248">
                  <a:extLst>
                    <a:ext uri="{9D8B030D-6E8A-4147-A177-3AD203B41FA5}">
                      <a16:colId xmlns:a16="http://schemas.microsoft.com/office/drawing/2014/main" xmlns="" val="440846564"/>
                    </a:ext>
                  </a:extLst>
                </a:gridCol>
              </a:tblGrid>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dirty="0" smtClean="0"/>
                        <a:t>&amp;a</a:t>
                      </a:r>
                      <a:endParaRPr lang="zh-CN" altLang="en-US" sz="1600" dirty="0"/>
                    </a:p>
                  </a:txBody>
                  <a:tcPr anchor="ctr">
                    <a:lnR w="12700" cmpd="sng">
                      <a:noFill/>
                    </a:lnR>
                    <a:lnT w="12700" cmpd="sng">
                      <a:noFill/>
                    </a:lnT>
                    <a:lnB w="12700" cmpd="sng">
                      <a:noFill/>
                    </a:lnB>
                    <a:solidFill>
                      <a:srgbClr val="FFC000"/>
                    </a:solidFill>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dirty="0" smtClean="0"/>
                        <a:t>&amp;b</a:t>
                      </a:r>
                      <a:endParaRPr lang="zh-CN" altLang="en-US" sz="1600" dirty="0"/>
                    </a:p>
                  </a:txBody>
                  <a:tcPr anchor="ctr">
                    <a:lnR w="12700" cmpd="sng">
                      <a:noFill/>
                    </a:lnR>
                    <a:lnT w="12700" cmpd="sng">
                      <a:noFill/>
                    </a:lnT>
                    <a:solidFill>
                      <a:srgbClr val="FFC000"/>
                    </a:solidFill>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solidFill>
                      <a:srgbClr val="FFC000"/>
                    </a:solidFill>
                  </a:tcPr>
                </a:tc>
                <a:extLst>
                  <a:ext uri="{0D108BD9-81ED-4DB2-BD59-A6C34878D82A}">
                    <a16:rowId xmlns:a16="http://schemas.microsoft.com/office/drawing/2014/main" xmlns="" val="3390088585"/>
                  </a:ext>
                </a:extLst>
              </a:tr>
            </a:tbl>
          </a:graphicData>
        </a:graphic>
      </p:graphicFrame>
      <p:sp>
        <p:nvSpPr>
          <p:cNvPr id="4" name="矩形 3"/>
          <p:cNvSpPr/>
          <p:nvPr/>
        </p:nvSpPr>
        <p:spPr>
          <a:xfrm>
            <a:off x="5825096" y="983834"/>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p>
        </p:txBody>
      </p:sp>
      <p:graphicFrame>
        <p:nvGraphicFramePr>
          <p:cNvPr id="38" name="表格 37"/>
          <p:cNvGraphicFramePr>
            <a:graphicFrameLocks noGrp="1"/>
          </p:cNvGraphicFramePr>
          <p:nvPr>
            <p:extLst>
              <p:ext uri="{D42A27DB-BD31-4B8C-83A1-F6EECF244321}">
                <p14:modId xmlns:p14="http://schemas.microsoft.com/office/powerpoint/2010/main" val="183009191"/>
              </p:ext>
            </p:extLst>
          </p:nvPr>
        </p:nvGraphicFramePr>
        <p:xfrm>
          <a:off x="3446712"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dirty="0" smtClean="0"/>
                        <a:t>p1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dirty="0" smtClean="0"/>
                        <a:t>&amp;a</a:t>
                      </a:r>
                      <a:endParaRPr lang="zh-CN" altLang="en-US" sz="1600" dirty="0"/>
                    </a:p>
                  </a:txBody>
                  <a:tcPr anchor="ctr">
                    <a:lnR w="12700" cmpd="sng">
                      <a:noFill/>
                    </a:lnR>
                    <a:lnT w="12700" cmpd="sng">
                      <a:noFill/>
                    </a:lnT>
                    <a:lnB w="12700" cmpd="sng">
                      <a:noFill/>
                    </a:lnB>
                    <a:solidFill>
                      <a:srgbClr val="FFC000"/>
                    </a:solidFill>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4120528907"/>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dirty="0" smtClean="0"/>
                        <a:t>&amp;b</a:t>
                      </a:r>
                      <a:endParaRPr lang="zh-CN" altLang="en-US" sz="1600" dirty="0"/>
                    </a:p>
                  </a:txBody>
                  <a:tcPr anchor="ctr">
                    <a:lnR w="12700" cmpd="sng">
                      <a:noFill/>
                    </a:lnR>
                    <a:lnT w="12700" cmpd="sng">
                      <a:noFill/>
                    </a:lnT>
                    <a:solidFill>
                      <a:srgbClr val="FFC000"/>
                    </a:solidFill>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solidFill>
                      <a:srgbClr val="FFC000"/>
                    </a:solidFill>
                  </a:tcPr>
                </a:tc>
                <a:extLst>
                  <a:ext uri="{0D108BD9-81ED-4DB2-BD59-A6C34878D82A}">
                    <a16:rowId xmlns:a16="http://schemas.microsoft.com/office/drawing/2014/main" xmlns="" val="3390088585"/>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2944257819"/>
              </p:ext>
            </p:extLst>
          </p:nvPr>
        </p:nvGraphicFramePr>
        <p:xfrm>
          <a:off x="6326129" y="4484761"/>
          <a:ext cx="2393420" cy="1341120"/>
        </p:xfrm>
        <a:graphic>
          <a:graphicData uri="http://schemas.openxmlformats.org/drawingml/2006/table">
            <a:tbl>
              <a:tblPr>
                <a:tableStyleId>{5C22544A-7EE6-4342-B048-85BDC9FD1C3A}</a:tableStyleId>
              </a:tblPr>
              <a:tblGrid>
                <a:gridCol w="1088710">
                  <a:extLst>
                    <a:ext uri="{9D8B030D-6E8A-4147-A177-3AD203B41FA5}">
                      <a16:colId xmlns:a16="http://schemas.microsoft.com/office/drawing/2014/main" xmlns="" val="479119075"/>
                    </a:ext>
                  </a:extLst>
                </a:gridCol>
                <a:gridCol w="216000">
                  <a:extLst>
                    <a:ext uri="{9D8B030D-6E8A-4147-A177-3AD203B41FA5}">
                      <a16:colId xmlns:a16="http://schemas.microsoft.com/office/drawing/2014/main" xmlns="" val="1335106484"/>
                    </a:ext>
                  </a:extLst>
                </a:gridCol>
                <a:gridCol w="1088710">
                  <a:extLst>
                    <a:ext uri="{9D8B030D-6E8A-4147-A177-3AD203B41FA5}">
                      <a16:colId xmlns:a16="http://schemas.microsoft.com/office/drawing/2014/main" xmlns="" val="440846564"/>
                    </a:ext>
                  </a:extLst>
                </a:gridCol>
              </a:tblGrid>
              <a:tr h="324000">
                <a:tc>
                  <a:txBody>
                    <a:bodyPr/>
                    <a:lstStyle/>
                    <a:p>
                      <a:pPr algn="ctr"/>
                      <a:r>
                        <a:rPr lang="en-US" altLang="zh-CN" sz="1600" dirty="0" smtClean="0"/>
                        <a:t>p1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dirty="0" smtClean="0"/>
                        <a:t>&amp;b</a:t>
                      </a:r>
                      <a:endParaRPr lang="zh-CN" altLang="en-US" sz="1600" dirty="0"/>
                    </a:p>
                  </a:txBody>
                  <a:tcPr anchor="ctr">
                    <a:lnR w="12700" cmpd="sng">
                      <a:noFill/>
                    </a:lnR>
                    <a:lnT w="12700" cmpd="sng">
                      <a:noFill/>
                    </a:lnT>
                    <a:lnB w="12700" cmpd="sng">
                      <a:noFill/>
                    </a:lnB>
                    <a:solidFill>
                      <a:srgbClr val="FFC000"/>
                    </a:solid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4120528907"/>
                  </a:ext>
                </a:extLst>
              </a:tr>
              <a:tr h="32400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dirty="0" smtClean="0"/>
                        <a:t>&amp;a</a:t>
                      </a:r>
                      <a:endParaRPr lang="zh-CN" altLang="en-US" sz="1600" dirty="0"/>
                    </a:p>
                  </a:txBody>
                  <a:tcPr anchor="ctr">
                    <a:lnR w="12700" cmpd="sng">
                      <a:noFill/>
                    </a:lnR>
                    <a:lnT w="12700" cmpd="sng">
                      <a:noFill/>
                    </a:lnT>
                    <a:solidFill>
                      <a:srgbClr val="FFC000"/>
                    </a:solid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solidFill>
                      <a:srgbClr val="FFC000"/>
                    </a:solidFill>
                  </a:tcPr>
                </a:tc>
                <a:extLst>
                  <a:ext uri="{0D108BD9-81ED-4DB2-BD59-A6C34878D82A}">
                    <a16:rowId xmlns:a16="http://schemas.microsoft.com/office/drawing/2014/main" xmlns="" val="3390088585"/>
                  </a:ext>
                </a:extLst>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extLst>
              <p:ext uri="{D42A27DB-BD31-4B8C-83A1-F6EECF244321}">
                <p14:modId xmlns:p14="http://schemas.microsoft.com/office/powerpoint/2010/main" val="1548420975"/>
              </p:ext>
            </p:extLst>
          </p:nvPr>
        </p:nvGraphicFramePr>
        <p:xfrm>
          <a:off x="9083040" y="4867974"/>
          <a:ext cx="2634340" cy="1341120"/>
        </p:xfrm>
        <a:graphic>
          <a:graphicData uri="http://schemas.openxmlformats.org/drawingml/2006/table">
            <a:tbl>
              <a:tblPr>
                <a:tableStyleId>{5C22544A-7EE6-4342-B048-85BDC9FD1C3A}</a:tableStyleId>
              </a:tblPr>
              <a:tblGrid>
                <a:gridCol w="1198299">
                  <a:extLst>
                    <a:ext uri="{9D8B030D-6E8A-4147-A177-3AD203B41FA5}">
                      <a16:colId xmlns:a16="http://schemas.microsoft.com/office/drawing/2014/main" xmlns="" val="479119075"/>
                    </a:ext>
                  </a:extLst>
                </a:gridCol>
                <a:gridCol w="237742">
                  <a:extLst>
                    <a:ext uri="{9D8B030D-6E8A-4147-A177-3AD203B41FA5}">
                      <a16:colId xmlns:a16="http://schemas.microsoft.com/office/drawing/2014/main" xmlns="" val="1335106484"/>
                    </a:ext>
                  </a:extLst>
                </a:gridCol>
                <a:gridCol w="1198299">
                  <a:extLst>
                    <a:ext uri="{9D8B030D-6E8A-4147-A177-3AD203B41FA5}">
                      <a16:colId xmlns:a16="http://schemas.microsoft.com/office/drawing/2014/main" xmlns="" val="440846564"/>
                    </a:ext>
                  </a:extLst>
                </a:gridCol>
              </a:tblGrid>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dirty="0" smtClean="0"/>
                        <a:t>&amp;a</a:t>
                      </a:r>
                      <a:endParaRPr lang="zh-CN" altLang="en-US" sz="1600" dirty="0"/>
                    </a:p>
                  </a:txBody>
                  <a:tcPr anchor="ctr">
                    <a:lnR w="12700" cmpd="sng">
                      <a:noFill/>
                    </a:lnR>
                    <a:lnT w="12700" cmpd="sng">
                      <a:noFill/>
                    </a:lnT>
                    <a:lnB w="12700" cmpd="sng">
                      <a:noFill/>
                    </a:lnB>
                    <a:solidFill>
                      <a:srgbClr val="FFC000"/>
                    </a:solidFill>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dirty="0" smtClean="0"/>
                        <a:t>&amp;b</a:t>
                      </a:r>
                      <a:endParaRPr lang="zh-CN" altLang="en-US" sz="1600" dirty="0"/>
                    </a:p>
                  </a:txBody>
                  <a:tcPr anchor="ctr">
                    <a:lnR w="12700" cmpd="sng">
                      <a:noFill/>
                    </a:lnR>
                    <a:lnT w="12700" cmpd="sng">
                      <a:noFill/>
                    </a:lnT>
                    <a:solidFill>
                      <a:srgbClr val="FFC000"/>
                    </a:solidFill>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mpd="sng">
                      <a:noFill/>
                    </a:lnL>
                    <a:lnR w="12700" cmpd="sng">
                      <a:noFill/>
                    </a:lnR>
                    <a:lnT w="12700" cmpd="sng">
                      <a:noFill/>
                    </a:lnT>
                    <a:solidFill>
                      <a:srgbClr val="FFC000"/>
                    </a:solidFill>
                  </a:tcPr>
                </a:tc>
                <a:extLst>
                  <a:ext uri="{0D108BD9-81ED-4DB2-BD59-A6C34878D82A}">
                    <a16:rowId xmlns:a16="http://schemas.microsoft.com/office/drawing/2014/main" xmlns="" val="3390088585"/>
                  </a:ext>
                </a:extLst>
              </a:tr>
            </a:tbl>
          </a:graphicData>
        </a:graphic>
      </p:graphicFrame>
      <p:sp>
        <p:nvSpPr>
          <p:cNvPr id="5" name="灯片编号占位符 4"/>
          <p:cNvSpPr>
            <a:spLocks noGrp="1"/>
          </p:cNvSpPr>
          <p:nvPr>
            <p:ph type="sldNum" sz="quarter" idx="12"/>
          </p:nvPr>
        </p:nvSpPr>
        <p:spPr/>
        <p:txBody>
          <a:bodyPr/>
          <a:lstStyle/>
          <a:p>
            <a:fld id="{B058512A-BF6F-43D0-855A-BBBF14572BDB}" type="slidenum">
              <a:rPr lang="zh-CN" altLang="en-US" smtClean="0"/>
              <a:pPr/>
              <a:t>11</a:t>
            </a:fld>
            <a:endParaRPr lang="zh-CN" altLang="en-US"/>
          </a:p>
        </p:txBody>
      </p:sp>
      <p:sp>
        <p:nvSpPr>
          <p:cNvPr id="14" name="TextBox 13"/>
          <p:cNvSpPr txBox="1"/>
          <p:nvPr/>
        </p:nvSpPr>
        <p:spPr>
          <a:xfrm>
            <a:off x="7971182" y="3375758"/>
            <a:ext cx="3885538" cy="923330"/>
          </a:xfrm>
          <a:prstGeom prst="rect">
            <a:avLst/>
          </a:prstGeom>
          <a:solidFill>
            <a:srgbClr val="FFC000"/>
          </a:solidFill>
          <a:ln>
            <a:solidFill>
              <a:schemeClr val="accent1"/>
            </a:solidFill>
          </a:ln>
        </p:spPr>
        <p:txBody>
          <a:bodyPr wrap="square" rtlCol="0">
            <a:spAutoFit/>
          </a:bodyPr>
          <a:lstStyle/>
          <a:p>
            <a:r>
              <a:rPr lang="zh-CN" altLang="en-US" dirty="0" smtClean="0"/>
              <a:t>对指针形参的值改变，相当于值传递。</a:t>
            </a:r>
            <a:endParaRPr lang="en-US" altLang="zh-CN" dirty="0" smtClean="0"/>
          </a:p>
          <a:p>
            <a:r>
              <a:rPr lang="zh-CN" altLang="en-US" dirty="0" smtClean="0"/>
              <a:t>对形参指向存储单元内容的改变，才能引起实参值的改变。</a:t>
            </a:r>
            <a:endParaRPr lang="zh-CN" altLang="en-US" dirty="0"/>
          </a:p>
        </p:txBody>
      </p:sp>
      <p:sp>
        <p:nvSpPr>
          <p:cNvPr id="15" name="TextBox 14"/>
          <p:cNvSpPr txBox="1"/>
          <p:nvPr/>
        </p:nvSpPr>
        <p:spPr>
          <a:xfrm>
            <a:off x="6166464" y="137160"/>
            <a:ext cx="5918855" cy="646331"/>
          </a:xfrm>
          <a:prstGeom prst="rect">
            <a:avLst/>
          </a:prstGeom>
          <a:solidFill>
            <a:srgbClr val="FFC000"/>
          </a:solidFill>
          <a:ln>
            <a:solidFill>
              <a:schemeClr val="accent1"/>
            </a:solidFill>
          </a:ln>
        </p:spPr>
        <p:txBody>
          <a:bodyPr wrap="square" rtlCol="0">
            <a:spAutoFit/>
          </a:bodyPr>
          <a:lstStyle/>
          <a:p>
            <a:r>
              <a:rPr lang="en-US" altLang="zh-CN" dirty="0"/>
              <a:t>void swap(</a:t>
            </a:r>
            <a:r>
              <a:rPr lang="en-US" altLang="zh-CN" dirty="0" err="1"/>
              <a:t>int</a:t>
            </a:r>
            <a:r>
              <a:rPr lang="en-US" altLang="zh-CN" dirty="0"/>
              <a:t> a, </a:t>
            </a:r>
            <a:r>
              <a:rPr lang="en-US" altLang="zh-CN" dirty="0" err="1"/>
              <a:t>int</a:t>
            </a:r>
            <a:r>
              <a:rPr lang="en-US" altLang="zh-CN" dirty="0"/>
              <a:t> b</a:t>
            </a:r>
            <a:r>
              <a:rPr lang="en-US" altLang="zh-CN" dirty="0" smtClean="0"/>
              <a:t>) // </a:t>
            </a:r>
            <a:r>
              <a:rPr lang="zh-CN" altLang="en-US" dirty="0"/>
              <a:t>本例</a:t>
            </a:r>
            <a:r>
              <a:rPr lang="zh-CN" altLang="en-US" dirty="0" smtClean="0"/>
              <a:t>函数等同于值传递</a:t>
            </a:r>
            <a:r>
              <a:rPr lang="en-US" altLang="zh-CN" dirty="0" smtClean="0"/>
              <a:t> </a:t>
            </a:r>
          </a:p>
          <a:p>
            <a:r>
              <a:rPr lang="en-US" altLang="zh-CN" dirty="0" smtClean="0"/>
              <a:t>{   </a:t>
            </a:r>
            <a:r>
              <a:rPr lang="en-US" altLang="zh-CN" dirty="0" err="1"/>
              <a:t>int</a:t>
            </a:r>
            <a:r>
              <a:rPr lang="en-US" altLang="zh-CN" dirty="0"/>
              <a:t> </a:t>
            </a:r>
            <a:r>
              <a:rPr lang="en-US" altLang="zh-CN" dirty="0" err="1"/>
              <a:t>tmp</a:t>
            </a:r>
            <a:r>
              <a:rPr lang="en-US" altLang="zh-CN" dirty="0"/>
              <a:t>;  </a:t>
            </a:r>
            <a:r>
              <a:rPr lang="en-US" altLang="zh-CN" dirty="0" err="1"/>
              <a:t>tmp</a:t>
            </a:r>
            <a:r>
              <a:rPr lang="en-US" altLang="zh-CN" dirty="0"/>
              <a:t> = a; a = b; b = </a:t>
            </a:r>
            <a:r>
              <a:rPr lang="en-US" altLang="zh-CN" dirty="0" err="1"/>
              <a:t>tmp</a:t>
            </a:r>
            <a:r>
              <a:rPr lang="en-US" altLang="zh-CN" dirty="0"/>
              <a:t>;  </a:t>
            </a:r>
            <a:r>
              <a:rPr lang="en-US" altLang="zh-CN" dirty="0" smtClean="0"/>
              <a:t>}</a:t>
            </a:r>
            <a:endParaRPr lang="zh-CN" altLang="en-US" dirty="0"/>
          </a:p>
        </p:txBody>
      </p:sp>
    </p:spTree>
    <p:extLst>
      <p:ext uri="{BB962C8B-B14F-4D97-AF65-F5344CB8AC3E}">
        <p14:creationId xmlns:p14="http://schemas.microsoft.com/office/powerpoint/2010/main" val="257536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5575"/>
            <a:ext cx="10515600" cy="1325563"/>
          </a:xfrm>
        </p:spPr>
        <p:txBody>
          <a:bodyPr/>
          <a:lstStyle/>
          <a:p>
            <a:r>
              <a:rPr lang="zh-CN" altLang="en-US" dirty="0" smtClean="0"/>
              <a:t>指针使用小结</a:t>
            </a:r>
            <a:endParaRPr lang="zh-CN" altLang="en-US" dirty="0"/>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12</a:t>
            </a:fld>
            <a:endParaRPr lang="zh-CN" altLang="en-US"/>
          </a:p>
        </p:txBody>
      </p:sp>
      <p:sp>
        <p:nvSpPr>
          <p:cNvPr id="5" name="圆角矩形 12">
            <a:extLst>
              <a:ext uri="{FF2B5EF4-FFF2-40B4-BE49-F238E27FC236}">
                <a16:creationId xmlns:a16="http://schemas.microsoft.com/office/drawing/2014/main" xmlns="" id="{0F049BFC-9696-4323-94B2-76251E60074B}"/>
              </a:ext>
            </a:extLst>
          </p:cNvPr>
          <p:cNvSpPr/>
          <p:nvPr/>
        </p:nvSpPr>
        <p:spPr>
          <a:xfrm>
            <a:off x="228600" y="852898"/>
            <a:ext cx="6159500" cy="175060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zh-CN" altLang="en-US" sz="2000" dirty="0" smtClean="0"/>
              <a:t>例</a:t>
            </a:r>
            <a:r>
              <a:rPr lang="en-US" altLang="zh-CN" sz="2000" dirty="0" smtClean="0"/>
              <a:t>8-1: </a:t>
            </a:r>
            <a:r>
              <a:rPr lang="zh-CN" altLang="en-US" sz="2000" dirty="0" smtClean="0"/>
              <a:t>指针变量的定义，指向的内容，间接访问</a:t>
            </a:r>
            <a:endParaRPr lang="en-US" altLang="zh-CN" sz="2000" dirty="0" smtClean="0"/>
          </a:p>
          <a:p>
            <a:pPr defTabSz="363538"/>
            <a:r>
              <a:rPr lang="en-US" altLang="zh-CN" sz="2000" dirty="0" err="1" smtClean="0"/>
              <a:t>int</a:t>
            </a:r>
            <a:r>
              <a:rPr lang="en-US" altLang="zh-CN" sz="2000" dirty="0" smtClean="0"/>
              <a:t> a=5,b=9,*p1=&amp;a,*p2=&amp;b; </a:t>
            </a:r>
          </a:p>
          <a:p>
            <a:pPr defTabSz="363538"/>
            <a:r>
              <a:rPr lang="en-US" altLang="zh-CN" sz="2000" dirty="0" err="1" smtClean="0"/>
              <a:t>printf</a:t>
            </a:r>
            <a:r>
              <a:rPr lang="en-US" altLang="zh-CN" sz="2000" dirty="0" smtClean="0"/>
              <a:t>(“%</a:t>
            </a:r>
            <a:r>
              <a:rPr lang="en-US" altLang="zh-CN" sz="2000" dirty="0" err="1" smtClean="0"/>
              <a:t>d,%d</a:t>
            </a:r>
            <a:r>
              <a:rPr lang="zh-CN" altLang="en-US" sz="2000" dirty="0" smtClean="0"/>
              <a:t>”</a:t>
            </a:r>
            <a:r>
              <a:rPr lang="en-US" altLang="zh-CN" sz="2000" dirty="0" smtClean="0"/>
              <a:t>,</a:t>
            </a:r>
            <a:r>
              <a:rPr lang="en-US" altLang="zh-CN" sz="2000" dirty="0" err="1" smtClean="0"/>
              <a:t>a,b</a:t>
            </a:r>
            <a:r>
              <a:rPr lang="en-US" altLang="zh-CN" sz="2000" dirty="0" smtClean="0"/>
              <a:t>);      // 5,9</a:t>
            </a:r>
          </a:p>
          <a:p>
            <a:pPr defTabSz="363538"/>
            <a:r>
              <a:rPr lang="en-US" altLang="zh-CN" sz="2000" dirty="0" smtClean="0"/>
              <a:t>// </a:t>
            </a:r>
            <a:r>
              <a:rPr lang="zh-CN" altLang="en-US" sz="2000" dirty="0" smtClean="0"/>
              <a:t>通过指针变量间接访问它指向的内容</a:t>
            </a:r>
            <a:endParaRPr lang="en-US" altLang="zh-CN" sz="2000" dirty="0" smtClean="0"/>
          </a:p>
          <a:p>
            <a:pPr defTabSz="363538"/>
            <a:r>
              <a:rPr lang="en-US" altLang="zh-CN" sz="2000" dirty="0" err="1" smtClean="0"/>
              <a:t>printf</a:t>
            </a:r>
            <a:r>
              <a:rPr lang="en-US" altLang="zh-CN" sz="2000" dirty="0"/>
              <a:t>(“%</a:t>
            </a:r>
            <a:r>
              <a:rPr lang="en-US" altLang="zh-CN" sz="2000" dirty="0" err="1"/>
              <a:t>d,%d</a:t>
            </a:r>
            <a:r>
              <a:rPr lang="zh-CN" altLang="en-US" sz="2000" dirty="0"/>
              <a:t>”</a:t>
            </a:r>
            <a:r>
              <a:rPr lang="en-US" altLang="zh-CN" sz="2000" dirty="0" smtClean="0"/>
              <a:t>,*p1,*p2);  // 5,9</a:t>
            </a:r>
            <a:endParaRPr lang="en-US" altLang="zh-CN" sz="2000" dirty="0"/>
          </a:p>
        </p:txBody>
      </p:sp>
      <p:sp>
        <p:nvSpPr>
          <p:cNvPr id="8" name="圆角矩形 12">
            <a:extLst>
              <a:ext uri="{FF2B5EF4-FFF2-40B4-BE49-F238E27FC236}">
                <a16:creationId xmlns:a16="http://schemas.microsoft.com/office/drawing/2014/main" xmlns="" id="{0F049BFC-9696-4323-94B2-76251E60074B}"/>
              </a:ext>
            </a:extLst>
          </p:cNvPr>
          <p:cNvSpPr/>
          <p:nvPr/>
        </p:nvSpPr>
        <p:spPr>
          <a:xfrm>
            <a:off x="6625196" y="852898"/>
            <a:ext cx="5020704" cy="175060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zh-CN" altLang="en-US" sz="2000" dirty="0" smtClean="0"/>
              <a:t>例</a:t>
            </a:r>
            <a:r>
              <a:rPr lang="en-US" altLang="zh-CN" sz="2000" dirty="0" smtClean="0"/>
              <a:t>8-2: </a:t>
            </a:r>
            <a:r>
              <a:rPr lang="zh-CN" altLang="en-US" sz="2000" dirty="0" smtClean="0"/>
              <a:t>改变指针指向</a:t>
            </a:r>
            <a:endParaRPr lang="en-US" altLang="zh-CN" sz="2000" dirty="0" smtClean="0"/>
          </a:p>
          <a:p>
            <a:pPr defTabSz="363538"/>
            <a:r>
              <a:rPr lang="en-US" altLang="zh-CN" sz="2000" dirty="0" err="1" smtClean="0"/>
              <a:t>int</a:t>
            </a:r>
            <a:r>
              <a:rPr lang="en-US" altLang="zh-CN" sz="2000" dirty="0" smtClean="0"/>
              <a:t> a=5,b=9,*p1=&amp;a,*p2=&amp;b;</a:t>
            </a:r>
          </a:p>
          <a:p>
            <a:pPr defTabSz="363538"/>
            <a:r>
              <a:rPr lang="en-US" altLang="zh-CN" sz="2000" dirty="0" smtClean="0"/>
              <a:t>if(a&lt;b){p1 = &amp;b; p2 = &amp;a }</a:t>
            </a:r>
          </a:p>
          <a:p>
            <a:pPr defTabSz="363538"/>
            <a:r>
              <a:rPr lang="en-US" altLang="zh-CN" sz="2000" dirty="0" err="1" smtClean="0"/>
              <a:t>printf</a:t>
            </a:r>
            <a:r>
              <a:rPr lang="en-US" altLang="zh-CN" sz="2000" dirty="0" smtClean="0"/>
              <a:t>(“%</a:t>
            </a:r>
            <a:r>
              <a:rPr lang="en-US" altLang="zh-CN" sz="2000" dirty="0" err="1" smtClean="0"/>
              <a:t>d,%d</a:t>
            </a:r>
            <a:r>
              <a:rPr lang="zh-CN" altLang="en-US" sz="2000" dirty="0" smtClean="0"/>
              <a:t>”</a:t>
            </a:r>
            <a:r>
              <a:rPr lang="en-US" altLang="zh-CN" sz="2000" dirty="0" smtClean="0"/>
              <a:t>,</a:t>
            </a:r>
            <a:r>
              <a:rPr lang="en-US" altLang="zh-CN" sz="2000" dirty="0" err="1" smtClean="0"/>
              <a:t>a,b</a:t>
            </a:r>
            <a:r>
              <a:rPr lang="en-US" altLang="zh-CN" sz="2000" dirty="0" smtClean="0"/>
              <a:t>);      </a:t>
            </a:r>
            <a:r>
              <a:rPr lang="en-US" altLang="zh-CN" sz="2000" smtClean="0"/>
              <a:t>// 5,9</a:t>
            </a:r>
            <a:endParaRPr lang="en-US" altLang="zh-CN" sz="2000" dirty="0" smtClean="0"/>
          </a:p>
          <a:p>
            <a:pPr defTabSz="363538"/>
            <a:r>
              <a:rPr lang="en-US" altLang="zh-CN" sz="2000" dirty="0" err="1" smtClean="0"/>
              <a:t>printf</a:t>
            </a:r>
            <a:r>
              <a:rPr lang="en-US" altLang="zh-CN" sz="2000" dirty="0"/>
              <a:t>(“%</a:t>
            </a:r>
            <a:r>
              <a:rPr lang="en-US" altLang="zh-CN" sz="2000" dirty="0" err="1"/>
              <a:t>d,%d</a:t>
            </a:r>
            <a:r>
              <a:rPr lang="zh-CN" altLang="en-US" sz="2000" dirty="0"/>
              <a:t>”</a:t>
            </a:r>
            <a:r>
              <a:rPr lang="en-US" altLang="zh-CN" sz="2000" dirty="0" smtClean="0"/>
              <a:t>,*p1,*p2);  // 9,5</a:t>
            </a:r>
            <a:endParaRPr lang="en-US" altLang="zh-CN" sz="2000" dirty="0"/>
          </a:p>
        </p:txBody>
      </p:sp>
      <p:sp>
        <p:nvSpPr>
          <p:cNvPr id="9" name="圆角矩形 12">
            <a:extLst>
              <a:ext uri="{FF2B5EF4-FFF2-40B4-BE49-F238E27FC236}">
                <a16:creationId xmlns:a16="http://schemas.microsoft.com/office/drawing/2014/main" xmlns="" id="{0F049BFC-9696-4323-94B2-76251E60074B}"/>
              </a:ext>
            </a:extLst>
          </p:cNvPr>
          <p:cNvSpPr/>
          <p:nvPr/>
        </p:nvSpPr>
        <p:spPr>
          <a:xfrm>
            <a:off x="228600" y="2692400"/>
            <a:ext cx="6159500" cy="3911600"/>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zh-CN" altLang="en-US" sz="2000" dirty="0" smtClean="0"/>
              <a:t>例</a:t>
            </a:r>
            <a:r>
              <a:rPr lang="en-US" altLang="zh-CN" sz="2000" dirty="0" smtClean="0"/>
              <a:t>8-3</a:t>
            </a:r>
            <a:r>
              <a:rPr lang="zh-CN" altLang="en-US" sz="2000" dirty="0" smtClean="0"/>
              <a:t>：</a:t>
            </a:r>
            <a:r>
              <a:rPr lang="zh-CN" altLang="en-US" sz="2000" b="1" dirty="0" smtClean="0">
                <a:solidFill>
                  <a:srgbClr val="008000"/>
                </a:solidFill>
              </a:rPr>
              <a:t>使</a:t>
            </a:r>
            <a:r>
              <a:rPr lang="en-US" altLang="zh-CN" sz="2000" b="1" dirty="0">
                <a:solidFill>
                  <a:srgbClr val="008000"/>
                </a:solidFill>
              </a:rPr>
              <a:t>p1</a:t>
            </a:r>
            <a:r>
              <a:rPr lang="zh-CN" altLang="en-US" sz="2000" b="1" dirty="0">
                <a:solidFill>
                  <a:srgbClr val="008000"/>
                </a:solidFill>
              </a:rPr>
              <a:t>和</a:t>
            </a:r>
            <a:r>
              <a:rPr lang="en-US" altLang="zh-CN" sz="2000" b="1" dirty="0">
                <a:solidFill>
                  <a:srgbClr val="008000"/>
                </a:solidFill>
              </a:rPr>
              <a:t>p2</a:t>
            </a:r>
            <a:r>
              <a:rPr lang="zh-CN" altLang="en-US" sz="2000" b="1" dirty="0">
                <a:solidFill>
                  <a:srgbClr val="008000"/>
                </a:solidFill>
              </a:rPr>
              <a:t>指向的内容</a:t>
            </a:r>
            <a:r>
              <a:rPr lang="zh-CN" altLang="en-US" sz="2000" b="1" dirty="0" smtClean="0">
                <a:solidFill>
                  <a:srgbClr val="008000"/>
                </a:solidFill>
              </a:rPr>
              <a:t>互换，</a:t>
            </a:r>
            <a:r>
              <a:rPr lang="en-US" altLang="zh-CN" sz="2000" b="1" dirty="0" smtClean="0">
                <a:solidFill>
                  <a:srgbClr val="008000"/>
                </a:solidFill>
              </a:rPr>
              <a:t>【</a:t>
            </a:r>
            <a:r>
              <a:rPr lang="zh-CN" altLang="en-US" sz="2000" b="1" dirty="0" smtClean="0">
                <a:solidFill>
                  <a:srgbClr val="008000"/>
                </a:solidFill>
              </a:rPr>
              <a:t>会</a:t>
            </a:r>
            <a:r>
              <a:rPr lang="en-US" altLang="zh-CN" sz="2000" b="1" dirty="0" smtClean="0">
                <a:solidFill>
                  <a:srgbClr val="008000"/>
                </a:solidFill>
              </a:rPr>
              <a:t>】</a:t>
            </a:r>
            <a:r>
              <a:rPr lang="zh-CN" altLang="en-US" sz="2000" b="1" dirty="0" smtClean="0">
                <a:solidFill>
                  <a:srgbClr val="008000"/>
                </a:solidFill>
              </a:rPr>
              <a:t>影响实参的值。</a:t>
            </a:r>
            <a:endParaRPr lang="en-US" altLang="zh-CN" sz="2000" b="1" dirty="0" smtClean="0"/>
          </a:p>
          <a:p>
            <a:pPr defTabSz="363538"/>
            <a:r>
              <a:rPr lang="en-US" altLang="zh-CN" sz="2000" dirty="0" smtClean="0"/>
              <a:t>void </a:t>
            </a:r>
            <a:r>
              <a:rPr lang="en-US" altLang="zh-CN" sz="2000" dirty="0"/>
              <a:t>swap(</a:t>
            </a:r>
            <a:r>
              <a:rPr lang="en-US" altLang="zh-CN" sz="2000" dirty="0" err="1"/>
              <a:t>int</a:t>
            </a:r>
            <a:r>
              <a:rPr lang="en-US" altLang="zh-CN" sz="2000" dirty="0"/>
              <a:t> *p1,int *p2</a:t>
            </a:r>
            <a:r>
              <a:rPr lang="en-US" altLang="zh-CN" sz="2000" dirty="0" smtClean="0"/>
              <a:t>) </a:t>
            </a:r>
            <a:endParaRPr lang="zh-CN" altLang="en-US" sz="2000" b="1" dirty="0">
              <a:solidFill>
                <a:srgbClr val="008000"/>
              </a:solidFill>
            </a:endParaRPr>
          </a:p>
          <a:p>
            <a:pPr defTabSz="363538"/>
            <a:r>
              <a:rPr lang="en-US" altLang="zh-CN" sz="2000" dirty="0"/>
              <a:t>{	</a:t>
            </a:r>
            <a:r>
              <a:rPr lang="en-US" altLang="zh-CN" sz="2000" dirty="0" err="1"/>
              <a:t>int</a:t>
            </a:r>
            <a:r>
              <a:rPr lang="en-US" altLang="zh-CN" sz="2000" dirty="0"/>
              <a:t> temp;</a:t>
            </a:r>
          </a:p>
          <a:p>
            <a:pPr defTabSz="363538"/>
            <a:r>
              <a:rPr lang="en-US" altLang="zh-CN" sz="2000" dirty="0"/>
              <a:t>	</a:t>
            </a:r>
            <a:r>
              <a:rPr lang="en-US" altLang="zh-CN" sz="2000" dirty="0">
                <a:solidFill>
                  <a:schemeClr val="tx1"/>
                </a:solidFill>
              </a:rPr>
              <a:t>temp=*p1</a:t>
            </a:r>
            <a:r>
              <a:rPr lang="en-US" altLang="zh-CN" sz="2000" dirty="0" smtClean="0">
                <a:solidFill>
                  <a:schemeClr val="tx1"/>
                </a:solidFill>
              </a:rPr>
              <a:t>;</a:t>
            </a:r>
            <a:r>
              <a:rPr lang="en-US" altLang="zh-CN" sz="2000" dirty="0">
                <a:solidFill>
                  <a:schemeClr val="tx1"/>
                </a:solidFill>
              </a:rPr>
              <a:t> </a:t>
            </a:r>
            <a:r>
              <a:rPr lang="zh-CN" altLang="en-US" sz="2000" dirty="0" smtClean="0">
                <a:solidFill>
                  <a:schemeClr val="tx1"/>
                </a:solidFill>
              </a:rPr>
              <a:t>*</a:t>
            </a:r>
            <a:r>
              <a:rPr lang="en-US" altLang="zh-CN" sz="2000" dirty="0">
                <a:solidFill>
                  <a:schemeClr val="tx1"/>
                </a:solidFill>
              </a:rPr>
              <a:t>p1=*p2</a:t>
            </a:r>
            <a:r>
              <a:rPr lang="en-US" altLang="zh-CN" sz="2000" dirty="0" smtClean="0">
                <a:solidFill>
                  <a:schemeClr val="tx1"/>
                </a:solidFill>
              </a:rPr>
              <a:t>; *</a:t>
            </a:r>
            <a:r>
              <a:rPr lang="en-US" altLang="zh-CN" sz="2000" dirty="0">
                <a:solidFill>
                  <a:schemeClr val="tx1"/>
                </a:solidFill>
              </a:rPr>
              <a:t>p2=temp;</a:t>
            </a:r>
          </a:p>
          <a:p>
            <a:pPr defTabSz="363538"/>
            <a:r>
              <a:rPr lang="en-US" altLang="zh-CN" sz="2000" dirty="0" smtClean="0"/>
              <a:t>}</a:t>
            </a:r>
          </a:p>
          <a:p>
            <a:pPr defTabSz="363538"/>
            <a:r>
              <a:rPr lang="zh-CN" altLang="en-US" sz="2000" dirty="0" smtClean="0"/>
              <a:t>函数调用：</a:t>
            </a:r>
            <a:endParaRPr lang="en-US" altLang="zh-CN" sz="2000" dirty="0" smtClean="0"/>
          </a:p>
          <a:p>
            <a:pPr defTabSz="363538"/>
            <a:r>
              <a:rPr lang="en-US" altLang="zh-CN" sz="2000" dirty="0" err="1"/>
              <a:t>int</a:t>
            </a:r>
            <a:r>
              <a:rPr lang="en-US" altLang="zh-CN" sz="2000" dirty="0"/>
              <a:t> a=5,b=9,*p1=&amp;a,*p2=&amp;b; </a:t>
            </a:r>
            <a:endParaRPr lang="en-US" altLang="zh-CN" sz="2000" dirty="0" smtClean="0"/>
          </a:p>
          <a:p>
            <a:pPr defTabSz="363538"/>
            <a:r>
              <a:rPr lang="en-US" altLang="zh-CN" sz="2000" dirty="0" smtClean="0"/>
              <a:t>swap(p1,p2);</a:t>
            </a:r>
          </a:p>
          <a:p>
            <a:pPr defTabSz="363538"/>
            <a:r>
              <a:rPr lang="en-US" altLang="zh-CN" sz="2000" dirty="0" smtClean="0"/>
              <a:t>// swap(&amp;</a:t>
            </a:r>
            <a:r>
              <a:rPr lang="en-US" altLang="zh-CN" sz="2000" dirty="0" err="1" smtClean="0"/>
              <a:t>a,&amp;b</a:t>
            </a:r>
            <a:r>
              <a:rPr lang="en-US" altLang="zh-CN" sz="2000" dirty="0" smtClean="0"/>
              <a:t>); // </a:t>
            </a:r>
            <a:r>
              <a:rPr lang="zh-CN" altLang="en-US" sz="2000" dirty="0" smtClean="0"/>
              <a:t>等效，省了指针变量</a:t>
            </a:r>
            <a:endParaRPr lang="en-US" altLang="zh-CN" sz="2000" dirty="0" smtClean="0"/>
          </a:p>
          <a:p>
            <a:pPr defTabSz="363538"/>
            <a:r>
              <a:rPr lang="en-US" altLang="zh-CN" sz="2000" dirty="0" err="1"/>
              <a:t>printf</a:t>
            </a:r>
            <a:r>
              <a:rPr lang="en-US" altLang="zh-CN" sz="2000" dirty="0"/>
              <a:t>(“%</a:t>
            </a:r>
            <a:r>
              <a:rPr lang="en-US" altLang="zh-CN" sz="2000" dirty="0" err="1"/>
              <a:t>d,%d</a:t>
            </a:r>
            <a:r>
              <a:rPr lang="zh-CN" altLang="en-US" sz="2000" dirty="0"/>
              <a:t>”</a:t>
            </a:r>
            <a:r>
              <a:rPr lang="en-US" altLang="zh-CN" sz="2000" dirty="0"/>
              <a:t>,</a:t>
            </a:r>
            <a:r>
              <a:rPr lang="en-US" altLang="zh-CN" sz="2000" dirty="0" err="1"/>
              <a:t>a,b</a:t>
            </a:r>
            <a:r>
              <a:rPr lang="en-US" altLang="zh-CN" sz="2000" dirty="0"/>
              <a:t>);      // 9,5</a:t>
            </a:r>
          </a:p>
          <a:p>
            <a:pPr defTabSz="363538"/>
            <a:r>
              <a:rPr lang="en-US" altLang="zh-CN" sz="2000" dirty="0" err="1"/>
              <a:t>printf</a:t>
            </a:r>
            <a:r>
              <a:rPr lang="en-US" altLang="zh-CN" sz="2000" dirty="0"/>
              <a:t>(“%</a:t>
            </a:r>
            <a:r>
              <a:rPr lang="en-US" altLang="zh-CN" sz="2000" dirty="0" err="1"/>
              <a:t>d,%d</a:t>
            </a:r>
            <a:r>
              <a:rPr lang="zh-CN" altLang="en-US" sz="2000" dirty="0"/>
              <a:t>”</a:t>
            </a:r>
            <a:r>
              <a:rPr lang="en-US" altLang="zh-CN" sz="2000" dirty="0"/>
              <a:t>,*p1,*p2);  // </a:t>
            </a:r>
            <a:r>
              <a:rPr lang="en-US" altLang="zh-CN" sz="2000" dirty="0" smtClean="0"/>
              <a:t>9,5</a:t>
            </a:r>
            <a:endParaRPr lang="en-US" altLang="zh-CN" sz="2000" dirty="0"/>
          </a:p>
        </p:txBody>
      </p:sp>
      <p:sp>
        <p:nvSpPr>
          <p:cNvPr id="10" name="圆角矩形 12">
            <a:extLst>
              <a:ext uri="{FF2B5EF4-FFF2-40B4-BE49-F238E27FC236}">
                <a16:creationId xmlns:a16="http://schemas.microsoft.com/office/drawing/2014/main" xmlns="" id="{0F049BFC-9696-4323-94B2-76251E60074B}"/>
              </a:ext>
            </a:extLst>
          </p:cNvPr>
          <p:cNvSpPr/>
          <p:nvPr/>
        </p:nvSpPr>
        <p:spPr>
          <a:xfrm>
            <a:off x="6612496" y="2692400"/>
            <a:ext cx="5033404" cy="3898900"/>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zh-CN" altLang="en-US" sz="2000" dirty="0" smtClean="0"/>
              <a:t>例</a:t>
            </a:r>
            <a:r>
              <a:rPr lang="en-US" altLang="zh-CN" sz="2000" dirty="0" smtClean="0"/>
              <a:t>8-4</a:t>
            </a:r>
            <a:r>
              <a:rPr lang="zh-CN" altLang="en-US" sz="2000" dirty="0" smtClean="0"/>
              <a:t>：</a:t>
            </a:r>
            <a:r>
              <a:rPr lang="en-US" altLang="zh-CN" sz="2000" b="1" dirty="0" smtClean="0">
                <a:solidFill>
                  <a:srgbClr val="008000"/>
                </a:solidFill>
              </a:rPr>
              <a:t>p1</a:t>
            </a:r>
            <a:r>
              <a:rPr lang="zh-CN" altLang="en-US" sz="2000" b="1" dirty="0">
                <a:solidFill>
                  <a:srgbClr val="008000"/>
                </a:solidFill>
              </a:rPr>
              <a:t>和</a:t>
            </a:r>
            <a:r>
              <a:rPr lang="en-US" altLang="zh-CN" sz="2000" b="1" dirty="0" smtClean="0">
                <a:solidFill>
                  <a:srgbClr val="008000"/>
                </a:solidFill>
              </a:rPr>
              <a:t>p2</a:t>
            </a:r>
            <a:r>
              <a:rPr lang="zh-CN" altLang="en-US" sz="2000" b="1" dirty="0" smtClean="0">
                <a:solidFill>
                  <a:srgbClr val="008000"/>
                </a:solidFill>
              </a:rPr>
              <a:t>本身值的交换，</a:t>
            </a:r>
            <a:r>
              <a:rPr lang="en-US" altLang="zh-CN" sz="2000" b="1" dirty="0" smtClean="0">
                <a:solidFill>
                  <a:srgbClr val="008000"/>
                </a:solidFill>
              </a:rPr>
              <a:t>【</a:t>
            </a:r>
            <a:r>
              <a:rPr lang="zh-CN" altLang="en-US" sz="2000" b="1" dirty="0" smtClean="0">
                <a:solidFill>
                  <a:srgbClr val="008000"/>
                </a:solidFill>
              </a:rPr>
              <a:t>不会</a:t>
            </a:r>
            <a:r>
              <a:rPr lang="en-US" altLang="zh-CN" sz="2000" b="1" dirty="0" smtClean="0">
                <a:solidFill>
                  <a:srgbClr val="008000"/>
                </a:solidFill>
              </a:rPr>
              <a:t>】</a:t>
            </a:r>
            <a:r>
              <a:rPr lang="zh-CN" altLang="en-US" sz="2000" b="1" dirty="0" smtClean="0">
                <a:solidFill>
                  <a:srgbClr val="008000"/>
                </a:solidFill>
              </a:rPr>
              <a:t>影响实参的值。</a:t>
            </a:r>
            <a:endParaRPr lang="en-US" altLang="zh-CN" sz="2000" b="1" dirty="0" smtClean="0"/>
          </a:p>
          <a:p>
            <a:pPr defTabSz="363538"/>
            <a:r>
              <a:rPr lang="en-US" altLang="zh-CN" sz="2000" dirty="0" smtClean="0"/>
              <a:t>void </a:t>
            </a:r>
            <a:r>
              <a:rPr lang="en-US" altLang="zh-CN" sz="2000" dirty="0"/>
              <a:t>swap(</a:t>
            </a:r>
            <a:r>
              <a:rPr lang="en-US" altLang="zh-CN" sz="2000" dirty="0" err="1"/>
              <a:t>int</a:t>
            </a:r>
            <a:r>
              <a:rPr lang="en-US" altLang="zh-CN" sz="2000" dirty="0"/>
              <a:t> *p1,int *p2</a:t>
            </a:r>
            <a:r>
              <a:rPr lang="en-US" altLang="zh-CN" sz="2000" dirty="0" smtClean="0"/>
              <a:t>) </a:t>
            </a:r>
            <a:endParaRPr lang="zh-CN" altLang="en-US" sz="2000" b="1" dirty="0">
              <a:solidFill>
                <a:srgbClr val="008000"/>
              </a:solidFill>
            </a:endParaRPr>
          </a:p>
          <a:p>
            <a:pPr defTabSz="363538"/>
            <a:r>
              <a:rPr lang="en-US" altLang="zh-CN" sz="2000" dirty="0"/>
              <a:t>{	</a:t>
            </a:r>
            <a:r>
              <a:rPr lang="en-US" altLang="zh-CN" sz="2000" dirty="0" err="1"/>
              <a:t>int</a:t>
            </a:r>
            <a:r>
              <a:rPr lang="en-US" altLang="zh-CN" sz="2000" dirty="0"/>
              <a:t> </a:t>
            </a:r>
            <a:r>
              <a:rPr lang="zh-CN" altLang="en-US" sz="2000" dirty="0" smtClean="0"/>
              <a:t>*</a:t>
            </a:r>
            <a:r>
              <a:rPr lang="en-US" altLang="zh-CN" sz="2000" dirty="0" smtClean="0"/>
              <a:t>temp</a:t>
            </a:r>
            <a:r>
              <a:rPr lang="en-US" altLang="zh-CN" sz="2000" dirty="0"/>
              <a:t>;</a:t>
            </a:r>
          </a:p>
          <a:p>
            <a:pPr defTabSz="363538"/>
            <a:r>
              <a:rPr lang="en-US" altLang="zh-CN" sz="2000" dirty="0"/>
              <a:t>	</a:t>
            </a:r>
            <a:r>
              <a:rPr lang="en-US" altLang="zh-CN" sz="2000" dirty="0" smtClean="0">
                <a:solidFill>
                  <a:schemeClr val="tx1"/>
                </a:solidFill>
              </a:rPr>
              <a:t>temp=p1;</a:t>
            </a:r>
            <a:r>
              <a:rPr lang="en-US" altLang="zh-CN" sz="2000" dirty="0">
                <a:solidFill>
                  <a:schemeClr val="tx1"/>
                </a:solidFill>
              </a:rPr>
              <a:t> </a:t>
            </a:r>
            <a:r>
              <a:rPr lang="en-US" altLang="zh-CN" sz="2000" dirty="0" smtClean="0">
                <a:solidFill>
                  <a:schemeClr val="tx1"/>
                </a:solidFill>
              </a:rPr>
              <a:t>p1=p2; p2=temp</a:t>
            </a:r>
            <a:r>
              <a:rPr lang="en-US" altLang="zh-CN" sz="2000" dirty="0">
                <a:solidFill>
                  <a:schemeClr val="tx1"/>
                </a:solidFill>
              </a:rPr>
              <a:t>;</a:t>
            </a:r>
          </a:p>
          <a:p>
            <a:pPr defTabSz="363538"/>
            <a:r>
              <a:rPr lang="en-US" altLang="zh-CN" sz="2000" dirty="0" smtClean="0"/>
              <a:t>}</a:t>
            </a:r>
          </a:p>
          <a:p>
            <a:pPr defTabSz="363538"/>
            <a:r>
              <a:rPr lang="zh-CN" altLang="en-US" sz="2000" dirty="0" smtClean="0"/>
              <a:t>函数调用：</a:t>
            </a:r>
            <a:endParaRPr lang="en-US" altLang="zh-CN" sz="2000" dirty="0" smtClean="0"/>
          </a:p>
          <a:p>
            <a:pPr defTabSz="363538"/>
            <a:r>
              <a:rPr lang="en-US" altLang="zh-CN" sz="2000" dirty="0" err="1"/>
              <a:t>int</a:t>
            </a:r>
            <a:r>
              <a:rPr lang="en-US" altLang="zh-CN" sz="2000" dirty="0"/>
              <a:t> a=5,b=9,*p1=&amp;a,*p2=&amp;b; </a:t>
            </a:r>
            <a:endParaRPr lang="en-US" altLang="zh-CN" sz="2000" dirty="0" smtClean="0"/>
          </a:p>
          <a:p>
            <a:pPr defTabSz="363538"/>
            <a:r>
              <a:rPr lang="en-US" altLang="zh-CN" sz="2000" dirty="0" smtClean="0"/>
              <a:t>swap(p1,p2);</a:t>
            </a:r>
          </a:p>
          <a:p>
            <a:pPr defTabSz="363538"/>
            <a:r>
              <a:rPr lang="en-US" altLang="zh-CN" sz="2000" dirty="0" err="1"/>
              <a:t>printf</a:t>
            </a:r>
            <a:r>
              <a:rPr lang="en-US" altLang="zh-CN" sz="2000" dirty="0"/>
              <a:t>(“%</a:t>
            </a:r>
            <a:r>
              <a:rPr lang="en-US" altLang="zh-CN" sz="2000" dirty="0" err="1"/>
              <a:t>d,%d</a:t>
            </a:r>
            <a:r>
              <a:rPr lang="zh-CN" altLang="en-US" sz="2000" dirty="0"/>
              <a:t>”</a:t>
            </a:r>
            <a:r>
              <a:rPr lang="en-US" altLang="zh-CN" sz="2000" dirty="0"/>
              <a:t>,</a:t>
            </a:r>
            <a:r>
              <a:rPr lang="en-US" altLang="zh-CN" sz="2000" dirty="0" err="1"/>
              <a:t>a,b</a:t>
            </a:r>
            <a:r>
              <a:rPr lang="en-US" altLang="zh-CN" sz="2000" dirty="0"/>
              <a:t>);      // </a:t>
            </a:r>
            <a:r>
              <a:rPr lang="en-US" altLang="zh-CN" sz="2000" dirty="0" smtClean="0"/>
              <a:t>5,9</a:t>
            </a:r>
            <a:endParaRPr lang="en-US" altLang="zh-CN" sz="2000" dirty="0"/>
          </a:p>
          <a:p>
            <a:pPr defTabSz="363538"/>
            <a:r>
              <a:rPr lang="en-US" altLang="zh-CN" sz="2000" dirty="0" err="1"/>
              <a:t>printf</a:t>
            </a:r>
            <a:r>
              <a:rPr lang="en-US" altLang="zh-CN" sz="2000" dirty="0"/>
              <a:t>(“%</a:t>
            </a:r>
            <a:r>
              <a:rPr lang="en-US" altLang="zh-CN" sz="2000" dirty="0" err="1"/>
              <a:t>d,%d</a:t>
            </a:r>
            <a:r>
              <a:rPr lang="zh-CN" altLang="en-US" sz="2000" dirty="0"/>
              <a:t>”</a:t>
            </a:r>
            <a:r>
              <a:rPr lang="en-US" altLang="zh-CN" sz="2000" dirty="0"/>
              <a:t>,*p1,*p2);  // </a:t>
            </a:r>
            <a:r>
              <a:rPr lang="en-US" altLang="zh-CN" sz="2000" dirty="0" smtClean="0"/>
              <a:t>5,9</a:t>
            </a:r>
            <a:endParaRPr lang="en-US" altLang="zh-CN" sz="2000" dirty="0"/>
          </a:p>
        </p:txBody>
      </p:sp>
    </p:spTree>
    <p:extLst>
      <p:ext uri="{BB962C8B-B14F-4D97-AF65-F5344CB8AC3E}">
        <p14:creationId xmlns:p14="http://schemas.microsoft.com/office/powerpoint/2010/main" val="3355671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5575"/>
            <a:ext cx="10515600" cy="1325563"/>
          </a:xfrm>
        </p:spPr>
        <p:txBody>
          <a:bodyPr/>
          <a:lstStyle/>
          <a:p>
            <a:r>
              <a:rPr lang="zh-CN" altLang="en-US" dirty="0" smtClean="0"/>
              <a:t>指针使用常见错误</a:t>
            </a:r>
            <a:endParaRPr lang="zh-CN" altLang="en-US" dirty="0"/>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13</a:t>
            </a:fld>
            <a:endParaRPr lang="zh-CN" altLang="en-US"/>
          </a:p>
        </p:txBody>
      </p:sp>
      <p:sp>
        <p:nvSpPr>
          <p:cNvPr id="5" name="圆角矩形 12">
            <a:extLst>
              <a:ext uri="{FF2B5EF4-FFF2-40B4-BE49-F238E27FC236}">
                <a16:creationId xmlns:a16="http://schemas.microsoft.com/office/drawing/2014/main" xmlns="" id="{0F049BFC-9696-4323-94B2-76251E60074B}"/>
              </a:ext>
            </a:extLst>
          </p:cNvPr>
          <p:cNvSpPr/>
          <p:nvPr/>
        </p:nvSpPr>
        <p:spPr>
          <a:xfrm>
            <a:off x="541896" y="941798"/>
            <a:ext cx="5960504" cy="147120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b="1" dirty="0" smtClean="0">
                <a:solidFill>
                  <a:srgbClr val="FF0000"/>
                </a:solidFill>
              </a:rPr>
              <a:t>【</a:t>
            </a:r>
            <a:r>
              <a:rPr lang="zh-CN" altLang="en-US" sz="2000" b="1" dirty="0" smtClean="0">
                <a:solidFill>
                  <a:srgbClr val="FF0000"/>
                </a:solidFill>
              </a:rPr>
              <a:t>指针变量没有指向，就间接访问它指向的内容。</a:t>
            </a:r>
            <a:r>
              <a:rPr lang="en-US" altLang="zh-CN" sz="2000" b="1" dirty="0" smtClean="0">
                <a:solidFill>
                  <a:srgbClr val="FF0000"/>
                </a:solidFill>
              </a:rPr>
              <a:t>】</a:t>
            </a:r>
          </a:p>
          <a:p>
            <a:pPr defTabSz="363538"/>
            <a:r>
              <a:rPr lang="en-US" altLang="zh-CN" sz="2000" dirty="0" err="1" smtClean="0"/>
              <a:t>int</a:t>
            </a:r>
            <a:r>
              <a:rPr lang="en-US" altLang="zh-CN" sz="2000" dirty="0" smtClean="0"/>
              <a:t> a=5,*p1;</a:t>
            </a:r>
          </a:p>
          <a:p>
            <a:pPr defTabSz="363538"/>
            <a:r>
              <a:rPr lang="en-US" altLang="zh-CN" sz="2000" b="1" dirty="0" smtClean="0">
                <a:solidFill>
                  <a:srgbClr val="FF0000"/>
                </a:solidFill>
              </a:rPr>
              <a:t>// </a:t>
            </a:r>
            <a:r>
              <a:rPr lang="zh-CN" altLang="en-US" sz="2000" b="1" dirty="0" smtClean="0">
                <a:solidFill>
                  <a:srgbClr val="FF0000"/>
                </a:solidFill>
              </a:rPr>
              <a:t>必须先有指向</a:t>
            </a:r>
            <a:r>
              <a:rPr lang="en-US" altLang="zh-CN" sz="2000" b="1" dirty="0" smtClean="0">
                <a:solidFill>
                  <a:srgbClr val="FF0000"/>
                </a:solidFill>
              </a:rPr>
              <a:t>, </a:t>
            </a:r>
            <a:r>
              <a:rPr lang="zh-CN" altLang="en-US" sz="2000" b="1" dirty="0" smtClean="0">
                <a:solidFill>
                  <a:srgbClr val="FF0000"/>
                </a:solidFill>
              </a:rPr>
              <a:t>如，</a:t>
            </a:r>
            <a:r>
              <a:rPr lang="en-US" altLang="zh-CN" sz="2000" b="1" dirty="0" smtClean="0">
                <a:solidFill>
                  <a:srgbClr val="FF0000"/>
                </a:solidFill>
              </a:rPr>
              <a:t>p1 = &amp;a;</a:t>
            </a:r>
          </a:p>
          <a:p>
            <a:pPr defTabSz="363538"/>
            <a:r>
              <a:rPr lang="en-US" altLang="zh-CN" sz="2000" dirty="0" smtClean="0"/>
              <a:t>*p1 = 10;  </a:t>
            </a:r>
            <a:r>
              <a:rPr lang="en-US" altLang="zh-CN" sz="2000" b="1" dirty="0" smtClean="0">
                <a:solidFill>
                  <a:srgbClr val="FF0000"/>
                </a:solidFill>
              </a:rPr>
              <a:t>// </a:t>
            </a:r>
            <a:r>
              <a:rPr lang="zh-CN" altLang="en-US" sz="2000" b="1" dirty="0" smtClean="0">
                <a:solidFill>
                  <a:srgbClr val="FF0000"/>
                </a:solidFill>
              </a:rPr>
              <a:t>有指向后才能间接访问</a:t>
            </a:r>
            <a:r>
              <a:rPr lang="en-US" altLang="zh-CN" sz="2000" b="1" dirty="0" smtClean="0">
                <a:solidFill>
                  <a:srgbClr val="FF0000"/>
                </a:solidFill>
              </a:rPr>
              <a:t>  </a:t>
            </a:r>
          </a:p>
        </p:txBody>
      </p:sp>
      <p:sp>
        <p:nvSpPr>
          <p:cNvPr id="9" name="圆角矩形 12">
            <a:extLst>
              <a:ext uri="{FF2B5EF4-FFF2-40B4-BE49-F238E27FC236}">
                <a16:creationId xmlns:a16="http://schemas.microsoft.com/office/drawing/2014/main" xmlns="" id="{0F049BFC-9696-4323-94B2-76251E60074B}"/>
              </a:ext>
            </a:extLst>
          </p:cNvPr>
          <p:cNvSpPr/>
          <p:nvPr/>
        </p:nvSpPr>
        <p:spPr>
          <a:xfrm>
            <a:off x="503796" y="2550436"/>
            <a:ext cx="5998604" cy="1816100"/>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dirty="0" smtClean="0"/>
              <a:t>void </a:t>
            </a:r>
            <a:r>
              <a:rPr lang="en-US" altLang="zh-CN" sz="2000" dirty="0"/>
              <a:t>swap(</a:t>
            </a:r>
            <a:r>
              <a:rPr lang="en-US" altLang="zh-CN" sz="2000" dirty="0" err="1"/>
              <a:t>int</a:t>
            </a:r>
            <a:r>
              <a:rPr lang="en-US" altLang="zh-CN" sz="2000" dirty="0"/>
              <a:t> *p1,int *p2</a:t>
            </a:r>
            <a:r>
              <a:rPr lang="en-US" altLang="zh-CN" sz="2000" dirty="0" smtClean="0"/>
              <a:t>) </a:t>
            </a:r>
            <a:endParaRPr lang="zh-CN" altLang="en-US" sz="2000" b="1" dirty="0">
              <a:solidFill>
                <a:srgbClr val="008000"/>
              </a:solidFill>
            </a:endParaRPr>
          </a:p>
          <a:p>
            <a:pPr defTabSz="363538"/>
            <a:r>
              <a:rPr lang="en-US" altLang="zh-CN" sz="2000" dirty="0"/>
              <a:t>{	</a:t>
            </a:r>
            <a:endParaRPr lang="en-US" altLang="zh-CN" sz="2000" dirty="0" smtClean="0"/>
          </a:p>
          <a:p>
            <a:pPr defTabSz="363538"/>
            <a:r>
              <a:rPr lang="en-US" altLang="zh-CN" sz="2000" dirty="0"/>
              <a:t> </a:t>
            </a:r>
            <a:r>
              <a:rPr lang="en-US" altLang="zh-CN" sz="2000" dirty="0" smtClean="0"/>
              <a:t>  </a:t>
            </a:r>
            <a:r>
              <a:rPr lang="en-US" altLang="zh-CN" sz="2000" dirty="0" err="1" smtClean="0"/>
              <a:t>int</a:t>
            </a:r>
            <a:r>
              <a:rPr lang="en-US" altLang="zh-CN" sz="2000" dirty="0" smtClean="0"/>
              <a:t> </a:t>
            </a:r>
            <a:r>
              <a:rPr lang="zh-CN" altLang="en-US" sz="2000" dirty="0" smtClean="0"/>
              <a:t>*</a:t>
            </a:r>
            <a:r>
              <a:rPr lang="en-US" altLang="zh-CN" sz="2000" dirty="0" smtClean="0"/>
              <a:t>temp; </a:t>
            </a:r>
            <a:r>
              <a:rPr lang="en-US" altLang="zh-CN" sz="2000" b="1" dirty="0" smtClean="0">
                <a:solidFill>
                  <a:srgbClr val="FF0000"/>
                </a:solidFill>
              </a:rPr>
              <a:t>// temp</a:t>
            </a:r>
            <a:r>
              <a:rPr lang="zh-CN" altLang="en-US" sz="2000" b="1" dirty="0" smtClean="0">
                <a:solidFill>
                  <a:srgbClr val="FF0000"/>
                </a:solidFill>
              </a:rPr>
              <a:t>没有指向，以下语句全错。</a:t>
            </a:r>
            <a:endParaRPr lang="en-US" altLang="zh-CN" sz="2000" b="1" dirty="0">
              <a:solidFill>
                <a:srgbClr val="FF0000"/>
              </a:solidFill>
            </a:endParaRPr>
          </a:p>
          <a:p>
            <a:pPr defTabSz="363538"/>
            <a:r>
              <a:rPr lang="en-US" altLang="zh-CN" sz="2000" dirty="0"/>
              <a:t>	</a:t>
            </a:r>
            <a:r>
              <a:rPr lang="zh-CN" altLang="en-US" sz="2000" dirty="0" smtClean="0"/>
              <a:t>*</a:t>
            </a:r>
            <a:r>
              <a:rPr lang="en-US" altLang="zh-CN" sz="2000" dirty="0" smtClean="0">
                <a:solidFill>
                  <a:schemeClr val="tx1"/>
                </a:solidFill>
              </a:rPr>
              <a:t>temp</a:t>
            </a:r>
            <a:r>
              <a:rPr lang="en-US" altLang="zh-CN" sz="2000" dirty="0">
                <a:solidFill>
                  <a:schemeClr val="tx1"/>
                </a:solidFill>
              </a:rPr>
              <a:t>=*p1</a:t>
            </a:r>
            <a:r>
              <a:rPr lang="en-US" altLang="zh-CN" sz="2000" dirty="0" smtClean="0">
                <a:solidFill>
                  <a:schemeClr val="tx1"/>
                </a:solidFill>
              </a:rPr>
              <a:t>;</a:t>
            </a:r>
            <a:r>
              <a:rPr lang="en-US" altLang="zh-CN" sz="2000" dirty="0">
                <a:solidFill>
                  <a:schemeClr val="tx1"/>
                </a:solidFill>
              </a:rPr>
              <a:t> </a:t>
            </a:r>
            <a:r>
              <a:rPr lang="zh-CN" altLang="en-US" sz="2000" dirty="0" smtClean="0">
                <a:solidFill>
                  <a:schemeClr val="tx1"/>
                </a:solidFill>
              </a:rPr>
              <a:t>*</a:t>
            </a:r>
            <a:r>
              <a:rPr lang="en-US" altLang="zh-CN" sz="2000" dirty="0">
                <a:solidFill>
                  <a:schemeClr val="tx1"/>
                </a:solidFill>
              </a:rPr>
              <a:t>p1=*p2</a:t>
            </a:r>
            <a:r>
              <a:rPr lang="en-US" altLang="zh-CN" sz="2000" dirty="0" smtClean="0">
                <a:solidFill>
                  <a:schemeClr val="tx1"/>
                </a:solidFill>
              </a:rPr>
              <a:t>; *</a:t>
            </a:r>
            <a:r>
              <a:rPr lang="en-US" altLang="zh-CN" sz="2000" dirty="0">
                <a:solidFill>
                  <a:schemeClr val="tx1"/>
                </a:solidFill>
              </a:rPr>
              <a:t>p2</a:t>
            </a:r>
            <a:r>
              <a:rPr lang="en-US" altLang="zh-CN" sz="2000" dirty="0" smtClean="0">
                <a:solidFill>
                  <a:schemeClr val="tx1"/>
                </a:solidFill>
              </a:rPr>
              <a:t>=</a:t>
            </a:r>
            <a:r>
              <a:rPr lang="zh-CN" altLang="en-US" sz="2000" dirty="0" smtClean="0">
                <a:solidFill>
                  <a:schemeClr val="tx1"/>
                </a:solidFill>
              </a:rPr>
              <a:t>*</a:t>
            </a:r>
            <a:r>
              <a:rPr lang="en-US" altLang="zh-CN" sz="2000" dirty="0" smtClean="0">
                <a:solidFill>
                  <a:schemeClr val="tx1"/>
                </a:solidFill>
              </a:rPr>
              <a:t>temp</a:t>
            </a:r>
            <a:r>
              <a:rPr lang="en-US" altLang="zh-CN" sz="2000" dirty="0">
                <a:solidFill>
                  <a:schemeClr val="tx1"/>
                </a:solidFill>
              </a:rPr>
              <a:t>;</a:t>
            </a:r>
          </a:p>
          <a:p>
            <a:pPr defTabSz="363538"/>
            <a:r>
              <a:rPr lang="en-US" altLang="zh-CN" sz="2000" dirty="0" smtClean="0"/>
              <a:t>}</a:t>
            </a:r>
          </a:p>
        </p:txBody>
      </p:sp>
      <p:sp>
        <p:nvSpPr>
          <p:cNvPr id="10" name="圆角矩形 12">
            <a:extLst>
              <a:ext uri="{FF2B5EF4-FFF2-40B4-BE49-F238E27FC236}">
                <a16:creationId xmlns:a16="http://schemas.microsoft.com/office/drawing/2014/main" xmlns="" id="{0F049BFC-9696-4323-94B2-76251E60074B}"/>
              </a:ext>
            </a:extLst>
          </p:cNvPr>
          <p:cNvSpPr/>
          <p:nvPr/>
        </p:nvSpPr>
        <p:spPr>
          <a:xfrm>
            <a:off x="6726796" y="941798"/>
            <a:ext cx="5033404" cy="3649076"/>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zh-CN" altLang="en-US" sz="2000" dirty="0" smtClean="0"/>
              <a:t>例</a:t>
            </a:r>
            <a:r>
              <a:rPr lang="en-US" altLang="zh-CN" sz="2000" dirty="0" smtClean="0"/>
              <a:t>8-4</a:t>
            </a:r>
            <a:r>
              <a:rPr lang="zh-CN" altLang="en-US" sz="2000" dirty="0" smtClean="0"/>
              <a:t>：</a:t>
            </a:r>
            <a:r>
              <a:rPr lang="en-US" altLang="zh-CN" sz="2000" b="1" dirty="0" smtClean="0">
                <a:solidFill>
                  <a:srgbClr val="008000"/>
                </a:solidFill>
              </a:rPr>
              <a:t>p1</a:t>
            </a:r>
            <a:r>
              <a:rPr lang="zh-CN" altLang="en-US" sz="2000" b="1" dirty="0">
                <a:solidFill>
                  <a:srgbClr val="008000"/>
                </a:solidFill>
              </a:rPr>
              <a:t>和</a:t>
            </a:r>
            <a:r>
              <a:rPr lang="en-US" altLang="zh-CN" sz="2000" b="1" dirty="0" smtClean="0">
                <a:solidFill>
                  <a:srgbClr val="008000"/>
                </a:solidFill>
              </a:rPr>
              <a:t>p2</a:t>
            </a:r>
            <a:r>
              <a:rPr lang="zh-CN" altLang="en-US" sz="2000" b="1" dirty="0" smtClean="0">
                <a:solidFill>
                  <a:srgbClr val="008000"/>
                </a:solidFill>
              </a:rPr>
              <a:t>本身值的交换，</a:t>
            </a:r>
            <a:r>
              <a:rPr lang="en-US" altLang="zh-CN" sz="2000" b="1" dirty="0" smtClean="0">
                <a:solidFill>
                  <a:srgbClr val="008000"/>
                </a:solidFill>
              </a:rPr>
              <a:t>【</a:t>
            </a:r>
            <a:r>
              <a:rPr lang="zh-CN" altLang="en-US" sz="2000" b="1" dirty="0" smtClean="0">
                <a:solidFill>
                  <a:srgbClr val="008000"/>
                </a:solidFill>
              </a:rPr>
              <a:t>不会</a:t>
            </a:r>
            <a:r>
              <a:rPr lang="en-US" altLang="zh-CN" sz="2000" b="1" dirty="0" smtClean="0">
                <a:solidFill>
                  <a:srgbClr val="008000"/>
                </a:solidFill>
              </a:rPr>
              <a:t>】</a:t>
            </a:r>
            <a:r>
              <a:rPr lang="zh-CN" altLang="en-US" sz="2000" b="1" dirty="0" smtClean="0">
                <a:solidFill>
                  <a:srgbClr val="008000"/>
                </a:solidFill>
              </a:rPr>
              <a:t>影响实参的值。</a:t>
            </a:r>
            <a:endParaRPr lang="en-US" altLang="zh-CN" sz="2000" b="1" dirty="0" smtClean="0"/>
          </a:p>
          <a:p>
            <a:pPr defTabSz="363538"/>
            <a:r>
              <a:rPr lang="en-US" altLang="zh-CN" sz="2000" dirty="0" smtClean="0"/>
              <a:t>void </a:t>
            </a:r>
            <a:r>
              <a:rPr lang="en-US" altLang="zh-CN" sz="2000" dirty="0"/>
              <a:t>swap(</a:t>
            </a:r>
            <a:r>
              <a:rPr lang="en-US" altLang="zh-CN" sz="2000" dirty="0" err="1"/>
              <a:t>int</a:t>
            </a:r>
            <a:r>
              <a:rPr lang="en-US" altLang="zh-CN" sz="2000" dirty="0"/>
              <a:t> *p1,int *p2</a:t>
            </a:r>
            <a:r>
              <a:rPr lang="en-US" altLang="zh-CN" sz="2000" dirty="0" smtClean="0"/>
              <a:t>) </a:t>
            </a:r>
            <a:endParaRPr lang="zh-CN" altLang="en-US" sz="2000" b="1" dirty="0">
              <a:solidFill>
                <a:srgbClr val="008000"/>
              </a:solidFill>
            </a:endParaRPr>
          </a:p>
          <a:p>
            <a:pPr defTabSz="363538"/>
            <a:r>
              <a:rPr lang="en-US" altLang="zh-CN" sz="2000" dirty="0"/>
              <a:t>{	</a:t>
            </a:r>
            <a:r>
              <a:rPr lang="en-US" altLang="zh-CN" sz="2000" dirty="0" err="1"/>
              <a:t>int</a:t>
            </a:r>
            <a:r>
              <a:rPr lang="en-US" altLang="zh-CN" sz="2000" dirty="0"/>
              <a:t> </a:t>
            </a:r>
            <a:r>
              <a:rPr lang="zh-CN" altLang="en-US" sz="2000" dirty="0" smtClean="0"/>
              <a:t>*</a:t>
            </a:r>
            <a:r>
              <a:rPr lang="en-US" altLang="zh-CN" sz="2000" dirty="0" smtClean="0"/>
              <a:t>temp</a:t>
            </a:r>
            <a:r>
              <a:rPr lang="en-US" altLang="zh-CN" sz="2000" dirty="0"/>
              <a:t>;</a:t>
            </a:r>
          </a:p>
          <a:p>
            <a:pPr defTabSz="363538"/>
            <a:r>
              <a:rPr lang="en-US" altLang="zh-CN" sz="2000" dirty="0"/>
              <a:t>	</a:t>
            </a:r>
            <a:r>
              <a:rPr lang="en-US" altLang="zh-CN" sz="2000" dirty="0" smtClean="0">
                <a:solidFill>
                  <a:schemeClr val="tx1"/>
                </a:solidFill>
              </a:rPr>
              <a:t>temp=p1;</a:t>
            </a:r>
            <a:r>
              <a:rPr lang="en-US" altLang="zh-CN" sz="2000" dirty="0">
                <a:solidFill>
                  <a:schemeClr val="tx1"/>
                </a:solidFill>
              </a:rPr>
              <a:t> </a:t>
            </a:r>
            <a:r>
              <a:rPr lang="en-US" altLang="zh-CN" sz="2000" dirty="0" smtClean="0">
                <a:solidFill>
                  <a:schemeClr val="tx1"/>
                </a:solidFill>
              </a:rPr>
              <a:t>p1=p2; p2=temp</a:t>
            </a:r>
            <a:r>
              <a:rPr lang="en-US" altLang="zh-CN" sz="2000" dirty="0">
                <a:solidFill>
                  <a:schemeClr val="tx1"/>
                </a:solidFill>
              </a:rPr>
              <a:t>;</a:t>
            </a:r>
          </a:p>
          <a:p>
            <a:pPr defTabSz="363538"/>
            <a:r>
              <a:rPr lang="en-US" altLang="zh-CN" sz="2000" dirty="0" smtClean="0"/>
              <a:t>}</a:t>
            </a:r>
          </a:p>
          <a:p>
            <a:pPr defTabSz="363538"/>
            <a:r>
              <a:rPr lang="zh-CN" altLang="en-US" sz="2000" dirty="0" smtClean="0"/>
              <a:t>函数调用：</a:t>
            </a:r>
            <a:endParaRPr lang="en-US" altLang="zh-CN" sz="2000" dirty="0" smtClean="0"/>
          </a:p>
          <a:p>
            <a:pPr defTabSz="363538"/>
            <a:r>
              <a:rPr lang="en-US" altLang="zh-CN" sz="2000" dirty="0" err="1"/>
              <a:t>int</a:t>
            </a:r>
            <a:r>
              <a:rPr lang="en-US" altLang="zh-CN" sz="2000" dirty="0"/>
              <a:t> a=5,b=9,*p1=&amp;a,*p2=&amp;b; </a:t>
            </a:r>
            <a:endParaRPr lang="en-US" altLang="zh-CN" sz="2000" dirty="0" smtClean="0"/>
          </a:p>
          <a:p>
            <a:pPr defTabSz="363538"/>
            <a:r>
              <a:rPr lang="en-US" altLang="zh-CN" sz="2000" dirty="0" smtClean="0"/>
              <a:t>swap(p1,p2);</a:t>
            </a:r>
          </a:p>
          <a:p>
            <a:pPr defTabSz="363538"/>
            <a:r>
              <a:rPr lang="en-US" altLang="zh-CN" sz="2000" dirty="0" err="1"/>
              <a:t>printf</a:t>
            </a:r>
            <a:r>
              <a:rPr lang="en-US" altLang="zh-CN" sz="2000" dirty="0"/>
              <a:t>(“%</a:t>
            </a:r>
            <a:r>
              <a:rPr lang="en-US" altLang="zh-CN" sz="2000" dirty="0" err="1"/>
              <a:t>d,%d</a:t>
            </a:r>
            <a:r>
              <a:rPr lang="zh-CN" altLang="en-US" sz="2000" dirty="0"/>
              <a:t>”</a:t>
            </a:r>
            <a:r>
              <a:rPr lang="en-US" altLang="zh-CN" sz="2000" dirty="0"/>
              <a:t>,</a:t>
            </a:r>
            <a:r>
              <a:rPr lang="en-US" altLang="zh-CN" sz="2000" dirty="0" err="1"/>
              <a:t>a,b</a:t>
            </a:r>
            <a:r>
              <a:rPr lang="en-US" altLang="zh-CN" sz="2000" dirty="0"/>
              <a:t>);      // </a:t>
            </a:r>
            <a:r>
              <a:rPr lang="en-US" altLang="zh-CN" sz="2000" dirty="0" smtClean="0"/>
              <a:t>5,9</a:t>
            </a:r>
            <a:endParaRPr lang="en-US" altLang="zh-CN" sz="2000" dirty="0"/>
          </a:p>
          <a:p>
            <a:pPr defTabSz="363538"/>
            <a:r>
              <a:rPr lang="en-US" altLang="zh-CN" sz="2000" dirty="0" err="1"/>
              <a:t>printf</a:t>
            </a:r>
            <a:r>
              <a:rPr lang="en-US" altLang="zh-CN" sz="2000" dirty="0"/>
              <a:t>(“%</a:t>
            </a:r>
            <a:r>
              <a:rPr lang="en-US" altLang="zh-CN" sz="2000" dirty="0" err="1"/>
              <a:t>d,%d</a:t>
            </a:r>
            <a:r>
              <a:rPr lang="zh-CN" altLang="en-US" sz="2000" dirty="0"/>
              <a:t>”</a:t>
            </a:r>
            <a:r>
              <a:rPr lang="en-US" altLang="zh-CN" sz="2000" dirty="0"/>
              <a:t>,*p1,*p2);  // </a:t>
            </a:r>
            <a:r>
              <a:rPr lang="en-US" altLang="zh-CN" sz="2000" dirty="0" smtClean="0"/>
              <a:t>5,9</a:t>
            </a:r>
            <a:endParaRPr lang="en-US" altLang="zh-CN" sz="2000" dirty="0"/>
          </a:p>
        </p:txBody>
      </p:sp>
      <p:sp>
        <p:nvSpPr>
          <p:cNvPr id="11" name="圆角矩形 12">
            <a:extLst>
              <a:ext uri="{FF2B5EF4-FFF2-40B4-BE49-F238E27FC236}">
                <a16:creationId xmlns:a16="http://schemas.microsoft.com/office/drawing/2014/main" xmlns="" id="{0F049BFC-9696-4323-94B2-76251E60074B}"/>
              </a:ext>
            </a:extLst>
          </p:cNvPr>
          <p:cNvSpPr/>
          <p:nvPr/>
        </p:nvSpPr>
        <p:spPr>
          <a:xfrm>
            <a:off x="478396" y="4506236"/>
            <a:ext cx="5998604" cy="1996164"/>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2000" b="1" dirty="0" smtClean="0">
                <a:solidFill>
                  <a:srgbClr val="FF0000"/>
                </a:solidFill>
              </a:rPr>
              <a:t>【</a:t>
            </a:r>
            <a:r>
              <a:rPr lang="zh-CN" altLang="en-US" sz="2000" b="1" dirty="0" smtClean="0">
                <a:solidFill>
                  <a:srgbClr val="FF0000"/>
                </a:solidFill>
              </a:rPr>
              <a:t>不能混用不同类型的指针变量</a:t>
            </a:r>
            <a:r>
              <a:rPr lang="en-US" altLang="zh-CN" sz="2000" b="1" dirty="0" smtClean="0">
                <a:solidFill>
                  <a:srgbClr val="FF0000"/>
                </a:solidFill>
              </a:rPr>
              <a:t>】</a:t>
            </a:r>
          </a:p>
          <a:p>
            <a:pPr defTabSz="363538"/>
            <a:r>
              <a:rPr lang="en-US" altLang="zh-CN" sz="2000" dirty="0" err="1" smtClean="0">
                <a:solidFill>
                  <a:schemeClr val="tx1"/>
                </a:solidFill>
              </a:rPr>
              <a:t>int</a:t>
            </a:r>
            <a:r>
              <a:rPr lang="en-US" altLang="zh-CN" sz="2000" dirty="0" smtClean="0">
                <a:solidFill>
                  <a:schemeClr val="tx1"/>
                </a:solidFill>
              </a:rPr>
              <a:t> a = 10,*p1;</a:t>
            </a:r>
          </a:p>
          <a:p>
            <a:pPr defTabSz="363538"/>
            <a:r>
              <a:rPr lang="en-US" altLang="zh-CN" sz="2000" dirty="0" smtClean="0">
                <a:solidFill>
                  <a:schemeClr val="tx1"/>
                </a:solidFill>
              </a:rPr>
              <a:t>float b = 20,*p2;</a:t>
            </a:r>
          </a:p>
          <a:p>
            <a:pPr defTabSz="363538"/>
            <a:r>
              <a:rPr lang="en-US" altLang="zh-CN" sz="2000" dirty="0" smtClean="0">
                <a:solidFill>
                  <a:schemeClr val="tx1"/>
                </a:solidFill>
              </a:rPr>
              <a:t>p1 = &amp;b; </a:t>
            </a:r>
            <a:r>
              <a:rPr lang="en-US" altLang="zh-CN" sz="2000" b="1" dirty="0">
                <a:solidFill>
                  <a:srgbClr val="FF0000"/>
                </a:solidFill>
              </a:rPr>
              <a:t>// </a:t>
            </a:r>
            <a:r>
              <a:rPr lang="zh-CN" altLang="en-US" sz="2000" b="1" dirty="0" smtClean="0">
                <a:solidFill>
                  <a:srgbClr val="FF0000"/>
                </a:solidFill>
              </a:rPr>
              <a:t>错误</a:t>
            </a:r>
            <a:r>
              <a:rPr lang="en-US" altLang="zh-CN" sz="2000" b="1" dirty="0" smtClean="0">
                <a:solidFill>
                  <a:srgbClr val="FF0000"/>
                </a:solidFill>
              </a:rPr>
              <a:t>,</a:t>
            </a:r>
            <a:r>
              <a:rPr lang="zh-CN" altLang="en-US" sz="2000" b="1" dirty="0" smtClean="0">
                <a:solidFill>
                  <a:srgbClr val="FF0000"/>
                </a:solidFill>
              </a:rPr>
              <a:t>虽然编译器不报错</a:t>
            </a:r>
            <a:endParaRPr lang="en-US" altLang="zh-CN" sz="2000" dirty="0" smtClean="0">
              <a:solidFill>
                <a:schemeClr val="tx1"/>
              </a:solidFill>
            </a:endParaRPr>
          </a:p>
          <a:p>
            <a:pPr defTabSz="363538"/>
            <a:r>
              <a:rPr lang="en-US" altLang="zh-CN" sz="2000" dirty="0" smtClean="0">
                <a:solidFill>
                  <a:schemeClr val="tx1"/>
                </a:solidFill>
              </a:rPr>
              <a:t>p2 = &amp;a; </a:t>
            </a:r>
            <a:r>
              <a:rPr lang="en-US" altLang="zh-CN" sz="2000" b="1" dirty="0" smtClean="0">
                <a:solidFill>
                  <a:srgbClr val="FF0000"/>
                </a:solidFill>
              </a:rPr>
              <a:t>// </a:t>
            </a:r>
            <a:r>
              <a:rPr lang="zh-CN" altLang="en-US" sz="2000" b="1" dirty="0" smtClean="0">
                <a:solidFill>
                  <a:srgbClr val="FF0000"/>
                </a:solidFill>
              </a:rPr>
              <a:t>错误</a:t>
            </a:r>
            <a:r>
              <a:rPr lang="en-US" altLang="zh-CN" sz="2000" b="1" dirty="0">
                <a:solidFill>
                  <a:srgbClr val="FF0000"/>
                </a:solidFill>
              </a:rPr>
              <a:t>,</a:t>
            </a:r>
            <a:r>
              <a:rPr lang="zh-CN" altLang="en-US" sz="2000" b="1" dirty="0">
                <a:solidFill>
                  <a:srgbClr val="FF0000"/>
                </a:solidFill>
              </a:rPr>
              <a:t>虽然编译器不报错</a:t>
            </a:r>
            <a:endParaRPr lang="en-US" altLang="zh-CN" sz="2000" dirty="0">
              <a:solidFill>
                <a:schemeClr val="tx1"/>
              </a:solidFill>
            </a:endParaRPr>
          </a:p>
          <a:p>
            <a:pPr defTabSz="363538"/>
            <a:r>
              <a:rPr lang="en-US" altLang="zh-CN" sz="2000" dirty="0" smtClean="0">
                <a:solidFill>
                  <a:schemeClr val="tx1"/>
                </a:solidFill>
              </a:rPr>
              <a:t>p2 = p1; </a:t>
            </a:r>
            <a:r>
              <a:rPr lang="en-US" altLang="zh-CN" sz="2000" b="1" dirty="0" smtClean="0">
                <a:solidFill>
                  <a:srgbClr val="FF0000"/>
                </a:solidFill>
              </a:rPr>
              <a:t>// </a:t>
            </a:r>
            <a:r>
              <a:rPr lang="zh-CN" altLang="en-US" sz="2000" b="1" dirty="0" smtClean="0">
                <a:solidFill>
                  <a:srgbClr val="FF0000"/>
                </a:solidFill>
              </a:rPr>
              <a:t>错误</a:t>
            </a:r>
            <a:r>
              <a:rPr lang="en-US" altLang="zh-CN" sz="2000" b="1" dirty="0">
                <a:solidFill>
                  <a:srgbClr val="FF0000"/>
                </a:solidFill>
              </a:rPr>
              <a:t>,</a:t>
            </a:r>
            <a:r>
              <a:rPr lang="zh-CN" altLang="en-US" sz="2000" b="1" dirty="0">
                <a:solidFill>
                  <a:srgbClr val="FF0000"/>
                </a:solidFill>
              </a:rPr>
              <a:t>虽然编译器不报</a:t>
            </a:r>
            <a:r>
              <a:rPr lang="zh-CN" altLang="en-US" sz="2000" b="1" dirty="0" smtClean="0">
                <a:solidFill>
                  <a:srgbClr val="FF0000"/>
                </a:solidFill>
              </a:rPr>
              <a:t>错</a:t>
            </a:r>
            <a:endParaRPr lang="en-US" altLang="zh-CN" sz="2000" dirty="0">
              <a:solidFill>
                <a:schemeClr val="tx1"/>
              </a:solidFill>
            </a:endParaRPr>
          </a:p>
        </p:txBody>
      </p:sp>
    </p:spTree>
    <p:extLst>
      <p:ext uri="{BB962C8B-B14F-4D97-AF65-F5344CB8AC3E}">
        <p14:creationId xmlns:p14="http://schemas.microsoft.com/office/powerpoint/2010/main" val="3818535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8.5】</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个整数</a:t>
            </a:r>
            <a:r>
              <a:rPr lang="en-US" altLang="zh-CN" sz="2000">
                <a:solidFill>
                  <a:schemeClr val="accent1"/>
                </a:solidFill>
              </a:rPr>
              <a:t>a,b,c</a:t>
            </a:r>
            <a:r>
              <a:rPr lang="zh-CN" altLang="en-US" sz="2000">
                <a:solidFill>
                  <a:schemeClr val="accent1"/>
                </a:solidFill>
              </a:rPr>
              <a:t>，要求按由大到小的顺序将它们输出。用函数实现。</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137160" y="1977886"/>
            <a:ext cx="11917680" cy="375235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endParaRPr lang="en-US" altLang="zh-CN" sz="1400" dirty="0" smtClean="0"/>
          </a:p>
          <a:p>
            <a:pPr defTabSz="363538">
              <a:lnSpc>
                <a:spcPct val="120000"/>
              </a:lnSpc>
            </a:pPr>
            <a:r>
              <a:rPr lang="en-US" altLang="zh-CN" sz="1400" dirty="0"/>
              <a:t> </a:t>
            </a:r>
            <a:r>
              <a:rPr lang="en-US" altLang="zh-CN" sz="1400" dirty="0" smtClean="0"/>
              <a:t>    void </a:t>
            </a:r>
            <a:r>
              <a:rPr lang="en-US" altLang="zh-CN" sz="1400" dirty="0"/>
              <a:t>exchange(</a:t>
            </a:r>
            <a:r>
              <a:rPr lang="en-US" altLang="zh-CN" sz="1400" dirty="0" err="1"/>
              <a:t>int</a:t>
            </a:r>
            <a:r>
              <a:rPr lang="en-US" altLang="zh-CN" sz="1400" dirty="0"/>
              <a:t> *q1, </a:t>
            </a:r>
            <a:r>
              <a:rPr lang="en-US" altLang="zh-CN" sz="1400" dirty="0" err="1"/>
              <a:t>int</a:t>
            </a:r>
            <a:r>
              <a:rPr lang="en-US" altLang="zh-CN" sz="1400" dirty="0"/>
              <a:t> *q2, </a:t>
            </a:r>
            <a:r>
              <a:rPr lang="en-US" altLang="zh-CN" sz="1400" dirty="0" err="1"/>
              <a:t>int</a:t>
            </a:r>
            <a:r>
              <a:rPr lang="en-US" altLang="zh-CN" sz="1400" dirty="0"/>
              <a:t> *q3</a:t>
            </a:r>
            <a:r>
              <a:rPr lang="en-US" altLang="zh-CN" sz="1400" dirty="0" smtClean="0"/>
              <a:t>); </a:t>
            </a:r>
            <a:r>
              <a:rPr lang="en-US" altLang="zh-CN" sz="1400" dirty="0" smtClean="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err="1"/>
              <a:t>int</a:t>
            </a:r>
            <a:r>
              <a:rPr lang="en-US" altLang="zh-CN" sz="1400" dirty="0"/>
              <a:t> </a:t>
            </a:r>
            <a:r>
              <a:rPr lang="en-US" altLang="zh-CN" sz="1400" dirty="0" err="1"/>
              <a:t>a,b,c</a:t>
            </a:r>
            <a:r>
              <a:rPr lang="en-US" altLang="zh-CN" sz="1400" dirty="0"/>
              <a:t>,*p1,*p2,*p3;</a:t>
            </a:r>
          </a:p>
          <a:p>
            <a:pPr defTabSz="363538">
              <a:lnSpc>
                <a:spcPct val="120000"/>
              </a:lnSpc>
            </a:pPr>
            <a:r>
              <a:rPr lang="en-US" altLang="zh-CN" sz="1400" dirty="0"/>
              <a:t>	</a:t>
            </a:r>
            <a:r>
              <a:rPr lang="en-US" altLang="zh-CN" sz="1400" dirty="0" err="1"/>
              <a:t>printf</a:t>
            </a:r>
            <a:r>
              <a:rPr lang="en-US" altLang="zh-CN" sz="1400" dirty="0"/>
              <a:t>("please enter three numbers:");</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d,%d,%d",&amp;a,&amp;b,&amp;c</a:t>
            </a:r>
            <a:r>
              <a:rPr lang="en-US" altLang="zh-CN" sz="1400" dirty="0"/>
              <a:t>);</a:t>
            </a:r>
          </a:p>
          <a:p>
            <a:pPr defTabSz="363538">
              <a:lnSpc>
                <a:spcPct val="120000"/>
              </a:lnSpc>
            </a:pPr>
            <a:r>
              <a:rPr lang="en-US" altLang="zh-CN" sz="1400" dirty="0"/>
              <a:t>	p1=&amp;a;p2=&amp;b;p3=&amp;c;</a:t>
            </a:r>
          </a:p>
          <a:p>
            <a:pPr defTabSz="363538">
              <a:lnSpc>
                <a:spcPct val="120000"/>
              </a:lnSpc>
            </a:pPr>
            <a:r>
              <a:rPr lang="en-US" altLang="zh-CN" sz="1400" dirty="0"/>
              <a:t>	exchange(p1,p2,p3);</a:t>
            </a:r>
          </a:p>
          <a:p>
            <a:pPr defTabSz="363538">
              <a:lnSpc>
                <a:spcPct val="120000"/>
              </a:lnSpc>
            </a:pPr>
            <a:r>
              <a:rPr lang="en-US" altLang="zh-CN" sz="1400" dirty="0"/>
              <a:t>	</a:t>
            </a:r>
            <a:r>
              <a:rPr lang="en-US" altLang="zh-CN" sz="1400" dirty="0" err="1"/>
              <a:t>printf</a:t>
            </a:r>
            <a:r>
              <a:rPr lang="en-US" altLang="zh-CN" sz="1400" dirty="0"/>
              <a:t>("The order is:%</a:t>
            </a:r>
            <a:r>
              <a:rPr lang="en-US" altLang="zh-CN" sz="1400" dirty="0" err="1"/>
              <a:t>d,%d,%d</a:t>
            </a:r>
            <a:r>
              <a:rPr lang="en-US" altLang="zh-CN" sz="1400" dirty="0"/>
              <a:t>\n",</a:t>
            </a:r>
            <a:r>
              <a:rPr lang="en-US" altLang="zh-CN" sz="1400" dirty="0" err="1"/>
              <a:t>a,b,c</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smtClean="0"/>
          </a:p>
          <a:p>
            <a:pPr defTabSz="363538">
              <a:lnSpc>
                <a:spcPct val="120000"/>
              </a:lnSpc>
            </a:pPr>
            <a:endParaRPr lang="en-US" altLang="zh-CN" sz="1400" dirty="0"/>
          </a:p>
          <a:p>
            <a:pPr defTabSz="363538">
              <a:lnSpc>
                <a:spcPct val="120000"/>
              </a:lnSpc>
            </a:pPr>
            <a:endParaRPr lang="en-US" altLang="zh-CN" sz="1400" dirty="0" smtClean="0"/>
          </a:p>
          <a:p>
            <a:pPr defTabSz="363538">
              <a:lnSpc>
                <a:spcPct val="120000"/>
              </a:lnSpc>
            </a:pPr>
            <a:r>
              <a:rPr lang="en-US" altLang="zh-CN" sz="1400" dirty="0" smtClean="0"/>
              <a:t>void </a:t>
            </a:r>
            <a:r>
              <a:rPr lang="en-US" altLang="zh-CN" sz="1400" dirty="0"/>
              <a:t>exchange(</a:t>
            </a:r>
            <a:r>
              <a:rPr lang="en-US" altLang="zh-CN" sz="1400" dirty="0" err="1"/>
              <a:t>int</a:t>
            </a:r>
            <a:r>
              <a:rPr lang="en-US" altLang="zh-CN" sz="1400" dirty="0"/>
              <a:t> *q1, </a:t>
            </a:r>
            <a:r>
              <a:rPr lang="en-US" altLang="zh-CN" sz="1400" dirty="0" err="1"/>
              <a:t>int</a:t>
            </a:r>
            <a:r>
              <a:rPr lang="en-US" altLang="zh-CN" sz="1400" dirty="0"/>
              <a:t> *q2, </a:t>
            </a:r>
            <a:r>
              <a:rPr lang="en-US" altLang="zh-CN" sz="1400" dirty="0" err="1"/>
              <a:t>int</a:t>
            </a:r>
            <a:r>
              <a:rPr lang="en-US" altLang="zh-CN" sz="1400" dirty="0"/>
              <a:t> *q3</a:t>
            </a:r>
            <a:r>
              <a:rPr lang="en-US" altLang="zh-CN" sz="1400" dirty="0" smtClean="0"/>
              <a:t>) </a:t>
            </a: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3</a:t>
            </a:r>
            <a:r>
              <a:rPr lang="zh-CN" altLang="en-US" sz="1400" dirty="0">
                <a:solidFill>
                  <a:srgbClr val="008000"/>
                </a:solidFill>
              </a:rPr>
              <a:t>个变量的值交换的函数 </a:t>
            </a:r>
          </a:p>
          <a:p>
            <a:pPr defTabSz="363538">
              <a:lnSpc>
                <a:spcPct val="120000"/>
              </a:lnSpc>
            </a:pPr>
            <a:r>
              <a:rPr lang="en-US" altLang="zh-CN" sz="1400" dirty="0"/>
              <a:t>{	void swap(</a:t>
            </a:r>
            <a:r>
              <a:rPr lang="en-US" altLang="zh-CN" sz="1400" dirty="0" err="1"/>
              <a:t>int</a:t>
            </a:r>
            <a:r>
              <a:rPr lang="en-US" altLang="zh-CN" sz="1400" dirty="0"/>
              <a:t> *pt1, </a:t>
            </a:r>
            <a:r>
              <a:rPr lang="en-US" altLang="zh-CN" sz="1400" dirty="0" err="1"/>
              <a:t>int</a:t>
            </a:r>
            <a:r>
              <a:rPr lang="en-US" altLang="zh-CN" sz="1400" dirty="0"/>
              <a:t> *pt2); </a:t>
            </a:r>
            <a:r>
              <a:rPr lang="en-US" altLang="zh-CN" sz="1400" dirty="0" smtClean="0"/>
              <a:t>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if(*q1&lt;*q2) swap(q1,q2</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r>
              <a:rPr lang="zh-CN" altLang="en-US" sz="1400" dirty="0">
                <a:solidFill>
                  <a:srgbClr val="008000"/>
                </a:solidFill>
              </a:rPr>
              <a:t>，交换</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的值</a:t>
            </a:r>
          </a:p>
          <a:p>
            <a:pPr defTabSz="363538">
              <a:lnSpc>
                <a:spcPct val="120000"/>
              </a:lnSpc>
            </a:pPr>
            <a:r>
              <a:rPr lang="zh-CN" altLang="en-US" sz="1400" dirty="0"/>
              <a:t>	</a:t>
            </a:r>
            <a:r>
              <a:rPr lang="en-US" altLang="zh-CN" sz="1400" dirty="0"/>
              <a:t>if(*q1&lt;*q3) swap(q1,q3</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a&lt;c</a:t>
            </a:r>
            <a:r>
              <a:rPr lang="zh-CN" altLang="en-US" sz="1400" dirty="0">
                <a:solidFill>
                  <a:srgbClr val="008000"/>
                </a:solidFill>
              </a:rPr>
              <a:t>，交换</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c</a:t>
            </a:r>
            <a:r>
              <a:rPr lang="zh-CN" altLang="en-US" sz="1400" dirty="0">
                <a:solidFill>
                  <a:srgbClr val="008000"/>
                </a:solidFill>
              </a:rPr>
              <a:t>的值</a:t>
            </a:r>
          </a:p>
          <a:p>
            <a:pPr defTabSz="363538">
              <a:lnSpc>
                <a:spcPct val="120000"/>
              </a:lnSpc>
            </a:pPr>
            <a:r>
              <a:rPr lang="zh-CN" altLang="en-US" sz="1400" dirty="0"/>
              <a:t>	</a:t>
            </a:r>
            <a:r>
              <a:rPr lang="en-US" altLang="zh-CN" sz="1400" dirty="0"/>
              <a:t>if(*q2&lt;*q3) swap(q2,q3</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b&lt;c</a:t>
            </a:r>
            <a:r>
              <a:rPr lang="zh-CN" altLang="en-US" sz="1400" dirty="0">
                <a:solidFill>
                  <a:srgbClr val="008000"/>
                </a:solidFill>
              </a:rPr>
              <a:t>，交换</a:t>
            </a:r>
            <a:r>
              <a:rPr lang="en-US" altLang="zh-CN" sz="1400" dirty="0">
                <a:solidFill>
                  <a:srgbClr val="008000"/>
                </a:solidFill>
              </a:rPr>
              <a:t>b</a:t>
            </a:r>
            <a:r>
              <a:rPr lang="zh-CN" altLang="en-US" sz="1400" dirty="0">
                <a:solidFill>
                  <a:srgbClr val="008000"/>
                </a:solidFill>
              </a:rPr>
              <a:t>和</a:t>
            </a:r>
            <a:r>
              <a:rPr lang="en-US" altLang="zh-CN" sz="1400" dirty="0">
                <a:solidFill>
                  <a:srgbClr val="008000"/>
                </a:solidFill>
              </a:rPr>
              <a:t>c</a:t>
            </a:r>
            <a:r>
              <a:rPr lang="zh-CN" altLang="en-US" sz="1400" dirty="0">
                <a:solidFill>
                  <a:srgbClr val="008000"/>
                </a:solidFill>
              </a:rPr>
              <a:t>的值</a:t>
            </a:r>
          </a:p>
          <a:p>
            <a:pPr defTabSz="363538">
              <a:lnSpc>
                <a:spcPct val="120000"/>
              </a:lnSpc>
            </a:pPr>
            <a:r>
              <a:rPr lang="en-US" altLang="zh-CN" sz="1400" dirty="0" smtClean="0"/>
              <a:t>}</a:t>
            </a:r>
            <a:endParaRPr lang="en-US" altLang="zh-CN" sz="1400" dirty="0"/>
          </a:p>
          <a:p>
            <a:pPr defTabSz="363538">
              <a:lnSpc>
                <a:spcPct val="120000"/>
              </a:lnSpc>
            </a:pPr>
            <a:r>
              <a:rPr lang="en-US" altLang="zh-CN" sz="1400" dirty="0"/>
              <a:t>void swap(</a:t>
            </a:r>
            <a:r>
              <a:rPr lang="en-US" altLang="zh-CN" sz="1400" dirty="0" err="1"/>
              <a:t>int</a:t>
            </a:r>
            <a:r>
              <a:rPr lang="en-US" altLang="zh-CN" sz="1400" dirty="0"/>
              <a:t> *pt1, </a:t>
            </a:r>
            <a:r>
              <a:rPr lang="en-US" altLang="zh-CN" sz="1400" dirty="0" err="1"/>
              <a:t>int</a:t>
            </a:r>
            <a:r>
              <a:rPr lang="en-US" altLang="zh-CN" sz="1400" dirty="0"/>
              <a:t> *pt2) </a:t>
            </a:r>
            <a:r>
              <a:rPr lang="en-US" altLang="zh-CN" sz="1400" dirty="0" smtClean="0"/>
              <a:t> </a:t>
            </a:r>
            <a:r>
              <a:rPr lang="en-US" altLang="zh-CN" sz="1400" dirty="0" smtClean="0">
                <a:solidFill>
                  <a:srgbClr val="008000"/>
                </a:solidFill>
              </a:rPr>
              <a:t>//</a:t>
            </a:r>
            <a:r>
              <a:rPr lang="zh-CN" altLang="en-US" sz="1400" dirty="0">
                <a:solidFill>
                  <a:srgbClr val="008000"/>
                </a:solidFill>
              </a:rPr>
              <a:t>交换</a:t>
            </a:r>
            <a:r>
              <a:rPr lang="en-US" altLang="zh-CN" sz="1400" dirty="0">
                <a:solidFill>
                  <a:srgbClr val="008000"/>
                </a:solidFill>
              </a:rPr>
              <a:t>2</a:t>
            </a:r>
            <a:r>
              <a:rPr lang="zh-CN" altLang="en-US" sz="1400" dirty="0">
                <a:solidFill>
                  <a:srgbClr val="008000"/>
                </a:solidFill>
              </a:rPr>
              <a:t>个变量的值的函数</a:t>
            </a:r>
          </a:p>
          <a:p>
            <a:pPr defTabSz="363538">
              <a:lnSpc>
                <a:spcPct val="120000"/>
              </a:lnSpc>
            </a:pPr>
            <a:r>
              <a:rPr lang="en-US" altLang="zh-CN" sz="1400" dirty="0"/>
              <a:t>{	</a:t>
            </a:r>
            <a:r>
              <a:rPr lang="en-US" altLang="zh-CN" sz="1400" dirty="0" err="1"/>
              <a:t>int</a:t>
            </a:r>
            <a:r>
              <a:rPr lang="en-US" altLang="zh-CN" sz="1400" dirty="0"/>
              <a:t> temp;</a:t>
            </a:r>
          </a:p>
          <a:p>
            <a:pPr defTabSz="363538">
              <a:lnSpc>
                <a:spcPct val="120000"/>
              </a:lnSpc>
            </a:pPr>
            <a:r>
              <a:rPr lang="en-US" altLang="zh-CN" sz="1400" dirty="0"/>
              <a:t>	temp=*pt1</a:t>
            </a:r>
            <a:r>
              <a:rPr lang="en-US" altLang="zh-CN" sz="1400" dirty="0" smtClean="0"/>
              <a:t>;</a:t>
            </a:r>
            <a:r>
              <a:rPr lang="en-US" altLang="zh-CN" sz="1400" dirty="0"/>
              <a:t> </a:t>
            </a:r>
            <a:r>
              <a:rPr lang="en-US" altLang="zh-CN" sz="1400" dirty="0" smtClean="0"/>
              <a:t> </a:t>
            </a:r>
            <a:r>
              <a:rPr lang="en-US" altLang="zh-CN" sz="1400" dirty="0" smtClean="0">
                <a:solidFill>
                  <a:srgbClr val="008000"/>
                </a:solidFill>
              </a:rPr>
              <a:t>//</a:t>
            </a:r>
            <a:r>
              <a:rPr lang="zh-CN" altLang="en-US" sz="1400" dirty="0">
                <a:solidFill>
                  <a:srgbClr val="008000"/>
                </a:solidFill>
              </a:rPr>
              <a:t>交换*</a:t>
            </a:r>
            <a:r>
              <a:rPr lang="en-US" altLang="zh-CN" sz="1400" dirty="0">
                <a:solidFill>
                  <a:srgbClr val="008000"/>
                </a:solidFill>
              </a:rPr>
              <a:t>pt1</a:t>
            </a:r>
            <a:r>
              <a:rPr lang="zh-CN" altLang="en-US" sz="1400" dirty="0">
                <a:solidFill>
                  <a:srgbClr val="008000"/>
                </a:solidFill>
              </a:rPr>
              <a:t>和*</a:t>
            </a:r>
            <a:r>
              <a:rPr lang="en-US" altLang="zh-CN" sz="1400" dirty="0">
                <a:solidFill>
                  <a:srgbClr val="008000"/>
                </a:solidFill>
              </a:rPr>
              <a:t>pt2</a:t>
            </a:r>
            <a:r>
              <a:rPr lang="zh-CN" altLang="en-US" sz="1400" dirty="0">
                <a:solidFill>
                  <a:srgbClr val="008000"/>
                </a:solidFill>
              </a:rPr>
              <a:t>变量的值</a:t>
            </a:r>
          </a:p>
          <a:p>
            <a:pPr defTabSz="363538">
              <a:lnSpc>
                <a:spcPct val="120000"/>
              </a:lnSpc>
            </a:pPr>
            <a:r>
              <a:rPr lang="zh-CN" altLang="en-US" sz="1400" dirty="0"/>
              <a:t>	*</a:t>
            </a:r>
            <a:r>
              <a:rPr lang="en-US" altLang="zh-CN" sz="1400" dirty="0"/>
              <a:t>pt1=*pt2;</a:t>
            </a:r>
          </a:p>
          <a:p>
            <a:pPr defTabSz="363538">
              <a:lnSpc>
                <a:spcPct val="120000"/>
              </a:lnSpc>
            </a:pPr>
            <a:r>
              <a:rPr lang="en-US" altLang="zh-CN" sz="1400" dirty="0"/>
              <a:t>	*pt2=temp;</a:t>
            </a:r>
          </a:p>
          <a:p>
            <a:pPr defTabSz="363538">
              <a:lnSpc>
                <a:spcPct val="120000"/>
              </a:lnSpc>
            </a:pPr>
            <a:r>
              <a:rPr lang="en-US" altLang="zh-CN" sz="1400" dirty="0"/>
              <a:t>}</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5647233" y="1977887"/>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484485" y="2499240"/>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484485" y="461920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5" cstate="print"/>
          <a:stretch>
            <a:fillRect/>
          </a:stretch>
        </p:blipFill>
        <p:spPr>
          <a:xfrm>
            <a:off x="6803893" y="5863525"/>
            <a:ext cx="3467100" cy="838200"/>
          </a:xfrm>
          <a:prstGeom prst="rect">
            <a:avLst/>
          </a:prstGeom>
        </p:spPr>
      </p:pic>
      <p:sp>
        <p:nvSpPr>
          <p:cNvPr id="4" name="灯片编号占位符 3"/>
          <p:cNvSpPr>
            <a:spLocks noGrp="1"/>
          </p:cNvSpPr>
          <p:nvPr>
            <p:ph type="sldNum" sz="quarter" idx="12"/>
          </p:nvPr>
        </p:nvSpPr>
        <p:spPr/>
        <p:txBody>
          <a:bodyPr/>
          <a:lstStyle/>
          <a:p>
            <a:fld id="{B058512A-BF6F-43D0-855A-BBBF14572BDB}" type="slidenum">
              <a:rPr lang="zh-CN" altLang="en-US" smtClean="0"/>
              <a:pPr/>
              <a:t>14</a:t>
            </a:fld>
            <a:endParaRPr lang="zh-CN" altLang="en-US"/>
          </a:p>
        </p:txBody>
      </p:sp>
    </p:spTree>
    <p:extLst>
      <p:ext uri="{BB962C8B-B14F-4D97-AF65-F5344CB8AC3E}">
        <p14:creationId xmlns:p14="http://schemas.microsoft.com/office/powerpoint/2010/main" val="1398090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通过指针引用数组</a:t>
            </a:r>
            <a:endParaRPr lang="zh-CN" altLang="en-US" dirty="0"/>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15</a:t>
            </a:fld>
            <a:endParaRPr lang="zh-CN" altLang="en-US"/>
          </a:p>
        </p:txBody>
      </p:sp>
    </p:spTree>
    <p:extLst>
      <p:ext uri="{BB962C8B-B14F-4D97-AF65-F5344CB8AC3E}">
        <p14:creationId xmlns:p14="http://schemas.microsoft.com/office/powerpoint/2010/main" val="2686198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dirty="0" smtClean="0">
                <a:solidFill>
                  <a:schemeClr val="tx1"/>
                </a:solidFill>
              </a:rPr>
              <a:t>。</a:t>
            </a:r>
            <a:r>
              <a:rPr lang="zh-CN" altLang="en-US" b="1" dirty="0" smtClean="0">
                <a:solidFill>
                  <a:schemeClr val="tx1"/>
                </a:solidFill>
              </a:rPr>
              <a:t>所谓数组元素的指针就是数组元素的地址。</a:t>
            </a:r>
            <a:r>
              <a:rPr lang="zh-CN" altLang="en-US" dirty="0" smtClean="0">
                <a:solidFill>
                  <a:schemeClr val="tx1"/>
                </a:solidFill>
              </a:rPr>
              <a:t>可以</a:t>
            </a:r>
            <a:r>
              <a:rPr lang="zh-CN" altLang="en-US" dirty="0">
                <a:solidFill>
                  <a:schemeClr val="tx1"/>
                </a:solidFill>
              </a:rPr>
              <a:t>用一个指针变量指向一个数组元素。</a:t>
            </a:r>
            <a:endParaRPr lang="en-US" altLang="zh-CN" dirty="0">
              <a:solidFill>
                <a:schemeClr val="tx1"/>
              </a:solidFill>
            </a:endParaRPr>
          </a:p>
          <a:p>
            <a:pPr algn="just">
              <a:lnSpc>
                <a:spcPct val="150000"/>
              </a:lnSpc>
              <a:defRPr/>
            </a:pPr>
            <a:endParaRPr lang="en-US" altLang="zh-CN" dirty="0" smtClean="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smtClean="0">
              <a:solidFill>
                <a:schemeClr val="tx1"/>
              </a:solidFill>
            </a:endParaRPr>
          </a:p>
          <a:p>
            <a:pPr algn="just">
              <a:lnSpc>
                <a:spcPct val="150000"/>
              </a:lnSpc>
              <a:defRPr/>
            </a:pPr>
            <a:r>
              <a:rPr lang="zh-CN" altLang="en-US" dirty="0">
                <a:solidFill>
                  <a:schemeClr val="tx1"/>
                </a:solidFill>
              </a:rPr>
              <a:t>引用数组元素可以用</a:t>
            </a:r>
            <a:r>
              <a:rPr lang="zh-CN" altLang="en-US" b="1" dirty="0">
                <a:solidFill>
                  <a:schemeClr val="tx1"/>
                </a:solidFill>
              </a:rPr>
              <a:t>下标</a:t>
            </a:r>
            <a:r>
              <a:rPr lang="zh-CN" altLang="en-US" b="1" dirty="0" smtClean="0">
                <a:solidFill>
                  <a:schemeClr val="tx1"/>
                </a:solidFill>
              </a:rPr>
              <a:t>法</a:t>
            </a:r>
            <a:r>
              <a:rPr lang="zh-CN" altLang="en-US" dirty="0" smtClean="0">
                <a:solidFill>
                  <a:schemeClr val="tx1"/>
                </a:solidFill>
              </a:rPr>
              <a:t>，也</a:t>
            </a:r>
            <a:r>
              <a:rPr lang="zh-CN" altLang="en-US" dirty="0">
                <a:solidFill>
                  <a:schemeClr val="tx1"/>
                </a:solidFill>
              </a:rPr>
              <a:t>可以用</a:t>
            </a:r>
            <a:r>
              <a:rPr lang="zh-CN" altLang="en-US" b="1" dirty="0">
                <a:solidFill>
                  <a:schemeClr val="tx1"/>
                </a:solidFill>
              </a:rPr>
              <a:t>指针法</a:t>
            </a:r>
            <a:r>
              <a:rPr lang="zh-CN" altLang="en-US" dirty="0">
                <a:solidFill>
                  <a:schemeClr val="tx1"/>
                </a:solidFill>
              </a:rPr>
              <a:t>，即通过指向数组元素的指针找到所需的元素</a:t>
            </a:r>
            <a:r>
              <a:rPr lang="zh-CN" altLang="en-US" dirty="0" smtClean="0">
                <a:solidFill>
                  <a:schemeClr val="tx1"/>
                </a:solidFill>
              </a:rPr>
              <a:t>。</a:t>
            </a:r>
            <a:endParaRPr lang="en-US" altLang="zh-CN" dirty="0" smtClean="0">
              <a:solidFill>
                <a:schemeClr val="tx1"/>
              </a:solidFill>
            </a:endParaRPr>
          </a:p>
          <a:p>
            <a:pPr algn="just">
              <a:lnSpc>
                <a:spcPct val="150000"/>
              </a:lnSpc>
              <a:defRPr/>
            </a:pPr>
            <a:endParaRPr lang="en-US" altLang="zh-CN" dirty="0" smtClean="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smtClean="0">
              <a:solidFill>
                <a:schemeClr val="tx1"/>
              </a:solidFill>
            </a:endParaRPr>
          </a:p>
          <a:p>
            <a:pPr algn="just">
              <a:lnSpc>
                <a:spcPct val="150000"/>
              </a:lnSpc>
              <a:defRPr/>
            </a:pPr>
            <a:r>
              <a:rPr lang="zh-CN" altLang="en-US" b="1" dirty="0">
                <a:solidFill>
                  <a:schemeClr val="tx1"/>
                </a:solidFill>
              </a:rPr>
              <a:t>在定义指针变量时可以对它</a:t>
            </a:r>
            <a:r>
              <a:rPr lang="zh-CN" altLang="en-US" b="1" dirty="0" smtClean="0">
                <a:solidFill>
                  <a:schemeClr val="tx1"/>
                </a:solidFill>
              </a:rPr>
              <a:t>初始化：</a:t>
            </a:r>
            <a:endParaRPr lang="en-US" altLang="zh-CN" b="1" dirty="0">
              <a:solidFill>
                <a:schemeClr val="tx1"/>
              </a:solidFill>
            </a:endParaRPr>
          </a:p>
        </p:txBody>
      </p:sp>
      <p:sp>
        <p:nvSpPr>
          <p:cNvPr id="7" name="圆角矩形 12">
            <a:extLst>
              <a:ext uri="{FF2B5EF4-FFF2-40B4-BE49-F238E27FC236}">
                <a16:creationId xmlns:a16="http://schemas.microsoft.com/office/drawing/2014/main" xmlns="" id="{5382CD89-35B6-4BD4-B332-B011068CC402}"/>
              </a:ext>
            </a:extLst>
          </p:cNvPr>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a:t>int</a:t>
            </a:r>
            <a:r>
              <a:rPr lang="en-US" altLang="zh-CN" sz="1600" dirty="0"/>
              <a:t> a[10]={1,3,5,7,9,11,13,15,17,19</a:t>
            </a:r>
            <a:r>
              <a:rPr lang="en-US" altLang="zh-CN" sz="1600" dirty="0" smtClean="0"/>
              <a:t>};	</a:t>
            </a:r>
            <a:r>
              <a:rPr lang="en-US" altLang="zh-CN" sz="1600" dirty="0" smtClean="0">
                <a:solidFill>
                  <a:srgbClr val="008000"/>
                </a:solidFill>
              </a:rPr>
              <a:t>//</a:t>
            </a:r>
            <a:r>
              <a:rPr lang="zh-CN" altLang="en-US" sz="1600" dirty="0">
                <a:solidFill>
                  <a:srgbClr val="008000"/>
                </a:solidFill>
              </a:rPr>
              <a:t>定义</a:t>
            </a:r>
            <a:r>
              <a:rPr lang="en-US" altLang="zh-CN" sz="1600" dirty="0">
                <a:solidFill>
                  <a:srgbClr val="008000"/>
                </a:solidFill>
              </a:rPr>
              <a:t>a</a:t>
            </a:r>
            <a:r>
              <a:rPr lang="zh-CN" altLang="en-US" sz="1600" dirty="0">
                <a:solidFill>
                  <a:srgbClr val="008000"/>
                </a:solidFill>
              </a:rPr>
              <a:t>为包含</a:t>
            </a:r>
            <a:r>
              <a:rPr lang="en-US" altLang="zh-CN" sz="1600" dirty="0">
                <a:solidFill>
                  <a:srgbClr val="008000"/>
                </a:solidFill>
              </a:rPr>
              <a:t>10</a:t>
            </a:r>
            <a:r>
              <a:rPr lang="zh-CN" altLang="en-US" sz="1600" dirty="0">
                <a:solidFill>
                  <a:srgbClr val="008000"/>
                </a:solidFill>
              </a:rPr>
              <a:t>个整型数据的数组</a:t>
            </a:r>
          </a:p>
          <a:p>
            <a:pPr defTabSz="363538">
              <a:lnSpc>
                <a:spcPct val="120000"/>
              </a:lnSpc>
            </a:pPr>
            <a:r>
              <a:rPr lang="en-US" altLang="zh-CN" sz="1600" dirty="0" err="1" smtClean="0"/>
              <a:t>int</a:t>
            </a:r>
            <a:r>
              <a:rPr lang="en-US" altLang="zh-CN" sz="1600" dirty="0" smtClean="0"/>
              <a:t> </a:t>
            </a:r>
            <a:r>
              <a:rPr lang="en-US" altLang="zh-CN" sz="1600" dirty="0"/>
              <a:t>*</a:t>
            </a:r>
            <a:r>
              <a:rPr lang="en-US" altLang="zh-CN" sz="1600" dirty="0" smtClean="0"/>
              <a:t>p;									</a:t>
            </a:r>
            <a:r>
              <a:rPr lang="en-US" altLang="zh-CN" sz="1600" dirty="0" smtClean="0">
                <a:solidFill>
                  <a:srgbClr val="008000"/>
                </a:solidFill>
              </a:rPr>
              <a:t>//</a:t>
            </a:r>
            <a:r>
              <a:rPr lang="zh-CN" altLang="en-US" sz="1600" dirty="0">
                <a:solidFill>
                  <a:srgbClr val="008000"/>
                </a:solidFill>
              </a:rPr>
              <a:t>定义</a:t>
            </a:r>
            <a:r>
              <a:rPr lang="en-US" altLang="zh-CN" sz="1600" dirty="0">
                <a:solidFill>
                  <a:srgbClr val="008000"/>
                </a:solidFill>
              </a:rPr>
              <a:t>p</a:t>
            </a:r>
            <a:r>
              <a:rPr lang="zh-CN" altLang="en-US" sz="1600" dirty="0">
                <a:solidFill>
                  <a:srgbClr val="008000"/>
                </a:solidFill>
              </a:rPr>
              <a:t>为指向整型变量的指针变量</a:t>
            </a:r>
          </a:p>
          <a:p>
            <a:pPr defTabSz="363538">
              <a:lnSpc>
                <a:spcPct val="120000"/>
              </a:lnSpc>
            </a:pPr>
            <a:r>
              <a:rPr lang="en-US" altLang="zh-CN" sz="1600" dirty="0" smtClean="0"/>
              <a:t>p</a:t>
            </a:r>
            <a:r>
              <a:rPr lang="en-US" altLang="zh-CN" sz="1600" dirty="0"/>
              <a:t>=&amp;a[0</a:t>
            </a:r>
            <a:r>
              <a:rPr lang="en-US" altLang="zh-CN" sz="1600" dirty="0" smtClean="0"/>
              <a:t>];								</a:t>
            </a:r>
            <a:r>
              <a:rPr lang="en-US" altLang="zh-CN" sz="1600" dirty="0" smtClean="0">
                <a:solidFill>
                  <a:srgbClr val="008000"/>
                </a:solidFill>
              </a:rPr>
              <a:t>//</a:t>
            </a:r>
            <a:r>
              <a:rPr lang="zh-CN" altLang="en-US" sz="1600" dirty="0">
                <a:solidFill>
                  <a:srgbClr val="008000"/>
                </a:solidFill>
              </a:rPr>
              <a:t>把</a:t>
            </a:r>
            <a:r>
              <a:rPr lang="en-US" altLang="zh-CN" sz="1600" dirty="0">
                <a:solidFill>
                  <a:srgbClr val="008000"/>
                </a:solidFill>
              </a:rPr>
              <a:t>a[0]</a:t>
            </a:r>
            <a:r>
              <a:rPr lang="zh-CN" altLang="en-US" sz="1600" dirty="0">
                <a:solidFill>
                  <a:srgbClr val="008000"/>
                </a:solidFill>
              </a:rPr>
              <a:t>元素的地址赋给指针变量</a:t>
            </a:r>
            <a:r>
              <a:rPr lang="en-US" altLang="zh-CN" sz="1600" dirty="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586359377"/>
              </p:ext>
            </p:extLst>
          </p:nvPr>
        </p:nvGraphicFramePr>
        <p:xfrm>
          <a:off x="8969102" y="2389419"/>
          <a:ext cx="2772324" cy="3078480"/>
        </p:xfrm>
        <a:graphic>
          <a:graphicData uri="http://schemas.openxmlformats.org/drawingml/2006/table">
            <a:tbl>
              <a:tblPr>
                <a:tableStyleId>{5C22544A-7EE6-4342-B048-85BDC9FD1C3A}</a:tableStyleId>
              </a:tblPr>
              <a:tblGrid>
                <a:gridCol w="288000">
                  <a:extLst>
                    <a:ext uri="{9D8B030D-6E8A-4147-A177-3AD203B41FA5}">
                      <a16:colId xmlns:a16="http://schemas.microsoft.com/office/drawing/2014/main" xmlns="" val="1331296150"/>
                    </a:ext>
                  </a:extLst>
                </a:gridCol>
                <a:gridCol w="708108">
                  <a:extLst>
                    <a:ext uri="{9D8B030D-6E8A-4147-A177-3AD203B41FA5}">
                      <a16:colId xmlns:a16="http://schemas.microsoft.com/office/drawing/2014/main" xmlns="" val="1856924850"/>
                    </a:ext>
                  </a:extLst>
                </a:gridCol>
                <a:gridCol w="36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0">
                <a:tc>
                  <a:txBody>
                    <a:bodyPr/>
                    <a:lstStyle/>
                    <a:p>
                      <a:r>
                        <a:rPr lang="en-US" altLang="zh-CN" sz="1400" smtClean="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&amp;a[0]</a:t>
                      </a:r>
                      <a:endParaRPr lang="zh-CN" altLang="en-US" sz="1400"/>
                    </a:p>
                  </a:txBody>
                  <a:tcPr>
                    <a:lnL w="12700" cmpd="sng">
                      <a:noFill/>
                    </a:lnL>
                    <a:lnR w="12700" cmpd="sng">
                      <a:noFill/>
                    </a:lnR>
                    <a:lnB w="12700" cmpd="sng">
                      <a:noFill/>
                    </a:lnB>
                  </a:tcPr>
                </a:tc>
                <a:tc>
                  <a:txBody>
                    <a:bodyPr/>
                    <a:lstStyle/>
                    <a:p>
                      <a:r>
                        <a:rPr lang="zh-CN" altLang="en-US" sz="1600" smtClean="0"/>
                        <a: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a:t>
                      </a:r>
                      <a:endParaRPr lang="zh-CN" altLang="en-US" sz="1400"/>
                    </a:p>
                  </a:txBody>
                  <a:tcPr anchor="ctr">
                    <a:lnL w="12700" cmpd="sng">
                      <a:noFill/>
                    </a:lnL>
                    <a:lnR w="12700" cmpd="sng">
                      <a:noFill/>
                    </a:lnR>
                  </a:tcPr>
                </a:tc>
                <a:tc>
                  <a:txBody>
                    <a:bodyPr/>
                    <a:lstStyle/>
                    <a:p>
                      <a:r>
                        <a:rPr lang="en-US" altLang="zh-CN" sz="1400" smtClean="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sp>
        <p:nvSpPr>
          <p:cNvPr id="12" name="圆角矩形 12">
            <a:extLst>
              <a:ext uri="{FF2B5EF4-FFF2-40B4-BE49-F238E27FC236}">
                <a16:creationId xmlns:a16="http://schemas.microsoft.com/office/drawing/2014/main" xmlns="" id="{5382CD89-35B6-4BD4-B332-B011068CC402}"/>
              </a:ext>
            </a:extLst>
          </p:cNvPr>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p=&amp;a[0</a:t>
            </a:r>
            <a:r>
              <a:rPr lang="pt-BR" altLang="zh-CN" sz="1600" dirty="0" smtClean="0"/>
              <a:t>];</a:t>
            </a:r>
            <a:r>
              <a:rPr lang="pt-BR" altLang="zh-CN" sz="1600" dirty="0" smtClean="0">
                <a:solidFill>
                  <a:srgbClr val="008000"/>
                </a:solidFill>
              </a:rPr>
              <a:t>//</a:t>
            </a:r>
            <a:r>
              <a:rPr lang="pt-BR" altLang="zh-CN" sz="1600" dirty="0">
                <a:solidFill>
                  <a:srgbClr val="008000"/>
                </a:solidFill>
              </a:rPr>
              <a:t>p</a:t>
            </a:r>
            <a:r>
              <a:rPr lang="zh-CN" altLang="pt-BR" sz="1600" dirty="0">
                <a:solidFill>
                  <a:srgbClr val="008000"/>
                </a:solidFill>
              </a:rPr>
              <a:t>的值是</a:t>
            </a:r>
            <a:r>
              <a:rPr lang="pt-BR" altLang="zh-CN" sz="1600" dirty="0">
                <a:solidFill>
                  <a:srgbClr val="008000"/>
                </a:solidFill>
              </a:rPr>
              <a:t>a[0]</a:t>
            </a:r>
            <a:r>
              <a:rPr lang="zh-CN" altLang="pt-BR" sz="1600" dirty="0">
                <a:solidFill>
                  <a:srgbClr val="008000"/>
                </a:solidFill>
              </a:rPr>
              <a:t>的地址</a:t>
            </a:r>
            <a:endParaRPr lang="zh-CN" altLang="en-US" sz="1600" dirty="0">
              <a:solidFill>
                <a:srgbClr val="008000"/>
              </a:solidFill>
            </a:endParaRPr>
          </a:p>
        </p:txBody>
      </p:sp>
      <p:sp>
        <p:nvSpPr>
          <p:cNvPr id="13" name="圆角矩形 12">
            <a:extLst>
              <a:ext uri="{FF2B5EF4-FFF2-40B4-BE49-F238E27FC236}">
                <a16:creationId xmlns:a16="http://schemas.microsoft.com/office/drawing/2014/main" xmlns="" id="{5382CD89-35B6-4BD4-B332-B011068CC402}"/>
              </a:ext>
            </a:extLst>
          </p:cNvPr>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p=a</a:t>
            </a:r>
            <a:r>
              <a:rPr lang="pt-BR" altLang="zh-CN" sz="1600" dirty="0" smtClean="0"/>
              <a:t>;</a:t>
            </a:r>
            <a:r>
              <a:rPr lang="pt-BR" altLang="zh-CN" sz="1600" dirty="0" smtClean="0">
                <a:solidFill>
                  <a:srgbClr val="008000"/>
                </a:solidFill>
              </a:rPr>
              <a:t>//</a:t>
            </a:r>
            <a:r>
              <a:rPr lang="pt-BR" altLang="zh-CN" sz="1600" dirty="0">
                <a:solidFill>
                  <a:srgbClr val="008000"/>
                </a:solidFill>
              </a:rPr>
              <a:t>p</a:t>
            </a:r>
            <a:r>
              <a:rPr lang="zh-CN" altLang="en-US" sz="1600" dirty="0">
                <a:solidFill>
                  <a:srgbClr val="008000"/>
                </a:solidFill>
              </a:rPr>
              <a:t>的值是数组</a:t>
            </a:r>
            <a:r>
              <a:rPr lang="pt-BR" altLang="zh-CN" sz="1600" dirty="0">
                <a:solidFill>
                  <a:srgbClr val="008000"/>
                </a:solidFill>
              </a:rPr>
              <a:t>a</a:t>
            </a:r>
            <a:r>
              <a:rPr lang="zh-CN" altLang="en-US" sz="1600" dirty="0">
                <a:solidFill>
                  <a:srgbClr val="008000"/>
                </a:solidFill>
              </a:rPr>
              <a:t>首元素</a:t>
            </a:r>
            <a:r>
              <a:rPr lang="en-US" altLang="zh-CN" sz="1600" dirty="0">
                <a:solidFill>
                  <a:srgbClr val="008000"/>
                </a:solidFill>
              </a:rPr>
              <a:t>(</a:t>
            </a:r>
            <a:r>
              <a:rPr lang="zh-CN" altLang="en-US" sz="1600" dirty="0">
                <a:solidFill>
                  <a:srgbClr val="008000"/>
                </a:solidFill>
              </a:rPr>
              <a:t>即</a:t>
            </a:r>
            <a:r>
              <a:rPr lang="pt-BR" altLang="zh-CN" sz="1600" dirty="0">
                <a:solidFill>
                  <a:srgbClr val="008000"/>
                </a:solidFill>
              </a:rPr>
              <a:t>a[0])</a:t>
            </a:r>
            <a:r>
              <a:rPr lang="zh-CN" altLang="en-US" sz="1600" dirty="0">
                <a:solidFill>
                  <a:srgbClr val="008000"/>
                </a:solidFill>
              </a:rPr>
              <a:t>的地址</a:t>
            </a: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20000"/>
                </a:lnSpc>
                <a:spcAft>
                  <a:spcPts val="600"/>
                </a:spcAft>
                <a:defRPr/>
              </a:pPr>
              <a:r>
                <a:rPr lang="zh-CN" altLang="en-US" b="1" dirty="0">
                  <a:solidFill>
                    <a:schemeClr val="tx1">
                      <a:lumMod val="75000"/>
                      <a:lumOff val="25000"/>
                    </a:schemeClr>
                  </a:solidFill>
                </a:rPr>
                <a:t>程序中的数组名不代表整个数组，只代表数组首元素的地址。</a:t>
              </a: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a:extLst>
              <a:ext uri="{FF2B5EF4-FFF2-40B4-BE49-F238E27FC236}">
                <a16:creationId xmlns:a16="http://schemas.microsoft.com/office/drawing/2014/main" xmlns="" id="{5382CD89-35B6-4BD4-B332-B011068CC402}"/>
              </a:ext>
            </a:extLst>
          </p:cNvPr>
          <p:cNvSpPr/>
          <p:nvPr/>
        </p:nvSpPr>
        <p:spPr>
          <a:xfrm>
            <a:off x="4555485" y="5734183"/>
            <a:ext cx="173866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*p=&amp;a[0];</a:t>
            </a:r>
            <a:endParaRPr lang="zh-CN" altLang="en-US" sz="1600">
              <a:solidFill>
                <a:srgbClr val="008000"/>
              </a:solidFill>
            </a:endParaRPr>
          </a:p>
        </p:txBody>
      </p:sp>
      <p:sp>
        <p:nvSpPr>
          <p:cNvPr id="19" name="圆角矩形 12">
            <a:extLst>
              <a:ext uri="{FF2B5EF4-FFF2-40B4-BE49-F238E27FC236}">
                <a16:creationId xmlns:a16="http://schemas.microsoft.com/office/drawing/2014/main" xmlns="" id="{5382CD89-35B6-4BD4-B332-B011068CC402}"/>
              </a:ext>
            </a:extLst>
          </p:cNvPr>
          <p:cNvSpPr/>
          <p:nvPr/>
        </p:nvSpPr>
        <p:spPr>
          <a:xfrm>
            <a:off x="304800" y="5673223"/>
            <a:ext cx="3819941"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a:t>
            </a:r>
            <a:r>
              <a:rPr lang="pt-BR" altLang="zh-CN" sz="1600" smtClean="0"/>
              <a:t>p;</a:t>
            </a:r>
          </a:p>
          <a:p>
            <a:pPr defTabSz="363538">
              <a:lnSpc>
                <a:spcPct val="120000"/>
              </a:lnSpc>
            </a:pPr>
            <a:r>
              <a:rPr lang="pt-BR" altLang="zh-CN" sz="1600"/>
              <a:t>p</a:t>
            </a:r>
            <a:r>
              <a:rPr lang="pt-BR" altLang="zh-CN" sz="1600" smtClean="0"/>
              <a:t>=&amp;</a:t>
            </a:r>
            <a:r>
              <a:rPr lang="pt-BR" altLang="zh-CN" sz="1600"/>
              <a:t>a[0</a:t>
            </a:r>
            <a:r>
              <a:rPr lang="pt-BR" altLang="zh-CN" sz="1600" smtClean="0"/>
              <a:t>];	//</a:t>
            </a:r>
            <a:r>
              <a:rPr lang="zh-CN" altLang="en-US" sz="1600" smtClean="0"/>
              <a:t>不应写成</a:t>
            </a:r>
            <a:r>
              <a:rPr lang="en-US" altLang="zh-CN" sz="1600" smtClean="0"/>
              <a:t>*p=&amp;a[0];</a:t>
            </a:r>
            <a:endParaRPr lang="zh-CN" altLang="en-US" sz="1600">
              <a:solidFill>
                <a:srgbClr val="008000"/>
              </a:solidFill>
            </a:endParaRPr>
          </a:p>
        </p:txBody>
      </p:sp>
      <p:sp>
        <p:nvSpPr>
          <p:cNvPr id="20" name="文本框 19"/>
          <p:cNvSpPr txBox="1"/>
          <p:nvPr/>
        </p:nvSpPr>
        <p:spPr>
          <a:xfrm>
            <a:off x="4144617" y="56732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1" name="文本框 20"/>
          <p:cNvSpPr txBox="1"/>
          <p:nvPr/>
        </p:nvSpPr>
        <p:spPr>
          <a:xfrm>
            <a:off x="6294150" y="5663603"/>
            <a:ext cx="390992" cy="523220"/>
          </a:xfrm>
          <a:prstGeom prst="rect">
            <a:avLst/>
          </a:prstGeom>
          <a:noFill/>
        </p:spPr>
        <p:txBody>
          <a:bodyPr wrap="square" rtlCol="0">
            <a:spAutoFit/>
          </a:bodyPr>
          <a:lstStyle/>
          <a:p>
            <a:pPr algn="ctr"/>
            <a:r>
              <a:rPr lang="zh-CN" altLang="en-US" sz="2800" dirty="0"/>
              <a:t>≡</a:t>
            </a:r>
            <a:endParaRPr lang="zh-CN" altLang="en-US" sz="2000" dirty="0"/>
          </a:p>
        </p:txBody>
      </p:sp>
      <p:sp>
        <p:nvSpPr>
          <p:cNvPr id="22" name="圆角矩形 12">
            <a:extLst>
              <a:ext uri="{FF2B5EF4-FFF2-40B4-BE49-F238E27FC236}">
                <a16:creationId xmlns:a16="http://schemas.microsoft.com/office/drawing/2014/main" xmlns="" id="{5382CD89-35B6-4BD4-B332-B011068CC402}"/>
              </a:ext>
            </a:extLst>
          </p:cNvPr>
          <p:cNvSpPr/>
          <p:nvPr/>
        </p:nvSpPr>
        <p:spPr>
          <a:xfrm>
            <a:off x="6685142" y="57398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int *</a:t>
            </a:r>
            <a:r>
              <a:rPr lang="pt-BR" altLang="zh-CN" sz="1600" smtClean="0"/>
              <a:t>p=a;</a:t>
            </a:r>
            <a:endParaRPr lang="zh-CN" altLang="en-US" sz="1600">
              <a:solidFill>
                <a:srgbClr val="008000"/>
              </a:solidFill>
            </a:endParaRPr>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16</a:t>
            </a:fld>
            <a:endParaRPr lang="zh-CN" altLang="en-US"/>
          </a:p>
        </p:txBody>
      </p:sp>
    </p:spTree>
    <p:extLst>
      <p:ext uri="{BB962C8B-B14F-4D97-AF65-F5344CB8AC3E}">
        <p14:creationId xmlns:p14="http://schemas.microsoft.com/office/powerpoint/2010/main" val="1812500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a:t>在引用数组元素时指针的运算</a:t>
            </a:r>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在指针已指向一个数组元素时，可以对指针进行以下</a:t>
            </a:r>
            <a:r>
              <a:rPr lang="zh-CN" altLang="en-US" dirty="0" smtClean="0">
                <a:solidFill>
                  <a:schemeClr val="tx1"/>
                </a:solidFill>
              </a:rPr>
              <a:t>运算</a:t>
            </a:r>
            <a:r>
              <a:rPr lang="zh-CN" altLang="en-US" dirty="0">
                <a:solidFill>
                  <a:schemeClr val="tx1"/>
                </a:solidFill>
              </a:rPr>
              <a:t>：</a:t>
            </a:r>
            <a:endParaRPr lang="en-US" altLang="zh-CN" dirty="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加一个</a:t>
            </a:r>
            <a:r>
              <a:rPr lang="zh-CN" altLang="en-US" dirty="0">
                <a:solidFill>
                  <a:schemeClr val="tx1"/>
                </a:solidFill>
              </a:rPr>
              <a:t>整数</a:t>
            </a:r>
            <a:r>
              <a:rPr lang="en-US" altLang="zh-CN" dirty="0">
                <a:solidFill>
                  <a:schemeClr val="tx1"/>
                </a:solidFill>
              </a:rPr>
              <a:t>(</a:t>
            </a:r>
            <a:r>
              <a:rPr lang="zh-CN" altLang="en-US" dirty="0">
                <a:solidFill>
                  <a:schemeClr val="tx1"/>
                </a:solidFill>
              </a:rPr>
              <a:t>用</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zh-CN" altLang="en-US" dirty="0">
                <a:solidFill>
                  <a:schemeClr val="tx1"/>
                </a:solidFill>
              </a:rPr>
              <a:t>，如</a:t>
            </a:r>
            <a:r>
              <a:rPr lang="en-US" altLang="zh-CN" dirty="0" smtClean="0">
                <a:solidFill>
                  <a:schemeClr val="tx1"/>
                </a:solidFill>
              </a:rPr>
              <a:t>p+1</a:t>
            </a:r>
            <a:r>
              <a:rPr lang="zh-CN" altLang="en-US" dirty="0">
                <a:solidFill>
                  <a:schemeClr val="tx1"/>
                </a:solidFill>
              </a:rPr>
              <a:t>，表示指向同一数组中的下一个元素；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减</a:t>
            </a:r>
            <a:r>
              <a:rPr lang="zh-CN" altLang="en-US" dirty="0">
                <a:solidFill>
                  <a:schemeClr val="tx1"/>
                </a:solidFill>
              </a:rPr>
              <a:t>一个整数</a:t>
            </a:r>
            <a:r>
              <a:rPr lang="en-US" altLang="zh-CN" dirty="0">
                <a:solidFill>
                  <a:schemeClr val="tx1"/>
                </a:solidFill>
              </a:rPr>
              <a:t>(</a:t>
            </a:r>
            <a:r>
              <a:rPr lang="zh-CN" altLang="en-US" dirty="0">
                <a:solidFill>
                  <a:schemeClr val="tx1"/>
                </a:solidFill>
              </a:rPr>
              <a:t>用</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zh-CN" altLang="en-US" dirty="0">
                <a:solidFill>
                  <a:schemeClr val="tx1"/>
                </a:solidFill>
              </a:rPr>
              <a:t>，如</a:t>
            </a:r>
            <a:r>
              <a:rPr lang="en-US" altLang="zh-CN" dirty="0" smtClean="0">
                <a:solidFill>
                  <a:schemeClr val="tx1"/>
                </a:solidFill>
              </a:rPr>
              <a:t>p-1</a:t>
            </a:r>
            <a:r>
              <a:rPr lang="zh-CN" altLang="en-US" dirty="0">
                <a:solidFill>
                  <a:schemeClr val="tx1"/>
                </a:solidFill>
              </a:rPr>
              <a:t>，表示指向同一数组中的上一个元素；</a:t>
            </a: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自</a:t>
            </a:r>
            <a:r>
              <a:rPr lang="zh-CN" altLang="en-US" dirty="0">
                <a:solidFill>
                  <a:schemeClr val="tx1"/>
                </a:solidFill>
              </a:rPr>
              <a:t>加运算，如</a:t>
            </a:r>
            <a:r>
              <a:rPr lang="en-US" altLang="zh-CN" dirty="0">
                <a:solidFill>
                  <a:schemeClr val="tx1"/>
                </a:solidFill>
              </a:rPr>
              <a:t>p++</a:t>
            </a:r>
            <a:r>
              <a:rPr lang="zh-CN" altLang="en-US" dirty="0">
                <a:solidFill>
                  <a:schemeClr val="tx1"/>
                </a:solidFill>
              </a:rPr>
              <a:t>，</a:t>
            </a:r>
            <a:r>
              <a:rPr lang="en-US" altLang="zh-CN" dirty="0">
                <a:solidFill>
                  <a:schemeClr val="tx1"/>
                </a:solidFill>
              </a:rPr>
              <a:t>++p</a:t>
            </a:r>
            <a:r>
              <a:rPr lang="zh-CN" altLang="en-US" dirty="0">
                <a:solidFill>
                  <a:schemeClr val="tx1"/>
                </a:solidFill>
              </a:rPr>
              <a:t>；</a:t>
            </a:r>
          </a:p>
          <a:p>
            <a:pPr marL="285750" indent="-285750" algn="just">
              <a:lnSpc>
                <a:spcPct val="120000"/>
              </a:lnSpc>
              <a:spcBef>
                <a:spcPts val="600"/>
              </a:spcBef>
              <a:spcAft>
                <a:spcPts val="600"/>
              </a:spcAft>
              <a:buFont typeface="Arial" panose="020B0604020202020204" pitchFamily="34" charset="0"/>
              <a:buChar char="•"/>
              <a:defRPr/>
            </a:pPr>
            <a:r>
              <a:rPr lang="zh-CN" altLang="en-US" dirty="0" smtClean="0">
                <a:solidFill>
                  <a:schemeClr val="tx1"/>
                </a:solidFill>
              </a:rPr>
              <a:t>自</a:t>
            </a:r>
            <a:r>
              <a:rPr lang="zh-CN" altLang="en-US" dirty="0">
                <a:solidFill>
                  <a:schemeClr val="tx1"/>
                </a:solidFill>
              </a:rPr>
              <a:t>减运算，如</a:t>
            </a:r>
            <a:r>
              <a:rPr lang="en-US" altLang="zh-CN" dirty="0">
                <a:solidFill>
                  <a:schemeClr val="tx1"/>
                </a:solidFill>
              </a:rPr>
              <a:t>p--</a:t>
            </a:r>
            <a:r>
              <a:rPr lang="zh-CN" altLang="en-US" dirty="0">
                <a:solidFill>
                  <a:schemeClr val="tx1"/>
                </a:solidFill>
              </a:rPr>
              <a:t>，</a:t>
            </a:r>
            <a:r>
              <a:rPr lang="en-US" altLang="zh-CN" dirty="0">
                <a:solidFill>
                  <a:schemeClr val="tx1"/>
                </a:solidFill>
              </a:rPr>
              <a:t>--p</a:t>
            </a:r>
            <a:r>
              <a:rPr lang="zh-CN" altLang="en-US" dirty="0">
                <a:solidFill>
                  <a:schemeClr val="tx1"/>
                </a:solidFill>
              </a:rPr>
              <a:t>。</a:t>
            </a:r>
          </a:p>
          <a:p>
            <a:pPr algn="just">
              <a:lnSpc>
                <a:spcPct val="120000"/>
              </a:lnSpc>
              <a:spcBef>
                <a:spcPts val="600"/>
              </a:spcBef>
              <a:spcAft>
                <a:spcPts val="600"/>
              </a:spcAft>
              <a:defRPr/>
            </a:pPr>
            <a:r>
              <a:rPr lang="zh-CN" altLang="en-US" b="1" dirty="0" smtClean="0">
                <a:solidFill>
                  <a:schemeClr val="tx1"/>
                </a:solidFill>
              </a:rPr>
              <a:t>两</a:t>
            </a:r>
            <a:r>
              <a:rPr lang="zh-CN" altLang="en-US" b="1" dirty="0">
                <a:solidFill>
                  <a:schemeClr val="tx1"/>
                </a:solidFill>
              </a:rPr>
              <a:t>个指针相减，如</a:t>
            </a:r>
            <a:r>
              <a:rPr lang="en-US" altLang="zh-CN" b="1" dirty="0">
                <a:solidFill>
                  <a:schemeClr val="tx1"/>
                </a:solidFill>
              </a:rPr>
              <a:t>p1-p2(</a:t>
            </a:r>
            <a:r>
              <a:rPr lang="zh-CN" altLang="en-US" b="1" dirty="0">
                <a:solidFill>
                  <a:schemeClr val="tx1"/>
                </a:solidFill>
              </a:rPr>
              <a:t>只有</a:t>
            </a:r>
            <a:r>
              <a:rPr lang="en-US" altLang="zh-CN" b="1" dirty="0">
                <a:solidFill>
                  <a:schemeClr val="tx1"/>
                </a:solidFill>
              </a:rPr>
              <a:t>p1</a:t>
            </a:r>
            <a:r>
              <a:rPr lang="zh-CN" altLang="en-US" b="1" dirty="0">
                <a:solidFill>
                  <a:schemeClr val="tx1"/>
                </a:solidFill>
              </a:rPr>
              <a:t>和</a:t>
            </a:r>
            <a:r>
              <a:rPr lang="en-US" altLang="zh-CN" b="1" dirty="0">
                <a:solidFill>
                  <a:schemeClr val="tx1"/>
                </a:solidFill>
              </a:rPr>
              <a:t>p2</a:t>
            </a:r>
            <a:r>
              <a:rPr lang="zh-CN" altLang="en-US" b="1" dirty="0">
                <a:solidFill>
                  <a:schemeClr val="tx1"/>
                </a:solidFill>
              </a:rPr>
              <a:t>都指向同一数组中的元素时才有意义</a:t>
            </a:r>
            <a:r>
              <a:rPr lang="en-US" altLang="zh-CN" b="1" dirty="0" smtClean="0">
                <a:solidFill>
                  <a:schemeClr val="tx1"/>
                </a:solidFill>
              </a:rPr>
              <a:t>)</a:t>
            </a:r>
            <a:r>
              <a:rPr lang="zh-CN" altLang="en-US" b="1" dirty="0">
                <a:solidFill>
                  <a:schemeClr val="tx1"/>
                </a:solidFill>
              </a:rPr>
              <a:t>，结果</a:t>
            </a:r>
            <a:r>
              <a:rPr lang="zh-CN" altLang="en-US" b="1" dirty="0" smtClean="0">
                <a:solidFill>
                  <a:schemeClr val="tx1"/>
                </a:solidFill>
              </a:rPr>
              <a:t>是两</a:t>
            </a:r>
            <a:r>
              <a:rPr lang="zh-CN" altLang="en-US" b="1" dirty="0">
                <a:solidFill>
                  <a:schemeClr val="tx1"/>
                </a:solidFill>
              </a:rPr>
              <a:t>个</a:t>
            </a:r>
            <a:r>
              <a:rPr lang="zh-CN" altLang="en-US" b="1" dirty="0" smtClean="0">
                <a:solidFill>
                  <a:schemeClr val="tx1"/>
                </a:solidFill>
              </a:rPr>
              <a:t>地址</a:t>
            </a:r>
            <a:r>
              <a:rPr lang="zh-CN" altLang="en-US" b="1" dirty="0">
                <a:solidFill>
                  <a:schemeClr val="tx1"/>
                </a:solidFill>
              </a:rPr>
              <a:t>间</a:t>
            </a:r>
            <a:r>
              <a:rPr lang="zh-CN" altLang="en-US" b="1" dirty="0" smtClean="0">
                <a:solidFill>
                  <a:schemeClr val="tx1"/>
                </a:solidFill>
              </a:rPr>
              <a:t>数组元素个数</a:t>
            </a:r>
            <a:r>
              <a:rPr lang="en-US" altLang="zh-CN" b="1" dirty="0" smtClean="0">
                <a:solidFill>
                  <a:schemeClr val="tx1"/>
                </a:solidFill>
              </a:rPr>
              <a:t>(</a:t>
            </a:r>
            <a:r>
              <a:rPr lang="zh-CN" altLang="en-US" b="1" dirty="0" smtClean="0">
                <a:solidFill>
                  <a:schemeClr val="tx1"/>
                </a:solidFill>
              </a:rPr>
              <a:t>包含两端元素</a:t>
            </a:r>
            <a:r>
              <a:rPr lang="en-US" altLang="zh-CN" b="1" dirty="0" smtClean="0">
                <a:solidFill>
                  <a:schemeClr val="tx1"/>
                </a:solidFill>
              </a:rPr>
              <a:t>)-1</a:t>
            </a:r>
            <a:r>
              <a:rPr lang="zh-CN" altLang="en-US" dirty="0" smtClean="0">
                <a:solidFill>
                  <a:schemeClr val="tx1"/>
                </a:solidFill>
              </a:rPr>
              <a:t>。</a:t>
            </a:r>
            <a:r>
              <a:rPr lang="zh-CN" altLang="en-US" dirty="0">
                <a:solidFill>
                  <a:schemeClr val="tx1"/>
                </a:solidFill>
              </a:rPr>
              <a:t>注意</a:t>
            </a:r>
            <a:r>
              <a:rPr lang="en-US" altLang="zh-CN" dirty="0">
                <a:solidFill>
                  <a:schemeClr val="tx1"/>
                </a:solidFill>
              </a:rPr>
              <a:t>: </a:t>
            </a:r>
            <a:r>
              <a:rPr lang="zh-CN" altLang="en-US" dirty="0">
                <a:solidFill>
                  <a:schemeClr val="tx1"/>
                </a:solidFill>
              </a:rPr>
              <a:t>两个地址不能相加，如</a:t>
            </a:r>
            <a:r>
              <a:rPr lang="en-US" altLang="zh-CN" dirty="0">
                <a:solidFill>
                  <a:schemeClr val="tx1"/>
                </a:solidFill>
              </a:rPr>
              <a:t>p1+p2</a:t>
            </a:r>
            <a:r>
              <a:rPr lang="zh-CN" altLang="en-US" dirty="0">
                <a:solidFill>
                  <a:schemeClr val="tx1"/>
                </a:solidFill>
              </a:rPr>
              <a:t>是无实际意义的。</a:t>
            </a:r>
            <a:endParaRPr lang="en-US" altLang="zh-CN" dirty="0" smtClean="0">
              <a:solidFill>
                <a:schemeClr val="tx1"/>
              </a:solidFill>
            </a:endParaRPr>
          </a:p>
          <a:p>
            <a:pPr algn="just">
              <a:lnSpc>
                <a:spcPct val="120000"/>
              </a:lnSpc>
              <a:spcBef>
                <a:spcPts val="600"/>
              </a:spcBef>
              <a:spcAft>
                <a:spcPts val="600"/>
              </a:spcAft>
              <a:defRPr/>
            </a:pPr>
            <a:r>
              <a:rPr lang="zh-CN" altLang="en-US" dirty="0">
                <a:solidFill>
                  <a:schemeClr val="tx1"/>
                </a:solidFill>
              </a:rPr>
              <a:t>如果</a:t>
            </a:r>
            <a:r>
              <a:rPr lang="en-US" altLang="zh-CN" dirty="0">
                <a:solidFill>
                  <a:schemeClr val="tx1"/>
                </a:solidFill>
              </a:rPr>
              <a:t>p</a:t>
            </a:r>
            <a:r>
              <a:rPr lang="zh-CN" altLang="en-US" dirty="0">
                <a:solidFill>
                  <a:schemeClr val="tx1"/>
                </a:solidFill>
              </a:rPr>
              <a:t>的初值为</a:t>
            </a:r>
            <a:r>
              <a:rPr lang="en-US" altLang="zh-CN" dirty="0">
                <a:solidFill>
                  <a:schemeClr val="tx1"/>
                </a:solidFill>
              </a:rPr>
              <a:t>&amp;a[0]</a:t>
            </a:r>
            <a:r>
              <a:rPr lang="zh-CN" altLang="en-US" dirty="0">
                <a:solidFill>
                  <a:schemeClr val="tx1"/>
                </a:solidFill>
              </a:rPr>
              <a:t>，则</a:t>
            </a:r>
            <a:r>
              <a:rPr lang="en-US" altLang="zh-CN" dirty="0" err="1">
                <a:solidFill>
                  <a:schemeClr val="tx1"/>
                </a:solidFill>
              </a:rPr>
              <a:t>p+i</a:t>
            </a:r>
            <a:r>
              <a:rPr lang="zh-CN" altLang="en-US" dirty="0">
                <a:solidFill>
                  <a:schemeClr val="tx1"/>
                </a:solidFill>
              </a:rPr>
              <a:t>和</a:t>
            </a:r>
            <a:r>
              <a:rPr lang="en-US" altLang="zh-CN" dirty="0" err="1">
                <a:solidFill>
                  <a:schemeClr val="tx1"/>
                </a:solidFill>
              </a:rPr>
              <a:t>a+i</a:t>
            </a:r>
            <a:r>
              <a:rPr lang="zh-CN" altLang="en-US" dirty="0">
                <a:solidFill>
                  <a:schemeClr val="tx1"/>
                </a:solidFill>
              </a:rPr>
              <a:t>就是数组元素</a:t>
            </a:r>
            <a:r>
              <a:rPr lang="en-US" altLang="zh-CN" dirty="0">
                <a:solidFill>
                  <a:schemeClr val="tx1"/>
                </a:solidFill>
              </a:rPr>
              <a:t>a[i]</a:t>
            </a:r>
            <a:r>
              <a:rPr lang="zh-CN" altLang="en-US" dirty="0">
                <a:solidFill>
                  <a:schemeClr val="tx1"/>
                </a:solidFill>
              </a:rPr>
              <a:t>的地址，或者说，它们指向</a:t>
            </a:r>
            <a:r>
              <a:rPr lang="en-US" altLang="zh-CN" dirty="0">
                <a:solidFill>
                  <a:schemeClr val="tx1"/>
                </a:solidFill>
              </a:rPr>
              <a:t>a</a:t>
            </a:r>
            <a:r>
              <a:rPr lang="zh-CN" altLang="en-US" dirty="0">
                <a:solidFill>
                  <a:schemeClr val="tx1"/>
                </a:solidFill>
              </a:rPr>
              <a:t>数组序号为</a:t>
            </a:r>
            <a:r>
              <a:rPr lang="en-US" altLang="zh-CN" dirty="0">
                <a:solidFill>
                  <a:schemeClr val="tx1"/>
                </a:solidFill>
              </a:rPr>
              <a:t>i</a:t>
            </a:r>
            <a:r>
              <a:rPr lang="zh-CN" altLang="en-US" dirty="0">
                <a:solidFill>
                  <a:schemeClr val="tx1"/>
                </a:solidFill>
              </a:rPr>
              <a:t>的</a:t>
            </a:r>
            <a:r>
              <a:rPr lang="zh-CN" altLang="en-US" dirty="0" smtClean="0">
                <a:solidFill>
                  <a:schemeClr val="tx1"/>
                </a:solidFill>
              </a:rPr>
              <a:t>元素。</a:t>
            </a:r>
            <a:endParaRPr lang="en-US" altLang="zh-CN" dirty="0" smtClean="0">
              <a:solidFill>
                <a:schemeClr val="tx1"/>
              </a:solidFill>
            </a:endParaRPr>
          </a:p>
          <a:p>
            <a:pPr algn="just">
              <a:lnSpc>
                <a:spcPct val="120000"/>
              </a:lnSpc>
              <a:spcBef>
                <a:spcPts val="600"/>
              </a:spcBef>
              <a:spcAft>
                <a:spcPts val="600"/>
              </a:spcAft>
              <a:defRPr/>
            </a:pPr>
            <a:r>
              <a:rPr lang="en-US" altLang="zh-CN" dirty="0">
                <a:solidFill>
                  <a:schemeClr val="tx1"/>
                </a:solidFill>
              </a:rPr>
              <a:t>*(</a:t>
            </a:r>
            <a:r>
              <a:rPr lang="en-US" altLang="zh-CN" dirty="0" err="1">
                <a:solidFill>
                  <a:schemeClr val="tx1"/>
                </a:solidFill>
              </a:rPr>
              <a:t>p+i</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en-US" altLang="zh-CN" dirty="0" err="1">
                <a:solidFill>
                  <a:schemeClr val="tx1"/>
                </a:solidFill>
              </a:rPr>
              <a:t>a+i</a:t>
            </a:r>
            <a:r>
              <a:rPr lang="en-US" altLang="zh-CN" dirty="0">
                <a:solidFill>
                  <a:schemeClr val="tx1"/>
                </a:solidFill>
              </a:rPr>
              <a:t>)</a:t>
            </a:r>
            <a:r>
              <a:rPr lang="zh-CN" altLang="en-US" dirty="0">
                <a:solidFill>
                  <a:schemeClr val="tx1"/>
                </a:solidFill>
              </a:rPr>
              <a:t>是</a:t>
            </a:r>
            <a:r>
              <a:rPr lang="en-US" altLang="zh-CN" dirty="0" err="1">
                <a:solidFill>
                  <a:schemeClr val="tx1"/>
                </a:solidFill>
              </a:rPr>
              <a:t>p+i</a:t>
            </a:r>
            <a:r>
              <a:rPr lang="zh-CN" altLang="en-US" dirty="0">
                <a:solidFill>
                  <a:schemeClr val="tx1"/>
                </a:solidFill>
              </a:rPr>
              <a:t>或</a:t>
            </a:r>
            <a:r>
              <a:rPr lang="en-US" altLang="zh-CN" dirty="0" err="1">
                <a:solidFill>
                  <a:schemeClr val="tx1"/>
                </a:solidFill>
              </a:rPr>
              <a:t>a+i</a:t>
            </a:r>
            <a:r>
              <a:rPr lang="zh-CN" altLang="en-US" dirty="0">
                <a:solidFill>
                  <a:schemeClr val="tx1"/>
                </a:solidFill>
              </a:rPr>
              <a:t>所指向的数组元素，即</a:t>
            </a:r>
            <a:r>
              <a:rPr lang="en-US" altLang="zh-CN" dirty="0">
                <a:solidFill>
                  <a:schemeClr val="tx1"/>
                </a:solidFill>
              </a:rPr>
              <a:t>a[i]</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实际上</a:t>
            </a:r>
            <a:r>
              <a:rPr lang="zh-CN" altLang="en-US" dirty="0">
                <a:solidFill>
                  <a:schemeClr val="tx1"/>
                </a:solidFill>
              </a:rPr>
              <a:t>是变址运算符，即将</a:t>
            </a:r>
            <a:r>
              <a:rPr lang="en-US" altLang="zh-CN" dirty="0">
                <a:solidFill>
                  <a:schemeClr val="tx1"/>
                </a:solidFill>
              </a:rPr>
              <a:t>a[i]</a:t>
            </a:r>
            <a:r>
              <a:rPr lang="zh-CN" altLang="en-US" dirty="0">
                <a:solidFill>
                  <a:schemeClr val="tx1"/>
                </a:solidFill>
              </a:rPr>
              <a:t>按</a:t>
            </a:r>
            <a:r>
              <a:rPr lang="en-US" altLang="zh-CN" dirty="0" err="1">
                <a:solidFill>
                  <a:schemeClr val="tx1"/>
                </a:solidFill>
              </a:rPr>
              <a:t>a+i</a:t>
            </a:r>
            <a:r>
              <a:rPr lang="zh-CN" altLang="en-US" dirty="0">
                <a:solidFill>
                  <a:schemeClr val="tx1"/>
                </a:solidFill>
              </a:rPr>
              <a:t>计算地址，然后找出此地址单元中的值。</a:t>
            </a:r>
          </a:p>
        </p:txBody>
      </p:sp>
      <p:grpSp>
        <p:nvGrpSpPr>
          <p:cNvPr id="4" name="组合 3">
            <a:extLst>
              <a:ext uri="{FF2B5EF4-FFF2-40B4-BE49-F238E27FC236}">
                <a16:creationId xmlns:a16="http://schemas.microsoft.com/office/drawing/2014/main" xmlns="" id="{17545ED2-DA8A-47EF-94D4-E66974757BFA}"/>
              </a:ext>
            </a:extLst>
          </p:cNvPr>
          <p:cNvGrpSpPr/>
          <p:nvPr/>
        </p:nvGrpSpPr>
        <p:grpSpPr>
          <a:xfrm>
            <a:off x="7922732" y="1193309"/>
            <a:ext cx="3586780" cy="1505938"/>
            <a:chOff x="8582294" y="4088154"/>
            <a:chExt cx="3701309" cy="1505938"/>
          </a:xfrm>
        </p:grpSpPr>
        <p:sp>
          <p:nvSpPr>
            <p:cNvPr id="5"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a:t>
              </a:r>
              <a:r>
                <a:rPr lang="zh-CN" altLang="en-US" sz="1600" smtClean="0">
                  <a:solidFill>
                    <a:schemeClr val="tx1">
                      <a:lumMod val="75000"/>
                      <a:lumOff val="25000"/>
                    </a:schemeClr>
                  </a:solidFill>
                </a:rPr>
                <a:t>而是根据定义的基类型加上</a:t>
              </a:r>
              <a:r>
                <a:rPr lang="zh-CN" altLang="en-US" sz="1600">
                  <a:solidFill>
                    <a:schemeClr val="tx1">
                      <a:lumMod val="75000"/>
                      <a:lumOff val="25000"/>
                    </a:schemeClr>
                  </a:solidFill>
                </a:rPr>
                <a:t>一个数组元素所占用的字节数。</a:t>
              </a:r>
              <a:endParaRPr lang="zh-CN" altLang="en-US" sz="1600" dirty="0">
                <a:solidFill>
                  <a:schemeClr val="tx1">
                    <a:lumMod val="75000"/>
                    <a:lumOff val="25000"/>
                  </a:schemeClr>
                </a:solidFill>
              </a:endParaRPr>
            </a:p>
          </p:txBody>
        </p:sp>
        <p:sp>
          <p:nvSpPr>
            <p:cNvPr id="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extLst>
              <p:ext uri="{D42A27DB-BD31-4B8C-83A1-F6EECF244321}">
                <p14:modId xmlns:p14="http://schemas.microsoft.com/office/powerpoint/2010/main" val="2918399022"/>
              </p:ext>
            </p:extLst>
          </p:nvPr>
        </p:nvGraphicFramePr>
        <p:xfrm>
          <a:off x="8673461" y="3016527"/>
          <a:ext cx="2496216" cy="34137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0">
                <a:tc>
                  <a:txBody>
                    <a:bodyPr/>
                    <a:lstStyle/>
                    <a:p>
                      <a:r>
                        <a:rPr lang="en-US" altLang="zh-CN" sz="1600" dirty="0" smtClean="0"/>
                        <a:t>p</a:t>
                      </a:r>
                      <a:endParaRPr lang="zh-CN"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0">
                <a:tc>
                  <a:txBody>
                    <a:bodyPr/>
                    <a:lstStyle/>
                    <a:p>
                      <a:r>
                        <a:rPr lang="en-US" altLang="zh-CN" sz="1600" dirty="0" smtClean="0"/>
                        <a:t>p+1,a+1</a:t>
                      </a:r>
                      <a:endParaRPr lang="zh-CN" alt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a[0]</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a[1]</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a[2]</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endParaRPr lang="zh-CN" altLang="en-US" sz="14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err="1" smtClean="0"/>
                        <a:t>p+i,a+i</a:t>
                      </a:r>
                      <a:endParaRPr lang="zh-CN" altLang="en-US" sz="1400" dirty="0" smtClean="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endParaRPr lang="zh-CN" altLang="en-US" sz="14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dirty="0" smtClean="0"/>
                        <a:t>*</a:t>
                      </a:r>
                      <a:r>
                        <a:rPr lang="en-US" altLang="zh-CN" sz="1400" dirty="0" smtClean="0"/>
                        <a:t>(</a:t>
                      </a:r>
                      <a:r>
                        <a:rPr lang="en-US" altLang="zh-CN" sz="1400" dirty="0" err="1" smtClean="0"/>
                        <a:t>p+i</a:t>
                      </a:r>
                      <a:r>
                        <a:rPr lang="en-US" altLang="zh-CN" sz="1400" dirty="0" smtClean="0"/>
                        <a:t>)</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a[i]</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t>p+9,a+9</a:t>
                      </a:r>
                      <a:endParaRPr lang="zh-CN" altLang="en-US" sz="1400" smtClean="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a[9]</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950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49056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B058512A-BF6F-43D0-855A-BBBF14572BDB}" type="slidenum">
              <a:rPr lang="zh-CN" altLang="en-US" smtClean="0"/>
              <a:pPr/>
              <a:t>17</a:t>
            </a:fld>
            <a:endParaRPr lang="zh-CN" altLang="en-US"/>
          </a:p>
        </p:txBody>
      </p:sp>
    </p:spTree>
    <p:extLst>
      <p:ext uri="{BB962C8B-B14F-4D97-AF65-F5344CB8AC3E}">
        <p14:creationId xmlns:p14="http://schemas.microsoft.com/office/powerpoint/2010/main" val="516547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p>
        </p:txBody>
      </p:sp>
      <p:sp>
        <p:nvSpPr>
          <p:cNvPr id="3" name="内容占位符 2"/>
          <p:cNvSpPr>
            <a:spLocks noGrp="1"/>
          </p:cNvSpPr>
          <p:nvPr>
            <p:ph idx="1"/>
          </p:nvPr>
        </p:nvSpPr>
        <p:spPr>
          <a:xfrm>
            <a:off x="-208922" y="998815"/>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8.6】</a:t>
            </a:r>
            <a:r>
              <a:rPr lang="zh-CN" altLang="en-US" sz="2000">
                <a:solidFill>
                  <a:schemeClr val="accent1"/>
                </a:solidFill>
              </a:rPr>
              <a:t>有一个整型数组</a:t>
            </a:r>
            <a:r>
              <a:rPr lang="en-US" altLang="zh-CN" sz="2000">
                <a:solidFill>
                  <a:schemeClr val="accent1"/>
                </a:solidFill>
              </a:rPr>
              <a:t>a</a:t>
            </a:r>
            <a:r>
              <a:rPr lang="zh-CN" altLang="en-US" sz="2000">
                <a:solidFill>
                  <a:schemeClr val="accent1"/>
                </a:solidFill>
              </a:rPr>
              <a:t>，有</a:t>
            </a:r>
            <a:r>
              <a:rPr lang="en-US" altLang="zh-CN" sz="2000">
                <a:solidFill>
                  <a:schemeClr val="accent1"/>
                </a:solidFill>
              </a:rPr>
              <a:t>10</a:t>
            </a:r>
            <a:r>
              <a:rPr lang="zh-CN" altLang="en-US" sz="2000">
                <a:solidFill>
                  <a:schemeClr val="accent1"/>
                </a:solidFill>
              </a:rPr>
              <a:t>个元素，要求输出数组中的全部元素。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29184" y="1805186"/>
            <a:ext cx="3780968" cy="3239256"/>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a[10];</a:t>
            </a:r>
          </a:p>
          <a:p>
            <a:pPr defTabSz="363538">
              <a:lnSpc>
                <a:spcPct val="120000"/>
              </a:lnSpc>
            </a:pPr>
            <a:r>
              <a:rPr lang="en-US" altLang="zh-CN" sz="1400" dirty="0"/>
              <a:t>	</a:t>
            </a:r>
            <a:r>
              <a:rPr lang="en-US" altLang="zh-CN" sz="1400" dirty="0" err="1"/>
              <a:t>int</a:t>
            </a:r>
            <a:r>
              <a:rPr lang="en-US" altLang="zh-CN" sz="1400" dirty="0"/>
              <a:t> i;</a:t>
            </a:r>
          </a:p>
          <a:p>
            <a:pPr defTabSz="363538">
              <a:lnSpc>
                <a:spcPct val="120000"/>
              </a:lnSpc>
            </a:pPr>
            <a:r>
              <a:rPr lang="en-US" altLang="zh-CN" sz="1400" dirty="0"/>
              <a:t>	</a:t>
            </a:r>
            <a:r>
              <a:rPr lang="en-US" altLang="zh-CN" sz="1400" dirty="0" smtClean="0"/>
              <a:t>for(i=0;i&lt;10;i</a:t>
            </a:r>
            <a:r>
              <a:rPr lang="en-US" altLang="zh-CN" sz="1400" dirty="0"/>
              <a:t>++)</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d",&amp;a</a:t>
            </a:r>
            <a:r>
              <a:rPr lang="en-US" altLang="zh-CN" sz="1400" dirty="0"/>
              <a:t>[i]);</a:t>
            </a:r>
          </a:p>
          <a:p>
            <a:pPr defTabSz="363538">
              <a:lnSpc>
                <a:spcPct val="120000"/>
              </a:lnSpc>
            </a:pPr>
            <a:r>
              <a:rPr lang="en-US" altLang="zh-CN" sz="1400" dirty="0"/>
              <a:t>	for(i=0;i&lt;10;i++)</a:t>
            </a:r>
          </a:p>
          <a:p>
            <a:pPr defTabSz="363538">
              <a:lnSpc>
                <a:spcPct val="120000"/>
              </a:lnSpc>
            </a:pPr>
            <a:r>
              <a:rPr lang="en-US" altLang="zh-CN" sz="1400" dirty="0"/>
              <a:t>	</a:t>
            </a:r>
            <a:r>
              <a:rPr lang="en-US" altLang="zh-CN" sz="1400" dirty="0" smtClean="0"/>
              <a:t>   </a:t>
            </a:r>
            <a:r>
              <a:rPr lang="en-US" altLang="zh-CN" sz="1400" b="1" dirty="0" err="1" smtClean="0"/>
              <a:t>printf</a:t>
            </a:r>
            <a:r>
              <a:rPr lang="en-US" altLang="zh-CN" sz="1400" b="1" dirty="0"/>
              <a:t>("%d ",</a:t>
            </a:r>
            <a:r>
              <a:rPr lang="en-US" altLang="zh-CN" sz="1400" b="1" dirty="0">
                <a:solidFill>
                  <a:schemeClr val="accent6"/>
                </a:solidFill>
              </a:rPr>
              <a:t>a[i</a:t>
            </a:r>
            <a:r>
              <a:rPr lang="en-US" altLang="zh-CN" sz="1400" b="1" dirty="0" smtClean="0">
                <a:solidFill>
                  <a:schemeClr val="accent6"/>
                </a:solidFill>
              </a:rPr>
              <a:t>]</a:t>
            </a:r>
            <a:r>
              <a:rPr lang="en-US" altLang="zh-CN" sz="1400" b="1"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a:t>
            </a:r>
            <a:r>
              <a:rPr lang="zh-CN" altLang="en-US" sz="1400" dirty="0">
                <a:solidFill>
                  <a:srgbClr val="008000"/>
                </a:solidFill>
              </a:rPr>
              <a:t>数组元素用数组名和下标表示</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①下标法</a:t>
            </a:r>
            <a:endParaRPr lang="zh-CN" altLang="en-US" sz="1600" b="1"/>
          </a:p>
        </p:txBody>
      </p:sp>
      <p:sp>
        <p:nvSpPr>
          <p:cNvPr id="37" name="圆角矩形 12">
            <a:extLst>
              <a:ext uri="{FF2B5EF4-FFF2-40B4-BE49-F238E27FC236}">
                <a16:creationId xmlns:a16="http://schemas.microsoft.com/office/drawing/2014/main" xmlns="" id="{5382CD89-35B6-4BD4-B332-B011068CC402}"/>
              </a:ext>
            </a:extLst>
          </p:cNvPr>
          <p:cNvSpPr/>
          <p:nvPr/>
        </p:nvSpPr>
        <p:spPr>
          <a:xfrm>
            <a:off x="3819041" y="1812889"/>
            <a:ext cx="4524199" cy="3231552"/>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a[10];</a:t>
            </a:r>
          </a:p>
          <a:p>
            <a:pPr defTabSz="363538">
              <a:lnSpc>
                <a:spcPct val="120000"/>
              </a:lnSpc>
            </a:pPr>
            <a:r>
              <a:rPr lang="en-US" altLang="zh-CN" sz="1400" dirty="0"/>
              <a:t>	</a:t>
            </a:r>
            <a:r>
              <a:rPr lang="en-US" altLang="zh-CN" sz="1400" dirty="0" err="1"/>
              <a:t>int</a:t>
            </a:r>
            <a:r>
              <a:rPr lang="en-US" altLang="zh-CN" sz="1400" dirty="0"/>
              <a:t> i;</a:t>
            </a:r>
          </a:p>
          <a:p>
            <a:pPr defTabSz="363538">
              <a:lnSpc>
                <a:spcPct val="120000"/>
              </a:lnSpc>
            </a:pPr>
            <a:r>
              <a:rPr lang="en-US" altLang="zh-CN" sz="1400" dirty="0"/>
              <a:t>	</a:t>
            </a:r>
            <a:r>
              <a:rPr lang="en-US" altLang="zh-CN" sz="1400" dirty="0" smtClean="0"/>
              <a:t>for(i=0;i&lt;10;i</a:t>
            </a:r>
            <a:r>
              <a:rPr lang="en-US" altLang="zh-CN" sz="1400" dirty="0"/>
              <a:t>++)</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d",&amp;a</a:t>
            </a:r>
            <a:r>
              <a:rPr lang="en-US" altLang="zh-CN" sz="1400" dirty="0"/>
              <a:t>[i]);</a:t>
            </a:r>
          </a:p>
          <a:p>
            <a:pPr defTabSz="363538">
              <a:lnSpc>
                <a:spcPct val="120000"/>
              </a:lnSpc>
            </a:pPr>
            <a:r>
              <a:rPr lang="en-US" altLang="zh-CN" sz="1400" dirty="0"/>
              <a:t>	for(i=0;i&lt;10;i++)</a:t>
            </a:r>
          </a:p>
          <a:p>
            <a:pPr defTabSz="363538">
              <a:lnSpc>
                <a:spcPct val="120000"/>
              </a:lnSpc>
            </a:pPr>
            <a:r>
              <a:rPr lang="en-US" altLang="zh-CN" sz="1400" dirty="0"/>
              <a:t>	</a:t>
            </a:r>
            <a:r>
              <a:rPr lang="en-US" altLang="zh-CN" sz="1400" dirty="0" smtClean="0"/>
              <a:t>    </a:t>
            </a:r>
            <a:r>
              <a:rPr lang="en-US" altLang="zh-CN" sz="1400" b="1" dirty="0" err="1" smtClean="0"/>
              <a:t>printf</a:t>
            </a:r>
            <a:r>
              <a:rPr lang="en-US" altLang="zh-CN" sz="1400" b="1" dirty="0"/>
              <a:t>("%d ",</a:t>
            </a:r>
            <a:r>
              <a:rPr lang="en-US" altLang="zh-CN" sz="1400" b="1" dirty="0">
                <a:solidFill>
                  <a:schemeClr val="accent6"/>
                </a:solidFill>
              </a:rPr>
              <a:t>*(</a:t>
            </a:r>
            <a:r>
              <a:rPr lang="en-US" altLang="zh-CN" sz="1400" b="1" dirty="0" err="1">
                <a:solidFill>
                  <a:schemeClr val="accent6"/>
                </a:solidFill>
              </a:rPr>
              <a:t>a+i</a:t>
            </a:r>
            <a:r>
              <a:rPr lang="en-US" altLang="zh-CN" sz="1400" b="1" dirty="0" smtClean="0">
                <a:solidFill>
                  <a:schemeClr val="accent6"/>
                </a:solidFill>
              </a:rPr>
              <a:t>)</a:t>
            </a:r>
            <a:r>
              <a:rPr lang="en-US" altLang="zh-CN" sz="1400" b="1"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a:t>
            </a:r>
            <a:r>
              <a:rPr lang="zh-CN" altLang="en-US" sz="1400" dirty="0">
                <a:solidFill>
                  <a:srgbClr val="008000"/>
                </a:solidFill>
              </a:rPr>
              <a:t>通过数组名和元素序号计算元素</a:t>
            </a:r>
            <a:r>
              <a:rPr lang="zh-CN" altLang="en-US" sz="1400" dirty="0" smtClean="0">
                <a:solidFill>
                  <a:srgbClr val="008000"/>
                </a:solidFill>
              </a:rPr>
              <a:t>地址找到</a:t>
            </a:r>
            <a:r>
              <a:rPr lang="zh-CN" altLang="en-US" sz="1400" dirty="0">
                <a:solidFill>
                  <a:srgbClr val="008000"/>
                </a:solidFill>
              </a:rPr>
              <a:t>该元素</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t>②通过</a:t>
            </a:r>
            <a:r>
              <a:rPr lang="zh-CN" altLang="en-US" sz="1600" b="1"/>
              <a:t>数组名计算数组元素地址，找出元素的</a:t>
            </a:r>
            <a:r>
              <a:rPr lang="zh-CN" altLang="en-US" sz="1600" b="1" smtClean="0"/>
              <a:t>值</a:t>
            </a:r>
            <a:endParaRPr lang="zh-CN" altLang="en-US" sz="1600" b="1"/>
          </a:p>
        </p:txBody>
      </p:sp>
      <p:pic>
        <p:nvPicPr>
          <p:cNvPr id="7" name="图片 6"/>
          <p:cNvPicPr>
            <a:picLocks noChangeAspect="1"/>
          </p:cNvPicPr>
          <p:nvPr/>
        </p:nvPicPr>
        <p:blipFill>
          <a:blip r:embed="rId4" cstate="print"/>
          <a:stretch>
            <a:fillRect/>
          </a:stretch>
        </p:blipFill>
        <p:spPr>
          <a:xfrm>
            <a:off x="7916702" y="610690"/>
            <a:ext cx="4238625" cy="809625"/>
          </a:xfrm>
          <a:prstGeom prst="rect">
            <a:avLst/>
          </a:prstGeom>
        </p:spPr>
      </p:pic>
      <p:sp>
        <p:nvSpPr>
          <p:cNvPr id="42" name="圆角矩形 12">
            <a:extLst>
              <a:ext uri="{FF2B5EF4-FFF2-40B4-BE49-F238E27FC236}">
                <a16:creationId xmlns:a16="http://schemas.microsoft.com/office/drawing/2014/main" xmlns="" id="{5382CD89-35B6-4BD4-B332-B011068CC402}"/>
              </a:ext>
            </a:extLst>
          </p:cNvPr>
          <p:cNvSpPr/>
          <p:nvPr/>
        </p:nvSpPr>
        <p:spPr>
          <a:xfrm>
            <a:off x="8343241" y="1816740"/>
            <a:ext cx="3812086" cy="3227702"/>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a[10];</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p,i</a:t>
            </a:r>
            <a:r>
              <a:rPr lang="en-US" altLang="zh-CN" sz="1400" dirty="0"/>
              <a:t>;</a:t>
            </a:r>
          </a:p>
          <a:p>
            <a:pPr defTabSz="363538">
              <a:lnSpc>
                <a:spcPct val="120000"/>
              </a:lnSpc>
            </a:pPr>
            <a:r>
              <a:rPr lang="en-US" altLang="zh-CN" sz="1400" dirty="0"/>
              <a:t>	</a:t>
            </a:r>
            <a:r>
              <a:rPr lang="en-US" altLang="zh-CN" sz="1400" dirty="0" smtClean="0"/>
              <a:t>for(i=0;i&lt;10;i</a:t>
            </a:r>
            <a:r>
              <a:rPr lang="en-US" altLang="zh-CN" sz="1400" dirty="0"/>
              <a:t>++)</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d",&amp;a</a:t>
            </a:r>
            <a:r>
              <a:rPr lang="en-US" altLang="zh-CN" sz="1400" dirty="0"/>
              <a:t>[i]);</a:t>
            </a:r>
          </a:p>
          <a:p>
            <a:pPr defTabSz="363538">
              <a:lnSpc>
                <a:spcPct val="120000"/>
              </a:lnSpc>
            </a:pPr>
            <a:r>
              <a:rPr lang="en-US" altLang="zh-CN" sz="1400" dirty="0"/>
              <a:t>	</a:t>
            </a:r>
            <a:r>
              <a:rPr lang="en-US" altLang="zh-CN" sz="1400" b="1" dirty="0"/>
              <a:t>for(</a:t>
            </a:r>
            <a:r>
              <a:rPr lang="en-US" altLang="zh-CN" sz="1400" b="1" dirty="0">
                <a:solidFill>
                  <a:schemeClr val="accent6"/>
                </a:solidFill>
              </a:rPr>
              <a:t>p=</a:t>
            </a:r>
            <a:r>
              <a:rPr lang="en-US" altLang="zh-CN" sz="1400" b="1" dirty="0" err="1">
                <a:solidFill>
                  <a:schemeClr val="accent6"/>
                </a:solidFill>
              </a:rPr>
              <a:t>a;p</a:t>
            </a:r>
            <a:r>
              <a:rPr lang="en-US" altLang="zh-CN" sz="1400" b="1" dirty="0">
                <a:solidFill>
                  <a:schemeClr val="accent6"/>
                </a:solidFill>
              </a:rPr>
              <a:t>&lt;(a+10);p++</a:t>
            </a:r>
            <a:r>
              <a:rPr lang="en-US" altLang="zh-CN" sz="1400" b="1" dirty="0"/>
              <a:t>)</a:t>
            </a:r>
          </a:p>
          <a:p>
            <a:pPr defTabSz="363538">
              <a:lnSpc>
                <a:spcPct val="120000"/>
              </a:lnSpc>
            </a:pPr>
            <a:r>
              <a:rPr lang="en-US" altLang="zh-CN" sz="1400" dirty="0"/>
              <a:t>	</a:t>
            </a:r>
            <a:r>
              <a:rPr lang="en-US" altLang="zh-CN" sz="1400" dirty="0" smtClean="0"/>
              <a:t>   </a:t>
            </a:r>
            <a:r>
              <a:rPr lang="en-US" altLang="zh-CN" sz="1400" b="1" dirty="0" err="1" smtClean="0"/>
              <a:t>printf</a:t>
            </a:r>
            <a:r>
              <a:rPr lang="en-US" altLang="zh-CN" sz="1400" b="1" dirty="0"/>
              <a:t>("%d ",</a:t>
            </a:r>
            <a:r>
              <a:rPr lang="en-US" altLang="zh-CN" sz="1400" b="1" dirty="0">
                <a:solidFill>
                  <a:schemeClr val="accent6"/>
                </a:solidFill>
              </a:rPr>
              <a:t>*p</a:t>
            </a:r>
            <a:r>
              <a:rPr lang="en-US" altLang="zh-CN" sz="1400" b="1" dirty="0" smtClean="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用指针指向当前的数组元素</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smtClean="0"/>
              <a:t>③用</a:t>
            </a:r>
            <a:r>
              <a:rPr lang="zh-CN" altLang="en-US" sz="1600" b="1"/>
              <a:t>指针变量指向数组</a:t>
            </a:r>
            <a:r>
              <a:rPr lang="zh-CN" altLang="en-US" sz="1600" b="1" smtClean="0"/>
              <a:t>元素</a:t>
            </a:r>
            <a:endParaRPr lang="zh-CN" altLang="en-US" sz="1600" b="1"/>
          </a:p>
        </p:txBody>
      </p:sp>
      <p:sp>
        <p:nvSpPr>
          <p:cNvPr id="45" name="MH_Desc_1"/>
          <p:cNvSpPr/>
          <p:nvPr>
            <p:custDataLst>
              <p:tags r:id="rId1"/>
            </p:custDataLst>
          </p:nvPr>
        </p:nvSpPr>
        <p:spPr>
          <a:xfrm>
            <a:off x="29185" y="521856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dirty="0">
                <a:solidFill>
                  <a:schemeClr val="tx1"/>
                </a:solidFill>
              </a:rPr>
              <a:t>第</a:t>
            </a:r>
            <a:r>
              <a:rPr lang="en-US" altLang="zh-CN" sz="1600" dirty="0">
                <a:solidFill>
                  <a:schemeClr val="tx1"/>
                </a:solidFill>
              </a:rPr>
              <a:t>(1)</a:t>
            </a:r>
            <a:r>
              <a:rPr lang="zh-CN" altLang="en-US" sz="1600" dirty="0">
                <a:solidFill>
                  <a:schemeClr val="tx1"/>
                </a:solidFill>
              </a:rPr>
              <a:t>和第</a:t>
            </a:r>
            <a:r>
              <a:rPr lang="en-US" altLang="zh-CN" sz="1600" dirty="0">
                <a:solidFill>
                  <a:schemeClr val="tx1"/>
                </a:solidFill>
              </a:rPr>
              <a:t>(2)</a:t>
            </a:r>
            <a:r>
              <a:rPr lang="zh-CN" altLang="en-US" sz="1600" dirty="0">
                <a:solidFill>
                  <a:schemeClr val="tx1"/>
                </a:solidFill>
              </a:rPr>
              <a:t>种方法执行效率是相同的。</a:t>
            </a:r>
            <a:r>
              <a:rPr lang="en-US" altLang="zh-CN" sz="1600" dirty="0">
                <a:solidFill>
                  <a:schemeClr val="tx1"/>
                </a:solidFill>
              </a:rPr>
              <a:t>C</a:t>
            </a:r>
            <a:r>
              <a:rPr lang="zh-CN" altLang="en-US" sz="1600" dirty="0">
                <a:solidFill>
                  <a:schemeClr val="tx1"/>
                </a:solidFill>
              </a:rPr>
              <a:t>编译系统是将</a:t>
            </a:r>
            <a:r>
              <a:rPr lang="en-US" altLang="zh-CN" sz="1600" dirty="0">
                <a:solidFill>
                  <a:schemeClr val="tx1"/>
                </a:solidFill>
              </a:rPr>
              <a:t>a[i]</a:t>
            </a:r>
            <a:r>
              <a:rPr lang="zh-CN" altLang="en-US" sz="1600" dirty="0">
                <a:solidFill>
                  <a:schemeClr val="tx1"/>
                </a:solidFill>
              </a:rPr>
              <a:t>转换为*</a:t>
            </a:r>
            <a:r>
              <a:rPr lang="en-US" altLang="zh-CN" sz="1600" dirty="0">
                <a:solidFill>
                  <a:schemeClr val="tx1"/>
                </a:solidFill>
              </a:rPr>
              <a:t>(</a:t>
            </a:r>
            <a:r>
              <a:rPr lang="en-US" altLang="zh-CN" sz="1600" dirty="0" err="1">
                <a:solidFill>
                  <a:schemeClr val="tx1"/>
                </a:solidFill>
              </a:rPr>
              <a:t>a+i</a:t>
            </a:r>
            <a:r>
              <a:rPr lang="en-US" altLang="zh-CN" sz="1600" dirty="0">
                <a:solidFill>
                  <a:schemeClr val="tx1"/>
                </a:solidFill>
              </a:rPr>
              <a:t>)</a:t>
            </a:r>
            <a:r>
              <a:rPr lang="zh-CN" altLang="en-US" sz="1600" dirty="0">
                <a:solidFill>
                  <a:schemeClr val="tx1"/>
                </a:solidFill>
              </a:rPr>
              <a:t>处理的，即先计算元素地址。因此用第</a:t>
            </a:r>
            <a:r>
              <a:rPr lang="en-US" altLang="zh-CN" sz="1600" dirty="0">
                <a:solidFill>
                  <a:schemeClr val="tx1"/>
                </a:solidFill>
              </a:rPr>
              <a:t>(1)</a:t>
            </a:r>
            <a:r>
              <a:rPr lang="zh-CN" altLang="en-US" sz="1600" dirty="0">
                <a:solidFill>
                  <a:schemeClr val="tx1"/>
                </a:solidFill>
              </a:rPr>
              <a:t>和第</a:t>
            </a:r>
            <a:r>
              <a:rPr lang="en-US" altLang="zh-CN" sz="1600" dirty="0">
                <a:solidFill>
                  <a:schemeClr val="tx1"/>
                </a:solidFill>
              </a:rPr>
              <a:t>(2)</a:t>
            </a:r>
            <a:r>
              <a:rPr lang="zh-CN" altLang="en-US" sz="1600" dirty="0">
                <a:solidFill>
                  <a:schemeClr val="tx1"/>
                </a:solidFill>
              </a:rPr>
              <a:t>种方法找数组元素费时较多</a:t>
            </a:r>
            <a:r>
              <a:rPr lang="zh-CN" altLang="en-US" sz="1600" dirty="0" smtClean="0">
                <a:solidFill>
                  <a:schemeClr val="tx1"/>
                </a:solidFill>
              </a:rPr>
              <a:t>。</a:t>
            </a:r>
            <a:endParaRPr lang="en-US" altLang="zh-CN" sz="1600" dirty="0">
              <a:solidFill>
                <a:schemeClr val="tx1"/>
              </a:solidFill>
            </a:endParaRPr>
          </a:p>
          <a:p>
            <a:pPr algn="just">
              <a:lnSpc>
                <a:spcPct val="120000"/>
              </a:lnSpc>
              <a:spcBef>
                <a:spcPts val="600"/>
              </a:spcBef>
              <a:spcAft>
                <a:spcPts val="600"/>
              </a:spcAft>
              <a:defRPr/>
            </a:pPr>
            <a:r>
              <a:rPr lang="zh-CN" altLang="en-US" sz="1600" dirty="0" smtClean="0">
                <a:solidFill>
                  <a:schemeClr val="tx1"/>
                </a:solidFill>
              </a:rPr>
              <a:t>第</a:t>
            </a:r>
            <a:r>
              <a:rPr lang="en-US" altLang="zh-CN" sz="1600" dirty="0">
                <a:solidFill>
                  <a:schemeClr val="tx1"/>
                </a:solidFill>
              </a:rPr>
              <a:t>(3)</a:t>
            </a:r>
            <a:r>
              <a:rPr lang="zh-CN" altLang="en-US" sz="1600" dirty="0">
                <a:solidFill>
                  <a:schemeClr val="tx1"/>
                </a:solidFill>
              </a:rPr>
              <a:t>种方法比第</a:t>
            </a:r>
            <a:r>
              <a:rPr lang="en-US" altLang="zh-CN" sz="1600" dirty="0">
                <a:solidFill>
                  <a:schemeClr val="tx1"/>
                </a:solidFill>
              </a:rPr>
              <a:t>(1)</a:t>
            </a:r>
            <a:r>
              <a:rPr lang="zh-CN" altLang="en-US" sz="1600" dirty="0">
                <a:solidFill>
                  <a:schemeClr val="tx1"/>
                </a:solidFill>
              </a:rPr>
              <a:t>、第</a:t>
            </a:r>
            <a:r>
              <a:rPr lang="en-US" altLang="zh-CN" sz="1600" dirty="0">
                <a:solidFill>
                  <a:schemeClr val="tx1"/>
                </a:solidFill>
              </a:rPr>
              <a:t>(2)</a:t>
            </a:r>
            <a:r>
              <a:rPr lang="zh-CN" altLang="en-US" sz="1600" dirty="0">
                <a:solidFill>
                  <a:schemeClr val="tx1"/>
                </a:solidFill>
              </a:rPr>
              <a:t>种方法快，用指针变量直接指向元素，不必每次都重新计算地址，像</a:t>
            </a:r>
            <a:r>
              <a:rPr lang="en-US" altLang="zh-CN" sz="1600" dirty="0">
                <a:solidFill>
                  <a:schemeClr val="tx1"/>
                </a:solidFill>
              </a:rPr>
              <a:t>p++</a:t>
            </a:r>
            <a:r>
              <a:rPr lang="zh-CN" altLang="en-US" sz="1600" dirty="0">
                <a:solidFill>
                  <a:schemeClr val="tx1"/>
                </a:solidFill>
              </a:rPr>
              <a:t>这样的自加操作是比较快的。这种有规律地改变地址值</a:t>
            </a:r>
            <a:r>
              <a:rPr lang="en-US" altLang="zh-CN" sz="1600" dirty="0">
                <a:solidFill>
                  <a:schemeClr val="tx1"/>
                </a:solidFill>
              </a:rPr>
              <a:t>(p++)</a:t>
            </a:r>
            <a:r>
              <a:rPr lang="zh-CN" altLang="en-US" sz="1600" dirty="0">
                <a:solidFill>
                  <a:schemeClr val="tx1"/>
                </a:solidFill>
              </a:rPr>
              <a:t>能大大提高执行效率</a:t>
            </a:r>
            <a:r>
              <a:rPr lang="zh-CN" altLang="en-US" sz="1600" dirty="0" smtClean="0">
                <a:solidFill>
                  <a:schemeClr val="tx1"/>
                </a:solidFill>
              </a:rPr>
              <a:t>。</a:t>
            </a:r>
            <a:endParaRPr lang="zh-CN" altLang="en-US" sz="1600" dirty="0">
              <a:solidFill>
                <a:schemeClr val="tx1"/>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18</a:t>
            </a:fld>
            <a:endParaRPr lang="zh-CN" altLang="en-US"/>
          </a:p>
        </p:txBody>
      </p:sp>
    </p:spTree>
    <p:extLst>
      <p:ext uri="{BB962C8B-B14F-4D97-AF65-F5344CB8AC3E}">
        <p14:creationId xmlns:p14="http://schemas.microsoft.com/office/powerpoint/2010/main" val="79699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p>
        </p:txBody>
      </p:sp>
      <p:sp>
        <p:nvSpPr>
          <p:cNvPr id="45" name="MH_Desc_1"/>
          <p:cNvSpPr/>
          <p:nvPr>
            <p:custDataLst>
              <p:tags r:id="rId1"/>
            </p:custDataLst>
          </p:nvPr>
        </p:nvSpPr>
        <p:spPr>
          <a:xfrm>
            <a:off x="564206" y="1498060"/>
            <a:ext cx="10749062" cy="49124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用下标法比较直观，能直接知道是第几个元素</a:t>
            </a:r>
            <a:r>
              <a:rPr lang="zh-CN" altLang="en-US" sz="1600" smtClean="0">
                <a:solidFill>
                  <a:schemeClr val="tx1"/>
                </a:solidFill>
              </a:rPr>
              <a:t>。适合初学者使用。</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用</a:t>
            </a:r>
            <a:r>
              <a:rPr lang="zh-CN" altLang="en-US" sz="1600">
                <a:solidFill>
                  <a:schemeClr val="tx1"/>
                </a:solidFill>
              </a:rPr>
              <a:t>地址法或指针变量的方法不直观，难以很快地判断出当前处理的是哪一个元素</a:t>
            </a:r>
            <a:r>
              <a:rPr lang="zh-CN" altLang="en-US" sz="1600" smtClean="0">
                <a:solidFill>
                  <a:schemeClr val="tx1"/>
                </a:solidFill>
              </a:rPr>
              <a:t>。单用指针变量的方法进行</a:t>
            </a:r>
            <a:r>
              <a:rPr lang="zh-CN" altLang="en-US" sz="1600">
                <a:solidFill>
                  <a:schemeClr val="tx1"/>
                </a:solidFill>
              </a:rPr>
              <a:t>控制</a:t>
            </a:r>
            <a:r>
              <a:rPr lang="zh-CN" altLang="en-US" sz="1600" smtClean="0">
                <a:solidFill>
                  <a:schemeClr val="tx1"/>
                </a:solidFill>
              </a:rPr>
              <a:t>，可使程序</a:t>
            </a:r>
            <a:r>
              <a:rPr lang="zh-CN" altLang="en-US" sz="1600">
                <a:solidFill>
                  <a:schemeClr val="tx1"/>
                </a:solidFill>
              </a:rPr>
              <a:t>简洁、高效</a:t>
            </a:r>
            <a:r>
              <a:rPr lang="zh-CN" altLang="en-US" sz="1600" smtClean="0">
                <a:solidFill>
                  <a:schemeClr val="tx1"/>
                </a:solidFill>
              </a:rPr>
              <a:t>。</a:t>
            </a:r>
            <a:endParaRPr lang="zh-CN" altLang="en-US" sz="1600">
              <a:solidFill>
                <a:schemeClr val="tx1"/>
              </a:solidFill>
            </a:endParaRPr>
          </a:p>
        </p:txBody>
      </p:sp>
      <p:grpSp>
        <p:nvGrpSpPr>
          <p:cNvPr id="46" name="组合 45">
            <a:extLst>
              <a:ext uri="{FF2B5EF4-FFF2-40B4-BE49-F238E27FC236}">
                <a16:creationId xmlns:a16="http://schemas.microsoft.com/office/drawing/2014/main" xmlns="" id="{17545ED2-DA8A-47EF-94D4-E66974757BFA}"/>
              </a:ext>
            </a:extLst>
          </p:cNvPr>
          <p:cNvGrpSpPr/>
          <p:nvPr/>
        </p:nvGrpSpPr>
        <p:grpSpPr>
          <a:xfrm>
            <a:off x="564206" y="2657726"/>
            <a:ext cx="10749062" cy="3227508"/>
            <a:chOff x="8582294" y="4088154"/>
            <a:chExt cx="11092289" cy="3227508"/>
          </a:xfrm>
        </p:grpSpPr>
        <p:sp>
          <p:nvSpPr>
            <p:cNvPr id="47"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48"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dirty="0">
                  <a:solidFill>
                    <a:schemeClr val="tx1">
                      <a:lumMod val="75000"/>
                      <a:lumOff val="25000"/>
                    </a:schemeClr>
                  </a:solidFill>
                </a:rPr>
                <a:t>在使用指针变量指向数组元素时，有以下几个问题要注意</a:t>
              </a:r>
              <a:r>
                <a:rPr lang="en-US" altLang="zh-CN" sz="1600" dirty="0">
                  <a:solidFill>
                    <a:schemeClr val="tx1">
                      <a:lumMod val="75000"/>
                      <a:lumOff val="25000"/>
                    </a:schemeClr>
                  </a:solidFill>
                </a:rPr>
                <a:t>: </a:t>
              </a:r>
            </a:p>
            <a:p>
              <a:pPr>
                <a:lnSpc>
                  <a:spcPct val="120000"/>
                </a:lnSpc>
                <a:spcAft>
                  <a:spcPts val="600"/>
                </a:spcAft>
                <a:defRPr/>
              </a:pPr>
              <a:r>
                <a:rPr lang="en-US" altLang="zh-CN" sz="1600" dirty="0" smtClean="0">
                  <a:solidFill>
                    <a:schemeClr val="tx1">
                      <a:lumMod val="75000"/>
                      <a:lumOff val="25000"/>
                    </a:schemeClr>
                  </a:solidFill>
                </a:rPr>
                <a:t>(</a:t>
              </a:r>
              <a:r>
                <a:rPr lang="en-US" altLang="zh-CN" sz="1600" dirty="0">
                  <a:solidFill>
                    <a:schemeClr val="tx1">
                      <a:lumMod val="75000"/>
                      <a:lumOff val="25000"/>
                    </a:schemeClr>
                  </a:solidFill>
                </a:rPr>
                <a:t>1) </a:t>
              </a:r>
              <a:r>
                <a:rPr lang="zh-CN" altLang="en-US" sz="1600" dirty="0">
                  <a:solidFill>
                    <a:schemeClr val="tx1">
                      <a:lumMod val="75000"/>
                      <a:lumOff val="25000"/>
                    </a:schemeClr>
                  </a:solidFill>
                </a:rPr>
                <a:t>可以通过改变指针变量的值指向不同的元素</a:t>
              </a:r>
              <a:r>
                <a:rPr lang="zh-CN" altLang="en-US" sz="1600" dirty="0" smtClean="0">
                  <a:solidFill>
                    <a:schemeClr val="tx1">
                      <a:lumMod val="75000"/>
                      <a:lumOff val="25000"/>
                    </a:schemeClr>
                  </a:solidFill>
                </a:rPr>
                <a:t>。</a:t>
              </a:r>
              <a:endParaRPr lang="zh-CN" altLang="en-US" sz="1600" dirty="0">
                <a:solidFill>
                  <a:schemeClr val="tx1">
                    <a:lumMod val="75000"/>
                    <a:lumOff val="25000"/>
                  </a:schemeClr>
                </a:solidFill>
              </a:endParaRPr>
            </a:p>
            <a:p>
              <a:pPr>
                <a:lnSpc>
                  <a:spcPct val="120000"/>
                </a:lnSpc>
                <a:spcAft>
                  <a:spcPts val="600"/>
                </a:spcAft>
                <a:defRPr/>
              </a:pPr>
              <a:r>
                <a:rPr lang="zh-CN" altLang="en-US" sz="1600" dirty="0" smtClean="0">
                  <a:solidFill>
                    <a:schemeClr val="tx1">
                      <a:lumMod val="75000"/>
                      <a:lumOff val="25000"/>
                    </a:schemeClr>
                  </a:solidFill>
                </a:rPr>
                <a:t>如果</a:t>
              </a:r>
              <a:r>
                <a:rPr lang="zh-CN" altLang="en-US" sz="1600" dirty="0">
                  <a:solidFill>
                    <a:schemeClr val="tx1">
                      <a:lumMod val="75000"/>
                      <a:lumOff val="25000"/>
                    </a:schemeClr>
                  </a:solidFill>
                </a:rPr>
                <a:t>不用</a:t>
              </a:r>
              <a:r>
                <a:rPr lang="en-US" altLang="zh-CN" sz="1600" dirty="0">
                  <a:solidFill>
                    <a:schemeClr val="tx1">
                      <a:lumMod val="75000"/>
                      <a:lumOff val="25000"/>
                    </a:schemeClr>
                  </a:solidFill>
                </a:rPr>
                <a:t>p</a:t>
              </a:r>
              <a:r>
                <a:rPr lang="zh-CN" altLang="en-US" sz="1600" dirty="0">
                  <a:solidFill>
                    <a:schemeClr val="tx1">
                      <a:lumMod val="75000"/>
                      <a:lumOff val="25000"/>
                    </a:schemeClr>
                  </a:solidFill>
                </a:rPr>
                <a:t>变化的方法而用数组名</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变化的方法（例如，用</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）行不行呢</a:t>
              </a:r>
              <a:r>
                <a:rPr lang="zh-CN" altLang="en-US" sz="1600" dirty="0" smtClean="0">
                  <a:solidFill>
                    <a:schemeClr val="tx1">
                      <a:lumMod val="75000"/>
                      <a:lumOff val="25000"/>
                    </a:schemeClr>
                  </a:solidFill>
                </a:rPr>
                <a:t>？</a:t>
              </a:r>
              <a:endParaRPr lang="zh-CN" altLang="en-US" sz="1600" dirty="0">
                <a:solidFill>
                  <a:schemeClr val="tx1">
                    <a:lumMod val="75000"/>
                    <a:lumOff val="25000"/>
                  </a:schemeClr>
                </a:solidFill>
              </a:endParaRPr>
            </a:p>
            <a:p>
              <a:pPr>
                <a:lnSpc>
                  <a:spcPct val="120000"/>
                </a:lnSpc>
                <a:spcAft>
                  <a:spcPts val="600"/>
                </a:spcAft>
                <a:defRPr/>
              </a:pPr>
              <a:endParaRPr lang="en-US" altLang="zh-CN" sz="1600" dirty="0">
                <a:solidFill>
                  <a:schemeClr val="tx1">
                    <a:lumMod val="75000"/>
                    <a:lumOff val="25000"/>
                  </a:schemeClr>
                </a:solidFill>
              </a:endParaRPr>
            </a:p>
            <a:p>
              <a:pPr>
                <a:lnSpc>
                  <a:spcPct val="120000"/>
                </a:lnSpc>
                <a:spcAft>
                  <a:spcPts val="600"/>
                </a:spcAft>
                <a:defRPr/>
              </a:pPr>
              <a:r>
                <a:rPr lang="zh-CN" altLang="en-US" sz="1600" dirty="0" smtClean="0">
                  <a:solidFill>
                    <a:schemeClr val="tx1">
                      <a:lumMod val="75000"/>
                      <a:lumOff val="25000"/>
                    </a:schemeClr>
                  </a:solidFill>
                </a:rPr>
                <a:t>因为</a:t>
              </a:r>
              <a:r>
                <a:rPr lang="zh-CN" altLang="en-US" sz="1600" dirty="0">
                  <a:solidFill>
                    <a:schemeClr val="tx1">
                      <a:lumMod val="75000"/>
                      <a:lumOff val="25000"/>
                    </a:schemeClr>
                  </a:solidFill>
                </a:rPr>
                <a:t>数组名</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代表数组首元素的地址，它是一个指针型常量，它的值在程序运行期间是固定不变的。既然</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是常量，所以</a:t>
              </a:r>
              <a:r>
                <a:rPr lang="en-US" altLang="zh-CN" sz="1600" b="1" dirty="0">
                  <a:solidFill>
                    <a:schemeClr val="tx1">
                      <a:lumMod val="75000"/>
                      <a:lumOff val="25000"/>
                    </a:schemeClr>
                  </a:solidFill>
                </a:rPr>
                <a:t>a++</a:t>
              </a:r>
              <a:r>
                <a:rPr lang="zh-CN" altLang="en-US" sz="1600" b="1" dirty="0">
                  <a:solidFill>
                    <a:schemeClr val="tx1">
                      <a:lumMod val="75000"/>
                      <a:lumOff val="25000"/>
                    </a:schemeClr>
                  </a:solidFill>
                </a:rPr>
                <a:t>是无法实现的</a:t>
              </a:r>
              <a:r>
                <a:rPr lang="zh-CN" altLang="en-US" sz="1600" dirty="0">
                  <a:solidFill>
                    <a:schemeClr val="tx1">
                      <a:lumMod val="75000"/>
                      <a:lumOff val="25000"/>
                    </a:schemeClr>
                  </a:solidFill>
                </a:rPr>
                <a:t>。</a:t>
              </a:r>
            </a:p>
            <a:p>
              <a:pPr marL="285750" indent="-285750">
                <a:lnSpc>
                  <a:spcPct val="120000"/>
                </a:lnSpc>
                <a:spcAft>
                  <a:spcPts val="600"/>
                </a:spcAft>
                <a:buFont typeface="Arial" panose="020B0604020202020204" pitchFamily="34" charset="0"/>
                <a:buChar char="•"/>
                <a:defRPr/>
              </a:pPr>
              <a:endParaRPr lang="zh-CN" altLang="en-US" sz="1600" dirty="0">
                <a:solidFill>
                  <a:schemeClr val="tx1">
                    <a:lumMod val="75000"/>
                    <a:lumOff val="25000"/>
                  </a:schemeClr>
                </a:solidFill>
              </a:endParaRPr>
            </a:p>
            <a:p>
              <a:pPr>
                <a:lnSpc>
                  <a:spcPct val="120000"/>
                </a:lnSpc>
                <a:spcAft>
                  <a:spcPts val="600"/>
                </a:spcAft>
                <a:defRPr/>
              </a:pPr>
              <a:r>
                <a:rPr lang="en-US" altLang="zh-CN" sz="1600" dirty="0">
                  <a:solidFill>
                    <a:schemeClr val="tx1">
                      <a:lumMod val="75000"/>
                      <a:lumOff val="25000"/>
                    </a:schemeClr>
                  </a:solidFill>
                </a:rPr>
                <a:t>(2) </a:t>
              </a:r>
              <a:r>
                <a:rPr lang="zh-CN" altLang="en-US" sz="1600" dirty="0">
                  <a:solidFill>
                    <a:schemeClr val="tx1">
                      <a:lumMod val="75000"/>
                      <a:lumOff val="25000"/>
                    </a:schemeClr>
                  </a:solidFill>
                </a:rPr>
                <a:t>要注意指针变量的当前值</a:t>
              </a:r>
              <a:r>
                <a:rPr lang="zh-CN" altLang="en-US" sz="1600" dirty="0" smtClean="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49"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a:extLst>
              <a:ext uri="{FF2B5EF4-FFF2-40B4-BE49-F238E27FC236}">
                <a16:creationId xmlns:a16="http://schemas.microsoft.com/office/drawing/2014/main" xmlns="" id="{5382CD89-35B6-4BD4-B332-B011068CC402}"/>
              </a:ext>
            </a:extLst>
          </p:cNvPr>
          <p:cNvSpPr/>
          <p:nvPr/>
        </p:nvSpPr>
        <p:spPr>
          <a:xfrm>
            <a:off x="8153877" y="340104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r>
              <a:rPr lang="en-US" altLang="zh-CN" sz="1600" smtClean="0">
                <a:solidFill>
                  <a:schemeClr val="tx1">
                    <a:lumMod val="75000"/>
                    <a:lumOff val="25000"/>
                  </a:schemeClr>
                </a:solidFill>
              </a:rPr>
              <a:t>++)</a:t>
            </a:r>
            <a:endParaRPr lang="en-US" altLang="zh-CN"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printf(″%d″,*a);</a:t>
            </a:r>
          </a:p>
        </p:txBody>
      </p:sp>
      <p:pic>
        <p:nvPicPr>
          <p:cNvPr id="52" name="图片 51">
            <a:extLst>
              <a:ext uri="{FF2B5EF4-FFF2-40B4-BE49-F238E27FC236}">
                <a16:creationId xmlns:a16="http://schemas.microsoft.com/office/drawing/2014/main" xmlns="" id="{F85C959A-118B-495F-B8CB-F9B90295EF73}"/>
              </a:ext>
            </a:extLst>
          </p:cNvPr>
          <p:cNvPicPr>
            <a:picLocks noChangeAspect="1"/>
          </p:cNvPicPr>
          <p:nvPr/>
        </p:nvPicPr>
        <p:blipFill>
          <a:blip r:embed="rId7" cstate="print"/>
          <a:stretch>
            <a:fillRect/>
          </a:stretch>
        </p:blipFill>
        <p:spPr>
          <a:xfrm>
            <a:off x="10432905" y="3506127"/>
            <a:ext cx="542925" cy="552450"/>
          </a:xfrm>
          <a:prstGeom prst="rect">
            <a:avLst/>
          </a:prstGeom>
        </p:spPr>
      </p:pic>
      <p:sp>
        <p:nvSpPr>
          <p:cNvPr id="3" name="灯片编号占位符 2"/>
          <p:cNvSpPr>
            <a:spLocks noGrp="1"/>
          </p:cNvSpPr>
          <p:nvPr>
            <p:ph type="sldNum" sz="quarter" idx="12"/>
          </p:nvPr>
        </p:nvSpPr>
        <p:spPr/>
        <p:txBody>
          <a:bodyPr/>
          <a:lstStyle/>
          <a:p>
            <a:fld id="{B058512A-BF6F-43D0-855A-BBBF14572BDB}" type="slidenum">
              <a:rPr lang="zh-CN" altLang="en-US" smtClean="0"/>
              <a:pPr/>
              <a:t>19</a:t>
            </a:fld>
            <a:endParaRPr lang="zh-CN" altLang="en-US"/>
          </a:p>
        </p:txBody>
      </p:sp>
    </p:spTree>
    <p:extLst>
      <p:ext uri="{BB962C8B-B14F-4D97-AF65-F5344CB8AC3E}">
        <p14:creationId xmlns:p14="http://schemas.microsoft.com/office/powerpoint/2010/main" val="3602122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smtClean="0">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a:extLst>
              <a:ext uri="{FF2B5EF4-FFF2-40B4-BE49-F238E27FC236}">
                <a16:creationId xmlns:a16="http://schemas.microsoft.com/office/drawing/2014/main" xmlns="" id="{56C21AEA-AB35-4858-A196-66A4F7C3AE32}"/>
              </a:ext>
            </a:extLst>
          </p:cNvPr>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dirty="0" smtClean="0">
                <a:solidFill>
                  <a:schemeClr val="tx1"/>
                </a:solidFill>
              </a:rPr>
              <a:t>“</a:t>
            </a:r>
            <a:r>
              <a:rPr lang="zh-CN" altLang="en-US" b="1" dirty="0" smtClean="0">
                <a:solidFill>
                  <a:schemeClr val="tx1"/>
                </a:solidFill>
              </a:rPr>
              <a:t>地址</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a:solidFill>
                  <a:schemeClr val="tx1"/>
                </a:solidFill>
              </a:rPr>
              <a:t>由于通过地址能找到所需的变量单元，可以说，</a:t>
            </a:r>
            <a:r>
              <a:rPr lang="zh-CN" altLang="en-US" b="1" dirty="0">
                <a:solidFill>
                  <a:schemeClr val="tx1"/>
                </a:solidFill>
              </a:rPr>
              <a:t>地址指向该变量单元</a:t>
            </a:r>
            <a:r>
              <a:rPr lang="zh-CN" altLang="en-US" dirty="0">
                <a:solidFill>
                  <a:schemeClr val="tx1"/>
                </a:solidFill>
              </a:rPr>
              <a:t>，将</a:t>
            </a:r>
            <a:r>
              <a:rPr lang="zh-CN" altLang="en-US" b="1" dirty="0">
                <a:solidFill>
                  <a:schemeClr val="tx1"/>
                </a:solidFill>
              </a:rPr>
              <a:t>地址形象化地称为</a:t>
            </a:r>
            <a:r>
              <a:rPr lang="zh-CN" altLang="en-US" b="1" dirty="0" smtClean="0">
                <a:solidFill>
                  <a:schemeClr val="tx1"/>
                </a:solidFill>
              </a:rPr>
              <a:t>“指针”</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en-US" altLang="zh-CN" dirty="0">
                <a:solidFill>
                  <a:schemeClr val="tx1"/>
                </a:solidFill>
              </a:rPr>
              <a:t>C</a:t>
            </a:r>
            <a:r>
              <a:rPr lang="zh-CN" altLang="en-US" dirty="0">
                <a:solidFill>
                  <a:schemeClr val="tx1"/>
                </a:solidFill>
              </a:rPr>
              <a:t>语言中的地址包括位置信息</a:t>
            </a:r>
            <a:r>
              <a:rPr lang="en-US" altLang="zh-CN" dirty="0">
                <a:solidFill>
                  <a:schemeClr val="tx1"/>
                </a:solidFill>
              </a:rPr>
              <a:t>(</a:t>
            </a:r>
            <a:r>
              <a:rPr lang="zh-CN" altLang="en-US" dirty="0">
                <a:solidFill>
                  <a:schemeClr val="tx1"/>
                </a:solidFill>
              </a:rPr>
              <a:t>内存编号，或称纯地址</a:t>
            </a:r>
            <a:r>
              <a:rPr lang="en-US" altLang="zh-CN" dirty="0">
                <a:solidFill>
                  <a:schemeClr val="tx1"/>
                </a:solidFill>
              </a:rPr>
              <a:t>)</a:t>
            </a:r>
            <a:r>
              <a:rPr lang="zh-CN" altLang="en-US" dirty="0">
                <a:solidFill>
                  <a:schemeClr val="tx1"/>
                </a:solidFill>
              </a:rPr>
              <a:t>和它所指向的数据的类型信息，或者说它是“带类型的地址”</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b="1" dirty="0">
                <a:solidFill>
                  <a:schemeClr val="tx1"/>
                </a:solidFill>
              </a:rPr>
              <a:t>存储单元的地址</a:t>
            </a:r>
            <a:r>
              <a:rPr lang="zh-CN" altLang="en-US" dirty="0">
                <a:solidFill>
                  <a:schemeClr val="tx1"/>
                </a:solidFill>
              </a:rPr>
              <a:t>和</a:t>
            </a:r>
            <a:r>
              <a:rPr lang="zh-CN" altLang="en-US" b="1" dirty="0">
                <a:solidFill>
                  <a:schemeClr val="tx1"/>
                </a:solidFill>
              </a:rPr>
              <a:t>存储单元的</a:t>
            </a:r>
            <a:r>
              <a:rPr lang="zh-CN" altLang="en-US" b="1" dirty="0" smtClean="0">
                <a:solidFill>
                  <a:schemeClr val="tx1"/>
                </a:solidFill>
              </a:rPr>
              <a:t>内容</a:t>
            </a:r>
            <a:r>
              <a:rPr lang="zh-CN" altLang="en-US" dirty="0" smtClean="0">
                <a:solidFill>
                  <a:schemeClr val="tx1"/>
                </a:solidFill>
              </a:rPr>
              <a:t>是两个不同的概念。</a:t>
            </a:r>
            <a:endParaRPr lang="en-US" altLang="zh-CN" dirty="0" smtClean="0">
              <a:solidFill>
                <a:schemeClr val="tx1"/>
              </a:solidFill>
            </a:endParaRPr>
          </a:p>
          <a:p>
            <a:pPr algn="just">
              <a:lnSpc>
                <a:spcPct val="150000"/>
              </a:lnSpc>
              <a:defRPr/>
            </a:pPr>
            <a:r>
              <a:rPr lang="zh-CN" altLang="en-US" dirty="0">
                <a:solidFill>
                  <a:schemeClr val="tx1"/>
                </a:solidFill>
              </a:rPr>
              <a:t>在程序中一般是通过</a:t>
            </a:r>
            <a:r>
              <a:rPr lang="zh-CN" altLang="en-US" b="1" dirty="0">
                <a:solidFill>
                  <a:schemeClr val="tx1"/>
                </a:solidFill>
              </a:rPr>
              <a:t>变量名</a:t>
            </a:r>
            <a:r>
              <a:rPr lang="zh-CN" altLang="en-US" dirty="0">
                <a:solidFill>
                  <a:schemeClr val="tx1"/>
                </a:solidFill>
              </a:rPr>
              <a:t>来引用变量的</a:t>
            </a:r>
            <a:r>
              <a:rPr lang="zh-CN" altLang="en-US" dirty="0" smtClean="0">
                <a:solidFill>
                  <a:schemeClr val="tx1"/>
                </a:solidFill>
              </a:rPr>
              <a:t>值。</a:t>
            </a:r>
            <a:endParaRPr lang="en-US" altLang="zh-CN" dirty="0" smtClean="0">
              <a:solidFill>
                <a:schemeClr val="tx1"/>
              </a:solidFill>
            </a:endParaRPr>
          </a:p>
          <a:p>
            <a:pPr algn="just">
              <a:lnSpc>
                <a:spcPct val="150000"/>
              </a:lnSpc>
              <a:defRPr/>
            </a:pPr>
            <a:r>
              <a:rPr lang="zh-CN" altLang="en-US" dirty="0">
                <a:solidFill>
                  <a:schemeClr val="tx1"/>
                </a:solidFill>
              </a:rPr>
              <a:t>直接按变量名进行的访问，称为“</a:t>
            </a:r>
            <a:r>
              <a:rPr lang="zh-CN" altLang="en-US" b="1" dirty="0">
                <a:solidFill>
                  <a:schemeClr val="tx1"/>
                </a:solidFill>
              </a:rPr>
              <a:t>直接访问</a:t>
            </a:r>
            <a:r>
              <a:rPr lang="zh-CN" altLang="en-US" dirty="0">
                <a:solidFill>
                  <a:schemeClr val="tx1"/>
                </a:solidFill>
              </a:rPr>
              <a:t>”方式</a:t>
            </a:r>
            <a:r>
              <a:rPr lang="zh-CN" altLang="en-US" dirty="0" smtClean="0">
                <a:solidFill>
                  <a:schemeClr val="tx1"/>
                </a:solidFill>
              </a:rPr>
              <a:t>。还</a:t>
            </a:r>
            <a:r>
              <a:rPr lang="zh-CN" altLang="en-US" dirty="0">
                <a:solidFill>
                  <a:schemeClr val="tx1"/>
                </a:solidFill>
              </a:rPr>
              <a:t>可以采用另一种</a:t>
            </a:r>
            <a:r>
              <a:rPr lang="zh-CN" altLang="en-US" dirty="0" smtClean="0">
                <a:solidFill>
                  <a:schemeClr val="tx1"/>
                </a:solidFill>
              </a:rPr>
              <a:t>称为</a:t>
            </a:r>
            <a:endParaRPr lang="en-US" altLang="zh-CN" dirty="0" smtClean="0">
              <a:solidFill>
                <a:schemeClr val="tx1"/>
              </a:solidFill>
            </a:endParaRPr>
          </a:p>
          <a:p>
            <a:pPr algn="just">
              <a:lnSpc>
                <a:spcPct val="150000"/>
              </a:lnSpc>
              <a:defRPr/>
            </a:pPr>
            <a:r>
              <a:rPr lang="zh-CN" altLang="en-US" dirty="0" smtClean="0">
                <a:solidFill>
                  <a:schemeClr val="tx1"/>
                </a:solidFill>
              </a:rPr>
              <a:t>“</a:t>
            </a:r>
            <a:r>
              <a:rPr lang="zh-CN" altLang="en-US" b="1" dirty="0" smtClean="0">
                <a:solidFill>
                  <a:schemeClr val="tx1"/>
                </a:solidFill>
              </a:rPr>
              <a:t>间接访问</a:t>
            </a:r>
            <a:r>
              <a:rPr lang="zh-CN" altLang="en-US" dirty="0" smtClean="0">
                <a:solidFill>
                  <a:schemeClr val="tx1"/>
                </a:solidFill>
              </a:rPr>
              <a:t>”</a:t>
            </a:r>
            <a:r>
              <a:rPr lang="zh-CN" altLang="en-US" dirty="0">
                <a:solidFill>
                  <a:schemeClr val="tx1"/>
                </a:solidFill>
              </a:rPr>
              <a:t>的方式，即将</a:t>
            </a:r>
            <a:r>
              <a:rPr lang="zh-CN" altLang="en-US" dirty="0" smtClean="0">
                <a:solidFill>
                  <a:schemeClr val="tx1"/>
                </a:solidFill>
              </a:rPr>
              <a:t>变量的</a:t>
            </a:r>
            <a:r>
              <a:rPr lang="zh-CN" altLang="en-US" dirty="0">
                <a:solidFill>
                  <a:schemeClr val="tx1"/>
                </a:solidFill>
              </a:rPr>
              <a:t>地址存放在另一</a:t>
            </a:r>
            <a:r>
              <a:rPr lang="zh-CN" altLang="en-US" dirty="0" smtClean="0">
                <a:solidFill>
                  <a:schemeClr val="tx1"/>
                </a:solidFill>
              </a:rPr>
              <a:t>变量（</a:t>
            </a:r>
            <a:r>
              <a:rPr lang="zh-CN" altLang="en-US" b="1" dirty="0" smtClean="0">
                <a:solidFill>
                  <a:schemeClr val="tx1"/>
                </a:solidFill>
              </a:rPr>
              <a:t>指针变量</a:t>
            </a:r>
            <a:r>
              <a:rPr lang="zh-CN" altLang="en-US" dirty="0" smtClean="0">
                <a:solidFill>
                  <a:schemeClr val="tx1"/>
                </a:solidFill>
              </a:rPr>
              <a:t>）中，</a:t>
            </a:r>
            <a:endParaRPr lang="en-US" altLang="zh-CN" dirty="0" smtClean="0">
              <a:solidFill>
                <a:schemeClr val="tx1"/>
              </a:solidFill>
            </a:endParaRPr>
          </a:p>
          <a:p>
            <a:pPr algn="just">
              <a:lnSpc>
                <a:spcPct val="150000"/>
              </a:lnSpc>
              <a:defRPr/>
            </a:pPr>
            <a:r>
              <a:rPr lang="zh-CN" altLang="en-US" dirty="0" smtClean="0">
                <a:solidFill>
                  <a:schemeClr val="tx1"/>
                </a:solidFill>
              </a:rPr>
              <a:t>然后</a:t>
            </a:r>
            <a:r>
              <a:rPr lang="zh-CN" altLang="en-US" dirty="0">
                <a:solidFill>
                  <a:schemeClr val="tx1"/>
                </a:solidFill>
              </a:rPr>
              <a:t>通过</a:t>
            </a:r>
            <a:r>
              <a:rPr lang="zh-CN" altLang="en-US" dirty="0" smtClean="0">
                <a:solidFill>
                  <a:schemeClr val="tx1"/>
                </a:solidFill>
              </a:rPr>
              <a:t>该指针变量</a:t>
            </a:r>
            <a:r>
              <a:rPr lang="zh-CN" altLang="en-US" dirty="0">
                <a:solidFill>
                  <a:schemeClr val="tx1"/>
                </a:solidFill>
              </a:rPr>
              <a:t>来</a:t>
            </a:r>
            <a:r>
              <a:rPr lang="zh-CN" altLang="en-US" dirty="0" smtClean="0">
                <a:solidFill>
                  <a:schemeClr val="tx1"/>
                </a:solidFill>
              </a:rPr>
              <a:t>找到对应变量的</a:t>
            </a:r>
            <a:r>
              <a:rPr lang="zh-CN" altLang="en-US" dirty="0">
                <a:solidFill>
                  <a:schemeClr val="tx1"/>
                </a:solidFill>
              </a:rPr>
              <a:t>地址，从而</a:t>
            </a:r>
            <a:r>
              <a:rPr lang="zh-CN" altLang="en-US" dirty="0" smtClean="0">
                <a:solidFill>
                  <a:schemeClr val="tx1"/>
                </a:solidFill>
              </a:rPr>
              <a:t>访问变量</a:t>
            </a:r>
            <a:r>
              <a:rPr lang="zh-CN" altLang="en-US" dirty="0">
                <a:solidFill>
                  <a:schemeClr val="tx1"/>
                </a:solidFill>
              </a:rPr>
              <a:t>。</a:t>
            </a:r>
          </a:p>
        </p:txBody>
      </p:sp>
      <p:sp>
        <p:nvSpPr>
          <p:cNvPr id="4" name="圆角矩形 12">
            <a:extLst>
              <a:ext uri="{FF2B5EF4-FFF2-40B4-BE49-F238E27FC236}">
                <a16:creationId xmlns:a16="http://schemas.microsoft.com/office/drawing/2014/main" xmlns="" id="{5382CD89-35B6-4BD4-B332-B011068CC402}"/>
              </a:ext>
            </a:extLst>
          </p:cNvPr>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b="1" dirty="0" err="1" smtClean="0"/>
              <a:t>int</a:t>
            </a:r>
            <a:r>
              <a:rPr lang="en-US" altLang="zh-CN" sz="1400" b="1" dirty="0" smtClean="0"/>
              <a:t> i=1,j=2,k=3;</a:t>
            </a:r>
          </a:p>
          <a:p>
            <a:pPr defTabSz="363538">
              <a:lnSpc>
                <a:spcPct val="120000"/>
              </a:lnSpc>
            </a:pPr>
            <a:r>
              <a:rPr lang="en-US" altLang="zh-CN" sz="1400" b="1" dirty="0" smtClean="0">
                <a:solidFill>
                  <a:srgbClr val="008000"/>
                </a:solidFill>
              </a:rPr>
              <a:t>//</a:t>
            </a:r>
            <a:r>
              <a:rPr lang="zh-CN" altLang="en-US" sz="1400" b="1" dirty="0" smtClean="0">
                <a:solidFill>
                  <a:srgbClr val="008000"/>
                </a:solidFill>
              </a:rPr>
              <a:t>设</a:t>
            </a:r>
            <a:r>
              <a:rPr lang="en-US" altLang="zh-CN" sz="1400" b="1" dirty="0" err="1" smtClean="0">
                <a:solidFill>
                  <a:srgbClr val="008000"/>
                </a:solidFill>
              </a:rPr>
              <a:t>int</a:t>
            </a:r>
            <a:r>
              <a:rPr lang="zh-CN" altLang="en-US" sz="1400" b="1" dirty="0" smtClean="0">
                <a:solidFill>
                  <a:srgbClr val="008000"/>
                </a:solidFill>
              </a:rPr>
              <a:t>变量占</a:t>
            </a:r>
            <a:r>
              <a:rPr lang="en-US" altLang="zh-CN" sz="1400" b="1" dirty="0" smtClean="0">
                <a:solidFill>
                  <a:srgbClr val="008000"/>
                </a:solidFill>
              </a:rPr>
              <a:t>2</a:t>
            </a:r>
            <a:r>
              <a:rPr lang="zh-CN" altLang="en-US" sz="1400" b="1" dirty="0" smtClean="0">
                <a:solidFill>
                  <a:srgbClr val="008000"/>
                </a:solidFill>
              </a:rPr>
              <a:t>字节</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689919344"/>
              </p:ext>
            </p:extLst>
          </p:nvPr>
        </p:nvGraphicFramePr>
        <p:xfrm>
          <a:off x="8871627" y="4043463"/>
          <a:ext cx="2276271" cy="2133600"/>
        </p:xfrm>
        <a:graphic>
          <a:graphicData uri="http://schemas.openxmlformats.org/drawingml/2006/table">
            <a:tbl>
              <a:tblPr>
                <a:tableStyleId>{5C22544A-7EE6-4342-B048-85BDC9FD1C3A}</a:tableStyleId>
              </a:tblPr>
              <a:tblGrid>
                <a:gridCol w="758757">
                  <a:extLst>
                    <a:ext uri="{9D8B030D-6E8A-4147-A177-3AD203B41FA5}">
                      <a16:colId xmlns:a16="http://schemas.microsoft.com/office/drawing/2014/main" xmlns="" val="1436937349"/>
                    </a:ext>
                  </a:extLst>
                </a:gridCol>
                <a:gridCol w="758757">
                  <a:extLst>
                    <a:ext uri="{9D8B030D-6E8A-4147-A177-3AD203B41FA5}">
                      <a16:colId xmlns:a16="http://schemas.microsoft.com/office/drawing/2014/main" xmlns="" val="263558990"/>
                    </a:ext>
                  </a:extLst>
                </a:gridCol>
                <a:gridCol w="758757">
                  <a:extLst>
                    <a:ext uri="{9D8B030D-6E8A-4147-A177-3AD203B41FA5}">
                      <a16:colId xmlns:a16="http://schemas.microsoft.com/office/drawing/2014/main" xmlns="" val="2153299485"/>
                    </a:ext>
                  </a:extLst>
                </a:gridCol>
              </a:tblGrid>
              <a:tr h="0">
                <a:tc>
                  <a:txBody>
                    <a:bodyPr/>
                    <a:lstStyle/>
                    <a:p>
                      <a:pPr algn="ctr"/>
                      <a:r>
                        <a:rPr lang="zh-CN" altLang="en-US" sz="1400" smtClean="0"/>
                        <a:t>变量名</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smtClean="0"/>
                        <a:t>地址</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smtClean="0"/>
                        <a:t>内容</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59784197"/>
                  </a:ext>
                </a:extLst>
              </a:tr>
              <a:tr h="0">
                <a:tc rowSpan="2">
                  <a:txBody>
                    <a:bodyPr/>
                    <a:lstStyle/>
                    <a:p>
                      <a:pPr algn="ctr"/>
                      <a:r>
                        <a:rPr lang="en-US" altLang="zh-CN" sz="1400" smtClean="0"/>
                        <a:t>i</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rgbClr val="0070C0"/>
                          </a:solidFill>
                        </a:rPr>
                        <a:t>2000</a:t>
                      </a:r>
                      <a:endParaRPr lang="zh-CN" altLang="en-US" sz="1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1400" smtClean="0"/>
                        <a:t>1</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06791568"/>
                  </a:ext>
                </a:extLst>
              </a:tr>
              <a:tr h="0">
                <a:tc vMerge="1">
                  <a:txBody>
                    <a:bodyPr/>
                    <a:lstStyle/>
                    <a:p>
                      <a:pPr algn="ctr"/>
                      <a:endParaRPr lang="zh-CN" altLang="en-US" sz="1400"/>
                    </a:p>
                  </a:txBody>
                  <a:tcPr/>
                </a:tc>
                <a:tc>
                  <a:txBody>
                    <a:bodyPr/>
                    <a:lstStyle/>
                    <a:p>
                      <a:pPr algn="ctr"/>
                      <a:r>
                        <a:rPr lang="en-US" altLang="zh-CN" sz="1400" smtClean="0"/>
                        <a:t>2001</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sz="1400"/>
                    </a:p>
                  </a:txBody>
                  <a:tcPr anchor="ctr"/>
                </a:tc>
                <a:extLst>
                  <a:ext uri="{0D108BD9-81ED-4DB2-BD59-A6C34878D82A}">
                    <a16:rowId xmlns:a16="http://schemas.microsoft.com/office/drawing/2014/main" xmlns="" val="4223061391"/>
                  </a:ext>
                </a:extLst>
              </a:tr>
              <a:tr h="0">
                <a:tc rowSpan="2">
                  <a:txBody>
                    <a:bodyPr/>
                    <a:lstStyle/>
                    <a:p>
                      <a:pPr algn="ctr"/>
                      <a:r>
                        <a:rPr lang="en-US" altLang="zh-CN" sz="1400" smtClean="0"/>
                        <a:t>j</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rgbClr val="0070C0"/>
                          </a:solidFill>
                        </a:rPr>
                        <a:t>2002</a:t>
                      </a:r>
                      <a:endParaRPr lang="zh-CN" altLang="en-US" sz="1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1400" smtClean="0"/>
                        <a:t>2</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36367991"/>
                  </a:ext>
                </a:extLst>
              </a:tr>
              <a:tr h="0">
                <a:tc vMerge="1">
                  <a:txBody>
                    <a:bodyPr/>
                    <a:lstStyle/>
                    <a:p>
                      <a:pPr algn="ctr"/>
                      <a:endParaRPr lang="zh-CN" altLang="en-US" sz="1400"/>
                    </a:p>
                  </a:txBody>
                  <a:tcPr/>
                </a:tc>
                <a:tc>
                  <a:txBody>
                    <a:bodyPr/>
                    <a:lstStyle/>
                    <a:p>
                      <a:pPr algn="ctr"/>
                      <a:r>
                        <a:rPr lang="en-US" altLang="zh-CN" sz="1400" smtClean="0"/>
                        <a:t>2003</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sz="1400"/>
                    </a:p>
                  </a:txBody>
                  <a:tcPr anchor="ctr"/>
                </a:tc>
                <a:extLst>
                  <a:ext uri="{0D108BD9-81ED-4DB2-BD59-A6C34878D82A}">
                    <a16:rowId xmlns:a16="http://schemas.microsoft.com/office/drawing/2014/main" xmlns="" val="59238651"/>
                  </a:ext>
                </a:extLst>
              </a:tr>
              <a:tr h="0">
                <a:tc rowSpan="2">
                  <a:txBody>
                    <a:bodyPr/>
                    <a:lstStyle/>
                    <a:p>
                      <a:pPr algn="ctr"/>
                      <a:r>
                        <a:rPr lang="en-US" altLang="zh-CN" sz="1400" smtClean="0"/>
                        <a:t>k</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solidFill>
                            <a:srgbClr val="0070C0"/>
                          </a:solidFill>
                        </a:rPr>
                        <a:t>2004</a:t>
                      </a:r>
                      <a:endParaRPr lang="zh-CN" altLang="en-US" sz="1400"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zh-CN" sz="1400" smtClean="0"/>
                        <a:t>3</a:t>
                      </a:r>
                      <a:endParaRPr lang="zh-CN"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33733941"/>
                  </a:ext>
                </a:extLst>
              </a:tr>
              <a:tr h="0">
                <a:tc vMerge="1">
                  <a:txBody>
                    <a:bodyPr/>
                    <a:lstStyle/>
                    <a:p>
                      <a:pPr algn="ctr"/>
                      <a:endParaRPr lang="zh-CN" altLang="en-US" sz="1400"/>
                    </a:p>
                  </a:txBody>
                  <a:tcPr/>
                </a:tc>
                <a:tc>
                  <a:txBody>
                    <a:bodyPr/>
                    <a:lstStyle/>
                    <a:p>
                      <a:pPr algn="ctr"/>
                      <a:r>
                        <a:rPr lang="en-US" altLang="zh-CN" sz="1400" dirty="0" smtClean="0"/>
                        <a:t>2005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zh-CN" altLang="en-US" sz="1400"/>
                    </a:p>
                  </a:txBody>
                  <a:tcPr anchor="ctr"/>
                </a:tc>
                <a:extLst>
                  <a:ext uri="{0D108BD9-81ED-4DB2-BD59-A6C34878D82A}">
                    <a16:rowId xmlns:a16="http://schemas.microsoft.com/office/drawing/2014/main" xmlns="" val="868497401"/>
                  </a:ext>
                </a:extLst>
              </a:tr>
            </a:tbl>
          </a:graphicData>
        </a:graphic>
      </p:graphicFrame>
      <p:sp>
        <p:nvSpPr>
          <p:cNvPr id="6" name="灯片编号占位符 5"/>
          <p:cNvSpPr>
            <a:spLocks noGrp="1"/>
          </p:cNvSpPr>
          <p:nvPr>
            <p:ph type="sldNum" sz="quarter" idx="12"/>
          </p:nvPr>
        </p:nvSpPr>
        <p:spPr/>
        <p:txBody>
          <a:bodyPr/>
          <a:lstStyle/>
          <a:p>
            <a:fld id="{B058512A-BF6F-43D0-855A-BBBF14572BDB}" type="slidenum">
              <a:rPr lang="zh-CN" altLang="en-US" smtClean="0"/>
              <a:pPr/>
              <a:t>2</a:t>
            </a:fld>
            <a:endParaRPr lang="zh-CN" altLang="en-US"/>
          </a:p>
        </p:txBody>
      </p:sp>
    </p:spTree>
    <p:extLst>
      <p:ext uri="{BB962C8B-B14F-4D97-AF65-F5344CB8AC3E}">
        <p14:creationId xmlns:p14="http://schemas.microsoft.com/office/powerpoint/2010/main" val="375717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8.7】</a:t>
            </a:r>
            <a:r>
              <a:rPr lang="zh-CN" altLang="en-US" sz="2000">
                <a:solidFill>
                  <a:schemeClr val="accent1"/>
                </a:solidFill>
              </a:rPr>
              <a:t>通过指针变量输出整型数组</a:t>
            </a:r>
            <a:r>
              <a:rPr lang="en-US" altLang="zh-CN" sz="2000">
                <a:solidFill>
                  <a:schemeClr val="accent1"/>
                </a:solidFill>
              </a:rPr>
              <a:t>a</a:t>
            </a:r>
            <a:r>
              <a:rPr lang="zh-CN" altLang="en-US" sz="2000">
                <a:solidFill>
                  <a:schemeClr val="accent1"/>
                </a:solidFill>
              </a:rPr>
              <a:t>的</a:t>
            </a:r>
            <a:r>
              <a:rPr lang="en-US" altLang="zh-CN" sz="2000">
                <a:solidFill>
                  <a:schemeClr val="accent1"/>
                </a:solidFill>
              </a:rPr>
              <a:t>10</a:t>
            </a:r>
            <a:r>
              <a:rPr lang="zh-CN" altLang="en-US" sz="2000">
                <a:solidFill>
                  <a:schemeClr val="accent1"/>
                </a:solidFill>
              </a:rPr>
              <a:t>个元素。</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213359" y="1595337"/>
            <a:ext cx="4713701"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p,i,a</a:t>
            </a:r>
            <a:r>
              <a:rPr lang="en-US" altLang="zh-CN" sz="1400" dirty="0"/>
              <a:t>[10];</a:t>
            </a:r>
          </a:p>
          <a:p>
            <a:pPr defTabSz="363538">
              <a:lnSpc>
                <a:spcPct val="120000"/>
              </a:lnSpc>
            </a:pPr>
            <a:r>
              <a:rPr lang="en-US" altLang="zh-CN" sz="1400" dirty="0"/>
              <a:t>	p=a</a:t>
            </a:r>
            <a:r>
              <a:rPr lang="en-US" altLang="zh-CN" sz="1400" dirty="0" smtClean="0"/>
              <a:t>;				</a:t>
            </a:r>
            <a:r>
              <a:rPr lang="en-US" altLang="zh-CN" sz="1400" dirty="0" smtClean="0">
                <a:solidFill>
                  <a:srgbClr val="008000"/>
                </a:solidFill>
              </a:rPr>
              <a:t>//p</a:t>
            </a:r>
            <a:r>
              <a:rPr lang="zh-CN" altLang="en-US" sz="1400" dirty="0" smtClean="0">
                <a:solidFill>
                  <a:srgbClr val="008000"/>
                </a:solidFill>
              </a:rPr>
              <a:t>指向</a:t>
            </a:r>
            <a:r>
              <a:rPr lang="en-US" altLang="zh-CN" sz="1400" dirty="0" smtClean="0">
                <a:solidFill>
                  <a:srgbClr val="008000"/>
                </a:solidFill>
              </a:rPr>
              <a:t>a[0]		</a:t>
            </a:r>
            <a:r>
              <a:rPr lang="zh-CN" altLang="en-US" sz="1400" dirty="0" smtClean="0">
                <a:solidFill>
                  <a:srgbClr val="008000"/>
                </a:solidFill>
              </a:rPr>
              <a:t>①</a:t>
            </a:r>
            <a:endParaRPr lang="en-US" altLang="zh-CN" sz="1400" dirty="0" smtClean="0">
              <a:solidFill>
                <a:srgbClr val="008000"/>
              </a:solidFill>
            </a:endParaRPr>
          </a:p>
          <a:p>
            <a:pPr defTabSz="363538">
              <a:lnSpc>
                <a:spcPct val="120000"/>
              </a:lnSpc>
            </a:pPr>
            <a:r>
              <a:rPr lang="en-US" altLang="zh-CN" sz="1400" dirty="0" smtClean="0"/>
              <a:t>	</a:t>
            </a:r>
            <a:r>
              <a:rPr lang="en-US" altLang="zh-CN" sz="1400" dirty="0" err="1" smtClean="0"/>
              <a:t>printf</a:t>
            </a:r>
            <a:r>
              <a:rPr lang="en-US" altLang="zh-CN" sz="1400" dirty="0" smtClean="0"/>
              <a:t>("please enter 10 integer numbers:");</a:t>
            </a:r>
          </a:p>
          <a:p>
            <a:pPr defTabSz="363538">
              <a:lnSpc>
                <a:spcPct val="120000"/>
              </a:lnSpc>
            </a:pPr>
            <a:r>
              <a:rPr lang="en-US" altLang="zh-CN" sz="1400" dirty="0" smtClean="0"/>
              <a:t>	for(i=0;i&lt;10;i++)</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d",p</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个整数给</a:t>
            </a:r>
            <a:r>
              <a:rPr lang="en-US" altLang="zh-CN" sz="1400" dirty="0">
                <a:solidFill>
                  <a:srgbClr val="008000"/>
                </a:solidFill>
              </a:rPr>
              <a:t>a[0]~a[9]</a:t>
            </a:r>
          </a:p>
          <a:p>
            <a:pPr defTabSz="363538">
              <a:lnSpc>
                <a:spcPct val="120000"/>
              </a:lnSpc>
            </a:pPr>
            <a:r>
              <a:rPr lang="en-US" altLang="zh-CN" sz="1400" dirty="0"/>
              <a:t>	for(i=0;i&lt;10;i++,p++)</a:t>
            </a:r>
          </a:p>
          <a:p>
            <a:pPr defTabSz="363538">
              <a:lnSpc>
                <a:spcPct val="120000"/>
              </a:lnSpc>
            </a:pPr>
            <a:r>
              <a:rPr lang="en-US" altLang="zh-CN" sz="1400" dirty="0"/>
              <a:t>	</a:t>
            </a:r>
            <a:r>
              <a:rPr lang="en-US" altLang="zh-CN" sz="1400" dirty="0" smtClean="0"/>
              <a:t>  </a:t>
            </a:r>
            <a:r>
              <a:rPr lang="en-US" altLang="zh-CN" sz="1400" dirty="0" err="1" smtClean="0"/>
              <a:t>printf</a:t>
            </a:r>
            <a:r>
              <a:rPr lang="en-US" altLang="zh-CN" sz="1400" dirty="0"/>
              <a:t>("%d ",*p);	</a:t>
            </a:r>
            <a:r>
              <a:rPr lang="en-US" altLang="zh-CN" sz="1400" dirty="0">
                <a:solidFill>
                  <a:srgbClr val="008000"/>
                </a:solidFill>
              </a:rPr>
              <a:t>//</a:t>
            </a:r>
            <a:r>
              <a:rPr lang="zh-CN" altLang="en-US" sz="1400" dirty="0">
                <a:solidFill>
                  <a:srgbClr val="008000"/>
                </a:solidFill>
              </a:rPr>
              <a:t>想输出</a:t>
            </a:r>
            <a:r>
              <a:rPr lang="en-US" altLang="zh-CN" sz="1400" dirty="0">
                <a:solidFill>
                  <a:srgbClr val="008000"/>
                </a:solidFill>
              </a:rPr>
              <a:t>a[0]~a[9</a:t>
            </a:r>
            <a:r>
              <a:rPr lang="en-US" altLang="zh-CN" sz="1400" dirty="0" smtClean="0">
                <a:solidFill>
                  <a:srgbClr val="008000"/>
                </a:solidFill>
              </a:rPr>
              <a:t>]	</a:t>
            </a:r>
            <a:r>
              <a:rPr lang="zh-CN" altLang="en-US" sz="1400" dirty="0" smtClean="0">
                <a:solidFill>
                  <a:srgbClr val="008000"/>
                </a:solidFill>
              </a:rPr>
              <a:t>②</a:t>
            </a:r>
            <a:endParaRPr lang="en-US" altLang="zh-CN" sz="1400" dirty="0">
              <a:solidFill>
                <a:srgbClr val="008000"/>
              </a:solidFill>
            </a:endParaRP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12" name="圆角矩形 12">
            <a:extLst>
              <a:ext uri="{FF2B5EF4-FFF2-40B4-BE49-F238E27FC236}">
                <a16:creationId xmlns:a16="http://schemas.microsoft.com/office/drawing/2014/main" xmlns="" id="{5382CD89-35B6-4BD4-B332-B011068CC402}"/>
              </a:ext>
            </a:extLst>
          </p:cNvPr>
          <p:cNvSpPr/>
          <p:nvPr/>
        </p:nvSpPr>
        <p:spPr>
          <a:xfrm>
            <a:off x="5105400" y="1599915"/>
            <a:ext cx="4438557"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a:t>
            </a:r>
            <a:r>
              <a:rPr lang="en-US" altLang="zh-CN" sz="1400" dirty="0" err="1"/>
              <a:t>int</a:t>
            </a:r>
            <a:r>
              <a:rPr lang="en-US" altLang="zh-CN" sz="1400" dirty="0"/>
              <a:t> </a:t>
            </a:r>
            <a:r>
              <a:rPr lang="en-US" altLang="zh-CN" sz="1400" dirty="0" err="1"/>
              <a:t>i,a</a:t>
            </a:r>
            <a:r>
              <a:rPr lang="en-US" altLang="zh-CN" sz="1400" dirty="0"/>
              <a:t>[10],*p=a</a:t>
            </a:r>
            <a:r>
              <a:rPr lang="en-US" altLang="zh-CN" sz="1400" dirty="0" smtClean="0"/>
              <a:t>;	</a:t>
            </a:r>
            <a:r>
              <a:rPr lang="en-US" altLang="zh-CN" sz="1400" dirty="0" smtClean="0">
                <a:solidFill>
                  <a:srgbClr val="008000"/>
                </a:solidFill>
              </a:rPr>
              <a:t>//</a:t>
            </a:r>
            <a:r>
              <a:rPr lang="en-US" altLang="zh-CN" sz="1400" dirty="0">
                <a:solidFill>
                  <a:srgbClr val="008000"/>
                </a:solidFill>
              </a:rPr>
              <a:t>p</a:t>
            </a:r>
            <a:r>
              <a:rPr lang="zh-CN" altLang="en-US" sz="1400" dirty="0">
                <a:solidFill>
                  <a:srgbClr val="008000"/>
                </a:solidFill>
              </a:rPr>
              <a:t>的初值是</a:t>
            </a:r>
            <a:r>
              <a:rPr lang="en-US" altLang="zh-CN" sz="1400" dirty="0">
                <a:solidFill>
                  <a:srgbClr val="008000"/>
                </a:solidFill>
              </a:rPr>
              <a:t>a</a:t>
            </a:r>
            <a:r>
              <a:rPr lang="zh-CN" altLang="en-US" sz="1400" dirty="0">
                <a:solidFill>
                  <a:srgbClr val="008000"/>
                </a:solidFill>
              </a:rPr>
              <a:t>，</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a:lnSpc>
                <a:spcPct val="120000"/>
              </a:lnSpc>
            </a:pPr>
            <a:r>
              <a:rPr lang="en-US" altLang="zh-CN" sz="1400" dirty="0"/>
              <a:t>	</a:t>
            </a:r>
            <a:r>
              <a:rPr lang="en-US" altLang="zh-CN" sz="1400" dirty="0" err="1"/>
              <a:t>printf</a:t>
            </a:r>
            <a:r>
              <a:rPr lang="en-US" altLang="zh-CN" sz="1400" dirty="0"/>
              <a:t>("please enter 10 integer numbers:");</a:t>
            </a:r>
          </a:p>
          <a:p>
            <a:pPr defTabSz="363538">
              <a:lnSpc>
                <a:spcPct val="120000"/>
              </a:lnSpc>
            </a:pPr>
            <a:r>
              <a:rPr lang="en-US" altLang="zh-CN" sz="1400" dirty="0"/>
              <a:t>	for(i=0;i&lt;10;i++)</a:t>
            </a:r>
          </a:p>
          <a:p>
            <a:pPr defTabSz="363538">
              <a:lnSpc>
                <a:spcPct val="120000"/>
              </a:lnSpc>
            </a:pPr>
            <a:r>
              <a:rPr lang="en-US" altLang="zh-CN" sz="1400" dirty="0"/>
              <a:t>	</a:t>
            </a:r>
            <a:r>
              <a:rPr lang="en-US" altLang="zh-CN" sz="1400" dirty="0" smtClean="0"/>
              <a:t>  </a:t>
            </a:r>
            <a:r>
              <a:rPr lang="en-US" altLang="zh-CN" sz="1400" dirty="0" err="1" smtClean="0"/>
              <a:t>scanf</a:t>
            </a:r>
            <a:r>
              <a:rPr lang="en-US" altLang="zh-CN" sz="1400" dirty="0"/>
              <a:t>("%</a:t>
            </a:r>
            <a:r>
              <a:rPr lang="en-US" altLang="zh-CN" sz="1400" dirty="0" err="1"/>
              <a:t>d",p</a:t>
            </a:r>
            <a:r>
              <a:rPr lang="en-US" altLang="zh-CN" sz="1400" dirty="0"/>
              <a:t>++);</a:t>
            </a:r>
          </a:p>
          <a:p>
            <a:pPr defTabSz="363538">
              <a:lnSpc>
                <a:spcPct val="120000"/>
              </a:lnSpc>
            </a:pPr>
            <a:r>
              <a:rPr lang="en-US" altLang="zh-CN" sz="1400" dirty="0"/>
              <a:t>	</a:t>
            </a:r>
            <a:r>
              <a:rPr lang="en-US" altLang="zh-CN" sz="1400" b="1" dirty="0">
                <a:solidFill>
                  <a:schemeClr val="accent6"/>
                </a:solidFill>
              </a:rPr>
              <a:t>p=a;	</a:t>
            </a:r>
            <a:r>
              <a:rPr lang="en-US" altLang="zh-CN" sz="1400" b="1" dirty="0"/>
              <a:t> </a:t>
            </a:r>
            <a:r>
              <a:rPr lang="en-US" altLang="zh-CN" sz="1400" b="1" dirty="0" smtClean="0">
                <a:solidFill>
                  <a:srgbClr val="008000"/>
                </a:solidFill>
              </a:rPr>
              <a:t>//</a:t>
            </a:r>
            <a:r>
              <a:rPr lang="zh-CN" altLang="en-US" sz="1400" b="1" dirty="0">
                <a:solidFill>
                  <a:srgbClr val="008000"/>
                </a:solidFill>
              </a:rPr>
              <a:t>重新使</a:t>
            </a:r>
            <a:r>
              <a:rPr lang="en-US" altLang="zh-CN" sz="1400" b="1" dirty="0">
                <a:solidFill>
                  <a:srgbClr val="008000"/>
                </a:solidFill>
              </a:rPr>
              <a:t>p</a:t>
            </a:r>
            <a:r>
              <a:rPr lang="zh-CN" altLang="en-US" sz="1400" b="1" dirty="0">
                <a:solidFill>
                  <a:srgbClr val="008000"/>
                </a:solidFill>
              </a:rPr>
              <a:t>指向</a:t>
            </a:r>
            <a:r>
              <a:rPr lang="en-US" altLang="zh-CN" sz="1400" b="1" dirty="0">
                <a:solidFill>
                  <a:srgbClr val="008000"/>
                </a:solidFill>
              </a:rPr>
              <a:t>a[0</a:t>
            </a:r>
            <a:r>
              <a:rPr lang="en-US" altLang="zh-CN" sz="1400" b="1" dirty="0" smtClean="0">
                <a:solidFill>
                  <a:srgbClr val="008000"/>
                </a:solidFill>
              </a:rPr>
              <a:t>]</a:t>
            </a:r>
            <a:r>
              <a:rPr lang="zh-CN" altLang="en-US" sz="1400" b="1" dirty="0" smtClean="0">
                <a:solidFill>
                  <a:srgbClr val="008000"/>
                </a:solidFill>
              </a:rPr>
              <a:t>，容易忽视此句</a:t>
            </a:r>
            <a:endParaRPr lang="en-US" altLang="zh-CN" sz="1400" b="1" dirty="0">
              <a:solidFill>
                <a:srgbClr val="008000"/>
              </a:solidFill>
            </a:endParaRPr>
          </a:p>
          <a:p>
            <a:pPr defTabSz="363538">
              <a:lnSpc>
                <a:spcPct val="120000"/>
              </a:lnSpc>
            </a:pPr>
            <a:r>
              <a:rPr lang="en-US" altLang="zh-CN" sz="1400" dirty="0"/>
              <a:t>	for(i=0;i&lt;10;i++,p++)</a:t>
            </a:r>
          </a:p>
          <a:p>
            <a:pPr defTabSz="363538">
              <a:lnSpc>
                <a:spcPct val="120000"/>
              </a:lnSpc>
            </a:pPr>
            <a:r>
              <a:rPr lang="en-US" altLang="zh-CN" sz="1400" dirty="0"/>
              <a:t>	</a:t>
            </a:r>
            <a:r>
              <a:rPr lang="en-US" altLang="zh-CN" sz="1400" dirty="0" smtClean="0"/>
              <a:t>   </a:t>
            </a:r>
            <a:r>
              <a:rPr lang="en-US" altLang="zh-CN" sz="1400" dirty="0" err="1" smtClean="0"/>
              <a:t>printf</a:t>
            </a:r>
            <a:r>
              <a:rPr lang="en-US" altLang="zh-CN" sz="1400" dirty="0"/>
              <a:t>("%d ",*p);</a:t>
            </a:r>
          </a:p>
          <a:p>
            <a:pPr defTabSz="363538">
              <a:lnSpc>
                <a:spcPct val="120000"/>
              </a:lnSpc>
            </a:pPr>
            <a:r>
              <a:rPr lang="en-US" altLang="zh-CN"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213359" y="5166117"/>
            <a:ext cx="7419975" cy="800100"/>
          </a:xfrm>
          <a:prstGeom prst="rect">
            <a:avLst/>
          </a:prstGeom>
        </p:spPr>
      </p:pic>
      <p:graphicFrame>
        <p:nvGraphicFramePr>
          <p:cNvPr id="14" name="表格 13"/>
          <p:cNvGraphicFramePr>
            <a:graphicFrameLocks noGrp="1"/>
          </p:cNvGraphicFramePr>
          <p:nvPr>
            <p:extLst>
              <p:ext uri="{D42A27DB-BD31-4B8C-83A1-F6EECF244321}">
                <p14:modId xmlns:p14="http://schemas.microsoft.com/office/powerpoint/2010/main" val="3013892470"/>
              </p:ext>
            </p:extLst>
          </p:nvPr>
        </p:nvGraphicFramePr>
        <p:xfrm>
          <a:off x="9607317" y="1518468"/>
          <a:ext cx="2496216" cy="448056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xmlns="" val="4019418062"/>
                    </a:ext>
                  </a:extLst>
                </a:gridCol>
                <a:gridCol w="708108">
                  <a:extLst>
                    <a:ext uri="{9D8B030D-6E8A-4147-A177-3AD203B41FA5}">
                      <a16:colId xmlns:a16="http://schemas.microsoft.com/office/drawing/2014/main" xmlns="" val="2733368043"/>
                    </a:ext>
                  </a:extLst>
                </a:gridCol>
                <a:gridCol w="708108">
                  <a:extLst>
                    <a:ext uri="{9D8B030D-6E8A-4147-A177-3AD203B41FA5}">
                      <a16:colId xmlns:a16="http://schemas.microsoft.com/office/drawing/2014/main" xmlns="" val="2833889773"/>
                    </a:ext>
                  </a:extLst>
                </a:gridCol>
              </a:tblGrid>
              <a:tr h="148020">
                <a:tc>
                  <a:txBody>
                    <a:bodyPr/>
                    <a:lstStyle/>
                    <a:p>
                      <a:r>
                        <a:rPr lang="zh-CN" altLang="en-US" sz="1400" b="0" smtClean="0"/>
                        <a:t>①   </a:t>
                      </a:r>
                      <a:r>
                        <a:rPr lang="en-US" altLang="zh-CN" sz="1400" b="0" smtClean="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smtClean="0"/>
                        <a:t>a</a:t>
                      </a:r>
                      <a:r>
                        <a:rPr lang="zh-CN" altLang="en-US" sz="1400" b="0" smtClean="0"/>
                        <a:t>数组</a:t>
                      </a:r>
                      <a:endParaRPr lang="zh-CN" altLang="en-US" sz="1400" b="0"/>
                    </a:p>
                  </a:txBody>
                  <a:tcPr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b="0" smtClean="0"/>
                        <a:t>a[0]</a:t>
                      </a: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b="0" smtClean="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r>
                        <a:rPr lang="zh-CN" altLang="en-US" sz="1400" b="0" smtClean="0"/>
                        <a:t>②   </a:t>
                      </a:r>
                      <a:r>
                        <a:rPr lang="en-US" altLang="zh-CN" sz="1400" b="0" smtClean="0"/>
                        <a:t>p</a:t>
                      </a: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b="0" smtClean="0"/>
                        <a:t>a[9]</a:t>
                      </a: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334586195"/>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58189633"/>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10229065"/>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5394999"/>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539382849"/>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245679906"/>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852384828"/>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5534419"/>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58350586"/>
                  </a:ext>
                </a:extLst>
              </a:tr>
              <a:tr h="148020">
                <a:tc>
                  <a:txBody>
                    <a:bodyPr/>
                    <a:lstStyle/>
                    <a:p>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zh-CN" altLang="en-US" sz="1400" b="0" dirty="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46985007"/>
                  </a:ext>
                </a:extLst>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4" cstate="print"/>
          <a:stretch>
            <a:fillRect/>
          </a:stretch>
        </p:blipFill>
        <p:spPr>
          <a:xfrm>
            <a:off x="5955505" y="5976717"/>
            <a:ext cx="4181475" cy="819150"/>
          </a:xfrm>
          <a:prstGeom prst="rect">
            <a:avLst/>
          </a:prstGeom>
        </p:spPr>
      </p:pic>
      <p:pic>
        <p:nvPicPr>
          <p:cNvPr id="20" name="图片 19">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4239870" y="4380070"/>
            <a:ext cx="542925" cy="552450"/>
          </a:xfrm>
          <a:prstGeom prst="rect">
            <a:avLst/>
          </a:prstGeom>
        </p:spPr>
      </p:pic>
      <p:pic>
        <p:nvPicPr>
          <p:cNvPr id="21" name="图片 20">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8662555" y="4380070"/>
            <a:ext cx="552450" cy="542925"/>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20</a:t>
            </a:fld>
            <a:endParaRPr lang="zh-CN" altLang="en-US"/>
          </a:p>
        </p:txBody>
      </p:sp>
    </p:spTree>
    <p:extLst>
      <p:ext uri="{BB962C8B-B14F-4D97-AF65-F5344CB8AC3E}">
        <p14:creationId xmlns:p14="http://schemas.microsoft.com/office/powerpoint/2010/main" val="420591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2400" dirty="0" smtClean="0">
                <a:solidFill>
                  <a:schemeClr val="tx1"/>
                </a:solidFill>
              </a:rPr>
              <a:t>从</a:t>
            </a:r>
            <a:r>
              <a:rPr lang="zh-CN" altLang="en-US" sz="2400" dirty="0">
                <a:solidFill>
                  <a:schemeClr val="tx1"/>
                </a:solidFill>
              </a:rPr>
              <a:t>例</a:t>
            </a:r>
            <a:r>
              <a:rPr lang="en-US" altLang="zh-CN" sz="2400" dirty="0">
                <a:solidFill>
                  <a:schemeClr val="tx1"/>
                </a:solidFill>
              </a:rPr>
              <a:t>8.7</a:t>
            </a:r>
            <a:r>
              <a:rPr lang="zh-CN" altLang="en-US" sz="2400" dirty="0">
                <a:solidFill>
                  <a:schemeClr val="tx1"/>
                </a:solidFill>
              </a:rPr>
              <a:t>可以看到，虽然定义数组时指定它包含</a:t>
            </a:r>
            <a:r>
              <a:rPr lang="en-US" altLang="zh-CN" sz="2400" dirty="0">
                <a:solidFill>
                  <a:schemeClr val="tx1"/>
                </a:solidFill>
              </a:rPr>
              <a:t>10</a:t>
            </a:r>
            <a:r>
              <a:rPr lang="zh-CN" altLang="en-US" sz="2400" dirty="0">
                <a:solidFill>
                  <a:schemeClr val="tx1"/>
                </a:solidFill>
              </a:rPr>
              <a:t>个元素，并用指针变量</a:t>
            </a:r>
            <a:r>
              <a:rPr lang="en-US" altLang="zh-CN" sz="2400" dirty="0">
                <a:solidFill>
                  <a:schemeClr val="tx1"/>
                </a:solidFill>
              </a:rPr>
              <a:t>p</a:t>
            </a:r>
            <a:r>
              <a:rPr lang="zh-CN" altLang="en-US" sz="2400" dirty="0">
                <a:solidFill>
                  <a:schemeClr val="tx1"/>
                </a:solidFill>
              </a:rPr>
              <a:t>指向某一数组元素，但是实际上指针变量</a:t>
            </a:r>
            <a:r>
              <a:rPr lang="en-US" altLang="zh-CN" sz="2400" dirty="0">
                <a:solidFill>
                  <a:schemeClr val="tx1"/>
                </a:solidFill>
              </a:rPr>
              <a:t>p</a:t>
            </a:r>
            <a:r>
              <a:rPr lang="zh-CN" altLang="en-US" sz="2400" dirty="0">
                <a:solidFill>
                  <a:schemeClr val="tx1"/>
                </a:solidFill>
              </a:rPr>
              <a:t>可以指向数组以后的</a:t>
            </a:r>
            <a:r>
              <a:rPr lang="zh-CN" altLang="en-US" sz="2400" dirty="0" smtClean="0">
                <a:solidFill>
                  <a:schemeClr val="tx1"/>
                </a:solidFill>
              </a:rPr>
              <a:t>存储单元，结果不可预期，</a:t>
            </a:r>
            <a:r>
              <a:rPr lang="zh-CN" altLang="en-US" sz="2400" dirty="0">
                <a:solidFill>
                  <a:schemeClr val="tx1"/>
                </a:solidFill>
              </a:rPr>
              <a:t>应避免出现这样的情况</a:t>
            </a:r>
            <a:r>
              <a:rPr lang="zh-CN" altLang="en-US" sz="2400" dirty="0" smtClean="0">
                <a:solidFill>
                  <a:schemeClr val="tx1"/>
                </a:solidFill>
              </a:rPr>
              <a:t>。</a:t>
            </a:r>
            <a:endParaRPr lang="en-US" altLang="zh-CN" sz="2400" dirty="0" smtClean="0">
              <a:solidFill>
                <a:schemeClr val="tx1"/>
              </a:solidFill>
            </a:endParaRPr>
          </a:p>
          <a:p>
            <a:pPr marL="342900" indent="-342900" algn="just">
              <a:lnSpc>
                <a:spcPct val="120000"/>
              </a:lnSpc>
              <a:spcBef>
                <a:spcPts val="600"/>
              </a:spcBef>
              <a:spcAft>
                <a:spcPts val="600"/>
              </a:spcAft>
              <a:buAutoNum type="arabicParenBoth"/>
              <a:defRPr/>
            </a:pPr>
            <a:r>
              <a:rPr lang="zh-CN" altLang="en-US" sz="2400" dirty="0" smtClean="0">
                <a:solidFill>
                  <a:schemeClr val="tx1"/>
                </a:solidFill>
              </a:rPr>
              <a:t>指向</a:t>
            </a:r>
            <a:r>
              <a:rPr lang="zh-CN" altLang="en-US" sz="2400" dirty="0">
                <a:solidFill>
                  <a:schemeClr val="tx1"/>
                </a:solidFill>
              </a:rPr>
              <a:t>数组元素的指针变量也可以带下标，如</a:t>
            </a:r>
            <a:r>
              <a:rPr lang="en-US" altLang="zh-CN" sz="2400" dirty="0">
                <a:solidFill>
                  <a:schemeClr val="tx1"/>
                </a:solidFill>
              </a:rPr>
              <a:t>p[i]</a:t>
            </a:r>
            <a:r>
              <a:rPr lang="zh-CN" altLang="en-US" sz="2400" dirty="0" smtClean="0">
                <a:solidFill>
                  <a:schemeClr val="tx1"/>
                </a:solidFill>
              </a:rPr>
              <a:t>。</a:t>
            </a:r>
            <a:r>
              <a:rPr lang="en-US" altLang="zh-CN" sz="2400" dirty="0" smtClean="0">
                <a:solidFill>
                  <a:schemeClr val="tx1"/>
                </a:solidFill>
              </a:rPr>
              <a:t>p[i]</a:t>
            </a:r>
            <a:r>
              <a:rPr lang="zh-CN" altLang="en-US" sz="2400" dirty="0" smtClean="0">
                <a:solidFill>
                  <a:schemeClr val="tx1"/>
                </a:solidFill>
              </a:rPr>
              <a:t>被处理</a:t>
            </a:r>
            <a:r>
              <a:rPr lang="zh-CN" altLang="en-US" sz="2400" dirty="0">
                <a:solidFill>
                  <a:schemeClr val="tx1"/>
                </a:solidFill>
              </a:rPr>
              <a:t>成*</a:t>
            </a:r>
            <a:r>
              <a:rPr lang="en-US" altLang="zh-CN" sz="2400" dirty="0">
                <a:solidFill>
                  <a:schemeClr val="tx1"/>
                </a:solidFill>
              </a:rPr>
              <a:t>(</a:t>
            </a:r>
            <a:r>
              <a:rPr lang="en-US" altLang="zh-CN" sz="2400" dirty="0" err="1">
                <a:solidFill>
                  <a:schemeClr val="tx1"/>
                </a:solidFill>
              </a:rPr>
              <a:t>p+i</a:t>
            </a:r>
            <a:r>
              <a:rPr lang="en-US" altLang="zh-CN" sz="2400" dirty="0">
                <a:solidFill>
                  <a:schemeClr val="tx1"/>
                </a:solidFill>
              </a:rPr>
              <a:t>)</a:t>
            </a:r>
            <a:r>
              <a:rPr lang="zh-CN" altLang="en-US" sz="2400" dirty="0">
                <a:solidFill>
                  <a:schemeClr val="tx1"/>
                </a:solidFill>
              </a:rPr>
              <a:t>，如果</a:t>
            </a:r>
            <a:r>
              <a:rPr lang="en-US" altLang="zh-CN" sz="2400" dirty="0">
                <a:solidFill>
                  <a:schemeClr val="tx1"/>
                </a:solidFill>
              </a:rPr>
              <a:t>p</a:t>
            </a:r>
            <a:r>
              <a:rPr lang="zh-CN" altLang="en-US" sz="2400" dirty="0">
                <a:solidFill>
                  <a:schemeClr val="tx1"/>
                </a:solidFill>
              </a:rPr>
              <a:t>是指向一个整型数组元素</a:t>
            </a:r>
            <a:r>
              <a:rPr lang="en-US" altLang="zh-CN" sz="2400" dirty="0">
                <a:solidFill>
                  <a:schemeClr val="tx1"/>
                </a:solidFill>
              </a:rPr>
              <a:t>a[0]</a:t>
            </a:r>
            <a:r>
              <a:rPr lang="zh-CN" altLang="en-US" sz="2400" dirty="0">
                <a:solidFill>
                  <a:schemeClr val="tx1"/>
                </a:solidFill>
              </a:rPr>
              <a:t>，则</a:t>
            </a:r>
            <a:r>
              <a:rPr lang="en-US" altLang="zh-CN" sz="2400" dirty="0">
                <a:solidFill>
                  <a:schemeClr val="tx1"/>
                </a:solidFill>
              </a:rPr>
              <a:t>p[i]</a:t>
            </a:r>
            <a:r>
              <a:rPr lang="zh-CN" altLang="en-US" sz="2400" dirty="0">
                <a:solidFill>
                  <a:schemeClr val="tx1"/>
                </a:solidFill>
              </a:rPr>
              <a:t>代表</a:t>
            </a:r>
            <a:r>
              <a:rPr lang="en-US" altLang="zh-CN" sz="2400" dirty="0">
                <a:solidFill>
                  <a:schemeClr val="tx1"/>
                </a:solidFill>
              </a:rPr>
              <a:t>a[i]</a:t>
            </a:r>
            <a:r>
              <a:rPr lang="zh-CN" altLang="en-US" sz="2400" dirty="0">
                <a:solidFill>
                  <a:schemeClr val="tx1"/>
                </a:solidFill>
              </a:rPr>
              <a:t>。但是</a:t>
            </a:r>
            <a:r>
              <a:rPr lang="zh-CN" altLang="en-US" sz="2400" b="1" dirty="0">
                <a:solidFill>
                  <a:schemeClr val="tx1"/>
                </a:solidFill>
              </a:rPr>
              <a:t>必须弄清楚</a:t>
            </a:r>
            <a:r>
              <a:rPr lang="en-US" altLang="zh-CN" sz="2400" b="1" dirty="0">
                <a:solidFill>
                  <a:schemeClr val="tx1"/>
                </a:solidFill>
              </a:rPr>
              <a:t>p</a:t>
            </a:r>
            <a:r>
              <a:rPr lang="zh-CN" altLang="en-US" sz="2400" b="1" dirty="0">
                <a:solidFill>
                  <a:schemeClr val="tx1"/>
                </a:solidFill>
              </a:rPr>
              <a:t>的当前值</a:t>
            </a:r>
            <a:r>
              <a:rPr lang="zh-CN" altLang="en-US" sz="2400" dirty="0">
                <a:solidFill>
                  <a:schemeClr val="tx1"/>
                </a:solidFill>
              </a:rPr>
              <a:t>是什么？如果当前</a:t>
            </a:r>
            <a:r>
              <a:rPr lang="en-US" altLang="zh-CN" sz="2400" dirty="0">
                <a:solidFill>
                  <a:schemeClr val="tx1"/>
                </a:solidFill>
              </a:rPr>
              <a:t>p</a:t>
            </a:r>
            <a:r>
              <a:rPr lang="zh-CN" altLang="en-US" sz="2400" dirty="0">
                <a:solidFill>
                  <a:schemeClr val="tx1"/>
                </a:solidFill>
              </a:rPr>
              <a:t>指向</a:t>
            </a:r>
            <a:r>
              <a:rPr lang="en-US" altLang="zh-CN" sz="2400" dirty="0">
                <a:solidFill>
                  <a:schemeClr val="tx1"/>
                </a:solidFill>
              </a:rPr>
              <a:t>a[3]</a:t>
            </a:r>
            <a:r>
              <a:rPr lang="zh-CN" altLang="en-US" sz="2400" dirty="0">
                <a:solidFill>
                  <a:schemeClr val="tx1"/>
                </a:solidFill>
              </a:rPr>
              <a:t>，则</a:t>
            </a:r>
            <a:r>
              <a:rPr lang="en-US" altLang="zh-CN" sz="2400" dirty="0">
                <a:solidFill>
                  <a:schemeClr val="tx1"/>
                </a:solidFill>
              </a:rPr>
              <a:t>p[2]</a:t>
            </a:r>
            <a:r>
              <a:rPr lang="zh-CN" altLang="en-US" sz="2400" dirty="0">
                <a:solidFill>
                  <a:schemeClr val="tx1"/>
                </a:solidFill>
              </a:rPr>
              <a:t>并不代表</a:t>
            </a:r>
            <a:r>
              <a:rPr lang="en-US" altLang="zh-CN" sz="2400" dirty="0">
                <a:solidFill>
                  <a:schemeClr val="tx1"/>
                </a:solidFill>
              </a:rPr>
              <a:t>a[2]</a:t>
            </a:r>
            <a:r>
              <a:rPr lang="zh-CN" altLang="en-US" sz="2400" dirty="0">
                <a:solidFill>
                  <a:schemeClr val="tx1"/>
                </a:solidFill>
              </a:rPr>
              <a:t>，而是</a:t>
            </a:r>
            <a:r>
              <a:rPr lang="en-US" altLang="zh-CN" sz="2400" dirty="0">
                <a:solidFill>
                  <a:schemeClr val="tx1"/>
                </a:solidFill>
              </a:rPr>
              <a:t>a[3+2]</a:t>
            </a:r>
            <a:r>
              <a:rPr lang="zh-CN" altLang="en-US" sz="2400" dirty="0">
                <a:solidFill>
                  <a:schemeClr val="tx1"/>
                </a:solidFill>
              </a:rPr>
              <a:t>，即</a:t>
            </a:r>
            <a:r>
              <a:rPr lang="en-US" altLang="zh-CN" sz="2400" dirty="0">
                <a:solidFill>
                  <a:schemeClr val="tx1"/>
                </a:solidFill>
              </a:rPr>
              <a:t>a[5]</a:t>
            </a:r>
            <a:r>
              <a:rPr lang="zh-CN" altLang="en-US" sz="2400" dirty="0" smtClean="0">
                <a:solidFill>
                  <a:schemeClr val="tx1"/>
                </a:solidFill>
              </a:rPr>
              <a:t>。</a:t>
            </a:r>
            <a:endParaRPr lang="en-US" altLang="zh-CN" sz="2400" dirty="0">
              <a:solidFill>
                <a:schemeClr val="tx1"/>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21</a:t>
            </a:fld>
            <a:endParaRPr lang="zh-CN" altLang="en-US"/>
          </a:p>
        </p:txBody>
      </p:sp>
    </p:spTree>
    <p:extLst>
      <p:ext uri="{BB962C8B-B14F-4D97-AF65-F5344CB8AC3E}">
        <p14:creationId xmlns:p14="http://schemas.microsoft.com/office/powerpoint/2010/main" val="893524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p>
        </p:txBody>
      </p:sp>
      <p:sp>
        <p:nvSpPr>
          <p:cNvPr id="16" name="MH_Desc_1"/>
          <p:cNvSpPr/>
          <p:nvPr>
            <p:custDataLst>
              <p:tags r:id="rId1"/>
            </p:custDataLst>
          </p:nvPr>
        </p:nvSpPr>
        <p:spPr>
          <a:xfrm>
            <a:off x="564206" y="1079770"/>
            <a:ext cx="10027594" cy="558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dirty="0" smtClean="0">
                <a:solidFill>
                  <a:schemeClr val="tx1"/>
                </a:solidFill>
              </a:rPr>
              <a:t>利用</a:t>
            </a:r>
            <a:r>
              <a:rPr lang="zh-CN" altLang="en-US" sz="1600" dirty="0">
                <a:solidFill>
                  <a:schemeClr val="tx1"/>
                </a:solidFill>
              </a:rPr>
              <a:t>指针引用数组元素，比较方便灵活，有不少技巧</a:t>
            </a:r>
            <a:r>
              <a:rPr lang="zh-CN" altLang="en-US" sz="1600" dirty="0" smtClean="0">
                <a:solidFill>
                  <a:schemeClr val="tx1"/>
                </a:solidFill>
              </a:rPr>
              <a:t>。请</a:t>
            </a:r>
            <a:r>
              <a:rPr lang="zh-CN" altLang="en-US" sz="1600" dirty="0">
                <a:solidFill>
                  <a:schemeClr val="tx1"/>
                </a:solidFill>
              </a:rPr>
              <a:t>分析下面几种</a:t>
            </a:r>
            <a:r>
              <a:rPr lang="zh-CN" altLang="en-US" sz="1600" dirty="0" smtClean="0">
                <a:solidFill>
                  <a:schemeClr val="tx1"/>
                </a:solidFill>
              </a:rPr>
              <a:t>情况：</a:t>
            </a:r>
            <a:endParaRPr lang="en-US" altLang="zh-CN" sz="1600" dirty="0" smtClean="0">
              <a:solidFill>
                <a:schemeClr val="tx1"/>
              </a:solidFill>
            </a:endParaRPr>
          </a:p>
          <a:p>
            <a:pPr lvl="1" algn="just">
              <a:lnSpc>
                <a:spcPct val="120000"/>
              </a:lnSpc>
              <a:spcBef>
                <a:spcPts val="600"/>
              </a:spcBef>
              <a:spcAft>
                <a:spcPts val="600"/>
              </a:spcAft>
              <a:defRPr/>
            </a:pPr>
            <a:r>
              <a:rPr lang="zh-CN" altLang="en-US" sz="1600" dirty="0" smtClean="0">
                <a:solidFill>
                  <a:schemeClr val="tx1"/>
                </a:solidFill>
              </a:rPr>
              <a:t>设</a:t>
            </a:r>
            <a:r>
              <a:rPr lang="en-US" altLang="zh-CN" sz="1600" dirty="0">
                <a:solidFill>
                  <a:schemeClr val="tx1"/>
                </a:solidFill>
              </a:rPr>
              <a:t>p</a:t>
            </a:r>
            <a:r>
              <a:rPr lang="zh-CN" altLang="en-US" sz="1600" dirty="0">
                <a:solidFill>
                  <a:schemeClr val="tx1"/>
                </a:solidFill>
              </a:rPr>
              <a:t>开始时指向数组</a:t>
            </a:r>
            <a:r>
              <a:rPr lang="en-US" altLang="zh-CN" sz="1600" dirty="0">
                <a:solidFill>
                  <a:schemeClr val="tx1"/>
                </a:solidFill>
              </a:rPr>
              <a:t>a</a:t>
            </a:r>
            <a:r>
              <a:rPr lang="zh-CN" altLang="en-US" sz="1600" dirty="0">
                <a:solidFill>
                  <a:schemeClr val="tx1"/>
                </a:solidFill>
              </a:rPr>
              <a:t>的首元素（即</a:t>
            </a:r>
            <a:r>
              <a:rPr lang="en-US" altLang="zh-CN" sz="1600" b="1" dirty="0" smtClean="0">
                <a:solidFill>
                  <a:schemeClr val="tx1"/>
                </a:solidFill>
              </a:rPr>
              <a:t>p = a</a:t>
            </a:r>
            <a:r>
              <a:rPr lang="zh-CN" altLang="en-US" sz="1600" dirty="0" smtClean="0">
                <a:solidFill>
                  <a:schemeClr val="tx1"/>
                </a:solidFill>
              </a:rPr>
              <a:t>）：</a:t>
            </a:r>
            <a:r>
              <a:rPr lang="en-US" altLang="zh-CN" sz="1600" dirty="0" smtClean="0">
                <a:solidFill>
                  <a:schemeClr val="tx1"/>
                </a:solidFill>
              </a:rPr>
              <a:t> </a:t>
            </a:r>
            <a:endParaRPr lang="en-US" altLang="zh-CN" sz="1600" dirty="0">
              <a:solidFill>
                <a:schemeClr val="tx1"/>
              </a:solidFill>
            </a:endParaRPr>
          </a:p>
          <a:p>
            <a:pPr marL="800100" lvl="1" indent="-342900" algn="just">
              <a:lnSpc>
                <a:spcPct val="120000"/>
              </a:lnSpc>
              <a:spcBef>
                <a:spcPts val="600"/>
              </a:spcBef>
              <a:spcAft>
                <a:spcPts val="600"/>
              </a:spcAft>
              <a:buFont typeface="+mj-ea"/>
              <a:buAutoNum type="circleNumDbPlain"/>
              <a:defRPr/>
            </a:pPr>
            <a:r>
              <a:rPr lang="en-US" altLang="zh-CN" sz="1600" dirty="0" smtClean="0">
                <a:solidFill>
                  <a:schemeClr val="tx1"/>
                </a:solidFill>
              </a:rPr>
              <a:t>                                              </a:t>
            </a:r>
            <a:r>
              <a:rPr lang="zh-CN" altLang="en-US" sz="1600" dirty="0" smtClean="0">
                <a:solidFill>
                  <a:schemeClr val="tx1"/>
                </a:solidFill>
              </a:rPr>
              <a:t>②</a:t>
            </a:r>
            <a:endParaRPr lang="en-US" altLang="zh-CN" sz="1600" dirty="0">
              <a:solidFill>
                <a:schemeClr val="tx1"/>
              </a:solidFill>
            </a:endParaRPr>
          </a:p>
          <a:p>
            <a:pPr algn="just">
              <a:lnSpc>
                <a:spcPct val="120000"/>
              </a:lnSpc>
              <a:spcBef>
                <a:spcPts val="600"/>
              </a:spcBef>
              <a:spcAft>
                <a:spcPts val="600"/>
              </a:spcAft>
              <a:defRPr/>
            </a:pPr>
            <a:endParaRPr lang="zh-CN" altLang="en-US" sz="1600" dirty="0">
              <a:solidFill>
                <a:schemeClr val="tx1"/>
              </a:solidFill>
            </a:endParaRPr>
          </a:p>
          <a:p>
            <a:pPr marL="749300" indent="-301625" algn="just">
              <a:lnSpc>
                <a:spcPct val="120000"/>
              </a:lnSpc>
              <a:spcBef>
                <a:spcPts val="600"/>
              </a:spcBef>
              <a:spcAft>
                <a:spcPts val="600"/>
              </a:spcAft>
              <a:defRPr/>
            </a:pPr>
            <a:endParaRPr lang="en-US" altLang="zh-CN" sz="1600" dirty="0" smtClean="0">
              <a:solidFill>
                <a:schemeClr val="tx1"/>
              </a:solidFill>
            </a:endParaRPr>
          </a:p>
          <a:p>
            <a:pPr marL="749300" indent="-301625" algn="just">
              <a:lnSpc>
                <a:spcPct val="120000"/>
              </a:lnSpc>
              <a:spcBef>
                <a:spcPts val="600"/>
              </a:spcBef>
              <a:spcAft>
                <a:spcPts val="600"/>
              </a:spcAft>
              <a:defRPr/>
            </a:pPr>
            <a:r>
              <a:rPr lang="zh-CN" altLang="en-US" sz="1600" dirty="0" smtClean="0">
                <a:solidFill>
                  <a:schemeClr val="tx1"/>
                </a:solidFill>
              </a:rPr>
              <a:t>③ </a:t>
            </a:r>
            <a:r>
              <a:rPr lang="en-US" altLang="zh-CN" sz="1600" dirty="0" smtClean="0">
                <a:solidFill>
                  <a:schemeClr val="tx1"/>
                </a:solidFill>
              </a:rPr>
              <a:t>                                               </a:t>
            </a:r>
            <a:r>
              <a:rPr lang="zh-CN" altLang="en-US" sz="1600" dirty="0" smtClean="0">
                <a:solidFill>
                  <a:schemeClr val="tx1"/>
                </a:solidFill>
              </a:rPr>
              <a:t>④  </a:t>
            </a:r>
            <a:endParaRPr lang="en-US" altLang="zh-CN" sz="1600" dirty="0" smtClean="0">
              <a:solidFill>
                <a:schemeClr val="tx1"/>
              </a:solidFill>
            </a:endParaRPr>
          </a:p>
          <a:p>
            <a:pPr marL="749300" indent="-301625" algn="just">
              <a:lnSpc>
                <a:spcPct val="120000"/>
              </a:lnSpc>
              <a:spcBef>
                <a:spcPts val="600"/>
              </a:spcBef>
              <a:spcAft>
                <a:spcPts val="600"/>
              </a:spcAft>
              <a:defRPr/>
            </a:pPr>
            <a:endParaRPr lang="en-US" altLang="zh-CN" sz="1600" dirty="0" smtClean="0">
              <a:solidFill>
                <a:schemeClr val="tx1"/>
              </a:solidFill>
            </a:endParaRPr>
          </a:p>
          <a:p>
            <a:pPr marL="749300" indent="-301625" algn="just">
              <a:lnSpc>
                <a:spcPct val="120000"/>
              </a:lnSpc>
              <a:spcBef>
                <a:spcPts val="600"/>
              </a:spcBef>
              <a:spcAft>
                <a:spcPts val="600"/>
              </a:spcAft>
              <a:defRPr/>
            </a:pPr>
            <a:endParaRPr lang="en-US" altLang="zh-CN" sz="1600" dirty="0" smtClean="0">
              <a:solidFill>
                <a:schemeClr val="tx1"/>
              </a:solidFill>
            </a:endParaRPr>
          </a:p>
          <a:p>
            <a:pPr marL="749300" indent="-301625" algn="just">
              <a:lnSpc>
                <a:spcPct val="120000"/>
              </a:lnSpc>
              <a:spcBef>
                <a:spcPts val="600"/>
              </a:spcBef>
              <a:spcAft>
                <a:spcPts val="600"/>
              </a:spcAft>
              <a:defRPr/>
            </a:pPr>
            <a:r>
              <a:rPr lang="zh-CN" altLang="en-US" sz="1600" dirty="0" smtClean="0">
                <a:solidFill>
                  <a:schemeClr val="tx1"/>
                </a:solidFill>
              </a:rPr>
              <a:t>⑤  如果</a:t>
            </a:r>
            <a:r>
              <a:rPr lang="en-US" altLang="zh-CN" sz="1600" dirty="0">
                <a:solidFill>
                  <a:schemeClr val="tx1"/>
                </a:solidFill>
              </a:rPr>
              <a:t>p</a:t>
            </a:r>
            <a:r>
              <a:rPr lang="zh-CN" altLang="en-US" sz="1600" dirty="0">
                <a:solidFill>
                  <a:schemeClr val="tx1"/>
                </a:solidFill>
              </a:rPr>
              <a:t>当前指向</a:t>
            </a:r>
            <a:r>
              <a:rPr lang="en-US" altLang="zh-CN" sz="1600" dirty="0">
                <a:solidFill>
                  <a:schemeClr val="tx1"/>
                </a:solidFill>
              </a:rPr>
              <a:t>a</a:t>
            </a:r>
            <a:r>
              <a:rPr lang="zh-CN" altLang="en-US" sz="1600" dirty="0">
                <a:solidFill>
                  <a:schemeClr val="tx1"/>
                </a:solidFill>
              </a:rPr>
              <a:t>数组中第</a:t>
            </a:r>
            <a:r>
              <a:rPr lang="en-US" altLang="zh-CN" sz="1600" dirty="0">
                <a:solidFill>
                  <a:schemeClr val="tx1"/>
                </a:solidFill>
              </a:rPr>
              <a:t>i</a:t>
            </a:r>
            <a:r>
              <a:rPr lang="zh-CN" altLang="en-US" sz="1600" dirty="0">
                <a:solidFill>
                  <a:schemeClr val="tx1"/>
                </a:solidFill>
              </a:rPr>
              <a:t>个元素</a:t>
            </a:r>
            <a:r>
              <a:rPr lang="en-US" altLang="zh-CN" sz="1600" dirty="0">
                <a:solidFill>
                  <a:schemeClr val="tx1"/>
                </a:solidFill>
              </a:rPr>
              <a:t>a[i</a:t>
            </a:r>
            <a:r>
              <a:rPr lang="en-US" altLang="zh-CN" sz="1600" dirty="0" smtClean="0">
                <a:solidFill>
                  <a:schemeClr val="tx1"/>
                </a:solidFill>
              </a:rPr>
              <a:t>](</a:t>
            </a:r>
            <a:r>
              <a:rPr lang="zh-CN" altLang="en-US" sz="1600" dirty="0" smtClean="0">
                <a:solidFill>
                  <a:schemeClr val="tx1"/>
                </a:solidFill>
              </a:rPr>
              <a:t>即</a:t>
            </a:r>
            <a:r>
              <a:rPr lang="en-US" altLang="zh-CN" sz="1600" b="1" dirty="0" smtClean="0">
                <a:solidFill>
                  <a:schemeClr val="tx1"/>
                </a:solidFill>
              </a:rPr>
              <a:t>p = &amp;a[i]</a:t>
            </a:r>
            <a:r>
              <a:rPr lang="en-US" altLang="zh-CN" sz="1600" dirty="0" smtClean="0">
                <a:solidFill>
                  <a:schemeClr val="tx1"/>
                </a:solidFill>
              </a:rPr>
              <a:t>)</a:t>
            </a:r>
            <a:r>
              <a:rPr lang="zh-CN" altLang="en-US" sz="1600" dirty="0" smtClean="0">
                <a:solidFill>
                  <a:schemeClr val="tx1"/>
                </a:solidFill>
              </a:rPr>
              <a:t>，</a:t>
            </a:r>
            <a:r>
              <a:rPr lang="zh-CN" altLang="en-US" sz="1600" dirty="0">
                <a:solidFill>
                  <a:schemeClr val="tx1"/>
                </a:solidFill>
              </a:rPr>
              <a:t>则</a:t>
            </a:r>
            <a:r>
              <a:rPr lang="en-US" altLang="zh-CN" sz="1600" dirty="0">
                <a:solidFill>
                  <a:schemeClr val="tx1"/>
                </a:solidFill>
              </a:rPr>
              <a:t>: </a:t>
            </a:r>
          </a:p>
        </p:txBody>
      </p:sp>
      <p:sp>
        <p:nvSpPr>
          <p:cNvPr id="17" name="圆角矩形 16">
            <a:extLst>
              <a:ext uri="{FF2B5EF4-FFF2-40B4-BE49-F238E27FC236}">
                <a16:creationId xmlns:a16="http://schemas.microsoft.com/office/drawing/2014/main" xmlns="" id="{5382CD89-35B6-4BD4-B332-B011068CC402}"/>
              </a:ext>
            </a:extLst>
          </p:cNvPr>
          <p:cNvSpPr/>
          <p:nvPr/>
        </p:nvSpPr>
        <p:spPr>
          <a:xfrm>
            <a:off x="1500157" y="2007694"/>
            <a:ext cx="3910043"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dirty="0">
                <a:solidFill>
                  <a:schemeClr val="tx1"/>
                </a:solidFill>
              </a:rPr>
              <a:t>p</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使</a:t>
            </a:r>
            <a:r>
              <a:rPr lang="en-US" altLang="zh-CN" sz="1600" dirty="0">
                <a:solidFill>
                  <a:srgbClr val="008000"/>
                </a:solidFill>
              </a:rPr>
              <a:t>p</a:t>
            </a:r>
            <a:r>
              <a:rPr lang="zh-CN" altLang="en-US" sz="1600" dirty="0">
                <a:solidFill>
                  <a:srgbClr val="008000"/>
                </a:solidFill>
              </a:rPr>
              <a:t>指向下一元素</a:t>
            </a:r>
            <a:r>
              <a:rPr lang="en-US" altLang="zh-CN" sz="1600" dirty="0">
                <a:solidFill>
                  <a:srgbClr val="008000"/>
                </a:solidFill>
              </a:rPr>
              <a:t>a[1]</a:t>
            </a:r>
            <a:endParaRPr lang="en-US" altLang="zh-CN" sz="1600" dirty="0" smtClean="0">
              <a:solidFill>
                <a:srgbClr val="008000"/>
              </a:solidFill>
            </a:endParaRPr>
          </a:p>
          <a:p>
            <a:pPr algn="just">
              <a:spcBef>
                <a:spcPts val="600"/>
              </a:spcBef>
              <a:spcAft>
                <a:spcPts val="600"/>
              </a:spcAft>
              <a:defRPr/>
            </a:pPr>
            <a:r>
              <a:rPr lang="en-US" altLang="zh-CN" sz="1600" dirty="0" smtClean="0">
                <a:solidFill>
                  <a:schemeClr val="tx1"/>
                </a:solidFill>
              </a:rPr>
              <a:t>*</a:t>
            </a:r>
            <a:r>
              <a:rPr lang="en-US" altLang="zh-CN" sz="1600" dirty="0">
                <a:solidFill>
                  <a:schemeClr val="tx1"/>
                </a:solidFill>
              </a:rPr>
              <a:t>p</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得到下一个元素</a:t>
            </a:r>
            <a:r>
              <a:rPr lang="en-US" altLang="zh-CN" sz="1600" dirty="0">
                <a:solidFill>
                  <a:srgbClr val="008000"/>
                </a:solidFill>
              </a:rPr>
              <a:t>a[1]</a:t>
            </a:r>
            <a:r>
              <a:rPr lang="zh-CN" altLang="en-US" sz="1600" dirty="0">
                <a:solidFill>
                  <a:srgbClr val="008000"/>
                </a:solidFill>
              </a:rPr>
              <a:t>的值</a:t>
            </a:r>
            <a:endParaRPr lang="en-US" altLang="zh-CN" sz="1600" dirty="0">
              <a:solidFill>
                <a:srgbClr val="008000"/>
              </a:solidFill>
            </a:endParaRPr>
          </a:p>
        </p:txBody>
      </p:sp>
      <p:sp>
        <p:nvSpPr>
          <p:cNvPr id="19" name="圆角矩形 18">
            <a:extLst>
              <a:ext uri="{FF2B5EF4-FFF2-40B4-BE49-F238E27FC236}">
                <a16:creationId xmlns:a16="http://schemas.microsoft.com/office/drawing/2014/main" xmlns="" id="{5382CD89-35B6-4BD4-B332-B011068CC402}"/>
              </a:ext>
            </a:extLst>
          </p:cNvPr>
          <p:cNvSpPr/>
          <p:nvPr/>
        </p:nvSpPr>
        <p:spPr>
          <a:xfrm>
            <a:off x="6511047" y="1955948"/>
            <a:ext cx="5564221" cy="8143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dirty="0" smtClean="0">
                <a:solidFill>
                  <a:schemeClr val="tx1"/>
                </a:solidFill>
              </a:rPr>
              <a:t>*</a:t>
            </a:r>
            <a:r>
              <a:rPr lang="en-US" altLang="zh-CN" sz="1600" dirty="0" smtClean="0">
                <a:solidFill>
                  <a:schemeClr val="tx1"/>
                </a:solidFill>
              </a:rPr>
              <a:t>p++;</a:t>
            </a:r>
            <a:r>
              <a:rPr lang="en-US" altLang="zh-CN" sz="1600" dirty="0">
                <a:solidFill>
                  <a:schemeClr val="tx1"/>
                </a:solidFill>
              </a:rPr>
              <a:t> </a:t>
            </a:r>
            <a:r>
              <a:rPr lang="en-US" altLang="zh-CN" sz="1600" dirty="0" smtClean="0">
                <a:solidFill>
                  <a:srgbClr val="008000"/>
                </a:solidFill>
              </a:rPr>
              <a:t>/* </a:t>
            </a:r>
            <a:r>
              <a:rPr lang="zh-CN" altLang="en-US" sz="1600" dirty="0" smtClean="0">
                <a:solidFill>
                  <a:srgbClr val="008000"/>
                </a:solidFill>
              </a:rPr>
              <a:t>由于</a:t>
            </a:r>
            <a:r>
              <a:rPr lang="en-US" altLang="zh-CN" sz="1600" dirty="0">
                <a:solidFill>
                  <a:srgbClr val="008000"/>
                </a:solidFill>
              </a:rPr>
              <a:t>++</a:t>
            </a:r>
            <a:r>
              <a:rPr lang="zh-CN" altLang="en-US" sz="1600" dirty="0">
                <a:solidFill>
                  <a:srgbClr val="008000"/>
                </a:solidFill>
              </a:rPr>
              <a:t>和*同优先级，结合方向自右而左，因此它等价于*</a:t>
            </a:r>
            <a:r>
              <a:rPr lang="en-US" altLang="zh-CN" sz="1600" dirty="0">
                <a:solidFill>
                  <a:srgbClr val="008000"/>
                </a:solidFill>
              </a:rPr>
              <a:t>(p++)</a:t>
            </a:r>
            <a:r>
              <a:rPr lang="zh-CN" altLang="en-US" sz="1600" dirty="0">
                <a:solidFill>
                  <a:srgbClr val="008000"/>
                </a:solidFill>
              </a:rPr>
              <a:t>。先引用</a:t>
            </a:r>
            <a:r>
              <a:rPr lang="en-US" altLang="zh-CN" sz="1600" dirty="0">
                <a:solidFill>
                  <a:srgbClr val="008000"/>
                </a:solidFill>
              </a:rPr>
              <a:t>p</a:t>
            </a:r>
            <a:r>
              <a:rPr lang="zh-CN" altLang="en-US" sz="1600" dirty="0">
                <a:solidFill>
                  <a:srgbClr val="008000"/>
                </a:solidFill>
              </a:rPr>
              <a:t>的值，实现*</a:t>
            </a:r>
            <a:r>
              <a:rPr lang="en-US" altLang="zh-CN" sz="1600" dirty="0">
                <a:solidFill>
                  <a:srgbClr val="008000"/>
                </a:solidFill>
              </a:rPr>
              <a:t>p</a:t>
            </a:r>
            <a:r>
              <a:rPr lang="zh-CN" altLang="en-US" sz="1600" dirty="0">
                <a:solidFill>
                  <a:srgbClr val="008000"/>
                </a:solidFill>
              </a:rPr>
              <a:t>的运算，然后再使</a:t>
            </a:r>
            <a:r>
              <a:rPr lang="en-US" altLang="zh-CN" sz="1600" dirty="0">
                <a:solidFill>
                  <a:srgbClr val="008000"/>
                </a:solidFill>
              </a:rPr>
              <a:t>p</a:t>
            </a:r>
            <a:r>
              <a:rPr lang="zh-CN" altLang="en-US" sz="1600" dirty="0">
                <a:solidFill>
                  <a:srgbClr val="008000"/>
                </a:solidFill>
              </a:rPr>
              <a:t>自增</a:t>
            </a:r>
            <a:r>
              <a:rPr lang="en-US" altLang="zh-CN" sz="1600" dirty="0" smtClean="0">
                <a:solidFill>
                  <a:srgbClr val="008000"/>
                </a:solidFill>
              </a:rPr>
              <a:t>1 */</a:t>
            </a:r>
            <a:endParaRPr lang="en-US" altLang="zh-CN" sz="1600" dirty="0">
              <a:solidFill>
                <a:srgbClr val="008000"/>
              </a:solidFill>
            </a:endParaRPr>
          </a:p>
        </p:txBody>
      </p:sp>
      <p:sp>
        <p:nvSpPr>
          <p:cNvPr id="22" name="圆角矩形 21">
            <a:extLst>
              <a:ext uri="{FF2B5EF4-FFF2-40B4-BE49-F238E27FC236}">
                <a16:creationId xmlns:a16="http://schemas.microsoft.com/office/drawing/2014/main" xmlns="" id="{5382CD89-35B6-4BD4-B332-B011068CC402}"/>
              </a:ext>
            </a:extLst>
          </p:cNvPr>
          <p:cNvSpPr/>
          <p:nvPr/>
        </p:nvSpPr>
        <p:spPr>
          <a:xfrm>
            <a:off x="1500158" y="3219436"/>
            <a:ext cx="3910042"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smtClean="0">
                <a:solidFill>
                  <a:schemeClr val="tx1"/>
                </a:solidFill>
              </a:rPr>
              <a:t>*</a:t>
            </a: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p>
          <a:p>
            <a:pPr algn="just">
              <a:spcBef>
                <a:spcPts val="600"/>
              </a:spcBef>
              <a:spcAft>
                <a:spcPts val="600"/>
              </a:spcAft>
              <a:defRPr/>
            </a:pPr>
            <a:r>
              <a:rPr lang="en-US" altLang="zh-CN" sz="1600" smtClean="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p>
        </p:txBody>
      </p:sp>
      <p:sp>
        <p:nvSpPr>
          <p:cNvPr id="23" name="圆角矩形 22">
            <a:extLst>
              <a:ext uri="{FF2B5EF4-FFF2-40B4-BE49-F238E27FC236}">
                <a16:creationId xmlns:a16="http://schemas.microsoft.com/office/drawing/2014/main" xmlns="" id="{5382CD89-35B6-4BD4-B332-B011068CC402}"/>
              </a:ext>
            </a:extLst>
          </p:cNvPr>
          <p:cNvSpPr/>
          <p:nvPr/>
        </p:nvSpPr>
        <p:spPr>
          <a:xfrm>
            <a:off x="6511046" y="3192752"/>
            <a:ext cx="5564221" cy="906808"/>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dirty="0">
                <a:solidFill>
                  <a:schemeClr val="tx1"/>
                </a:solidFill>
              </a:rPr>
              <a:t>++(*p</a:t>
            </a:r>
            <a:r>
              <a:rPr lang="en-US" altLang="zh-CN" sz="1600" dirty="0" smtClean="0">
                <a:solidFill>
                  <a:schemeClr val="tx1"/>
                </a:solidFill>
              </a:rPr>
              <a:t>);	</a:t>
            </a:r>
            <a:r>
              <a:rPr lang="en-US" altLang="zh-CN" sz="1600" dirty="0" smtClean="0">
                <a:solidFill>
                  <a:srgbClr val="008000"/>
                </a:solidFill>
              </a:rPr>
              <a:t>/* </a:t>
            </a:r>
            <a:r>
              <a:rPr lang="zh-CN" altLang="en-US" sz="1600" dirty="0" smtClean="0">
                <a:solidFill>
                  <a:srgbClr val="008000"/>
                </a:solidFill>
              </a:rPr>
              <a:t>表示</a:t>
            </a:r>
            <a:r>
              <a:rPr lang="en-US" altLang="zh-CN" sz="1600" dirty="0">
                <a:solidFill>
                  <a:srgbClr val="008000"/>
                </a:solidFill>
              </a:rPr>
              <a:t>p</a:t>
            </a:r>
            <a:r>
              <a:rPr lang="zh-CN" altLang="en-US" sz="1600" dirty="0">
                <a:solidFill>
                  <a:srgbClr val="008000"/>
                </a:solidFill>
              </a:rPr>
              <a:t>所指向的元素值加</a:t>
            </a:r>
            <a:r>
              <a:rPr lang="en-US" altLang="zh-CN" sz="1600" dirty="0">
                <a:solidFill>
                  <a:srgbClr val="008000"/>
                </a:solidFill>
              </a:rPr>
              <a:t>1</a:t>
            </a:r>
            <a:r>
              <a:rPr lang="zh-CN" altLang="en-US" sz="1600" dirty="0">
                <a:solidFill>
                  <a:srgbClr val="008000"/>
                </a:solidFill>
              </a:rPr>
              <a:t>，如果</a:t>
            </a:r>
            <a:r>
              <a:rPr lang="en-US" altLang="zh-CN" sz="1600" dirty="0">
                <a:solidFill>
                  <a:srgbClr val="008000"/>
                </a:solidFill>
              </a:rPr>
              <a:t>p=a, </a:t>
            </a:r>
            <a:r>
              <a:rPr lang="zh-CN" altLang="en-US" sz="1600" dirty="0">
                <a:solidFill>
                  <a:srgbClr val="008000"/>
                </a:solidFill>
              </a:rPr>
              <a:t>则相当于</a:t>
            </a:r>
            <a:r>
              <a:rPr lang="en-US" altLang="zh-CN" sz="1600" dirty="0">
                <a:solidFill>
                  <a:srgbClr val="008000"/>
                </a:solidFill>
              </a:rPr>
              <a:t>++a[0]</a:t>
            </a:r>
            <a:r>
              <a:rPr lang="zh-CN" altLang="en-US" sz="1600" dirty="0">
                <a:solidFill>
                  <a:srgbClr val="008000"/>
                </a:solidFill>
              </a:rPr>
              <a:t>，若</a:t>
            </a:r>
            <a:r>
              <a:rPr lang="en-US" altLang="zh-CN" sz="1600" dirty="0">
                <a:solidFill>
                  <a:srgbClr val="008000"/>
                </a:solidFill>
              </a:rPr>
              <a:t>a[0]</a:t>
            </a:r>
            <a:r>
              <a:rPr lang="zh-CN" altLang="en-US" sz="1600" dirty="0">
                <a:solidFill>
                  <a:srgbClr val="008000"/>
                </a:solidFill>
              </a:rPr>
              <a:t>的值为</a:t>
            </a:r>
            <a:r>
              <a:rPr lang="en-US" altLang="zh-CN" sz="1600" dirty="0">
                <a:solidFill>
                  <a:srgbClr val="008000"/>
                </a:solidFill>
              </a:rPr>
              <a:t>3</a:t>
            </a:r>
            <a:r>
              <a:rPr lang="zh-CN" altLang="en-US" sz="1600" dirty="0">
                <a:solidFill>
                  <a:srgbClr val="008000"/>
                </a:solidFill>
              </a:rPr>
              <a:t>，则</a:t>
            </a:r>
            <a:r>
              <a:rPr lang="en-US" altLang="zh-CN" sz="1600" dirty="0">
                <a:solidFill>
                  <a:srgbClr val="008000"/>
                </a:solidFill>
              </a:rPr>
              <a:t>a[0]</a:t>
            </a:r>
            <a:r>
              <a:rPr lang="zh-CN" altLang="en-US" sz="1600" dirty="0">
                <a:solidFill>
                  <a:srgbClr val="008000"/>
                </a:solidFill>
              </a:rPr>
              <a:t>的值为</a:t>
            </a:r>
            <a:r>
              <a:rPr lang="en-US" altLang="zh-CN" sz="1600" dirty="0">
                <a:solidFill>
                  <a:srgbClr val="008000"/>
                </a:solidFill>
              </a:rPr>
              <a:t>4</a:t>
            </a:r>
            <a:r>
              <a:rPr lang="zh-CN" altLang="en-US" sz="1600" dirty="0">
                <a:solidFill>
                  <a:srgbClr val="008000"/>
                </a:solidFill>
              </a:rPr>
              <a:t>。注意</a:t>
            </a:r>
            <a:r>
              <a:rPr lang="en-US" altLang="zh-CN" sz="1600" dirty="0">
                <a:solidFill>
                  <a:srgbClr val="008000"/>
                </a:solidFill>
              </a:rPr>
              <a:t>: </a:t>
            </a:r>
            <a:r>
              <a:rPr lang="zh-CN" altLang="en-US" sz="1600" dirty="0">
                <a:solidFill>
                  <a:srgbClr val="008000"/>
                </a:solidFill>
              </a:rPr>
              <a:t>是元素</a:t>
            </a:r>
            <a:r>
              <a:rPr lang="en-US" altLang="zh-CN" sz="1600" dirty="0">
                <a:solidFill>
                  <a:srgbClr val="008000"/>
                </a:solidFill>
              </a:rPr>
              <a:t>a[0]</a:t>
            </a:r>
            <a:r>
              <a:rPr lang="zh-CN" altLang="en-US" sz="1600" dirty="0">
                <a:solidFill>
                  <a:srgbClr val="008000"/>
                </a:solidFill>
              </a:rPr>
              <a:t>的值加</a:t>
            </a:r>
            <a:r>
              <a:rPr lang="en-US" altLang="zh-CN" sz="1600" dirty="0">
                <a:solidFill>
                  <a:srgbClr val="008000"/>
                </a:solidFill>
              </a:rPr>
              <a:t>1</a:t>
            </a:r>
            <a:r>
              <a:rPr lang="zh-CN" altLang="en-US" sz="1600" dirty="0">
                <a:solidFill>
                  <a:srgbClr val="008000"/>
                </a:solidFill>
              </a:rPr>
              <a:t>，而不是指针</a:t>
            </a:r>
            <a:r>
              <a:rPr lang="en-US" altLang="zh-CN" sz="1600" dirty="0">
                <a:solidFill>
                  <a:srgbClr val="008000"/>
                </a:solidFill>
              </a:rPr>
              <a:t>p</a:t>
            </a:r>
            <a:r>
              <a:rPr lang="zh-CN" altLang="en-US" sz="1600" dirty="0">
                <a:solidFill>
                  <a:srgbClr val="008000"/>
                </a:solidFill>
              </a:rPr>
              <a:t>的值加</a:t>
            </a:r>
            <a:r>
              <a:rPr lang="en-US" altLang="zh-CN" sz="1600" dirty="0" smtClean="0">
                <a:solidFill>
                  <a:srgbClr val="008000"/>
                </a:solidFill>
              </a:rPr>
              <a:t>1 */</a:t>
            </a:r>
            <a:endParaRPr lang="en-US" altLang="zh-CN" sz="1600" dirty="0">
              <a:solidFill>
                <a:srgbClr val="008000"/>
              </a:solidFill>
            </a:endParaRPr>
          </a:p>
        </p:txBody>
      </p:sp>
      <p:sp>
        <p:nvSpPr>
          <p:cNvPr id="24" name="圆角矩形 23">
            <a:extLst>
              <a:ext uri="{FF2B5EF4-FFF2-40B4-BE49-F238E27FC236}">
                <a16:creationId xmlns:a16="http://schemas.microsoft.com/office/drawing/2014/main" xmlns="" id="{5382CD89-35B6-4BD4-B332-B011068CC402}"/>
              </a:ext>
            </a:extLst>
          </p:cNvPr>
          <p:cNvSpPr/>
          <p:nvPr/>
        </p:nvSpPr>
        <p:spPr>
          <a:xfrm>
            <a:off x="1469677" y="511901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dirty="0">
                <a:solidFill>
                  <a:schemeClr val="tx1"/>
                </a:solidFill>
              </a:rPr>
              <a:t>*(p-</a:t>
            </a:r>
            <a:r>
              <a:rPr lang="en-US" altLang="zh-CN" sz="1600" dirty="0" smtClean="0">
                <a:solidFill>
                  <a:schemeClr val="tx1"/>
                </a:solidFill>
              </a:rPr>
              <a:t>-)	</a:t>
            </a:r>
            <a:r>
              <a:rPr lang="en-US" altLang="zh-CN" sz="1600" dirty="0" smtClean="0">
                <a:solidFill>
                  <a:srgbClr val="008000"/>
                </a:solidFill>
              </a:rPr>
              <a:t>//</a:t>
            </a:r>
            <a:r>
              <a:rPr lang="zh-CN" altLang="en-US" sz="1600" dirty="0" smtClean="0">
                <a:solidFill>
                  <a:srgbClr val="008000"/>
                </a:solidFill>
              </a:rPr>
              <a:t>相当于</a:t>
            </a:r>
            <a:r>
              <a:rPr lang="en-US" altLang="zh-CN" sz="1600" dirty="0">
                <a:solidFill>
                  <a:srgbClr val="008000"/>
                </a:solidFill>
              </a:rPr>
              <a:t>a[i--]</a:t>
            </a:r>
            <a:r>
              <a:rPr lang="zh-CN" altLang="en-US" sz="1600" dirty="0">
                <a:solidFill>
                  <a:srgbClr val="008000"/>
                </a:solidFill>
              </a:rPr>
              <a:t>，先对</a:t>
            </a:r>
            <a:r>
              <a:rPr lang="en-US" altLang="zh-CN" sz="1600" dirty="0">
                <a:solidFill>
                  <a:srgbClr val="008000"/>
                </a:solidFill>
              </a:rPr>
              <a:t>p</a:t>
            </a:r>
            <a:r>
              <a:rPr lang="zh-CN" altLang="en-US" sz="1600" dirty="0">
                <a:solidFill>
                  <a:srgbClr val="008000"/>
                </a:solidFill>
              </a:rPr>
              <a:t>进行“*”</a:t>
            </a:r>
            <a:r>
              <a:rPr lang="zh-CN" altLang="en-US" sz="1600" dirty="0" smtClean="0">
                <a:solidFill>
                  <a:srgbClr val="008000"/>
                </a:solidFill>
              </a:rPr>
              <a:t>运算，</a:t>
            </a:r>
            <a:r>
              <a:rPr lang="zh-CN" altLang="en-US" sz="1600" dirty="0">
                <a:solidFill>
                  <a:srgbClr val="008000"/>
                </a:solidFill>
              </a:rPr>
              <a:t>再使</a:t>
            </a:r>
            <a:r>
              <a:rPr lang="en-US" altLang="zh-CN" sz="1600" dirty="0">
                <a:solidFill>
                  <a:srgbClr val="008000"/>
                </a:solidFill>
              </a:rPr>
              <a:t>p</a:t>
            </a:r>
            <a:r>
              <a:rPr lang="zh-CN" altLang="en-US" sz="1600" dirty="0">
                <a:solidFill>
                  <a:srgbClr val="008000"/>
                </a:solidFill>
              </a:rPr>
              <a:t>自</a:t>
            </a:r>
            <a:r>
              <a:rPr lang="zh-CN" altLang="en-US" sz="1600" dirty="0" smtClean="0">
                <a:solidFill>
                  <a:srgbClr val="008000"/>
                </a:solidFill>
              </a:rPr>
              <a:t>减</a:t>
            </a:r>
            <a:endParaRPr lang="zh-CN" altLang="en-US" sz="1600" dirty="0">
              <a:solidFill>
                <a:srgbClr val="008000"/>
              </a:solidFill>
            </a:endParaRPr>
          </a:p>
          <a:p>
            <a:pPr algn="just">
              <a:spcBef>
                <a:spcPts val="600"/>
              </a:spcBef>
              <a:spcAft>
                <a:spcPts val="600"/>
              </a:spcAft>
              <a:defRPr/>
            </a:pPr>
            <a:r>
              <a:rPr lang="zh-CN" altLang="en-US" sz="1600" dirty="0">
                <a:solidFill>
                  <a:schemeClr val="tx1"/>
                </a:solidFill>
              </a:rPr>
              <a:t>*</a:t>
            </a:r>
            <a:r>
              <a:rPr lang="en-US" altLang="zh-CN" sz="1600" dirty="0">
                <a:solidFill>
                  <a:schemeClr val="tx1"/>
                </a:solidFill>
              </a:rPr>
              <a:t>(++p</a:t>
            </a:r>
            <a:r>
              <a:rPr lang="en-US" altLang="zh-CN" sz="1600" dirty="0" smtClean="0">
                <a:solidFill>
                  <a:schemeClr val="tx1"/>
                </a:solidFill>
              </a:rPr>
              <a:t>)	</a:t>
            </a:r>
            <a:r>
              <a:rPr lang="en-US" altLang="zh-CN" sz="1600" dirty="0" smtClean="0">
                <a:solidFill>
                  <a:srgbClr val="008000"/>
                </a:solidFill>
              </a:rPr>
              <a:t>//</a:t>
            </a:r>
            <a:r>
              <a:rPr lang="zh-CN" altLang="en-US" sz="1600" dirty="0" smtClean="0">
                <a:solidFill>
                  <a:srgbClr val="008000"/>
                </a:solidFill>
              </a:rPr>
              <a:t>相当于</a:t>
            </a:r>
            <a:r>
              <a:rPr lang="en-US" altLang="zh-CN" sz="1600" dirty="0">
                <a:solidFill>
                  <a:srgbClr val="008000"/>
                </a:solidFill>
              </a:rPr>
              <a:t>a[++i]</a:t>
            </a:r>
            <a:r>
              <a:rPr lang="zh-CN" altLang="en-US" sz="1600" dirty="0">
                <a:solidFill>
                  <a:srgbClr val="008000"/>
                </a:solidFill>
              </a:rPr>
              <a:t>，先使</a:t>
            </a:r>
            <a:r>
              <a:rPr lang="en-US" altLang="zh-CN" sz="1600" dirty="0">
                <a:solidFill>
                  <a:srgbClr val="008000"/>
                </a:solidFill>
              </a:rPr>
              <a:t>p</a:t>
            </a:r>
            <a:r>
              <a:rPr lang="zh-CN" altLang="en-US" sz="1600" dirty="0">
                <a:solidFill>
                  <a:srgbClr val="008000"/>
                </a:solidFill>
              </a:rPr>
              <a:t>自加，再进行“*”</a:t>
            </a:r>
            <a:r>
              <a:rPr lang="zh-CN" altLang="en-US" sz="1600" dirty="0" smtClean="0">
                <a:solidFill>
                  <a:srgbClr val="008000"/>
                </a:solidFill>
              </a:rPr>
              <a:t>运算</a:t>
            </a:r>
            <a:endParaRPr lang="zh-CN" altLang="en-US" sz="1600" dirty="0">
              <a:solidFill>
                <a:srgbClr val="008000"/>
              </a:solidFill>
            </a:endParaRPr>
          </a:p>
          <a:p>
            <a:pPr algn="just">
              <a:spcBef>
                <a:spcPts val="600"/>
              </a:spcBef>
              <a:spcAft>
                <a:spcPts val="600"/>
              </a:spcAft>
              <a:defRPr/>
            </a:pPr>
            <a:r>
              <a:rPr lang="zh-CN" altLang="en-US" sz="1600" dirty="0">
                <a:solidFill>
                  <a:schemeClr val="tx1"/>
                </a:solidFill>
              </a:rPr>
              <a:t>*</a:t>
            </a:r>
            <a:r>
              <a:rPr lang="en-US" altLang="zh-CN" sz="1600" dirty="0">
                <a:solidFill>
                  <a:schemeClr val="tx1"/>
                </a:solidFill>
              </a:rPr>
              <a:t>(--p</a:t>
            </a:r>
            <a:r>
              <a:rPr lang="en-US" altLang="zh-CN" sz="1600" dirty="0" smtClean="0">
                <a:solidFill>
                  <a:schemeClr val="tx1"/>
                </a:solidFill>
              </a:rPr>
              <a:t>)	</a:t>
            </a:r>
            <a:r>
              <a:rPr lang="en-US" altLang="zh-CN" sz="1600" dirty="0" smtClean="0">
                <a:solidFill>
                  <a:srgbClr val="008000"/>
                </a:solidFill>
              </a:rPr>
              <a:t>//</a:t>
            </a:r>
            <a:r>
              <a:rPr lang="zh-CN" altLang="en-US" sz="1600" dirty="0" smtClean="0">
                <a:solidFill>
                  <a:srgbClr val="008000"/>
                </a:solidFill>
              </a:rPr>
              <a:t>相当于</a:t>
            </a:r>
            <a:r>
              <a:rPr lang="en-US" altLang="zh-CN" sz="1600" dirty="0">
                <a:solidFill>
                  <a:srgbClr val="008000"/>
                </a:solidFill>
              </a:rPr>
              <a:t>a[--i]</a:t>
            </a:r>
            <a:r>
              <a:rPr lang="zh-CN" altLang="en-US" sz="1600" dirty="0">
                <a:solidFill>
                  <a:srgbClr val="008000"/>
                </a:solidFill>
              </a:rPr>
              <a:t>，先使</a:t>
            </a:r>
            <a:r>
              <a:rPr lang="en-US" altLang="zh-CN" sz="1600" dirty="0">
                <a:solidFill>
                  <a:srgbClr val="008000"/>
                </a:solidFill>
              </a:rPr>
              <a:t>p</a:t>
            </a:r>
            <a:r>
              <a:rPr lang="zh-CN" altLang="en-US" sz="1600" dirty="0">
                <a:solidFill>
                  <a:srgbClr val="008000"/>
                </a:solidFill>
              </a:rPr>
              <a:t>自减，再进行“*”</a:t>
            </a:r>
            <a:r>
              <a:rPr lang="zh-CN" altLang="en-US" sz="1600" dirty="0" smtClean="0">
                <a:solidFill>
                  <a:srgbClr val="008000"/>
                </a:solidFill>
              </a:rPr>
              <a:t>运算</a:t>
            </a:r>
            <a:endParaRPr lang="zh-CN" altLang="en-US" sz="1600" dirty="0">
              <a:solidFill>
                <a:srgbClr val="008000"/>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22</a:t>
            </a:fld>
            <a:endParaRPr lang="zh-CN" altLang="en-US"/>
          </a:p>
        </p:txBody>
      </p:sp>
    </p:spTree>
    <p:extLst>
      <p:ext uri="{BB962C8B-B14F-4D97-AF65-F5344CB8AC3E}">
        <p14:creationId xmlns:p14="http://schemas.microsoft.com/office/powerpoint/2010/main" val="430902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dirty="0"/>
              <a:t>用数组名作函数</a:t>
            </a:r>
            <a:r>
              <a:rPr lang="zh-CN" altLang="en-US" dirty="0" smtClean="0"/>
              <a:t>参数</a:t>
            </a:r>
            <a:r>
              <a:rPr lang="en-US" altLang="zh-CN" dirty="0" smtClean="0"/>
              <a:t>(</a:t>
            </a:r>
            <a:r>
              <a:rPr lang="zh-CN" altLang="en-US" dirty="0" smtClean="0"/>
              <a:t>地址传递，数组名是数组的首地址</a:t>
            </a:r>
            <a:r>
              <a:rPr lang="en-US" altLang="zh-CN" dirty="0" smtClean="0"/>
              <a:t>)</a:t>
            </a:r>
            <a:endParaRPr lang="zh-CN" altLang="en-US" dirty="0"/>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xmlns:a14="http://schemas.microsoft.com/office/drawing/2010/main">
        <mc:Choice Requires="a14">
          <p:sp>
            <p:nvSpPr>
              <p:cNvPr id="17" name="圆角矩形 16">
                <a:extLst>
                  <a:ext uri="{FF2B5EF4-FFF2-40B4-BE49-F238E27FC236}">
                    <a16:creationId xmlns="" xmlns:a16="http://schemas.microsoft.com/office/drawing/2014/main" id="{5382CD89-35B6-4BD4-B332-B011068CC402}"/>
                  </a:ext>
                </a:extLst>
              </p:cNvPr>
              <p:cNvSpPr/>
              <p:nvPr/>
            </p:nvSpPr>
            <p:spPr>
              <a:xfrm>
                <a:off x="5211448" y="3064212"/>
                <a:ext cx="365823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b="1" dirty="0">
                    <a:solidFill>
                      <a:schemeClr val="tx1"/>
                    </a:solidFill>
                  </a:rPr>
                  <a:t>void fun(</a:t>
                </a:r>
                <a:r>
                  <a:rPr lang="en-US" altLang="zh-CN" sz="1400" b="1" dirty="0" err="1">
                    <a:solidFill>
                      <a:schemeClr val="tx1"/>
                    </a:solidFill>
                  </a:rPr>
                  <a:t>int</a:t>
                </a:r>
                <a:r>
                  <a:rPr lang="en-US" altLang="zh-CN" sz="1400" b="1" dirty="0">
                    <a:solidFill>
                      <a:schemeClr val="tx1"/>
                    </a:solidFill>
                  </a:rPr>
                  <a:t> </a:t>
                </a:r>
                <a:r>
                  <a:rPr lang="en-US" altLang="zh-CN" sz="1400" b="1" dirty="0" smtClean="0">
                    <a:solidFill>
                      <a:schemeClr val="accent6"/>
                    </a:solidFill>
                  </a:rPr>
                  <a:t>*</a:t>
                </a:r>
                <a:r>
                  <a:rPr lang="en-US" altLang="zh-CN" sz="1400" b="1" dirty="0" err="1" smtClean="0">
                    <a:solidFill>
                      <a:schemeClr val="accent6"/>
                    </a:solidFill>
                  </a:rPr>
                  <a:t>arr</a:t>
                </a:r>
                <a:r>
                  <a:rPr lang="en-US" altLang="zh-CN" sz="1400" b="1" dirty="0" smtClean="0">
                    <a:solidFill>
                      <a:schemeClr val="tx1"/>
                    </a:solidFill>
                  </a:rPr>
                  <a:t>, </a:t>
                </a:r>
                <a:r>
                  <a:rPr lang="en-US" altLang="zh-CN" sz="1400" b="1" dirty="0" err="1">
                    <a:solidFill>
                      <a:schemeClr val="tx1"/>
                    </a:solidFill>
                  </a:rPr>
                  <a:t>int</a:t>
                </a:r>
                <a:r>
                  <a:rPr lang="en-US" altLang="zh-CN" sz="1400" b="1" dirty="0">
                    <a:solidFill>
                      <a:schemeClr val="tx1"/>
                    </a:solidFill>
                  </a:rPr>
                  <a:t> n</a:t>
                </a:r>
                <a:r>
                  <a:rPr lang="en-US" altLang="zh-CN" sz="1400" b="1" dirty="0" smtClean="0">
                    <a:solidFill>
                      <a:schemeClr val="tx1"/>
                    </a:solidFill>
                  </a:rPr>
                  <a:t>)</a:t>
                </a:r>
                <a:r>
                  <a:rPr lang="en-US" altLang="zh-CN" sz="1400" b="1" dirty="0" smtClean="0">
                    <a:solidFill>
                      <a:srgbClr val="008000"/>
                    </a:solidFill>
                  </a:rPr>
                  <a:t>//</a:t>
                </a:r>
                <a:r>
                  <a:rPr lang="zh-CN" altLang="en-US" sz="1400" b="1" dirty="0">
                    <a:solidFill>
                      <a:srgbClr val="008000"/>
                    </a:solidFill>
                  </a:rPr>
                  <a:t>定义</a:t>
                </a:r>
                <a:r>
                  <a:rPr lang="en-US" altLang="zh-CN" sz="1400" b="1" dirty="0">
                    <a:solidFill>
                      <a:srgbClr val="008000"/>
                    </a:solidFill>
                  </a:rPr>
                  <a:t>fun</a:t>
                </a:r>
                <a:r>
                  <a:rPr lang="zh-CN" altLang="en-US" sz="1400" b="1" dirty="0">
                    <a:solidFill>
                      <a:srgbClr val="008000"/>
                    </a:solidFill>
                  </a:rPr>
                  <a:t>函数</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p:txBody>
          </p:sp>
        </mc:Choice>
        <mc:Fallback xmlns="">
          <p:sp>
            <p:nvSpPr>
              <p:cNvPr id="17" name="圆角矩形 16">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211448" y="3064212"/>
                <a:ext cx="3658232" cy="1177045"/>
              </a:xfrm>
              <a:prstGeom prst="roundRect">
                <a:avLst>
                  <a:gd name="adj" fmla="val 4209"/>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圆角矩形 23">
                <a:extLst>
                  <a:ext uri="{FF2B5EF4-FFF2-40B4-BE49-F238E27FC236}">
                    <a16:creationId xmlns="" xmlns:a16="http://schemas.microsoft.com/office/drawing/2014/main" id="{5382CD89-35B6-4BD4-B332-B011068CC402}"/>
                  </a:ext>
                </a:extLst>
              </p:cNvPr>
              <p:cNvSpPr/>
              <p:nvPr/>
            </p:nvSpPr>
            <p:spPr>
              <a:xfrm>
                <a:off x="564206" y="1277350"/>
                <a:ext cx="4387173" cy="3093475"/>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400" dirty="0" err="1">
                    <a:solidFill>
                      <a:schemeClr val="tx1"/>
                    </a:solidFill>
                  </a:rPr>
                  <a:t>int</a:t>
                </a:r>
                <a:r>
                  <a:rPr lang="en-US" altLang="zh-CN" sz="1400" dirty="0">
                    <a:solidFill>
                      <a:schemeClr val="tx1"/>
                    </a:solidFill>
                  </a:rPr>
                  <a:t> main()</a:t>
                </a:r>
              </a:p>
              <a:p>
                <a:pPr algn="just" defTabSz="360363">
                  <a:lnSpc>
                    <a:spcPct val="120000"/>
                  </a:lnSpc>
                  <a:defRPr/>
                </a:pPr>
                <a:r>
                  <a:rPr lang="en-US" altLang="zh-CN" sz="1400" dirty="0" smtClean="0">
                    <a:solidFill>
                      <a:schemeClr val="tx1"/>
                    </a:solidFill>
                  </a:rPr>
                  <a:t>{	void </a:t>
                </a:r>
                <a:r>
                  <a:rPr lang="en-US" altLang="zh-CN" sz="1400" dirty="0">
                    <a:solidFill>
                      <a:schemeClr val="tx1"/>
                    </a:solidFill>
                  </a:rPr>
                  <a:t>fun(</a:t>
                </a:r>
                <a:r>
                  <a:rPr lang="en-US" altLang="zh-CN" sz="1400" dirty="0" err="1">
                    <a:solidFill>
                      <a:schemeClr val="tx1"/>
                    </a:solidFill>
                  </a:rPr>
                  <a:t>int</a:t>
                </a:r>
                <a:r>
                  <a:rPr lang="en-US" altLang="zh-CN" sz="1400" dirty="0">
                    <a:solidFill>
                      <a:schemeClr val="tx1"/>
                    </a:solidFill>
                  </a:rPr>
                  <a:t> </a:t>
                </a:r>
                <a:r>
                  <a:rPr lang="en-US" altLang="zh-CN" sz="1400" dirty="0" err="1">
                    <a:solidFill>
                      <a:schemeClr val="tx1"/>
                    </a:solidFill>
                  </a:rPr>
                  <a:t>arr</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n</a:t>
                </a:r>
                <a:r>
                  <a:rPr lang="en-US" altLang="zh-CN" sz="1400" dirty="0" smtClean="0">
                    <a:solidFill>
                      <a:schemeClr val="tx1"/>
                    </a:solidFill>
                  </a:rPr>
                  <a:t>);</a:t>
                </a:r>
                <a:r>
                  <a:rPr lang="en-US" altLang="zh-CN" sz="1400" dirty="0" smtClean="0">
                    <a:solidFill>
                      <a:srgbClr val="008000"/>
                    </a:solidFill>
                  </a:rPr>
                  <a:t>	//</a:t>
                </a:r>
                <a:r>
                  <a:rPr lang="zh-CN" altLang="en-US" sz="1400" dirty="0">
                    <a:solidFill>
                      <a:srgbClr val="008000"/>
                    </a:solidFill>
                  </a:rPr>
                  <a:t>对</a:t>
                </a:r>
                <a:r>
                  <a:rPr lang="en-US" altLang="zh-CN" sz="1400" dirty="0">
                    <a:solidFill>
                      <a:srgbClr val="008000"/>
                    </a:solidFill>
                  </a:rPr>
                  <a:t>fun</a:t>
                </a:r>
                <a:r>
                  <a:rPr lang="zh-CN" altLang="en-US" sz="1400" dirty="0">
                    <a:solidFill>
                      <a:srgbClr val="008000"/>
                    </a:solidFill>
                  </a:rPr>
                  <a:t>函数的声明</a:t>
                </a: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t>
                </a:r>
                <a:r>
                  <a:rPr lang="en-US" altLang="zh-CN" sz="1400" dirty="0">
                    <a:solidFill>
                      <a:schemeClr val="tx1"/>
                    </a:solidFill>
                  </a:rPr>
                  <a:t>array[10</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array</a:t>
                </a:r>
                <a:r>
                  <a:rPr lang="zh-CN" altLang="en-US" sz="1400" dirty="0">
                    <a:solidFill>
                      <a:srgbClr val="008000"/>
                    </a:solidFill>
                  </a:rPr>
                  <a:t>数组</a:t>
                </a:r>
              </a:p>
              <a:p>
                <a:pPr algn="just" defTabSz="360363">
                  <a:lnSpc>
                    <a:spcPct val="120000"/>
                  </a:lnSpc>
                  <a:defRPr/>
                </a:pP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dirty="0">
                  <a:solidFill>
                    <a:schemeClr val="tx1"/>
                  </a:solidFill>
                </a:endParaRPr>
              </a:p>
              <a:p>
                <a:pPr algn="just" defTabSz="360363">
                  <a:lnSpc>
                    <a:spcPct val="120000"/>
                  </a:lnSpc>
                  <a:defRPr/>
                </a:pPr>
                <a:r>
                  <a:rPr lang="en-US" altLang="zh-CN" sz="1400" dirty="0" smtClean="0">
                    <a:solidFill>
                      <a:schemeClr val="tx1"/>
                    </a:solidFill>
                  </a:rPr>
                  <a:t>	fun(array,10);</a:t>
                </a:r>
                <a:r>
                  <a:rPr lang="zh-CN" altLang="en-US" sz="1400" dirty="0" smtClean="0">
                    <a:solidFill>
                      <a:schemeClr val="tx1"/>
                    </a:solidFill>
                  </a:rPr>
                  <a:t> </a:t>
                </a:r>
                <a:r>
                  <a:rPr lang="en-US" altLang="zh-CN" sz="1400" dirty="0" smtClean="0">
                    <a:solidFill>
                      <a:schemeClr val="tx1"/>
                    </a:solidFill>
                  </a:rPr>
                  <a:t>	</a:t>
                </a:r>
                <a:r>
                  <a:rPr lang="en-US" altLang="zh-CN" sz="1400" dirty="0" smtClean="0">
                    <a:solidFill>
                      <a:srgbClr val="008000"/>
                    </a:solidFill>
                  </a:rPr>
                  <a:t>//</a:t>
                </a:r>
                <a:r>
                  <a:rPr lang="zh-CN" altLang="en-US" sz="1400" dirty="0">
                    <a:solidFill>
                      <a:srgbClr val="008000"/>
                    </a:solidFill>
                  </a:rPr>
                  <a:t>用数组名作函数的参数</a:t>
                </a:r>
              </a:p>
              <a:p>
                <a:pPr algn="just" defTabSz="360363">
                  <a:lnSpc>
                    <a:spcPct val="120000"/>
                  </a:lnSpc>
                  <a:defRPr/>
                </a:pPr>
                <a:r>
                  <a:rPr lang="en-US" altLang="zh-CN" sz="1400" dirty="0" smtClean="0">
                    <a:solidFill>
                      <a:schemeClr val="tx1"/>
                    </a:solidFill>
                  </a:rPr>
                  <a:t>	return </a:t>
                </a:r>
                <a:r>
                  <a:rPr lang="en-US" altLang="zh-CN" sz="1400" dirty="0">
                    <a:solidFill>
                      <a:schemeClr val="tx1"/>
                    </a:solidFill>
                  </a:rPr>
                  <a:t>0;</a:t>
                </a:r>
              </a:p>
              <a:p>
                <a:pPr algn="just" defTabSz="360363">
                  <a:lnSpc>
                    <a:spcPct val="120000"/>
                  </a:lnSpc>
                  <a:defRPr/>
                </a:pPr>
                <a:r>
                  <a:rPr lang="en-US" altLang="zh-CN" sz="1400" dirty="0" smtClean="0">
                    <a:solidFill>
                      <a:schemeClr val="tx1"/>
                    </a:solidFill>
                  </a:rPr>
                  <a:t>} </a:t>
                </a:r>
                <a:endParaRPr lang="en-US" altLang="zh-CN" sz="1400" dirty="0">
                  <a:solidFill>
                    <a:schemeClr val="tx1"/>
                  </a:solidFill>
                </a:endParaRPr>
              </a:p>
              <a:p>
                <a:pPr algn="just" defTabSz="360363">
                  <a:lnSpc>
                    <a:spcPct val="120000"/>
                  </a:lnSpc>
                  <a:defRPr/>
                </a:pPr>
                <a:r>
                  <a:rPr lang="en-US" altLang="zh-CN" sz="1400" b="1" dirty="0" smtClean="0">
                    <a:solidFill>
                      <a:schemeClr val="tx1"/>
                    </a:solidFill>
                  </a:rPr>
                  <a:t>void </a:t>
                </a:r>
                <a:r>
                  <a:rPr lang="en-US" altLang="zh-CN" sz="1400" b="1" dirty="0">
                    <a:solidFill>
                      <a:schemeClr val="tx1"/>
                    </a:solidFill>
                  </a:rPr>
                  <a:t>fun(</a:t>
                </a:r>
                <a:r>
                  <a:rPr lang="en-US" altLang="zh-CN" sz="1400" b="1" dirty="0" err="1">
                    <a:solidFill>
                      <a:schemeClr val="tx1"/>
                    </a:solidFill>
                  </a:rPr>
                  <a:t>int</a:t>
                </a:r>
                <a:r>
                  <a:rPr lang="en-US" altLang="zh-CN" sz="1400" b="1" dirty="0">
                    <a:solidFill>
                      <a:schemeClr val="tx1"/>
                    </a:solidFill>
                  </a:rPr>
                  <a:t> </a:t>
                </a:r>
                <a:r>
                  <a:rPr lang="en-US" altLang="zh-CN" sz="1400" b="1" dirty="0" err="1">
                    <a:solidFill>
                      <a:schemeClr val="tx1"/>
                    </a:solidFill>
                  </a:rPr>
                  <a:t>arr</a:t>
                </a:r>
                <a:r>
                  <a:rPr lang="en-US" altLang="zh-CN" sz="1400" b="1" dirty="0" smtClean="0">
                    <a:solidFill>
                      <a:schemeClr val="tx1"/>
                    </a:solidFill>
                  </a:rPr>
                  <a:t>[], </a:t>
                </a:r>
                <a:r>
                  <a:rPr lang="en-US" altLang="zh-CN" sz="1400" b="1" dirty="0" err="1">
                    <a:solidFill>
                      <a:schemeClr val="tx1"/>
                    </a:solidFill>
                  </a:rPr>
                  <a:t>int</a:t>
                </a:r>
                <a:r>
                  <a:rPr lang="en-US" altLang="zh-CN" sz="1400" b="1" dirty="0">
                    <a:solidFill>
                      <a:schemeClr val="tx1"/>
                    </a:solidFill>
                  </a:rPr>
                  <a:t> n) </a:t>
                </a:r>
                <a:r>
                  <a:rPr lang="en-US" altLang="zh-CN" sz="1400" b="1" dirty="0" smtClean="0">
                    <a:solidFill>
                      <a:srgbClr val="008000"/>
                    </a:solidFill>
                  </a:rPr>
                  <a:t>//</a:t>
                </a:r>
                <a:r>
                  <a:rPr lang="zh-CN" altLang="en-US" sz="1400" b="1" dirty="0">
                    <a:solidFill>
                      <a:srgbClr val="008000"/>
                    </a:solidFill>
                  </a:rPr>
                  <a:t>定义</a:t>
                </a:r>
                <a:r>
                  <a:rPr lang="en-US" altLang="zh-CN" sz="1400" b="1" dirty="0">
                    <a:solidFill>
                      <a:srgbClr val="008000"/>
                    </a:solidFill>
                  </a:rPr>
                  <a:t>fun</a:t>
                </a:r>
                <a:r>
                  <a:rPr lang="zh-CN" altLang="en-US" sz="1400" b="1" dirty="0">
                    <a:solidFill>
                      <a:srgbClr val="008000"/>
                    </a:solidFill>
                  </a:rPr>
                  <a:t>函数</a:t>
                </a:r>
              </a:p>
              <a:p>
                <a:pPr algn="just" defTabSz="360363">
                  <a:lnSpc>
                    <a:spcPct val="120000"/>
                  </a:lnSpc>
                  <a:defRPr/>
                </a:pPr>
                <a:r>
                  <a:rPr lang="en-US" altLang="zh-CN" sz="1400" dirty="0" smtClean="0">
                    <a:solidFill>
                      <a:schemeClr val="tx1"/>
                    </a:solidFill>
                  </a:rPr>
                  <a:t>{</a:t>
                </a:r>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p:txBody>
          </p:sp>
        </mc:Choice>
        <mc:Fallback xmlns="">
          <p:sp>
            <p:nvSpPr>
              <p:cNvPr id="24" name="圆角矩形 23">
                <a:extLst>
                  <a:ext uri="{FF2B5EF4-FFF2-40B4-BE49-F238E27FC236}">
                    <a16:creationId xmlns="" xmlns:a16="http://schemas.microsoft.com/office/drawing/2014/main"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564206" y="1277350"/>
                <a:ext cx="4387173" cy="3093475"/>
              </a:xfrm>
              <a:prstGeom prst="roundRect">
                <a:avLst>
                  <a:gd name="adj" fmla="val 2202"/>
                </a:avLst>
              </a:prstGeom>
              <a:blipFill rotWithShape="1">
                <a:blip r:embed="rId5"/>
                <a:stretch>
                  <a:fillRect b="-3733"/>
                </a:stretch>
              </a:blipFill>
            </p:spPr>
            <p:txBody>
              <a:bodyPr/>
              <a:lstStyle/>
              <a:p>
                <a:r>
                  <a:rPr lang="zh-CN" altLang="en-US">
                    <a:noFill/>
                  </a:rPr>
                  <a:t> </a:t>
                </a: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dirty="0"/>
              <a:t>array是实参数组名，arr为形参数组名</a:t>
            </a:r>
            <a:r>
              <a:rPr lang="zh-CN" altLang="en-US" dirty="0" smtClean="0"/>
              <a:t>。</a:t>
            </a:r>
            <a:r>
              <a:rPr lang="zh-CN" altLang="en-US" b="1" dirty="0" smtClean="0"/>
              <a:t>当</a:t>
            </a:r>
            <a:r>
              <a:rPr lang="zh-CN" altLang="en-US" b="1" dirty="0"/>
              <a:t>用数组名作参数时，如果形参数组中各元素的值发生变化，实参数组元素的值随之变化。</a:t>
            </a:r>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smtClean="0"/>
              <a:t>≡</a:t>
            </a:r>
            <a:endParaRPr lang="zh-CN" altLang="en-US" sz="2000"/>
          </a:p>
        </p:txBody>
      </p:sp>
      <p:graphicFrame>
        <p:nvGraphicFramePr>
          <p:cNvPr id="11" name="表格 10"/>
          <p:cNvGraphicFramePr>
            <a:graphicFrameLocks noGrp="1"/>
          </p:cNvGraphicFramePr>
          <p:nvPr>
            <p:extLst>
              <p:ext uri="{D42A27DB-BD31-4B8C-83A1-F6EECF244321}">
                <p14:modId xmlns:p14="http://schemas.microsoft.com/office/powerpoint/2010/main" val="1773478706"/>
              </p:ext>
            </p:extLst>
          </p:nvPr>
        </p:nvGraphicFramePr>
        <p:xfrm>
          <a:off x="9077122" y="2859029"/>
          <a:ext cx="2703397" cy="3352800"/>
        </p:xfrm>
        <a:graphic>
          <a:graphicData uri="http://schemas.openxmlformats.org/drawingml/2006/table">
            <a:tbl>
              <a:tblPr>
                <a:tableStyleId>{5C22544A-7EE6-4342-B048-85BDC9FD1C3A}</a:tableStyleId>
              </a:tblPr>
              <a:tblGrid>
                <a:gridCol w="906121">
                  <a:extLst>
                    <a:ext uri="{9D8B030D-6E8A-4147-A177-3AD203B41FA5}">
                      <a16:colId xmlns:a16="http://schemas.microsoft.com/office/drawing/2014/main" xmlns="" val="4019418062"/>
                    </a:ext>
                  </a:extLst>
                </a:gridCol>
                <a:gridCol w="891155">
                  <a:extLst>
                    <a:ext uri="{9D8B030D-6E8A-4147-A177-3AD203B41FA5}">
                      <a16:colId xmlns:a16="http://schemas.microsoft.com/office/drawing/2014/main" xmlns="" val="2733368043"/>
                    </a:ext>
                  </a:extLst>
                </a:gridCol>
                <a:gridCol w="906121">
                  <a:extLst>
                    <a:ext uri="{9D8B030D-6E8A-4147-A177-3AD203B41FA5}">
                      <a16:colId xmlns:a16="http://schemas.microsoft.com/office/drawing/2014/main" xmlns="" val="2833889773"/>
                    </a:ext>
                  </a:extLst>
                </a:gridCol>
              </a:tblGrid>
              <a:tr h="148020">
                <a:tc>
                  <a:txBody>
                    <a:bodyPr/>
                    <a:lstStyle/>
                    <a:p>
                      <a:pPr>
                        <a:lnSpc>
                          <a:spcPts val="1200"/>
                        </a:lnSpc>
                      </a:pPr>
                      <a:r>
                        <a:rPr lang="en-US" altLang="zh-CN" sz="1400" b="0" dirty="0" smtClean="0"/>
                        <a:t>array</a:t>
                      </a:r>
                    </a:p>
                    <a:p>
                      <a:pPr>
                        <a:lnSpc>
                          <a:spcPts val="1200"/>
                        </a:lnSpc>
                      </a:pPr>
                      <a:r>
                        <a:rPr lang="en-US" altLang="zh-CN" sz="1400" b="0" dirty="0" err="1" smtClean="0"/>
                        <a:t>arr</a:t>
                      </a:r>
                      <a:endParaRPr lang="zh-CN" altLang="en-US" sz="1400" b="0" dirty="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162822">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r>
                        <a:rPr lang="en-US" altLang="zh-CN" sz="1400" b="0" smtClean="0"/>
                        <a:t>array[0]</a:t>
                      </a:r>
                    </a:p>
                    <a:p>
                      <a:pPr>
                        <a:lnSpc>
                          <a:spcPts val="1200"/>
                        </a:lnSpc>
                      </a:pPr>
                      <a:r>
                        <a:rPr lang="en-US" altLang="zh-CN" sz="1400" b="0" smtClean="0"/>
                        <a:t>arr[0]</a:t>
                      </a: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148020">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smtClean="0"/>
                    </a:p>
                    <a:p>
                      <a:pPr>
                        <a:lnSpc>
                          <a:spcPts val="1200"/>
                        </a:lnSpc>
                      </a:pP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148020">
                <a:tc>
                  <a:txBody>
                    <a:bodyPr/>
                    <a:lstStyle/>
                    <a:p>
                      <a:pPr>
                        <a:lnSpc>
                          <a:spcPts val="1200"/>
                        </a:lnSpc>
                      </a:pPr>
                      <a:endParaRPr lang="en-US" altLang="zh-CN" sz="1400" b="0" smtClean="0"/>
                    </a:p>
                    <a:p>
                      <a:pPr>
                        <a:lnSpc>
                          <a:spcPts val="1200"/>
                        </a:lnSpc>
                      </a:pPr>
                      <a:r>
                        <a:rPr lang="en-US" altLang="zh-CN" sz="1400" b="0" smtClean="0"/>
                        <a:t>arr+3</a:t>
                      </a: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smtClean="0"/>
                    </a:p>
                    <a:p>
                      <a:pPr>
                        <a:lnSpc>
                          <a:spcPts val="1200"/>
                        </a:lnSpc>
                      </a:pP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148020">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r>
                        <a:rPr lang="en-US" altLang="zh-CN" sz="1400" b="0" smtClean="0"/>
                        <a:t>array[3]</a:t>
                      </a:r>
                    </a:p>
                    <a:p>
                      <a:pPr>
                        <a:lnSpc>
                          <a:spcPts val="1200"/>
                        </a:lnSpc>
                      </a:pPr>
                      <a:r>
                        <a:rPr lang="en-US" altLang="zh-CN" sz="1400" b="0" smtClean="0"/>
                        <a:t>arr[3]</a:t>
                      </a: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148020">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smtClean="0"/>
                    </a:p>
                    <a:p>
                      <a:pPr>
                        <a:lnSpc>
                          <a:spcPts val="1200"/>
                        </a:lnSpc>
                      </a:pP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148020">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smtClean="0"/>
                    </a:p>
                    <a:p>
                      <a:pPr>
                        <a:lnSpc>
                          <a:spcPts val="1200"/>
                        </a:lnSpc>
                      </a:pP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148020">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smtClean="0"/>
                    </a:p>
                    <a:p>
                      <a:pPr>
                        <a:lnSpc>
                          <a:spcPts val="1200"/>
                        </a:lnSpc>
                      </a:pP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148020">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smtClean="0"/>
                    </a:p>
                    <a:p>
                      <a:pPr>
                        <a:lnSpc>
                          <a:spcPts val="1200"/>
                        </a:lnSpc>
                      </a:pP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148020">
                <a:tc>
                  <a:txBody>
                    <a:bodyPr/>
                    <a:lstStyle/>
                    <a:p>
                      <a:pPr marL="0" marR="0" indent="0" algn="l" defTabSz="914400" rtl="0" eaLnBrk="1" fontAlgn="auto" latinLnBrk="0" hangingPunct="1">
                        <a:lnSpc>
                          <a:spcPts val="1200"/>
                        </a:lnSpc>
                        <a:spcBef>
                          <a:spcPts val="0"/>
                        </a:spcBef>
                        <a:spcAft>
                          <a:spcPts val="0"/>
                        </a:spcAft>
                        <a:buClrTx/>
                        <a:buSzTx/>
                        <a:buFontTx/>
                        <a:buNone/>
                        <a:tabLst/>
                        <a:defRPr/>
                      </a:pPr>
                      <a:endParaRPr lang="zh-CN" altLang="en-US" sz="1400" b="0" smtClean="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smtClean="0"/>
                    </a:p>
                    <a:p>
                      <a:pPr>
                        <a:lnSpc>
                          <a:spcPts val="1200"/>
                        </a:lnSpc>
                      </a:pPr>
                      <a:endParaRPr lang="zh-CN" altLang="en-US" sz="1400" b="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148020">
                <a:tc>
                  <a:txBody>
                    <a:bodyPr/>
                    <a:lstStyle/>
                    <a:p>
                      <a:pPr>
                        <a:lnSpc>
                          <a:spcPts val="1200"/>
                        </a:lnSpc>
                      </a:pPr>
                      <a:endParaRPr lang="zh-CN" altLang="en-US" sz="1400" b="0"/>
                    </a:p>
                  </a:txBody>
                  <a:tcPr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ts val="1200"/>
                        </a:lnSpc>
                      </a:pPr>
                      <a:endParaRPr lang="en-US" altLang="zh-CN" sz="1400" b="0" dirty="0" smtClean="0"/>
                    </a:p>
                    <a:p>
                      <a:pPr>
                        <a:lnSpc>
                          <a:spcPts val="1200"/>
                        </a:lnSpc>
                      </a:pPr>
                      <a:endParaRPr lang="zh-CN" altLang="en-US" sz="1400" b="0" dirty="0"/>
                    </a:p>
                  </a:txBody>
                  <a:tcPr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4206" y="4370825"/>
            <a:ext cx="9221820" cy="2169825"/>
          </a:xfrm>
          <a:prstGeom prst="rect">
            <a:avLst/>
          </a:prstGeom>
        </p:spPr>
        <p:txBody>
          <a:bodyPr wrap="square">
            <a:spAutoFit/>
          </a:bodyPr>
          <a:lstStyle/>
          <a:p>
            <a:pPr>
              <a:lnSpc>
                <a:spcPct val="150000"/>
              </a:lnSpc>
            </a:pPr>
            <a:r>
              <a:rPr lang="zh-CN" altLang="en-US" dirty="0"/>
              <a:t>在该函数被调用时，系统会在fun函数中建立一个指针变量arr，用来存放从主调函数传递过来的实参数组首元素的地址。如果在fun函数中用运算符sizeof测定arr所占的字节数，可以发现</a:t>
            </a:r>
            <a:r>
              <a:rPr lang="zh-CN" altLang="en-US" b="1" dirty="0"/>
              <a:t>sizeof(arr)</a:t>
            </a:r>
            <a:r>
              <a:rPr lang="zh-CN" altLang="en-US" dirty="0"/>
              <a:t>的值为4(用Visual C++时)。这就证明了系统是把arr作为指针变量来处理的(指针变量在Visual C++中占4个字节)</a:t>
            </a:r>
            <a:r>
              <a:rPr lang="zh-CN" altLang="en-US" dirty="0" smtClean="0"/>
              <a:t>。</a:t>
            </a:r>
            <a:endParaRPr lang="zh-CN" altLang="en-US" dirty="0"/>
          </a:p>
          <a:p>
            <a:pPr>
              <a:lnSpc>
                <a:spcPct val="150000"/>
              </a:lnSpc>
            </a:pPr>
            <a:r>
              <a:rPr lang="zh-CN" altLang="en-US" dirty="0"/>
              <a:t>当arr接收了实参数组的首元素地址后，arr就指向实参数组首元素，也就是</a:t>
            </a:r>
            <a:r>
              <a:rPr lang="zh-CN" altLang="en-US" dirty="0" smtClean="0"/>
              <a:t>指向</a:t>
            </a:r>
            <a:r>
              <a:rPr lang="en-US" altLang="zh-CN" dirty="0" smtClean="0"/>
              <a:t>a</a:t>
            </a:r>
            <a:r>
              <a:rPr lang="zh-CN" altLang="en-US" dirty="0" smtClean="0"/>
              <a:t>rray</a:t>
            </a:r>
            <a:r>
              <a:rPr lang="en-US" altLang="zh-CN" dirty="0" smtClean="0"/>
              <a:t>[</a:t>
            </a:r>
            <a:r>
              <a:rPr lang="zh-CN" altLang="en-US" dirty="0" smtClean="0"/>
              <a:t>0</a:t>
            </a:r>
            <a:r>
              <a:rPr lang="en-US" altLang="zh-CN" dirty="0" smtClean="0"/>
              <a:t>]</a:t>
            </a:r>
            <a:r>
              <a:rPr lang="zh-CN" altLang="en-US" dirty="0" smtClean="0"/>
              <a:t>。</a:t>
            </a:r>
            <a:endParaRPr lang="zh-CN" altLang="en-US" dirty="0"/>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23</a:t>
            </a:fld>
            <a:endParaRPr lang="zh-CN" altLang="en-US"/>
          </a:p>
        </p:txBody>
      </p:sp>
    </p:spTree>
    <p:extLst>
      <p:ext uri="{BB962C8B-B14F-4D97-AF65-F5344CB8AC3E}">
        <p14:creationId xmlns:p14="http://schemas.microsoft.com/office/powerpoint/2010/main" val="4203420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8.8】</a:t>
            </a:r>
            <a:r>
              <a:rPr lang="zh-CN" altLang="en-US" sz="2000">
                <a:solidFill>
                  <a:schemeClr val="accent1"/>
                </a:solidFill>
              </a:rPr>
              <a:t>将数组</a:t>
            </a:r>
            <a:r>
              <a:rPr lang="en-US" altLang="zh-CN" sz="2000">
                <a:solidFill>
                  <a:schemeClr val="accent1"/>
                </a:solidFill>
              </a:rPr>
              <a:t>a</a:t>
            </a:r>
            <a:r>
              <a:rPr lang="zh-CN" altLang="en-US" sz="2000">
                <a:solidFill>
                  <a:schemeClr val="accent1"/>
                </a:solidFill>
              </a:rPr>
              <a:t>中</a:t>
            </a:r>
            <a:r>
              <a:rPr lang="en-US" altLang="zh-CN" sz="2000">
                <a:solidFill>
                  <a:schemeClr val="accent1"/>
                </a:solidFill>
              </a:rPr>
              <a:t>n</a:t>
            </a:r>
            <a:r>
              <a:rPr lang="zh-CN" altLang="en-US" sz="2000">
                <a:solidFill>
                  <a:schemeClr val="accent1"/>
                </a:solidFill>
              </a:rPr>
              <a:t>个整数按相反顺序存放。</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30480" y="1595337"/>
            <a:ext cx="5635487"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a:t>
            </a:r>
            <a:r>
              <a:rPr lang="en-US" altLang="zh-CN" sz="1400" dirty="0" err="1"/>
              <a:t>inv</a:t>
            </a:r>
            <a:r>
              <a:rPr lang="en-US" altLang="zh-CN" sz="1400" dirty="0"/>
              <a:t>(</a:t>
            </a:r>
            <a:r>
              <a:rPr lang="en-US" altLang="zh-CN" sz="1400" dirty="0" err="1"/>
              <a:t>int</a:t>
            </a:r>
            <a:r>
              <a:rPr lang="en-US" altLang="zh-CN" sz="1400" dirty="0"/>
              <a:t> x[],</a:t>
            </a:r>
            <a:r>
              <a:rPr lang="en-US" altLang="zh-CN" sz="1400" dirty="0" err="1"/>
              <a:t>int</a:t>
            </a:r>
            <a:r>
              <a:rPr lang="en-US" altLang="zh-CN" sz="1400" dirty="0"/>
              <a:t> n);	</a:t>
            </a:r>
            <a:r>
              <a:rPr lang="en-US" altLang="zh-CN" sz="1400" dirty="0">
                <a:solidFill>
                  <a:srgbClr val="008000"/>
                </a:solidFill>
              </a:rPr>
              <a:t>//</a:t>
            </a:r>
            <a:r>
              <a:rPr lang="en-US" altLang="zh-CN" sz="1400" dirty="0" err="1">
                <a:solidFill>
                  <a:srgbClr val="008000"/>
                </a:solidFill>
              </a:rPr>
              <a:t>inv</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a:t>
            </a:r>
            <a:r>
              <a:rPr lang="en-US" altLang="zh-CN" sz="1400" dirty="0" err="1"/>
              <a:t>i,a</a:t>
            </a:r>
            <a:r>
              <a:rPr lang="en-US" altLang="zh-CN" sz="1400" dirty="0"/>
              <a:t>[10]={3,7,9,11,0,6,7,5,4,2};</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for(i=0;i&lt;10;i++)</a:t>
            </a:r>
          </a:p>
          <a:p>
            <a:pPr defTabSz="363538"/>
            <a:r>
              <a:rPr lang="en-US" altLang="zh-CN" sz="1400" dirty="0"/>
              <a:t>	</a:t>
            </a:r>
            <a:r>
              <a:rPr lang="en-US" altLang="zh-CN" sz="1400" dirty="0" smtClean="0"/>
              <a:t>	</a:t>
            </a:r>
            <a:r>
              <a:rPr lang="en-US" altLang="zh-CN" sz="1400" dirty="0" err="1" smtClean="0"/>
              <a:t>printf</a:t>
            </a:r>
            <a:r>
              <a:rPr lang="en-US" altLang="zh-CN" sz="1400" dirty="0"/>
              <a:t>("%d ",a[i]);	</a:t>
            </a:r>
            <a:r>
              <a:rPr lang="en-US" altLang="zh-CN" sz="1400" dirty="0">
                <a:solidFill>
                  <a:srgbClr val="008000"/>
                </a:solidFill>
              </a:rPr>
              <a:t>//</a:t>
            </a:r>
            <a:r>
              <a:rPr lang="zh-CN" altLang="en-US" sz="1400" dirty="0">
                <a:solidFill>
                  <a:srgbClr val="008000"/>
                </a:solidFill>
              </a:rPr>
              <a:t>输出未交换时数组各元素的值</a:t>
            </a:r>
          </a:p>
          <a:p>
            <a:pPr defTabSz="363538"/>
            <a:r>
              <a:rPr lang="zh-CN" altLang="en-US" sz="1400" dirty="0"/>
              <a:t>	</a:t>
            </a:r>
            <a:r>
              <a:rPr lang="en-US" altLang="zh-CN" sz="1400" dirty="0" err="1"/>
              <a:t>printf</a:t>
            </a:r>
            <a:r>
              <a:rPr lang="en-US" altLang="zh-CN" sz="1400" dirty="0"/>
              <a:t>("\n");</a:t>
            </a:r>
          </a:p>
          <a:p>
            <a:pPr defTabSz="363538"/>
            <a:r>
              <a:rPr lang="en-US" altLang="zh-CN" sz="1400" dirty="0"/>
              <a:t>	</a:t>
            </a:r>
            <a:r>
              <a:rPr lang="en-US" altLang="zh-CN" sz="1400" b="1" dirty="0" err="1"/>
              <a:t>inv</a:t>
            </a:r>
            <a:r>
              <a:rPr lang="en-US" altLang="zh-CN" sz="1400" b="1" dirty="0"/>
              <a:t>(a,10);</a:t>
            </a:r>
            <a:r>
              <a:rPr lang="en-US" altLang="zh-CN" sz="1400" dirty="0"/>
              <a:t>	</a:t>
            </a:r>
            <a:r>
              <a:rPr lang="en-US" altLang="zh-CN" sz="1400" dirty="0" smtClean="0"/>
              <a:t>			</a:t>
            </a:r>
            <a:r>
              <a:rPr lang="en-US" altLang="zh-CN" sz="1400" dirty="0" smtClean="0">
                <a:solidFill>
                  <a:srgbClr val="008000"/>
                </a:solidFill>
              </a:rPr>
              <a:t>//</a:t>
            </a:r>
            <a:r>
              <a:rPr lang="zh-CN" altLang="en-US" sz="1400" dirty="0">
                <a:solidFill>
                  <a:srgbClr val="008000"/>
                </a:solidFill>
              </a:rPr>
              <a:t>调用</a:t>
            </a:r>
            <a:r>
              <a:rPr lang="en-US" altLang="zh-CN" sz="1400" dirty="0" err="1">
                <a:solidFill>
                  <a:srgbClr val="008000"/>
                </a:solidFill>
              </a:rPr>
              <a:t>inv</a:t>
            </a:r>
            <a:r>
              <a:rPr lang="zh-CN" altLang="en-US" sz="1400" dirty="0">
                <a:solidFill>
                  <a:srgbClr val="008000"/>
                </a:solidFill>
              </a:rPr>
              <a:t>函数，进行交换</a:t>
            </a:r>
          </a:p>
          <a:p>
            <a:pPr defTabSz="363538"/>
            <a:r>
              <a:rPr lang="zh-CN" altLang="en-US" sz="1400" dirty="0"/>
              <a:t>	</a:t>
            </a:r>
            <a:r>
              <a:rPr lang="en-US" altLang="zh-CN" sz="1400" dirty="0" err="1"/>
              <a:t>printf</a:t>
            </a:r>
            <a:r>
              <a:rPr lang="en-US" altLang="zh-CN" sz="1400" dirty="0"/>
              <a:t>("The array has been inverted:\n");</a:t>
            </a:r>
          </a:p>
          <a:p>
            <a:pPr defTabSz="363538"/>
            <a:r>
              <a:rPr lang="en-US" altLang="zh-CN" sz="1400" dirty="0"/>
              <a:t>	for(i=0;i&lt;10;i++)</a:t>
            </a:r>
          </a:p>
          <a:p>
            <a:pPr defTabSz="363538"/>
            <a:r>
              <a:rPr lang="en-US" altLang="zh-CN" sz="1400" dirty="0"/>
              <a:t>	</a:t>
            </a:r>
            <a:r>
              <a:rPr lang="en-US" altLang="zh-CN" sz="1400" dirty="0" smtClean="0"/>
              <a:t>	</a:t>
            </a:r>
            <a:r>
              <a:rPr lang="en-US" altLang="zh-CN" sz="1400" dirty="0" err="1" smtClean="0"/>
              <a:t>printf</a:t>
            </a:r>
            <a:r>
              <a:rPr lang="en-US" altLang="zh-CN" sz="1400" dirty="0"/>
              <a:t>("%d ",a[i]);	</a:t>
            </a:r>
            <a:r>
              <a:rPr lang="en-US" altLang="zh-CN" sz="1400" dirty="0">
                <a:solidFill>
                  <a:srgbClr val="008000"/>
                </a:solidFill>
              </a:rPr>
              <a:t>//</a:t>
            </a:r>
            <a:r>
              <a:rPr lang="zh-CN" altLang="en-US" sz="1400" dirty="0">
                <a:solidFill>
                  <a:srgbClr val="008000"/>
                </a:solidFill>
              </a:rPr>
              <a:t>输出交换后数组各元素的值</a:t>
            </a:r>
          </a:p>
          <a:p>
            <a:pPr defTabSz="363538"/>
            <a:r>
              <a:rPr lang="zh-CN" altLang="en-US"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smtClean="0"/>
              <a:t>}</a:t>
            </a:r>
            <a:endParaRPr lang="en-US" altLang="zh-CN" sz="1400" dirty="0"/>
          </a:p>
          <a:p>
            <a:pPr defTabSz="363538"/>
            <a:r>
              <a:rPr lang="en-US" altLang="zh-CN" sz="1400" b="1" dirty="0"/>
              <a:t>void </a:t>
            </a:r>
            <a:r>
              <a:rPr lang="en-US" altLang="zh-CN" sz="1400" b="1" dirty="0" err="1"/>
              <a:t>inv</a:t>
            </a:r>
            <a:r>
              <a:rPr lang="en-US" altLang="zh-CN" sz="1400" b="1" dirty="0"/>
              <a:t>(</a:t>
            </a:r>
            <a:r>
              <a:rPr lang="en-US" altLang="zh-CN" sz="1400" b="1" dirty="0" err="1"/>
              <a:t>int</a:t>
            </a:r>
            <a:r>
              <a:rPr lang="en-US" altLang="zh-CN" sz="1400" b="1" dirty="0"/>
              <a:t> x[],</a:t>
            </a:r>
            <a:r>
              <a:rPr lang="en-US" altLang="zh-CN" sz="1400" b="1" dirty="0" err="1"/>
              <a:t>int</a:t>
            </a:r>
            <a:r>
              <a:rPr lang="en-US" altLang="zh-CN" sz="1400" b="1" dirty="0"/>
              <a:t> n)</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是数组名</a:t>
            </a:r>
          </a:p>
          <a:p>
            <a:pPr defTabSz="363538"/>
            <a:r>
              <a:rPr lang="en-US" altLang="zh-CN" sz="1400" dirty="0"/>
              <a:t>{	</a:t>
            </a:r>
            <a:r>
              <a:rPr lang="en-US" altLang="zh-CN" sz="1400" dirty="0" err="1"/>
              <a:t>int</a:t>
            </a:r>
            <a:r>
              <a:rPr lang="en-US" altLang="zh-CN" sz="1400" dirty="0"/>
              <a:t> </a:t>
            </a:r>
            <a:r>
              <a:rPr lang="en-US" altLang="zh-CN" sz="1400" dirty="0" err="1"/>
              <a:t>temp,i,j,m</a:t>
            </a:r>
            <a:r>
              <a:rPr lang="en-US" altLang="zh-CN" sz="1400" dirty="0"/>
              <a:t>=(n-1)/2;</a:t>
            </a:r>
          </a:p>
          <a:p>
            <a:pPr defTabSz="363538"/>
            <a:r>
              <a:rPr lang="en-US" altLang="zh-CN" sz="1400" dirty="0"/>
              <a:t>	for(i=0;i</a:t>
            </a:r>
            <a:r>
              <a:rPr lang="en-US" altLang="zh-CN" sz="1400" b="1" dirty="0"/>
              <a:t>&lt;=</a:t>
            </a:r>
            <a:r>
              <a:rPr lang="en-US" altLang="zh-CN" sz="1400" dirty="0" err="1"/>
              <a:t>m;i</a:t>
            </a:r>
            <a:r>
              <a:rPr lang="en-US" altLang="zh-CN" sz="1400" dirty="0"/>
              <a:t>++)</a:t>
            </a:r>
          </a:p>
          <a:p>
            <a:pPr defTabSz="363538"/>
            <a:r>
              <a:rPr lang="en-US" altLang="zh-CN" sz="1400" dirty="0"/>
              <a:t>	{	j=n-1-i;</a:t>
            </a:r>
          </a:p>
          <a:p>
            <a:pPr defTabSz="363538"/>
            <a:r>
              <a:rPr lang="en-US" altLang="zh-CN" sz="1400" dirty="0"/>
              <a:t>		temp=x[i</a:t>
            </a:r>
            <a:r>
              <a:rPr lang="en-US" altLang="zh-CN" sz="1400" dirty="0" smtClean="0"/>
              <a:t>]; x[i</a:t>
            </a:r>
            <a:r>
              <a:rPr lang="en-US" altLang="zh-CN" sz="1400" dirty="0"/>
              <a:t>]=x[j</a:t>
            </a:r>
            <a:r>
              <a:rPr lang="en-US" altLang="zh-CN" sz="1400" dirty="0" smtClean="0"/>
              <a:t>]; x[j</a:t>
            </a:r>
            <a:r>
              <a:rPr lang="en-US" altLang="zh-CN" sz="1400" dirty="0"/>
              <a:t>]=temp;	</a:t>
            </a:r>
            <a:r>
              <a:rPr lang="en-US" altLang="zh-CN" sz="1400" dirty="0" smtClean="0">
                <a:solidFill>
                  <a:srgbClr val="008000"/>
                </a:solidFill>
              </a:rPr>
              <a:t>//</a:t>
            </a:r>
            <a:r>
              <a:rPr lang="zh-CN" altLang="en-US" sz="1400" dirty="0">
                <a:solidFill>
                  <a:srgbClr val="008000"/>
                </a:solidFill>
              </a:rPr>
              <a:t>把</a:t>
            </a:r>
            <a:r>
              <a:rPr lang="en-US" altLang="zh-CN" sz="1400" dirty="0">
                <a:solidFill>
                  <a:srgbClr val="008000"/>
                </a:solidFill>
              </a:rPr>
              <a:t>x[i]</a:t>
            </a:r>
            <a:r>
              <a:rPr lang="zh-CN" altLang="en-US" sz="1400" dirty="0">
                <a:solidFill>
                  <a:srgbClr val="008000"/>
                </a:solidFill>
              </a:rPr>
              <a:t>和</a:t>
            </a:r>
            <a:r>
              <a:rPr lang="en-US" altLang="zh-CN" sz="1400" dirty="0">
                <a:solidFill>
                  <a:srgbClr val="008000"/>
                </a:solidFill>
              </a:rPr>
              <a:t>x[j]</a:t>
            </a:r>
            <a:r>
              <a:rPr lang="zh-CN" altLang="en-US" sz="1400" dirty="0">
                <a:solidFill>
                  <a:srgbClr val="008000"/>
                </a:solidFill>
              </a:rPr>
              <a:t>交换</a:t>
            </a:r>
          </a:p>
          <a:p>
            <a:pPr defTabSz="363538"/>
            <a:r>
              <a:rPr lang="zh-CN" altLang="en-US" sz="1400" dirty="0"/>
              <a:t>	</a:t>
            </a:r>
            <a:r>
              <a:rPr lang="en-US" altLang="zh-CN" sz="1400" dirty="0"/>
              <a:t>}</a:t>
            </a:r>
          </a:p>
          <a:p>
            <a:pPr defTabSz="363538"/>
            <a:r>
              <a:rPr lang="en-US" altLang="zh-CN" sz="1400" dirty="0"/>
              <a:t>	return;</a:t>
            </a:r>
          </a:p>
          <a:p>
            <a:pPr defTabSz="363538"/>
            <a:r>
              <a:rPr lang="en-US" altLang="zh-CN" sz="1400" dirty="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075833350"/>
              </p:ext>
            </p:extLst>
          </p:nvPr>
        </p:nvGraphicFramePr>
        <p:xfrm>
          <a:off x="5790405" y="538771"/>
          <a:ext cx="3623010" cy="914400"/>
        </p:xfrm>
        <a:graphic>
          <a:graphicData uri="http://schemas.openxmlformats.org/drawingml/2006/table">
            <a:tbl>
              <a:tblPr>
                <a:tableStyleId>{5C22544A-7EE6-4342-B048-85BDC9FD1C3A}</a:tableStyleId>
              </a:tblPr>
              <a:tblGrid>
                <a:gridCol w="362301">
                  <a:extLst>
                    <a:ext uri="{9D8B030D-6E8A-4147-A177-3AD203B41FA5}">
                      <a16:colId xmlns:a16="http://schemas.microsoft.com/office/drawing/2014/main" xmlns="" val="3817862434"/>
                    </a:ext>
                  </a:extLst>
                </a:gridCol>
                <a:gridCol w="362301">
                  <a:extLst>
                    <a:ext uri="{9D8B030D-6E8A-4147-A177-3AD203B41FA5}">
                      <a16:colId xmlns:a16="http://schemas.microsoft.com/office/drawing/2014/main" xmlns="" val="1037187938"/>
                    </a:ext>
                  </a:extLst>
                </a:gridCol>
                <a:gridCol w="362301">
                  <a:extLst>
                    <a:ext uri="{9D8B030D-6E8A-4147-A177-3AD203B41FA5}">
                      <a16:colId xmlns:a16="http://schemas.microsoft.com/office/drawing/2014/main" xmlns="" val="1037219935"/>
                    </a:ext>
                  </a:extLst>
                </a:gridCol>
                <a:gridCol w="362301">
                  <a:extLst>
                    <a:ext uri="{9D8B030D-6E8A-4147-A177-3AD203B41FA5}">
                      <a16:colId xmlns:a16="http://schemas.microsoft.com/office/drawing/2014/main" xmlns="" val="1525834469"/>
                    </a:ext>
                  </a:extLst>
                </a:gridCol>
                <a:gridCol w="362301">
                  <a:extLst>
                    <a:ext uri="{9D8B030D-6E8A-4147-A177-3AD203B41FA5}">
                      <a16:colId xmlns:a16="http://schemas.microsoft.com/office/drawing/2014/main" xmlns="" val="1911880979"/>
                    </a:ext>
                  </a:extLst>
                </a:gridCol>
                <a:gridCol w="362301">
                  <a:extLst>
                    <a:ext uri="{9D8B030D-6E8A-4147-A177-3AD203B41FA5}">
                      <a16:colId xmlns:a16="http://schemas.microsoft.com/office/drawing/2014/main" xmlns="" val="2997180345"/>
                    </a:ext>
                  </a:extLst>
                </a:gridCol>
                <a:gridCol w="362301">
                  <a:extLst>
                    <a:ext uri="{9D8B030D-6E8A-4147-A177-3AD203B41FA5}">
                      <a16:colId xmlns:a16="http://schemas.microsoft.com/office/drawing/2014/main" xmlns="" val="4032784791"/>
                    </a:ext>
                  </a:extLst>
                </a:gridCol>
                <a:gridCol w="362301">
                  <a:extLst>
                    <a:ext uri="{9D8B030D-6E8A-4147-A177-3AD203B41FA5}">
                      <a16:colId xmlns:a16="http://schemas.microsoft.com/office/drawing/2014/main" xmlns="" val="4217575647"/>
                    </a:ext>
                  </a:extLst>
                </a:gridCol>
                <a:gridCol w="362301">
                  <a:extLst>
                    <a:ext uri="{9D8B030D-6E8A-4147-A177-3AD203B41FA5}">
                      <a16:colId xmlns:a16="http://schemas.microsoft.com/office/drawing/2014/main" xmlns="" val="2313449745"/>
                    </a:ext>
                  </a:extLst>
                </a:gridCol>
                <a:gridCol w="362301">
                  <a:extLst>
                    <a:ext uri="{9D8B030D-6E8A-4147-A177-3AD203B41FA5}">
                      <a16:colId xmlns:a16="http://schemas.microsoft.com/office/drawing/2014/main" xmlns="" val="394942706"/>
                    </a:ext>
                  </a:extLst>
                </a:gridCol>
              </a:tblGrid>
              <a:tr h="0">
                <a:tc>
                  <a:txBody>
                    <a:bodyPr/>
                    <a:lstStyle/>
                    <a:p>
                      <a:pPr algn="ctr"/>
                      <a:r>
                        <a:rPr lang="en-US" altLang="zh-CN" sz="1400" smtClean="0"/>
                        <a:t>3</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9</a:t>
                      </a:r>
                      <a:endParaRPr lang="zh-CN" altLang="en-US" sz="1400"/>
                    </a:p>
                  </a:txBody>
                  <a:tcPr marL="36000" marR="36000" marT="0" marB="0">
                    <a:lnB w="12700" cmpd="sng">
                      <a:noFill/>
                    </a:lnB>
                  </a:tcPr>
                </a:tc>
                <a:tc>
                  <a:txBody>
                    <a:bodyPr/>
                    <a:lstStyle/>
                    <a:p>
                      <a:pPr algn="ctr"/>
                      <a:r>
                        <a:rPr lang="en-US" altLang="zh-CN" sz="1400" smtClean="0"/>
                        <a:t>11</a:t>
                      </a:r>
                      <a:endParaRPr lang="zh-CN" altLang="en-US" sz="1400"/>
                    </a:p>
                  </a:txBody>
                  <a:tcPr marL="36000" marR="36000" marT="0" marB="0">
                    <a:lnB w="12700" cmpd="sng">
                      <a:noFill/>
                    </a:lnB>
                  </a:tcPr>
                </a:tc>
                <a:tc>
                  <a:txBody>
                    <a:bodyPr/>
                    <a:lstStyle/>
                    <a:p>
                      <a:pPr algn="ctr"/>
                      <a:r>
                        <a:rPr lang="en-US" altLang="zh-CN" sz="1400" smtClean="0"/>
                        <a:t>0</a:t>
                      </a:r>
                      <a:endParaRPr lang="zh-CN" altLang="en-US" sz="1400"/>
                    </a:p>
                  </a:txBody>
                  <a:tcPr marL="36000" marR="36000" marT="0" marB="0">
                    <a:lnB w="12700" cmpd="sng">
                      <a:noFill/>
                    </a:lnB>
                  </a:tcPr>
                </a:tc>
                <a:tc>
                  <a:txBody>
                    <a:bodyPr/>
                    <a:lstStyle/>
                    <a:p>
                      <a:pPr algn="ctr"/>
                      <a:r>
                        <a:rPr lang="en-US" altLang="zh-CN" sz="1400" smtClean="0"/>
                        <a:t>6</a:t>
                      </a:r>
                      <a:endParaRPr lang="zh-CN" altLang="en-US" sz="1400"/>
                    </a:p>
                  </a:txBody>
                  <a:tcPr marL="36000" marR="36000" marT="0" marB="0">
                    <a:lnB w="12700" cmpd="sng">
                      <a:noFill/>
                    </a:lnB>
                  </a:tcPr>
                </a:tc>
                <a:tc>
                  <a:txBody>
                    <a:bodyPr/>
                    <a:lstStyle/>
                    <a:p>
                      <a:pPr algn="ctr"/>
                      <a:r>
                        <a:rPr lang="en-US" altLang="zh-CN" sz="1400" smtClean="0"/>
                        <a:t>7</a:t>
                      </a:r>
                      <a:endParaRPr lang="zh-CN" altLang="en-US" sz="1400"/>
                    </a:p>
                  </a:txBody>
                  <a:tcPr marL="36000" marR="36000" marT="0" marB="0">
                    <a:lnB w="12700" cmpd="sng">
                      <a:noFill/>
                    </a:lnB>
                  </a:tcPr>
                </a:tc>
                <a:tc>
                  <a:txBody>
                    <a:bodyPr/>
                    <a:lstStyle/>
                    <a:p>
                      <a:pPr algn="ctr"/>
                      <a:r>
                        <a:rPr lang="en-US" altLang="zh-CN" sz="1400" smtClean="0"/>
                        <a:t>5</a:t>
                      </a:r>
                      <a:endParaRPr lang="zh-CN" altLang="en-US" sz="1400"/>
                    </a:p>
                  </a:txBody>
                  <a:tcPr marL="36000" marR="36000" marT="0" marB="0">
                    <a:lnB w="12700" cmpd="sng">
                      <a:noFill/>
                    </a:lnB>
                  </a:tcPr>
                </a:tc>
                <a:tc>
                  <a:txBody>
                    <a:bodyPr/>
                    <a:lstStyle/>
                    <a:p>
                      <a:pPr algn="ctr"/>
                      <a:r>
                        <a:rPr lang="en-US" altLang="zh-CN" sz="1400" smtClean="0"/>
                        <a:t>4</a:t>
                      </a:r>
                      <a:endParaRPr lang="zh-CN" altLang="en-US" sz="1400"/>
                    </a:p>
                  </a:txBody>
                  <a:tcPr marL="36000" marR="36000" marT="0" marB="0">
                    <a:lnB w="12700" cmpd="sng">
                      <a:noFill/>
                    </a:lnB>
                  </a:tcPr>
                </a:tc>
                <a:tc>
                  <a:txBody>
                    <a:bodyPr/>
                    <a:lstStyle/>
                    <a:p>
                      <a:pPr algn="ctr"/>
                      <a:r>
                        <a:rPr lang="en-US" altLang="zh-CN" sz="1400" smtClean="0"/>
                        <a:t>2</a:t>
                      </a:r>
                      <a:endParaRPr lang="zh-CN" altLang="en-US" sz="1400"/>
                    </a:p>
                  </a:txBody>
                  <a:tcPr marL="36000" marR="36000" marT="0" marB="0">
                    <a:lnB w="12700" cmpd="sng">
                      <a:noFill/>
                    </a:lnB>
                  </a:tcPr>
                </a:tc>
                <a:extLst>
                  <a:ext uri="{0D108BD9-81ED-4DB2-BD59-A6C34878D82A}">
                    <a16:rowId xmlns:a16="http://schemas.microsoft.com/office/drawing/2014/main" xmlns="" val="1889355320"/>
                  </a:ext>
                </a:extLst>
              </a:tr>
              <a:tr h="0">
                <a:tc>
                  <a:txBody>
                    <a:bodyPr/>
                    <a:lstStyle/>
                    <a:p>
                      <a:pPr algn="ctr"/>
                      <a:r>
                        <a:rPr lang="zh-CN" altLang="en-US" sz="1800" b="0" smtClean="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smtClean="0"/>
                        <a:t>↑</a:t>
                      </a: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3748217"/>
                  </a:ext>
                </a:extLst>
              </a:tr>
              <a:tr h="0">
                <a:tc>
                  <a:txBody>
                    <a:bodyPr/>
                    <a:lstStyle/>
                    <a:p>
                      <a:pPr algn="ctr"/>
                      <a:r>
                        <a:rPr lang="en-US" altLang="zh-CN" sz="1400" smtClean="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7335906"/>
                  </a:ext>
                </a:extLst>
              </a:tr>
              <a:tr h="0">
                <a:tc>
                  <a:txBody>
                    <a:bodyPr/>
                    <a:lstStyle/>
                    <a:p>
                      <a:pPr algn="ctr"/>
                      <a:r>
                        <a:rPr lang="en-US" altLang="zh-CN" sz="1400" smtClean="0"/>
                        <a:t>2</a:t>
                      </a:r>
                      <a:endParaRPr lang="zh-CN" altLang="en-US" sz="1400"/>
                    </a:p>
                  </a:txBody>
                  <a:tcPr marL="36000" marR="36000" marT="0" marB="0">
                    <a:lnT w="12700" cmpd="sng">
                      <a:noFill/>
                    </a:lnT>
                  </a:tcPr>
                </a:tc>
                <a:tc>
                  <a:txBody>
                    <a:bodyPr/>
                    <a:lstStyle/>
                    <a:p>
                      <a:pPr algn="ctr"/>
                      <a:r>
                        <a:rPr lang="en-US" altLang="zh-CN" sz="1400" smtClean="0"/>
                        <a:t>4</a:t>
                      </a:r>
                      <a:endParaRPr lang="zh-CN" altLang="en-US" sz="1400"/>
                    </a:p>
                  </a:txBody>
                  <a:tcPr marL="36000" marR="36000" marT="0" marB="0">
                    <a:lnT w="12700" cmpd="sng">
                      <a:noFill/>
                    </a:lnT>
                  </a:tcPr>
                </a:tc>
                <a:tc>
                  <a:txBody>
                    <a:bodyPr/>
                    <a:lstStyle/>
                    <a:p>
                      <a:pPr algn="ctr"/>
                      <a:r>
                        <a:rPr lang="en-US" altLang="zh-CN" sz="1400" smtClean="0"/>
                        <a:t>5</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6</a:t>
                      </a:r>
                      <a:endParaRPr lang="zh-CN" altLang="en-US" sz="1400"/>
                    </a:p>
                  </a:txBody>
                  <a:tcPr marL="36000" marR="36000" marT="0" marB="0">
                    <a:lnT w="12700" cmpd="sng">
                      <a:noFill/>
                    </a:lnT>
                  </a:tcPr>
                </a:tc>
                <a:tc>
                  <a:txBody>
                    <a:bodyPr/>
                    <a:lstStyle/>
                    <a:p>
                      <a:pPr algn="ctr"/>
                      <a:r>
                        <a:rPr lang="en-US" altLang="zh-CN" sz="1400" smtClean="0"/>
                        <a:t>0</a:t>
                      </a:r>
                      <a:endParaRPr lang="zh-CN" altLang="en-US" sz="1400"/>
                    </a:p>
                  </a:txBody>
                  <a:tcPr marL="36000" marR="36000" marT="0" marB="0">
                    <a:lnT w="12700" cmpd="sng">
                      <a:noFill/>
                    </a:lnT>
                  </a:tcPr>
                </a:tc>
                <a:tc>
                  <a:txBody>
                    <a:bodyPr/>
                    <a:lstStyle/>
                    <a:p>
                      <a:pPr algn="ctr"/>
                      <a:r>
                        <a:rPr lang="en-US" altLang="zh-CN" sz="1400" smtClean="0"/>
                        <a:t>11</a:t>
                      </a:r>
                      <a:endParaRPr lang="zh-CN" altLang="en-US" sz="1400"/>
                    </a:p>
                  </a:txBody>
                  <a:tcPr marL="36000" marR="36000" marT="0" marB="0">
                    <a:lnT w="12700" cmpd="sng">
                      <a:noFill/>
                    </a:lnT>
                  </a:tcPr>
                </a:tc>
                <a:tc>
                  <a:txBody>
                    <a:bodyPr/>
                    <a:lstStyle/>
                    <a:p>
                      <a:pPr algn="ctr"/>
                      <a:r>
                        <a:rPr lang="en-US" altLang="zh-CN" sz="1400" smtClean="0"/>
                        <a:t>9</a:t>
                      </a:r>
                      <a:endParaRPr lang="zh-CN" altLang="en-US" sz="1400"/>
                    </a:p>
                  </a:txBody>
                  <a:tcPr marL="36000" marR="36000" marT="0" marB="0">
                    <a:lnT w="12700" cmpd="sng">
                      <a:noFill/>
                    </a:lnT>
                  </a:tcPr>
                </a:tc>
                <a:tc>
                  <a:txBody>
                    <a:bodyPr/>
                    <a:lstStyle/>
                    <a:p>
                      <a:pPr algn="ctr"/>
                      <a:r>
                        <a:rPr lang="en-US" altLang="zh-CN" sz="1400" smtClean="0"/>
                        <a:t>7</a:t>
                      </a:r>
                      <a:endParaRPr lang="zh-CN" altLang="en-US" sz="1400"/>
                    </a:p>
                  </a:txBody>
                  <a:tcPr marL="36000" marR="36000" marT="0" marB="0">
                    <a:lnT w="12700" cmpd="sng">
                      <a:noFill/>
                    </a:lnT>
                  </a:tcPr>
                </a:tc>
                <a:tc>
                  <a:txBody>
                    <a:bodyPr/>
                    <a:lstStyle/>
                    <a:p>
                      <a:pPr algn="ctr"/>
                      <a:r>
                        <a:rPr lang="en-US" altLang="zh-CN" sz="1400" smtClean="0"/>
                        <a:t>3</a:t>
                      </a:r>
                      <a:endParaRPr lang="zh-CN" altLang="en-US" sz="1400"/>
                    </a:p>
                  </a:txBody>
                  <a:tcPr marL="36000" marR="36000" marT="0" marB="0">
                    <a:lnT w="12700" cmpd="sng">
                      <a:noFill/>
                    </a:lnT>
                  </a:tcPr>
                </a:tc>
                <a:extLst>
                  <a:ext uri="{0D108BD9-81ED-4DB2-BD59-A6C34878D82A}">
                    <a16:rowId xmlns:a16="http://schemas.microsoft.com/office/drawing/2014/main" xmlns="" val="1234631809"/>
                  </a:ext>
                </a:extLst>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a:extLst>
              <a:ext uri="{FF2B5EF4-FFF2-40B4-BE49-F238E27FC236}">
                <a16:creationId xmlns:a16="http://schemas.microsoft.com/office/drawing/2014/main" xmlns="" id="{5382CD89-35B6-4BD4-B332-B011068CC402}"/>
              </a:ext>
            </a:extLst>
          </p:cNvPr>
          <p:cNvSpPr/>
          <p:nvPr/>
        </p:nvSpPr>
        <p:spPr>
          <a:xfrm>
            <a:off x="5790405" y="1595337"/>
            <a:ext cx="416131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a:t>
            </a:r>
            <a:r>
              <a:rPr lang="en-US" altLang="zh-CN" sz="1400" dirty="0" err="1"/>
              <a:t>inv</a:t>
            </a:r>
            <a:r>
              <a:rPr lang="en-US" altLang="zh-CN" sz="1400" dirty="0"/>
              <a:t>(</a:t>
            </a:r>
            <a:r>
              <a:rPr lang="en-US" altLang="zh-CN" sz="1400" dirty="0" err="1"/>
              <a:t>int</a:t>
            </a:r>
            <a:r>
              <a:rPr lang="en-US" altLang="zh-CN" sz="1400" dirty="0"/>
              <a:t> *</a:t>
            </a:r>
            <a:r>
              <a:rPr lang="en-US" altLang="zh-CN" sz="1400" dirty="0" err="1"/>
              <a:t>x,int</a:t>
            </a:r>
            <a:r>
              <a:rPr lang="en-US" altLang="zh-CN" sz="1400" dirty="0"/>
              <a:t> n);</a:t>
            </a:r>
          </a:p>
          <a:p>
            <a:pPr defTabSz="363538"/>
            <a:r>
              <a:rPr lang="en-US" altLang="zh-CN" sz="1400" dirty="0"/>
              <a:t>	</a:t>
            </a:r>
            <a:r>
              <a:rPr lang="en-US" altLang="zh-CN" sz="1400" dirty="0" err="1"/>
              <a:t>int</a:t>
            </a:r>
            <a:r>
              <a:rPr lang="en-US" altLang="zh-CN" sz="1400" dirty="0"/>
              <a:t> </a:t>
            </a:r>
            <a:r>
              <a:rPr lang="en-US" altLang="zh-CN" sz="1400" dirty="0" err="1"/>
              <a:t>i,a</a:t>
            </a:r>
            <a:r>
              <a:rPr lang="en-US" altLang="zh-CN" sz="1400" dirty="0"/>
              <a:t>[10]={3,7,9,11,0,6,7,5,4,2};</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for(i=0;i&lt;10;i++)</a:t>
            </a:r>
          </a:p>
          <a:p>
            <a:pPr defTabSz="363538"/>
            <a:r>
              <a:rPr lang="en-US" altLang="zh-CN" sz="1400" dirty="0"/>
              <a:t>		</a:t>
            </a:r>
            <a:r>
              <a:rPr lang="en-US" altLang="zh-CN" sz="1400" dirty="0" err="1"/>
              <a:t>printf</a:t>
            </a:r>
            <a:r>
              <a:rPr lang="en-US" altLang="zh-CN" sz="1400" dirty="0"/>
              <a:t>("%d ",a[i]);</a:t>
            </a:r>
          </a:p>
          <a:p>
            <a:pPr defTabSz="363538"/>
            <a:r>
              <a:rPr lang="en-US" altLang="zh-CN" sz="1400" dirty="0"/>
              <a:t>	</a:t>
            </a:r>
            <a:r>
              <a:rPr lang="en-US" altLang="zh-CN" sz="1400" dirty="0" err="1"/>
              <a:t>printf</a:t>
            </a:r>
            <a:r>
              <a:rPr lang="en-US" altLang="zh-CN" sz="1400" dirty="0"/>
              <a:t>("\n");</a:t>
            </a:r>
          </a:p>
          <a:p>
            <a:pPr defTabSz="363538"/>
            <a:r>
              <a:rPr lang="en-US" altLang="zh-CN" sz="1400" dirty="0"/>
              <a:t>	</a:t>
            </a:r>
            <a:r>
              <a:rPr lang="en-US" altLang="zh-CN" sz="1400" b="1" dirty="0" err="1"/>
              <a:t>inv</a:t>
            </a:r>
            <a:r>
              <a:rPr lang="en-US" altLang="zh-CN" sz="1400" b="1" dirty="0"/>
              <a:t>(a,10)</a:t>
            </a:r>
            <a:r>
              <a:rPr lang="en-US" altLang="zh-CN" sz="1400" dirty="0"/>
              <a:t>;</a:t>
            </a:r>
          </a:p>
          <a:p>
            <a:pPr defTabSz="363538"/>
            <a:r>
              <a:rPr lang="en-US" altLang="zh-CN" sz="1400" dirty="0"/>
              <a:t>	</a:t>
            </a:r>
            <a:r>
              <a:rPr lang="en-US" altLang="zh-CN" sz="1400" dirty="0" err="1"/>
              <a:t>printf</a:t>
            </a:r>
            <a:r>
              <a:rPr lang="en-US" altLang="zh-CN" sz="1400" dirty="0"/>
              <a:t>("The array has been inverted:\n");</a:t>
            </a:r>
          </a:p>
          <a:p>
            <a:pPr defTabSz="363538"/>
            <a:r>
              <a:rPr lang="en-US" altLang="zh-CN" sz="1400" dirty="0"/>
              <a:t>	for(i=0;i&lt;10;i++)</a:t>
            </a:r>
          </a:p>
          <a:p>
            <a:pPr defTabSz="363538"/>
            <a:r>
              <a:rPr lang="en-US" altLang="zh-CN" sz="1400" dirty="0"/>
              <a:t>		</a:t>
            </a:r>
            <a:r>
              <a:rPr lang="en-US" altLang="zh-CN" sz="1400" dirty="0" err="1"/>
              <a:t>printf</a:t>
            </a:r>
            <a:r>
              <a:rPr lang="en-US" altLang="zh-CN" sz="1400" dirty="0"/>
              <a:t>("%d ",a[i]);</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endParaRPr lang="en-US" altLang="zh-CN" sz="1400" dirty="0"/>
          </a:p>
          <a:p>
            <a:pPr defTabSz="363538"/>
            <a:r>
              <a:rPr lang="en-US" altLang="zh-CN" sz="1400" b="1" dirty="0"/>
              <a:t>void </a:t>
            </a:r>
            <a:r>
              <a:rPr lang="en-US" altLang="zh-CN" sz="1400" b="1" dirty="0" err="1"/>
              <a:t>inv</a:t>
            </a:r>
            <a:r>
              <a:rPr lang="en-US" altLang="zh-CN" sz="1400" b="1" dirty="0"/>
              <a:t>(</a:t>
            </a:r>
            <a:r>
              <a:rPr lang="en-US" altLang="zh-CN" sz="1400" b="1" dirty="0" err="1"/>
              <a:t>int</a:t>
            </a:r>
            <a:r>
              <a:rPr lang="en-US" altLang="zh-CN" sz="1400" b="1" dirty="0"/>
              <a:t> </a:t>
            </a:r>
            <a:r>
              <a:rPr lang="en-US" altLang="zh-CN" sz="1400" b="1" dirty="0">
                <a:solidFill>
                  <a:schemeClr val="accent6"/>
                </a:solidFill>
              </a:rPr>
              <a:t>*</a:t>
            </a:r>
            <a:r>
              <a:rPr lang="en-US" altLang="zh-CN" sz="1400" b="1" dirty="0" err="1">
                <a:solidFill>
                  <a:schemeClr val="accent6"/>
                </a:solidFill>
              </a:rPr>
              <a:t>x</a:t>
            </a:r>
            <a:r>
              <a:rPr lang="en-US" altLang="zh-CN" sz="1400" b="1" dirty="0" err="1"/>
              <a:t>,int</a:t>
            </a:r>
            <a:r>
              <a:rPr lang="en-US" altLang="zh-CN" sz="1400" b="1" dirty="0"/>
              <a:t> n</a:t>
            </a:r>
            <a:r>
              <a:rPr lang="en-US" altLang="zh-CN" sz="1400" b="1" dirty="0" smtClean="0"/>
              <a:t>)</a:t>
            </a:r>
            <a:r>
              <a:rPr lang="en-US" altLang="zh-CN" sz="1400" b="1" dirty="0"/>
              <a:t> </a:t>
            </a:r>
            <a:r>
              <a:rPr lang="en-US" altLang="zh-CN" sz="1400" dirty="0" smtClean="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是指针变量</a:t>
            </a:r>
          </a:p>
          <a:p>
            <a:pPr defTabSz="363538"/>
            <a:r>
              <a:rPr lang="en-US" altLang="zh-CN" sz="1400" dirty="0"/>
              <a:t>{	</a:t>
            </a:r>
            <a:r>
              <a:rPr lang="en-US" altLang="zh-CN" sz="1400" dirty="0" err="1"/>
              <a:t>int</a:t>
            </a:r>
            <a:r>
              <a:rPr lang="en-US" altLang="zh-CN" sz="1400" dirty="0"/>
              <a:t> </a:t>
            </a:r>
            <a:r>
              <a:rPr lang="en-US" altLang="zh-CN" sz="1400" dirty="0">
                <a:solidFill>
                  <a:schemeClr val="accent6"/>
                </a:solidFill>
              </a:rPr>
              <a:t>*</a:t>
            </a:r>
            <a:r>
              <a:rPr lang="en-US" altLang="zh-CN" sz="1400" dirty="0" err="1">
                <a:solidFill>
                  <a:schemeClr val="accent6"/>
                </a:solidFill>
              </a:rPr>
              <a:t>p</a:t>
            </a:r>
            <a:r>
              <a:rPr lang="en-US" altLang="zh-CN" sz="1400" dirty="0" err="1"/>
              <a:t>,temp</a:t>
            </a:r>
            <a:r>
              <a:rPr lang="en-US" altLang="zh-CN" sz="1400" dirty="0"/>
              <a:t>,</a:t>
            </a:r>
            <a:r>
              <a:rPr lang="en-US" altLang="zh-CN" sz="1400" dirty="0">
                <a:solidFill>
                  <a:schemeClr val="accent6"/>
                </a:solidFill>
              </a:rPr>
              <a:t>*i</a:t>
            </a:r>
            <a:r>
              <a:rPr lang="en-US" altLang="zh-CN" sz="1400" dirty="0"/>
              <a:t>,</a:t>
            </a:r>
            <a:r>
              <a:rPr lang="en-US" altLang="zh-CN" sz="1400" dirty="0">
                <a:solidFill>
                  <a:schemeClr val="accent6"/>
                </a:solidFill>
              </a:rPr>
              <a:t>*</a:t>
            </a:r>
            <a:r>
              <a:rPr lang="en-US" altLang="zh-CN" sz="1400" dirty="0" err="1">
                <a:solidFill>
                  <a:schemeClr val="accent6"/>
                </a:solidFill>
              </a:rPr>
              <a:t>j</a:t>
            </a:r>
            <a:r>
              <a:rPr lang="en-US" altLang="zh-CN" sz="1400" dirty="0" err="1"/>
              <a:t>,m</a:t>
            </a:r>
            <a:r>
              <a:rPr lang="en-US" altLang="zh-CN" sz="1400" dirty="0"/>
              <a:t>=(n-1)/2;</a:t>
            </a:r>
          </a:p>
          <a:p>
            <a:pPr defTabSz="363538"/>
            <a:r>
              <a:rPr lang="en-US" altLang="zh-CN" sz="1400" dirty="0"/>
              <a:t>	</a:t>
            </a:r>
            <a:r>
              <a:rPr lang="en-US" altLang="zh-CN" sz="1400" dirty="0">
                <a:solidFill>
                  <a:schemeClr val="accent6"/>
                </a:solidFill>
              </a:rPr>
              <a:t>i=x</a:t>
            </a:r>
            <a:r>
              <a:rPr lang="en-US" altLang="zh-CN" sz="1400" dirty="0" smtClean="0">
                <a:solidFill>
                  <a:schemeClr val="accent6"/>
                </a:solidFill>
              </a:rPr>
              <a:t>; j=x+n-1; p=</a:t>
            </a:r>
            <a:r>
              <a:rPr lang="en-US" altLang="zh-CN" sz="1400" dirty="0" err="1" smtClean="0">
                <a:solidFill>
                  <a:schemeClr val="accent6"/>
                </a:solidFill>
              </a:rPr>
              <a:t>x+m</a:t>
            </a:r>
            <a:r>
              <a:rPr lang="en-US" altLang="zh-CN" sz="1400" dirty="0">
                <a:solidFill>
                  <a:schemeClr val="accent6"/>
                </a:solidFill>
              </a:rPr>
              <a:t>;</a:t>
            </a:r>
          </a:p>
          <a:p>
            <a:pPr defTabSz="363538"/>
            <a:r>
              <a:rPr lang="en-US" altLang="zh-CN" sz="1400" dirty="0"/>
              <a:t>	for(</a:t>
            </a:r>
            <a:r>
              <a:rPr lang="en-US" altLang="zh-CN" sz="1400" dirty="0">
                <a:solidFill>
                  <a:schemeClr val="accent6"/>
                </a:solidFill>
              </a:rPr>
              <a:t>;i&lt;=</a:t>
            </a:r>
            <a:r>
              <a:rPr lang="en-US" altLang="zh-CN" sz="1400" dirty="0" err="1">
                <a:solidFill>
                  <a:schemeClr val="accent6"/>
                </a:solidFill>
              </a:rPr>
              <a:t>p;i</a:t>
            </a:r>
            <a:r>
              <a:rPr lang="en-US" altLang="zh-CN" sz="1400" dirty="0">
                <a:solidFill>
                  <a:schemeClr val="accent6"/>
                </a:solidFill>
              </a:rPr>
              <a:t>++,j--</a:t>
            </a:r>
            <a:r>
              <a:rPr lang="en-US" altLang="zh-CN" sz="1400" dirty="0"/>
              <a:t>)</a:t>
            </a:r>
          </a:p>
          <a:p>
            <a:pPr defTabSz="363538"/>
            <a:r>
              <a:rPr lang="en-US" altLang="zh-CN" sz="1400" dirty="0"/>
              <a:t>	</a:t>
            </a:r>
            <a:r>
              <a:rPr lang="en-US" altLang="zh-CN" sz="1400" dirty="0" smtClean="0"/>
              <a:t>{ </a:t>
            </a:r>
            <a:r>
              <a:rPr lang="en-US" altLang="zh-CN" sz="1400" dirty="0" smtClean="0">
                <a:solidFill>
                  <a:schemeClr val="accent6"/>
                </a:solidFill>
              </a:rPr>
              <a:t>temp</a:t>
            </a:r>
            <a:r>
              <a:rPr lang="en-US" altLang="zh-CN" sz="1400" dirty="0">
                <a:solidFill>
                  <a:schemeClr val="accent6"/>
                </a:solidFill>
              </a:rPr>
              <a:t>=*i</a:t>
            </a:r>
            <a:r>
              <a:rPr lang="en-US" altLang="zh-CN" sz="1400" dirty="0" smtClean="0">
                <a:solidFill>
                  <a:schemeClr val="accent6"/>
                </a:solidFill>
              </a:rPr>
              <a:t>; *</a:t>
            </a:r>
            <a:r>
              <a:rPr lang="en-US" altLang="zh-CN" sz="1400" dirty="0">
                <a:solidFill>
                  <a:schemeClr val="accent6"/>
                </a:solidFill>
              </a:rPr>
              <a:t>i=*j</a:t>
            </a:r>
            <a:r>
              <a:rPr lang="en-US" altLang="zh-CN" sz="1400" dirty="0" smtClean="0">
                <a:solidFill>
                  <a:schemeClr val="accent6"/>
                </a:solidFill>
              </a:rPr>
              <a:t>; *</a:t>
            </a:r>
            <a:r>
              <a:rPr lang="en-US" altLang="zh-CN" sz="1400" dirty="0">
                <a:solidFill>
                  <a:schemeClr val="accent6"/>
                </a:solidFill>
              </a:rPr>
              <a:t>j=temp</a:t>
            </a:r>
            <a:r>
              <a:rPr lang="en-US" altLang="zh-CN" sz="1400" dirty="0" smtClean="0">
                <a:solidFill>
                  <a:schemeClr val="accent6"/>
                </a:solidFill>
              </a:rPr>
              <a:t>;</a:t>
            </a:r>
            <a:r>
              <a:rPr lang="en-US" altLang="zh-CN" sz="1400" dirty="0" smtClean="0"/>
              <a:t>} </a:t>
            </a:r>
            <a:r>
              <a:rPr lang="en-US" altLang="zh-CN" sz="1200" dirty="0" smtClean="0">
                <a:solidFill>
                  <a:srgbClr val="008000"/>
                </a:solidFill>
              </a:rPr>
              <a:t>//*</a:t>
            </a:r>
            <a:r>
              <a:rPr lang="en-US" altLang="zh-CN" sz="1200" dirty="0">
                <a:solidFill>
                  <a:srgbClr val="008000"/>
                </a:solidFill>
              </a:rPr>
              <a:t>i</a:t>
            </a:r>
            <a:r>
              <a:rPr lang="zh-CN" altLang="en-US" sz="1200" dirty="0">
                <a:solidFill>
                  <a:srgbClr val="008000"/>
                </a:solidFill>
              </a:rPr>
              <a:t>与*</a:t>
            </a:r>
            <a:r>
              <a:rPr lang="en-US" altLang="zh-CN" sz="1200" dirty="0">
                <a:solidFill>
                  <a:srgbClr val="008000"/>
                </a:solidFill>
              </a:rPr>
              <a:t>j</a:t>
            </a:r>
            <a:r>
              <a:rPr lang="zh-CN" altLang="en-US" sz="1200" dirty="0">
                <a:solidFill>
                  <a:srgbClr val="008000"/>
                </a:solidFill>
              </a:rPr>
              <a:t>交换</a:t>
            </a:r>
          </a:p>
          <a:p>
            <a:pPr defTabSz="363538"/>
            <a:r>
              <a:rPr lang="zh-CN" altLang="en-US" sz="1400" dirty="0"/>
              <a:t>	</a:t>
            </a:r>
            <a:r>
              <a:rPr lang="en-US" altLang="zh-CN" sz="1400" dirty="0"/>
              <a:t>return;</a:t>
            </a:r>
          </a:p>
          <a:p>
            <a:pPr defTabSz="363538"/>
            <a:r>
              <a:rPr lang="en-US" altLang="zh-CN" sz="1400" dirty="0"/>
              <a:t>}</a:t>
            </a:r>
            <a:endParaRPr lang="zh-CN" altLang="en-US" sz="1400" b="1" dirty="0">
              <a:solidFill>
                <a:srgbClr val="008000"/>
              </a:solidFill>
            </a:endParaRPr>
          </a:p>
        </p:txBody>
      </p:sp>
      <p:pic>
        <p:nvPicPr>
          <p:cNvPr id="8" name="图片 7"/>
          <p:cNvPicPr>
            <a:picLocks noChangeAspect="1"/>
          </p:cNvPicPr>
          <p:nvPr/>
        </p:nvPicPr>
        <p:blipFill>
          <a:blip r:embed="rId3" cstate="print"/>
          <a:stretch>
            <a:fillRect/>
          </a:stretch>
        </p:blipFill>
        <p:spPr>
          <a:xfrm>
            <a:off x="9503913" y="596250"/>
            <a:ext cx="2592009" cy="856921"/>
          </a:xfrm>
          <a:prstGeom prst="rect">
            <a:avLst/>
          </a:prstGeom>
        </p:spPr>
      </p:pic>
      <p:graphicFrame>
        <p:nvGraphicFramePr>
          <p:cNvPr id="17" name="表格 16"/>
          <p:cNvGraphicFramePr>
            <a:graphicFrameLocks noGrp="1"/>
          </p:cNvGraphicFramePr>
          <p:nvPr>
            <p:extLst>
              <p:ext uri="{D42A27DB-BD31-4B8C-83A1-F6EECF244321}">
                <p14:modId xmlns:p14="http://schemas.microsoft.com/office/powerpoint/2010/main" val="1089343068"/>
              </p:ext>
            </p:extLst>
          </p:nvPr>
        </p:nvGraphicFramePr>
        <p:xfrm>
          <a:off x="10008705" y="2748171"/>
          <a:ext cx="1908000" cy="3199920"/>
        </p:xfrm>
        <a:graphic>
          <a:graphicData uri="http://schemas.openxmlformats.org/drawingml/2006/table">
            <a:tbl>
              <a:tblPr>
                <a:tableStyleId>{5C22544A-7EE6-4342-B048-85BDC9FD1C3A}</a:tableStyleId>
              </a:tblPr>
              <a:tblGrid>
                <a:gridCol w="792000">
                  <a:extLst>
                    <a:ext uri="{9D8B030D-6E8A-4147-A177-3AD203B41FA5}">
                      <a16:colId xmlns:a16="http://schemas.microsoft.com/office/drawing/2014/main" xmlns="" val="4019418062"/>
                    </a:ext>
                  </a:extLst>
                </a:gridCol>
                <a:gridCol w="648000">
                  <a:extLst>
                    <a:ext uri="{9D8B030D-6E8A-4147-A177-3AD203B41FA5}">
                      <a16:colId xmlns:a16="http://schemas.microsoft.com/office/drawing/2014/main" xmlns="" val="2733368043"/>
                    </a:ext>
                  </a:extLst>
                </a:gridCol>
                <a:gridCol w="468000">
                  <a:extLst>
                    <a:ext uri="{9D8B030D-6E8A-4147-A177-3AD203B41FA5}">
                      <a16:colId xmlns:a16="http://schemas.microsoft.com/office/drawing/2014/main" xmlns="" val="2833889773"/>
                    </a:ext>
                  </a:extLst>
                </a:gridCol>
              </a:tblGrid>
              <a:tr h="0">
                <a:tc>
                  <a:txBody>
                    <a:bodyPr/>
                    <a:lstStyle/>
                    <a:p>
                      <a:r>
                        <a:rPr lang="en-US" altLang="zh-CN" sz="1600" dirty="0" smtClean="0"/>
                        <a:t>i, x</a:t>
                      </a:r>
                      <a:endParaRPr lang="zh-CN" altLang="en-US" sz="1600" dirty="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r>
                        <a:rPr lang="zh-CN" altLang="en-US" sz="1400" smtClean="0"/>
                        <a:t>数组</a:t>
                      </a:r>
                      <a:endParaRPr lang="zh-CN" altLang="en-US" sz="1400"/>
                    </a:p>
                  </a:txBody>
                  <a:tcPr marL="72000" marR="72000" marT="36000" marB="3600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524973177"/>
                  </a:ext>
                </a:extLst>
              </a:tr>
              <a:tr h="0">
                <a:tc>
                  <a:txBody>
                    <a:bodyPr/>
                    <a:lstStyle/>
                    <a:p>
                      <a:endParaRPr lang="zh-CN" altLang="en-US" sz="16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3</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a[0]</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167121363"/>
                  </a:ext>
                </a:extLst>
              </a:tr>
              <a:tr h="0">
                <a:tc>
                  <a:txBody>
                    <a:bodyPr/>
                    <a:lstStyle/>
                    <a:p>
                      <a:endParaRPr lang="zh-CN" altLang="en-US" sz="14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7</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a[1]</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607578585"/>
                  </a:ext>
                </a:extLst>
              </a:tr>
              <a:tr h="0">
                <a:tc>
                  <a:txBody>
                    <a:bodyPr/>
                    <a:lstStyle/>
                    <a:p>
                      <a:endParaRPr lang="zh-CN" altLang="en-US" sz="1400" dirty="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9</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a[2]</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7287361"/>
                  </a:ext>
                </a:extLst>
              </a:tr>
              <a:tr h="0">
                <a:tc>
                  <a:txBody>
                    <a:bodyPr/>
                    <a:lstStyle/>
                    <a:p>
                      <a:r>
                        <a:rPr lang="en-US" altLang="zh-CN" sz="1400" smtClean="0"/>
                        <a:t>p=x+m</a:t>
                      </a:r>
                      <a:endParaRPr lang="zh-CN" altLang="en-US" sz="14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11</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a[3]</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83849705"/>
                  </a:ext>
                </a:extLst>
              </a:tr>
              <a:tr h="0">
                <a:tc>
                  <a:txBody>
                    <a:bodyPr/>
                    <a:lstStyle/>
                    <a:p>
                      <a:endParaRPr lang="zh-CN" altLang="en-US" sz="14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a[4]</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696672147"/>
                  </a:ext>
                </a:extLst>
              </a:tr>
              <a:tr h="0">
                <a:tc>
                  <a:txBody>
                    <a:bodyPr/>
                    <a:lstStyle/>
                    <a:p>
                      <a:endParaRPr lang="zh-CN" altLang="en-US" sz="14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6</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a[5]</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005302871"/>
                  </a:ext>
                </a:extLst>
              </a:tr>
              <a:tr h="0">
                <a:tc>
                  <a:txBody>
                    <a:bodyPr/>
                    <a:lstStyle/>
                    <a:p>
                      <a:endParaRPr lang="zh-CN" altLang="en-US" sz="14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7</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a[6]</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546479342"/>
                  </a:ext>
                </a:extLst>
              </a:tr>
              <a:tr h="0">
                <a:tc>
                  <a:txBody>
                    <a:bodyPr/>
                    <a:lstStyle/>
                    <a:p>
                      <a:endParaRPr lang="zh-CN" altLang="en-US" sz="14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5</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a[7]</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8540219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smtClean="0"/>
                        <a:t>j</a:t>
                      </a:r>
                      <a:endParaRPr lang="zh-CN" altLang="en-US" sz="1400" smtClean="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4</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smtClean="0"/>
                        <a:t>a[8]</a:t>
                      </a:r>
                      <a:endParaRPr lang="zh-CN" altLang="en-US" sz="140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68999039"/>
                  </a:ext>
                </a:extLst>
              </a:tr>
              <a:tr h="0">
                <a:tc>
                  <a:txBody>
                    <a:bodyPr/>
                    <a:lstStyle/>
                    <a:p>
                      <a:endParaRPr lang="zh-CN" altLang="en-US" sz="1400"/>
                    </a:p>
                  </a:txBody>
                  <a:tcPr marL="72000" marR="72000" marT="36000" marB="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2</a:t>
                      </a:r>
                      <a:endParaRPr lang="zh-CN" altLang="en-US" sz="1400" dirty="0"/>
                    </a:p>
                  </a:txBody>
                  <a:tcPr marL="72000" marR="72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a[9]</a:t>
                      </a:r>
                      <a:endParaRPr lang="zh-CN" altLang="en-US" sz="1400" dirty="0"/>
                    </a:p>
                  </a:txBody>
                  <a:tcPr marL="72000" marR="72000" marT="36000" marB="3600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286181886"/>
                  </a:ext>
                </a:extLst>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058512A-BF6F-43D0-855A-BBBF14572BDB}" type="slidenum">
              <a:rPr lang="zh-CN" altLang="en-US" smtClean="0"/>
              <a:pPr/>
              <a:t>24</a:t>
            </a:fld>
            <a:endParaRPr lang="zh-CN" altLang="en-US"/>
          </a:p>
        </p:txBody>
      </p:sp>
    </p:spTree>
    <p:extLst>
      <p:ext uri="{BB962C8B-B14F-4D97-AF65-F5344CB8AC3E}">
        <p14:creationId xmlns:p14="http://schemas.microsoft.com/office/powerpoint/2010/main" val="4063310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如果有一个实参数组，要想在函数中改变此数组中的元素的值，实参与形参的对应关系有以下</a:t>
            </a:r>
            <a:r>
              <a:rPr lang="en-US" altLang="zh-CN" dirty="0">
                <a:solidFill>
                  <a:schemeClr val="tx1"/>
                </a:solidFill>
              </a:rPr>
              <a:t>4</a:t>
            </a:r>
            <a:r>
              <a:rPr lang="zh-CN" altLang="en-US" dirty="0">
                <a:solidFill>
                  <a:schemeClr val="tx1"/>
                </a:solidFill>
              </a:rPr>
              <a:t>种情况。</a:t>
            </a:r>
          </a:p>
          <a:p>
            <a:pPr algn="just">
              <a:lnSpc>
                <a:spcPct val="120000"/>
              </a:lnSpc>
              <a:spcBef>
                <a:spcPts val="600"/>
              </a:spcBef>
              <a:spcAft>
                <a:spcPts val="600"/>
              </a:spcAft>
              <a:defRPr/>
            </a:pPr>
            <a:r>
              <a:rPr lang="zh-CN" altLang="en-US" dirty="0" smtClean="0">
                <a:solidFill>
                  <a:schemeClr val="tx1"/>
                </a:solidFill>
              </a:rPr>
              <a:t>① 形参</a:t>
            </a:r>
            <a:r>
              <a:rPr lang="zh-CN" altLang="en-US" dirty="0">
                <a:solidFill>
                  <a:schemeClr val="tx1"/>
                </a:solidFill>
              </a:rPr>
              <a:t>和实参都用数组</a:t>
            </a:r>
            <a:r>
              <a:rPr lang="zh-CN" altLang="en-US" dirty="0" smtClean="0">
                <a:solidFill>
                  <a:schemeClr val="tx1"/>
                </a:solidFill>
              </a:rPr>
              <a:t>名</a:t>
            </a:r>
            <a:endParaRPr lang="zh-CN" altLang="en-US" dirty="0">
              <a:solidFill>
                <a:schemeClr val="tx1"/>
              </a:solidFill>
            </a:endParaRPr>
          </a:p>
          <a:p>
            <a:pPr algn="just">
              <a:lnSpc>
                <a:spcPct val="120000"/>
              </a:lnSpc>
              <a:spcBef>
                <a:spcPts val="600"/>
              </a:spcBef>
              <a:spcAft>
                <a:spcPts val="600"/>
              </a:spcAft>
              <a:defRPr/>
            </a:pPr>
            <a:r>
              <a:rPr lang="zh-CN" altLang="en-US" dirty="0" smtClean="0">
                <a:solidFill>
                  <a:schemeClr val="tx1"/>
                </a:solidFill>
              </a:rPr>
              <a:t>② 实参</a:t>
            </a:r>
            <a:r>
              <a:rPr lang="zh-CN" altLang="en-US" dirty="0">
                <a:solidFill>
                  <a:schemeClr val="tx1"/>
                </a:solidFill>
              </a:rPr>
              <a:t>用数组名，形参用指针变量</a:t>
            </a:r>
            <a:r>
              <a:rPr lang="zh-CN" altLang="en-US" dirty="0" smtClean="0">
                <a:solidFill>
                  <a:schemeClr val="tx1"/>
                </a:solidFill>
              </a:rPr>
              <a:t>。</a:t>
            </a:r>
            <a:endParaRPr lang="en-US" altLang="zh-CN" dirty="0">
              <a:solidFill>
                <a:schemeClr val="tx1"/>
              </a:solidFill>
            </a:endParaRPr>
          </a:p>
          <a:p>
            <a:pPr algn="just">
              <a:lnSpc>
                <a:spcPct val="120000"/>
              </a:lnSpc>
              <a:spcBef>
                <a:spcPts val="600"/>
              </a:spcBef>
              <a:spcAft>
                <a:spcPts val="600"/>
              </a:spcAft>
              <a:defRPr/>
            </a:pPr>
            <a:r>
              <a:rPr lang="zh-CN" altLang="en-US" dirty="0" smtClean="0">
                <a:solidFill>
                  <a:schemeClr val="tx1"/>
                </a:solidFill>
              </a:rPr>
              <a:t>③ 实参</a:t>
            </a:r>
            <a:r>
              <a:rPr lang="zh-CN" altLang="en-US" dirty="0">
                <a:solidFill>
                  <a:schemeClr val="tx1"/>
                </a:solidFill>
              </a:rPr>
              <a:t>形参都用指针变量</a:t>
            </a:r>
            <a:r>
              <a:rPr lang="zh-CN" altLang="en-US" dirty="0" smtClean="0">
                <a:solidFill>
                  <a:schemeClr val="tx1"/>
                </a:solidFill>
              </a:rPr>
              <a:t>。</a:t>
            </a:r>
            <a:endParaRPr lang="zh-CN" altLang="en-US" dirty="0">
              <a:solidFill>
                <a:schemeClr val="tx1"/>
              </a:solidFill>
            </a:endParaRPr>
          </a:p>
          <a:p>
            <a:pPr algn="just">
              <a:lnSpc>
                <a:spcPct val="120000"/>
              </a:lnSpc>
              <a:spcBef>
                <a:spcPts val="600"/>
              </a:spcBef>
              <a:spcAft>
                <a:spcPts val="600"/>
              </a:spcAft>
              <a:defRPr/>
            </a:pPr>
            <a:r>
              <a:rPr lang="zh-CN" altLang="en-US" dirty="0" smtClean="0">
                <a:solidFill>
                  <a:schemeClr val="tx1"/>
                </a:solidFill>
              </a:rPr>
              <a:t>④ 实参</a:t>
            </a:r>
            <a:r>
              <a:rPr lang="zh-CN" altLang="en-US" dirty="0">
                <a:solidFill>
                  <a:schemeClr val="tx1"/>
                </a:solidFill>
              </a:rPr>
              <a:t>为指针变量，形参为数组名。</a:t>
            </a:r>
            <a:endParaRPr lang="en-US" altLang="zh-CN" dirty="0">
              <a:solidFill>
                <a:schemeClr val="tx1"/>
              </a:solidFill>
            </a:endParaRPr>
          </a:p>
        </p:txBody>
      </p:sp>
      <mc:AlternateContent xmlns:mc="http://schemas.openxmlformats.org/markup-compatibility/2006" xmlns:a14="http://schemas.microsoft.com/office/drawing/2010/main">
        <mc:Choice Requires="a14">
          <p:sp>
            <p:nvSpPr>
              <p:cNvPr id="10" name="圆角矩形 9">
                <a:extLst>
                  <a:ext uri="{FF2B5EF4-FFF2-40B4-BE49-F238E27FC236}">
                    <a16:creationId xmlns="" xmlns:a16="http://schemas.microsoft.com/office/drawing/2014/main" id="{5382CD89-35B6-4BD4-B332-B011068CC402}"/>
                  </a:ext>
                </a:extLst>
              </p:cNvPr>
              <p:cNvSpPr/>
              <p:nvPr/>
            </p:nvSpPr>
            <p:spPr>
              <a:xfrm>
                <a:off x="4422451" y="1934108"/>
                <a:ext cx="1467647" cy="3491332"/>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a:solidFill>
                      <a:schemeClr val="accent1"/>
                    </a:solidFill>
                  </a:rPr>
                  <a:t>①</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a[10];</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f(a,10);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0" name="圆角矩形 9">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4422451" y="1934108"/>
                <a:ext cx="1467647" cy="3491332"/>
              </a:xfrm>
              <a:prstGeom prst="roundRect">
                <a:avLst>
                  <a:gd name="adj" fmla="val 4209"/>
                </a:avLst>
              </a:prstGeom>
              <a:blipFill rotWithShape="1">
                <a:blip r:embed="rId4"/>
                <a:stretch>
                  <a:fillRect r="-53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圆角矩形 11">
                <a:extLst>
                  <a:ext uri="{FF2B5EF4-FFF2-40B4-BE49-F238E27FC236}">
                    <a16:creationId xmlns="" xmlns:a16="http://schemas.microsoft.com/office/drawing/2014/main" id="{5382CD89-35B6-4BD4-B332-B011068CC402}"/>
                  </a:ext>
                </a:extLst>
              </p:cNvPr>
              <p:cNvSpPr/>
              <p:nvPr/>
            </p:nvSpPr>
            <p:spPr>
              <a:xfrm>
                <a:off x="6044200" y="1907249"/>
                <a:ext cx="1467647" cy="351819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smtClean="0">
                    <a:solidFill>
                      <a:schemeClr val="accent1"/>
                    </a:solidFill>
                  </a:rPr>
                  <a:t>②</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	</a:t>
                </a:r>
                <a:r>
                  <a:rPr lang="en-US" altLang="zh-CN" sz="1400" dirty="0" err="1" smtClean="0">
                    <a:solidFill>
                      <a:schemeClr val="tx1"/>
                    </a:solidFill>
                  </a:rPr>
                  <a:t>int</a:t>
                </a:r>
                <a:r>
                  <a:rPr lang="en-US" altLang="zh-CN" sz="1400" dirty="0" smtClean="0">
                    <a:solidFill>
                      <a:schemeClr val="tx1"/>
                    </a:solidFill>
                  </a:rPr>
                  <a:t> a[10];</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f(a,10);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a:t>
                </a:r>
                <a:r>
                  <a:rPr lang="zh-CN" altLang="en-US" sz="1400" dirty="0" smtClean="0">
                    <a:solidFill>
                      <a:schemeClr val="tx1"/>
                    </a:solidFill>
                  </a:rPr>
                  <a:t>*</a:t>
                </a:r>
                <a:r>
                  <a:rPr lang="en-US" altLang="zh-CN" sz="1400" dirty="0" smtClean="0">
                    <a:solidFill>
                      <a:schemeClr val="tx1"/>
                    </a:solidFill>
                  </a:rPr>
                  <a:t>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2" name="圆角矩形 11">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6044200" y="1907249"/>
                <a:ext cx="1467647" cy="3518191"/>
              </a:xfrm>
              <a:prstGeom prst="roundRect">
                <a:avLst>
                  <a:gd name="adj" fmla="val 4209"/>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圆角矩形 12">
                <a:extLst>
                  <a:ext uri="{FF2B5EF4-FFF2-40B4-BE49-F238E27FC236}">
                    <a16:creationId xmlns="" xmlns:a16="http://schemas.microsoft.com/office/drawing/2014/main" id="{5382CD89-35B6-4BD4-B332-B011068CC402}"/>
                  </a:ext>
                </a:extLst>
              </p:cNvPr>
              <p:cNvSpPr/>
              <p:nvPr/>
            </p:nvSpPr>
            <p:spPr>
              <a:xfrm>
                <a:off x="7665949" y="1903227"/>
                <a:ext cx="1736005" cy="3522213"/>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a:solidFill>
                      <a:schemeClr val="accent1"/>
                    </a:solidFill>
                  </a:rPr>
                  <a:t>③</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a:t>
                </a:r>
                <a:r>
                  <a:rPr lang="en-US" altLang="zh-CN" sz="1400" dirty="0" err="1" smtClean="0">
                    <a:solidFill>
                      <a:schemeClr val="tx1"/>
                    </a:solidFill>
                  </a:rPr>
                  <a:t>int</a:t>
                </a:r>
                <a:r>
                  <a:rPr lang="en-US" altLang="zh-CN" sz="1400" dirty="0" smtClean="0">
                    <a:solidFill>
                      <a:schemeClr val="tx1"/>
                    </a:solidFill>
                  </a:rPr>
                  <a:t> a[10];</a:t>
                </a:r>
                <a:r>
                  <a:rPr lang="zh-CN" altLang="en-US" sz="1400" dirty="0" smtClean="0">
                    <a:solidFill>
                      <a:schemeClr val="tx1"/>
                    </a:solidFill>
                  </a:rPr>
                  <a:t>*</a:t>
                </a:r>
                <a:r>
                  <a:rPr lang="en-US" altLang="zh-CN" sz="1400" dirty="0" smtClean="0">
                    <a:solidFill>
                      <a:schemeClr val="tx1"/>
                    </a:solidFill>
                  </a:rPr>
                  <a:t>p=a;</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f(p,10);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a:t>
                </a:r>
                <a:r>
                  <a:rPr lang="zh-CN" altLang="en-US" sz="1400" dirty="0">
                    <a:solidFill>
                      <a:schemeClr val="tx1"/>
                    </a:solidFill>
                  </a:rPr>
                  <a:t>*</a:t>
                </a:r>
                <a:r>
                  <a:rPr lang="en-US" altLang="zh-CN" sz="1400" dirty="0" smtClean="0">
                    <a:solidFill>
                      <a:schemeClr val="tx1"/>
                    </a:solidFill>
                  </a:rPr>
                  <a:t>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3" name="圆角矩形 12">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7665949" y="1903227"/>
                <a:ext cx="1736005" cy="3522213"/>
              </a:xfrm>
              <a:prstGeom prst="roundRect">
                <a:avLst>
                  <a:gd name="adj" fmla="val 4209"/>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圆角矩形 15">
                <a:extLst>
                  <a:ext uri="{FF2B5EF4-FFF2-40B4-BE49-F238E27FC236}">
                    <a16:creationId xmlns="" xmlns:a16="http://schemas.microsoft.com/office/drawing/2014/main" id="{5382CD89-35B6-4BD4-B332-B011068CC402}"/>
                  </a:ext>
                </a:extLst>
              </p:cNvPr>
              <p:cNvSpPr/>
              <p:nvPr/>
            </p:nvSpPr>
            <p:spPr>
              <a:xfrm>
                <a:off x="9556056" y="1903226"/>
                <a:ext cx="1736005" cy="3522214"/>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zh-CN" altLang="en-US" sz="1400" b="1" dirty="0">
                    <a:solidFill>
                      <a:schemeClr val="accent1"/>
                    </a:solidFill>
                  </a:rPr>
                  <a:t>④</a:t>
                </a:r>
                <a:endParaRPr lang="en-US" altLang="zh-CN" sz="1400" b="1" dirty="0" smtClean="0">
                  <a:solidFill>
                    <a:schemeClr val="accent1"/>
                  </a:solidFill>
                </a:endParaRPr>
              </a:p>
              <a:p>
                <a:pPr algn="just" defTabSz="360363">
                  <a:lnSpc>
                    <a:spcPct val="120000"/>
                  </a:lnSpc>
                  <a:defRPr/>
                </a:pPr>
                <a:r>
                  <a:rPr lang="en-US" altLang="zh-CN" sz="1400" dirty="0" err="1" smtClean="0">
                    <a:solidFill>
                      <a:schemeClr val="tx1"/>
                    </a:solidFill>
                  </a:rPr>
                  <a:t>int</a:t>
                </a:r>
                <a:r>
                  <a:rPr lang="en-US" altLang="zh-CN" sz="1400" dirty="0" smtClean="0">
                    <a:solidFill>
                      <a:schemeClr val="tx1"/>
                    </a:solidFill>
                  </a:rPr>
                  <a:t> main()</a:t>
                </a:r>
                <a:endParaRPr lang="zh-CN" altLang="en-US" sz="1400" dirty="0">
                  <a:solidFill>
                    <a:srgbClr val="008000"/>
                  </a:solidFill>
                </a:endParaRPr>
              </a:p>
              <a:p>
                <a:pPr algn="just" defTabSz="360363">
                  <a:lnSpc>
                    <a:spcPct val="120000"/>
                  </a:lnSpc>
                  <a:defRPr/>
                </a:pPr>
                <a:r>
                  <a:rPr lang="en-US" altLang="zh-CN" sz="1400" dirty="0" smtClean="0">
                    <a:solidFill>
                      <a:schemeClr val="tx1"/>
                    </a:solidFill>
                  </a:rPr>
                  <a:t>{</a:t>
                </a:r>
                <a:r>
                  <a:rPr lang="en-US" altLang="zh-CN" sz="1400" dirty="0" err="1" smtClean="0">
                    <a:solidFill>
                      <a:schemeClr val="tx1"/>
                    </a:solidFill>
                  </a:rPr>
                  <a:t>int</a:t>
                </a:r>
                <a:r>
                  <a:rPr lang="en-US" altLang="zh-CN" sz="1400" dirty="0" smtClean="0">
                    <a:solidFill>
                      <a:schemeClr val="tx1"/>
                    </a:solidFill>
                  </a:rPr>
                  <a:t> a[10];</a:t>
                </a:r>
                <a:r>
                  <a:rPr lang="zh-CN" altLang="en-US" sz="1400" dirty="0" smtClean="0">
                    <a:solidFill>
                      <a:schemeClr val="tx1"/>
                    </a:solidFill>
                  </a:rPr>
                  <a:t>*</a:t>
                </a:r>
                <a:r>
                  <a:rPr lang="en-US" altLang="zh-CN" sz="1400" dirty="0" smtClean="0">
                    <a:solidFill>
                      <a:schemeClr val="tx1"/>
                    </a:solidFill>
                  </a:rPr>
                  <a:t>p=a;</a:t>
                </a:r>
                <a:endParaRPr lang="en-US" altLang="zh-CN" sz="1400" dirty="0">
                  <a:solidFill>
                    <a:schemeClr val="tx1"/>
                  </a:solidFill>
                </a:endParaRP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smtClean="0">
                  <a:ea typeface="Cambria Math" panose="02040503050406030204" pitchFamily="18" charset="0"/>
                </a:endParaRPr>
              </a:p>
              <a:p>
                <a:pPr algn="just" defTabSz="360363">
                  <a:lnSpc>
                    <a:spcPct val="120000"/>
                  </a:lnSpc>
                  <a:defRPr/>
                </a:pPr>
                <a:r>
                  <a:rPr lang="en-US" altLang="zh-CN" sz="1400" dirty="0" smtClean="0">
                    <a:solidFill>
                      <a:schemeClr val="tx1"/>
                    </a:solidFill>
                  </a:rPr>
                  <a:t>	f(p,10);</a:t>
                </a:r>
              </a:p>
              <a:p>
                <a:pPr algn="just" defTabSz="360363">
                  <a:lnSpc>
                    <a:spcPct val="120000"/>
                  </a:lnSpc>
                  <a:defRPr/>
                </a:pPr>
                <a:r>
                  <a:rPr lang="en-US" altLang="zh-CN" sz="1400" dirty="0">
                    <a:solidFill>
                      <a:schemeClr val="tx1"/>
                    </a:solidFill>
                  </a:rPr>
                  <a:t>	</a:t>
                </a:r>
                <a:r>
                  <a:rPr lang="en-US" altLang="zh-CN" sz="1400" dirty="0" smtClean="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solidFill>
                    <a:schemeClr val="tx1"/>
                  </a:solidFill>
                </a:endParaRPr>
              </a:p>
              <a:p>
                <a:pPr algn="just" defTabSz="360363">
                  <a:lnSpc>
                    <a:spcPct val="120000"/>
                  </a:lnSpc>
                  <a:defRPr/>
                </a:pPr>
                <a:r>
                  <a:rPr lang="en-US" altLang="zh-CN" sz="1400" dirty="0" smtClean="0">
                    <a:solidFill>
                      <a:schemeClr val="tx1"/>
                    </a:solidFill>
                  </a:rPr>
                  <a:t>}</a:t>
                </a:r>
              </a:p>
              <a:p>
                <a:pPr algn="just" defTabSz="360363">
                  <a:lnSpc>
                    <a:spcPct val="120000"/>
                  </a:lnSpc>
                  <a:defRPr/>
                </a:pPr>
                <a:endParaRPr lang="en-US" altLang="zh-CN" sz="1400" dirty="0" smtClean="0">
                  <a:solidFill>
                    <a:schemeClr val="tx1"/>
                  </a:solidFill>
                </a:endParaRPr>
              </a:p>
              <a:p>
                <a:pPr defTabSz="360363">
                  <a:lnSpc>
                    <a:spcPct val="120000"/>
                  </a:lnSpc>
                  <a:defRPr/>
                </a:pPr>
                <a:r>
                  <a:rPr lang="en-US" altLang="zh-CN" sz="1400" dirty="0" err="1">
                    <a:solidFill>
                      <a:schemeClr val="tx1"/>
                    </a:solidFill>
                  </a:rPr>
                  <a:t>int</a:t>
                </a:r>
                <a:r>
                  <a:rPr lang="en-US" altLang="zh-CN" sz="1400" dirty="0">
                    <a:solidFill>
                      <a:schemeClr val="tx1"/>
                    </a:solidFill>
                  </a:rPr>
                  <a:t> f(</a:t>
                </a:r>
                <a:r>
                  <a:rPr lang="en-US" altLang="zh-CN" sz="1400" dirty="0" err="1">
                    <a:solidFill>
                      <a:schemeClr val="tx1"/>
                    </a:solidFill>
                  </a:rPr>
                  <a:t>int</a:t>
                </a:r>
                <a:r>
                  <a:rPr lang="en-US" altLang="zh-CN" sz="1400" dirty="0">
                    <a:solidFill>
                      <a:schemeClr val="tx1"/>
                    </a:solidFill>
                  </a:rPr>
                  <a:t> </a:t>
                </a:r>
                <a:r>
                  <a:rPr lang="en-US" altLang="zh-CN" sz="1400" dirty="0" smtClean="0">
                    <a:solidFill>
                      <a:schemeClr val="tx1"/>
                    </a:solidFill>
                  </a:rPr>
                  <a:t>x[], </a:t>
                </a:r>
                <a:r>
                  <a:rPr lang="en-US" altLang="zh-CN" sz="1400" dirty="0" err="1">
                    <a:solidFill>
                      <a:schemeClr val="tx1"/>
                    </a:solidFill>
                  </a:rPr>
                  <a:t>int</a:t>
                </a:r>
                <a:r>
                  <a:rPr lang="en-US" altLang="zh-CN" sz="1400" dirty="0">
                    <a:solidFill>
                      <a:schemeClr val="tx1"/>
                    </a:solidFill>
                  </a:rPr>
                  <a:t> n)</a:t>
                </a:r>
              </a:p>
              <a:p>
                <a:pPr algn="just" defTabSz="360363">
                  <a:lnSpc>
                    <a:spcPct val="120000"/>
                  </a:lnSpc>
                  <a:defRPr/>
                </a:pPr>
                <a:r>
                  <a:rPr lang="en-US" altLang="zh-CN" sz="1400" dirty="0">
                    <a:solidFill>
                      <a:schemeClr val="tx1"/>
                    </a:solidFill>
                  </a:rPr>
                  <a:t>{</a:t>
                </a:r>
              </a:p>
              <a:p>
                <a:pPr algn="just" defTabSz="360363">
                  <a:lnSpc>
                    <a:spcPct val="120000"/>
                  </a:lnSpc>
                  <a:defRPr/>
                </a:pPr>
                <a:r>
                  <a:rPr lang="en-US" altLang="zh-CN" sz="1400" dirty="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dirty="0">
                  <a:ea typeface="Cambria Math" panose="02040503050406030204" pitchFamily="18" charset="0"/>
                </a:endParaRPr>
              </a:p>
              <a:p>
                <a:pPr algn="just" defTabSz="360363">
                  <a:lnSpc>
                    <a:spcPct val="120000"/>
                  </a:lnSpc>
                  <a:defRPr/>
                </a:pPr>
                <a:r>
                  <a:rPr lang="en-US" altLang="zh-CN" sz="1400" dirty="0">
                    <a:solidFill>
                      <a:schemeClr val="tx1"/>
                    </a:solidFill>
                  </a:rPr>
                  <a:t>}</a:t>
                </a:r>
                <a:endParaRPr lang="zh-CN" altLang="en-US" sz="1400" dirty="0">
                  <a:solidFill>
                    <a:srgbClr val="008000"/>
                  </a:solidFill>
                </a:endParaRPr>
              </a:p>
              <a:p>
                <a:pPr algn="just" defTabSz="360363">
                  <a:lnSpc>
                    <a:spcPct val="120000"/>
                  </a:lnSpc>
                  <a:defRPr/>
                </a:pPr>
                <a:endParaRPr lang="zh-CN" altLang="en-US" sz="1400" dirty="0">
                  <a:solidFill>
                    <a:srgbClr val="008000"/>
                  </a:solidFill>
                </a:endParaRPr>
              </a:p>
            </p:txBody>
          </p:sp>
        </mc:Choice>
        <mc:Fallback xmlns="">
          <p:sp>
            <p:nvSpPr>
              <p:cNvPr id="16" name="圆角矩形 15">
                <a:extLst>
                  <a:ext uri="{FF2B5EF4-FFF2-40B4-BE49-F238E27FC236}">
                    <a16:creationId xmlns:a16="http://schemas.microsoft.com/office/drawing/2014/main" xmlns="" xmlns:a14="http://schemas.microsoft.com/office/drawing/2010/main" id="{5382CD89-35B6-4BD4-B332-B011068CC402}"/>
                  </a:ext>
                </a:extLst>
              </p:cNvPr>
              <p:cNvSpPr>
                <a:spLocks noRot="1" noChangeAspect="1" noMove="1" noResize="1" noEditPoints="1" noAdjustHandles="1" noChangeArrowheads="1" noChangeShapeType="1" noTextEdit="1"/>
              </p:cNvSpPr>
              <p:nvPr/>
            </p:nvSpPr>
            <p:spPr>
              <a:xfrm>
                <a:off x="9556056" y="1903226"/>
                <a:ext cx="1736005" cy="3522214"/>
              </a:xfrm>
              <a:prstGeom prst="roundRect">
                <a:avLst>
                  <a:gd name="adj" fmla="val 4209"/>
                </a:avLst>
              </a:prstGeom>
              <a:blipFill rotWithShape="1">
                <a:blip r:embed="rId7"/>
                <a:stretch>
                  <a:fillRect/>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B058512A-BF6F-43D0-855A-BBBF14572BDB}" type="slidenum">
              <a:rPr lang="zh-CN" altLang="en-US" smtClean="0"/>
              <a:pPr/>
              <a:t>25</a:t>
            </a:fld>
            <a:endParaRPr lang="zh-CN" altLang="en-US"/>
          </a:p>
        </p:txBody>
      </p:sp>
    </p:spTree>
    <p:extLst>
      <p:ext uri="{BB962C8B-B14F-4D97-AF65-F5344CB8AC3E}">
        <p14:creationId xmlns:p14="http://schemas.microsoft.com/office/powerpoint/2010/main" val="3533917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4363279" y="643479"/>
            <a:ext cx="5711405"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8.9】</a:t>
            </a:r>
            <a:r>
              <a:rPr lang="zh-CN" altLang="en-US" sz="2000">
                <a:solidFill>
                  <a:schemeClr val="accent1"/>
                </a:solidFill>
              </a:rPr>
              <a:t>改写例</a:t>
            </a:r>
            <a:r>
              <a:rPr lang="en-US" altLang="zh-CN" sz="2000">
                <a:solidFill>
                  <a:schemeClr val="accent1"/>
                </a:solidFill>
              </a:rPr>
              <a:t>8.8</a:t>
            </a:r>
            <a:r>
              <a:rPr lang="zh-CN" altLang="en-US" sz="2000">
                <a:solidFill>
                  <a:schemeClr val="accent1"/>
                </a:solidFill>
              </a:rPr>
              <a:t>，用指针变量作实参。 </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801263" y="1196139"/>
            <a:ext cx="5244265" cy="548896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a:t>
            </a:r>
            <a:r>
              <a:rPr lang="en-US" altLang="zh-CN" sz="1400" dirty="0" err="1"/>
              <a:t>inv</a:t>
            </a:r>
            <a:r>
              <a:rPr lang="en-US" altLang="zh-CN" sz="1400" dirty="0"/>
              <a:t>(</a:t>
            </a:r>
            <a:r>
              <a:rPr lang="en-US" altLang="zh-CN" sz="1400" dirty="0" err="1"/>
              <a:t>int</a:t>
            </a:r>
            <a:r>
              <a:rPr lang="en-US" altLang="zh-CN" sz="1400" dirty="0"/>
              <a:t> *</a:t>
            </a:r>
            <a:r>
              <a:rPr lang="en-US" altLang="zh-CN" sz="1400" dirty="0" err="1"/>
              <a:t>x,int</a:t>
            </a:r>
            <a:r>
              <a:rPr lang="en-US" altLang="zh-CN" sz="1400" dirty="0"/>
              <a:t> n);	</a:t>
            </a:r>
            <a:r>
              <a:rPr lang="en-US" altLang="zh-CN" sz="1400" dirty="0">
                <a:solidFill>
                  <a:srgbClr val="008000"/>
                </a:solidFill>
              </a:rPr>
              <a:t>//</a:t>
            </a:r>
            <a:r>
              <a:rPr lang="en-US" altLang="zh-CN" sz="1400" dirty="0" err="1">
                <a:solidFill>
                  <a:srgbClr val="008000"/>
                </a:solidFill>
              </a:rPr>
              <a:t>inv</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a:t>
            </a:r>
            <a:r>
              <a:rPr lang="en-US" altLang="zh-CN" sz="1400" dirty="0" err="1"/>
              <a:t>i,arr</a:t>
            </a:r>
            <a:r>
              <a:rPr lang="en-US" altLang="zh-CN" sz="1400" dirty="0"/>
              <a:t>[10],*p=</a:t>
            </a:r>
            <a:r>
              <a:rPr lang="en-US" altLang="zh-CN" sz="1400" dirty="0" err="1"/>
              <a:t>arr</a:t>
            </a:r>
            <a:r>
              <a:rPr lang="en-US" altLang="zh-CN" sz="1400" dirty="0"/>
              <a:t>;	</a:t>
            </a:r>
            <a:r>
              <a:rPr lang="en-US" altLang="zh-CN" sz="1400" dirty="0" smtClean="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err="1">
                <a:solidFill>
                  <a:srgbClr val="008000"/>
                </a:solidFill>
              </a:rPr>
              <a:t>arr</a:t>
            </a:r>
            <a:r>
              <a:rPr lang="en-US" altLang="zh-CN" sz="1400" dirty="0">
                <a:solidFill>
                  <a:srgbClr val="008000"/>
                </a:solidFill>
              </a:rPr>
              <a:t>[0]</a:t>
            </a:r>
          </a:p>
          <a:p>
            <a:pPr defTabSz="363538"/>
            <a:r>
              <a:rPr lang="en-US" altLang="zh-CN" sz="1400" dirty="0"/>
              <a:t>	</a:t>
            </a:r>
            <a:r>
              <a:rPr lang="en-US" altLang="zh-CN" sz="1400" dirty="0" err="1"/>
              <a:t>printf</a:t>
            </a:r>
            <a:r>
              <a:rPr lang="en-US" altLang="zh-CN" sz="1400" dirty="0"/>
              <a:t>("The original array:\n");</a:t>
            </a:r>
          </a:p>
          <a:p>
            <a:pPr defTabSz="363538"/>
            <a:r>
              <a:rPr lang="en-US" altLang="zh-CN" sz="1400" dirty="0"/>
              <a:t>	for(i=0;i&lt;10;i++,p++)</a:t>
            </a:r>
          </a:p>
          <a:p>
            <a:pPr defTabSz="363538"/>
            <a:r>
              <a:rPr lang="en-US" altLang="zh-CN" sz="1400" dirty="0"/>
              <a:t>		</a:t>
            </a:r>
            <a:r>
              <a:rPr lang="en-US" altLang="zh-CN" sz="1400" dirty="0" err="1"/>
              <a:t>scanf</a:t>
            </a:r>
            <a:r>
              <a:rPr lang="en-US" altLang="zh-CN" sz="1400" dirty="0"/>
              <a:t>("%</a:t>
            </a:r>
            <a:r>
              <a:rPr lang="en-US" altLang="zh-CN" sz="1400" dirty="0" err="1"/>
              <a:t>d",p</a:t>
            </a:r>
            <a:r>
              <a:rPr lang="en-US" altLang="zh-CN" sz="1400" dirty="0"/>
              <a:t>);	</a:t>
            </a:r>
            <a:r>
              <a:rPr lang="en-US" altLang="zh-CN" sz="1400" dirty="0" smtClean="0">
                <a:solidFill>
                  <a:srgbClr val="008000"/>
                </a:solidFill>
              </a:rPr>
              <a:t>//</a:t>
            </a:r>
            <a:r>
              <a:rPr lang="zh-CN" altLang="en-US" sz="1400" dirty="0">
                <a:solidFill>
                  <a:srgbClr val="008000"/>
                </a:solidFill>
              </a:rPr>
              <a:t>输入</a:t>
            </a:r>
            <a:r>
              <a:rPr lang="en-US" altLang="zh-CN" sz="1400" dirty="0" err="1">
                <a:solidFill>
                  <a:srgbClr val="008000"/>
                </a:solidFill>
              </a:rPr>
              <a:t>arr</a:t>
            </a:r>
            <a:r>
              <a:rPr lang="zh-CN" altLang="en-US" sz="1400" dirty="0">
                <a:solidFill>
                  <a:srgbClr val="008000"/>
                </a:solidFill>
              </a:rPr>
              <a:t>数组的元素</a:t>
            </a:r>
          </a:p>
          <a:p>
            <a:pPr defTabSz="363538"/>
            <a:r>
              <a:rPr lang="zh-CN" altLang="en-US" sz="1400" dirty="0"/>
              <a:t>	</a:t>
            </a:r>
            <a:r>
              <a:rPr lang="en-US" altLang="zh-CN" sz="1400" dirty="0" err="1"/>
              <a:t>printf</a:t>
            </a:r>
            <a:r>
              <a:rPr lang="en-US" altLang="zh-CN" sz="1400" dirty="0"/>
              <a:t>("\n");</a:t>
            </a:r>
          </a:p>
          <a:p>
            <a:pPr defTabSz="363538"/>
            <a:r>
              <a:rPr lang="en-US" altLang="zh-CN" sz="1400" dirty="0"/>
              <a:t>	</a:t>
            </a:r>
            <a:r>
              <a:rPr lang="en-US" altLang="zh-CN" sz="1400" b="1" dirty="0"/>
              <a:t>p=</a:t>
            </a:r>
            <a:r>
              <a:rPr lang="en-US" altLang="zh-CN" sz="1400" b="1" dirty="0" err="1"/>
              <a:t>arr</a:t>
            </a:r>
            <a:r>
              <a:rPr lang="en-US" altLang="zh-CN" sz="1400" b="1" dirty="0"/>
              <a:t>;</a:t>
            </a:r>
            <a:r>
              <a:rPr lang="en-US" altLang="zh-CN" sz="1400" dirty="0"/>
              <a:t>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重新指向</a:t>
            </a:r>
            <a:r>
              <a:rPr lang="en-US" altLang="zh-CN" sz="1400" dirty="0" err="1">
                <a:solidFill>
                  <a:srgbClr val="008000"/>
                </a:solidFill>
              </a:rPr>
              <a:t>arr</a:t>
            </a:r>
            <a:r>
              <a:rPr lang="en-US" altLang="zh-CN" sz="1400" dirty="0">
                <a:solidFill>
                  <a:srgbClr val="008000"/>
                </a:solidFill>
              </a:rPr>
              <a:t>[0]</a:t>
            </a:r>
          </a:p>
          <a:p>
            <a:pPr defTabSz="363538"/>
            <a:r>
              <a:rPr lang="en-US" altLang="zh-CN" sz="1400" dirty="0"/>
              <a:t>	</a:t>
            </a:r>
            <a:r>
              <a:rPr lang="en-US" altLang="zh-CN" sz="1400" dirty="0" err="1"/>
              <a:t>inv</a:t>
            </a:r>
            <a:r>
              <a:rPr lang="en-US" altLang="zh-CN" sz="1400" dirty="0"/>
              <a:t>(p,10);			</a:t>
            </a:r>
            <a:r>
              <a:rPr lang="en-US" altLang="zh-CN" sz="1400" dirty="0" smtClean="0">
                <a:solidFill>
                  <a:srgbClr val="008000"/>
                </a:solidFill>
              </a:rPr>
              <a:t>//</a:t>
            </a:r>
            <a:r>
              <a:rPr lang="zh-CN" altLang="en-US" sz="1400" dirty="0">
                <a:solidFill>
                  <a:srgbClr val="008000"/>
                </a:solidFill>
              </a:rPr>
              <a:t>调用</a:t>
            </a:r>
            <a:r>
              <a:rPr lang="en-US" altLang="zh-CN" sz="1400" dirty="0" err="1">
                <a:solidFill>
                  <a:srgbClr val="008000"/>
                </a:solidFill>
              </a:rPr>
              <a:t>inv</a:t>
            </a:r>
            <a:r>
              <a:rPr lang="zh-CN" altLang="en-US" sz="1400" dirty="0">
                <a:solidFill>
                  <a:srgbClr val="008000"/>
                </a:solidFill>
              </a:rPr>
              <a:t>函数，实参</a:t>
            </a:r>
            <a:r>
              <a:rPr lang="en-US" altLang="zh-CN" sz="1400" dirty="0">
                <a:solidFill>
                  <a:srgbClr val="008000"/>
                </a:solidFill>
              </a:rPr>
              <a:t>p</a:t>
            </a:r>
            <a:r>
              <a:rPr lang="zh-CN" altLang="en-US" sz="1400" dirty="0">
                <a:solidFill>
                  <a:srgbClr val="008000"/>
                </a:solidFill>
              </a:rPr>
              <a:t>是指针变量</a:t>
            </a:r>
          </a:p>
          <a:p>
            <a:pPr defTabSz="363538"/>
            <a:r>
              <a:rPr lang="zh-CN" altLang="en-US" sz="1400" dirty="0"/>
              <a:t>	</a:t>
            </a:r>
            <a:r>
              <a:rPr lang="en-US" altLang="zh-CN" sz="1400" dirty="0" err="1"/>
              <a:t>printf</a:t>
            </a:r>
            <a:r>
              <a:rPr lang="en-US" altLang="zh-CN" sz="1400" dirty="0"/>
              <a:t>("The array has been inverted:\n");</a:t>
            </a:r>
          </a:p>
          <a:p>
            <a:pPr defTabSz="363538"/>
            <a:r>
              <a:rPr lang="en-US" altLang="zh-CN" sz="1400" dirty="0"/>
              <a:t>	for(p=</a:t>
            </a:r>
            <a:r>
              <a:rPr lang="en-US" altLang="zh-CN" sz="1400" dirty="0" err="1"/>
              <a:t>arr;p</a:t>
            </a:r>
            <a:r>
              <a:rPr lang="en-US" altLang="zh-CN" sz="1400" dirty="0"/>
              <a:t>&lt;arr+10;p++)</a:t>
            </a:r>
          </a:p>
          <a:p>
            <a:pPr defTabSz="363538"/>
            <a:r>
              <a:rPr lang="en-US" altLang="zh-CN" sz="1400" dirty="0"/>
              <a:t>		</a:t>
            </a:r>
            <a:r>
              <a:rPr lang="en-US" altLang="zh-CN" sz="1400" dirty="0" err="1"/>
              <a:t>printf</a:t>
            </a:r>
            <a:r>
              <a:rPr lang="en-US" altLang="zh-CN" sz="1400" dirty="0"/>
              <a:t>("%d ",*p);</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endParaRPr lang="en-US" altLang="zh-CN" sz="1400" dirty="0"/>
          </a:p>
          <a:p>
            <a:pPr defTabSz="363538"/>
            <a:r>
              <a:rPr lang="en-US" altLang="zh-CN" sz="1400" dirty="0"/>
              <a:t>void </a:t>
            </a:r>
            <a:r>
              <a:rPr lang="en-US" altLang="zh-CN" sz="1400" dirty="0" err="1"/>
              <a:t>inv</a:t>
            </a:r>
            <a:r>
              <a:rPr lang="en-US" altLang="zh-CN" sz="1400" dirty="0"/>
              <a:t>(</a:t>
            </a:r>
            <a:r>
              <a:rPr lang="en-US" altLang="zh-CN" sz="1400" dirty="0" err="1"/>
              <a:t>int</a:t>
            </a:r>
            <a:r>
              <a:rPr lang="en-US" altLang="zh-CN" sz="1400" dirty="0"/>
              <a:t> *</a:t>
            </a:r>
            <a:r>
              <a:rPr lang="en-US" altLang="zh-CN" sz="1400" dirty="0" err="1"/>
              <a:t>x,int</a:t>
            </a:r>
            <a:r>
              <a:rPr lang="en-US" altLang="zh-CN" sz="1400" dirty="0"/>
              <a:t> n)	</a:t>
            </a:r>
            <a:r>
              <a:rPr lang="en-US" altLang="zh-CN" sz="1400" dirty="0" smtClean="0">
                <a:solidFill>
                  <a:srgbClr val="008000"/>
                </a:solidFill>
              </a:rPr>
              <a:t>//</a:t>
            </a:r>
            <a:r>
              <a:rPr lang="zh-CN" altLang="en-US" sz="1400" dirty="0">
                <a:solidFill>
                  <a:srgbClr val="008000"/>
                </a:solidFill>
              </a:rPr>
              <a:t>定义</a:t>
            </a:r>
            <a:r>
              <a:rPr lang="en-US" altLang="zh-CN" sz="1400" dirty="0" err="1">
                <a:solidFill>
                  <a:srgbClr val="008000"/>
                </a:solidFill>
              </a:rPr>
              <a:t>inv</a:t>
            </a:r>
            <a:r>
              <a:rPr lang="zh-CN" altLang="en-US" sz="1400" dirty="0">
                <a:solidFill>
                  <a:srgbClr val="008000"/>
                </a:solidFill>
              </a:rPr>
              <a:t>函数，形参</a:t>
            </a:r>
            <a:r>
              <a:rPr lang="en-US" altLang="zh-CN" sz="1400" dirty="0">
                <a:solidFill>
                  <a:srgbClr val="008000"/>
                </a:solidFill>
              </a:rPr>
              <a:t>x</a:t>
            </a:r>
            <a:r>
              <a:rPr lang="zh-CN" altLang="en-US" sz="1400" dirty="0">
                <a:solidFill>
                  <a:srgbClr val="008000"/>
                </a:solidFill>
              </a:rPr>
              <a:t>是指针变量 </a:t>
            </a:r>
          </a:p>
          <a:p>
            <a:pPr defTabSz="363538"/>
            <a:r>
              <a:rPr lang="en-US" altLang="zh-CN" sz="1400" dirty="0"/>
              <a:t>{	</a:t>
            </a:r>
            <a:r>
              <a:rPr lang="en-US" altLang="zh-CN" sz="1400" dirty="0" err="1"/>
              <a:t>int</a:t>
            </a:r>
            <a:r>
              <a:rPr lang="en-US" altLang="zh-CN" sz="1400" dirty="0"/>
              <a:t> *</a:t>
            </a:r>
            <a:r>
              <a:rPr lang="en-US" altLang="zh-CN" sz="1400" dirty="0" err="1"/>
              <a:t>p,m,temp</a:t>
            </a:r>
            <a:r>
              <a:rPr lang="en-US" altLang="zh-CN" sz="1400" dirty="0"/>
              <a:t>,*i,*j;</a:t>
            </a:r>
          </a:p>
          <a:p>
            <a:pPr defTabSz="363538"/>
            <a:r>
              <a:rPr lang="en-US" altLang="zh-CN" sz="1400" dirty="0"/>
              <a:t>	m=(n-1)/2;</a:t>
            </a:r>
          </a:p>
          <a:p>
            <a:pPr defTabSz="363538"/>
            <a:r>
              <a:rPr lang="en-US" altLang="zh-CN" sz="1400" dirty="0"/>
              <a:t>	i=</a:t>
            </a:r>
            <a:r>
              <a:rPr lang="en-US" altLang="zh-CN" sz="1400" dirty="0" err="1"/>
              <a:t>x;j</a:t>
            </a:r>
            <a:r>
              <a:rPr lang="en-US" altLang="zh-CN" sz="1400" dirty="0"/>
              <a:t>=x+n-1;p=</a:t>
            </a:r>
            <a:r>
              <a:rPr lang="en-US" altLang="zh-CN" sz="1400" dirty="0" err="1"/>
              <a:t>x+m</a:t>
            </a:r>
            <a:r>
              <a:rPr lang="en-US" altLang="zh-CN" sz="1400" dirty="0"/>
              <a:t>;</a:t>
            </a:r>
          </a:p>
          <a:p>
            <a:pPr defTabSz="363538"/>
            <a:r>
              <a:rPr lang="en-US" altLang="zh-CN" sz="1400" dirty="0"/>
              <a:t>	for(;i&lt;=</a:t>
            </a:r>
            <a:r>
              <a:rPr lang="en-US" altLang="zh-CN" sz="1400" dirty="0" err="1"/>
              <a:t>p;i</a:t>
            </a:r>
            <a:r>
              <a:rPr lang="en-US" altLang="zh-CN" sz="1400" dirty="0"/>
              <a:t>++,j--)</a:t>
            </a:r>
          </a:p>
          <a:p>
            <a:pPr defTabSz="363538"/>
            <a:r>
              <a:rPr lang="en-US" altLang="zh-CN" sz="1400" dirty="0"/>
              <a:t>	{	temp=*i;*i=*j;*j=temp;}</a:t>
            </a:r>
          </a:p>
          <a:p>
            <a:pPr defTabSz="363538"/>
            <a:r>
              <a:rPr lang="en-US" altLang="zh-CN" sz="1400" dirty="0"/>
              <a:t>	return;</a:t>
            </a:r>
          </a:p>
          <a:p>
            <a:pPr defTabSz="363538"/>
            <a:r>
              <a:rPr lang="en-US" altLang="zh-CN" sz="1400" dirty="0"/>
              <a:t>}</a:t>
            </a:r>
            <a:endParaRPr lang="zh-CN" altLang="en-US" sz="1400" b="1" dirty="0">
              <a:solidFill>
                <a:srgbClr val="008000"/>
              </a:solidFill>
            </a:endParaRPr>
          </a:p>
        </p:txBody>
      </p:sp>
      <p:sp>
        <p:nvSpPr>
          <p:cNvPr id="13" name="圆角矩形 12">
            <a:extLst>
              <a:ext uri="{FF2B5EF4-FFF2-40B4-BE49-F238E27FC236}">
                <a16:creationId xmlns:a16="http://schemas.microsoft.com/office/drawing/2014/main" xmlns="" id="{5382CD89-35B6-4BD4-B332-B011068CC402}"/>
              </a:ext>
            </a:extLst>
          </p:cNvPr>
          <p:cNvSpPr/>
          <p:nvPr/>
        </p:nvSpPr>
        <p:spPr>
          <a:xfrm>
            <a:off x="6440240" y="1196139"/>
            <a:ext cx="5387325" cy="350507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a:t>
            </a:r>
            <a:r>
              <a:rPr lang="en-US" altLang="zh-CN" sz="1400" dirty="0" err="1"/>
              <a:t>inv</a:t>
            </a:r>
            <a:r>
              <a:rPr lang="en-US" altLang="zh-CN" sz="1400" dirty="0"/>
              <a:t>(</a:t>
            </a:r>
            <a:r>
              <a:rPr lang="en-US" altLang="zh-CN" sz="1400" dirty="0" err="1"/>
              <a:t>int</a:t>
            </a:r>
            <a:r>
              <a:rPr lang="en-US" altLang="zh-CN" sz="1400" dirty="0"/>
              <a:t> *</a:t>
            </a:r>
            <a:r>
              <a:rPr lang="en-US" altLang="zh-CN" sz="1400" dirty="0" err="1"/>
              <a:t>x,int</a:t>
            </a:r>
            <a:r>
              <a:rPr lang="en-US" altLang="zh-CN" sz="1400" dirty="0"/>
              <a:t> n);	</a:t>
            </a:r>
            <a:r>
              <a:rPr lang="en-US" altLang="zh-CN" sz="1400" dirty="0">
                <a:solidFill>
                  <a:srgbClr val="008000"/>
                </a:solidFill>
              </a:rPr>
              <a:t>//</a:t>
            </a:r>
            <a:r>
              <a:rPr lang="en-US" altLang="zh-CN" sz="1400" dirty="0" err="1">
                <a:solidFill>
                  <a:srgbClr val="008000"/>
                </a:solidFill>
              </a:rPr>
              <a:t>inv</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i,</a:t>
            </a:r>
            <a:r>
              <a:rPr lang="en-US" altLang="zh-CN" sz="1400" dirty="0">
                <a:solidFill>
                  <a:schemeClr val="accent6"/>
                </a:solidFill>
              </a:rPr>
              <a:t>*</a:t>
            </a:r>
            <a:r>
              <a:rPr lang="en-US" altLang="zh-CN" sz="1400" dirty="0" err="1">
                <a:solidFill>
                  <a:schemeClr val="accent6"/>
                </a:solidFill>
              </a:rPr>
              <a:t>arr</a:t>
            </a:r>
            <a:r>
              <a:rPr lang="en-US" altLang="zh-CN" sz="1400" dirty="0"/>
              <a:t>;		</a:t>
            </a:r>
            <a:r>
              <a:rPr lang="en-US" altLang="zh-CN" sz="1400" dirty="0" smtClean="0"/>
              <a:t>		</a:t>
            </a:r>
            <a:r>
              <a:rPr lang="en-US" altLang="zh-CN" sz="1400" b="1" dirty="0">
                <a:solidFill>
                  <a:srgbClr val="008000"/>
                </a:solidFill>
              </a:rPr>
              <a:t>//</a:t>
            </a:r>
            <a:r>
              <a:rPr lang="zh-CN" altLang="en-US" sz="1400" b="1" dirty="0">
                <a:solidFill>
                  <a:srgbClr val="008000"/>
                </a:solidFill>
              </a:rPr>
              <a:t>指针变量</a:t>
            </a:r>
            <a:r>
              <a:rPr lang="en-US" altLang="zh-CN" sz="1400" b="1" dirty="0" err="1">
                <a:solidFill>
                  <a:srgbClr val="008000"/>
                </a:solidFill>
              </a:rPr>
              <a:t>arr</a:t>
            </a:r>
            <a:r>
              <a:rPr lang="zh-CN" altLang="en-US" sz="1400" b="1" dirty="0">
                <a:solidFill>
                  <a:srgbClr val="008000"/>
                </a:solidFill>
              </a:rPr>
              <a:t>未指向数组元素</a:t>
            </a:r>
          </a:p>
          <a:p>
            <a:pPr defTabSz="363538"/>
            <a:r>
              <a:rPr lang="zh-CN" altLang="en-US" sz="1400" dirty="0"/>
              <a:t>	</a:t>
            </a:r>
            <a:r>
              <a:rPr lang="en-US" altLang="zh-CN" sz="1400" dirty="0" err="1"/>
              <a:t>printf</a:t>
            </a:r>
            <a:r>
              <a:rPr lang="en-US" altLang="zh-CN" sz="1400" dirty="0"/>
              <a:t>("The original array:\n");</a:t>
            </a:r>
          </a:p>
          <a:p>
            <a:pPr defTabSz="363538"/>
            <a:r>
              <a:rPr lang="en-US" altLang="zh-CN" sz="1400" dirty="0"/>
              <a:t>	for(i=0;i&lt;10;i++)</a:t>
            </a:r>
          </a:p>
          <a:p>
            <a:pPr defTabSz="363538"/>
            <a:r>
              <a:rPr lang="en-US" altLang="zh-CN" sz="1400" dirty="0"/>
              <a:t>		</a:t>
            </a:r>
            <a:r>
              <a:rPr lang="en-US" altLang="zh-CN" sz="1400" dirty="0" err="1"/>
              <a:t>scanf</a:t>
            </a:r>
            <a:r>
              <a:rPr lang="en-US" altLang="zh-CN" sz="1400" dirty="0"/>
              <a:t>("%d",</a:t>
            </a:r>
            <a:r>
              <a:rPr lang="en-US" altLang="zh-CN" sz="1400" dirty="0" err="1"/>
              <a:t>arr+i</a:t>
            </a:r>
            <a:r>
              <a:rPr lang="en-US" altLang="zh-CN" sz="1400" dirty="0"/>
              <a:t>);</a:t>
            </a:r>
          </a:p>
          <a:p>
            <a:pPr defTabSz="363538"/>
            <a:r>
              <a:rPr lang="en-US" altLang="zh-CN" sz="1400" dirty="0"/>
              <a:t>	</a:t>
            </a:r>
            <a:r>
              <a:rPr lang="en-US" altLang="zh-CN" sz="1400" dirty="0" err="1"/>
              <a:t>printf</a:t>
            </a:r>
            <a:r>
              <a:rPr lang="en-US" altLang="zh-CN" sz="1400" dirty="0"/>
              <a:t>("\n");</a:t>
            </a:r>
          </a:p>
          <a:p>
            <a:pPr defTabSz="363538"/>
            <a:r>
              <a:rPr lang="en-US" altLang="zh-CN" sz="1400" dirty="0"/>
              <a:t>	</a:t>
            </a:r>
            <a:r>
              <a:rPr lang="en-US" altLang="zh-CN" sz="1400" dirty="0" err="1"/>
              <a:t>inv</a:t>
            </a:r>
            <a:r>
              <a:rPr lang="en-US" altLang="zh-CN" sz="1400" dirty="0"/>
              <a:t>(</a:t>
            </a:r>
            <a:r>
              <a:rPr lang="en-US" altLang="zh-CN" sz="1400" dirty="0">
                <a:solidFill>
                  <a:schemeClr val="accent6"/>
                </a:solidFill>
              </a:rPr>
              <a:t>arr</a:t>
            </a:r>
            <a:r>
              <a:rPr lang="en-US" altLang="zh-CN" sz="1400" dirty="0"/>
              <a:t>,10);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inv</a:t>
            </a:r>
            <a:r>
              <a:rPr lang="zh-CN" altLang="en-US" sz="1400" dirty="0">
                <a:solidFill>
                  <a:srgbClr val="008000"/>
                </a:solidFill>
              </a:rPr>
              <a:t>函数，实参</a:t>
            </a:r>
            <a:r>
              <a:rPr lang="en-US" altLang="zh-CN" sz="1400" dirty="0" err="1">
                <a:solidFill>
                  <a:srgbClr val="008000"/>
                </a:solidFill>
              </a:rPr>
              <a:t>arr</a:t>
            </a:r>
            <a:r>
              <a:rPr lang="zh-CN" altLang="en-US" sz="1400" dirty="0">
                <a:solidFill>
                  <a:srgbClr val="008000"/>
                </a:solidFill>
              </a:rPr>
              <a:t>是指针变量，但无指向</a:t>
            </a:r>
          </a:p>
          <a:p>
            <a:pPr defTabSz="363538"/>
            <a:r>
              <a:rPr lang="zh-CN" altLang="en-US" sz="1400" dirty="0"/>
              <a:t>	</a:t>
            </a:r>
            <a:r>
              <a:rPr lang="en-US" altLang="zh-CN" sz="1400" dirty="0" err="1"/>
              <a:t>printf</a:t>
            </a:r>
            <a:r>
              <a:rPr lang="en-US" altLang="zh-CN" sz="1400" dirty="0"/>
              <a:t>("The array has been inverted:\n");</a:t>
            </a:r>
          </a:p>
          <a:p>
            <a:pPr defTabSz="363538"/>
            <a:r>
              <a:rPr lang="en-US" altLang="zh-CN" sz="1400" dirty="0"/>
              <a:t>	for(i=0;i&lt;10;i++)</a:t>
            </a:r>
          </a:p>
          <a:p>
            <a:pPr defTabSz="363538"/>
            <a:r>
              <a:rPr lang="en-US" altLang="zh-CN" sz="1400" dirty="0"/>
              <a:t>		</a:t>
            </a:r>
            <a:r>
              <a:rPr lang="en-US" altLang="zh-CN" sz="1400" dirty="0" err="1"/>
              <a:t>printf</a:t>
            </a:r>
            <a:r>
              <a:rPr lang="en-US" altLang="zh-CN" sz="1400" dirty="0"/>
              <a:t>("%d ",*(</a:t>
            </a:r>
            <a:r>
              <a:rPr lang="en-US" altLang="zh-CN" sz="1400" dirty="0" err="1"/>
              <a:t>arr+i</a:t>
            </a:r>
            <a:r>
              <a:rPr lang="en-US" altLang="zh-CN" sz="1400" dirty="0"/>
              <a:t>));</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endParaRPr lang="zh-CN" altLang="en-US" sz="1400" b="1" dirty="0">
              <a:solidFill>
                <a:srgbClr val="008000"/>
              </a:solidFill>
            </a:endParaRPr>
          </a:p>
        </p:txBody>
      </p:sp>
      <p:grpSp>
        <p:nvGrpSpPr>
          <p:cNvPr id="15" name="组合 14">
            <a:extLst>
              <a:ext uri="{FF2B5EF4-FFF2-40B4-BE49-F238E27FC236}">
                <a16:creationId xmlns:a16="http://schemas.microsoft.com/office/drawing/2014/main" xmlns="" id="{17545ED2-DA8A-47EF-94D4-E66974757BFA}"/>
              </a:ext>
            </a:extLst>
          </p:cNvPr>
          <p:cNvGrpSpPr/>
          <p:nvPr/>
        </p:nvGrpSpPr>
        <p:grpSpPr>
          <a:xfrm>
            <a:off x="6440240" y="4890119"/>
            <a:ext cx="5387326" cy="854698"/>
            <a:chOff x="8582294" y="4088154"/>
            <a:chExt cx="5559348" cy="854698"/>
          </a:xfrm>
        </p:grpSpPr>
        <p:sp>
          <p:nvSpPr>
            <p:cNvPr id="18" name="MH_Other_1">
              <a:extLst>
                <a:ext uri="{FF2B5EF4-FFF2-40B4-BE49-F238E27FC236}">
                  <a16:creationId xmlns:a16="http://schemas.microsoft.com/office/drawing/2014/main" xmlns="" id="{98756F42-E805-44E1-B206-210FDC56FF02}"/>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20" name="MH_SubTitle_1">
              <a:extLst>
                <a:ext uri="{FF2B5EF4-FFF2-40B4-BE49-F238E27FC236}">
                  <a16:creationId xmlns:a16="http://schemas.microsoft.com/office/drawing/2014/main" xmlns="" id="{69E4BA76-C13A-4969-92D9-9D00A59EA9BD}"/>
                </a:ext>
              </a:extLst>
            </p:cNvPr>
            <p:cNvSpPr/>
            <p:nvPr>
              <p:custDataLst>
                <p:tags r:id="rId2"/>
              </p:custDataLst>
            </p:nvPr>
          </p:nvSpPr>
          <p:spPr>
            <a:xfrm>
              <a:off x="9371544" y="4088154"/>
              <a:ext cx="4770098"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20000"/>
                </a:lnSpc>
                <a:spcAft>
                  <a:spcPts val="600"/>
                </a:spcAft>
                <a:defRPr/>
              </a:pPr>
              <a:r>
                <a:rPr lang="zh-CN" altLang="en-US" sz="1600" b="1" dirty="0">
                  <a:solidFill>
                    <a:schemeClr val="tx1">
                      <a:lumMod val="75000"/>
                      <a:lumOff val="25000"/>
                    </a:schemeClr>
                  </a:solidFill>
                </a:rPr>
                <a:t>如果用指针变量作实参，必须先使指针变量有确定值，指向一个已定义的对象。</a:t>
              </a:r>
            </a:p>
          </p:txBody>
        </p:sp>
        <p:sp>
          <p:nvSpPr>
            <p:cNvPr id="21" name="MH_Other_2">
              <a:extLst>
                <a:ext uri="{FF2B5EF4-FFF2-40B4-BE49-F238E27FC236}">
                  <a16:creationId xmlns:a16="http://schemas.microsoft.com/office/drawing/2014/main" xmlns="" id="{3CA80AA9-E20C-418F-9461-7E1AE248D8DE}"/>
                </a:ext>
              </a:extLst>
            </p:cNvPr>
            <p:cNvSpPr/>
            <p:nvPr>
              <p:custDataLst>
                <p:tags r:id="rId3"/>
              </p:custDataLst>
            </p:nvPr>
          </p:nvSpPr>
          <p:spPr>
            <a:xfrm rot="16200000">
              <a:off x="13840016" y="46412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灯片编号占位符 3"/>
          <p:cNvSpPr>
            <a:spLocks noGrp="1"/>
          </p:cNvSpPr>
          <p:nvPr>
            <p:ph type="sldNum" sz="quarter" idx="12"/>
          </p:nvPr>
        </p:nvSpPr>
        <p:spPr/>
        <p:txBody>
          <a:bodyPr/>
          <a:lstStyle/>
          <a:p>
            <a:fld id="{B058512A-BF6F-43D0-855A-BBBF14572BDB}" type="slidenum">
              <a:rPr lang="zh-CN" altLang="en-US" smtClean="0"/>
              <a:pPr/>
              <a:t>26</a:t>
            </a:fld>
            <a:endParaRPr lang="zh-CN" altLang="en-US"/>
          </a:p>
        </p:txBody>
      </p:sp>
    </p:spTree>
    <p:extLst>
      <p:ext uri="{BB962C8B-B14F-4D97-AF65-F5344CB8AC3E}">
        <p14:creationId xmlns:p14="http://schemas.microsoft.com/office/powerpoint/2010/main" val="477049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8.10】</a:t>
            </a:r>
            <a:r>
              <a:rPr lang="zh-CN" altLang="en-US" sz="2000">
                <a:solidFill>
                  <a:schemeClr val="accent1"/>
                </a:solidFill>
              </a:rPr>
              <a:t>用指针方法对</a:t>
            </a:r>
            <a:r>
              <a:rPr lang="en-US" altLang="zh-CN" sz="2000">
                <a:solidFill>
                  <a:schemeClr val="accent1"/>
                </a:solidFill>
              </a:rPr>
              <a:t>10</a:t>
            </a:r>
            <a:r>
              <a:rPr lang="zh-CN" altLang="en-US" sz="2000">
                <a:solidFill>
                  <a:schemeClr val="accent1"/>
                </a:solidFill>
              </a:rPr>
              <a:t>个整数按由大到小顺序排序</a:t>
            </a:r>
            <a:r>
              <a:rPr lang="zh-CN" altLang="en-US" sz="2000" smtClean="0">
                <a:solidFill>
                  <a:schemeClr val="accent1"/>
                </a:solidFill>
              </a:rPr>
              <a:t>。（选择排序法）</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sort(</a:t>
            </a:r>
            <a:r>
              <a:rPr lang="en-US" altLang="zh-CN" sz="1400" dirty="0" err="1"/>
              <a:t>int</a:t>
            </a:r>
            <a:r>
              <a:rPr lang="en-US" altLang="zh-CN" sz="1400" dirty="0"/>
              <a:t> x[],</a:t>
            </a:r>
            <a:r>
              <a:rPr lang="en-US" altLang="zh-CN" sz="1400" dirty="0" err="1"/>
              <a:t>int</a:t>
            </a:r>
            <a:r>
              <a:rPr lang="en-US" altLang="zh-CN" sz="1400" dirty="0"/>
              <a:t> n);	</a:t>
            </a:r>
            <a:r>
              <a:rPr lang="en-US" altLang="zh-CN" sz="1400" dirty="0">
                <a:solidFill>
                  <a:srgbClr val="008000"/>
                </a:solidFill>
              </a:rPr>
              <a:t>//sort</a:t>
            </a:r>
            <a:r>
              <a:rPr lang="zh-CN" altLang="en-US" sz="1400" dirty="0">
                <a:solidFill>
                  <a:srgbClr val="008000"/>
                </a:solidFill>
              </a:rPr>
              <a:t>函数声明</a:t>
            </a:r>
          </a:p>
          <a:p>
            <a:pPr defTabSz="363538"/>
            <a:r>
              <a:rPr lang="zh-CN" altLang="en-US" sz="1400" dirty="0"/>
              <a:t>	</a:t>
            </a:r>
            <a:r>
              <a:rPr lang="en-US" altLang="zh-CN" sz="1400" dirty="0" err="1"/>
              <a:t>int</a:t>
            </a:r>
            <a:r>
              <a:rPr lang="en-US" altLang="zh-CN" sz="1400" dirty="0"/>
              <a:t> i,*</a:t>
            </a:r>
            <a:r>
              <a:rPr lang="en-US" altLang="zh-CN" sz="1400" dirty="0" err="1"/>
              <a:t>p,a</a:t>
            </a:r>
            <a:r>
              <a:rPr lang="en-US" altLang="zh-CN" sz="1400" dirty="0"/>
              <a:t>[10];</a:t>
            </a:r>
          </a:p>
          <a:p>
            <a:pPr defTabSz="363538"/>
            <a:r>
              <a:rPr lang="en-US" altLang="zh-CN" sz="1400" dirty="0"/>
              <a:t>	p=a;	</a:t>
            </a:r>
            <a:r>
              <a:rPr lang="en-US" altLang="zh-CN" sz="1400" dirty="0" smtClean="0"/>
              <a:t>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p>
          <a:p>
            <a:pPr defTabSz="363538"/>
            <a:r>
              <a:rPr lang="en-US" altLang="zh-CN" sz="1400" dirty="0"/>
              <a:t>	</a:t>
            </a:r>
            <a:r>
              <a:rPr lang="en-US" altLang="zh-CN" sz="1400" dirty="0" err="1"/>
              <a:t>printf</a:t>
            </a:r>
            <a:r>
              <a:rPr lang="en-US" altLang="zh-CN" sz="1400" dirty="0"/>
              <a:t>("please enter 10 integer numbers:");</a:t>
            </a:r>
          </a:p>
          <a:p>
            <a:pPr defTabSz="363538"/>
            <a:r>
              <a:rPr lang="en-US" altLang="zh-CN" sz="1400" dirty="0"/>
              <a:t>	for(i=0;i&lt;10;i++)</a:t>
            </a:r>
          </a:p>
          <a:p>
            <a:pPr defTabSz="363538"/>
            <a:r>
              <a:rPr lang="en-US" altLang="zh-CN" sz="1400" dirty="0"/>
              <a:t>		</a:t>
            </a:r>
            <a:r>
              <a:rPr lang="en-US" altLang="zh-CN" sz="1400" dirty="0" err="1"/>
              <a:t>scanf</a:t>
            </a:r>
            <a:r>
              <a:rPr lang="en-US" altLang="zh-CN" sz="1400" dirty="0"/>
              <a:t>("%</a:t>
            </a:r>
            <a:r>
              <a:rPr lang="en-US" altLang="zh-CN" sz="1400" dirty="0" err="1"/>
              <a:t>d",p</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个整数</a:t>
            </a:r>
          </a:p>
          <a:p>
            <a:pPr defTabSz="363538"/>
            <a:r>
              <a:rPr lang="zh-CN" altLang="en-US" sz="1400" dirty="0"/>
              <a:t>	</a:t>
            </a:r>
            <a:r>
              <a:rPr lang="en-US" altLang="zh-CN" sz="1400" b="1" dirty="0"/>
              <a:t>p=a;	//</a:t>
            </a:r>
            <a:r>
              <a:rPr lang="zh-CN" altLang="en-US" sz="1400" b="1" dirty="0"/>
              <a:t>指针变量</a:t>
            </a:r>
            <a:r>
              <a:rPr lang="en-US" altLang="zh-CN" sz="1400" b="1" dirty="0"/>
              <a:t>p</a:t>
            </a:r>
            <a:r>
              <a:rPr lang="zh-CN" altLang="en-US" sz="1400" b="1" dirty="0"/>
              <a:t>重新指向</a:t>
            </a:r>
            <a:r>
              <a:rPr lang="en-US" altLang="zh-CN" sz="1400" b="1" dirty="0"/>
              <a:t>a[0]</a:t>
            </a:r>
          </a:p>
          <a:p>
            <a:pPr defTabSz="363538"/>
            <a:r>
              <a:rPr lang="en-US" altLang="zh-CN" sz="1400" dirty="0"/>
              <a:t>	sort(p,10);	</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p>
          <a:p>
            <a:pPr defTabSz="363538"/>
            <a:r>
              <a:rPr lang="zh-CN" altLang="en-US" sz="1400" dirty="0"/>
              <a:t>	</a:t>
            </a:r>
            <a:r>
              <a:rPr lang="en-US" altLang="zh-CN" sz="1400" dirty="0"/>
              <a:t>for(p=</a:t>
            </a:r>
            <a:r>
              <a:rPr lang="en-US" altLang="zh-CN" sz="1400" dirty="0" err="1"/>
              <a:t>a,i</a:t>
            </a:r>
            <a:r>
              <a:rPr lang="en-US" altLang="zh-CN" sz="1400" dirty="0"/>
              <a:t>=0;i&lt;10;i++)</a:t>
            </a:r>
          </a:p>
          <a:p>
            <a:pPr defTabSz="363538"/>
            <a:r>
              <a:rPr lang="en-US" altLang="zh-CN" sz="1400" dirty="0"/>
              <a:t>	{	</a:t>
            </a:r>
            <a:r>
              <a:rPr lang="en-US" altLang="zh-CN" sz="1400" dirty="0" err="1"/>
              <a:t>printf</a:t>
            </a:r>
            <a:r>
              <a:rPr lang="en-US" altLang="zh-CN" sz="1400" dirty="0"/>
              <a:t>("%d ",*p</a:t>
            </a:r>
            <a:r>
              <a:rPr lang="en-US" altLang="zh-CN" sz="1400" dirty="0" smtClean="0"/>
              <a:t>);</a:t>
            </a:r>
            <a:r>
              <a:rPr lang="en-US" altLang="zh-CN" sz="1400" dirty="0" smtClean="0">
                <a:solidFill>
                  <a:srgbClr val="008000"/>
                </a:solidFill>
              </a:rPr>
              <a:t>//</a:t>
            </a:r>
            <a:r>
              <a:rPr lang="zh-CN" altLang="en-US" sz="1400" dirty="0">
                <a:solidFill>
                  <a:srgbClr val="008000"/>
                </a:solidFill>
              </a:rPr>
              <a:t>输出排序后的</a:t>
            </a:r>
            <a:r>
              <a:rPr lang="en-US" altLang="zh-CN" sz="1400" dirty="0">
                <a:solidFill>
                  <a:srgbClr val="008000"/>
                </a:solidFill>
              </a:rPr>
              <a:t>10</a:t>
            </a:r>
            <a:r>
              <a:rPr lang="zh-CN" altLang="en-US" sz="1400" dirty="0">
                <a:solidFill>
                  <a:srgbClr val="008000"/>
                </a:solidFill>
              </a:rPr>
              <a:t>个数组元素</a:t>
            </a:r>
          </a:p>
          <a:p>
            <a:pPr defTabSz="363538"/>
            <a:r>
              <a:rPr lang="zh-CN" altLang="en-US" sz="1400" dirty="0"/>
              <a:t>		</a:t>
            </a:r>
            <a:r>
              <a:rPr lang="en-US" altLang="zh-CN" sz="1400" dirty="0"/>
              <a:t>p++;</a:t>
            </a:r>
          </a:p>
          <a:p>
            <a:pPr defTabSz="363538"/>
            <a:r>
              <a:rPr lang="en-US" altLang="zh-CN" sz="1400" dirty="0"/>
              <a:t>	}</a:t>
            </a:r>
          </a:p>
          <a:p>
            <a:pPr defTabSz="363538"/>
            <a:r>
              <a:rPr lang="en-US" altLang="zh-CN" sz="1400" dirty="0"/>
              <a:t>	</a:t>
            </a:r>
            <a:r>
              <a:rPr lang="en-US" altLang="zh-CN" sz="1400" dirty="0" err="1"/>
              <a:t>printf</a:t>
            </a:r>
            <a:r>
              <a:rPr lang="en-US" altLang="zh-CN" sz="1400" dirty="0"/>
              <a:t>("\n");</a:t>
            </a:r>
          </a:p>
          <a:p>
            <a:pPr defTabSz="363538"/>
            <a:r>
              <a:rPr lang="en-US" altLang="zh-CN" sz="1400" dirty="0"/>
              <a:t>	return 0;</a:t>
            </a:r>
          </a:p>
          <a:p>
            <a:pPr defTabSz="363538"/>
            <a:r>
              <a:rPr lang="en-US" altLang="zh-CN" sz="1400" dirty="0"/>
              <a:t>}</a:t>
            </a:r>
          </a:p>
          <a:p>
            <a:pPr defTabSz="363538"/>
            <a:r>
              <a:rPr lang="en-US" altLang="zh-CN" sz="1400" dirty="0" smtClean="0"/>
              <a:t>void </a:t>
            </a:r>
            <a:r>
              <a:rPr lang="en-US" altLang="zh-CN" sz="1400" dirty="0"/>
              <a:t>sort(</a:t>
            </a:r>
            <a:r>
              <a:rPr lang="en-US" altLang="zh-CN" sz="1400" dirty="0" err="1"/>
              <a:t>int</a:t>
            </a:r>
            <a:r>
              <a:rPr lang="en-US" altLang="zh-CN" sz="1400" dirty="0"/>
              <a:t> x[],</a:t>
            </a:r>
            <a:r>
              <a:rPr lang="en-US" altLang="zh-CN" sz="1400" dirty="0" err="1"/>
              <a:t>int</a:t>
            </a:r>
            <a:r>
              <a:rPr lang="en-US" altLang="zh-CN" sz="1400" dirty="0"/>
              <a:t> n)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x</a:t>
            </a:r>
            <a:r>
              <a:rPr lang="zh-CN" altLang="en-US" sz="1400" dirty="0">
                <a:solidFill>
                  <a:srgbClr val="008000"/>
                </a:solidFill>
              </a:rPr>
              <a:t>是形参数组名 </a:t>
            </a:r>
          </a:p>
          <a:p>
            <a:pPr defTabSz="363538"/>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r>
              <a:rPr lang="en-US" altLang="zh-CN" sz="1400" dirty="0"/>
              <a:t>	for(i=0;i&lt;n-1;i++)</a:t>
            </a:r>
          </a:p>
          <a:p>
            <a:pPr defTabSz="363538"/>
            <a:r>
              <a:rPr lang="en-US" altLang="zh-CN" sz="1400" dirty="0"/>
              <a:t>	{	k=i;</a:t>
            </a:r>
          </a:p>
          <a:p>
            <a:pPr defTabSz="363538"/>
            <a:r>
              <a:rPr lang="en-US" altLang="zh-CN" sz="1400" dirty="0"/>
              <a:t>		for(j=i+1;j&lt;</a:t>
            </a:r>
            <a:r>
              <a:rPr lang="en-US" altLang="zh-CN" sz="1400" dirty="0" err="1"/>
              <a:t>n;j</a:t>
            </a:r>
            <a:r>
              <a:rPr lang="en-US" altLang="zh-CN" sz="1400" dirty="0"/>
              <a:t>++)</a:t>
            </a:r>
          </a:p>
          <a:p>
            <a:pPr defTabSz="363538"/>
            <a:r>
              <a:rPr lang="en-US" altLang="zh-CN" sz="1400" dirty="0"/>
              <a:t>			if(x[j]&gt;x[k]) k=j;</a:t>
            </a:r>
          </a:p>
          <a:p>
            <a:pPr defTabSz="363538"/>
            <a:r>
              <a:rPr lang="en-US" altLang="zh-CN" sz="1400" dirty="0"/>
              <a:t>		if(k!=i)</a:t>
            </a:r>
          </a:p>
          <a:p>
            <a:pPr defTabSz="363538"/>
            <a:r>
              <a:rPr lang="en-US" altLang="zh-CN" sz="1400" dirty="0"/>
              <a:t>		{	t=x[i</a:t>
            </a:r>
            <a:r>
              <a:rPr lang="en-US" altLang="zh-CN" sz="1400" dirty="0" smtClean="0"/>
              <a:t>]; x[i</a:t>
            </a:r>
            <a:r>
              <a:rPr lang="en-US" altLang="zh-CN" sz="1400" dirty="0"/>
              <a:t>]=x[k</a:t>
            </a:r>
            <a:r>
              <a:rPr lang="en-US" altLang="zh-CN" sz="1400" dirty="0" smtClean="0"/>
              <a:t>]; x[k</a:t>
            </a:r>
            <a:r>
              <a:rPr lang="en-US" altLang="zh-CN" sz="1400" dirty="0"/>
              <a:t>]=t;}</a:t>
            </a:r>
          </a:p>
          <a:p>
            <a:pPr defTabSz="363538"/>
            <a:r>
              <a:rPr lang="en-US" altLang="zh-CN" sz="1400" dirty="0"/>
              <a:t>	}</a:t>
            </a:r>
          </a:p>
          <a:p>
            <a:pPr defTabSz="363538"/>
            <a:r>
              <a:rPr lang="en-US" altLang="zh-CN" sz="1400" dirty="0"/>
              <a:t>}</a:t>
            </a:r>
            <a:endParaRPr lang="zh-CN" altLang="en-US" sz="1400" b="1" dirty="0">
              <a:solidFill>
                <a:srgbClr val="008000"/>
              </a:solidFill>
            </a:endParaRPr>
          </a:p>
        </p:txBody>
      </p:sp>
      <p:cxnSp>
        <p:nvCxnSpPr>
          <p:cNvPr id="13" name="直接连接符 12">
            <a:extLst>
              <a:ext uri="{FF2B5EF4-FFF2-40B4-BE49-F238E27FC236}">
                <a16:creationId xmlns:a16="http://schemas.microsoft.com/office/drawing/2014/main" xmlns="" id="{48EC88E4-3DEA-4882-A2F7-2A2472A7E690}"/>
              </a:ext>
            </a:extLst>
          </p:cNvPr>
          <p:cNvCxnSpPr>
            <a:cxnSpLocks/>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xmlns="" id="{45C967AF-3871-4AAE-A875-A638B32B1FA1}"/>
              </a:ext>
            </a:extLst>
          </p:cNvPr>
          <p:cNvGrpSpPr/>
          <p:nvPr/>
        </p:nvGrpSpPr>
        <p:grpSpPr>
          <a:xfrm>
            <a:off x="5622308" y="2116690"/>
            <a:ext cx="325496" cy="260107"/>
            <a:chOff x="5926033" y="1926699"/>
            <a:chExt cx="325496" cy="260107"/>
          </a:xfrm>
        </p:grpSpPr>
        <p:sp>
          <p:nvSpPr>
            <p:cNvPr id="15"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a:extLst>
              <a:ext uri="{FF2B5EF4-FFF2-40B4-BE49-F238E27FC236}">
                <a16:creationId xmlns:a16="http://schemas.microsoft.com/office/drawing/2014/main" xmlns="" id="{B236A711-9DB9-47FD-9B2E-498AAC59691E}"/>
              </a:ext>
            </a:extLst>
          </p:cNvPr>
          <p:cNvGrpSpPr/>
          <p:nvPr/>
        </p:nvGrpSpPr>
        <p:grpSpPr>
          <a:xfrm>
            <a:off x="5622308" y="4395678"/>
            <a:ext cx="325496" cy="260106"/>
            <a:chOff x="5926033" y="5434781"/>
            <a:chExt cx="325496" cy="260106"/>
          </a:xfrm>
        </p:grpSpPr>
        <p:sp>
          <p:nvSpPr>
            <p:cNvPr id="27"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749030" y="5550311"/>
            <a:ext cx="5029200" cy="838200"/>
          </a:xfrm>
          <a:prstGeom prst="rect">
            <a:avLst/>
          </a:prstGeom>
        </p:spPr>
      </p:pic>
      <p:sp>
        <p:nvSpPr>
          <p:cNvPr id="34" name="圆角矩形 33">
            <a:extLst>
              <a:ext uri="{FF2B5EF4-FFF2-40B4-BE49-F238E27FC236}">
                <a16:creationId xmlns:a16="http://schemas.microsoft.com/office/drawing/2014/main" xmlns="" id="{5382CD89-35B6-4BD4-B332-B011068CC402}"/>
              </a:ext>
            </a:extLst>
          </p:cNvPr>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void sort(</a:t>
            </a:r>
            <a:r>
              <a:rPr lang="en-US" altLang="zh-CN" sz="1400" dirty="0" err="1"/>
              <a:t>int</a:t>
            </a:r>
            <a:r>
              <a:rPr lang="en-US" altLang="zh-CN" sz="1400" dirty="0"/>
              <a:t> </a:t>
            </a:r>
            <a:r>
              <a:rPr lang="en-US" altLang="zh-CN" sz="1400" dirty="0">
                <a:solidFill>
                  <a:schemeClr val="accent6"/>
                </a:solidFill>
              </a:rPr>
              <a:t>*</a:t>
            </a:r>
            <a:r>
              <a:rPr lang="en-US" altLang="zh-CN" sz="1400" dirty="0" err="1">
                <a:solidFill>
                  <a:schemeClr val="accent6"/>
                </a:solidFill>
              </a:rPr>
              <a:t>x</a:t>
            </a:r>
            <a:r>
              <a:rPr lang="en-US" altLang="zh-CN" sz="1400" dirty="0" err="1"/>
              <a:t>,int</a:t>
            </a:r>
            <a:r>
              <a:rPr lang="en-US" altLang="zh-CN" sz="1400" dirty="0"/>
              <a:t> n)	</a:t>
            </a:r>
            <a:r>
              <a:rPr lang="en-US" altLang="zh-CN" sz="1400" dirty="0" smtClean="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是指针变量</a:t>
            </a:r>
          </a:p>
          <a:p>
            <a:pPr defTabSz="363538"/>
            <a:r>
              <a:rPr lang="en-US" altLang="zh-CN" sz="1400" dirty="0"/>
              <a:t>{	</a:t>
            </a:r>
            <a:r>
              <a:rPr lang="en-US" altLang="zh-CN" sz="1400" dirty="0" err="1"/>
              <a:t>int</a:t>
            </a:r>
            <a:r>
              <a:rPr lang="en-US" altLang="zh-CN" sz="1400" dirty="0"/>
              <a:t> </a:t>
            </a:r>
            <a:r>
              <a:rPr lang="en-US" altLang="zh-CN" sz="1400" dirty="0" err="1"/>
              <a:t>i,j,k,t</a:t>
            </a:r>
            <a:r>
              <a:rPr lang="en-US" altLang="zh-CN" sz="1400" dirty="0"/>
              <a:t>;</a:t>
            </a:r>
          </a:p>
          <a:p>
            <a:pPr defTabSz="363538"/>
            <a:r>
              <a:rPr lang="en-US" altLang="zh-CN" sz="1400" dirty="0"/>
              <a:t>	for(i=0;i&lt;n-1;i++)</a:t>
            </a:r>
          </a:p>
          <a:p>
            <a:pPr defTabSz="363538"/>
            <a:r>
              <a:rPr lang="en-US" altLang="zh-CN" sz="1400" dirty="0"/>
              <a:t>	{	k=i;</a:t>
            </a:r>
          </a:p>
          <a:p>
            <a:pPr defTabSz="363538"/>
            <a:r>
              <a:rPr lang="en-US" altLang="zh-CN" sz="1400" dirty="0"/>
              <a:t>		for(j=i+1;j&lt;</a:t>
            </a:r>
            <a:r>
              <a:rPr lang="en-US" altLang="zh-CN" sz="1400" dirty="0" err="1"/>
              <a:t>n;j</a:t>
            </a:r>
            <a:r>
              <a:rPr lang="en-US" altLang="zh-CN" sz="1400" dirty="0"/>
              <a:t>++)</a:t>
            </a:r>
          </a:p>
          <a:p>
            <a:pPr defTabSz="363538"/>
            <a:r>
              <a:rPr lang="en-US" altLang="zh-CN" sz="1400" dirty="0"/>
              <a:t>		</a:t>
            </a:r>
            <a:r>
              <a:rPr lang="en-US" altLang="zh-CN" sz="1400" dirty="0" smtClean="0"/>
              <a:t>  if</a:t>
            </a:r>
            <a:r>
              <a:rPr lang="en-US" altLang="zh-CN" sz="1400" dirty="0"/>
              <a:t>(</a:t>
            </a:r>
            <a:r>
              <a:rPr lang="en-US" altLang="zh-CN" sz="1400" dirty="0">
                <a:solidFill>
                  <a:schemeClr val="accent6"/>
                </a:solidFill>
              </a:rPr>
              <a:t>*(</a:t>
            </a:r>
            <a:r>
              <a:rPr lang="en-US" altLang="zh-CN" sz="1400" dirty="0" err="1">
                <a:solidFill>
                  <a:schemeClr val="accent6"/>
                </a:solidFill>
              </a:rPr>
              <a:t>x+j</a:t>
            </a:r>
            <a:r>
              <a:rPr lang="en-US" altLang="zh-CN" sz="1400" dirty="0">
                <a:solidFill>
                  <a:schemeClr val="accent6"/>
                </a:solidFill>
              </a:rPr>
              <a:t>)&gt;*(</a:t>
            </a:r>
            <a:r>
              <a:rPr lang="en-US" altLang="zh-CN" sz="1400" dirty="0" err="1">
                <a:solidFill>
                  <a:schemeClr val="accent6"/>
                </a:solidFill>
              </a:rPr>
              <a:t>x+k</a:t>
            </a:r>
            <a:r>
              <a:rPr lang="en-US" altLang="zh-CN" sz="1400" dirty="0">
                <a:solidFill>
                  <a:schemeClr val="accent6"/>
                </a:solidFill>
              </a:rPr>
              <a:t>)</a:t>
            </a:r>
            <a:r>
              <a:rPr lang="en-US" altLang="zh-CN" sz="1400" dirty="0"/>
              <a:t>) k=j</a:t>
            </a:r>
            <a:r>
              <a:rPr lang="en-US" altLang="zh-CN" sz="1400" dirty="0" smtClean="0"/>
              <a:t>;	</a:t>
            </a:r>
            <a:r>
              <a:rPr lang="en-US" altLang="zh-CN" sz="1400" dirty="0" smtClean="0">
                <a:solidFill>
                  <a:srgbClr val="008000"/>
                </a:solidFill>
              </a:rPr>
              <a:t>//*(</a:t>
            </a:r>
            <a:r>
              <a:rPr lang="en-US" altLang="zh-CN" sz="1400" dirty="0" err="1">
                <a:solidFill>
                  <a:srgbClr val="008000"/>
                </a:solidFill>
              </a:rPr>
              <a:t>x+j</a:t>
            </a:r>
            <a:r>
              <a:rPr lang="en-US" altLang="zh-CN" sz="1400" dirty="0">
                <a:solidFill>
                  <a:srgbClr val="008000"/>
                </a:solidFill>
              </a:rPr>
              <a:t>)</a:t>
            </a:r>
            <a:r>
              <a:rPr lang="zh-CN" altLang="en-US" sz="1400" dirty="0">
                <a:solidFill>
                  <a:srgbClr val="008000"/>
                </a:solidFill>
              </a:rPr>
              <a:t>就是</a:t>
            </a:r>
            <a:r>
              <a:rPr lang="en-US" altLang="zh-CN" sz="1400" dirty="0">
                <a:solidFill>
                  <a:srgbClr val="008000"/>
                </a:solidFill>
              </a:rPr>
              <a:t>x[j]</a:t>
            </a:r>
            <a:r>
              <a:rPr lang="zh-CN" altLang="en-US" sz="1400" dirty="0">
                <a:solidFill>
                  <a:srgbClr val="008000"/>
                </a:solidFill>
              </a:rPr>
              <a:t>，其他亦然</a:t>
            </a:r>
          </a:p>
          <a:p>
            <a:pPr defTabSz="363538"/>
            <a:r>
              <a:rPr lang="zh-CN" altLang="en-US" sz="1400" dirty="0"/>
              <a:t>		</a:t>
            </a:r>
            <a:r>
              <a:rPr lang="en-US" altLang="zh-CN" sz="1400" dirty="0"/>
              <a:t>if(k!=i)</a:t>
            </a:r>
          </a:p>
          <a:p>
            <a:pPr defTabSz="363538"/>
            <a:r>
              <a:rPr lang="en-US" altLang="zh-CN" sz="1400" dirty="0"/>
              <a:t>		{	</a:t>
            </a:r>
            <a:r>
              <a:rPr lang="en-US" altLang="zh-CN" sz="1400" dirty="0">
                <a:solidFill>
                  <a:schemeClr val="accent6"/>
                </a:solidFill>
              </a:rPr>
              <a:t>t=*(</a:t>
            </a:r>
            <a:r>
              <a:rPr lang="en-US" altLang="zh-CN" sz="1400" dirty="0" err="1">
                <a:solidFill>
                  <a:schemeClr val="accent6"/>
                </a:solidFill>
              </a:rPr>
              <a:t>x+i</a:t>
            </a:r>
            <a:r>
              <a:rPr lang="en-US" altLang="zh-CN" sz="1400" dirty="0" smtClean="0">
                <a:solidFill>
                  <a:schemeClr val="accent6"/>
                </a:solidFill>
              </a:rPr>
              <a:t>); *(</a:t>
            </a:r>
            <a:r>
              <a:rPr lang="en-US" altLang="zh-CN" sz="1400" dirty="0" err="1">
                <a:solidFill>
                  <a:schemeClr val="accent6"/>
                </a:solidFill>
              </a:rPr>
              <a:t>x+i</a:t>
            </a:r>
            <a:r>
              <a:rPr lang="en-US" altLang="zh-CN" sz="1400" dirty="0">
                <a:solidFill>
                  <a:schemeClr val="accent6"/>
                </a:solidFill>
              </a:rPr>
              <a:t>)=*(</a:t>
            </a:r>
            <a:r>
              <a:rPr lang="en-US" altLang="zh-CN" sz="1400" dirty="0" err="1">
                <a:solidFill>
                  <a:schemeClr val="accent6"/>
                </a:solidFill>
              </a:rPr>
              <a:t>x+k</a:t>
            </a:r>
            <a:r>
              <a:rPr lang="en-US" altLang="zh-CN" sz="1400" dirty="0" smtClean="0">
                <a:solidFill>
                  <a:schemeClr val="accent6"/>
                </a:solidFill>
              </a:rPr>
              <a:t>); *(</a:t>
            </a:r>
            <a:r>
              <a:rPr lang="en-US" altLang="zh-CN" sz="1400" dirty="0" err="1">
                <a:solidFill>
                  <a:schemeClr val="accent6"/>
                </a:solidFill>
              </a:rPr>
              <a:t>x+k</a:t>
            </a:r>
            <a:r>
              <a:rPr lang="en-US" altLang="zh-CN" sz="1400" dirty="0">
                <a:solidFill>
                  <a:schemeClr val="accent6"/>
                </a:solidFill>
              </a:rPr>
              <a:t>)=t;</a:t>
            </a:r>
            <a:r>
              <a:rPr lang="en-US" altLang="zh-CN" sz="1400" dirty="0"/>
              <a:t>}</a:t>
            </a:r>
          </a:p>
          <a:p>
            <a:pPr defTabSz="363538"/>
            <a:r>
              <a:rPr lang="en-US" altLang="zh-CN" sz="1400" dirty="0"/>
              <a:t>	}</a:t>
            </a:r>
          </a:p>
          <a:p>
            <a:pPr defTabSz="363538"/>
            <a:r>
              <a:rPr lang="en-US" altLang="zh-CN" sz="1400" dirty="0"/>
              <a:t>}</a:t>
            </a:r>
            <a:endParaRPr lang="zh-CN" altLang="en-US" sz="1400" b="1" dirty="0">
              <a:solidFill>
                <a:srgbClr val="008000"/>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27</a:t>
            </a:fld>
            <a:endParaRPr lang="zh-CN" altLang="en-US"/>
          </a:p>
        </p:txBody>
      </p:sp>
    </p:spTree>
    <p:extLst>
      <p:ext uri="{BB962C8B-B14F-4D97-AF65-F5344CB8AC3E}">
        <p14:creationId xmlns:p14="http://schemas.microsoft.com/office/powerpoint/2010/main" val="1119295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数组名作为函数参数小结</a:t>
            </a:r>
            <a:endParaRPr lang="zh-CN" altLang="en-US" dirty="0"/>
          </a:p>
        </p:txBody>
      </p:sp>
      <p:sp>
        <p:nvSpPr>
          <p:cNvPr id="3" name="内容占位符 2"/>
          <p:cNvSpPr>
            <a:spLocks noGrp="1"/>
          </p:cNvSpPr>
          <p:nvPr>
            <p:ph idx="1"/>
          </p:nvPr>
        </p:nvSpPr>
        <p:spPr>
          <a:xfrm>
            <a:off x="6731000" y="901700"/>
            <a:ext cx="5016500" cy="5627181"/>
          </a:xfrm>
          <a:ln>
            <a:solidFill>
              <a:schemeClr val="accent1"/>
            </a:solidFill>
          </a:ln>
        </p:spPr>
        <p:txBody>
          <a:bodyPr wrap="square">
            <a:spAutoFit/>
          </a:bodyPr>
          <a:lstStyle/>
          <a:p>
            <a:pPr marL="0" indent="0">
              <a:buNone/>
            </a:pPr>
            <a:r>
              <a:rPr lang="en-US" altLang="zh-CN" sz="1800" b="1" dirty="0" smtClean="0">
                <a:solidFill>
                  <a:srgbClr val="FF0000"/>
                </a:solidFill>
                <a:latin typeface="+mn-lt"/>
                <a:ea typeface="+mn-ea"/>
              </a:rPr>
              <a:t>// </a:t>
            </a:r>
            <a:r>
              <a:rPr lang="zh-CN" altLang="en-US" sz="1800" b="1" dirty="0" smtClean="0">
                <a:solidFill>
                  <a:srgbClr val="FF0000"/>
                </a:solidFill>
                <a:latin typeface="+mn-lt"/>
                <a:ea typeface="+mn-ea"/>
              </a:rPr>
              <a:t>函数定义</a:t>
            </a:r>
            <a:endParaRPr lang="en-US" altLang="zh-CN" sz="1800" b="1" dirty="0" smtClean="0">
              <a:solidFill>
                <a:srgbClr val="FF0000"/>
              </a:solidFill>
              <a:latin typeface="+mn-lt"/>
              <a:ea typeface="+mn-ea"/>
            </a:endParaRPr>
          </a:p>
          <a:p>
            <a:pPr marL="0" indent="0">
              <a:buNone/>
            </a:pPr>
            <a:r>
              <a:rPr lang="en-US" altLang="zh-CN" sz="1800" b="1" dirty="0" smtClean="0">
                <a:latin typeface="+mn-lt"/>
                <a:ea typeface="+mn-ea"/>
              </a:rPr>
              <a:t>void </a:t>
            </a:r>
            <a:r>
              <a:rPr lang="en-US" altLang="zh-CN" sz="1800" b="1" dirty="0">
                <a:latin typeface="+mn-lt"/>
                <a:ea typeface="+mn-ea"/>
              </a:rPr>
              <a:t>fun1(</a:t>
            </a:r>
            <a:r>
              <a:rPr lang="en-US" altLang="zh-CN" sz="1800" b="1" dirty="0" err="1">
                <a:latin typeface="+mn-lt"/>
                <a:ea typeface="+mn-ea"/>
              </a:rPr>
              <a:t>int</a:t>
            </a:r>
            <a:r>
              <a:rPr lang="en-US" altLang="zh-CN" sz="1800" b="1" dirty="0">
                <a:latin typeface="+mn-lt"/>
                <a:ea typeface="+mn-ea"/>
              </a:rPr>
              <a:t> a[], </a:t>
            </a:r>
            <a:r>
              <a:rPr lang="en-US" altLang="zh-CN" sz="1800" b="1" dirty="0" err="1">
                <a:latin typeface="+mn-lt"/>
                <a:ea typeface="+mn-ea"/>
              </a:rPr>
              <a:t>int</a:t>
            </a:r>
            <a:r>
              <a:rPr lang="en-US" altLang="zh-CN" sz="1800" b="1" dirty="0">
                <a:latin typeface="+mn-lt"/>
                <a:ea typeface="+mn-ea"/>
              </a:rPr>
              <a:t> n)</a:t>
            </a:r>
          </a:p>
          <a:p>
            <a:pPr marL="0" indent="0">
              <a:buNone/>
            </a:pPr>
            <a:r>
              <a:rPr lang="en-US" altLang="zh-CN" sz="1800" b="1" dirty="0">
                <a:latin typeface="+mn-lt"/>
                <a:ea typeface="+mn-ea"/>
              </a:rPr>
              <a:t>{  </a:t>
            </a:r>
            <a:r>
              <a:rPr lang="en-US" altLang="zh-CN" sz="1800" b="1" dirty="0" err="1">
                <a:latin typeface="+mn-lt"/>
                <a:ea typeface="+mn-ea"/>
              </a:rPr>
              <a:t>int</a:t>
            </a:r>
            <a:r>
              <a:rPr lang="en-US" altLang="zh-CN" sz="1800" b="1" dirty="0">
                <a:latin typeface="+mn-lt"/>
                <a:ea typeface="+mn-ea"/>
              </a:rPr>
              <a:t> i; </a:t>
            </a:r>
            <a:endParaRPr lang="en-US" altLang="zh-CN" sz="1800" b="1" dirty="0" smtClean="0">
              <a:latin typeface="+mn-lt"/>
              <a:ea typeface="+mn-ea"/>
            </a:endParaRPr>
          </a:p>
          <a:p>
            <a:pPr marL="0" indent="0">
              <a:buNone/>
            </a:pPr>
            <a:r>
              <a:rPr lang="en-US" altLang="zh-CN" sz="1800" b="1" dirty="0">
                <a:latin typeface="+mn-lt"/>
                <a:ea typeface="+mn-ea"/>
              </a:rPr>
              <a:t> </a:t>
            </a:r>
            <a:r>
              <a:rPr lang="en-US" altLang="zh-CN" sz="1800" b="1" dirty="0" smtClean="0">
                <a:latin typeface="+mn-lt"/>
                <a:ea typeface="+mn-ea"/>
              </a:rPr>
              <a:t>  for(i </a:t>
            </a:r>
            <a:r>
              <a:rPr lang="en-US" altLang="zh-CN" sz="1800" b="1" dirty="0">
                <a:latin typeface="+mn-lt"/>
                <a:ea typeface="+mn-ea"/>
              </a:rPr>
              <a:t>= 0; i &lt; n; i</a:t>
            </a:r>
            <a:r>
              <a:rPr lang="en-US" altLang="zh-CN" sz="1800" b="1" dirty="0" smtClean="0">
                <a:latin typeface="+mn-lt"/>
                <a:ea typeface="+mn-ea"/>
              </a:rPr>
              <a:t>++)      </a:t>
            </a:r>
          </a:p>
          <a:p>
            <a:pPr marL="0" indent="0">
              <a:buNone/>
            </a:pPr>
            <a:r>
              <a:rPr lang="en-US" altLang="zh-CN" sz="1800" b="1" dirty="0">
                <a:latin typeface="+mn-lt"/>
                <a:ea typeface="+mn-ea"/>
              </a:rPr>
              <a:t> </a:t>
            </a:r>
            <a:r>
              <a:rPr lang="en-US" altLang="zh-CN" sz="1800" b="1" dirty="0" smtClean="0">
                <a:latin typeface="+mn-lt"/>
                <a:ea typeface="+mn-ea"/>
              </a:rPr>
              <a:t>      {   a[i</a:t>
            </a:r>
            <a:r>
              <a:rPr lang="en-US" altLang="zh-CN" sz="1800" b="1" dirty="0">
                <a:latin typeface="+mn-lt"/>
                <a:ea typeface="+mn-ea"/>
              </a:rPr>
              <a:t>] </a:t>
            </a:r>
            <a:r>
              <a:rPr lang="en-US" altLang="zh-CN" sz="1800" b="1" dirty="0" smtClean="0">
                <a:latin typeface="+mn-lt"/>
                <a:ea typeface="+mn-ea"/>
              </a:rPr>
              <a:t>… </a:t>
            </a:r>
            <a:r>
              <a:rPr lang="en-US" altLang="zh-CN" sz="1800" b="1" dirty="0">
                <a:latin typeface="+mn-lt"/>
                <a:ea typeface="+mn-ea"/>
              </a:rPr>
              <a:t>}</a:t>
            </a:r>
          </a:p>
          <a:p>
            <a:pPr marL="0" indent="0">
              <a:buNone/>
            </a:pPr>
            <a:r>
              <a:rPr lang="en-US" altLang="zh-CN" sz="1800" b="1" dirty="0" smtClean="0">
                <a:latin typeface="+mn-lt"/>
                <a:ea typeface="+mn-ea"/>
              </a:rPr>
              <a:t>}</a:t>
            </a:r>
            <a:endParaRPr lang="en-US" altLang="zh-CN" sz="1800" b="1" dirty="0">
              <a:latin typeface="+mn-lt"/>
              <a:ea typeface="+mn-ea"/>
            </a:endParaRPr>
          </a:p>
          <a:p>
            <a:pPr marL="0" indent="0">
              <a:buNone/>
            </a:pPr>
            <a:r>
              <a:rPr lang="en-US" altLang="zh-CN" sz="1800" b="1" dirty="0">
                <a:latin typeface="+mn-lt"/>
                <a:ea typeface="+mn-ea"/>
              </a:rPr>
              <a:t>void fun2(</a:t>
            </a:r>
            <a:r>
              <a:rPr lang="en-US" altLang="zh-CN" sz="1800" b="1" dirty="0" err="1">
                <a:latin typeface="+mn-lt"/>
                <a:ea typeface="+mn-ea"/>
              </a:rPr>
              <a:t>int</a:t>
            </a:r>
            <a:r>
              <a:rPr lang="en-US" altLang="zh-CN" sz="1800" b="1" dirty="0">
                <a:latin typeface="+mn-lt"/>
                <a:ea typeface="+mn-ea"/>
              </a:rPr>
              <a:t> b[][</a:t>
            </a:r>
            <a:r>
              <a:rPr lang="en-US" altLang="zh-CN" sz="1800" b="1" dirty="0">
                <a:solidFill>
                  <a:srgbClr val="FF0000"/>
                </a:solidFill>
                <a:latin typeface="+mn-lt"/>
                <a:ea typeface="+mn-ea"/>
              </a:rPr>
              <a:t>N</a:t>
            </a:r>
            <a:r>
              <a:rPr lang="en-US" altLang="zh-CN" sz="1800" b="1" dirty="0">
                <a:latin typeface="+mn-lt"/>
                <a:ea typeface="+mn-ea"/>
              </a:rPr>
              <a:t>], </a:t>
            </a:r>
            <a:r>
              <a:rPr lang="en-US" altLang="zh-CN" sz="1800" b="1" dirty="0" err="1">
                <a:latin typeface="+mn-lt"/>
                <a:ea typeface="+mn-ea"/>
              </a:rPr>
              <a:t>int</a:t>
            </a:r>
            <a:r>
              <a:rPr lang="en-US" altLang="zh-CN" sz="1800" b="1" dirty="0">
                <a:latin typeface="+mn-lt"/>
                <a:ea typeface="+mn-ea"/>
              </a:rPr>
              <a:t> m, </a:t>
            </a:r>
            <a:r>
              <a:rPr lang="en-US" altLang="zh-CN" sz="1800" b="1" dirty="0" err="1">
                <a:latin typeface="+mn-lt"/>
                <a:ea typeface="+mn-ea"/>
              </a:rPr>
              <a:t>int</a:t>
            </a:r>
            <a:r>
              <a:rPr lang="en-US" altLang="zh-CN" sz="1800" b="1" dirty="0">
                <a:latin typeface="+mn-lt"/>
                <a:ea typeface="+mn-ea"/>
              </a:rPr>
              <a:t> n)</a:t>
            </a:r>
          </a:p>
          <a:p>
            <a:pPr marL="0" indent="0">
              <a:buNone/>
            </a:pPr>
            <a:r>
              <a:rPr lang="en-US" altLang="zh-CN" sz="1800" b="1" dirty="0">
                <a:latin typeface="+mn-lt"/>
                <a:ea typeface="+mn-ea"/>
              </a:rPr>
              <a:t>{ </a:t>
            </a:r>
            <a:r>
              <a:rPr lang="en-US" altLang="zh-CN" sz="1800" b="1" dirty="0" err="1">
                <a:latin typeface="+mn-lt"/>
                <a:ea typeface="+mn-ea"/>
              </a:rPr>
              <a:t>int</a:t>
            </a:r>
            <a:r>
              <a:rPr lang="en-US" altLang="zh-CN" sz="1800" b="1" dirty="0">
                <a:latin typeface="+mn-lt"/>
                <a:ea typeface="+mn-ea"/>
              </a:rPr>
              <a:t> </a:t>
            </a:r>
            <a:r>
              <a:rPr lang="en-US" altLang="zh-CN" sz="1800" b="1" dirty="0" err="1">
                <a:latin typeface="+mn-lt"/>
                <a:ea typeface="+mn-ea"/>
              </a:rPr>
              <a:t>i,j</a:t>
            </a:r>
            <a:r>
              <a:rPr lang="en-US" altLang="zh-CN" sz="1800" b="1" dirty="0">
                <a:latin typeface="+mn-lt"/>
                <a:ea typeface="+mn-ea"/>
              </a:rPr>
              <a:t>;  </a:t>
            </a:r>
            <a:endParaRPr lang="en-US" altLang="zh-CN" sz="1800" b="1" dirty="0" smtClean="0">
              <a:latin typeface="+mn-lt"/>
              <a:ea typeface="+mn-ea"/>
            </a:endParaRPr>
          </a:p>
          <a:p>
            <a:pPr marL="0" indent="0">
              <a:buNone/>
            </a:pPr>
            <a:r>
              <a:rPr lang="en-US" altLang="zh-CN" sz="1800" b="1" dirty="0">
                <a:latin typeface="+mn-lt"/>
                <a:ea typeface="+mn-ea"/>
              </a:rPr>
              <a:t> </a:t>
            </a:r>
            <a:r>
              <a:rPr lang="en-US" altLang="zh-CN" sz="1800" b="1" dirty="0" smtClean="0">
                <a:latin typeface="+mn-lt"/>
                <a:ea typeface="+mn-ea"/>
              </a:rPr>
              <a:t> // </a:t>
            </a:r>
            <a:r>
              <a:rPr lang="zh-CN" altLang="en-US" sz="1800" b="1" dirty="0" smtClean="0">
                <a:latin typeface="+mn-lt"/>
                <a:ea typeface="+mn-ea"/>
              </a:rPr>
              <a:t>两重</a:t>
            </a:r>
            <a:r>
              <a:rPr lang="zh-CN" altLang="en-US" sz="1800" b="1" dirty="0">
                <a:latin typeface="+mn-lt"/>
                <a:ea typeface="+mn-ea"/>
              </a:rPr>
              <a:t>循环访问</a:t>
            </a:r>
            <a:r>
              <a:rPr lang="en-US" altLang="zh-CN" sz="1800" b="1" dirty="0">
                <a:latin typeface="+mn-lt"/>
                <a:ea typeface="+mn-ea"/>
              </a:rPr>
              <a:t>b[i][j</a:t>
            </a:r>
            <a:r>
              <a:rPr lang="en-US" altLang="zh-CN" sz="1800" b="1" dirty="0" smtClean="0">
                <a:latin typeface="+mn-lt"/>
                <a:ea typeface="+mn-ea"/>
              </a:rPr>
              <a:t>]</a:t>
            </a:r>
          </a:p>
          <a:p>
            <a:pPr marL="0" indent="0">
              <a:buNone/>
            </a:pPr>
            <a:r>
              <a:rPr lang="en-US" altLang="zh-CN" sz="1800" b="1" dirty="0">
                <a:latin typeface="+mn-lt"/>
                <a:ea typeface="+mn-ea"/>
              </a:rPr>
              <a:t> </a:t>
            </a:r>
            <a:r>
              <a:rPr lang="en-US" altLang="zh-CN" sz="1800" b="1" dirty="0" smtClean="0">
                <a:latin typeface="+mn-lt"/>
                <a:ea typeface="+mn-ea"/>
              </a:rPr>
              <a:t> for(i = 0; i &lt; m; i++)</a:t>
            </a:r>
          </a:p>
          <a:p>
            <a:pPr marL="0" indent="0">
              <a:buNone/>
            </a:pPr>
            <a:r>
              <a:rPr lang="en-US" altLang="zh-CN" sz="1800" b="1" dirty="0">
                <a:latin typeface="+mn-lt"/>
                <a:ea typeface="+mn-ea"/>
              </a:rPr>
              <a:t> </a:t>
            </a:r>
            <a:r>
              <a:rPr lang="en-US" altLang="zh-CN" sz="1800" b="1" dirty="0" smtClean="0">
                <a:latin typeface="+mn-lt"/>
                <a:ea typeface="+mn-ea"/>
              </a:rPr>
              <a:t> {  for(j = 0; j &lt; n; j++)</a:t>
            </a:r>
          </a:p>
          <a:p>
            <a:pPr marL="0" indent="0">
              <a:buNone/>
            </a:pPr>
            <a:r>
              <a:rPr lang="en-US" altLang="zh-CN" sz="1800" b="1" dirty="0">
                <a:latin typeface="+mn-lt"/>
                <a:ea typeface="+mn-ea"/>
              </a:rPr>
              <a:t> </a:t>
            </a:r>
            <a:r>
              <a:rPr lang="en-US" altLang="zh-CN" sz="1800" b="1" dirty="0" smtClean="0">
                <a:latin typeface="+mn-lt"/>
                <a:ea typeface="+mn-ea"/>
              </a:rPr>
              <a:t>       {  b[i][j] …    }</a:t>
            </a:r>
          </a:p>
          <a:p>
            <a:pPr marL="0" indent="0">
              <a:buNone/>
            </a:pPr>
            <a:r>
              <a:rPr lang="en-US" altLang="zh-CN" sz="1800" b="1" dirty="0">
                <a:latin typeface="+mn-lt"/>
                <a:ea typeface="+mn-ea"/>
              </a:rPr>
              <a:t> </a:t>
            </a:r>
            <a:r>
              <a:rPr lang="en-US" altLang="zh-CN" sz="1800" b="1" dirty="0" smtClean="0">
                <a:latin typeface="+mn-lt"/>
                <a:ea typeface="+mn-ea"/>
              </a:rPr>
              <a:t> }</a:t>
            </a:r>
          </a:p>
          <a:p>
            <a:pPr marL="0" indent="0">
              <a:buNone/>
            </a:pPr>
            <a:r>
              <a:rPr lang="en-US" altLang="zh-CN" sz="1800" b="1" dirty="0">
                <a:latin typeface="+mn-lt"/>
                <a:ea typeface="+mn-ea"/>
              </a:rPr>
              <a:t>}</a:t>
            </a:r>
          </a:p>
          <a:p>
            <a:pPr marL="0" indent="0">
              <a:buNone/>
            </a:pPr>
            <a:endParaRPr lang="en-US" altLang="zh-CN" sz="1800" b="1" dirty="0">
              <a:latin typeface="+mn-lt"/>
              <a:ea typeface="+mn-ea"/>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28</a:t>
            </a:fld>
            <a:endParaRPr lang="zh-CN" altLang="en-US"/>
          </a:p>
        </p:txBody>
      </p:sp>
      <p:sp>
        <p:nvSpPr>
          <p:cNvPr id="5" name="矩形 4"/>
          <p:cNvSpPr/>
          <p:nvPr/>
        </p:nvSpPr>
        <p:spPr>
          <a:xfrm>
            <a:off x="127000" y="1689438"/>
            <a:ext cx="6096000" cy="4247317"/>
          </a:xfrm>
          <a:prstGeom prst="rect">
            <a:avLst/>
          </a:prstGeom>
          <a:ln>
            <a:solidFill>
              <a:schemeClr val="accent1"/>
            </a:solidFill>
          </a:ln>
        </p:spPr>
        <p:txBody>
          <a:bodyPr>
            <a:spAutoFit/>
          </a:bodyPr>
          <a:lstStyle/>
          <a:p>
            <a:r>
              <a:rPr lang="en-US" altLang="zh-CN" b="1" dirty="0" smtClean="0"/>
              <a:t>#include &lt;</a:t>
            </a:r>
            <a:r>
              <a:rPr lang="en-US" altLang="zh-CN" b="1" dirty="0" err="1" smtClean="0"/>
              <a:t>stdio.h</a:t>
            </a:r>
            <a:r>
              <a:rPr lang="en-US" altLang="zh-CN" b="1" dirty="0" smtClean="0"/>
              <a:t>&gt;</a:t>
            </a:r>
          </a:p>
          <a:p>
            <a:r>
              <a:rPr lang="en-US" altLang="zh-CN" b="1" dirty="0" smtClean="0">
                <a:solidFill>
                  <a:srgbClr val="FF0000"/>
                </a:solidFill>
              </a:rPr>
              <a:t>// </a:t>
            </a:r>
            <a:r>
              <a:rPr lang="zh-CN" altLang="en-US" b="1" dirty="0">
                <a:solidFill>
                  <a:srgbClr val="FF0000"/>
                </a:solidFill>
              </a:rPr>
              <a:t>数组容量定义为常数，</a:t>
            </a:r>
            <a:r>
              <a:rPr lang="en-US" altLang="zh-CN" b="1" dirty="0">
                <a:solidFill>
                  <a:srgbClr val="FF0000"/>
                </a:solidFill>
              </a:rPr>
              <a:t>M</a:t>
            </a:r>
            <a:r>
              <a:rPr lang="zh-CN" altLang="en-US" b="1" dirty="0">
                <a:solidFill>
                  <a:srgbClr val="FF0000"/>
                </a:solidFill>
              </a:rPr>
              <a:t>行，</a:t>
            </a:r>
            <a:r>
              <a:rPr lang="en-US" altLang="zh-CN" b="1" dirty="0">
                <a:solidFill>
                  <a:srgbClr val="FF0000"/>
                </a:solidFill>
              </a:rPr>
              <a:t>N</a:t>
            </a:r>
            <a:r>
              <a:rPr lang="zh-CN" altLang="en-US" b="1" dirty="0">
                <a:solidFill>
                  <a:srgbClr val="FF0000"/>
                </a:solidFill>
              </a:rPr>
              <a:t>列</a:t>
            </a:r>
            <a:endParaRPr lang="en-US" altLang="zh-CN" b="1" dirty="0">
              <a:solidFill>
                <a:srgbClr val="FF0000"/>
              </a:solidFill>
            </a:endParaRPr>
          </a:p>
          <a:p>
            <a:r>
              <a:rPr lang="en-US" altLang="zh-CN" b="1" dirty="0"/>
              <a:t>#define M 100</a:t>
            </a:r>
          </a:p>
          <a:p>
            <a:r>
              <a:rPr lang="en-US" altLang="zh-CN" b="1" dirty="0"/>
              <a:t>#define N 50</a:t>
            </a:r>
          </a:p>
          <a:p>
            <a:endParaRPr lang="en-US" altLang="zh-CN" b="1" dirty="0" smtClean="0"/>
          </a:p>
          <a:p>
            <a:r>
              <a:rPr lang="en-US" altLang="zh-CN" b="1" dirty="0" smtClean="0">
                <a:solidFill>
                  <a:srgbClr val="FF0000"/>
                </a:solidFill>
              </a:rPr>
              <a:t>// </a:t>
            </a:r>
            <a:r>
              <a:rPr lang="zh-CN" altLang="en-US" b="1" dirty="0" smtClean="0">
                <a:solidFill>
                  <a:srgbClr val="FF0000"/>
                </a:solidFill>
              </a:rPr>
              <a:t>函数说明</a:t>
            </a:r>
            <a:endParaRPr lang="en-US" altLang="zh-CN" b="1" dirty="0" smtClean="0">
              <a:solidFill>
                <a:srgbClr val="FF0000"/>
              </a:solidFill>
            </a:endParaRPr>
          </a:p>
          <a:p>
            <a:r>
              <a:rPr lang="en-US" altLang="zh-CN" b="1" dirty="0"/>
              <a:t>void fun1(</a:t>
            </a:r>
            <a:r>
              <a:rPr lang="en-US" altLang="zh-CN" b="1" dirty="0" err="1"/>
              <a:t>int</a:t>
            </a:r>
            <a:r>
              <a:rPr lang="en-US" altLang="zh-CN" b="1" dirty="0"/>
              <a:t> a[], </a:t>
            </a:r>
            <a:r>
              <a:rPr lang="en-US" altLang="zh-CN" b="1" dirty="0" err="1"/>
              <a:t>int</a:t>
            </a:r>
            <a:r>
              <a:rPr lang="en-US" altLang="zh-CN" b="1" dirty="0"/>
              <a:t> n</a:t>
            </a:r>
            <a:r>
              <a:rPr lang="en-US" altLang="zh-CN" b="1" dirty="0" smtClean="0"/>
              <a:t>);</a:t>
            </a:r>
            <a:endParaRPr lang="en-US" altLang="zh-CN" b="1" dirty="0"/>
          </a:p>
          <a:p>
            <a:r>
              <a:rPr lang="en-US" altLang="zh-CN" b="1" dirty="0"/>
              <a:t>void fun2(</a:t>
            </a:r>
            <a:r>
              <a:rPr lang="en-US" altLang="zh-CN" b="1" dirty="0" err="1"/>
              <a:t>int</a:t>
            </a:r>
            <a:r>
              <a:rPr lang="en-US" altLang="zh-CN" b="1" dirty="0"/>
              <a:t> b[][</a:t>
            </a:r>
            <a:r>
              <a:rPr lang="en-US" altLang="zh-CN" b="1" dirty="0">
                <a:solidFill>
                  <a:srgbClr val="FF0000"/>
                </a:solidFill>
              </a:rPr>
              <a:t>N</a:t>
            </a:r>
            <a:r>
              <a:rPr lang="en-US" altLang="zh-CN" b="1" dirty="0"/>
              <a:t>], </a:t>
            </a:r>
            <a:r>
              <a:rPr lang="en-US" altLang="zh-CN" b="1" dirty="0" err="1"/>
              <a:t>int</a:t>
            </a:r>
            <a:r>
              <a:rPr lang="en-US" altLang="zh-CN" b="1" dirty="0"/>
              <a:t> m, </a:t>
            </a:r>
            <a:r>
              <a:rPr lang="en-US" altLang="zh-CN" b="1" dirty="0" err="1"/>
              <a:t>int</a:t>
            </a:r>
            <a:r>
              <a:rPr lang="en-US" altLang="zh-CN" b="1" dirty="0"/>
              <a:t> n</a:t>
            </a:r>
            <a:r>
              <a:rPr lang="en-US" altLang="zh-CN" b="1" dirty="0" smtClean="0"/>
              <a:t>); </a:t>
            </a:r>
          </a:p>
          <a:p>
            <a:r>
              <a:rPr lang="en-US" altLang="zh-CN" b="1" dirty="0" err="1" smtClean="0"/>
              <a:t>int</a:t>
            </a:r>
            <a:r>
              <a:rPr lang="en-US" altLang="zh-CN" b="1" dirty="0" smtClean="0"/>
              <a:t> </a:t>
            </a:r>
            <a:r>
              <a:rPr lang="en-US" altLang="zh-CN" b="1" dirty="0"/>
              <a:t>main()</a:t>
            </a:r>
          </a:p>
          <a:p>
            <a:r>
              <a:rPr lang="en-US" altLang="zh-CN" b="1" dirty="0"/>
              <a:t>{</a:t>
            </a:r>
          </a:p>
          <a:p>
            <a:r>
              <a:rPr lang="en-US" altLang="zh-CN" b="1" dirty="0"/>
              <a:t>     </a:t>
            </a:r>
            <a:r>
              <a:rPr lang="en-US" altLang="zh-CN" b="1" dirty="0" err="1"/>
              <a:t>int</a:t>
            </a:r>
            <a:r>
              <a:rPr lang="en-US" altLang="zh-CN" b="1" dirty="0"/>
              <a:t> a[M],b[M][N], </a:t>
            </a:r>
            <a:r>
              <a:rPr lang="en-US" altLang="zh-CN" b="1" dirty="0" err="1"/>
              <a:t>m,n</a:t>
            </a:r>
            <a:r>
              <a:rPr lang="en-US" altLang="zh-CN" b="1" dirty="0"/>
              <a:t>; </a:t>
            </a:r>
            <a:r>
              <a:rPr lang="en-US" altLang="zh-CN" b="1" dirty="0">
                <a:solidFill>
                  <a:srgbClr val="FF0000"/>
                </a:solidFill>
              </a:rPr>
              <a:t>// </a:t>
            </a:r>
            <a:r>
              <a:rPr lang="zh-CN" altLang="en-US" b="1" dirty="0">
                <a:solidFill>
                  <a:srgbClr val="FF0000"/>
                </a:solidFill>
              </a:rPr>
              <a:t>实际大小</a:t>
            </a:r>
            <a:r>
              <a:rPr lang="en-US" altLang="zh-CN" b="1" dirty="0">
                <a:solidFill>
                  <a:srgbClr val="FF0000"/>
                </a:solidFill>
              </a:rPr>
              <a:t>, m</a:t>
            </a:r>
            <a:r>
              <a:rPr lang="zh-CN" altLang="en-US" b="1" dirty="0">
                <a:solidFill>
                  <a:srgbClr val="FF0000"/>
                </a:solidFill>
              </a:rPr>
              <a:t>行，</a:t>
            </a:r>
            <a:r>
              <a:rPr lang="en-US" altLang="zh-CN" b="1" dirty="0">
                <a:solidFill>
                  <a:srgbClr val="FF0000"/>
                </a:solidFill>
              </a:rPr>
              <a:t>n</a:t>
            </a:r>
            <a:r>
              <a:rPr lang="zh-CN" altLang="en-US" b="1" dirty="0">
                <a:solidFill>
                  <a:srgbClr val="FF0000"/>
                </a:solidFill>
              </a:rPr>
              <a:t>列</a:t>
            </a:r>
            <a:endParaRPr lang="en-US" altLang="zh-CN" b="1" dirty="0">
              <a:solidFill>
                <a:srgbClr val="FF0000"/>
              </a:solidFill>
            </a:endParaRPr>
          </a:p>
          <a:p>
            <a:r>
              <a:rPr lang="en-US" altLang="zh-CN" b="1" dirty="0"/>
              <a:t>     </a:t>
            </a:r>
            <a:r>
              <a:rPr lang="en-US" altLang="zh-CN" b="1" dirty="0">
                <a:solidFill>
                  <a:srgbClr val="FF0000"/>
                </a:solidFill>
              </a:rPr>
              <a:t>// </a:t>
            </a:r>
            <a:r>
              <a:rPr lang="zh-CN" altLang="en-US" b="1" dirty="0">
                <a:solidFill>
                  <a:srgbClr val="FF0000"/>
                </a:solidFill>
              </a:rPr>
              <a:t>函数调用</a:t>
            </a:r>
            <a:endParaRPr lang="en-US" altLang="zh-CN" b="1" dirty="0">
              <a:solidFill>
                <a:srgbClr val="FF0000"/>
              </a:solidFill>
            </a:endParaRPr>
          </a:p>
          <a:p>
            <a:r>
              <a:rPr lang="en-US" altLang="zh-CN" b="1" dirty="0"/>
              <a:t>     fun1(</a:t>
            </a:r>
            <a:r>
              <a:rPr lang="en-US" altLang="zh-CN" b="1" dirty="0" err="1"/>
              <a:t>a,n</a:t>
            </a:r>
            <a:r>
              <a:rPr lang="en-US" altLang="zh-CN" b="1" dirty="0"/>
              <a:t>);</a:t>
            </a:r>
          </a:p>
          <a:p>
            <a:r>
              <a:rPr lang="en-US" altLang="zh-CN" b="1" dirty="0"/>
              <a:t>     fun2(</a:t>
            </a:r>
            <a:r>
              <a:rPr lang="en-US" altLang="zh-CN" b="1" dirty="0" err="1"/>
              <a:t>b,m,n</a:t>
            </a:r>
            <a:r>
              <a:rPr lang="en-US" altLang="zh-CN" b="1" dirty="0"/>
              <a:t>);</a:t>
            </a:r>
          </a:p>
          <a:p>
            <a:r>
              <a:rPr lang="en-US" altLang="zh-CN" b="1" dirty="0"/>
              <a:t>}</a:t>
            </a:r>
            <a:endParaRPr lang="zh-CN" altLang="en-US" b="1" dirty="0"/>
          </a:p>
        </p:txBody>
      </p:sp>
    </p:spTree>
    <p:extLst>
      <p:ext uri="{BB962C8B-B14F-4D97-AF65-F5344CB8AC3E}">
        <p14:creationId xmlns:p14="http://schemas.microsoft.com/office/powerpoint/2010/main" val="231920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通过指针引用字符串</a:t>
            </a:r>
            <a:endParaRPr lang="zh-CN" altLang="en-US" dirty="0"/>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29</a:t>
            </a:fld>
            <a:endParaRPr lang="zh-CN" altLang="en-US"/>
          </a:p>
        </p:txBody>
      </p:sp>
    </p:spTree>
    <p:extLst>
      <p:ext uri="{BB962C8B-B14F-4D97-AF65-F5344CB8AC3E}">
        <p14:creationId xmlns:p14="http://schemas.microsoft.com/office/powerpoint/2010/main" val="3681889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指针变量</a:t>
            </a:r>
            <a:endParaRPr lang="zh-CN" altLang="en-US" dirty="0"/>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a:t>
            </a:fld>
            <a:endParaRPr lang="zh-CN" altLang="en-US"/>
          </a:p>
        </p:txBody>
      </p:sp>
    </p:spTree>
    <p:extLst>
      <p:ext uri="{BB962C8B-B14F-4D97-AF65-F5344CB8AC3E}">
        <p14:creationId xmlns:p14="http://schemas.microsoft.com/office/powerpoint/2010/main" val="38243613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en-US" altLang="zh-CN" sz="2000" dirty="0" smtClean="0">
                <a:solidFill>
                  <a:schemeClr val="tx1"/>
                </a:solidFill>
              </a:rPr>
              <a:t>(1)</a:t>
            </a:r>
            <a:r>
              <a:rPr lang="zh-CN" altLang="en-US" sz="2000" dirty="0" smtClean="0">
                <a:solidFill>
                  <a:schemeClr val="tx1"/>
                </a:solidFill>
              </a:rPr>
              <a:t>用</a:t>
            </a:r>
            <a:r>
              <a:rPr lang="zh-CN" altLang="en-US" sz="2000" dirty="0">
                <a:solidFill>
                  <a:schemeClr val="tx1"/>
                </a:solidFill>
              </a:rPr>
              <a:t>字符数组存放一个字符串，可以通过数组名和下标引用字符串中一个字符，也可以通过数组名和格式声明“</a:t>
            </a:r>
            <a:r>
              <a:rPr lang="en-US" altLang="zh-CN" sz="2000" dirty="0">
                <a:solidFill>
                  <a:schemeClr val="tx1"/>
                </a:solidFill>
              </a:rPr>
              <a:t>%s”</a:t>
            </a:r>
            <a:r>
              <a:rPr lang="zh-CN" altLang="en-US" sz="2000" dirty="0">
                <a:solidFill>
                  <a:schemeClr val="tx1"/>
                </a:solidFill>
              </a:rPr>
              <a:t>输出该字符串</a:t>
            </a:r>
            <a:r>
              <a:rPr lang="zh-CN" altLang="en-US" sz="2000" dirty="0" smtClean="0">
                <a:solidFill>
                  <a:schemeClr val="tx1"/>
                </a:solidFill>
              </a:rPr>
              <a:t>。</a:t>
            </a:r>
            <a:endParaRPr lang="en-US" altLang="zh-CN" sz="2000" dirty="0" smtClean="0">
              <a:solidFill>
                <a:schemeClr val="tx1"/>
              </a:solidFill>
            </a:endParaRPr>
          </a:p>
          <a:p>
            <a:pPr algn="just">
              <a:lnSpc>
                <a:spcPct val="150000"/>
              </a:lnSpc>
              <a:spcBef>
                <a:spcPts val="600"/>
              </a:spcBef>
              <a:spcAft>
                <a:spcPts val="600"/>
              </a:spcAft>
              <a:defRPr/>
            </a:pPr>
            <a:r>
              <a:rPr lang="en-US" altLang="zh-CN" sz="2000" dirty="0">
                <a:solidFill>
                  <a:schemeClr val="tx1"/>
                </a:solidFill>
              </a:rPr>
              <a:t> </a:t>
            </a:r>
            <a:r>
              <a:rPr lang="en-US" altLang="zh-CN" sz="2000" dirty="0" smtClean="0">
                <a:solidFill>
                  <a:schemeClr val="tx1"/>
                </a:solidFill>
              </a:rPr>
              <a:t>  char s[] = “</a:t>
            </a:r>
            <a:r>
              <a:rPr lang="en-US" altLang="zh-CN" sz="2000" dirty="0" err="1" smtClean="0">
                <a:solidFill>
                  <a:schemeClr val="tx1"/>
                </a:solidFill>
              </a:rPr>
              <a:t>abcd</a:t>
            </a:r>
            <a:r>
              <a:rPr lang="en-US" altLang="zh-CN" sz="2000" dirty="0" smtClean="0">
                <a:solidFill>
                  <a:schemeClr val="tx1"/>
                </a:solidFill>
              </a:rPr>
              <a:t>”; </a:t>
            </a:r>
            <a:r>
              <a:rPr lang="en-US" altLang="zh-CN" sz="2000" dirty="0" err="1" smtClean="0">
                <a:solidFill>
                  <a:schemeClr val="tx1"/>
                </a:solidFill>
              </a:rPr>
              <a:t>printf</a:t>
            </a:r>
            <a:r>
              <a:rPr lang="en-US" altLang="zh-CN" sz="2000" dirty="0" smtClean="0">
                <a:solidFill>
                  <a:schemeClr val="tx1"/>
                </a:solidFill>
              </a:rPr>
              <a:t>(“%s\</a:t>
            </a:r>
            <a:r>
              <a:rPr lang="en-US" altLang="zh-CN" sz="2000" dirty="0" err="1" smtClean="0">
                <a:solidFill>
                  <a:schemeClr val="tx1"/>
                </a:solidFill>
              </a:rPr>
              <a:t>n”,s</a:t>
            </a:r>
            <a:r>
              <a:rPr lang="en-US" altLang="zh-CN" sz="2000" dirty="0" smtClean="0">
                <a:solidFill>
                  <a:schemeClr val="tx1"/>
                </a:solidFill>
              </a:rPr>
              <a:t>); </a:t>
            </a:r>
          </a:p>
          <a:p>
            <a:pPr algn="just">
              <a:lnSpc>
                <a:spcPct val="150000"/>
              </a:lnSpc>
              <a:spcBef>
                <a:spcPts val="600"/>
              </a:spcBef>
              <a:spcAft>
                <a:spcPts val="600"/>
              </a:spcAft>
              <a:defRPr/>
            </a:pPr>
            <a:r>
              <a:rPr lang="en-US" altLang="zh-CN" sz="2000" dirty="0" smtClean="0">
                <a:solidFill>
                  <a:schemeClr val="tx1"/>
                </a:solidFill>
              </a:rPr>
              <a:t>(2)</a:t>
            </a:r>
            <a:r>
              <a:rPr lang="zh-CN" altLang="en-US" sz="2000" dirty="0" smtClean="0">
                <a:solidFill>
                  <a:schemeClr val="tx1"/>
                </a:solidFill>
              </a:rPr>
              <a:t>用</a:t>
            </a:r>
            <a:r>
              <a:rPr lang="zh-CN" altLang="en-US" sz="2000" dirty="0">
                <a:solidFill>
                  <a:schemeClr val="tx1"/>
                </a:solidFill>
              </a:rPr>
              <a:t>字符指针变量指向一个字符串常量，通过字符指针变量引用字符串常量</a:t>
            </a:r>
            <a:r>
              <a:rPr lang="zh-CN" altLang="en-US" sz="2000" dirty="0" smtClean="0">
                <a:solidFill>
                  <a:schemeClr val="tx1"/>
                </a:solidFill>
              </a:rPr>
              <a:t>。</a:t>
            </a:r>
            <a:endParaRPr lang="en-US" altLang="zh-CN" sz="2000" dirty="0" smtClean="0">
              <a:solidFill>
                <a:schemeClr val="tx1"/>
              </a:solidFill>
            </a:endParaRPr>
          </a:p>
          <a:p>
            <a:pPr algn="just">
              <a:lnSpc>
                <a:spcPct val="150000"/>
              </a:lnSpc>
              <a:spcBef>
                <a:spcPts val="600"/>
              </a:spcBef>
              <a:spcAft>
                <a:spcPts val="600"/>
              </a:spcAft>
              <a:defRPr/>
            </a:pPr>
            <a:r>
              <a:rPr lang="en-US" altLang="zh-CN" sz="2000" dirty="0">
                <a:solidFill>
                  <a:schemeClr val="tx1"/>
                </a:solidFill>
              </a:rPr>
              <a:t> </a:t>
            </a:r>
            <a:r>
              <a:rPr lang="en-US" altLang="zh-CN" sz="2000" dirty="0" smtClean="0">
                <a:solidFill>
                  <a:schemeClr val="tx1"/>
                </a:solidFill>
              </a:rPr>
              <a:t>  char *s = “</a:t>
            </a:r>
            <a:r>
              <a:rPr lang="en-US" altLang="zh-CN" sz="2000" dirty="0" err="1" smtClean="0">
                <a:solidFill>
                  <a:schemeClr val="tx1"/>
                </a:solidFill>
              </a:rPr>
              <a:t>abcd</a:t>
            </a:r>
            <a:r>
              <a:rPr lang="en-US" altLang="zh-CN" sz="2000" dirty="0" smtClean="0">
                <a:solidFill>
                  <a:schemeClr val="tx1"/>
                </a:solidFill>
              </a:rPr>
              <a:t>”; </a:t>
            </a:r>
            <a:r>
              <a:rPr lang="en-US" altLang="zh-CN" sz="2000" dirty="0" err="1" smtClean="0">
                <a:solidFill>
                  <a:schemeClr val="tx1"/>
                </a:solidFill>
              </a:rPr>
              <a:t>printf</a:t>
            </a:r>
            <a:r>
              <a:rPr lang="en-US" altLang="zh-CN" sz="2000" dirty="0" smtClean="0">
                <a:solidFill>
                  <a:schemeClr val="tx1"/>
                </a:solidFill>
              </a:rPr>
              <a:t>(“%s\</a:t>
            </a:r>
            <a:r>
              <a:rPr lang="en-US" altLang="zh-CN" sz="2000" dirty="0" err="1" smtClean="0">
                <a:solidFill>
                  <a:schemeClr val="tx1"/>
                </a:solidFill>
              </a:rPr>
              <a:t>n”,s</a:t>
            </a:r>
            <a:r>
              <a:rPr lang="en-US" altLang="zh-CN" sz="2000" dirty="0" smtClean="0">
                <a:solidFill>
                  <a:schemeClr val="tx1"/>
                </a:solidFill>
              </a:rPr>
              <a:t>);</a:t>
            </a:r>
            <a:endParaRPr lang="en-US" altLang="zh-CN" sz="2000" dirty="0">
              <a:solidFill>
                <a:schemeClr val="tx1"/>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30</a:t>
            </a:fld>
            <a:endParaRPr lang="zh-CN" altLang="en-US"/>
          </a:p>
        </p:txBody>
      </p:sp>
    </p:spTree>
    <p:extLst>
      <p:ext uri="{BB962C8B-B14F-4D97-AF65-F5344CB8AC3E}">
        <p14:creationId xmlns:p14="http://schemas.microsoft.com/office/powerpoint/2010/main" val="30344199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0807646" cy="940383"/>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8.16】</a:t>
            </a:r>
            <a:r>
              <a:rPr lang="zh-CN" altLang="en-US" sz="2000">
                <a:solidFill>
                  <a:schemeClr val="accent1"/>
                </a:solidFill>
              </a:rPr>
              <a:t>定义一个字符数组，在其中存放字符串</a:t>
            </a:r>
            <a:r>
              <a:rPr lang="en-US" altLang="zh-CN" sz="2000">
                <a:solidFill>
                  <a:schemeClr val="accent1"/>
                </a:solidFill>
              </a:rPr>
              <a:t>″I love China!″</a:t>
            </a:r>
            <a:r>
              <a:rPr lang="zh-CN" altLang="en-US" sz="2000">
                <a:solidFill>
                  <a:schemeClr val="accent1"/>
                </a:solidFill>
              </a:rPr>
              <a:t>，输出该字符串和第</a:t>
            </a:r>
            <a:r>
              <a:rPr lang="en-US" altLang="zh-CN" sz="2000">
                <a:solidFill>
                  <a:schemeClr val="accent1"/>
                </a:solidFill>
              </a:rPr>
              <a:t>8</a:t>
            </a:r>
            <a:r>
              <a:rPr lang="zh-CN" altLang="en-US" sz="2000">
                <a:solidFill>
                  <a:schemeClr val="accent1"/>
                </a:solidFill>
              </a:rPr>
              <a:t>个字符</a:t>
            </a:r>
            <a:r>
              <a:rPr lang="zh-CN" altLang="en-US" sz="2000" smtClean="0">
                <a:solidFill>
                  <a:schemeClr val="accent1"/>
                </a:solidFill>
              </a:rPr>
              <a:t>。</a:t>
            </a:r>
            <a:endParaRPr lang="en-US" altLang="zh-CN" sz="2000" smtClean="0">
              <a:solidFill>
                <a:schemeClr val="accent1"/>
              </a:solidFill>
            </a:endParaRPr>
          </a:p>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smtClean="0">
                <a:solidFill>
                  <a:schemeClr val="accent1"/>
                </a:solidFill>
              </a:rPr>
              <a:t>8.17】</a:t>
            </a:r>
            <a:r>
              <a:rPr lang="zh-CN" altLang="en-US" sz="2000">
                <a:solidFill>
                  <a:schemeClr val="accent1"/>
                </a:solidFill>
              </a:rPr>
              <a:t>通过字符指针变量输出一个字符串。</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13360" y="2142420"/>
            <a:ext cx="7121718" cy="1883358"/>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string[]="I love China!";</a:t>
            </a:r>
            <a:r>
              <a:rPr lang="en-US" altLang="zh-CN" sz="1400">
                <a:solidFill>
                  <a:srgbClr val="008000"/>
                </a:solidFill>
              </a:rPr>
              <a:t>	//</a:t>
            </a:r>
            <a:r>
              <a:rPr lang="zh-CN" altLang="en-US" sz="1400">
                <a:solidFill>
                  <a:srgbClr val="008000"/>
                </a:solidFill>
              </a:rPr>
              <a:t>定义字符数组</a:t>
            </a:r>
            <a:r>
              <a:rPr lang="en-US" altLang="zh-CN" sz="1400">
                <a:solidFill>
                  <a:srgbClr val="008000"/>
                </a:solidFill>
              </a:rPr>
              <a:t>sting</a:t>
            </a:r>
          </a:p>
          <a:p>
            <a:pPr defTabSz="363538">
              <a:lnSpc>
                <a:spcPct val="120000"/>
              </a:lnSpc>
            </a:pPr>
            <a:r>
              <a:rPr lang="en-US" altLang="zh-CN" sz="1400"/>
              <a:t>	printf("%s\n",string);		</a:t>
            </a:r>
            <a:r>
              <a:rPr lang="en-US" altLang="zh-CN" sz="1400">
                <a:solidFill>
                  <a:srgbClr val="008000"/>
                </a:solidFill>
              </a:rPr>
              <a:t>//</a:t>
            </a:r>
            <a:r>
              <a:rPr lang="zh-CN" altLang="en-US" sz="1400">
                <a:solidFill>
                  <a:srgbClr val="008000"/>
                </a:solidFill>
              </a:rPr>
              <a:t>用</a:t>
            </a:r>
            <a:r>
              <a:rPr lang="en-US" altLang="zh-CN" sz="1400">
                <a:solidFill>
                  <a:srgbClr val="008000"/>
                </a:solidFill>
              </a:rPr>
              <a:t>%s</a:t>
            </a:r>
            <a:r>
              <a:rPr lang="zh-CN" altLang="en-US" sz="1400">
                <a:solidFill>
                  <a:srgbClr val="008000"/>
                </a:solidFill>
              </a:rPr>
              <a:t>格式声明输出</a:t>
            </a:r>
            <a:r>
              <a:rPr lang="en-US" altLang="zh-CN" sz="1400">
                <a:solidFill>
                  <a:srgbClr val="008000"/>
                </a:solidFill>
              </a:rPr>
              <a:t>string</a:t>
            </a:r>
            <a:r>
              <a:rPr lang="zh-CN" altLang="en-US" sz="1400">
                <a:solidFill>
                  <a:srgbClr val="008000"/>
                </a:solidFill>
              </a:rPr>
              <a:t>，可以输出整个字符串</a:t>
            </a:r>
          </a:p>
          <a:p>
            <a:pPr defTabSz="363538">
              <a:lnSpc>
                <a:spcPct val="120000"/>
              </a:lnSpc>
            </a:pPr>
            <a:r>
              <a:rPr lang="zh-CN" altLang="en-US" sz="1400"/>
              <a:t>	</a:t>
            </a:r>
            <a:r>
              <a:rPr lang="en-US" altLang="zh-CN" sz="1400"/>
              <a:t>printf("%c\n",string[7]);		</a:t>
            </a:r>
            <a:r>
              <a:rPr lang="en-US" altLang="zh-CN" sz="1400">
                <a:solidFill>
                  <a:srgbClr val="008000"/>
                </a:solidFill>
              </a:rPr>
              <a:t>//</a:t>
            </a:r>
            <a:r>
              <a:rPr lang="zh-CN" altLang="en-US" sz="1400">
                <a:solidFill>
                  <a:srgbClr val="008000"/>
                </a:solidFill>
              </a:rPr>
              <a:t>用</a:t>
            </a:r>
            <a:r>
              <a:rPr lang="en-US" altLang="zh-CN" sz="1400">
                <a:solidFill>
                  <a:srgbClr val="008000"/>
                </a:solidFill>
              </a:rPr>
              <a:t>%c</a:t>
            </a:r>
            <a:r>
              <a:rPr lang="zh-CN" altLang="en-US" sz="1400">
                <a:solidFill>
                  <a:srgbClr val="008000"/>
                </a:solidFill>
              </a:rPr>
              <a:t>格式输出一个字符数组元素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213360" y="4254559"/>
            <a:ext cx="7121718" cy="1611892"/>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char *string="I love China</a:t>
            </a:r>
            <a:r>
              <a:rPr lang="en-US" altLang="zh-CN" sz="1400" dirty="0" smtClean="0"/>
              <a:t>!";</a:t>
            </a:r>
            <a:r>
              <a:rPr lang="en-US" altLang="zh-CN" sz="1400" dirty="0"/>
              <a:t>	</a:t>
            </a:r>
            <a:r>
              <a:rPr lang="en-US" altLang="zh-CN" sz="1400" dirty="0">
                <a:solidFill>
                  <a:srgbClr val="008000"/>
                </a:solidFill>
              </a:rPr>
              <a:t>//</a:t>
            </a:r>
            <a:r>
              <a:rPr lang="zh-CN" altLang="en-US" sz="1400" dirty="0">
                <a:solidFill>
                  <a:srgbClr val="008000"/>
                </a:solidFill>
              </a:rPr>
              <a:t>定义字符指针变量</a:t>
            </a:r>
            <a:r>
              <a:rPr lang="en-US" altLang="zh-CN" sz="1400" dirty="0">
                <a:solidFill>
                  <a:srgbClr val="008000"/>
                </a:solidFill>
              </a:rPr>
              <a:t>string</a:t>
            </a:r>
            <a:r>
              <a:rPr lang="zh-CN" altLang="en-US" sz="1400" dirty="0">
                <a:solidFill>
                  <a:srgbClr val="008000"/>
                </a:solidFill>
              </a:rPr>
              <a:t>并初始化</a:t>
            </a:r>
          </a:p>
          <a:p>
            <a:pPr defTabSz="363538">
              <a:lnSpc>
                <a:spcPct val="120000"/>
              </a:lnSpc>
            </a:pPr>
            <a:r>
              <a:rPr lang="zh-CN" altLang="en-US" sz="1400" dirty="0"/>
              <a:t>	</a:t>
            </a:r>
            <a:r>
              <a:rPr lang="en-US" altLang="zh-CN" sz="1400" dirty="0" err="1"/>
              <a:t>printf</a:t>
            </a:r>
            <a:r>
              <a:rPr lang="en-US" altLang="zh-CN" sz="1400" dirty="0"/>
              <a:t>("%s\</a:t>
            </a:r>
            <a:r>
              <a:rPr lang="en-US" altLang="zh-CN" sz="1400" dirty="0" err="1"/>
              <a:t>n",string</a:t>
            </a:r>
            <a:r>
              <a:rPr lang="en-US" altLang="zh-CN" sz="1400" dirty="0"/>
              <a:t>);	</a:t>
            </a:r>
            <a:r>
              <a:rPr lang="en-US" altLang="zh-CN" sz="1400" dirty="0" smtClean="0"/>
              <a:t>	</a:t>
            </a:r>
            <a:r>
              <a:rPr lang="en-US" altLang="zh-CN" sz="1400" dirty="0" smtClean="0">
                <a:solidFill>
                  <a:srgbClr val="008000"/>
                </a:solidFill>
              </a:rPr>
              <a:t>//</a:t>
            </a:r>
            <a:r>
              <a:rPr lang="zh-CN" altLang="en-US" sz="1400" dirty="0">
                <a:solidFill>
                  <a:srgbClr val="008000"/>
                </a:solidFill>
              </a:rPr>
              <a:t>输出字符串</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dirty="0"/>
          </a:p>
        </p:txBody>
      </p:sp>
      <p:pic>
        <p:nvPicPr>
          <p:cNvPr id="4" name="图片 3"/>
          <p:cNvPicPr>
            <a:picLocks noChangeAspect="1"/>
          </p:cNvPicPr>
          <p:nvPr/>
        </p:nvPicPr>
        <p:blipFill>
          <a:blip r:embed="rId3" cstate="print"/>
          <a:stretch>
            <a:fillRect/>
          </a:stretch>
        </p:blipFill>
        <p:spPr>
          <a:xfrm>
            <a:off x="213360" y="5927410"/>
            <a:ext cx="3505200" cy="904875"/>
          </a:xfrm>
          <a:prstGeom prst="rect">
            <a:avLst/>
          </a:prstGeom>
        </p:spPr>
      </p:pic>
      <p:pic>
        <p:nvPicPr>
          <p:cNvPr id="5" name="图片 4"/>
          <p:cNvPicPr>
            <a:picLocks noChangeAspect="1"/>
          </p:cNvPicPr>
          <p:nvPr/>
        </p:nvPicPr>
        <p:blipFill>
          <a:blip r:embed="rId4" cstate="print"/>
          <a:stretch>
            <a:fillRect/>
          </a:stretch>
        </p:blipFill>
        <p:spPr>
          <a:xfrm>
            <a:off x="4075208" y="6018851"/>
            <a:ext cx="3448050" cy="67627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509408322"/>
              </p:ext>
            </p:extLst>
          </p:nvPr>
        </p:nvGraphicFramePr>
        <p:xfrm>
          <a:off x="7437120" y="2024722"/>
          <a:ext cx="2225040" cy="4572000"/>
        </p:xfrm>
        <a:graphic>
          <a:graphicData uri="http://schemas.openxmlformats.org/drawingml/2006/table">
            <a:tbl>
              <a:tblPr>
                <a:tableStyleId>{5C22544A-7EE6-4342-B048-85BDC9FD1C3A}</a:tableStyleId>
              </a:tblPr>
              <a:tblGrid>
                <a:gridCol w="868680">
                  <a:extLst>
                    <a:ext uri="{9D8B030D-6E8A-4147-A177-3AD203B41FA5}">
                      <a16:colId xmlns:a16="http://schemas.microsoft.com/office/drawing/2014/main" xmlns="" val="738932588"/>
                    </a:ext>
                  </a:extLst>
                </a:gridCol>
                <a:gridCol w="381000">
                  <a:extLst>
                    <a:ext uri="{9D8B030D-6E8A-4147-A177-3AD203B41FA5}">
                      <a16:colId xmlns:a16="http://schemas.microsoft.com/office/drawing/2014/main" xmlns="" val="2830740394"/>
                    </a:ext>
                  </a:extLst>
                </a:gridCol>
                <a:gridCol w="975360">
                  <a:extLst>
                    <a:ext uri="{9D8B030D-6E8A-4147-A177-3AD203B41FA5}">
                      <a16:colId xmlns:a16="http://schemas.microsoft.com/office/drawing/2014/main" xmlns="" val="2004376852"/>
                    </a:ext>
                  </a:extLst>
                </a:gridCol>
              </a:tblGrid>
              <a:tr h="0">
                <a:tc>
                  <a:txBody>
                    <a:bodyPr/>
                    <a:lstStyle/>
                    <a:p>
                      <a:r>
                        <a:rPr lang="en-US" altLang="zh-CN" sz="1400" dirty="0" smtClean="0"/>
                        <a:t>string</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I</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string[0]</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87127751"/>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 </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string[1]</a:t>
                      </a:r>
                      <a:endParaRPr lang="zh-CN" altLang="en-US" sz="1400" dirty="0" smtClean="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72163541"/>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l</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string[2]</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848072173"/>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o</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string[3]</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71019068"/>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v</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string[4]</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47436585"/>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string[5]</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563760208"/>
                  </a:ext>
                </a:extLst>
              </a:tr>
              <a:tr h="0">
                <a:tc>
                  <a:txBody>
                    <a:bodyPr/>
                    <a:lstStyle/>
                    <a:p>
                      <a:r>
                        <a:rPr lang="en-US" altLang="zh-CN" sz="1400" dirty="0" smtClean="0"/>
                        <a:t>string(7)</a:t>
                      </a:r>
                      <a:endParaRPr lang="zh-CN" altLang="en-US" sz="1400" dirty="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string[6]</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94368434"/>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C</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string[7]</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21012973"/>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h</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string[8]</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48933288"/>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i</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string[9]</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066118433"/>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n</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string[10]</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124966124"/>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string[11]</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434309"/>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string[12]</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3142058"/>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\0</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smtClean="0"/>
                        <a:t>string[13]</a:t>
                      </a:r>
                      <a:endParaRPr lang="zh-CN"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998613924"/>
                  </a:ext>
                </a:extLst>
              </a:tr>
            </a:tbl>
          </a:graphicData>
        </a:graphic>
      </p:graphicFrame>
      <p:cxnSp>
        <p:nvCxnSpPr>
          <p:cNvPr id="35" name="直接箭头连接符 34"/>
          <p:cNvCxnSpPr/>
          <p:nvPr/>
        </p:nvCxnSpPr>
        <p:spPr>
          <a:xfrm>
            <a:off x="7660418" y="2313466"/>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7706138" y="446592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extLst>
              <p:ext uri="{D42A27DB-BD31-4B8C-83A1-F6EECF244321}">
                <p14:modId xmlns:p14="http://schemas.microsoft.com/office/powerpoint/2010/main" val="1702845724"/>
              </p:ext>
            </p:extLst>
          </p:nvPr>
        </p:nvGraphicFramePr>
        <p:xfrm>
          <a:off x="9713683" y="2031122"/>
          <a:ext cx="1335317" cy="457200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xmlns="" val="738932588"/>
                    </a:ext>
                  </a:extLst>
                </a:gridCol>
                <a:gridCol w="615317">
                  <a:extLst>
                    <a:ext uri="{9D8B030D-6E8A-4147-A177-3AD203B41FA5}">
                      <a16:colId xmlns:a16="http://schemas.microsoft.com/office/drawing/2014/main" xmlns="" val="2830740394"/>
                    </a:ext>
                  </a:extLst>
                </a:gridCol>
              </a:tblGrid>
              <a:tr h="0">
                <a:tc>
                  <a:txBody>
                    <a:bodyPr/>
                    <a:lstStyle/>
                    <a:p>
                      <a:r>
                        <a:rPr lang="en-US" altLang="zh-CN" sz="1400" dirty="0" smtClean="0"/>
                        <a:t>string</a:t>
                      </a:r>
                      <a:endParaRPr lang="zh-CN" altLang="en-US" sz="1400" dirty="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I</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7127751"/>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 </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2163541"/>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l</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48072173"/>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o</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1019068"/>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v</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7436585"/>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63760208"/>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94368434"/>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C</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21012973"/>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h</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48933288"/>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i</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6118433"/>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n</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966124"/>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2434309"/>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3142058"/>
                  </a:ext>
                </a:extLst>
              </a:tr>
              <a:tr h="0">
                <a:tc>
                  <a:txBody>
                    <a:bodyPr/>
                    <a:lstStyle/>
                    <a:p>
                      <a:endParaRPr lang="zh-CN" altLang="en-US" sz="1400"/>
                    </a:p>
                  </a:txBody>
                  <a:tcPr marL="36000" marR="3600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8613924"/>
                  </a:ext>
                </a:extLst>
              </a:tr>
            </a:tbl>
          </a:graphicData>
        </a:graphic>
      </p:graphicFrame>
      <p:cxnSp>
        <p:nvCxnSpPr>
          <p:cNvPr id="38" name="直接箭头连接符 37"/>
          <p:cNvCxnSpPr/>
          <p:nvPr/>
        </p:nvCxnSpPr>
        <p:spPr>
          <a:xfrm>
            <a:off x="9773317" y="233334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7" name="灯片编号占位符 6"/>
          <p:cNvSpPr>
            <a:spLocks noGrp="1"/>
          </p:cNvSpPr>
          <p:nvPr>
            <p:ph type="sldNum" sz="quarter" idx="12"/>
          </p:nvPr>
        </p:nvSpPr>
        <p:spPr/>
        <p:txBody>
          <a:bodyPr/>
          <a:lstStyle/>
          <a:p>
            <a:fld id="{B058512A-BF6F-43D0-855A-BBBF14572BDB}" type="slidenum">
              <a:rPr lang="zh-CN" altLang="en-US" smtClean="0"/>
              <a:pPr/>
              <a:t>31</a:t>
            </a:fld>
            <a:endParaRPr lang="zh-CN" altLang="en-US"/>
          </a:p>
        </p:txBody>
      </p:sp>
    </p:spTree>
    <p:extLst>
      <p:ext uri="{BB962C8B-B14F-4D97-AF65-F5344CB8AC3E}">
        <p14:creationId xmlns:p14="http://schemas.microsoft.com/office/powerpoint/2010/main" val="288221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字符串的引用</a:t>
            </a:r>
            <a:r>
              <a:rPr lang="zh-CN" altLang="en-US" smtClean="0"/>
              <a:t>方式</a:t>
            </a:r>
            <a:endParaRPr lang="zh-CN" altLang="en-US"/>
          </a:p>
        </p:txBody>
      </p:sp>
      <p:sp>
        <p:nvSpPr>
          <p:cNvPr id="14" name="MH_Desc_1"/>
          <p:cNvSpPr/>
          <p:nvPr>
            <p:custDataLst>
              <p:tags r:id="rId1"/>
            </p:custDataLst>
          </p:nvPr>
        </p:nvSpPr>
        <p:spPr>
          <a:xfrm>
            <a:off x="693415" y="1351722"/>
            <a:ext cx="10749062"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在</a:t>
            </a:r>
            <a:r>
              <a:rPr lang="en-US" altLang="zh-CN">
                <a:solidFill>
                  <a:schemeClr val="tx1"/>
                </a:solidFill>
              </a:rPr>
              <a:t>C</a:t>
            </a:r>
            <a:r>
              <a:rPr lang="zh-CN" altLang="en-US">
                <a:solidFill>
                  <a:schemeClr val="tx1"/>
                </a:solidFill>
              </a:rPr>
              <a:t>语言中只有字符变量，没有字符串变量</a:t>
            </a:r>
            <a:r>
              <a:rPr lang="zh-CN" altLang="en-US" smtClean="0">
                <a:solidFill>
                  <a:schemeClr val="tx1"/>
                </a:solidFill>
              </a:rPr>
              <a:t>。</a:t>
            </a: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smtClean="0">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可以对指针变量进行再赋值，如</a:t>
            </a:r>
            <a:r>
              <a:rPr lang="en-US" altLang="zh-CN">
                <a:solidFill>
                  <a:schemeClr val="tx1"/>
                </a:solidFill>
              </a:rPr>
              <a:t>: </a:t>
            </a:r>
            <a:endParaRPr lang="en-US" altLang="zh-CN" smtClean="0">
              <a:solidFill>
                <a:schemeClr val="tx1"/>
              </a:solidFill>
            </a:endParaRPr>
          </a:p>
          <a:p>
            <a:pPr algn="just">
              <a:lnSpc>
                <a:spcPct val="150000"/>
              </a:lnSpc>
              <a:spcBef>
                <a:spcPts val="600"/>
              </a:spcBef>
              <a:spcAft>
                <a:spcPts val="600"/>
              </a:spcAft>
              <a:defRPr/>
            </a:pPr>
            <a:r>
              <a:rPr lang="zh-CN" altLang="en-US" smtClean="0">
                <a:solidFill>
                  <a:schemeClr val="tx1"/>
                </a:solidFill>
              </a:rPr>
              <a:t>可以</a:t>
            </a:r>
            <a:r>
              <a:rPr lang="zh-CN" altLang="en-US">
                <a:solidFill>
                  <a:schemeClr val="tx1"/>
                </a:solidFill>
              </a:rPr>
              <a:t>通过字符指针变量输出它所指向的字符串，如</a:t>
            </a:r>
            <a:r>
              <a:rPr lang="en-US" altLang="zh-CN" smtClean="0">
                <a:solidFill>
                  <a:schemeClr val="tx1"/>
                </a:solidFill>
              </a:rPr>
              <a:t>:</a:t>
            </a:r>
          </a:p>
          <a:p>
            <a:pPr algn="just">
              <a:lnSpc>
                <a:spcPct val="150000"/>
              </a:lnSpc>
              <a:spcBef>
                <a:spcPts val="600"/>
              </a:spcBef>
              <a:spcAft>
                <a:spcPts val="600"/>
              </a:spcAft>
              <a:defRPr/>
            </a:pPr>
            <a:r>
              <a:rPr lang="en-US" altLang="zh-CN" smtClean="0">
                <a:solidFill>
                  <a:schemeClr val="tx1"/>
                </a:solidFill>
              </a:rPr>
              <a:t>%s</a:t>
            </a:r>
            <a:r>
              <a:rPr lang="zh-CN" altLang="en-US">
                <a:solidFill>
                  <a:schemeClr val="tx1"/>
                </a:solidFill>
              </a:rPr>
              <a:t>是输出字符串时所用的格式符，在输出项中给出字符指针变量名</a:t>
            </a:r>
            <a:r>
              <a:rPr lang="en-US" altLang="zh-CN">
                <a:solidFill>
                  <a:schemeClr val="tx1"/>
                </a:solidFill>
              </a:rPr>
              <a:t>string</a:t>
            </a:r>
            <a:r>
              <a:rPr lang="zh-CN" altLang="en-US">
                <a:solidFill>
                  <a:schemeClr val="tx1"/>
                </a:solidFill>
              </a:rPr>
              <a:t>，则系统会输出</a:t>
            </a:r>
            <a:r>
              <a:rPr lang="en-US" altLang="zh-CN">
                <a:solidFill>
                  <a:schemeClr val="tx1"/>
                </a:solidFill>
              </a:rPr>
              <a:t>string</a:t>
            </a:r>
            <a:r>
              <a:rPr lang="zh-CN" altLang="en-US">
                <a:solidFill>
                  <a:schemeClr val="tx1"/>
                </a:solidFill>
              </a:rPr>
              <a:t>所指向的字符串第</a:t>
            </a:r>
            <a:r>
              <a:rPr lang="en-US" altLang="zh-CN">
                <a:solidFill>
                  <a:schemeClr val="tx1"/>
                </a:solidFill>
              </a:rPr>
              <a:t>1</a:t>
            </a:r>
            <a:r>
              <a:rPr lang="zh-CN" altLang="en-US">
                <a:solidFill>
                  <a:schemeClr val="tx1"/>
                </a:solidFill>
              </a:rPr>
              <a:t>个字符，然后自动使</a:t>
            </a:r>
            <a:r>
              <a:rPr lang="en-US" altLang="zh-CN">
                <a:solidFill>
                  <a:schemeClr val="tx1"/>
                </a:solidFill>
              </a:rPr>
              <a:t>string</a:t>
            </a:r>
            <a:r>
              <a:rPr lang="zh-CN" altLang="en-US">
                <a:solidFill>
                  <a:schemeClr val="tx1"/>
                </a:solidFill>
              </a:rPr>
              <a:t>加</a:t>
            </a:r>
            <a:r>
              <a:rPr lang="en-US" altLang="zh-CN">
                <a:solidFill>
                  <a:schemeClr val="tx1"/>
                </a:solidFill>
              </a:rPr>
              <a:t>1</a:t>
            </a:r>
            <a:r>
              <a:rPr lang="zh-CN" altLang="en-US">
                <a:solidFill>
                  <a:schemeClr val="tx1"/>
                </a:solidFill>
              </a:rPr>
              <a:t>，使之指向下一个字符，再输出该字符</a:t>
            </a:r>
            <a:r>
              <a:rPr lang="en-US" altLang="zh-CN">
                <a:solidFill>
                  <a:schemeClr val="tx1"/>
                </a:solidFill>
              </a:rPr>
              <a:t>……</a:t>
            </a:r>
            <a:r>
              <a:rPr lang="zh-CN" altLang="en-US">
                <a:solidFill>
                  <a:schemeClr val="tx1"/>
                </a:solidFill>
              </a:rPr>
              <a:t>如此直到遇到字符串结束标志</a:t>
            </a:r>
            <a:r>
              <a:rPr lang="en-US" altLang="zh-CN" smtClean="0">
                <a:solidFill>
                  <a:schemeClr val="tx1"/>
                </a:solidFill>
              </a:rPr>
              <a:t>′\0</a:t>
            </a:r>
            <a:r>
              <a:rPr lang="en-US" altLang="zh-CN">
                <a:solidFill>
                  <a:schemeClr val="tx1"/>
                </a:solidFill>
              </a:rPr>
              <a:t>′</a:t>
            </a:r>
            <a:r>
              <a:rPr lang="zh-CN" altLang="en-US">
                <a:solidFill>
                  <a:schemeClr val="tx1"/>
                </a:solidFill>
              </a:rPr>
              <a:t>为止。注意，在内存中，字符串的最后被自动加了一个</a:t>
            </a:r>
            <a:r>
              <a:rPr lang="en-US" altLang="zh-CN" smtClean="0">
                <a:solidFill>
                  <a:schemeClr val="tx1"/>
                </a:solidFill>
              </a:rPr>
              <a:t>′\</a:t>
            </a:r>
            <a:r>
              <a:rPr lang="en-US" altLang="zh-CN">
                <a:solidFill>
                  <a:schemeClr val="tx1"/>
                </a:solidFill>
              </a:rPr>
              <a:t>0</a:t>
            </a:r>
            <a:r>
              <a:rPr lang="en-US" altLang="zh-CN" smtClean="0">
                <a:solidFill>
                  <a:schemeClr val="tx1"/>
                </a:solidFill>
              </a:rPr>
              <a:t>′</a:t>
            </a:r>
            <a:r>
              <a:rPr lang="zh-CN" altLang="en-US" smtClean="0">
                <a:solidFill>
                  <a:schemeClr val="tx1"/>
                </a:solidFill>
              </a:rPr>
              <a:t>。</a:t>
            </a:r>
            <a:endParaRPr lang="en-US" altLang="zh-CN">
              <a:solidFill>
                <a:schemeClr val="tx1"/>
              </a:solidFill>
            </a:endParaRPr>
          </a:p>
        </p:txBody>
      </p:sp>
      <p:sp>
        <p:nvSpPr>
          <p:cNvPr id="4" name="圆角矩形 3">
            <a:extLst>
              <a:ext uri="{FF2B5EF4-FFF2-40B4-BE49-F238E27FC236}">
                <a16:creationId xmlns:a16="http://schemas.microsoft.com/office/drawing/2014/main" xmlns="" id="{5382CD89-35B6-4BD4-B332-B011068CC402}"/>
              </a:ext>
            </a:extLst>
          </p:cNvPr>
          <p:cNvSpPr/>
          <p:nvPr/>
        </p:nvSpPr>
        <p:spPr>
          <a:xfrm>
            <a:off x="778599" y="2009561"/>
            <a:ext cx="477325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dirty="0" smtClean="0">
                <a:solidFill>
                  <a:schemeClr val="tx1"/>
                </a:solidFill>
              </a:rPr>
              <a:t>char *string="I love China!";</a:t>
            </a:r>
            <a:endParaRPr lang="zh-CN" altLang="en-US" sz="1600" dirty="0">
              <a:solidFill>
                <a:srgbClr val="008000"/>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5942842" y="1472886"/>
            <a:ext cx="5499635" cy="972141"/>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*string</a:t>
            </a:r>
            <a:r>
              <a:rPr lang="pt-BR" altLang="zh-CN" sz="1600" dirty="0" smtClean="0"/>
              <a:t>;	</a:t>
            </a:r>
            <a:r>
              <a:rPr lang="pt-BR" altLang="zh-CN" sz="1600" dirty="0" smtClean="0">
                <a:solidFill>
                  <a:srgbClr val="008000"/>
                </a:solidFill>
              </a:rPr>
              <a:t>//</a:t>
            </a:r>
            <a:r>
              <a:rPr lang="zh-CN" altLang="en-US" sz="1600" dirty="0">
                <a:solidFill>
                  <a:srgbClr val="008000"/>
                </a:solidFill>
              </a:rPr>
              <a:t>定义一个</a:t>
            </a:r>
            <a:r>
              <a:rPr lang="pt-BR" altLang="zh-CN" sz="1600" dirty="0" smtClean="0">
                <a:solidFill>
                  <a:srgbClr val="008000"/>
                </a:solidFill>
              </a:rPr>
              <a:t>char *</a:t>
            </a:r>
            <a:r>
              <a:rPr lang="zh-CN" altLang="en-US" sz="1600" dirty="0">
                <a:solidFill>
                  <a:srgbClr val="008000"/>
                </a:solidFill>
              </a:rPr>
              <a:t>型变量</a:t>
            </a:r>
          </a:p>
          <a:p>
            <a:pPr defTabSz="363538">
              <a:lnSpc>
                <a:spcPct val="120000"/>
              </a:lnSpc>
            </a:pPr>
            <a:r>
              <a:rPr lang="pt-BR" altLang="zh-CN" sz="1600" dirty="0" smtClean="0"/>
              <a:t>string=″I </a:t>
            </a:r>
            <a:r>
              <a:rPr lang="pt-BR" altLang="zh-CN" sz="1600" dirty="0"/>
              <a:t>love China</a:t>
            </a:r>
            <a:r>
              <a:rPr lang="pt-BR" altLang="zh-CN" sz="1600" dirty="0" smtClean="0"/>
              <a:t>!″;</a:t>
            </a:r>
          </a:p>
          <a:p>
            <a:pPr defTabSz="363538">
              <a:lnSpc>
                <a:spcPct val="120000"/>
              </a:lnSpc>
            </a:pPr>
            <a:r>
              <a:rPr lang="pt-BR" altLang="zh-CN" sz="1600" dirty="0" smtClean="0">
                <a:solidFill>
                  <a:srgbClr val="008000"/>
                </a:solidFill>
              </a:rPr>
              <a:t>//</a:t>
            </a:r>
            <a:r>
              <a:rPr lang="zh-CN" altLang="en-US" sz="1600" dirty="0">
                <a:solidFill>
                  <a:srgbClr val="008000"/>
                </a:solidFill>
              </a:rPr>
              <a:t>把字符串第</a:t>
            </a:r>
            <a:r>
              <a:rPr lang="en-US" altLang="zh-CN" sz="1600" dirty="0">
                <a:solidFill>
                  <a:srgbClr val="008000"/>
                </a:solidFill>
              </a:rPr>
              <a:t>1</a:t>
            </a:r>
            <a:r>
              <a:rPr lang="zh-CN" altLang="en-US" sz="1600" dirty="0">
                <a:solidFill>
                  <a:srgbClr val="008000"/>
                </a:solidFill>
              </a:rPr>
              <a:t>个元素的地址赋给字符指针变量</a:t>
            </a:r>
            <a:r>
              <a:rPr lang="pt-BR" altLang="zh-CN" sz="1600" dirty="0">
                <a:solidFill>
                  <a:srgbClr val="008000"/>
                </a:solidFill>
              </a:rPr>
              <a:t>string</a:t>
            </a:r>
            <a:endParaRPr lang="zh-CN" altLang="en-US" sz="1600" dirty="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grpSp>
        <p:nvGrpSpPr>
          <p:cNvPr id="7" name="组合 6">
            <a:extLst>
              <a:ext uri="{FF2B5EF4-FFF2-40B4-BE49-F238E27FC236}">
                <a16:creationId xmlns:a16="http://schemas.microsoft.com/office/drawing/2014/main" xmlns="" id="{17545ED2-DA8A-47EF-94D4-E66974757BFA}"/>
              </a:ext>
            </a:extLst>
          </p:cNvPr>
          <p:cNvGrpSpPr/>
          <p:nvPr/>
        </p:nvGrpSpPr>
        <p:grpSpPr>
          <a:xfrm>
            <a:off x="693415" y="2609951"/>
            <a:ext cx="10749062" cy="985832"/>
            <a:chOff x="8582294" y="4088154"/>
            <a:chExt cx="11092289" cy="985832"/>
          </a:xfrm>
        </p:grpSpPr>
        <p:sp>
          <p:nvSpPr>
            <p:cNvPr id="8"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9"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4"/>
              <a:ext cx="10303039" cy="98583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20000"/>
                </a:lnSpc>
                <a:spcAft>
                  <a:spcPts val="600"/>
                </a:spcAft>
                <a:defRPr/>
              </a:pPr>
              <a:r>
                <a:rPr lang="en-US" altLang="zh-CN" sz="1600" dirty="0">
                  <a:solidFill>
                    <a:schemeClr val="tx1">
                      <a:lumMod val="75000"/>
                      <a:lumOff val="25000"/>
                    </a:schemeClr>
                  </a:solidFill>
                </a:rPr>
                <a:t>string</a:t>
              </a:r>
              <a:r>
                <a:rPr lang="zh-CN" altLang="en-US" sz="1600" dirty="0">
                  <a:solidFill>
                    <a:schemeClr val="tx1">
                      <a:lumMod val="75000"/>
                      <a:lumOff val="25000"/>
                    </a:schemeClr>
                  </a:solidFill>
                </a:rPr>
                <a:t>被定义为一个指针变量，基类型为字符型</a:t>
              </a:r>
              <a:r>
                <a:rPr lang="zh-CN" altLang="en-US" sz="1600" dirty="0" smtClean="0">
                  <a:solidFill>
                    <a:schemeClr val="tx1">
                      <a:lumMod val="75000"/>
                      <a:lumOff val="25000"/>
                    </a:schemeClr>
                  </a:solidFill>
                </a:rPr>
                <a:t>。它</a:t>
              </a:r>
              <a:r>
                <a:rPr lang="zh-CN" altLang="en-US" sz="1600" dirty="0">
                  <a:solidFill>
                    <a:schemeClr val="tx1">
                      <a:lumMod val="75000"/>
                      <a:lumOff val="25000"/>
                    </a:schemeClr>
                  </a:solidFill>
                </a:rPr>
                <a:t>只能指向一个字符类型数据，而不能同时指向多个字符数据，更不是把</a:t>
              </a:r>
              <a:r>
                <a:rPr lang="en-US" altLang="zh-CN" sz="1600" dirty="0">
                  <a:solidFill>
                    <a:schemeClr val="tx1">
                      <a:lumMod val="75000"/>
                      <a:lumOff val="25000"/>
                    </a:schemeClr>
                  </a:solidFill>
                </a:rPr>
                <a:t>″I love China!″</a:t>
              </a:r>
              <a:r>
                <a:rPr lang="zh-CN" altLang="en-US" sz="1600" dirty="0">
                  <a:solidFill>
                    <a:schemeClr val="tx1">
                      <a:lumMod val="75000"/>
                      <a:lumOff val="25000"/>
                    </a:schemeClr>
                  </a:solidFill>
                </a:rPr>
                <a:t>这些字符存放到</a:t>
              </a:r>
              <a:r>
                <a:rPr lang="en-US" altLang="zh-CN" sz="1600" dirty="0">
                  <a:solidFill>
                    <a:schemeClr val="tx1">
                      <a:lumMod val="75000"/>
                      <a:lumOff val="25000"/>
                    </a:schemeClr>
                  </a:solidFill>
                </a:rPr>
                <a:t>string</a:t>
              </a:r>
              <a:r>
                <a:rPr lang="zh-CN" altLang="en-US" sz="1600" dirty="0">
                  <a:solidFill>
                    <a:schemeClr val="tx1">
                      <a:lumMod val="75000"/>
                      <a:lumOff val="25000"/>
                    </a:schemeClr>
                  </a:solidFill>
                </a:rPr>
                <a:t>中（指针变量只能存放地址），也不是把字符串赋给*</a:t>
              </a:r>
              <a:r>
                <a:rPr lang="en-US" altLang="zh-CN" sz="1600" dirty="0">
                  <a:solidFill>
                    <a:schemeClr val="tx1">
                      <a:lumMod val="75000"/>
                      <a:lumOff val="25000"/>
                    </a:schemeClr>
                  </a:solidFill>
                </a:rPr>
                <a:t>string</a:t>
              </a:r>
              <a:r>
                <a:rPr lang="zh-CN" altLang="en-US" sz="1600" dirty="0">
                  <a:solidFill>
                    <a:schemeClr val="tx1">
                      <a:lumMod val="75000"/>
                      <a:lumOff val="25000"/>
                    </a:schemeClr>
                  </a:solidFill>
                </a:rPr>
                <a:t>。只是把</a:t>
              </a:r>
              <a:r>
                <a:rPr lang="en-US" altLang="zh-CN" sz="1600" dirty="0">
                  <a:solidFill>
                    <a:schemeClr val="tx1">
                      <a:lumMod val="75000"/>
                      <a:lumOff val="25000"/>
                    </a:schemeClr>
                  </a:solidFill>
                </a:rPr>
                <a:t>″I love China!″</a:t>
              </a:r>
              <a:r>
                <a:rPr lang="zh-CN" altLang="en-US" sz="1600" dirty="0">
                  <a:solidFill>
                    <a:schemeClr val="tx1">
                      <a:lumMod val="75000"/>
                      <a:lumOff val="25000"/>
                    </a:schemeClr>
                  </a:solidFill>
                </a:rPr>
                <a:t>的</a:t>
              </a:r>
              <a:r>
                <a:rPr lang="zh-CN" altLang="en-US" sz="1600" b="1" dirty="0">
                  <a:solidFill>
                    <a:schemeClr val="tx1">
                      <a:lumMod val="75000"/>
                      <a:lumOff val="25000"/>
                    </a:schemeClr>
                  </a:solidFill>
                </a:rPr>
                <a:t>第</a:t>
              </a:r>
              <a:r>
                <a:rPr lang="en-US" altLang="zh-CN" sz="1600" b="1" dirty="0">
                  <a:solidFill>
                    <a:schemeClr val="tx1">
                      <a:lumMod val="75000"/>
                      <a:lumOff val="25000"/>
                    </a:schemeClr>
                  </a:solidFill>
                </a:rPr>
                <a:t>1</a:t>
              </a:r>
              <a:r>
                <a:rPr lang="zh-CN" altLang="en-US" sz="1600" b="1" dirty="0">
                  <a:solidFill>
                    <a:schemeClr val="tx1">
                      <a:lumMod val="75000"/>
                      <a:lumOff val="25000"/>
                    </a:schemeClr>
                  </a:solidFill>
                </a:rPr>
                <a:t>个字符的地址赋给指针变量</a:t>
              </a:r>
              <a:r>
                <a:rPr lang="en-US" altLang="zh-CN" sz="1600" b="1" dirty="0">
                  <a:solidFill>
                    <a:schemeClr val="tx1">
                      <a:lumMod val="75000"/>
                      <a:lumOff val="25000"/>
                    </a:schemeClr>
                  </a:solidFill>
                </a:rPr>
                <a:t>string</a:t>
              </a:r>
              <a:r>
                <a:rPr lang="zh-CN" altLang="en-US" sz="1600" dirty="0">
                  <a:solidFill>
                    <a:schemeClr val="tx1">
                      <a:lumMod val="75000"/>
                      <a:lumOff val="25000"/>
                    </a:schemeClr>
                  </a:solidFill>
                </a:rPr>
                <a:t>。</a:t>
              </a:r>
            </a:p>
          </p:txBody>
        </p:sp>
        <p:sp>
          <p:nvSpPr>
            <p:cNvPr id="10"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9372958" y="477236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圆角矩形 11">
            <a:extLst>
              <a:ext uri="{FF2B5EF4-FFF2-40B4-BE49-F238E27FC236}">
                <a16:creationId xmlns:a16="http://schemas.microsoft.com/office/drawing/2014/main" xmlns="" id="{5382CD89-35B6-4BD4-B332-B011068CC402}"/>
              </a:ext>
            </a:extLst>
          </p:cNvPr>
          <p:cNvSpPr/>
          <p:nvPr/>
        </p:nvSpPr>
        <p:spPr>
          <a:xfrm>
            <a:off x="4134679" y="3716830"/>
            <a:ext cx="7307799"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string=″I am a student.″; </a:t>
            </a:r>
            <a:r>
              <a:rPr lang="en-US" altLang="zh-CN" sz="1600" smtClean="0">
                <a:solidFill>
                  <a:schemeClr val="tx1"/>
                </a:solidFill>
              </a:rPr>
              <a:t>	</a:t>
            </a:r>
            <a:r>
              <a:rPr lang="en-US" altLang="zh-CN" sz="1600" smtClean="0">
                <a:solidFill>
                  <a:srgbClr val="008000"/>
                </a:solidFill>
              </a:rPr>
              <a:t>//</a:t>
            </a:r>
            <a:r>
              <a:rPr lang="zh-CN" altLang="en-US" sz="1600">
                <a:solidFill>
                  <a:srgbClr val="008000"/>
                </a:solidFill>
              </a:rPr>
              <a:t>对指针变量</a:t>
            </a:r>
            <a:r>
              <a:rPr lang="en-US" altLang="zh-CN" sz="1600">
                <a:solidFill>
                  <a:srgbClr val="008000"/>
                </a:solidFill>
              </a:rPr>
              <a:t>string</a:t>
            </a:r>
            <a:r>
              <a:rPr lang="zh-CN" altLang="en-US" sz="1600">
                <a:solidFill>
                  <a:srgbClr val="008000"/>
                </a:solidFill>
              </a:rPr>
              <a:t>重新赋值</a:t>
            </a:r>
          </a:p>
        </p:txBody>
      </p:sp>
      <p:sp>
        <p:nvSpPr>
          <p:cNvPr id="13" name="圆角矩形 12">
            <a:extLst>
              <a:ext uri="{FF2B5EF4-FFF2-40B4-BE49-F238E27FC236}">
                <a16:creationId xmlns:a16="http://schemas.microsoft.com/office/drawing/2014/main" xmlns="" id="{5382CD89-35B6-4BD4-B332-B011068CC402}"/>
              </a:ext>
            </a:extLst>
          </p:cNvPr>
          <p:cNvSpPr/>
          <p:nvPr/>
        </p:nvSpPr>
        <p:spPr>
          <a:xfrm>
            <a:off x="5951216" y="4279989"/>
            <a:ext cx="581406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a:solidFill>
                  <a:schemeClr val="tx1"/>
                </a:solidFill>
              </a:rPr>
              <a:t>printf(″%s\n″,</a:t>
            </a:r>
            <a:r>
              <a:rPr lang="en-US" altLang="zh-CN" sz="1600" smtClean="0">
                <a:solidFill>
                  <a:schemeClr val="tx1"/>
                </a:solidFill>
              </a:rPr>
              <a:t>string);	</a:t>
            </a:r>
            <a:r>
              <a:rPr lang="en-US" altLang="zh-CN" sz="1600" spc="-100" smtClean="0">
                <a:solidFill>
                  <a:srgbClr val="008000"/>
                </a:solidFill>
              </a:rPr>
              <a:t>//%</a:t>
            </a:r>
            <a:r>
              <a:rPr lang="en-US" altLang="zh-CN" sz="1600" spc="-100">
                <a:solidFill>
                  <a:srgbClr val="008000"/>
                </a:solidFill>
              </a:rPr>
              <a:t>s</a:t>
            </a:r>
            <a:r>
              <a:rPr lang="zh-CN" altLang="en-US" sz="1600" spc="-100" smtClean="0">
                <a:solidFill>
                  <a:srgbClr val="008000"/>
                </a:solidFill>
              </a:rPr>
              <a:t>可对字符串</a:t>
            </a:r>
            <a:r>
              <a:rPr lang="zh-CN" altLang="en-US" sz="1600" spc="-100">
                <a:solidFill>
                  <a:srgbClr val="008000"/>
                </a:solidFill>
              </a:rPr>
              <a:t>进行整体的输入输出</a:t>
            </a: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32</a:t>
            </a:fld>
            <a:endParaRPr lang="zh-CN" altLang="en-US"/>
          </a:p>
        </p:txBody>
      </p:sp>
    </p:spTree>
    <p:extLst>
      <p:ext uri="{BB962C8B-B14F-4D97-AF65-F5344CB8AC3E}">
        <p14:creationId xmlns:p14="http://schemas.microsoft.com/office/powerpoint/2010/main" val="528341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p>
        </p:txBody>
      </p:sp>
      <p:sp>
        <p:nvSpPr>
          <p:cNvPr id="3" name="内容占位符 2"/>
          <p:cNvSpPr>
            <a:spLocks noGrp="1"/>
          </p:cNvSpPr>
          <p:nvPr>
            <p:ph idx="1"/>
          </p:nvPr>
        </p:nvSpPr>
        <p:spPr>
          <a:xfrm>
            <a:off x="501197" y="1090739"/>
            <a:ext cx="11356186" cy="459765"/>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8.18】</a:t>
            </a:r>
            <a:r>
              <a:rPr lang="zh-CN" altLang="en-US" sz="2000">
                <a:solidFill>
                  <a:schemeClr val="accent1"/>
                </a:solidFill>
              </a:rPr>
              <a:t>将字符串</a:t>
            </a:r>
            <a:r>
              <a:rPr lang="en-US" altLang="zh-CN" sz="2000">
                <a:solidFill>
                  <a:schemeClr val="accent1"/>
                </a:solidFill>
              </a:rPr>
              <a:t>a</a:t>
            </a:r>
            <a:r>
              <a:rPr lang="zh-CN" altLang="en-US" sz="2000">
                <a:solidFill>
                  <a:schemeClr val="accent1"/>
                </a:solidFill>
              </a:rPr>
              <a:t>复制为字符串</a:t>
            </a:r>
            <a:r>
              <a:rPr lang="en-US" altLang="zh-CN" sz="2000">
                <a:solidFill>
                  <a:schemeClr val="accent1"/>
                </a:solidFill>
              </a:rPr>
              <a:t>b</a:t>
            </a:r>
            <a:r>
              <a:rPr lang="zh-CN" altLang="en-US" sz="2000">
                <a:solidFill>
                  <a:schemeClr val="accent1"/>
                </a:solidFill>
              </a:rPr>
              <a:t>，然后输出字符串</a:t>
            </a:r>
            <a:r>
              <a:rPr lang="en-US" altLang="zh-CN" sz="2000">
                <a:solidFill>
                  <a:schemeClr val="accent1"/>
                </a:solidFill>
              </a:rPr>
              <a:t>b</a:t>
            </a:r>
            <a:r>
              <a:rPr lang="zh-CN" altLang="en-US" sz="2000" smtClean="0">
                <a:solidFill>
                  <a:schemeClr val="accent1"/>
                </a:solidFill>
              </a:rPr>
              <a:t>。</a:t>
            </a:r>
            <a:r>
              <a:rPr lang="en-US" altLang="zh-CN" sz="2000" smtClean="0">
                <a:solidFill>
                  <a:schemeClr val="accent1"/>
                </a:solidFill>
              </a:rPr>
              <a:t>【</a:t>
            </a:r>
            <a:r>
              <a:rPr lang="zh-CN" altLang="en-US" sz="2000">
                <a:solidFill>
                  <a:schemeClr val="accent1"/>
                </a:solidFill>
              </a:rPr>
              <a:t>例</a:t>
            </a:r>
            <a:r>
              <a:rPr lang="en-US" altLang="zh-CN" sz="2000" smtClean="0">
                <a:solidFill>
                  <a:schemeClr val="accent1"/>
                </a:solidFill>
              </a:rPr>
              <a:t>8.19】</a:t>
            </a:r>
            <a:r>
              <a:rPr lang="zh-CN" altLang="en-US" sz="2000">
                <a:solidFill>
                  <a:schemeClr val="accent1"/>
                </a:solidFill>
              </a:rPr>
              <a:t>用指针变量来处理例</a:t>
            </a:r>
            <a:r>
              <a:rPr lang="en-US" altLang="zh-CN" sz="2000">
                <a:solidFill>
                  <a:schemeClr val="accent1"/>
                </a:solidFill>
              </a:rPr>
              <a:t>8.18</a:t>
            </a:r>
            <a:r>
              <a:rPr lang="zh-CN" altLang="en-US" sz="2000" smtClean="0">
                <a:solidFill>
                  <a:schemeClr val="accent1"/>
                </a:solidFill>
              </a:rPr>
              <a:t>问题。</a:t>
            </a:r>
            <a:endParaRPr lang="zh-CN" altLang="en-US" sz="2000">
              <a:solidFill>
                <a:schemeClr val="accent1"/>
              </a:solidFill>
            </a:endParaRPr>
          </a:p>
        </p:txBody>
      </p:sp>
      <p:sp>
        <p:nvSpPr>
          <p:cNvPr id="14" name="圆角矩形 12">
            <a:extLst>
              <a:ext uri="{FF2B5EF4-FFF2-40B4-BE49-F238E27FC236}">
                <a16:creationId xmlns:a16="http://schemas.microsoft.com/office/drawing/2014/main" xmlns="" id="{5382CD89-35B6-4BD4-B332-B011068CC402}"/>
              </a:ext>
            </a:extLst>
          </p:cNvPr>
          <p:cNvSpPr/>
          <p:nvPr/>
        </p:nvSpPr>
        <p:spPr>
          <a:xfrm>
            <a:off x="252075" y="1638072"/>
            <a:ext cx="4965970" cy="4137888"/>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char a[]="I am a </a:t>
            </a:r>
            <a:r>
              <a:rPr lang="en-US" altLang="zh-CN" sz="1400" dirty="0" err="1"/>
              <a:t>student.",b</a:t>
            </a:r>
            <a:r>
              <a:rPr lang="en-US" altLang="zh-CN" sz="1400" dirty="0"/>
              <a:t>[20</a:t>
            </a:r>
            <a:r>
              <a:rPr lang="en-US" altLang="zh-CN" sz="1400" dirty="0" smtClean="0"/>
              <a:t>];</a:t>
            </a:r>
            <a:r>
              <a:rPr lang="en-US" altLang="zh-CN" sz="1400" dirty="0" smtClean="0">
                <a:solidFill>
                  <a:srgbClr val="008000"/>
                </a:solidFill>
              </a:rPr>
              <a:t>//</a:t>
            </a:r>
            <a:r>
              <a:rPr lang="zh-CN" altLang="en-US" sz="1400" dirty="0">
                <a:solidFill>
                  <a:srgbClr val="008000"/>
                </a:solidFill>
              </a:rPr>
              <a:t>定义字符数组</a:t>
            </a:r>
          </a:p>
          <a:p>
            <a:pPr defTabSz="363538">
              <a:lnSpc>
                <a:spcPct val="120000"/>
              </a:lnSpc>
            </a:pPr>
            <a:r>
              <a:rPr lang="zh-CN" altLang="en-US" sz="1400" dirty="0"/>
              <a:t>	</a:t>
            </a:r>
            <a:r>
              <a:rPr lang="en-US" altLang="zh-CN" sz="1400" dirty="0" err="1"/>
              <a:t>int</a:t>
            </a:r>
            <a:r>
              <a:rPr lang="en-US" altLang="zh-CN" sz="1400" dirty="0"/>
              <a:t> i;</a:t>
            </a:r>
          </a:p>
          <a:p>
            <a:pPr defTabSz="363538">
              <a:lnSpc>
                <a:spcPct val="120000"/>
              </a:lnSpc>
            </a:pPr>
            <a:r>
              <a:rPr lang="en-US" altLang="zh-CN" sz="1400" dirty="0"/>
              <a:t>	for(i=0;*(</a:t>
            </a:r>
            <a:r>
              <a:rPr lang="en-US" altLang="zh-CN" sz="1400" dirty="0" err="1"/>
              <a:t>a+i</a:t>
            </a:r>
            <a:r>
              <a:rPr lang="en-US" altLang="zh-CN" sz="1400" dirty="0"/>
              <a:t>)!='\0';i++)</a:t>
            </a:r>
          </a:p>
          <a:p>
            <a:pPr defTabSz="363538">
              <a:lnSpc>
                <a:spcPct val="120000"/>
              </a:lnSpc>
            </a:pPr>
            <a:r>
              <a:rPr lang="en-US" altLang="zh-CN" sz="1400" dirty="0"/>
              <a:t>		*(</a:t>
            </a:r>
            <a:r>
              <a:rPr lang="en-US" altLang="zh-CN" sz="1400" dirty="0" err="1"/>
              <a:t>b+i</a:t>
            </a:r>
            <a:r>
              <a:rPr lang="en-US" altLang="zh-CN" sz="1400" dirty="0"/>
              <a:t>)=*(</a:t>
            </a:r>
            <a:r>
              <a:rPr lang="en-US" altLang="zh-CN" sz="1400" dirty="0" err="1"/>
              <a:t>a+i</a:t>
            </a:r>
            <a:r>
              <a:rPr lang="en-US" altLang="zh-CN" sz="1400" dirty="0"/>
              <a:t>);	</a:t>
            </a:r>
            <a:r>
              <a:rPr lang="en-US" altLang="zh-CN" sz="1400" dirty="0" smtClean="0">
                <a:solidFill>
                  <a:srgbClr val="008000"/>
                </a:solidFill>
              </a:rPr>
              <a:t>//</a:t>
            </a:r>
            <a:r>
              <a:rPr lang="zh-CN" altLang="en-US" sz="1400" dirty="0">
                <a:solidFill>
                  <a:srgbClr val="008000"/>
                </a:solidFill>
              </a:rPr>
              <a:t>将</a:t>
            </a:r>
            <a:r>
              <a:rPr lang="en-US" altLang="zh-CN" sz="1400" dirty="0">
                <a:solidFill>
                  <a:srgbClr val="008000"/>
                </a:solidFill>
              </a:rPr>
              <a:t>a[i]</a:t>
            </a:r>
            <a:r>
              <a:rPr lang="zh-CN" altLang="en-US" sz="1400" dirty="0">
                <a:solidFill>
                  <a:srgbClr val="008000"/>
                </a:solidFill>
              </a:rPr>
              <a:t>的值赋给</a:t>
            </a:r>
            <a:r>
              <a:rPr lang="en-US" altLang="zh-CN" sz="1400" dirty="0">
                <a:solidFill>
                  <a:srgbClr val="008000"/>
                </a:solidFill>
              </a:rPr>
              <a:t>b[i]</a:t>
            </a:r>
          </a:p>
          <a:p>
            <a:pPr defTabSz="363538">
              <a:lnSpc>
                <a:spcPct val="120000"/>
              </a:lnSpc>
            </a:pPr>
            <a:r>
              <a:rPr lang="en-US" altLang="zh-CN" sz="1400" dirty="0"/>
              <a:t>	</a:t>
            </a:r>
            <a:r>
              <a:rPr lang="en-US" altLang="zh-CN" sz="1400" b="1" dirty="0"/>
              <a:t>*(</a:t>
            </a:r>
            <a:r>
              <a:rPr lang="en-US" altLang="zh-CN" sz="1400" b="1" dirty="0" err="1"/>
              <a:t>b+i</a:t>
            </a:r>
            <a:r>
              <a:rPr lang="en-US" altLang="zh-CN" sz="1400" b="1" dirty="0"/>
              <a:t>)='\0'; </a:t>
            </a:r>
            <a:r>
              <a:rPr lang="en-US" altLang="zh-CN" sz="1400" dirty="0" smtClean="0"/>
              <a:t>	</a:t>
            </a:r>
            <a:r>
              <a:rPr lang="en-US" altLang="zh-CN" sz="1400" dirty="0" smtClean="0">
                <a:solidFill>
                  <a:srgbClr val="008000"/>
                </a:solidFill>
              </a:rPr>
              <a:t>//</a:t>
            </a:r>
            <a:r>
              <a:rPr lang="zh-CN" altLang="en-US" sz="1400" dirty="0">
                <a:solidFill>
                  <a:srgbClr val="008000"/>
                </a:solidFill>
              </a:rPr>
              <a:t>在</a:t>
            </a:r>
            <a:r>
              <a:rPr lang="en-US" altLang="zh-CN" sz="1400" dirty="0">
                <a:solidFill>
                  <a:srgbClr val="008000"/>
                </a:solidFill>
              </a:rPr>
              <a:t>b</a:t>
            </a:r>
            <a:r>
              <a:rPr lang="zh-CN" altLang="en-US" sz="1400" dirty="0">
                <a:solidFill>
                  <a:srgbClr val="008000"/>
                </a:solidFill>
              </a:rPr>
              <a:t>数组的有效字符之后加</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("string a is:%s\</a:t>
            </a:r>
            <a:r>
              <a:rPr lang="en-US" altLang="zh-CN" sz="1400" dirty="0" err="1"/>
              <a:t>n",a</a:t>
            </a:r>
            <a:r>
              <a:rPr lang="en-US" altLang="zh-CN" sz="1400" dirty="0" smtClean="0"/>
              <a:t>);</a:t>
            </a:r>
            <a:r>
              <a:rPr lang="en-US" altLang="zh-CN" sz="1400" dirty="0" smtClean="0">
                <a:solidFill>
                  <a:srgbClr val="008000"/>
                </a:solidFill>
              </a:rPr>
              <a:t>//</a:t>
            </a:r>
            <a:r>
              <a:rPr lang="zh-CN" altLang="en-US" sz="1400" dirty="0">
                <a:solidFill>
                  <a:srgbClr val="008000"/>
                </a:solidFill>
              </a:rPr>
              <a:t>输出</a:t>
            </a:r>
            <a:r>
              <a:rPr lang="en-US" altLang="zh-CN" sz="1400" dirty="0">
                <a:solidFill>
                  <a:srgbClr val="008000"/>
                </a:solidFill>
              </a:rPr>
              <a:t>a</a:t>
            </a:r>
            <a:r>
              <a:rPr lang="zh-CN" altLang="en-US" sz="1400" dirty="0">
                <a:solidFill>
                  <a:srgbClr val="008000"/>
                </a:solidFill>
              </a:rPr>
              <a:t>数组中全部有效字符</a:t>
            </a:r>
          </a:p>
          <a:p>
            <a:pPr defTabSz="363538">
              <a:lnSpc>
                <a:spcPct val="120000"/>
              </a:lnSpc>
            </a:pPr>
            <a:r>
              <a:rPr lang="zh-CN" altLang="en-US" sz="1400" dirty="0"/>
              <a:t>	</a:t>
            </a:r>
            <a:r>
              <a:rPr lang="en-US" altLang="zh-CN" sz="1400" dirty="0" err="1"/>
              <a:t>printf</a:t>
            </a:r>
            <a:r>
              <a:rPr lang="en-US" altLang="zh-CN" sz="1400" dirty="0"/>
              <a:t>("string b is:");</a:t>
            </a:r>
          </a:p>
          <a:p>
            <a:pPr defTabSz="363538">
              <a:lnSpc>
                <a:spcPct val="120000"/>
              </a:lnSpc>
            </a:pPr>
            <a:r>
              <a:rPr lang="en-US" altLang="zh-CN" sz="1400" dirty="0"/>
              <a:t>	for(i=0;b[i]!='\0';i++)</a:t>
            </a:r>
          </a:p>
          <a:p>
            <a:pPr defTabSz="363538">
              <a:lnSpc>
                <a:spcPct val="120000"/>
              </a:lnSpc>
            </a:pPr>
            <a:r>
              <a:rPr lang="en-US" altLang="zh-CN" sz="1400" dirty="0"/>
              <a:t>		</a:t>
            </a:r>
            <a:r>
              <a:rPr lang="en-US" altLang="zh-CN" sz="1400" dirty="0" err="1"/>
              <a:t>printf</a:t>
            </a:r>
            <a:r>
              <a:rPr lang="en-US" altLang="zh-CN" sz="1400" dirty="0"/>
              <a:t>("%</a:t>
            </a:r>
            <a:r>
              <a:rPr lang="en-US" altLang="zh-CN" sz="1400" dirty="0" err="1"/>
              <a:t>c",b</a:t>
            </a:r>
            <a:r>
              <a:rPr lang="en-US" altLang="zh-CN" sz="1400" dirty="0"/>
              <a:t>[i]);	</a:t>
            </a:r>
            <a:r>
              <a:rPr lang="en-US" altLang="zh-CN" sz="1400" dirty="0" smtClean="0">
                <a:solidFill>
                  <a:srgbClr val="008000"/>
                </a:solidFill>
              </a:rPr>
              <a:t>//</a:t>
            </a:r>
            <a:r>
              <a:rPr lang="zh-CN" altLang="en-US" sz="1400" dirty="0">
                <a:solidFill>
                  <a:srgbClr val="008000"/>
                </a:solidFill>
              </a:rPr>
              <a:t>逐个输出</a:t>
            </a:r>
            <a:r>
              <a:rPr lang="en-US" altLang="zh-CN" sz="1400" dirty="0">
                <a:solidFill>
                  <a:srgbClr val="008000"/>
                </a:solidFill>
              </a:rPr>
              <a:t>b</a:t>
            </a:r>
            <a:r>
              <a:rPr lang="zh-CN" altLang="en-US" sz="1400" dirty="0">
                <a:solidFill>
                  <a:srgbClr val="008000"/>
                </a:solidFill>
              </a:rPr>
              <a:t>数组中全部有效字符</a:t>
            </a:r>
          </a:p>
          <a:p>
            <a:pPr defTabSz="363538">
              <a:lnSpc>
                <a:spcPct val="120000"/>
              </a:lnSpc>
            </a:pPr>
            <a:r>
              <a:rPr lang="zh-CN" altLang="en-US" sz="1400" dirty="0"/>
              <a:t>	</a:t>
            </a:r>
            <a:r>
              <a:rPr lang="en-US" altLang="zh-CN" sz="1400" dirty="0" err="1"/>
              <a:t>printf</a:t>
            </a:r>
            <a:r>
              <a:rPr lang="en-US" altLang="zh-CN" sz="1400" dirty="0"/>
              <a:t>("\n");</a:t>
            </a:r>
          </a:p>
          <a:p>
            <a:pPr defTabSz="363538">
              <a:lnSpc>
                <a:spcPct val="120000"/>
              </a:lnSpc>
            </a:pPr>
            <a:r>
              <a:rPr lang="en-US" altLang="zh-CN" sz="1400" dirty="0"/>
              <a:t>	return 0;</a:t>
            </a:r>
          </a:p>
          <a:p>
            <a:pPr defTabSz="363538">
              <a:lnSpc>
                <a:spcPct val="120000"/>
              </a:lnSpc>
            </a:pPr>
            <a:r>
              <a:rPr lang="en-US" altLang="zh-CN" sz="1400" dirty="0"/>
              <a:t>}</a:t>
            </a:r>
            <a:endParaRPr lang="zh-CN" altLang="en-US" sz="1400" b="1" dirty="0">
              <a:solidFill>
                <a:srgbClr val="008000"/>
              </a:solidFill>
            </a:endParaRPr>
          </a:p>
        </p:txBody>
      </p:sp>
      <p:sp>
        <p:nvSpPr>
          <p:cNvPr id="29" name="圆角矩形 12">
            <a:extLst>
              <a:ext uri="{FF2B5EF4-FFF2-40B4-BE49-F238E27FC236}">
                <a16:creationId xmlns:a16="http://schemas.microsoft.com/office/drawing/2014/main" xmlns="" id="{5382CD89-35B6-4BD4-B332-B011068CC402}"/>
              </a:ext>
            </a:extLst>
          </p:cNvPr>
          <p:cNvSpPr/>
          <p:nvPr/>
        </p:nvSpPr>
        <p:spPr>
          <a:xfrm>
            <a:off x="5345394" y="1638072"/>
            <a:ext cx="4558465" cy="4137888"/>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char a[]="I am a </a:t>
            </a:r>
            <a:r>
              <a:rPr lang="en-US" altLang="zh-CN" sz="1400" dirty="0" err="1"/>
              <a:t>boy.",b</a:t>
            </a:r>
            <a:r>
              <a:rPr lang="en-US" altLang="zh-CN" sz="1400" dirty="0"/>
              <a:t>[20],*p1,*p2;</a:t>
            </a:r>
          </a:p>
          <a:p>
            <a:pPr defTabSz="363538">
              <a:lnSpc>
                <a:spcPct val="120000"/>
              </a:lnSpc>
            </a:pPr>
            <a:r>
              <a:rPr lang="en-US" altLang="zh-CN" sz="1400" dirty="0"/>
              <a:t>	p1=a;p2=b</a:t>
            </a:r>
            <a:r>
              <a:rPr lang="en-US" altLang="zh-CN" sz="1400"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a:t>
            </a:r>
            <a:r>
              <a:rPr lang="en-US" altLang="zh-CN" sz="1400" dirty="0">
                <a:solidFill>
                  <a:srgbClr val="008000"/>
                </a:solidFill>
              </a:rPr>
              <a:t>p1,p2</a:t>
            </a:r>
            <a:r>
              <a:rPr lang="zh-CN" altLang="en-US" sz="1400" dirty="0">
                <a:solidFill>
                  <a:srgbClr val="008000"/>
                </a:solidFill>
              </a:rPr>
              <a:t>分别指向</a:t>
            </a:r>
            <a:r>
              <a:rPr lang="en-US" altLang="zh-CN" sz="1400" dirty="0">
                <a:solidFill>
                  <a:srgbClr val="008000"/>
                </a:solidFill>
              </a:rPr>
              <a:t>a</a:t>
            </a:r>
            <a:r>
              <a:rPr lang="zh-CN" altLang="en-US" sz="1400" dirty="0">
                <a:solidFill>
                  <a:srgbClr val="008000"/>
                </a:solidFill>
              </a:rPr>
              <a:t>数组和</a:t>
            </a:r>
            <a:r>
              <a:rPr lang="en-US" altLang="zh-CN" sz="1400" dirty="0">
                <a:solidFill>
                  <a:srgbClr val="008000"/>
                </a:solidFill>
              </a:rPr>
              <a:t>b</a:t>
            </a:r>
            <a:r>
              <a:rPr lang="zh-CN" altLang="en-US" sz="1400" dirty="0">
                <a:solidFill>
                  <a:srgbClr val="008000"/>
                </a:solidFill>
              </a:rPr>
              <a:t>数组中的第一个元素</a:t>
            </a:r>
          </a:p>
          <a:p>
            <a:pPr defTabSz="363538">
              <a:lnSpc>
                <a:spcPct val="120000"/>
              </a:lnSpc>
            </a:pPr>
            <a:r>
              <a:rPr lang="zh-CN" altLang="en-US" sz="1400" dirty="0"/>
              <a:t>	</a:t>
            </a:r>
            <a:r>
              <a:rPr lang="en-US" altLang="zh-CN" sz="1400" dirty="0"/>
              <a:t>for(;*p1!='\0';p1++,p2++) </a:t>
            </a:r>
            <a:r>
              <a:rPr lang="en-US" altLang="zh-CN" sz="1400" dirty="0" smtClean="0">
                <a:solidFill>
                  <a:srgbClr val="008000"/>
                </a:solidFill>
              </a:rPr>
              <a:t>//</a:t>
            </a:r>
            <a:r>
              <a:rPr lang="en-US" altLang="zh-CN" sz="1400" dirty="0">
                <a:solidFill>
                  <a:srgbClr val="008000"/>
                </a:solidFill>
              </a:rPr>
              <a:t>p1,p2</a:t>
            </a:r>
            <a:r>
              <a:rPr lang="zh-CN" altLang="en-US" sz="1400" dirty="0">
                <a:solidFill>
                  <a:srgbClr val="008000"/>
                </a:solidFill>
              </a:rPr>
              <a:t>每次自加</a:t>
            </a:r>
            <a:r>
              <a:rPr lang="en-US" altLang="zh-CN" sz="1400" dirty="0">
                <a:solidFill>
                  <a:srgbClr val="008000"/>
                </a:solidFill>
              </a:rPr>
              <a:t>1</a:t>
            </a:r>
          </a:p>
          <a:p>
            <a:pPr defTabSz="363538">
              <a:lnSpc>
                <a:spcPct val="120000"/>
              </a:lnSpc>
            </a:pPr>
            <a:r>
              <a:rPr lang="en-US" altLang="zh-CN" sz="1400" dirty="0"/>
              <a:t>		*p2=*p1</a:t>
            </a:r>
            <a:r>
              <a:rPr lang="en-US" altLang="zh-CN" sz="1400" dirty="0" smtClean="0"/>
              <a:t>;</a:t>
            </a:r>
          </a:p>
          <a:p>
            <a:pPr defTabSz="363538">
              <a:lnSpc>
                <a:spcPct val="120000"/>
              </a:lnSpc>
            </a:pPr>
            <a:r>
              <a:rPr lang="en-US" altLang="zh-CN" sz="1400" dirty="0">
                <a:solidFill>
                  <a:srgbClr val="008000"/>
                </a:solidFill>
              </a:rPr>
              <a:t>	</a:t>
            </a:r>
            <a:r>
              <a:rPr lang="en-US" altLang="zh-CN" sz="1400" dirty="0" smtClean="0">
                <a:solidFill>
                  <a:srgbClr val="008000"/>
                </a:solidFill>
              </a:rPr>
              <a:t>	//</a:t>
            </a:r>
            <a:r>
              <a:rPr lang="zh-CN" altLang="en-US" sz="1400" dirty="0">
                <a:solidFill>
                  <a:srgbClr val="008000"/>
                </a:solidFill>
              </a:rPr>
              <a:t>将</a:t>
            </a:r>
            <a:r>
              <a:rPr lang="en-US" altLang="zh-CN" sz="1400" dirty="0">
                <a:solidFill>
                  <a:srgbClr val="008000"/>
                </a:solidFill>
              </a:rPr>
              <a:t>p1</a:t>
            </a:r>
            <a:r>
              <a:rPr lang="zh-CN" altLang="en-US" sz="1400" dirty="0">
                <a:solidFill>
                  <a:srgbClr val="008000"/>
                </a:solidFill>
              </a:rPr>
              <a:t>所指向的元素的值赋给</a:t>
            </a:r>
            <a:r>
              <a:rPr lang="en-US" altLang="zh-CN" sz="1400" dirty="0">
                <a:solidFill>
                  <a:srgbClr val="008000"/>
                </a:solidFill>
              </a:rPr>
              <a:t>p2</a:t>
            </a:r>
            <a:r>
              <a:rPr lang="zh-CN" altLang="en-US" sz="1400" dirty="0">
                <a:solidFill>
                  <a:srgbClr val="008000"/>
                </a:solidFill>
              </a:rPr>
              <a:t>所指向的元素</a:t>
            </a:r>
          </a:p>
          <a:p>
            <a:pPr defTabSz="363538">
              <a:lnSpc>
                <a:spcPct val="120000"/>
              </a:lnSpc>
            </a:pPr>
            <a:r>
              <a:rPr lang="zh-CN" altLang="en-US" sz="1400" dirty="0"/>
              <a:t>	</a:t>
            </a:r>
            <a:r>
              <a:rPr lang="zh-CN" altLang="en-US" sz="1400" b="1" dirty="0"/>
              <a:t>*</a:t>
            </a:r>
            <a:r>
              <a:rPr lang="en-US" altLang="zh-CN" sz="1400" b="1" dirty="0"/>
              <a:t>p2='\0</a:t>
            </a:r>
            <a:r>
              <a:rPr lang="en-US" altLang="zh-CN" sz="1400" b="1" dirty="0" smtClean="0"/>
              <a:t>'; </a:t>
            </a:r>
            <a:r>
              <a:rPr lang="en-US" altLang="zh-CN" sz="1400" dirty="0" smtClean="0">
                <a:solidFill>
                  <a:srgbClr val="008000"/>
                </a:solidFill>
              </a:rPr>
              <a:t>//</a:t>
            </a:r>
            <a:r>
              <a:rPr lang="zh-CN" altLang="en-US" sz="1400" dirty="0">
                <a:solidFill>
                  <a:srgbClr val="008000"/>
                </a:solidFill>
              </a:rPr>
              <a:t>在复制完全部有效字符后加</a:t>
            </a:r>
            <a:r>
              <a:rPr lang="en-US" altLang="zh-CN" sz="1400" dirty="0">
                <a:solidFill>
                  <a:srgbClr val="008000"/>
                </a:solidFill>
              </a:rPr>
              <a:t>'\0'</a:t>
            </a:r>
          </a:p>
          <a:p>
            <a:pPr defTabSz="363538">
              <a:lnSpc>
                <a:spcPct val="120000"/>
              </a:lnSpc>
            </a:pPr>
            <a:r>
              <a:rPr lang="en-US" altLang="zh-CN" sz="1400" dirty="0"/>
              <a:t>	</a:t>
            </a:r>
            <a:r>
              <a:rPr lang="en-US" altLang="zh-CN" sz="1400" dirty="0" err="1"/>
              <a:t>printf</a:t>
            </a:r>
            <a:r>
              <a:rPr lang="en-US" altLang="zh-CN" sz="1400" dirty="0"/>
              <a:t>("string a is:%s\</a:t>
            </a:r>
            <a:r>
              <a:rPr lang="en-US" altLang="zh-CN" sz="1400" dirty="0" err="1"/>
              <a:t>n",a</a:t>
            </a:r>
            <a:r>
              <a:rPr lang="en-US" altLang="zh-CN" sz="1400" dirty="0" smtClean="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a:t>
            </a:r>
            <a:r>
              <a:rPr lang="zh-CN" altLang="en-US" sz="1400" dirty="0">
                <a:solidFill>
                  <a:srgbClr val="008000"/>
                </a:solidFill>
              </a:rPr>
              <a:t>数组中的字符</a:t>
            </a:r>
          </a:p>
          <a:p>
            <a:pPr defTabSz="363538">
              <a:lnSpc>
                <a:spcPct val="120000"/>
              </a:lnSpc>
            </a:pPr>
            <a:r>
              <a:rPr lang="zh-CN" altLang="en-US" sz="1400" dirty="0"/>
              <a:t>	</a:t>
            </a:r>
            <a:r>
              <a:rPr lang="en-US" altLang="zh-CN" sz="1400" dirty="0" err="1"/>
              <a:t>printf</a:t>
            </a:r>
            <a:r>
              <a:rPr lang="en-US" altLang="zh-CN" sz="1400" dirty="0"/>
              <a:t>("string b is:%s\</a:t>
            </a:r>
            <a:r>
              <a:rPr lang="en-US" altLang="zh-CN" sz="1400" dirty="0" err="1"/>
              <a:t>n",b</a:t>
            </a:r>
            <a:r>
              <a:rPr lang="en-US" altLang="zh-CN" sz="1400" dirty="0" smtClean="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b</a:t>
            </a:r>
            <a:r>
              <a:rPr lang="zh-CN" altLang="en-US" sz="1400" dirty="0">
                <a:solidFill>
                  <a:srgbClr val="008000"/>
                </a:solidFill>
              </a:rPr>
              <a:t>数组中的字符</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a:t>}</a:t>
            </a:r>
            <a:endParaRPr lang="zh-CN" altLang="en-US" sz="1400" dirty="0"/>
          </a:p>
        </p:txBody>
      </p:sp>
      <p:sp>
        <p:nvSpPr>
          <p:cNvPr id="8" name="矩形 7"/>
          <p:cNvSpPr/>
          <p:nvPr/>
        </p:nvSpPr>
        <p:spPr>
          <a:xfrm>
            <a:off x="4612040" y="626449"/>
            <a:ext cx="72453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对字符串中字符的存取，可以用下标方法，也可以用指针方法。</a:t>
            </a:r>
          </a:p>
        </p:txBody>
      </p:sp>
      <p:graphicFrame>
        <p:nvGraphicFramePr>
          <p:cNvPr id="15" name="表格 14"/>
          <p:cNvGraphicFramePr>
            <a:graphicFrameLocks noGrp="1"/>
          </p:cNvGraphicFramePr>
          <p:nvPr>
            <p:extLst>
              <p:ext uri="{D42A27DB-BD31-4B8C-83A1-F6EECF244321}">
                <p14:modId xmlns:p14="http://schemas.microsoft.com/office/powerpoint/2010/main" val="998654857"/>
              </p:ext>
            </p:extLst>
          </p:nvPr>
        </p:nvGraphicFramePr>
        <p:xfrm>
          <a:off x="10031208" y="1937059"/>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smtClean="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I</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 </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m</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1019068"/>
                  </a:ext>
                </a:extLst>
              </a:tr>
              <a:tr h="0">
                <a:tc>
                  <a:txBody>
                    <a:bodyPr/>
                    <a:lstStyle/>
                    <a:p>
                      <a:r>
                        <a:rPr lang="en-US" altLang="zh-CN" sz="1400" smtClean="0"/>
                        <a:t>p1'</a:t>
                      </a:r>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 </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b</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o</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y</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8613924"/>
                  </a:ext>
                </a:extLst>
              </a:tr>
            </a:tbl>
          </a:graphicData>
        </a:graphic>
      </p:graphicFrame>
      <p:cxnSp>
        <p:nvCxnSpPr>
          <p:cNvPr id="16" name="直接箭头连接符 15"/>
          <p:cNvCxnSpPr/>
          <p:nvPr/>
        </p:nvCxnSpPr>
        <p:spPr>
          <a:xfrm>
            <a:off x="10031208" y="2156988"/>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208" y="3210536"/>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extLst>
              <p:ext uri="{D42A27DB-BD31-4B8C-83A1-F6EECF244321}">
                <p14:modId xmlns:p14="http://schemas.microsoft.com/office/powerpoint/2010/main" val="1603531915"/>
              </p:ext>
            </p:extLst>
          </p:nvPr>
        </p:nvGraphicFramePr>
        <p:xfrm>
          <a:off x="11064261" y="1945927"/>
          <a:ext cx="793122" cy="2773680"/>
        </p:xfrm>
        <a:graphic>
          <a:graphicData uri="http://schemas.openxmlformats.org/drawingml/2006/table">
            <a:tbl>
              <a:tblPr>
                <a:tableStyleId>{5C22544A-7EE6-4342-B048-85BDC9FD1C3A}</a:tableStyleId>
              </a:tblPr>
              <a:tblGrid>
                <a:gridCol w="432000">
                  <a:extLst>
                    <a:ext uri="{9D8B030D-6E8A-4147-A177-3AD203B41FA5}">
                      <a16:colId xmlns:a16="http://schemas.microsoft.com/office/drawing/2014/main" xmlns="" val="738932588"/>
                    </a:ext>
                  </a:extLst>
                </a:gridCol>
                <a:gridCol w="361122">
                  <a:extLst>
                    <a:ext uri="{9D8B030D-6E8A-4147-A177-3AD203B41FA5}">
                      <a16:colId xmlns:a16="http://schemas.microsoft.com/office/drawing/2014/main" xmlns="" val="2830740394"/>
                    </a:ext>
                  </a:extLst>
                </a:gridCol>
              </a:tblGrid>
              <a:tr h="0">
                <a:tc>
                  <a:txBody>
                    <a:bodyPr/>
                    <a:lstStyle/>
                    <a:p>
                      <a:r>
                        <a:rPr lang="en-US" altLang="zh-CN" sz="1400" dirty="0" smtClean="0"/>
                        <a:t>p2</a:t>
                      </a:r>
                      <a:endParaRPr lang="zh-CN" altLang="en-US" sz="1400" dirty="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1019068"/>
                  </a:ext>
                </a:extLst>
              </a:tr>
              <a:tr h="0">
                <a:tc>
                  <a:txBody>
                    <a:bodyPr/>
                    <a:lstStyle/>
                    <a:p>
                      <a:r>
                        <a:rPr lang="en-US" altLang="zh-CN" sz="1400" smtClean="0"/>
                        <a:t>p2'</a:t>
                      </a:r>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8613924"/>
                  </a:ext>
                </a:extLst>
              </a:tr>
            </a:tbl>
          </a:graphicData>
        </a:graphic>
      </p:graphicFrame>
      <p:cxnSp>
        <p:nvCxnSpPr>
          <p:cNvPr id="21" name="直接箭头连接符 20"/>
          <p:cNvCxnSpPr/>
          <p:nvPr/>
        </p:nvCxnSpPr>
        <p:spPr>
          <a:xfrm>
            <a:off x="11064261" y="2165856"/>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261" y="3219404"/>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B058512A-BF6F-43D0-855A-BBBF14572BDB}" type="slidenum">
              <a:rPr lang="zh-CN" altLang="en-US" smtClean="0"/>
              <a:pPr/>
              <a:t>33</a:t>
            </a:fld>
            <a:endParaRPr lang="zh-CN" altLang="en-US"/>
          </a:p>
        </p:txBody>
      </p:sp>
      <p:pic>
        <p:nvPicPr>
          <p:cNvPr id="7" name="图片 6"/>
          <p:cNvPicPr>
            <a:picLocks noChangeAspect="1"/>
          </p:cNvPicPr>
          <p:nvPr/>
        </p:nvPicPr>
        <p:blipFill>
          <a:blip r:embed="rId3" cstate="print"/>
          <a:stretch>
            <a:fillRect/>
          </a:stretch>
        </p:blipFill>
        <p:spPr>
          <a:xfrm>
            <a:off x="8515402" y="5948800"/>
            <a:ext cx="3448050" cy="838200"/>
          </a:xfrm>
          <a:prstGeom prst="rect">
            <a:avLst/>
          </a:prstGeom>
        </p:spPr>
      </p:pic>
    </p:spTree>
    <p:extLst>
      <p:ext uri="{BB962C8B-B14F-4D97-AF65-F5344CB8AC3E}">
        <p14:creationId xmlns:p14="http://schemas.microsoft.com/office/powerpoint/2010/main" val="338833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68908" y="1920559"/>
            <a:ext cx="5784291"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a:t>
            </a:r>
            <a:r>
              <a:rPr lang="en-US" altLang="zh-CN" sz="1400" dirty="0" err="1"/>
              <a:t>copy_string</a:t>
            </a:r>
            <a:r>
              <a:rPr lang="en-US" altLang="zh-CN" sz="1400" dirty="0"/>
              <a:t>(char from[], char to[]);</a:t>
            </a:r>
          </a:p>
          <a:p>
            <a:pPr defTabSz="363538">
              <a:lnSpc>
                <a:spcPct val="120000"/>
              </a:lnSpc>
            </a:pPr>
            <a:r>
              <a:rPr lang="en-US" altLang="zh-CN" sz="1400" dirty="0"/>
              <a:t>	char a[]="I am a teacher.";</a:t>
            </a:r>
          </a:p>
          <a:p>
            <a:pPr defTabSz="363538">
              <a:lnSpc>
                <a:spcPct val="120000"/>
              </a:lnSpc>
            </a:pPr>
            <a:r>
              <a:rPr lang="en-US" altLang="zh-CN" sz="1400" dirty="0"/>
              <a:t>	char b[]="You are a student.";</a:t>
            </a:r>
          </a:p>
          <a:p>
            <a:pPr defTabSz="363538">
              <a:lnSpc>
                <a:spcPct val="120000"/>
              </a:lnSpc>
            </a:pPr>
            <a:r>
              <a:rPr lang="en-US" altLang="zh-CN" sz="1400" dirty="0"/>
              <a:t>	</a:t>
            </a:r>
            <a:r>
              <a:rPr lang="en-US" altLang="zh-CN" sz="1400" dirty="0" err="1"/>
              <a:t>printf</a:t>
            </a:r>
            <a:r>
              <a:rPr lang="en-US" altLang="zh-CN" sz="1400" dirty="0"/>
              <a:t>("string a=%s\</a:t>
            </a:r>
            <a:r>
              <a:rPr lang="en-US" altLang="zh-CN" sz="1400" dirty="0" err="1"/>
              <a:t>nstring</a:t>
            </a:r>
            <a:r>
              <a:rPr lang="en-US" altLang="zh-CN" sz="1400" dirty="0"/>
              <a:t> b=%s\n",</a:t>
            </a:r>
            <a:r>
              <a:rPr lang="en-US" altLang="zh-CN" sz="1400" dirty="0" err="1"/>
              <a:t>a,b</a:t>
            </a:r>
            <a:r>
              <a:rPr lang="en-US" altLang="zh-CN" sz="1400" dirty="0"/>
              <a:t>);</a:t>
            </a:r>
          </a:p>
          <a:p>
            <a:pPr defTabSz="363538">
              <a:lnSpc>
                <a:spcPct val="120000"/>
              </a:lnSpc>
            </a:pPr>
            <a:r>
              <a:rPr lang="en-US" altLang="zh-CN" sz="1400" dirty="0"/>
              <a:t>	</a:t>
            </a:r>
            <a:r>
              <a:rPr lang="en-US" altLang="zh-CN" sz="1400" dirty="0" err="1"/>
              <a:t>printf</a:t>
            </a:r>
            <a:r>
              <a:rPr lang="en-US" altLang="zh-CN" sz="1400" dirty="0"/>
              <a:t>("copy string a to string b:\n");</a:t>
            </a:r>
          </a:p>
          <a:p>
            <a:pPr defTabSz="363538">
              <a:lnSpc>
                <a:spcPct val="120000"/>
              </a:lnSpc>
            </a:pPr>
            <a:r>
              <a:rPr lang="en-US" altLang="zh-CN" sz="1400" dirty="0"/>
              <a:t>	</a:t>
            </a:r>
            <a:r>
              <a:rPr lang="en-US" altLang="zh-CN" sz="1400" dirty="0" err="1">
                <a:solidFill>
                  <a:schemeClr val="accent6"/>
                </a:solidFill>
              </a:rPr>
              <a:t>copy_string</a:t>
            </a:r>
            <a:r>
              <a:rPr lang="en-US" altLang="zh-CN" sz="1400" dirty="0">
                <a:solidFill>
                  <a:schemeClr val="accent6"/>
                </a:solidFill>
              </a:rPr>
              <a:t>(</a:t>
            </a:r>
            <a:r>
              <a:rPr lang="en-US" altLang="zh-CN" sz="1400" dirty="0" err="1">
                <a:solidFill>
                  <a:schemeClr val="accent6"/>
                </a:solidFill>
              </a:rPr>
              <a:t>a,b</a:t>
            </a:r>
            <a:r>
              <a:rPr lang="en-US" altLang="zh-CN" sz="1400" dirty="0">
                <a:solidFill>
                  <a:schemeClr val="accent6"/>
                </a:solidFill>
              </a:rPr>
              <a:t>);</a:t>
            </a:r>
            <a:r>
              <a:rPr lang="en-US" altLang="zh-CN" sz="1400" dirty="0"/>
              <a:t>	</a:t>
            </a:r>
            <a:r>
              <a:rPr lang="en-US" altLang="zh-CN" sz="1400" dirty="0" smtClean="0"/>
              <a:t>	</a:t>
            </a:r>
            <a:r>
              <a:rPr lang="en-US" altLang="zh-CN" sz="1400" dirty="0" smtClean="0">
                <a:solidFill>
                  <a:srgbClr val="008000"/>
                </a:solidFill>
              </a:rPr>
              <a:t>//</a:t>
            </a:r>
            <a:r>
              <a:rPr lang="zh-CN" altLang="en-US" sz="1400" dirty="0">
                <a:solidFill>
                  <a:srgbClr val="008000"/>
                </a:solidFill>
              </a:rPr>
              <a:t>用字符数组名作为函数实参</a:t>
            </a:r>
          </a:p>
          <a:p>
            <a:pPr defTabSz="363538">
              <a:lnSpc>
                <a:spcPct val="120000"/>
              </a:lnSpc>
            </a:pPr>
            <a:r>
              <a:rPr lang="zh-CN" altLang="en-US" sz="1400" dirty="0"/>
              <a:t>	</a:t>
            </a:r>
            <a:r>
              <a:rPr lang="en-US" altLang="zh-CN" sz="1400" dirty="0" err="1"/>
              <a:t>printf</a:t>
            </a:r>
            <a:r>
              <a:rPr lang="en-US" altLang="zh-CN" sz="1400" dirty="0"/>
              <a:t>("\</a:t>
            </a:r>
            <a:r>
              <a:rPr lang="en-US" altLang="zh-CN" sz="1400" dirty="0" err="1"/>
              <a:t>nstring</a:t>
            </a:r>
            <a:r>
              <a:rPr lang="en-US" altLang="zh-CN" sz="1400" dirty="0"/>
              <a:t> a=%s\</a:t>
            </a:r>
            <a:r>
              <a:rPr lang="en-US" altLang="zh-CN" sz="1400" dirty="0" err="1"/>
              <a:t>nstring</a:t>
            </a:r>
            <a:r>
              <a:rPr lang="en-US" altLang="zh-CN" sz="1400" dirty="0"/>
              <a:t> b=%s\n",</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a:t>
            </a:r>
            <a:r>
              <a:rPr lang="en-US" altLang="zh-CN" sz="1400" dirty="0" err="1"/>
              <a:t>copy_string</a:t>
            </a:r>
            <a:r>
              <a:rPr lang="en-US" altLang="zh-CN" sz="1400" dirty="0"/>
              <a:t>(char from[], char to[])	</a:t>
            </a:r>
            <a:r>
              <a:rPr lang="en-US" altLang="zh-CN" sz="1400" dirty="0">
                <a:solidFill>
                  <a:srgbClr val="008000"/>
                </a:solidFill>
              </a:rPr>
              <a:t>//</a:t>
            </a:r>
            <a:r>
              <a:rPr lang="zh-CN" altLang="en-US" sz="1400" dirty="0">
                <a:solidFill>
                  <a:srgbClr val="008000"/>
                </a:solidFill>
              </a:rPr>
              <a:t>形参为字符数组 </a:t>
            </a:r>
          </a:p>
          <a:p>
            <a:pPr defTabSz="363538">
              <a:lnSpc>
                <a:spcPct val="120000"/>
              </a:lnSpc>
            </a:pPr>
            <a:r>
              <a:rPr lang="en-US" altLang="zh-CN" sz="1400" dirty="0"/>
              <a:t>{	</a:t>
            </a:r>
            <a:r>
              <a:rPr lang="en-US" altLang="zh-CN" sz="1400" dirty="0" err="1"/>
              <a:t>int</a:t>
            </a:r>
            <a:r>
              <a:rPr lang="en-US" altLang="zh-CN" sz="1400" dirty="0"/>
              <a:t> i=0;</a:t>
            </a:r>
          </a:p>
          <a:p>
            <a:pPr defTabSz="363538">
              <a:lnSpc>
                <a:spcPct val="120000"/>
              </a:lnSpc>
            </a:pPr>
            <a:r>
              <a:rPr lang="en-US" altLang="zh-CN" sz="1400" dirty="0"/>
              <a:t>	while(from[i]!='\0')</a:t>
            </a:r>
          </a:p>
          <a:p>
            <a:pPr defTabSz="363538">
              <a:lnSpc>
                <a:spcPct val="120000"/>
              </a:lnSpc>
            </a:pPr>
            <a:r>
              <a:rPr lang="en-US" altLang="zh-CN" sz="1400" dirty="0"/>
              <a:t>	{	to[i]=from[i]; i</a:t>
            </a:r>
            <a:r>
              <a:rPr lang="en-US" altLang="zh-CN" sz="1400" dirty="0" smtClean="0"/>
              <a:t>++;  }</a:t>
            </a:r>
            <a:endParaRPr lang="en-US" altLang="zh-CN" sz="1400" dirty="0"/>
          </a:p>
          <a:p>
            <a:pPr defTabSz="363538">
              <a:lnSpc>
                <a:spcPct val="120000"/>
              </a:lnSpc>
            </a:pPr>
            <a:r>
              <a:rPr lang="en-US" altLang="zh-CN" sz="1400" dirty="0"/>
              <a:t>	to[i]='\0';</a:t>
            </a:r>
          </a:p>
          <a:p>
            <a:pPr defTabSz="363538">
              <a:lnSpc>
                <a:spcPct val="120000"/>
              </a:lnSpc>
            </a:pPr>
            <a:r>
              <a:rPr lang="en-US" altLang="zh-CN" sz="1400" dirty="0"/>
              <a:t>}</a:t>
            </a:r>
            <a:endParaRPr lang="zh-CN" altLang="en-US" sz="1400" b="1" dirty="0">
              <a:solidFill>
                <a:srgbClr val="008000"/>
              </a:solidFill>
            </a:endParaRPr>
          </a:p>
        </p:txBody>
      </p:sp>
      <p:sp>
        <p:nvSpPr>
          <p:cNvPr id="4" name="矩形 3"/>
          <p:cNvSpPr/>
          <p:nvPr/>
        </p:nvSpPr>
        <p:spPr>
          <a:xfrm>
            <a:off x="691932" y="1519835"/>
            <a:ext cx="3273653" cy="369332"/>
          </a:xfrm>
          <a:prstGeom prst="rect">
            <a:avLst/>
          </a:prstGeom>
        </p:spPr>
        <p:txBody>
          <a:bodyPr wrap="none">
            <a:spAutoFit/>
          </a:bodyPr>
          <a:lstStyle/>
          <a:p>
            <a:r>
              <a:rPr lang="zh-CN" altLang="en-US"/>
              <a:t>(1) 用字符数组名作为函数参数</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aphicFrame>
        <p:nvGraphicFramePr>
          <p:cNvPr id="29" name="表格 28"/>
          <p:cNvGraphicFramePr>
            <a:graphicFrameLocks noGrp="1"/>
          </p:cNvGraphicFramePr>
          <p:nvPr>
            <p:extLst>
              <p:ext uri="{D42A27DB-BD31-4B8C-83A1-F6EECF244321}">
                <p14:modId xmlns:p14="http://schemas.microsoft.com/office/powerpoint/2010/main" val="653029449"/>
              </p:ext>
            </p:extLst>
          </p:nvPr>
        </p:nvGraphicFramePr>
        <p:xfrm>
          <a:off x="6960017" y="1523080"/>
          <a:ext cx="972000" cy="36271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r>
                        <a:rPr lang="en-US" altLang="zh-CN" sz="1400" dirty="0" smtClean="0"/>
                        <a:t>a</a:t>
                      </a:r>
                      <a:endParaRPr lang="zh-CN" altLang="en-US" sz="1400" dirty="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a:t>
                      </a:r>
                      <a:endParaRPr lang="zh-CN" altLang="en-US" sz="1400"/>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r>
                        <a:rPr lang="en-US" altLang="zh-CN" sz="1400" smtClean="0"/>
                        <a:t>from</a:t>
                      </a:r>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I</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 </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m</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 </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c</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h</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r</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8613924"/>
                  </a:ext>
                </a:extLst>
              </a:tr>
            </a:tbl>
          </a:graphicData>
        </a:graphic>
      </p:graphicFrame>
      <p:cxnSp>
        <p:nvCxnSpPr>
          <p:cNvPr id="31" name="直接箭头连接符 30"/>
          <p:cNvCxnSpPr/>
          <p:nvPr/>
        </p:nvCxnSpPr>
        <p:spPr>
          <a:xfrm>
            <a:off x="6960017"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extLst>
              <p:ext uri="{D42A27DB-BD31-4B8C-83A1-F6EECF244321}">
                <p14:modId xmlns:p14="http://schemas.microsoft.com/office/powerpoint/2010/main" val="2184462457"/>
              </p:ext>
            </p:extLst>
          </p:nvPr>
        </p:nvGraphicFramePr>
        <p:xfrm>
          <a:off x="8450886"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r>
                        <a:rPr lang="en-US" altLang="zh-CN" sz="1400" dirty="0" smtClean="0"/>
                        <a:t>b</a:t>
                      </a:r>
                      <a:endParaRPr lang="zh-CN" altLang="en-US" sz="1400" dirty="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b</a:t>
                      </a:r>
                      <a:endParaRPr lang="zh-CN" altLang="en-US" sz="1400"/>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r>
                        <a:rPr lang="en-US" altLang="zh-CN" sz="1400" smtClean="0"/>
                        <a:t>to</a:t>
                      </a:r>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Y</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o</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u</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dirty="0" smtClean="0"/>
                        <a:t> </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r</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s</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u</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d</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n</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861392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84808556"/>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37316496"/>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62893436"/>
                  </a:ext>
                </a:extLst>
              </a:tr>
            </a:tbl>
          </a:graphicData>
        </a:graphic>
      </p:graphicFrame>
      <p:cxnSp>
        <p:nvCxnSpPr>
          <p:cNvPr id="34" name="直接箭头连接符 33"/>
          <p:cNvCxnSpPr/>
          <p:nvPr/>
        </p:nvCxnSpPr>
        <p:spPr>
          <a:xfrm>
            <a:off x="8450886"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extLst>
              <p:ext uri="{D42A27DB-BD31-4B8C-83A1-F6EECF244321}">
                <p14:modId xmlns:p14="http://schemas.microsoft.com/office/powerpoint/2010/main" val="159081893"/>
              </p:ext>
            </p:extLst>
          </p:nvPr>
        </p:nvGraphicFramePr>
        <p:xfrm>
          <a:off x="9941755" y="1523080"/>
          <a:ext cx="972000" cy="4267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432000">
                  <a:extLst>
                    <a:ext uri="{9D8B030D-6E8A-4147-A177-3AD203B41FA5}">
                      <a16:colId xmlns:a16="http://schemas.microsoft.com/office/drawing/2014/main" xmlns="" val="2830740394"/>
                    </a:ext>
                  </a:extLst>
                </a:gridCol>
              </a:tblGrid>
              <a:tr h="0">
                <a:tc>
                  <a:txBody>
                    <a:bodyPr/>
                    <a:lstStyle/>
                    <a:p>
                      <a:endParaRPr lang="zh-CN" altLang="en-US" sz="1400" dirty="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I</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712775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 </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7216354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480721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m</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7101906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 </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743658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6376020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9436843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42978874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4070980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52440617"/>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c</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2101297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h</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48933288"/>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e</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66118433"/>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r</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2496612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63011235"/>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98613924"/>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125374711"/>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2351566"/>
                  </a:ext>
                </a:extLst>
              </a:tr>
              <a:tr h="0">
                <a:tc>
                  <a:txBody>
                    <a:bodyPr/>
                    <a:lstStyle/>
                    <a:p>
                      <a:endParaRPr lang="zh-CN" altLang="en-US" sz="1400"/>
                    </a:p>
                  </a:txBody>
                  <a:tcPr marL="36000" marR="36000"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\0</a:t>
                      </a:r>
                      <a:endParaRPr lang="zh-CN" altLang="en-US" sz="1400"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62579011"/>
                  </a:ext>
                </a:extLst>
              </a:tr>
            </a:tbl>
          </a:graphicData>
        </a:graphic>
      </p:graphicFrame>
      <p:sp>
        <p:nvSpPr>
          <p:cNvPr id="6" name="灯片编号占位符 5"/>
          <p:cNvSpPr>
            <a:spLocks noGrp="1"/>
          </p:cNvSpPr>
          <p:nvPr>
            <p:ph type="sldNum" sz="quarter" idx="12"/>
          </p:nvPr>
        </p:nvSpPr>
        <p:spPr/>
        <p:txBody>
          <a:bodyPr/>
          <a:lstStyle/>
          <a:p>
            <a:fld id="{B058512A-BF6F-43D0-855A-BBBF14572BDB}" type="slidenum">
              <a:rPr lang="zh-CN" altLang="en-US" smtClean="0"/>
              <a:pPr/>
              <a:t>34</a:t>
            </a:fld>
            <a:endParaRPr lang="zh-CN" altLang="en-US"/>
          </a:p>
        </p:txBody>
      </p:sp>
    </p:spTree>
    <p:extLst>
      <p:ext uri="{BB962C8B-B14F-4D97-AF65-F5344CB8AC3E}">
        <p14:creationId xmlns:p14="http://schemas.microsoft.com/office/powerpoint/2010/main" val="3474913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768908" y="1920559"/>
            <a:ext cx="5999639"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a:t>
            </a:r>
            <a:r>
              <a:rPr lang="en-US" altLang="zh-CN" sz="1400" dirty="0" err="1"/>
              <a:t>copy_string</a:t>
            </a:r>
            <a:r>
              <a:rPr lang="en-US" altLang="zh-CN" sz="1400" dirty="0"/>
              <a:t>(char from[], char to[]);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char a[]="I am a teacher.";	</a:t>
            </a:r>
            <a:r>
              <a:rPr lang="en-US" altLang="zh-CN" sz="1400" dirty="0" smtClean="0"/>
              <a:t>	</a:t>
            </a:r>
            <a:r>
              <a:rPr lang="en-US" altLang="zh-CN" sz="1400" dirty="0">
                <a:solidFill>
                  <a:srgbClr val="008000"/>
                </a:solidFill>
              </a:rPr>
              <a:t>//</a:t>
            </a:r>
            <a:r>
              <a:rPr lang="zh-CN" altLang="en-US" sz="1400" dirty="0">
                <a:solidFill>
                  <a:srgbClr val="008000"/>
                </a:solidFill>
              </a:rPr>
              <a:t>定义字符数组</a:t>
            </a:r>
            <a:r>
              <a:rPr lang="en-US" altLang="zh-CN" sz="1400" dirty="0">
                <a:solidFill>
                  <a:srgbClr val="008000"/>
                </a:solidFill>
              </a:rPr>
              <a:t>a</a:t>
            </a:r>
            <a:r>
              <a:rPr lang="zh-CN" altLang="en-US" sz="1400" dirty="0">
                <a:solidFill>
                  <a:srgbClr val="008000"/>
                </a:solidFill>
              </a:rPr>
              <a:t>并初始化</a:t>
            </a:r>
          </a:p>
          <a:p>
            <a:pPr defTabSz="363538">
              <a:lnSpc>
                <a:spcPct val="120000"/>
              </a:lnSpc>
            </a:pPr>
            <a:r>
              <a:rPr lang="zh-CN" altLang="en-US" sz="1400" dirty="0"/>
              <a:t>	</a:t>
            </a:r>
            <a:r>
              <a:rPr lang="en-US" altLang="zh-CN" sz="1400" dirty="0"/>
              <a:t>char b[]="You are a student.";	</a:t>
            </a:r>
            <a:r>
              <a:rPr lang="en-US" altLang="zh-CN" sz="1400" dirty="0">
                <a:solidFill>
                  <a:srgbClr val="008000"/>
                </a:solidFill>
              </a:rPr>
              <a:t>//</a:t>
            </a:r>
            <a:r>
              <a:rPr lang="zh-CN" altLang="en-US" sz="1400" dirty="0">
                <a:solidFill>
                  <a:srgbClr val="008000"/>
                </a:solidFill>
              </a:rPr>
              <a:t>定义字符数组</a:t>
            </a:r>
            <a:r>
              <a:rPr lang="en-US" altLang="zh-CN" sz="1400" dirty="0">
                <a:solidFill>
                  <a:srgbClr val="008000"/>
                </a:solidFill>
              </a:rPr>
              <a:t>b</a:t>
            </a:r>
            <a:r>
              <a:rPr lang="zh-CN" altLang="en-US" sz="1400" dirty="0">
                <a:solidFill>
                  <a:srgbClr val="008000"/>
                </a:solidFill>
              </a:rPr>
              <a:t>并初始化</a:t>
            </a:r>
          </a:p>
          <a:p>
            <a:pPr defTabSz="363538">
              <a:lnSpc>
                <a:spcPct val="120000"/>
              </a:lnSpc>
            </a:pPr>
            <a:r>
              <a:rPr lang="zh-CN" altLang="en-US" sz="1400" dirty="0"/>
              <a:t>	</a:t>
            </a:r>
            <a:r>
              <a:rPr lang="en-US" altLang="zh-CN" sz="1400" dirty="0"/>
              <a:t>char *from=a,*to=b;	</a:t>
            </a:r>
            <a:r>
              <a:rPr lang="en-US" altLang="zh-CN" sz="1400" dirty="0">
                <a:solidFill>
                  <a:srgbClr val="008000"/>
                </a:solidFill>
              </a:rPr>
              <a:t>//from</a:t>
            </a:r>
            <a:r>
              <a:rPr lang="zh-CN" altLang="en-US" sz="1400" dirty="0">
                <a:solidFill>
                  <a:srgbClr val="008000"/>
                </a:solidFill>
              </a:rPr>
              <a:t>指向</a:t>
            </a:r>
            <a:r>
              <a:rPr lang="en-US" altLang="zh-CN" sz="1400" dirty="0">
                <a:solidFill>
                  <a:srgbClr val="008000"/>
                </a:solidFill>
              </a:rPr>
              <a:t>a</a:t>
            </a:r>
            <a:r>
              <a:rPr lang="zh-CN" altLang="en-US" sz="1400" dirty="0">
                <a:solidFill>
                  <a:srgbClr val="008000"/>
                </a:solidFill>
              </a:rPr>
              <a:t>数组首元素，</a:t>
            </a:r>
            <a:r>
              <a:rPr lang="en-US" altLang="zh-CN" sz="1400" dirty="0">
                <a:solidFill>
                  <a:srgbClr val="008000"/>
                </a:solidFill>
              </a:rPr>
              <a:t>to</a:t>
            </a:r>
            <a:r>
              <a:rPr lang="zh-CN" altLang="en-US" sz="1400" dirty="0">
                <a:solidFill>
                  <a:srgbClr val="008000"/>
                </a:solidFill>
              </a:rPr>
              <a:t>指向</a:t>
            </a:r>
            <a:r>
              <a:rPr lang="en-US" altLang="zh-CN" sz="1400" dirty="0">
                <a:solidFill>
                  <a:srgbClr val="008000"/>
                </a:solidFill>
              </a:rPr>
              <a:t>b</a:t>
            </a:r>
            <a:r>
              <a:rPr lang="zh-CN" altLang="en-US" sz="1400" dirty="0">
                <a:solidFill>
                  <a:srgbClr val="008000"/>
                </a:solidFill>
              </a:rPr>
              <a:t>数组首元素 </a:t>
            </a:r>
          </a:p>
          <a:p>
            <a:pPr defTabSz="363538">
              <a:lnSpc>
                <a:spcPct val="120000"/>
              </a:lnSpc>
            </a:pPr>
            <a:r>
              <a:rPr lang="zh-CN" altLang="en-US" sz="1400" dirty="0"/>
              <a:t>	</a:t>
            </a:r>
            <a:r>
              <a:rPr lang="en-US" altLang="zh-CN" sz="1400" dirty="0" err="1"/>
              <a:t>printf</a:t>
            </a:r>
            <a:r>
              <a:rPr lang="en-US" altLang="zh-CN" sz="1400" dirty="0"/>
              <a:t>("string a=%s\</a:t>
            </a:r>
            <a:r>
              <a:rPr lang="en-US" altLang="zh-CN" sz="1400" dirty="0" err="1"/>
              <a:t>nstring</a:t>
            </a:r>
            <a:r>
              <a:rPr lang="en-US" altLang="zh-CN" sz="1400" dirty="0"/>
              <a:t> b=%s\n",</a:t>
            </a:r>
            <a:r>
              <a:rPr lang="en-US" altLang="zh-CN" sz="1400" dirty="0" err="1"/>
              <a:t>a,b</a:t>
            </a:r>
            <a:r>
              <a:rPr lang="en-US" altLang="zh-CN" sz="1400" dirty="0"/>
              <a:t>);</a:t>
            </a:r>
          </a:p>
          <a:p>
            <a:pPr defTabSz="363538">
              <a:lnSpc>
                <a:spcPct val="120000"/>
              </a:lnSpc>
            </a:pPr>
            <a:r>
              <a:rPr lang="en-US" altLang="zh-CN" sz="1400" dirty="0"/>
              <a:t>	</a:t>
            </a:r>
            <a:r>
              <a:rPr lang="en-US" altLang="zh-CN" sz="1400" dirty="0" err="1"/>
              <a:t>printf</a:t>
            </a:r>
            <a:r>
              <a:rPr lang="en-US" altLang="zh-CN" sz="1400" dirty="0" smtClean="0"/>
              <a:t>("copy </a:t>
            </a:r>
            <a:r>
              <a:rPr lang="en-US" altLang="zh-CN" sz="1400" dirty="0"/>
              <a:t>string a to string b:\n");</a:t>
            </a:r>
          </a:p>
          <a:p>
            <a:pPr defTabSz="363538">
              <a:lnSpc>
                <a:spcPct val="120000"/>
              </a:lnSpc>
            </a:pPr>
            <a:r>
              <a:rPr lang="en-US" altLang="zh-CN" sz="1400" dirty="0"/>
              <a:t>	</a:t>
            </a:r>
            <a:r>
              <a:rPr lang="en-US" altLang="zh-CN" sz="1400" dirty="0" err="1">
                <a:solidFill>
                  <a:schemeClr val="accent6"/>
                </a:solidFill>
              </a:rPr>
              <a:t>copy_string</a:t>
            </a:r>
            <a:r>
              <a:rPr lang="en-US" altLang="zh-CN" sz="1400" dirty="0">
                <a:solidFill>
                  <a:schemeClr val="accent6"/>
                </a:solidFill>
              </a:rPr>
              <a:t>(</a:t>
            </a:r>
            <a:r>
              <a:rPr lang="en-US" altLang="zh-CN" sz="1400" dirty="0" err="1">
                <a:solidFill>
                  <a:schemeClr val="accent6"/>
                </a:solidFill>
              </a:rPr>
              <a:t>from,to</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实参为字符指针变量</a:t>
            </a:r>
          </a:p>
          <a:p>
            <a:pPr defTabSz="363538">
              <a:lnSpc>
                <a:spcPct val="120000"/>
              </a:lnSpc>
            </a:pPr>
            <a:r>
              <a:rPr lang="zh-CN" altLang="en-US" sz="1400" dirty="0"/>
              <a:t>	</a:t>
            </a:r>
            <a:r>
              <a:rPr lang="en-US" altLang="zh-CN" sz="1400" dirty="0" err="1"/>
              <a:t>printf</a:t>
            </a:r>
            <a:r>
              <a:rPr lang="en-US" altLang="zh-CN" sz="1400" dirty="0" smtClean="0"/>
              <a:t>("\</a:t>
            </a:r>
            <a:r>
              <a:rPr lang="en-US" altLang="zh-CN" sz="1400" dirty="0" err="1" smtClean="0"/>
              <a:t>nstring</a:t>
            </a:r>
            <a:r>
              <a:rPr lang="en-US" altLang="zh-CN" sz="1400" dirty="0" smtClean="0"/>
              <a:t> </a:t>
            </a:r>
            <a:r>
              <a:rPr lang="en-US" altLang="zh-CN" sz="1400" dirty="0"/>
              <a:t>a=%s\</a:t>
            </a:r>
            <a:r>
              <a:rPr lang="en-US" altLang="zh-CN" sz="1400" dirty="0" err="1"/>
              <a:t>nstring</a:t>
            </a:r>
            <a:r>
              <a:rPr lang="en-US" altLang="zh-CN" sz="1400" dirty="0"/>
              <a:t> b=%s\n",</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smtClean="0"/>
              <a:t>}</a:t>
            </a:r>
            <a:endParaRPr lang="en-US" altLang="zh-CN" sz="1400" dirty="0"/>
          </a:p>
          <a:p>
            <a:pPr defTabSz="363538">
              <a:lnSpc>
                <a:spcPct val="120000"/>
              </a:lnSpc>
            </a:pPr>
            <a:r>
              <a:rPr lang="en-US" altLang="zh-CN" sz="1400" dirty="0"/>
              <a:t>void </a:t>
            </a:r>
            <a:r>
              <a:rPr lang="en-US" altLang="zh-CN" sz="1400" dirty="0" err="1"/>
              <a:t>copy_string</a:t>
            </a:r>
            <a:r>
              <a:rPr lang="en-US" altLang="zh-CN" sz="1400" dirty="0"/>
              <a:t>(char from[], char to[]) </a:t>
            </a:r>
            <a:r>
              <a:rPr lang="en-US" altLang="zh-CN" sz="1400" dirty="0" smtClean="0">
                <a:solidFill>
                  <a:srgbClr val="008000"/>
                </a:solidFill>
              </a:rPr>
              <a:t>//</a:t>
            </a:r>
            <a:r>
              <a:rPr lang="zh-CN" altLang="en-US" sz="1400" dirty="0">
                <a:solidFill>
                  <a:srgbClr val="008000"/>
                </a:solidFill>
              </a:rPr>
              <a:t>形参为字符数组</a:t>
            </a:r>
          </a:p>
          <a:p>
            <a:pPr defTabSz="363538">
              <a:lnSpc>
                <a:spcPct val="120000"/>
              </a:lnSpc>
            </a:pPr>
            <a:r>
              <a:rPr lang="en-US" altLang="zh-CN" sz="1400" dirty="0"/>
              <a:t>{	</a:t>
            </a:r>
            <a:r>
              <a:rPr lang="en-US" altLang="zh-CN" sz="1400" dirty="0" err="1"/>
              <a:t>int</a:t>
            </a:r>
            <a:r>
              <a:rPr lang="en-US" altLang="zh-CN" sz="1400" dirty="0"/>
              <a:t> i=0;</a:t>
            </a:r>
          </a:p>
          <a:p>
            <a:pPr defTabSz="363538">
              <a:lnSpc>
                <a:spcPct val="120000"/>
              </a:lnSpc>
            </a:pPr>
            <a:r>
              <a:rPr lang="en-US" altLang="zh-CN" sz="1400" dirty="0"/>
              <a:t>	while(from[i]!='\0')</a:t>
            </a:r>
          </a:p>
          <a:p>
            <a:pPr defTabSz="363538">
              <a:lnSpc>
                <a:spcPct val="120000"/>
              </a:lnSpc>
            </a:pPr>
            <a:r>
              <a:rPr lang="en-US" altLang="zh-CN" sz="1400" dirty="0"/>
              <a:t>	{	to[i]=from[i]; i++;}</a:t>
            </a:r>
          </a:p>
          <a:p>
            <a:pPr defTabSz="363538">
              <a:lnSpc>
                <a:spcPct val="120000"/>
              </a:lnSpc>
            </a:pPr>
            <a:r>
              <a:rPr lang="en-US" altLang="zh-CN" sz="1400" dirty="0"/>
              <a:t>	to[i]='\0';</a:t>
            </a:r>
          </a:p>
          <a:p>
            <a:pPr defTabSz="363538">
              <a:lnSpc>
                <a:spcPct val="120000"/>
              </a:lnSpc>
            </a:pPr>
            <a:r>
              <a:rPr lang="en-US" altLang="zh-CN" sz="1400" dirty="0"/>
              <a:t>}</a:t>
            </a:r>
            <a:endParaRPr lang="zh-CN" altLang="en-US" sz="1400" b="1" dirty="0">
              <a:solidFill>
                <a:srgbClr val="008000"/>
              </a:solidFill>
            </a:endParaRPr>
          </a:p>
        </p:txBody>
      </p:sp>
      <p:sp>
        <p:nvSpPr>
          <p:cNvPr id="4" name="矩形 3"/>
          <p:cNvSpPr/>
          <p:nvPr/>
        </p:nvSpPr>
        <p:spPr>
          <a:xfrm>
            <a:off x="691932" y="1519835"/>
            <a:ext cx="3042821" cy="369332"/>
          </a:xfrm>
          <a:prstGeom prst="rect">
            <a:avLst/>
          </a:prstGeom>
        </p:spPr>
        <p:txBody>
          <a:bodyPr wrap="none">
            <a:spAutoFit/>
          </a:bodyPr>
          <a:lstStyle/>
          <a:p>
            <a:r>
              <a:rPr lang="en-US" altLang="zh-CN"/>
              <a:t>(2) </a:t>
            </a:r>
            <a:r>
              <a:rPr lang="zh-CN" altLang="en-US"/>
              <a:t>用字符型指针变量作实参</a:t>
            </a:r>
          </a:p>
        </p:txBody>
      </p:sp>
      <p:pic>
        <p:nvPicPr>
          <p:cNvPr id="5" name="图片 4"/>
          <p:cNvPicPr>
            <a:picLocks noChangeAspect="1"/>
          </p:cNvPicPr>
          <p:nvPr/>
        </p:nvPicPr>
        <p:blipFill>
          <a:blip r:embed="rId3" cstate="print"/>
          <a:stretch>
            <a:fillRect/>
          </a:stretch>
        </p:blipFill>
        <p:spPr>
          <a:xfrm>
            <a:off x="5092797" y="5332352"/>
            <a:ext cx="3476625" cy="1428750"/>
          </a:xfrm>
          <a:prstGeom prst="rect">
            <a:avLst/>
          </a:prstGeom>
        </p:spPr>
      </p:pic>
      <p:grpSp>
        <p:nvGrpSpPr>
          <p:cNvPr id="12" name="组合 11"/>
          <p:cNvGrpSpPr/>
          <p:nvPr/>
        </p:nvGrpSpPr>
        <p:grpSpPr>
          <a:xfrm>
            <a:off x="7211929" y="1920558"/>
            <a:ext cx="3919898" cy="1853540"/>
            <a:chOff x="8050698" y="5019263"/>
            <a:chExt cx="3919898" cy="1853540"/>
          </a:xfrm>
          <a:effectLst>
            <a:outerShdw blurRad="63500" sx="102000" sy="102000" algn="ctr" rotWithShape="0">
              <a:prstClr val="black">
                <a:alpha val="40000"/>
              </a:prstClr>
            </a:outerShdw>
          </a:effectLst>
        </p:grpSpPr>
        <p:sp>
          <p:nvSpPr>
            <p:cNvPr id="13" name="剪去单角的矩形 12"/>
            <p:cNvSpPr/>
            <p:nvPr/>
          </p:nvSpPr>
          <p:spPr>
            <a:xfrm>
              <a:off x="8050698" y="5019263"/>
              <a:ext cx="3919898" cy="1853540"/>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334111" cy="1643527"/>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from</a:t>
              </a:r>
              <a:r>
                <a:rPr lang="zh-CN" altLang="en-US" sz="1400">
                  <a:solidFill>
                    <a:schemeClr val="bg1"/>
                  </a:solidFill>
                </a:rPr>
                <a:t>的值是</a:t>
              </a:r>
              <a:r>
                <a:rPr lang="en-US" altLang="zh-CN" sz="1400">
                  <a:solidFill>
                    <a:schemeClr val="bg1"/>
                  </a:solidFill>
                </a:rPr>
                <a:t>a</a:t>
              </a:r>
              <a:r>
                <a:rPr lang="zh-CN" altLang="en-US" sz="1400">
                  <a:solidFill>
                    <a:schemeClr val="bg1"/>
                  </a:solidFill>
                </a:rPr>
                <a:t>数组首元素的地址，指针变量</a:t>
              </a:r>
              <a:r>
                <a:rPr lang="en-US" altLang="zh-CN" sz="1400">
                  <a:solidFill>
                    <a:schemeClr val="bg1"/>
                  </a:solidFill>
                </a:rPr>
                <a:t>to</a:t>
              </a:r>
              <a:r>
                <a:rPr lang="zh-CN" altLang="en-US" sz="1400">
                  <a:solidFill>
                    <a:schemeClr val="bg1"/>
                  </a:solidFill>
                </a:rPr>
                <a:t>的值是</a:t>
              </a:r>
              <a:r>
                <a:rPr lang="en-US" altLang="zh-CN" sz="1400">
                  <a:solidFill>
                    <a:schemeClr val="bg1"/>
                  </a:solidFill>
                </a:rPr>
                <a:t>b</a:t>
              </a:r>
              <a:r>
                <a:rPr lang="zh-CN" altLang="en-US" sz="1400">
                  <a:solidFill>
                    <a:schemeClr val="bg1"/>
                  </a:solidFill>
                </a:rPr>
                <a:t>数组首元素的地址。它们作为实参，把</a:t>
              </a:r>
              <a:r>
                <a:rPr lang="en-US" altLang="zh-CN" sz="1400">
                  <a:solidFill>
                    <a:schemeClr val="bg1"/>
                  </a:solidFill>
                </a:rPr>
                <a:t>a</a:t>
              </a:r>
              <a:r>
                <a:rPr lang="zh-CN" altLang="en-US" sz="1400">
                  <a:solidFill>
                    <a:schemeClr val="bg1"/>
                  </a:solidFill>
                </a:rPr>
                <a:t>数组首元素的地址和</a:t>
              </a:r>
              <a:r>
                <a:rPr lang="en-US" altLang="zh-CN" sz="1400">
                  <a:solidFill>
                    <a:schemeClr val="bg1"/>
                  </a:solidFill>
                </a:rPr>
                <a:t>b</a:t>
              </a:r>
              <a:r>
                <a:rPr lang="zh-CN" altLang="en-US" sz="1400">
                  <a:solidFill>
                    <a:schemeClr val="bg1"/>
                  </a:solidFill>
                </a:rPr>
                <a:t>数组首元素的地址传递给形参数组名</a:t>
              </a:r>
              <a:r>
                <a:rPr lang="en-US" altLang="zh-CN" sz="1400">
                  <a:solidFill>
                    <a:schemeClr val="bg1"/>
                  </a:solidFill>
                </a:rPr>
                <a:t>from</a:t>
              </a:r>
              <a:r>
                <a:rPr lang="zh-CN" altLang="en-US" sz="1400">
                  <a:solidFill>
                    <a:schemeClr val="bg1"/>
                  </a:solidFill>
                </a:rPr>
                <a:t>和</a:t>
              </a:r>
              <a:r>
                <a:rPr lang="en-US" altLang="zh-CN" sz="1400">
                  <a:solidFill>
                    <a:schemeClr val="bg1"/>
                  </a:solidFill>
                </a:rPr>
                <a:t>to(</a:t>
              </a:r>
              <a:r>
                <a:rPr lang="zh-CN" altLang="en-US" sz="1400">
                  <a:solidFill>
                    <a:schemeClr val="bg1"/>
                  </a:solidFill>
                </a:rPr>
                <a:t>它们实质上也是指针变量</a:t>
              </a:r>
              <a:r>
                <a:rPr lang="en-US" altLang="zh-CN" sz="1400">
                  <a:solidFill>
                    <a:schemeClr val="bg1"/>
                  </a:solidFill>
                </a:rPr>
                <a:t>)</a:t>
              </a:r>
              <a:r>
                <a:rPr lang="zh-CN" altLang="en-US" sz="1400">
                  <a:solidFill>
                    <a:schemeClr val="bg1"/>
                  </a:solidFill>
                </a:rPr>
                <a:t>。其他与程序</a:t>
              </a:r>
              <a:r>
                <a:rPr lang="en-US" altLang="zh-CN" sz="1400">
                  <a:solidFill>
                    <a:schemeClr val="bg1"/>
                  </a:solidFill>
                </a:rPr>
                <a:t>(1)</a:t>
              </a:r>
              <a:r>
                <a:rPr lang="zh-CN" altLang="en-US" sz="1400">
                  <a:solidFill>
                    <a:schemeClr val="bg1"/>
                  </a:solidFill>
                </a:rPr>
                <a:t>相同。</a:t>
              </a:r>
              <a:endParaRPr lang="en-US" altLang="zh-CN" sz="1400" b="1">
                <a:solidFill>
                  <a:schemeClr val="bg1"/>
                </a:solidFill>
              </a:endParaRPr>
            </a:p>
          </p:txBody>
        </p:sp>
      </p:grpSp>
      <p:sp>
        <p:nvSpPr>
          <p:cNvPr id="6" name="灯片编号占位符 5"/>
          <p:cNvSpPr>
            <a:spLocks noGrp="1"/>
          </p:cNvSpPr>
          <p:nvPr>
            <p:ph type="sldNum" sz="quarter" idx="12"/>
          </p:nvPr>
        </p:nvSpPr>
        <p:spPr/>
        <p:txBody>
          <a:bodyPr/>
          <a:lstStyle/>
          <a:p>
            <a:fld id="{B058512A-BF6F-43D0-855A-BBBF14572BDB}" type="slidenum">
              <a:rPr lang="zh-CN" altLang="en-US" smtClean="0"/>
              <a:pPr/>
              <a:t>35</a:t>
            </a:fld>
            <a:endParaRPr lang="zh-CN" altLang="en-US"/>
          </a:p>
        </p:txBody>
      </p:sp>
    </p:spTree>
    <p:extLst>
      <p:ext uri="{BB962C8B-B14F-4D97-AF65-F5344CB8AC3E}">
        <p14:creationId xmlns:p14="http://schemas.microsoft.com/office/powerpoint/2010/main" val="3979512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8908" y="5078896"/>
            <a:ext cx="6332932" cy="1401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91932" y="216616"/>
            <a:ext cx="10515600" cy="953383"/>
          </a:xfrm>
        </p:spPr>
        <p:txBody>
          <a:bodyPr/>
          <a:lstStyle/>
          <a:p>
            <a:r>
              <a:rPr lang="zh-CN" altLang="en-US"/>
              <a:t>字符指针作函数参数</a:t>
            </a:r>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8.20】</a:t>
            </a:r>
            <a:r>
              <a:rPr lang="zh-CN" altLang="en-US" sz="2000">
                <a:solidFill>
                  <a:schemeClr val="accent1"/>
                </a:solidFill>
              </a:rPr>
              <a:t>用函数调用实现字符串的复制。</a:t>
            </a:r>
          </a:p>
        </p:txBody>
      </p:sp>
      <p:sp>
        <p:nvSpPr>
          <p:cNvPr id="14" name="圆角矩形 12">
            <a:extLst>
              <a:ext uri="{FF2B5EF4-FFF2-40B4-BE49-F238E27FC236}">
                <a16:creationId xmlns:a16="http://schemas.microsoft.com/office/drawing/2014/main" xmlns="" id="{5382CD89-35B6-4BD4-B332-B011068CC402}"/>
              </a:ext>
            </a:extLst>
          </p:cNvPr>
          <p:cNvSpPr/>
          <p:nvPr/>
        </p:nvSpPr>
        <p:spPr>
          <a:xfrm>
            <a:off x="121920" y="1920559"/>
            <a:ext cx="6979920"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a:t>
            </a:r>
            <a:r>
              <a:rPr lang="en-US" altLang="zh-CN" sz="1400" dirty="0" err="1"/>
              <a:t>copy_string</a:t>
            </a:r>
            <a:r>
              <a:rPr lang="en-US" altLang="zh-CN" sz="1400" dirty="0"/>
              <a:t>(char *from, char *to);</a:t>
            </a:r>
          </a:p>
          <a:p>
            <a:pPr defTabSz="363538">
              <a:lnSpc>
                <a:spcPct val="120000"/>
              </a:lnSpc>
            </a:pPr>
            <a:r>
              <a:rPr lang="en-US" altLang="zh-CN" sz="1400" dirty="0"/>
              <a:t>	char *a="I am a teacher.";	</a:t>
            </a:r>
            <a:r>
              <a:rPr lang="en-US" altLang="zh-CN" sz="1400" dirty="0" smtClean="0"/>
              <a:t>	</a:t>
            </a:r>
            <a:r>
              <a:rPr lang="en-US" altLang="zh-CN" sz="1400" dirty="0" smtClean="0">
                <a:solidFill>
                  <a:srgbClr val="008000"/>
                </a:solidFill>
              </a:rPr>
              <a:t>//</a:t>
            </a:r>
            <a:r>
              <a:rPr lang="en-US" altLang="zh-CN" sz="1400" dirty="0">
                <a:solidFill>
                  <a:srgbClr val="008000"/>
                </a:solidFill>
              </a:rPr>
              <a:t>a</a:t>
            </a:r>
            <a:r>
              <a:rPr lang="zh-CN" altLang="en-US" sz="1400" dirty="0">
                <a:solidFill>
                  <a:srgbClr val="008000"/>
                </a:solidFill>
              </a:rPr>
              <a:t>是</a:t>
            </a:r>
            <a:r>
              <a:rPr lang="en-US" altLang="zh-CN" sz="1400" dirty="0">
                <a:solidFill>
                  <a:srgbClr val="008000"/>
                </a:solidFill>
              </a:rPr>
              <a:t>char*</a:t>
            </a:r>
            <a:r>
              <a:rPr lang="zh-CN" altLang="en-US" sz="1400" dirty="0">
                <a:solidFill>
                  <a:srgbClr val="008000"/>
                </a:solidFill>
              </a:rPr>
              <a:t>型指针变量</a:t>
            </a:r>
          </a:p>
          <a:p>
            <a:pPr defTabSz="363538">
              <a:lnSpc>
                <a:spcPct val="120000"/>
              </a:lnSpc>
            </a:pPr>
            <a:r>
              <a:rPr lang="zh-CN" altLang="en-US" sz="1400" dirty="0"/>
              <a:t>	</a:t>
            </a:r>
            <a:r>
              <a:rPr lang="en-US" altLang="zh-CN" sz="1400" dirty="0"/>
              <a:t>char b[]="You are a student.";	</a:t>
            </a:r>
            <a:r>
              <a:rPr lang="en-US" altLang="zh-CN" sz="1400" dirty="0">
                <a:solidFill>
                  <a:srgbClr val="008000"/>
                </a:solidFill>
              </a:rPr>
              <a:t>//b</a:t>
            </a:r>
            <a:r>
              <a:rPr lang="zh-CN" altLang="en-US" sz="1400" dirty="0">
                <a:solidFill>
                  <a:srgbClr val="008000"/>
                </a:solidFill>
              </a:rPr>
              <a:t>是字符数组</a:t>
            </a:r>
          </a:p>
          <a:p>
            <a:pPr defTabSz="363538">
              <a:lnSpc>
                <a:spcPct val="120000"/>
              </a:lnSpc>
            </a:pPr>
            <a:r>
              <a:rPr lang="zh-CN" altLang="en-US" sz="1400" dirty="0"/>
              <a:t>	</a:t>
            </a:r>
            <a:r>
              <a:rPr lang="en-US" altLang="zh-CN" sz="1400" dirty="0"/>
              <a:t>char *p=b;	</a:t>
            </a:r>
            <a:r>
              <a:rPr lang="en-US" altLang="zh-CN" sz="1400" dirty="0" smtClean="0"/>
              <a:t>	</a:t>
            </a:r>
            <a:r>
              <a:rPr lang="en-US" altLang="zh-CN" sz="1400" dirty="0">
                <a:solidFill>
                  <a:srgbClr val="008000"/>
                </a:solidFill>
              </a:rPr>
              <a:t>//</a:t>
            </a:r>
            <a:r>
              <a:rPr lang="zh-CN" altLang="en-US" sz="1400" dirty="0">
                <a:solidFill>
                  <a:srgbClr val="008000"/>
                </a:solidFill>
              </a:rPr>
              <a:t>使指针变量</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b</a:t>
            </a:r>
            <a:r>
              <a:rPr lang="zh-CN" altLang="en-US" sz="1400" dirty="0">
                <a:solidFill>
                  <a:srgbClr val="008000"/>
                </a:solidFill>
              </a:rPr>
              <a:t>数组首元素</a:t>
            </a:r>
          </a:p>
          <a:p>
            <a:pPr defTabSz="363538">
              <a:lnSpc>
                <a:spcPct val="120000"/>
              </a:lnSpc>
            </a:pPr>
            <a:r>
              <a:rPr lang="zh-CN" altLang="en-US" sz="1400" dirty="0"/>
              <a:t>	</a:t>
            </a:r>
            <a:r>
              <a:rPr lang="en-US" altLang="zh-CN" sz="1400" dirty="0" err="1"/>
              <a:t>printf</a:t>
            </a:r>
            <a:r>
              <a:rPr lang="en-US" altLang="zh-CN" sz="1400" dirty="0"/>
              <a:t>("string a=%s\</a:t>
            </a:r>
            <a:r>
              <a:rPr lang="en-US" altLang="zh-CN" sz="1400" dirty="0" err="1"/>
              <a:t>nstring</a:t>
            </a:r>
            <a:r>
              <a:rPr lang="en-US" altLang="zh-CN" sz="1400" dirty="0"/>
              <a:t> b=%s\n",</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输出</a:t>
            </a:r>
            <a:r>
              <a:rPr lang="en-US" altLang="zh-CN" sz="1400" dirty="0">
                <a:solidFill>
                  <a:srgbClr val="008000"/>
                </a:solidFill>
              </a:rPr>
              <a:t>a</a:t>
            </a:r>
            <a:r>
              <a:rPr lang="zh-CN" altLang="en-US" sz="1400" dirty="0">
                <a:solidFill>
                  <a:srgbClr val="008000"/>
                </a:solidFill>
              </a:rPr>
              <a:t>串和</a:t>
            </a:r>
            <a:r>
              <a:rPr lang="en-US" altLang="zh-CN" sz="1400" dirty="0">
                <a:solidFill>
                  <a:srgbClr val="008000"/>
                </a:solidFill>
              </a:rPr>
              <a:t>b</a:t>
            </a:r>
            <a:r>
              <a:rPr lang="zh-CN" altLang="en-US" sz="1400" dirty="0">
                <a:solidFill>
                  <a:srgbClr val="008000"/>
                </a:solidFill>
              </a:rPr>
              <a:t>串</a:t>
            </a:r>
          </a:p>
          <a:p>
            <a:pPr defTabSz="363538">
              <a:lnSpc>
                <a:spcPct val="120000"/>
              </a:lnSpc>
            </a:pPr>
            <a:r>
              <a:rPr lang="zh-CN" altLang="en-US" sz="1400" dirty="0"/>
              <a:t>	</a:t>
            </a:r>
            <a:r>
              <a:rPr lang="en-US" altLang="zh-CN" sz="1400" dirty="0" err="1"/>
              <a:t>printf</a:t>
            </a:r>
            <a:r>
              <a:rPr lang="en-US" altLang="zh-CN" sz="1400" dirty="0" smtClean="0"/>
              <a:t>("copy </a:t>
            </a:r>
            <a:r>
              <a:rPr lang="en-US" altLang="zh-CN" sz="1400" dirty="0"/>
              <a:t>string a to string b:\n");</a:t>
            </a:r>
          </a:p>
          <a:p>
            <a:pPr defTabSz="363538">
              <a:lnSpc>
                <a:spcPct val="120000"/>
              </a:lnSpc>
            </a:pPr>
            <a:r>
              <a:rPr lang="en-US" altLang="zh-CN" sz="1400" dirty="0"/>
              <a:t>	</a:t>
            </a:r>
            <a:r>
              <a:rPr lang="en-US" altLang="zh-CN" sz="1400" dirty="0" err="1">
                <a:solidFill>
                  <a:schemeClr val="accent6"/>
                </a:solidFill>
              </a:rPr>
              <a:t>copy_string</a:t>
            </a:r>
            <a:r>
              <a:rPr lang="en-US" altLang="zh-CN" sz="1400" dirty="0">
                <a:solidFill>
                  <a:schemeClr val="accent6"/>
                </a:solidFill>
              </a:rPr>
              <a:t>(</a:t>
            </a:r>
            <a:r>
              <a:rPr lang="en-US" altLang="zh-CN" sz="1400" dirty="0" err="1">
                <a:solidFill>
                  <a:schemeClr val="accent6"/>
                </a:solidFill>
              </a:rPr>
              <a:t>a,p</a:t>
            </a:r>
            <a:r>
              <a:rPr lang="en-US" altLang="zh-CN" sz="1400" dirty="0">
                <a:solidFill>
                  <a:schemeClr val="accent6"/>
                </a:solidFill>
              </a:rPr>
              <a:t>);</a:t>
            </a:r>
            <a:r>
              <a:rPr lang="en-US" altLang="zh-CN" sz="1400" dirty="0"/>
              <a:t>	</a:t>
            </a:r>
            <a:r>
              <a:rPr lang="en-US" altLang="zh-CN" sz="1400" dirty="0">
                <a:solidFill>
                  <a:srgbClr val="008000"/>
                </a:solidFill>
              </a:rPr>
              <a:t>//</a:t>
            </a:r>
            <a:r>
              <a:rPr lang="zh-CN" altLang="en-US" sz="1400" dirty="0">
                <a:solidFill>
                  <a:srgbClr val="008000"/>
                </a:solidFill>
              </a:rPr>
              <a:t>调用</a:t>
            </a:r>
            <a:r>
              <a:rPr lang="en-US" altLang="zh-CN" sz="1400" dirty="0" err="1">
                <a:solidFill>
                  <a:srgbClr val="008000"/>
                </a:solidFill>
              </a:rPr>
              <a:t>copy_string</a:t>
            </a:r>
            <a:r>
              <a:rPr lang="zh-CN" altLang="en-US" sz="1400" dirty="0">
                <a:solidFill>
                  <a:srgbClr val="008000"/>
                </a:solidFill>
              </a:rPr>
              <a:t>函数，实参为指针变量</a:t>
            </a:r>
          </a:p>
          <a:p>
            <a:pPr defTabSz="363538">
              <a:lnSpc>
                <a:spcPct val="120000"/>
              </a:lnSpc>
            </a:pPr>
            <a:r>
              <a:rPr lang="zh-CN" altLang="en-US" sz="1400" dirty="0"/>
              <a:t>	</a:t>
            </a:r>
            <a:r>
              <a:rPr lang="en-US" altLang="zh-CN" sz="1400" dirty="0" err="1"/>
              <a:t>printf</a:t>
            </a:r>
            <a:r>
              <a:rPr lang="en-US" altLang="zh-CN" sz="1400" dirty="0" smtClean="0"/>
              <a:t>("\</a:t>
            </a:r>
            <a:r>
              <a:rPr lang="en-US" altLang="zh-CN" sz="1400" dirty="0" err="1" smtClean="0"/>
              <a:t>nstring</a:t>
            </a:r>
            <a:r>
              <a:rPr lang="en-US" altLang="zh-CN" sz="1400" dirty="0" smtClean="0"/>
              <a:t> </a:t>
            </a:r>
            <a:r>
              <a:rPr lang="en-US" altLang="zh-CN" sz="1400" dirty="0"/>
              <a:t>a=%s\</a:t>
            </a:r>
            <a:r>
              <a:rPr lang="en-US" altLang="zh-CN" sz="1400" dirty="0" err="1"/>
              <a:t>nstring</a:t>
            </a:r>
            <a:r>
              <a:rPr lang="en-US" altLang="zh-CN" sz="1400" dirty="0"/>
              <a:t> b=%s\n",</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输出改变后的</a:t>
            </a:r>
            <a:r>
              <a:rPr lang="en-US" altLang="zh-CN" sz="1400" dirty="0">
                <a:solidFill>
                  <a:srgbClr val="008000"/>
                </a:solidFill>
              </a:rPr>
              <a:t>a</a:t>
            </a:r>
            <a:r>
              <a:rPr lang="zh-CN" altLang="en-US" sz="1400" dirty="0">
                <a:solidFill>
                  <a:srgbClr val="008000"/>
                </a:solidFill>
              </a:rPr>
              <a:t>串和</a:t>
            </a:r>
            <a:r>
              <a:rPr lang="en-US" altLang="zh-CN" sz="1400" dirty="0">
                <a:solidFill>
                  <a:srgbClr val="008000"/>
                </a:solidFill>
              </a:rPr>
              <a:t>b</a:t>
            </a:r>
            <a:r>
              <a:rPr lang="zh-CN" altLang="en-US" sz="1400" dirty="0">
                <a:solidFill>
                  <a:srgbClr val="008000"/>
                </a:solidFill>
              </a:rPr>
              <a:t>串</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smtClean="0"/>
              <a:t>}</a:t>
            </a:r>
            <a:endParaRPr lang="en-US" altLang="zh-CN" sz="1400" dirty="0"/>
          </a:p>
          <a:p>
            <a:pPr defTabSz="363538">
              <a:lnSpc>
                <a:spcPct val="120000"/>
              </a:lnSpc>
            </a:pPr>
            <a:r>
              <a:rPr lang="en-US" altLang="zh-CN" sz="1400" dirty="0"/>
              <a:t>void </a:t>
            </a:r>
            <a:r>
              <a:rPr lang="en-US" altLang="zh-CN" sz="1400" dirty="0" err="1"/>
              <a:t>copy_string</a:t>
            </a:r>
            <a:r>
              <a:rPr lang="en-US" altLang="zh-CN" sz="1400" dirty="0"/>
              <a:t>(</a:t>
            </a:r>
            <a:r>
              <a:rPr lang="en-US" altLang="zh-CN" sz="1400" dirty="0">
                <a:solidFill>
                  <a:schemeClr val="accent6"/>
                </a:solidFill>
              </a:rPr>
              <a:t>char *from, char *to</a:t>
            </a:r>
            <a:r>
              <a:rPr lang="en-US" altLang="zh-CN" sz="1400" dirty="0" smtClean="0"/>
              <a:t>) </a:t>
            </a:r>
            <a:r>
              <a:rPr lang="en-US" altLang="zh-CN" sz="1400" dirty="0" smtClean="0">
                <a:solidFill>
                  <a:srgbClr val="008000"/>
                </a:solidFill>
              </a:rPr>
              <a:t>//</a:t>
            </a:r>
            <a:r>
              <a:rPr lang="zh-CN" altLang="en-US" sz="1400" dirty="0">
                <a:solidFill>
                  <a:srgbClr val="008000"/>
                </a:solidFill>
              </a:rPr>
              <a:t>定义函数，形参为字符指针变量</a:t>
            </a:r>
          </a:p>
          <a:p>
            <a:pPr defTabSz="363538">
              <a:lnSpc>
                <a:spcPct val="120000"/>
              </a:lnSpc>
            </a:pPr>
            <a:r>
              <a:rPr lang="en-US" altLang="zh-CN" sz="1400" dirty="0"/>
              <a:t>{	for(;*from!='\0';from++,to++)</a:t>
            </a:r>
          </a:p>
          <a:p>
            <a:pPr defTabSz="363538">
              <a:lnSpc>
                <a:spcPct val="120000"/>
              </a:lnSpc>
            </a:pPr>
            <a:r>
              <a:rPr lang="en-US" altLang="zh-CN" sz="1400" dirty="0"/>
              <a:t>	{	*to=*from;}</a:t>
            </a:r>
          </a:p>
          <a:p>
            <a:pPr defTabSz="363538">
              <a:lnSpc>
                <a:spcPct val="120000"/>
              </a:lnSpc>
            </a:pPr>
            <a:r>
              <a:rPr lang="en-US" altLang="zh-CN" sz="1400" dirty="0"/>
              <a:t>	*to='\0';</a:t>
            </a:r>
          </a:p>
          <a:p>
            <a:pPr defTabSz="363538">
              <a:lnSpc>
                <a:spcPct val="120000"/>
              </a:lnSpc>
            </a:pPr>
            <a:r>
              <a:rPr lang="en-US" altLang="zh-CN" sz="1400" dirty="0"/>
              <a:t>}</a:t>
            </a:r>
            <a:endParaRPr lang="zh-CN" altLang="en-US" sz="1400" b="1" dirty="0">
              <a:solidFill>
                <a:srgbClr val="008000"/>
              </a:solidFill>
            </a:endParaRPr>
          </a:p>
        </p:txBody>
      </p:sp>
      <p:sp>
        <p:nvSpPr>
          <p:cNvPr id="4" name="矩形 3"/>
          <p:cNvSpPr/>
          <p:nvPr/>
        </p:nvSpPr>
        <p:spPr>
          <a:xfrm>
            <a:off x="691932" y="1519835"/>
            <a:ext cx="3504486" cy="369332"/>
          </a:xfrm>
          <a:prstGeom prst="rect">
            <a:avLst/>
          </a:prstGeom>
        </p:spPr>
        <p:txBody>
          <a:bodyPr wrap="none">
            <a:spAutoFit/>
          </a:bodyPr>
          <a:lstStyle/>
          <a:p>
            <a:r>
              <a:rPr lang="en-US" altLang="zh-CN"/>
              <a:t>(3) </a:t>
            </a:r>
            <a:r>
              <a:rPr lang="zh-CN" altLang="en-US"/>
              <a:t>用字符指针变量作形参和实参</a:t>
            </a:r>
          </a:p>
        </p:txBody>
      </p:sp>
      <p:sp>
        <p:nvSpPr>
          <p:cNvPr id="6" name="圆角右箭头 5"/>
          <p:cNvSpPr/>
          <p:nvPr/>
        </p:nvSpPr>
        <p:spPr>
          <a:xfrm>
            <a:off x="6659881" y="216616"/>
            <a:ext cx="758856" cy="4862280"/>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rtlCol="0" anchor="ctr"/>
          <a:lstStyle/>
          <a:p>
            <a:r>
              <a:rPr lang="zh-CN" altLang="en-US" sz="1600" b="1" dirty="0" smtClean="0">
                <a:solidFill>
                  <a:schemeClr val="bg1"/>
                </a:solidFill>
              </a:rPr>
              <a:t>改</a:t>
            </a:r>
            <a:endParaRPr lang="en-US" altLang="zh-CN" sz="1600" b="1" dirty="0" smtClean="0">
              <a:solidFill>
                <a:schemeClr val="bg1"/>
              </a:solidFill>
            </a:endParaRPr>
          </a:p>
          <a:p>
            <a:endParaRPr lang="en-US" altLang="zh-CN" sz="1600" b="1" dirty="0" smtClean="0">
              <a:solidFill>
                <a:schemeClr val="bg1"/>
              </a:solidFill>
            </a:endParaRPr>
          </a:p>
          <a:p>
            <a:r>
              <a:rPr lang="zh-CN" altLang="en-US" sz="1600" b="1" dirty="0" smtClean="0">
                <a:solidFill>
                  <a:schemeClr val="bg1"/>
                </a:solidFill>
              </a:rPr>
              <a:t>进</a:t>
            </a:r>
            <a:endParaRPr lang="zh-CN" altLang="en-US" sz="1600" b="1" dirty="0">
              <a:solidFill>
                <a:schemeClr val="bg1"/>
              </a:solidFill>
            </a:endParaRPr>
          </a:p>
        </p:txBody>
      </p:sp>
      <p:sp>
        <p:nvSpPr>
          <p:cNvPr id="17" name="圆角矩形 12">
            <a:extLst>
              <a:ext uri="{FF2B5EF4-FFF2-40B4-BE49-F238E27FC236}">
                <a16:creationId xmlns:a16="http://schemas.microsoft.com/office/drawing/2014/main" xmlns="" id="{5382CD89-35B6-4BD4-B332-B011068CC402}"/>
              </a:ext>
            </a:extLst>
          </p:cNvPr>
          <p:cNvSpPr/>
          <p:nvPr/>
        </p:nvSpPr>
        <p:spPr>
          <a:xfrm>
            <a:off x="7428747" y="1234864"/>
            <a:ext cx="4397492" cy="1311531"/>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to=*from)!='\0</a:t>
            </a:r>
            <a:r>
              <a:rPr lang="en-US" altLang="zh-CN" sz="1400" smtClean="0"/>
              <a:t>')</a:t>
            </a:r>
          </a:p>
          <a:p>
            <a:pPr defTabSz="363538">
              <a:lnSpc>
                <a:spcPct val="120000"/>
              </a:lnSpc>
            </a:pPr>
            <a:r>
              <a:rPr lang="en-US" altLang="zh-CN" sz="1400"/>
              <a:t>	</a:t>
            </a:r>
            <a:r>
              <a:rPr lang="en-US" altLang="zh-CN" sz="1400" smtClean="0"/>
              <a:t>//</a:t>
            </a:r>
            <a:r>
              <a:rPr lang="zh-CN" altLang="en-US" sz="1400" smtClean="0"/>
              <a:t>或</a:t>
            </a:r>
            <a:r>
              <a:rPr lang="en-US" altLang="zh-CN" sz="1400" smtClean="0"/>
              <a:t>while(*</a:t>
            </a:r>
            <a:r>
              <a:rPr lang="en-US" altLang="zh-CN" sz="1400"/>
              <a:t>to=*from</a:t>
            </a:r>
            <a:r>
              <a:rPr lang="en-US" altLang="zh-CN" sz="1400" smtClean="0"/>
              <a:t>)</a:t>
            </a:r>
            <a:endParaRPr lang="en-US" altLang="zh-CN" sz="1400"/>
          </a:p>
          <a:p>
            <a:pPr defTabSz="363538">
              <a:lnSpc>
                <a:spcPct val="120000"/>
              </a:lnSpc>
            </a:pPr>
            <a:r>
              <a:rPr lang="en-US" altLang="zh-CN" sz="1400"/>
              <a:t>	{	to++; from++;}</a:t>
            </a:r>
          </a:p>
          <a:p>
            <a:pPr defTabSz="363538">
              <a:lnSpc>
                <a:spcPct val="120000"/>
              </a:lnSpc>
            </a:pPr>
            <a:r>
              <a:rPr lang="en-US" altLang="zh-CN" sz="1400"/>
              <a:t>}</a:t>
            </a:r>
            <a:endParaRPr lang="zh-CN" altLang="en-US" sz="1400" b="1" dirty="0">
              <a:solidFill>
                <a:srgbClr val="008000"/>
              </a:solidFill>
            </a:endParaRPr>
          </a:p>
        </p:txBody>
      </p:sp>
      <p:sp>
        <p:nvSpPr>
          <p:cNvPr id="18" name="圆角矩形 12">
            <a:extLst>
              <a:ext uri="{FF2B5EF4-FFF2-40B4-BE49-F238E27FC236}">
                <a16:creationId xmlns:a16="http://schemas.microsoft.com/office/drawing/2014/main" xmlns="" id="{5382CD89-35B6-4BD4-B332-B011068CC402}"/>
              </a:ext>
            </a:extLst>
          </p:cNvPr>
          <p:cNvSpPr/>
          <p:nvPr/>
        </p:nvSpPr>
        <p:spPr>
          <a:xfrm>
            <a:off x="7428747" y="4303478"/>
            <a:ext cx="3919898" cy="1071465"/>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dirty="0"/>
              <a:t>void </a:t>
            </a:r>
            <a:r>
              <a:rPr lang="en-US" altLang="zh-CN" sz="1400" dirty="0" err="1"/>
              <a:t>copy_string</a:t>
            </a:r>
            <a:r>
              <a:rPr lang="en-US" altLang="zh-CN" sz="1400" dirty="0"/>
              <a:t>(char *from, char *to)</a:t>
            </a:r>
          </a:p>
          <a:p>
            <a:pPr defTabSz="363538">
              <a:lnSpc>
                <a:spcPct val="120000"/>
              </a:lnSpc>
            </a:pPr>
            <a:r>
              <a:rPr lang="en-US" altLang="zh-CN" sz="1400" dirty="0"/>
              <a:t>{	</a:t>
            </a:r>
            <a:r>
              <a:rPr lang="en-US" altLang="zh-CN" sz="1400" dirty="0" smtClean="0"/>
              <a:t>while((*</a:t>
            </a:r>
            <a:r>
              <a:rPr lang="en-US" altLang="zh-CN" sz="1400" dirty="0"/>
              <a:t>to++=*from</a:t>
            </a:r>
            <a:r>
              <a:rPr lang="en-US" altLang="zh-CN" sz="1400" dirty="0" smtClean="0"/>
              <a:t>++)!='\0');</a:t>
            </a:r>
          </a:p>
          <a:p>
            <a:pPr defTabSz="363538">
              <a:lnSpc>
                <a:spcPct val="120000"/>
              </a:lnSpc>
            </a:pPr>
            <a:r>
              <a:rPr lang="en-US" altLang="zh-CN" sz="1400" dirty="0" smtClean="0"/>
              <a:t>	//</a:t>
            </a:r>
            <a:r>
              <a:rPr lang="zh-CN" altLang="en-US" sz="1400" dirty="0"/>
              <a:t>或</a:t>
            </a:r>
            <a:r>
              <a:rPr lang="en-US" altLang="zh-CN" sz="1400" dirty="0"/>
              <a:t>while</a:t>
            </a:r>
            <a:r>
              <a:rPr lang="en-US" altLang="zh-CN" sz="1400" dirty="0" smtClean="0"/>
              <a:t>(*to++=*</a:t>
            </a:r>
            <a:r>
              <a:rPr lang="en-US" altLang="zh-CN" sz="1400" smtClean="0"/>
              <a:t>from++)</a:t>
            </a:r>
            <a:r>
              <a:rPr lang="en-US" altLang="zh-CN" sz="1400"/>
              <a:t>;</a:t>
            </a:r>
          </a:p>
          <a:p>
            <a:pPr defTabSz="363538">
              <a:lnSpc>
                <a:spcPct val="120000"/>
              </a:lnSpc>
            </a:pPr>
            <a:r>
              <a:rPr lang="en-US" altLang="zh-CN" sz="1400" dirty="0" smtClean="0"/>
              <a:t>}</a:t>
            </a:r>
            <a:endParaRPr lang="zh-CN" altLang="en-US" sz="1400" b="1" dirty="0">
              <a:solidFill>
                <a:srgbClr val="008000"/>
              </a:solidFill>
            </a:endParaRPr>
          </a:p>
        </p:txBody>
      </p:sp>
      <p:sp>
        <p:nvSpPr>
          <p:cNvPr id="19" name="圆角矩形 12">
            <a:extLst>
              <a:ext uri="{FF2B5EF4-FFF2-40B4-BE49-F238E27FC236}">
                <a16:creationId xmlns:a16="http://schemas.microsoft.com/office/drawing/2014/main" xmlns="" id="{5382CD89-35B6-4BD4-B332-B011068CC402}"/>
              </a:ext>
            </a:extLst>
          </p:cNvPr>
          <p:cNvSpPr/>
          <p:nvPr/>
        </p:nvSpPr>
        <p:spPr>
          <a:xfrm>
            <a:off x="7428746" y="2632250"/>
            <a:ext cx="4397493" cy="159135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a:t>
            </a:r>
            <a:r>
              <a:rPr lang="en-US" altLang="zh-CN" sz="1400" smtClean="0"/>
              <a:t>while(*</a:t>
            </a:r>
            <a:r>
              <a:rPr lang="en-US" altLang="zh-CN" sz="1400"/>
              <a:t>from</a:t>
            </a:r>
            <a:r>
              <a:rPr lang="en-US" altLang="zh-CN" sz="1400" smtClean="0"/>
              <a:t>!='\0')</a:t>
            </a:r>
          </a:p>
          <a:p>
            <a:pPr defTabSz="363538">
              <a:lnSpc>
                <a:spcPct val="120000"/>
              </a:lnSpc>
            </a:pPr>
            <a:r>
              <a:rPr lang="en-US" altLang="zh-CN" sz="1400"/>
              <a:t>	</a:t>
            </a:r>
            <a:r>
              <a:rPr lang="en-US" altLang="zh-CN" sz="1400" smtClean="0"/>
              <a:t>//</a:t>
            </a:r>
            <a:r>
              <a:rPr lang="zh-CN" altLang="en-US" sz="1400" smtClean="0"/>
              <a:t>或</a:t>
            </a:r>
            <a:r>
              <a:rPr lang="en-US" altLang="zh-CN" sz="1400" smtClean="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endParaRPr lang="en-US" altLang="zh-CN" sz="1400" smtClean="0">
              <a:solidFill>
                <a:schemeClr val="accent6"/>
              </a:solidFill>
            </a:endParaRPr>
          </a:p>
          <a:p>
            <a:pPr defTabSz="363538">
              <a:lnSpc>
                <a:spcPct val="120000"/>
              </a:lnSpc>
            </a:pPr>
            <a:r>
              <a:rPr lang="en-US" altLang="zh-CN" sz="1400" smtClean="0"/>
              <a:t>		*to++=*from++;</a:t>
            </a:r>
            <a:endParaRPr lang="zh-CN" altLang="en-US" sz="1400" smtClean="0"/>
          </a:p>
          <a:p>
            <a:pPr defTabSz="363538">
              <a:lnSpc>
                <a:spcPct val="120000"/>
              </a:lnSpc>
            </a:pPr>
            <a:r>
              <a:rPr lang="en-US" altLang="zh-CN" sz="1400" smtClean="0"/>
              <a:t>	</a:t>
            </a:r>
            <a:r>
              <a:rPr lang="zh-CN" altLang="en-US" sz="1400" smtClean="0"/>
              <a:t>*</a:t>
            </a:r>
            <a:r>
              <a:rPr lang="en-US" altLang="zh-CN" sz="1400"/>
              <a:t>to</a:t>
            </a:r>
            <a:r>
              <a:rPr lang="en-US" altLang="zh-CN" sz="1400" smtClean="0"/>
              <a:t>='\0';</a:t>
            </a:r>
          </a:p>
          <a:p>
            <a:pPr defTabSz="363538">
              <a:lnSpc>
                <a:spcPct val="120000"/>
              </a:lnSpc>
            </a:pPr>
            <a:r>
              <a:rPr lang="en-US" altLang="zh-CN" sz="1400"/>
              <a:t>}</a:t>
            </a:r>
            <a:endParaRPr lang="zh-CN" altLang="en-US" sz="1400" dirty="0"/>
          </a:p>
        </p:txBody>
      </p:sp>
      <p:sp>
        <p:nvSpPr>
          <p:cNvPr id="21" name="圆角矩形 12">
            <a:extLst>
              <a:ext uri="{FF2B5EF4-FFF2-40B4-BE49-F238E27FC236}">
                <a16:creationId xmlns:a16="http://schemas.microsoft.com/office/drawing/2014/main" xmlns="" id="{5382CD89-35B6-4BD4-B332-B011068CC402}"/>
              </a:ext>
            </a:extLst>
          </p:cNvPr>
          <p:cNvSpPr/>
          <p:nvPr/>
        </p:nvSpPr>
        <p:spPr>
          <a:xfrm>
            <a:off x="7428747" y="59951"/>
            <a:ext cx="3919898" cy="1089058"/>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copy_string(char *from, char *to)</a:t>
            </a:r>
          </a:p>
          <a:p>
            <a:pPr defTabSz="363538">
              <a:lnSpc>
                <a:spcPct val="120000"/>
              </a:lnSpc>
            </a:pPr>
            <a:r>
              <a:rPr lang="en-US" altLang="zh-CN" sz="1400"/>
              <a:t>{	for</a:t>
            </a:r>
            <a:r>
              <a:rPr lang="en-US" altLang="zh-CN" sz="1400" smtClean="0"/>
              <a:t>(</a:t>
            </a:r>
            <a:r>
              <a:rPr lang="en-US" altLang="zh-CN" sz="1400"/>
              <a:t>;</a:t>
            </a:r>
            <a:r>
              <a:rPr lang="en-US" altLang="zh-CN" sz="1400" smtClean="0"/>
              <a:t>(*</a:t>
            </a:r>
            <a:r>
              <a:rPr lang="en-US" altLang="zh-CN" sz="1400"/>
              <a:t>to++=* from</a:t>
            </a:r>
            <a:r>
              <a:rPr lang="en-US" altLang="zh-CN" sz="1400" smtClean="0"/>
              <a:t>++)!='\0';);</a:t>
            </a:r>
          </a:p>
          <a:p>
            <a:pPr defTabSz="363538">
              <a:lnSpc>
                <a:spcPct val="120000"/>
              </a:lnSpc>
            </a:pPr>
            <a:r>
              <a:rPr lang="en-US" altLang="zh-CN" sz="1400"/>
              <a:t>	</a:t>
            </a:r>
            <a:r>
              <a:rPr lang="en-US" altLang="zh-CN" sz="1400" smtClean="0"/>
              <a:t>//</a:t>
            </a:r>
            <a:r>
              <a:rPr lang="zh-CN" altLang="en-US" sz="1400" smtClean="0"/>
              <a:t>或</a:t>
            </a:r>
            <a:r>
              <a:rPr lang="en-US" altLang="zh-CN" sz="1400"/>
              <a:t>for</a:t>
            </a:r>
            <a:r>
              <a:rPr lang="en-US" altLang="zh-CN" sz="1400" smtClean="0"/>
              <a:t>(;</a:t>
            </a:r>
            <a:r>
              <a:rPr lang="zh-CN" altLang="en-US" sz="1400" smtClean="0"/>
              <a:t>*</a:t>
            </a:r>
            <a:r>
              <a:rPr lang="en-US" altLang="zh-CN" sz="1400"/>
              <a:t>to++=* from</a:t>
            </a:r>
            <a:r>
              <a:rPr lang="en-US" altLang="zh-CN" sz="1400" smtClean="0"/>
              <a:t>++;</a:t>
            </a:r>
            <a:r>
              <a:rPr lang="en-US" altLang="zh-CN" sz="1400"/>
              <a:t>)</a:t>
            </a:r>
            <a:r>
              <a:rPr lang="en-US" altLang="zh-CN" sz="1400" smtClean="0"/>
              <a:t>;</a:t>
            </a:r>
          </a:p>
          <a:p>
            <a:pPr defTabSz="363538">
              <a:lnSpc>
                <a:spcPct val="120000"/>
              </a:lnSpc>
            </a:pPr>
            <a:r>
              <a:rPr lang="en-US" altLang="zh-CN" sz="1400" smtClean="0"/>
              <a:t>}</a:t>
            </a:r>
            <a:endParaRPr lang="zh-CN" altLang="en-US" sz="1400" dirty="0"/>
          </a:p>
        </p:txBody>
      </p:sp>
      <p:sp>
        <p:nvSpPr>
          <p:cNvPr id="8" name="下箭头 7"/>
          <p:cNvSpPr/>
          <p:nvPr/>
        </p:nvSpPr>
        <p:spPr>
          <a:xfrm>
            <a:off x="10586142" y="1134141"/>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3" name="圆角矩形 12">
            <a:extLst>
              <a:ext uri="{FF2B5EF4-FFF2-40B4-BE49-F238E27FC236}">
                <a16:creationId xmlns:a16="http://schemas.microsoft.com/office/drawing/2014/main" xmlns="" id="{5382CD89-35B6-4BD4-B332-B011068CC402}"/>
              </a:ext>
            </a:extLst>
          </p:cNvPr>
          <p:cNvSpPr/>
          <p:nvPr/>
        </p:nvSpPr>
        <p:spPr>
          <a:xfrm>
            <a:off x="7428747" y="5454818"/>
            <a:ext cx="3919898" cy="1310004"/>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p>
          <a:p>
            <a:pPr defTabSz="363538">
              <a:lnSpc>
                <a:spcPct val="120000"/>
              </a:lnSpc>
            </a:pPr>
            <a:r>
              <a:rPr lang="en-US" altLang="zh-CN" sz="1400" smtClean="0"/>
              <a:t>{	char </a:t>
            </a:r>
            <a:r>
              <a:rPr lang="en-US" altLang="zh-CN" sz="1400"/>
              <a:t>*</a:t>
            </a:r>
            <a:r>
              <a:rPr lang="en-US" altLang="zh-CN" sz="1400" smtClean="0"/>
              <a:t>p1, </a:t>
            </a:r>
            <a:r>
              <a:rPr lang="zh-CN" altLang="en-US" sz="1400" smtClean="0"/>
              <a:t>*</a:t>
            </a:r>
            <a:r>
              <a:rPr lang="en-US" altLang="zh-CN" sz="1400"/>
              <a:t>p2;</a:t>
            </a:r>
          </a:p>
          <a:p>
            <a:pPr defTabSz="363538">
              <a:lnSpc>
                <a:spcPct val="120000"/>
              </a:lnSpc>
            </a:pPr>
            <a:r>
              <a:rPr lang="en-US" altLang="zh-CN" sz="1400" smtClean="0"/>
              <a:t>	p1=from;p2=to</a:t>
            </a:r>
            <a:r>
              <a:rPr lang="en-US" altLang="zh-CN" sz="1400"/>
              <a:t>;</a:t>
            </a:r>
          </a:p>
          <a:p>
            <a:pPr defTabSz="363538">
              <a:lnSpc>
                <a:spcPct val="120000"/>
              </a:lnSpc>
            </a:pPr>
            <a:r>
              <a:rPr lang="en-US" altLang="zh-CN" sz="1400" smtClean="0"/>
              <a:t>	while</a:t>
            </a:r>
            <a:r>
              <a:rPr lang="en-US" altLang="zh-CN" sz="1400"/>
              <a:t>((*p2++=*p1</a:t>
            </a:r>
            <a:r>
              <a:rPr lang="en-US" altLang="zh-CN" sz="1400" smtClean="0"/>
              <a:t>++)!='\0');</a:t>
            </a:r>
            <a:endParaRPr lang="en-US" altLang="zh-CN" sz="1400"/>
          </a:p>
          <a:p>
            <a:pPr defTabSz="363538">
              <a:lnSpc>
                <a:spcPct val="120000"/>
              </a:lnSpc>
            </a:pPr>
            <a:r>
              <a:rPr lang="en-US" altLang="zh-CN" sz="1400" smtClean="0"/>
              <a:t>}</a:t>
            </a:r>
            <a:endParaRPr lang="zh-CN" altLang="en-US" sz="1400" b="1" dirty="0">
              <a:solidFill>
                <a:srgbClr val="008000"/>
              </a:solidFill>
            </a:endParaRPr>
          </a:p>
        </p:txBody>
      </p:sp>
      <p:sp>
        <p:nvSpPr>
          <p:cNvPr id="24" name="下箭头 23"/>
          <p:cNvSpPr/>
          <p:nvPr/>
        </p:nvSpPr>
        <p:spPr>
          <a:xfrm>
            <a:off x="10586142" y="254639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下箭头 24"/>
          <p:cNvSpPr/>
          <p:nvPr/>
        </p:nvSpPr>
        <p:spPr>
          <a:xfrm>
            <a:off x="10586142" y="410992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6" name="下箭头 25"/>
          <p:cNvSpPr/>
          <p:nvPr/>
        </p:nvSpPr>
        <p:spPr>
          <a:xfrm>
            <a:off x="10586142" y="5275176"/>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36</a:t>
            </a:fld>
            <a:endParaRPr lang="zh-CN" altLang="en-US"/>
          </a:p>
        </p:txBody>
      </p:sp>
    </p:spTree>
    <p:extLst>
      <p:ext uri="{BB962C8B-B14F-4D97-AF65-F5344CB8AC3E}">
        <p14:creationId xmlns:p14="http://schemas.microsoft.com/office/powerpoint/2010/main" val="7108212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字符指针作函数参数</a:t>
            </a:r>
          </a:p>
        </p:txBody>
      </p:sp>
      <p:sp>
        <p:nvSpPr>
          <p:cNvPr id="14" name="MH_Desc_1"/>
          <p:cNvSpPr/>
          <p:nvPr>
            <p:custDataLst>
              <p:tags r:id="rId1"/>
            </p:custDataLst>
          </p:nvPr>
        </p:nvSpPr>
        <p:spPr>
          <a:xfrm>
            <a:off x="693415" y="1351722"/>
            <a:ext cx="10749062" cy="48661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a:t>
            </a:r>
            <a:r>
              <a:rPr lang="zh-CN" altLang="en-US" sz="2000" smtClean="0">
                <a:solidFill>
                  <a:schemeClr val="tx1"/>
                </a:solidFill>
              </a:rPr>
              <a:t>关系</a:t>
            </a:r>
            <a:r>
              <a:rPr lang="zh-CN" altLang="en-US" sz="2000">
                <a:solidFill>
                  <a:schemeClr val="tx1"/>
                </a:solidFill>
              </a:rPr>
              <a:t>：</a:t>
            </a:r>
            <a:endParaRPr lang="en-US" altLang="zh-CN" sz="200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88888501"/>
              </p:ext>
            </p:extLst>
          </p:nvPr>
        </p:nvGraphicFramePr>
        <p:xfrm>
          <a:off x="693415" y="1941517"/>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591356830"/>
                    </a:ext>
                  </a:extLst>
                </a:gridCol>
                <a:gridCol w="4064000">
                  <a:extLst>
                    <a:ext uri="{9D8B030D-6E8A-4147-A177-3AD203B41FA5}">
                      <a16:colId xmlns:a16="http://schemas.microsoft.com/office/drawing/2014/main" xmlns="" val="1432965470"/>
                    </a:ext>
                  </a:extLst>
                </a:gridCol>
              </a:tblGrid>
              <a:tr h="370840">
                <a:tc>
                  <a:txBody>
                    <a:bodyPr/>
                    <a:lstStyle/>
                    <a:p>
                      <a:r>
                        <a:rPr lang="zh-CN" altLang="en-US" dirty="0" smtClean="0"/>
                        <a:t>实参</a:t>
                      </a:r>
                      <a:endParaRPr lang="zh-CN" altLang="en-US" dirty="0"/>
                    </a:p>
                  </a:txBody>
                  <a:tcPr/>
                </a:tc>
                <a:tc>
                  <a:txBody>
                    <a:bodyPr/>
                    <a:lstStyle/>
                    <a:p>
                      <a:r>
                        <a:rPr lang="zh-CN" altLang="en-US" smtClean="0"/>
                        <a:t>形参</a:t>
                      </a:r>
                      <a:endParaRPr lang="zh-CN" altLang="en-US"/>
                    </a:p>
                  </a:txBody>
                  <a:tcPr/>
                </a:tc>
                <a:extLst>
                  <a:ext uri="{0D108BD9-81ED-4DB2-BD59-A6C34878D82A}">
                    <a16:rowId xmlns:a16="http://schemas.microsoft.com/office/drawing/2014/main" xmlns="" val="379185063"/>
                  </a:ext>
                </a:extLst>
              </a:tr>
              <a:tr h="370840">
                <a:tc>
                  <a:txBody>
                    <a:bodyPr/>
                    <a:lstStyle/>
                    <a:p>
                      <a:r>
                        <a:rPr lang="zh-CN" altLang="en-US" smtClean="0"/>
                        <a:t>字符数组名</a:t>
                      </a:r>
                      <a:endParaRPr lang="zh-CN" altLang="en-US"/>
                    </a:p>
                  </a:txBody>
                  <a:tcPr/>
                </a:tc>
                <a:tc>
                  <a:txBody>
                    <a:bodyPr/>
                    <a:lstStyle/>
                    <a:p>
                      <a:r>
                        <a:rPr lang="zh-CN" altLang="en-US" smtClean="0"/>
                        <a:t>字符数组名</a:t>
                      </a:r>
                      <a:endParaRPr lang="zh-CN" altLang="en-US"/>
                    </a:p>
                  </a:txBody>
                  <a:tcPr/>
                </a:tc>
                <a:extLst>
                  <a:ext uri="{0D108BD9-81ED-4DB2-BD59-A6C34878D82A}">
                    <a16:rowId xmlns:a16="http://schemas.microsoft.com/office/drawing/2014/main" xmlns="" val="1829317148"/>
                  </a:ext>
                </a:extLst>
              </a:tr>
              <a:tr h="370840">
                <a:tc>
                  <a:txBody>
                    <a:bodyPr/>
                    <a:lstStyle/>
                    <a:p>
                      <a:r>
                        <a:rPr lang="zh-CN" altLang="en-US" smtClean="0"/>
                        <a:t>字符数组名</a:t>
                      </a:r>
                      <a:endParaRPr lang="zh-CN" altLang="en-US"/>
                    </a:p>
                  </a:txBody>
                  <a:tcPr/>
                </a:tc>
                <a:tc>
                  <a:txBody>
                    <a:bodyPr/>
                    <a:lstStyle/>
                    <a:p>
                      <a:r>
                        <a:rPr lang="zh-CN" altLang="en-US" smtClean="0"/>
                        <a:t>字符指针变量</a:t>
                      </a:r>
                      <a:endParaRPr lang="zh-CN" altLang="en-US"/>
                    </a:p>
                  </a:txBody>
                  <a:tcPr/>
                </a:tc>
                <a:extLst>
                  <a:ext uri="{0D108BD9-81ED-4DB2-BD59-A6C34878D82A}">
                    <a16:rowId xmlns:a16="http://schemas.microsoft.com/office/drawing/2014/main" xmlns="" val="347214337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extLst>
                  <a:ext uri="{0D108BD9-81ED-4DB2-BD59-A6C34878D82A}">
                    <a16:rowId xmlns:a16="http://schemas.microsoft.com/office/drawing/2014/main" xmlns="" val="218591483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字符指针变量</a:t>
                      </a:r>
                    </a:p>
                  </a:txBody>
                  <a:tcPr/>
                </a:tc>
                <a:tc>
                  <a:txBody>
                    <a:bodyPr/>
                    <a:lstStyle/>
                    <a:p>
                      <a:r>
                        <a:rPr lang="zh-CN" altLang="en-US" dirty="0" smtClean="0"/>
                        <a:t>字符数组名</a:t>
                      </a:r>
                      <a:endParaRPr lang="zh-CN" altLang="en-US" dirty="0"/>
                    </a:p>
                  </a:txBody>
                  <a:tcPr/>
                </a:tc>
                <a:extLst>
                  <a:ext uri="{0D108BD9-81ED-4DB2-BD59-A6C34878D82A}">
                    <a16:rowId xmlns:a16="http://schemas.microsoft.com/office/drawing/2014/main" xmlns="" val="327913188"/>
                  </a:ext>
                </a:extLst>
              </a:tr>
            </a:tbl>
          </a:graphicData>
        </a:graphic>
      </p:graphicFrame>
      <p:sp>
        <p:nvSpPr>
          <p:cNvPr id="4" name="灯片编号占位符 3"/>
          <p:cNvSpPr>
            <a:spLocks noGrp="1"/>
          </p:cNvSpPr>
          <p:nvPr>
            <p:ph type="sldNum" sz="quarter" idx="12"/>
          </p:nvPr>
        </p:nvSpPr>
        <p:spPr/>
        <p:txBody>
          <a:bodyPr/>
          <a:lstStyle/>
          <a:p>
            <a:fld id="{B058512A-BF6F-43D0-855A-BBBF14572BDB}" type="slidenum">
              <a:rPr lang="zh-CN" altLang="en-US" smtClean="0"/>
              <a:pPr/>
              <a:t>37</a:t>
            </a:fld>
            <a:endParaRPr lang="zh-CN" altLang="en-US"/>
          </a:p>
        </p:txBody>
      </p:sp>
      <p:sp>
        <p:nvSpPr>
          <p:cNvPr id="5" name="TextBox 4"/>
          <p:cNvSpPr txBox="1"/>
          <p:nvPr/>
        </p:nvSpPr>
        <p:spPr>
          <a:xfrm>
            <a:off x="693415" y="4267200"/>
            <a:ext cx="3558545" cy="1015663"/>
          </a:xfrm>
          <a:prstGeom prst="rect">
            <a:avLst/>
          </a:prstGeom>
          <a:noFill/>
          <a:ln>
            <a:solidFill>
              <a:schemeClr val="accent2"/>
            </a:solidFill>
          </a:ln>
        </p:spPr>
        <p:txBody>
          <a:bodyPr wrap="square" rtlCol="0">
            <a:spAutoFit/>
          </a:bodyPr>
          <a:lstStyle/>
          <a:p>
            <a:r>
              <a:rPr lang="en-US" altLang="zh-CN" sz="2000" dirty="0" smtClean="0"/>
              <a:t>char s[] = “</a:t>
            </a:r>
            <a:r>
              <a:rPr lang="en-US" altLang="zh-CN" sz="2000" dirty="0" err="1" smtClean="0"/>
              <a:t>abcd</a:t>
            </a:r>
            <a:r>
              <a:rPr lang="en-US" altLang="zh-CN" sz="2000" dirty="0" smtClean="0"/>
              <a:t>”;</a:t>
            </a:r>
          </a:p>
          <a:p>
            <a:r>
              <a:rPr lang="en-US" altLang="zh-CN" sz="2000" dirty="0" smtClean="0"/>
              <a:t>char *s = “</a:t>
            </a:r>
            <a:r>
              <a:rPr lang="en-US" altLang="zh-CN" sz="2000" dirty="0" err="1" smtClean="0"/>
              <a:t>abcd</a:t>
            </a:r>
            <a:r>
              <a:rPr lang="en-US" altLang="zh-CN" sz="2000" dirty="0" smtClean="0"/>
              <a:t>”;</a:t>
            </a:r>
          </a:p>
          <a:p>
            <a:r>
              <a:rPr lang="en-US" altLang="zh-CN" sz="2000" dirty="0" smtClean="0"/>
              <a:t>fun(s);</a:t>
            </a:r>
            <a:endParaRPr lang="zh-CN" altLang="en-US" sz="2000" dirty="0"/>
          </a:p>
        </p:txBody>
      </p:sp>
      <p:sp>
        <p:nvSpPr>
          <p:cNvPr id="7" name="TextBox 6"/>
          <p:cNvSpPr txBox="1"/>
          <p:nvPr/>
        </p:nvSpPr>
        <p:spPr>
          <a:xfrm>
            <a:off x="4823455" y="4297680"/>
            <a:ext cx="3558545" cy="707886"/>
          </a:xfrm>
          <a:prstGeom prst="rect">
            <a:avLst/>
          </a:prstGeom>
          <a:noFill/>
          <a:ln>
            <a:solidFill>
              <a:schemeClr val="accent2"/>
            </a:solidFill>
          </a:ln>
        </p:spPr>
        <p:txBody>
          <a:bodyPr wrap="square" rtlCol="0">
            <a:spAutoFit/>
          </a:bodyPr>
          <a:lstStyle/>
          <a:p>
            <a:r>
              <a:rPr lang="en-US" altLang="zh-CN" sz="2000" dirty="0" smtClean="0"/>
              <a:t>void fun(char s[]);</a:t>
            </a:r>
          </a:p>
          <a:p>
            <a:r>
              <a:rPr lang="en-US" altLang="zh-CN" sz="2000" dirty="0" smtClean="0"/>
              <a:t>void fun(char *s);</a:t>
            </a:r>
            <a:endParaRPr lang="zh-CN" altLang="en-US" sz="2000" dirty="0"/>
          </a:p>
        </p:txBody>
      </p:sp>
    </p:spTree>
    <p:extLst>
      <p:ext uri="{BB962C8B-B14F-4D97-AF65-F5344CB8AC3E}">
        <p14:creationId xmlns:p14="http://schemas.microsoft.com/office/powerpoint/2010/main" val="866299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33" y="0"/>
            <a:ext cx="10515600" cy="953383"/>
          </a:xfrm>
        </p:spPr>
        <p:txBody>
          <a:bodyPr/>
          <a:lstStyle/>
          <a:p>
            <a:r>
              <a:rPr lang="zh-CN" altLang="en-US"/>
              <a:t>使用字符指针变量和字符数组的比较</a:t>
            </a:r>
          </a:p>
        </p:txBody>
      </p:sp>
      <p:sp>
        <p:nvSpPr>
          <p:cNvPr id="14" name="MH_Desc_1"/>
          <p:cNvSpPr/>
          <p:nvPr>
            <p:custDataLst>
              <p:tags r:id="rId1"/>
            </p:custDataLst>
          </p:nvPr>
        </p:nvSpPr>
        <p:spPr>
          <a:xfrm>
            <a:off x="494632" y="832219"/>
            <a:ext cx="11183845" cy="55487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20000"/>
              </a:lnSpc>
              <a:spcAft>
                <a:spcPts val="600"/>
              </a:spcAft>
              <a:buAutoNum type="arabicParenBoth"/>
              <a:defRPr/>
            </a:pPr>
            <a:r>
              <a:rPr lang="zh-CN" altLang="en-US" sz="1600" b="1" dirty="0" smtClean="0">
                <a:solidFill>
                  <a:schemeClr val="tx1"/>
                </a:solidFill>
              </a:rPr>
              <a:t>字符</a:t>
            </a:r>
            <a:r>
              <a:rPr lang="zh-CN" altLang="en-US" sz="1600" b="1" dirty="0">
                <a:solidFill>
                  <a:schemeClr val="tx1"/>
                </a:solidFill>
              </a:rPr>
              <a:t>数组由若干个元素组成，每个元素中放一个字符，而字符指针变量中存放的是</a:t>
            </a:r>
            <a:r>
              <a:rPr lang="zh-CN" altLang="en-US" sz="1600" b="1" dirty="0" smtClean="0">
                <a:solidFill>
                  <a:schemeClr val="tx1"/>
                </a:solidFill>
              </a:rPr>
              <a:t>地址</a:t>
            </a:r>
            <a:r>
              <a:rPr lang="en-US" altLang="zh-CN" sz="1600" dirty="0" smtClean="0">
                <a:solidFill>
                  <a:schemeClr val="tx1"/>
                </a:solidFill>
              </a:rPr>
              <a:t>(</a:t>
            </a:r>
            <a:r>
              <a:rPr lang="zh-CN" altLang="en-US" sz="1600" dirty="0" smtClean="0">
                <a:solidFill>
                  <a:schemeClr val="tx1"/>
                </a:solidFill>
              </a:rPr>
              <a:t>字符串</a:t>
            </a:r>
            <a:r>
              <a:rPr lang="zh-CN" altLang="en-US" sz="1600" dirty="0">
                <a:solidFill>
                  <a:schemeClr val="tx1"/>
                </a:solidFill>
              </a:rPr>
              <a:t>第</a:t>
            </a:r>
            <a:r>
              <a:rPr lang="en-US" altLang="zh-CN" sz="1600" dirty="0">
                <a:solidFill>
                  <a:schemeClr val="tx1"/>
                </a:solidFill>
              </a:rPr>
              <a:t>1</a:t>
            </a:r>
            <a:r>
              <a:rPr lang="zh-CN" altLang="en-US" sz="1600" dirty="0">
                <a:solidFill>
                  <a:schemeClr val="tx1"/>
                </a:solidFill>
              </a:rPr>
              <a:t>个字符的</a:t>
            </a:r>
            <a:r>
              <a:rPr lang="zh-CN" altLang="en-US" sz="1600" dirty="0" smtClean="0">
                <a:solidFill>
                  <a:schemeClr val="tx1"/>
                </a:solidFill>
              </a:rPr>
              <a:t>地址</a:t>
            </a:r>
            <a:r>
              <a:rPr lang="en-US" altLang="zh-CN" sz="1600" dirty="0" smtClean="0">
                <a:solidFill>
                  <a:schemeClr val="tx1"/>
                </a:solidFill>
              </a:rPr>
              <a:t>)</a:t>
            </a:r>
            <a:r>
              <a:rPr lang="zh-CN" altLang="en-US" sz="1600" dirty="0" smtClean="0">
                <a:solidFill>
                  <a:schemeClr val="tx1"/>
                </a:solidFill>
              </a:rPr>
              <a:t>，</a:t>
            </a:r>
            <a:r>
              <a:rPr lang="zh-CN" altLang="en-US" sz="1600" dirty="0">
                <a:solidFill>
                  <a:schemeClr val="tx1"/>
                </a:solidFill>
              </a:rPr>
              <a:t>绝不是将字符串放到字符指针变量</a:t>
            </a:r>
            <a:r>
              <a:rPr lang="zh-CN" altLang="en-US" sz="1600" dirty="0" smtClean="0">
                <a:solidFill>
                  <a:schemeClr val="tx1"/>
                </a:solidFill>
              </a:rPr>
              <a:t>中。</a:t>
            </a:r>
            <a:endParaRPr lang="en-US" altLang="zh-CN" sz="1600" dirty="0" smtClean="0">
              <a:solidFill>
                <a:schemeClr val="tx1"/>
              </a:solidFill>
            </a:endParaRPr>
          </a:p>
          <a:p>
            <a:pPr marL="457200" indent="-457200" algn="just">
              <a:lnSpc>
                <a:spcPct val="120000"/>
              </a:lnSpc>
              <a:spcAft>
                <a:spcPts val="600"/>
              </a:spcAft>
              <a:buAutoNum type="arabicParenBoth"/>
              <a:defRPr/>
            </a:pPr>
            <a:r>
              <a:rPr lang="en-US" altLang="zh-CN" sz="1600" dirty="0" smtClean="0">
                <a:solidFill>
                  <a:schemeClr val="tx1"/>
                </a:solidFill>
              </a:rPr>
              <a:t> </a:t>
            </a:r>
            <a:r>
              <a:rPr lang="zh-CN" altLang="en-US" sz="1600" dirty="0">
                <a:solidFill>
                  <a:schemeClr val="tx1"/>
                </a:solidFill>
              </a:rPr>
              <a:t>赋值方式。</a:t>
            </a:r>
            <a:r>
              <a:rPr lang="zh-CN" altLang="en-US" sz="1600" b="1" dirty="0">
                <a:solidFill>
                  <a:schemeClr val="tx1"/>
                </a:solidFill>
              </a:rPr>
              <a:t>可以对字符指针变量赋值，但不能对数组名赋值</a:t>
            </a:r>
            <a:r>
              <a:rPr lang="zh-CN" altLang="en-US" sz="1600" b="1" dirty="0" smtClean="0">
                <a:solidFill>
                  <a:schemeClr val="tx1"/>
                </a:solidFill>
              </a:rPr>
              <a:t>。</a:t>
            </a:r>
            <a:r>
              <a:rPr lang="en-US" altLang="zh-CN" sz="1600" dirty="0" smtClean="0">
                <a:solidFill>
                  <a:schemeClr val="tx1"/>
                </a:solidFill>
              </a:rPr>
              <a:t>(</a:t>
            </a:r>
            <a:r>
              <a:rPr lang="zh-CN" altLang="en-US" sz="1600" dirty="0" smtClean="0">
                <a:solidFill>
                  <a:schemeClr val="tx1"/>
                </a:solidFill>
              </a:rPr>
              <a:t>数组名是常量）</a:t>
            </a: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初始化的含义</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endParaRPr lang="en-US" altLang="zh-CN" sz="1600" dirty="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存储单元的内容。</a:t>
            </a:r>
            <a:r>
              <a:rPr lang="zh-CN" altLang="en-US" sz="1600" b="1" dirty="0">
                <a:solidFill>
                  <a:schemeClr val="tx1"/>
                </a:solidFill>
              </a:rPr>
              <a:t>编译时为字符数组分配若干存储单元，以存放各元素的值，而对字符指针变量，只分配一个存储单元</a:t>
            </a:r>
            <a:r>
              <a:rPr lang="en-US" altLang="zh-CN" sz="1600" dirty="0">
                <a:solidFill>
                  <a:schemeClr val="tx1"/>
                </a:solidFill>
              </a:rPr>
              <a:t>(Visual C++</a:t>
            </a:r>
            <a:r>
              <a:rPr lang="zh-CN" altLang="en-US" sz="1600" dirty="0">
                <a:solidFill>
                  <a:schemeClr val="tx1"/>
                </a:solidFill>
              </a:rPr>
              <a:t>为指针变量分配</a:t>
            </a:r>
            <a:r>
              <a:rPr lang="en-US" altLang="zh-CN" sz="1600" dirty="0">
                <a:solidFill>
                  <a:schemeClr val="tx1"/>
                </a:solidFill>
              </a:rPr>
              <a:t>4</a:t>
            </a:r>
            <a:r>
              <a:rPr lang="zh-CN" altLang="en-US" sz="1600" dirty="0">
                <a:solidFill>
                  <a:schemeClr val="tx1"/>
                </a:solidFill>
              </a:rPr>
              <a:t>个字节</a:t>
            </a:r>
            <a:r>
              <a:rPr lang="en-US" altLang="zh-CN" sz="1600" dirty="0">
                <a:solidFill>
                  <a:schemeClr val="tx1"/>
                </a:solidFill>
              </a:rPr>
              <a:t>)</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b="1" dirty="0">
                <a:solidFill>
                  <a:schemeClr val="tx1"/>
                </a:solidFill>
              </a:rPr>
              <a:t>指针变量的值是可以改变的，而字符数组名代表一个固定的值</a:t>
            </a:r>
            <a:r>
              <a:rPr lang="en-US" altLang="zh-CN" sz="1600" b="1" dirty="0">
                <a:solidFill>
                  <a:schemeClr val="tx1"/>
                </a:solidFill>
              </a:rPr>
              <a:t>(</a:t>
            </a:r>
            <a:r>
              <a:rPr lang="zh-CN" altLang="en-US" sz="1600" b="1" dirty="0">
                <a:solidFill>
                  <a:schemeClr val="tx1"/>
                </a:solidFill>
              </a:rPr>
              <a:t>数组首元素的地址</a:t>
            </a:r>
            <a:r>
              <a:rPr lang="en-US" altLang="zh-CN" sz="1600" b="1" dirty="0">
                <a:solidFill>
                  <a:schemeClr val="tx1"/>
                </a:solidFill>
              </a:rPr>
              <a:t>)</a:t>
            </a:r>
            <a:r>
              <a:rPr lang="zh-CN" altLang="en-US" sz="1600" b="1" dirty="0">
                <a:solidFill>
                  <a:schemeClr val="tx1"/>
                </a:solidFill>
              </a:rPr>
              <a:t>，不能改变</a:t>
            </a:r>
            <a:r>
              <a:rPr lang="zh-CN" altLang="en-US" sz="1600" b="1" dirty="0" smtClean="0">
                <a:solidFill>
                  <a:schemeClr val="tx1"/>
                </a:solidFill>
              </a:rPr>
              <a:t>。</a:t>
            </a:r>
            <a:endParaRPr lang="en-US" altLang="zh-CN" sz="1600" b="1"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字符数组中各元素的值是可以改变的</a:t>
            </a:r>
            <a:r>
              <a:rPr lang="en-US" altLang="zh-CN" sz="1600" dirty="0">
                <a:solidFill>
                  <a:schemeClr val="tx1"/>
                </a:solidFill>
              </a:rPr>
              <a:t>(</a:t>
            </a:r>
            <a:r>
              <a:rPr lang="zh-CN" altLang="en-US" sz="1600" dirty="0">
                <a:solidFill>
                  <a:schemeClr val="tx1"/>
                </a:solidFill>
              </a:rPr>
              <a:t>可以对它们再赋值</a:t>
            </a:r>
            <a:r>
              <a:rPr lang="en-US" altLang="zh-CN" sz="1600" dirty="0">
                <a:solidFill>
                  <a:schemeClr val="tx1"/>
                </a:solidFill>
              </a:rPr>
              <a:t>)</a:t>
            </a:r>
            <a:r>
              <a:rPr lang="zh-CN" altLang="en-US" sz="1600" dirty="0">
                <a:solidFill>
                  <a:schemeClr val="tx1"/>
                </a:solidFill>
              </a:rPr>
              <a:t>，但</a:t>
            </a:r>
            <a:r>
              <a:rPr lang="zh-CN" altLang="en-US" sz="1600" b="1" dirty="0">
                <a:solidFill>
                  <a:schemeClr val="tx1"/>
                </a:solidFill>
              </a:rPr>
              <a:t>字符指针变量指向的字符串常量</a:t>
            </a:r>
            <a:r>
              <a:rPr lang="zh-CN" altLang="en-US" sz="1600" dirty="0">
                <a:solidFill>
                  <a:schemeClr val="tx1"/>
                </a:solidFill>
              </a:rPr>
              <a:t>中的内容是不可以被取代的</a:t>
            </a:r>
            <a:r>
              <a:rPr lang="en-US" altLang="zh-CN" sz="1600" dirty="0">
                <a:solidFill>
                  <a:schemeClr val="tx1"/>
                </a:solidFill>
              </a:rPr>
              <a:t>(</a:t>
            </a:r>
            <a:r>
              <a:rPr lang="zh-CN" altLang="en-US" sz="1600" dirty="0">
                <a:solidFill>
                  <a:schemeClr val="tx1"/>
                </a:solidFill>
              </a:rPr>
              <a:t>不能对它们再赋值</a:t>
            </a:r>
            <a:r>
              <a:rPr lang="en-US" altLang="zh-CN" sz="1600" dirty="0">
                <a:solidFill>
                  <a:schemeClr val="tx1"/>
                </a:solidFill>
              </a:rPr>
              <a:t>)</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引用数组元素。对字符数组可以用下标法</a:t>
            </a:r>
            <a:r>
              <a:rPr lang="en-US" altLang="zh-CN" sz="1600" dirty="0">
                <a:solidFill>
                  <a:schemeClr val="tx1"/>
                </a:solidFill>
              </a:rPr>
              <a:t>(</a:t>
            </a:r>
            <a:r>
              <a:rPr lang="zh-CN" altLang="en-US" sz="1600" dirty="0">
                <a:solidFill>
                  <a:schemeClr val="tx1"/>
                </a:solidFill>
              </a:rPr>
              <a:t>用数组名和下标</a:t>
            </a:r>
            <a:r>
              <a:rPr lang="en-US" altLang="zh-CN" sz="1600" dirty="0">
                <a:solidFill>
                  <a:schemeClr val="tx1"/>
                </a:solidFill>
              </a:rPr>
              <a:t>)</a:t>
            </a:r>
            <a:r>
              <a:rPr lang="zh-CN" altLang="en-US" sz="1600" dirty="0">
                <a:solidFill>
                  <a:schemeClr val="tx1"/>
                </a:solidFill>
              </a:rPr>
              <a:t>引用一个数组元素</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a[5])</a:t>
            </a:r>
            <a:r>
              <a:rPr lang="zh-CN" altLang="en-US" sz="1600" dirty="0">
                <a:solidFill>
                  <a:schemeClr val="tx1"/>
                </a:solidFill>
              </a:rPr>
              <a:t>，也可以用地址法</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(a+5))</a:t>
            </a:r>
            <a:r>
              <a:rPr lang="zh-CN" altLang="en-US" sz="1600" dirty="0">
                <a:solidFill>
                  <a:schemeClr val="tx1"/>
                </a:solidFill>
              </a:rPr>
              <a:t>引用数组元素</a:t>
            </a:r>
            <a:r>
              <a:rPr lang="en-US" altLang="zh-CN" sz="1600" dirty="0">
                <a:solidFill>
                  <a:schemeClr val="tx1"/>
                </a:solidFill>
              </a:rPr>
              <a:t>a[5]</a:t>
            </a:r>
            <a:r>
              <a:rPr lang="zh-CN" altLang="en-US" sz="1600" dirty="0">
                <a:solidFill>
                  <a:schemeClr val="tx1"/>
                </a:solidFill>
              </a:rPr>
              <a:t>。如果定义了字符指针变量</a:t>
            </a:r>
            <a:r>
              <a:rPr lang="en-US" altLang="zh-CN" sz="1600" dirty="0">
                <a:solidFill>
                  <a:schemeClr val="tx1"/>
                </a:solidFill>
              </a:rPr>
              <a:t>p</a:t>
            </a:r>
            <a:r>
              <a:rPr lang="zh-CN" altLang="en-US" sz="1600" dirty="0">
                <a:solidFill>
                  <a:schemeClr val="tx1"/>
                </a:solidFill>
              </a:rPr>
              <a:t>，并使它指向数组</a:t>
            </a:r>
            <a:r>
              <a:rPr lang="en-US" altLang="zh-CN" sz="1600" dirty="0">
                <a:solidFill>
                  <a:schemeClr val="tx1"/>
                </a:solidFill>
              </a:rPr>
              <a:t>a</a:t>
            </a:r>
            <a:r>
              <a:rPr lang="zh-CN" altLang="en-US" sz="1600" dirty="0">
                <a:solidFill>
                  <a:schemeClr val="tx1"/>
                </a:solidFill>
              </a:rPr>
              <a:t>的首元素，则可以用指针变量带下标的形式引用数组元素</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p[5])</a:t>
            </a:r>
            <a:r>
              <a:rPr lang="zh-CN" altLang="en-US" sz="1600" dirty="0">
                <a:solidFill>
                  <a:schemeClr val="tx1"/>
                </a:solidFill>
              </a:rPr>
              <a:t>，同样，可以用地址法</a:t>
            </a:r>
            <a:r>
              <a:rPr lang="en-US" altLang="zh-CN" sz="1600" dirty="0">
                <a:solidFill>
                  <a:schemeClr val="tx1"/>
                </a:solidFill>
              </a:rPr>
              <a:t>(</a:t>
            </a:r>
            <a:r>
              <a:rPr lang="zh-CN" altLang="en-US" sz="1600" dirty="0">
                <a:solidFill>
                  <a:schemeClr val="tx1"/>
                </a:solidFill>
              </a:rPr>
              <a:t>如*</a:t>
            </a:r>
            <a:r>
              <a:rPr lang="en-US" altLang="zh-CN" sz="1600" dirty="0">
                <a:solidFill>
                  <a:schemeClr val="tx1"/>
                </a:solidFill>
              </a:rPr>
              <a:t>(p+5))</a:t>
            </a:r>
            <a:r>
              <a:rPr lang="zh-CN" altLang="en-US" sz="1600" dirty="0">
                <a:solidFill>
                  <a:schemeClr val="tx1"/>
                </a:solidFill>
              </a:rPr>
              <a:t>引用数组元素</a:t>
            </a:r>
            <a:r>
              <a:rPr lang="en-US" altLang="zh-CN" sz="1600" dirty="0">
                <a:solidFill>
                  <a:schemeClr val="tx1"/>
                </a:solidFill>
              </a:rPr>
              <a:t>a[5]</a:t>
            </a:r>
            <a:r>
              <a:rPr lang="zh-CN" altLang="en-US" sz="1600" dirty="0" smtClean="0">
                <a:solidFill>
                  <a:schemeClr val="tx1"/>
                </a:solidFill>
              </a:rPr>
              <a:t>。</a:t>
            </a:r>
            <a:endParaRPr lang="en-US" altLang="zh-CN" sz="1600" dirty="0" smtClean="0">
              <a:solidFill>
                <a:schemeClr val="tx1"/>
              </a:solidFill>
            </a:endParaRPr>
          </a:p>
          <a:p>
            <a:pPr marL="457200" indent="-457200" algn="just">
              <a:lnSpc>
                <a:spcPct val="120000"/>
              </a:lnSpc>
              <a:spcAft>
                <a:spcPts val="600"/>
              </a:spcAft>
              <a:buAutoNum type="arabicParenBoth"/>
              <a:defRPr/>
            </a:pPr>
            <a:r>
              <a:rPr lang="zh-CN" altLang="en-US" sz="1600" dirty="0">
                <a:solidFill>
                  <a:schemeClr val="tx1"/>
                </a:solidFill>
              </a:rPr>
              <a:t>用指针变量指向一个格式字符串，可以用它代替</a:t>
            </a:r>
            <a:r>
              <a:rPr lang="en-US" altLang="zh-CN" sz="1600" dirty="0" err="1">
                <a:solidFill>
                  <a:schemeClr val="tx1"/>
                </a:solidFill>
              </a:rPr>
              <a:t>printf</a:t>
            </a:r>
            <a:r>
              <a:rPr lang="zh-CN" altLang="en-US" sz="1600" dirty="0">
                <a:solidFill>
                  <a:schemeClr val="tx1"/>
                </a:solidFill>
              </a:rPr>
              <a:t>函数中的格式字符串</a:t>
            </a:r>
            <a:r>
              <a:rPr lang="zh-CN" altLang="en-US" sz="1600" dirty="0" smtClean="0">
                <a:solidFill>
                  <a:schemeClr val="tx1"/>
                </a:solidFill>
              </a:rPr>
              <a:t>。</a:t>
            </a:r>
            <a:endParaRPr lang="en-US" altLang="zh-CN" sz="1600" dirty="0">
              <a:solidFill>
                <a:schemeClr val="tx1"/>
              </a:solidFill>
            </a:endParaRPr>
          </a:p>
        </p:txBody>
      </p:sp>
      <p:sp>
        <p:nvSpPr>
          <p:cNvPr id="5" name="圆角矩形 4">
            <a:extLst>
              <a:ext uri="{FF2B5EF4-FFF2-40B4-BE49-F238E27FC236}">
                <a16:creationId xmlns:a16="http://schemas.microsoft.com/office/drawing/2014/main" xmlns="" id="{5382CD89-35B6-4BD4-B332-B011068CC402}"/>
              </a:ext>
            </a:extLst>
          </p:cNvPr>
          <p:cNvSpPr/>
          <p:nvPr/>
        </p:nvSpPr>
        <p:spPr>
          <a:xfrm>
            <a:off x="1036320" y="2228500"/>
            <a:ext cx="222371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dirty="0" smtClean="0">
                <a:solidFill>
                  <a:schemeClr val="tx1"/>
                </a:solidFill>
              </a:rPr>
              <a:t>char *a = "China!";</a:t>
            </a:r>
            <a:endParaRPr lang="zh-CN" altLang="en-US" sz="1600" dirty="0">
              <a:solidFill>
                <a:srgbClr val="008000"/>
              </a:solidFill>
            </a:endParaRPr>
          </a:p>
        </p:txBody>
      </p:sp>
      <p:sp>
        <p:nvSpPr>
          <p:cNvPr id="6" name="圆角矩形 5">
            <a:extLst>
              <a:ext uri="{FF2B5EF4-FFF2-40B4-BE49-F238E27FC236}">
                <a16:creationId xmlns:a16="http://schemas.microsoft.com/office/drawing/2014/main" xmlns="" id="{5382CD89-35B6-4BD4-B332-B011068CC402}"/>
              </a:ext>
            </a:extLst>
          </p:cNvPr>
          <p:cNvSpPr/>
          <p:nvPr/>
        </p:nvSpPr>
        <p:spPr>
          <a:xfrm>
            <a:off x="3677479" y="1995096"/>
            <a:ext cx="2074953"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pt-BR" altLang="zh-CN" sz="1600" dirty="0" smtClean="0"/>
              <a:t>*</a:t>
            </a:r>
            <a:r>
              <a:rPr lang="en-US" altLang="zh-CN" sz="1600" dirty="0" smtClean="0"/>
              <a:t>a</a:t>
            </a:r>
            <a:r>
              <a:rPr lang="pt-BR" altLang="zh-CN" sz="1600" dirty="0" smtClean="0"/>
              <a:t>;	</a:t>
            </a:r>
            <a:endParaRPr lang="zh-CN" altLang="en-US" sz="1600" dirty="0">
              <a:solidFill>
                <a:srgbClr val="008000"/>
              </a:solidFill>
            </a:endParaRPr>
          </a:p>
          <a:p>
            <a:pPr defTabSz="363538">
              <a:lnSpc>
                <a:spcPct val="120000"/>
              </a:lnSpc>
            </a:pPr>
            <a:r>
              <a:rPr lang="pt-BR" altLang="zh-CN" sz="1600" dirty="0" smtClean="0"/>
              <a:t>a = ″China!″;</a:t>
            </a:r>
          </a:p>
        </p:txBody>
      </p:sp>
      <p:sp>
        <p:nvSpPr>
          <p:cNvPr id="7" name="文本框 6"/>
          <p:cNvSpPr txBox="1"/>
          <p:nvPr/>
        </p:nvSpPr>
        <p:spPr>
          <a:xfrm>
            <a:off x="3273262" y="21846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8" name="圆角矩形 7">
            <a:extLst>
              <a:ext uri="{FF2B5EF4-FFF2-40B4-BE49-F238E27FC236}">
                <a16:creationId xmlns:a16="http://schemas.microsoft.com/office/drawing/2014/main" xmlns="" id="{5382CD89-35B6-4BD4-B332-B011068CC402}"/>
              </a:ext>
            </a:extLst>
          </p:cNvPr>
          <p:cNvSpPr/>
          <p:nvPr/>
        </p:nvSpPr>
        <p:spPr>
          <a:xfrm>
            <a:off x="5810045" y="2228500"/>
            <a:ext cx="256681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363">
              <a:lnSpc>
                <a:spcPct val="120000"/>
              </a:lnSpc>
              <a:defRPr/>
            </a:pPr>
            <a:r>
              <a:rPr lang="en-US" altLang="zh-CN" sz="1600" dirty="0" smtClean="0">
                <a:solidFill>
                  <a:schemeClr val="tx1"/>
                </a:solidFill>
              </a:rPr>
              <a:t>char </a:t>
            </a:r>
            <a:r>
              <a:rPr lang="en-US" altLang="zh-CN" sz="1600" dirty="0" err="1" smtClean="0">
                <a:solidFill>
                  <a:schemeClr val="tx1"/>
                </a:solidFill>
              </a:rPr>
              <a:t>str</a:t>
            </a:r>
            <a:r>
              <a:rPr lang="en-US" altLang="zh-CN" sz="1600" dirty="0" smtClean="0">
                <a:solidFill>
                  <a:schemeClr val="tx1"/>
                </a:solidFill>
              </a:rPr>
              <a:t>[14] = "China!";</a:t>
            </a:r>
            <a:endParaRPr lang="zh-CN" altLang="en-US" sz="1600" dirty="0">
              <a:solidFill>
                <a:srgbClr val="008000"/>
              </a:solidFill>
            </a:endParaRPr>
          </a:p>
        </p:txBody>
      </p:sp>
      <p:sp>
        <p:nvSpPr>
          <p:cNvPr id="9" name="圆角矩形 8">
            <a:extLst>
              <a:ext uri="{FF2B5EF4-FFF2-40B4-BE49-F238E27FC236}">
                <a16:creationId xmlns:a16="http://schemas.microsoft.com/office/drawing/2014/main" xmlns="" id="{5382CD89-35B6-4BD4-B332-B011068CC402}"/>
              </a:ext>
            </a:extLst>
          </p:cNvPr>
          <p:cNvSpPr/>
          <p:nvPr/>
        </p:nvSpPr>
        <p:spPr>
          <a:xfrm>
            <a:off x="8774463" y="1995096"/>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dirty="0"/>
              <a:t>char </a:t>
            </a:r>
            <a:r>
              <a:rPr lang="en-US" altLang="zh-CN" sz="1600" dirty="0" err="1" smtClean="0"/>
              <a:t>str</a:t>
            </a:r>
            <a:r>
              <a:rPr lang="en-US" altLang="zh-CN" sz="1600" dirty="0" smtClean="0"/>
              <a:t>[14]</a:t>
            </a:r>
            <a:r>
              <a:rPr lang="pt-BR" altLang="zh-CN" sz="1600" dirty="0" smtClean="0"/>
              <a:t>;	</a:t>
            </a:r>
            <a:endParaRPr lang="zh-CN" altLang="en-US" sz="1600" dirty="0">
              <a:solidFill>
                <a:srgbClr val="008000"/>
              </a:solidFill>
            </a:endParaRPr>
          </a:p>
          <a:p>
            <a:pPr defTabSz="363538">
              <a:lnSpc>
                <a:spcPct val="120000"/>
              </a:lnSpc>
            </a:pPr>
            <a:r>
              <a:rPr lang="pt-BR" altLang="zh-CN" sz="1600" dirty="0" smtClean="0"/>
              <a:t>str</a:t>
            </a:r>
            <a:r>
              <a:rPr lang="pt-BR" altLang="zh-CN" sz="1600" dirty="0"/>
              <a:t> </a:t>
            </a:r>
            <a:r>
              <a:rPr lang="pt-BR" altLang="zh-CN" sz="1600" dirty="0" smtClean="0"/>
              <a:t>= ″China!″;</a:t>
            </a:r>
          </a:p>
        </p:txBody>
      </p:sp>
      <mc:AlternateContent xmlns:mc="http://schemas.openxmlformats.org/markup-compatibility/2006" xmlns:a14="http://schemas.microsoft.com/office/drawing/2010/main">
        <mc:Choice Requires="a14">
          <p:sp>
            <p:nvSpPr>
              <p:cNvPr id="10" name="文本框 9"/>
              <p:cNvSpPr txBox="1"/>
              <p:nvPr/>
            </p:nvSpPr>
            <p:spPr>
              <a:xfrm>
                <a:off x="8451045" y="2209305"/>
                <a:ext cx="39099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8451045" y="2209305"/>
                <a:ext cx="390992" cy="400110"/>
              </a:xfrm>
              <a:prstGeom prst="rect">
                <a:avLst/>
              </a:prstGeom>
              <a:blipFill rotWithShape="1">
                <a:blip r:embed="rId4"/>
                <a:stretch>
                  <a:fillRect l="-1250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10738771" y="2228500"/>
            <a:ext cx="427958" cy="435466"/>
          </a:xfrm>
          <a:prstGeom prst="rect">
            <a:avLst/>
          </a:prstGeom>
        </p:spPr>
      </p:pic>
      <p:sp>
        <p:nvSpPr>
          <p:cNvPr id="12" name="圆角矩形 11">
            <a:extLst>
              <a:ext uri="{FF2B5EF4-FFF2-40B4-BE49-F238E27FC236}">
                <a16:creationId xmlns:a16="http://schemas.microsoft.com/office/drawing/2014/main" xmlns="" id="{5382CD89-35B6-4BD4-B332-B011068CC402}"/>
              </a:ext>
            </a:extLst>
          </p:cNvPr>
          <p:cNvSpPr/>
          <p:nvPr/>
        </p:nvSpPr>
        <p:spPr>
          <a:xfrm>
            <a:off x="4719558"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smtClean="0"/>
              <a:t>*</a:t>
            </a:r>
            <a:r>
              <a:rPr lang="en-US" altLang="zh-CN" sz="1600" smtClean="0"/>
              <a:t>a</a:t>
            </a:r>
            <a:r>
              <a:rPr lang="pt-BR" altLang="zh-CN" sz="1600" smtClean="0"/>
              <a:t>;	</a:t>
            </a:r>
            <a:endParaRPr lang="zh-CN" altLang="en-US" sz="1600">
              <a:solidFill>
                <a:srgbClr val="008000"/>
              </a:solidFill>
            </a:endParaRPr>
          </a:p>
          <a:p>
            <a:pPr defTabSz="363538">
              <a:lnSpc>
                <a:spcPct val="120000"/>
              </a:lnSpc>
            </a:pPr>
            <a:r>
              <a:rPr lang="en-US" altLang="zh-CN" sz="1600" smtClean="0"/>
              <a:t>scanf("%s",a);</a:t>
            </a:r>
            <a:endParaRPr lang="pt-BR" altLang="zh-CN" sz="1600" smtClean="0"/>
          </a:p>
        </p:txBody>
      </p:sp>
      <p:pic>
        <p:nvPicPr>
          <p:cNvPr id="13" name="图片 12">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6394306" y="3361176"/>
            <a:ext cx="335940" cy="341834"/>
          </a:xfrm>
          <a:prstGeom prst="rect">
            <a:avLst/>
          </a:prstGeom>
        </p:spPr>
      </p:pic>
      <p:sp>
        <p:nvSpPr>
          <p:cNvPr id="15" name="圆角矩形 14">
            <a:extLst>
              <a:ext uri="{FF2B5EF4-FFF2-40B4-BE49-F238E27FC236}">
                <a16:creationId xmlns:a16="http://schemas.microsoft.com/office/drawing/2014/main" xmlns="" id="{5382CD89-35B6-4BD4-B332-B011068CC402}"/>
              </a:ext>
            </a:extLst>
          </p:cNvPr>
          <p:cNvSpPr/>
          <p:nvPr/>
        </p:nvSpPr>
        <p:spPr>
          <a:xfrm>
            <a:off x="7239961" y="3034140"/>
            <a:ext cx="2894639"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smtClean="0"/>
              <a:t>*</a:t>
            </a:r>
            <a:r>
              <a:rPr lang="en-US" altLang="zh-CN" sz="1600" smtClean="0"/>
              <a:t>a,str[10]</a:t>
            </a:r>
            <a:r>
              <a:rPr lang="pt-BR" altLang="zh-CN" sz="1600" smtClean="0"/>
              <a:t>;</a:t>
            </a:r>
          </a:p>
          <a:p>
            <a:pPr defTabSz="363538">
              <a:lnSpc>
                <a:spcPct val="120000"/>
              </a:lnSpc>
            </a:pPr>
            <a:r>
              <a:rPr lang="pt-BR" altLang="zh-CN" sz="1600" smtClean="0"/>
              <a:t>a=str; </a:t>
            </a:r>
            <a:r>
              <a:rPr lang="en-US" altLang="zh-CN" sz="1600" smtClean="0"/>
              <a:t>scanf("%s",a);</a:t>
            </a:r>
            <a:endParaRPr lang="pt-BR" altLang="zh-CN" sz="1600" smtClean="0"/>
          </a:p>
        </p:txBody>
      </p:sp>
      <p:pic>
        <p:nvPicPr>
          <p:cNvPr id="16" name="图片 15">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9657131" y="3338645"/>
            <a:ext cx="370757" cy="364365"/>
          </a:xfrm>
          <a:prstGeom prst="rect">
            <a:avLst/>
          </a:prstGeom>
        </p:spPr>
      </p:pic>
      <p:sp>
        <p:nvSpPr>
          <p:cNvPr id="17" name="圆角矩形 16">
            <a:extLst>
              <a:ext uri="{FF2B5EF4-FFF2-40B4-BE49-F238E27FC236}">
                <a16:creationId xmlns:a16="http://schemas.microsoft.com/office/drawing/2014/main" xmlns="" id="{5382CD89-35B6-4BD4-B332-B011068CC402}"/>
              </a:ext>
            </a:extLst>
          </p:cNvPr>
          <p:cNvSpPr/>
          <p:nvPr/>
        </p:nvSpPr>
        <p:spPr>
          <a:xfrm>
            <a:off x="3260036"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en-US" altLang="zh-CN" sz="1600" smtClean="0"/>
              <a:t>a[]="House"</a:t>
            </a:r>
            <a:r>
              <a:rPr lang="pt-BR" altLang="zh-CN" sz="1600" smtClean="0"/>
              <a:t>;	</a:t>
            </a:r>
            <a:endParaRPr lang="zh-CN" altLang="en-US" sz="1600">
              <a:solidFill>
                <a:srgbClr val="008000"/>
              </a:solidFill>
            </a:endParaRPr>
          </a:p>
          <a:p>
            <a:pPr defTabSz="363538">
              <a:lnSpc>
                <a:spcPct val="120000"/>
              </a:lnSpc>
            </a:pPr>
            <a:r>
              <a:rPr lang="en-US" altLang="zh-CN" sz="1600" smtClean="0"/>
              <a:t>a[2]='r';</a:t>
            </a:r>
            <a:endParaRPr lang="pt-BR" altLang="zh-CN" sz="1600" smtClean="0"/>
          </a:p>
        </p:txBody>
      </p:sp>
      <p:sp>
        <p:nvSpPr>
          <p:cNvPr id="19" name="圆角矩形 18">
            <a:extLst>
              <a:ext uri="{FF2B5EF4-FFF2-40B4-BE49-F238E27FC236}">
                <a16:creationId xmlns:a16="http://schemas.microsoft.com/office/drawing/2014/main" xmlns="" id="{5382CD89-35B6-4BD4-B332-B011068CC402}"/>
              </a:ext>
            </a:extLst>
          </p:cNvPr>
          <p:cNvSpPr/>
          <p:nvPr/>
        </p:nvSpPr>
        <p:spPr>
          <a:xfrm>
            <a:off x="6069999"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pt-BR" altLang="zh-CN" sz="1600"/>
              <a:t>char </a:t>
            </a:r>
            <a:r>
              <a:rPr lang="zh-CN" altLang="en-US" sz="1600" smtClean="0"/>
              <a:t>*</a:t>
            </a:r>
            <a:r>
              <a:rPr lang="en-US" altLang="zh-CN" sz="1600" smtClean="0"/>
              <a:t>b="House"</a:t>
            </a:r>
            <a:r>
              <a:rPr lang="pt-BR" altLang="zh-CN" sz="1600" smtClean="0"/>
              <a:t>;</a:t>
            </a:r>
          </a:p>
          <a:p>
            <a:pPr defTabSz="363538">
              <a:lnSpc>
                <a:spcPct val="120000"/>
              </a:lnSpc>
            </a:pPr>
            <a:r>
              <a:rPr lang="en-US" altLang="zh-CN" sz="1600" smtClean="0"/>
              <a:t>b[2]='r';</a:t>
            </a:r>
            <a:endParaRPr lang="pt-BR" altLang="zh-CN" sz="1600" smtClean="0"/>
          </a:p>
        </p:txBody>
      </p:sp>
      <p:pic>
        <p:nvPicPr>
          <p:cNvPr id="20" name="图片 19">
            <a:extLst>
              <a:ext uri="{FF2B5EF4-FFF2-40B4-BE49-F238E27FC236}">
                <a16:creationId xmlns:a16="http://schemas.microsoft.com/office/drawing/2014/main" xmlns="" id="{EC7F420D-6316-480A-A6EA-5B56568F664C}"/>
              </a:ext>
            </a:extLst>
          </p:cNvPr>
          <p:cNvPicPr>
            <a:picLocks noChangeAspect="1"/>
          </p:cNvPicPr>
          <p:nvPr/>
        </p:nvPicPr>
        <p:blipFill>
          <a:blip r:embed="rId6" cstate="print"/>
          <a:stretch>
            <a:fillRect/>
          </a:stretch>
        </p:blipFill>
        <p:spPr>
          <a:xfrm>
            <a:off x="5199983" y="4705574"/>
            <a:ext cx="380138" cy="373584"/>
          </a:xfrm>
          <a:prstGeom prst="rect">
            <a:avLst/>
          </a:prstGeom>
        </p:spPr>
      </p:pic>
      <p:pic>
        <p:nvPicPr>
          <p:cNvPr id="18" name="图片 17">
            <a:extLst>
              <a:ext uri="{FF2B5EF4-FFF2-40B4-BE49-F238E27FC236}">
                <a16:creationId xmlns:a16="http://schemas.microsoft.com/office/drawing/2014/main" xmlns="" id="{F85C959A-118B-495F-B8CB-F9B90295EF73}"/>
              </a:ext>
            </a:extLst>
          </p:cNvPr>
          <p:cNvPicPr>
            <a:picLocks noChangeAspect="1"/>
          </p:cNvPicPr>
          <p:nvPr/>
        </p:nvPicPr>
        <p:blipFill>
          <a:blip r:embed="rId5" cstate="print"/>
          <a:stretch>
            <a:fillRect/>
          </a:stretch>
        </p:blipFill>
        <p:spPr>
          <a:xfrm>
            <a:off x="8042657" y="4719453"/>
            <a:ext cx="347428" cy="353523"/>
          </a:xfrm>
          <a:prstGeom prst="rect">
            <a:avLst/>
          </a:prstGeom>
        </p:spPr>
      </p:pic>
      <p:sp>
        <p:nvSpPr>
          <p:cNvPr id="21" name="圆角矩形 20">
            <a:extLst>
              <a:ext uri="{FF2B5EF4-FFF2-40B4-BE49-F238E27FC236}">
                <a16:creationId xmlns:a16="http://schemas.microsoft.com/office/drawing/2014/main" xmlns="" id="{5382CD89-35B6-4BD4-B332-B011068CC402}"/>
              </a:ext>
            </a:extLst>
          </p:cNvPr>
          <p:cNvSpPr/>
          <p:nvPr/>
        </p:nvSpPr>
        <p:spPr>
          <a:xfrm>
            <a:off x="7873779" y="5679549"/>
            <a:ext cx="3170411"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t>char *format="a=%d,b=%f\n";</a:t>
            </a:r>
          </a:p>
          <a:p>
            <a:pPr defTabSz="363538">
              <a:lnSpc>
                <a:spcPct val="120000"/>
              </a:lnSpc>
            </a:pPr>
            <a:r>
              <a:rPr lang="en-US" altLang="zh-CN" sz="1600" smtClean="0"/>
              <a:t>printf(format,a,b);</a:t>
            </a:r>
            <a:endParaRPr lang="pt-BR" altLang="zh-CN" sz="1600" smtClean="0"/>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38</a:t>
            </a:fld>
            <a:endParaRPr lang="zh-CN" altLang="en-US"/>
          </a:p>
        </p:txBody>
      </p:sp>
    </p:spTree>
    <p:extLst>
      <p:ext uri="{BB962C8B-B14F-4D97-AF65-F5344CB8AC3E}">
        <p14:creationId xmlns:p14="http://schemas.microsoft.com/office/powerpoint/2010/main" val="2443829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94" y="290904"/>
            <a:ext cx="10515600" cy="953383"/>
          </a:xfrm>
        </p:spPr>
        <p:txBody>
          <a:bodyPr/>
          <a:lstStyle/>
          <a:p>
            <a:r>
              <a:rPr lang="zh-CN" altLang="en-US"/>
              <a:t>使用字符指针变量和字符数组的比较</a:t>
            </a:r>
          </a:p>
        </p:txBody>
      </p:sp>
      <p:sp>
        <p:nvSpPr>
          <p:cNvPr id="3" name="矩形 2"/>
          <p:cNvSpPr/>
          <p:nvPr/>
        </p:nvSpPr>
        <p:spPr>
          <a:xfrm>
            <a:off x="1110859" y="5942722"/>
            <a:ext cx="972046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指针变量的值是可以改变的，而字符数组名代表一个固定的值</a:t>
            </a:r>
            <a:r>
              <a:rPr lang="en-US" altLang="zh-CN">
                <a:solidFill>
                  <a:schemeClr val="lt1"/>
                </a:solidFill>
              </a:rPr>
              <a:t>(</a:t>
            </a:r>
            <a:r>
              <a:rPr lang="zh-CN" altLang="en-US">
                <a:solidFill>
                  <a:schemeClr val="lt1"/>
                </a:solidFill>
              </a:rPr>
              <a:t>数组首元素的地址</a:t>
            </a:r>
            <a:r>
              <a:rPr lang="en-US" altLang="zh-CN">
                <a:solidFill>
                  <a:schemeClr val="lt1"/>
                </a:solidFill>
              </a:rPr>
              <a:t>)</a:t>
            </a:r>
            <a:r>
              <a:rPr lang="zh-CN" altLang="en-US">
                <a:solidFill>
                  <a:schemeClr val="lt1"/>
                </a:solidFill>
              </a:rPr>
              <a:t>，不能改变。</a:t>
            </a:r>
            <a:endParaRPr lang="en-US" altLang="zh-CN">
              <a:solidFill>
                <a:schemeClr val="lt1"/>
              </a:solidFill>
            </a:endParaRPr>
          </a:p>
        </p:txBody>
      </p:sp>
      <p:sp>
        <p:nvSpPr>
          <p:cNvPr id="12" name="内容占位符 2"/>
          <p:cNvSpPr>
            <a:spLocks noGrp="1"/>
          </p:cNvSpPr>
          <p:nvPr>
            <p:ph idx="1"/>
          </p:nvPr>
        </p:nvSpPr>
        <p:spPr>
          <a:xfrm>
            <a:off x="713293" y="1029763"/>
            <a:ext cx="10716707"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8.21】</a:t>
            </a:r>
            <a:r>
              <a:rPr lang="zh-CN" altLang="en-US" sz="2000">
                <a:solidFill>
                  <a:schemeClr val="accent1"/>
                </a:solidFill>
              </a:rPr>
              <a:t>改变指针变量的值。 </a:t>
            </a:r>
          </a:p>
        </p:txBody>
      </p:sp>
      <p:sp>
        <p:nvSpPr>
          <p:cNvPr id="13" name="圆角矩形 12">
            <a:extLst>
              <a:ext uri="{FF2B5EF4-FFF2-40B4-BE49-F238E27FC236}">
                <a16:creationId xmlns:a16="http://schemas.microsoft.com/office/drawing/2014/main" xmlns="" id="{5382CD89-35B6-4BD4-B332-B011068CC402}"/>
              </a:ext>
            </a:extLst>
          </p:cNvPr>
          <p:cNvSpPr/>
          <p:nvPr/>
        </p:nvSpPr>
        <p:spPr>
          <a:xfrm>
            <a:off x="937874" y="1582423"/>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*a="I love China!";</a:t>
            </a:r>
          </a:p>
          <a:p>
            <a:pPr defTabSz="363538">
              <a:lnSpc>
                <a:spcPct val="120000"/>
              </a:lnSpc>
            </a:pPr>
            <a:r>
              <a:rPr lang="en-US" altLang="zh-CN" sz="1400"/>
              <a:t>	a=a+7;	</a:t>
            </a:r>
            <a:r>
              <a:rPr lang="en-US" altLang="zh-CN" sz="1400" smtClean="0"/>
              <a:t>		</a:t>
            </a:r>
            <a:r>
              <a:rPr lang="en-US" altLang="zh-CN" sz="1400" smtClean="0">
                <a:solidFill>
                  <a:srgbClr val="008000"/>
                </a:solidFill>
              </a:rPr>
              <a:t>//</a:t>
            </a:r>
            <a:r>
              <a:rPr lang="zh-CN" altLang="en-US" sz="1400">
                <a:solidFill>
                  <a:srgbClr val="008000"/>
                </a:solidFill>
              </a:rPr>
              <a:t>改变指针变量的值，即改变指针变量的指向</a:t>
            </a:r>
          </a:p>
          <a:p>
            <a:pPr defTabSz="363538">
              <a:lnSpc>
                <a:spcPct val="120000"/>
              </a:lnSpc>
            </a:pPr>
            <a:r>
              <a:rPr lang="zh-CN" altLang="en-US" sz="1400"/>
              <a:t>	</a:t>
            </a:r>
            <a:r>
              <a:rPr lang="en-US" altLang="zh-CN" sz="1400"/>
              <a:t>printf("%s\n",a);	</a:t>
            </a:r>
            <a:r>
              <a:rPr lang="en-US" altLang="zh-CN" sz="1400">
                <a:solidFill>
                  <a:srgbClr val="008000"/>
                </a:solidFill>
              </a:rPr>
              <a:t>//</a:t>
            </a:r>
            <a:r>
              <a:rPr lang="zh-CN" altLang="en-US" sz="1400">
                <a:solidFill>
                  <a:srgbClr val="008000"/>
                </a:solidFill>
              </a:rPr>
              <a:t>输出从</a:t>
            </a:r>
            <a:r>
              <a:rPr lang="en-US" altLang="zh-CN" sz="1400">
                <a:solidFill>
                  <a:srgbClr val="008000"/>
                </a:solidFill>
              </a:rPr>
              <a:t>a</a:t>
            </a:r>
            <a:r>
              <a:rPr lang="zh-CN" altLang="en-US" sz="1400">
                <a:solidFill>
                  <a:srgbClr val="008000"/>
                </a:solidFill>
              </a:rPr>
              <a:t>指向的字符开始的字符串</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4367212" y="3090862"/>
            <a:ext cx="3457575" cy="676275"/>
          </a:xfrm>
          <a:prstGeom prst="rect">
            <a:avLst/>
          </a:prstGeom>
        </p:spPr>
      </p:pic>
      <p:sp>
        <p:nvSpPr>
          <p:cNvPr id="15" name="圆角矩形 14">
            <a:extLst>
              <a:ext uri="{FF2B5EF4-FFF2-40B4-BE49-F238E27FC236}">
                <a16:creationId xmlns:a16="http://schemas.microsoft.com/office/drawing/2014/main" xmlns="" id="{5382CD89-35B6-4BD4-B332-B011068CC402}"/>
              </a:ext>
            </a:extLst>
          </p:cNvPr>
          <p:cNvSpPr/>
          <p:nvPr/>
        </p:nvSpPr>
        <p:spPr>
          <a:xfrm>
            <a:off x="937874" y="3872109"/>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char </a:t>
            </a:r>
            <a:r>
              <a:rPr lang="en-US" altLang="zh-CN" sz="1400" smtClean="0"/>
              <a:t>str[]={"</a:t>
            </a:r>
            <a:r>
              <a:rPr lang="en-US" altLang="zh-CN" sz="1400"/>
              <a:t>I love China</a:t>
            </a:r>
            <a:r>
              <a:rPr lang="en-US" altLang="zh-CN" sz="1400" smtClean="0"/>
              <a:t>!"};</a:t>
            </a:r>
            <a:endParaRPr lang="en-US" altLang="zh-CN" sz="1400"/>
          </a:p>
          <a:p>
            <a:pPr defTabSz="363538">
              <a:lnSpc>
                <a:spcPct val="120000"/>
              </a:lnSpc>
            </a:pPr>
            <a:r>
              <a:rPr lang="en-US" altLang="zh-CN" sz="1400"/>
              <a:t>	</a:t>
            </a:r>
            <a:r>
              <a:rPr lang="en-US" altLang="zh-CN" sz="1400" smtClean="0"/>
              <a:t>str=str+7;</a:t>
            </a:r>
          </a:p>
          <a:p>
            <a:pPr defTabSz="363538">
              <a:lnSpc>
                <a:spcPct val="120000"/>
              </a:lnSpc>
            </a:pPr>
            <a:r>
              <a:rPr lang="zh-CN" altLang="en-US" sz="1400"/>
              <a:t>	</a:t>
            </a:r>
            <a:r>
              <a:rPr lang="en-US" altLang="zh-CN" sz="1400"/>
              <a:t>printf("%s\n</a:t>
            </a:r>
            <a:r>
              <a:rPr lang="en-US" altLang="zh-CN" sz="1400" smtClean="0"/>
              <a:t>",str);</a:t>
            </a:r>
            <a:endParaRPr lang="zh-CN" altLang="en-US" sz="1400">
              <a:solidFill>
                <a:srgbClr val="008000"/>
              </a:solidFill>
            </a:endParaRP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16" name="图片 15">
            <a:extLst>
              <a:ext uri="{FF2B5EF4-FFF2-40B4-BE49-F238E27FC236}">
                <a16:creationId xmlns:a16="http://schemas.microsoft.com/office/drawing/2014/main" xmlns="" id="{F85C959A-118B-495F-B8CB-F9B90295EF73}"/>
              </a:ext>
            </a:extLst>
          </p:cNvPr>
          <p:cNvPicPr>
            <a:picLocks noChangeAspect="1"/>
          </p:cNvPicPr>
          <p:nvPr/>
        </p:nvPicPr>
        <p:blipFill>
          <a:blip r:embed="rId4" cstate="print"/>
          <a:stretch>
            <a:fillRect/>
          </a:stretch>
        </p:blipFill>
        <p:spPr>
          <a:xfrm>
            <a:off x="7281862" y="4578704"/>
            <a:ext cx="542925" cy="552450"/>
          </a:xfrm>
          <a:prstGeom prst="rect">
            <a:avLst/>
          </a:prstGeom>
        </p:spPr>
      </p:pic>
      <p:grpSp>
        <p:nvGrpSpPr>
          <p:cNvPr id="17" name="组合 16"/>
          <p:cNvGrpSpPr/>
          <p:nvPr/>
        </p:nvGrpSpPr>
        <p:grpSpPr>
          <a:xfrm>
            <a:off x="8497106" y="2565243"/>
            <a:ext cx="2757019" cy="2334101"/>
            <a:chOff x="8050698" y="5019262"/>
            <a:chExt cx="2757019" cy="2334101"/>
          </a:xfrm>
          <a:effectLst>
            <a:outerShdw blurRad="63500" sx="102000" sy="102000" algn="ctr" rotWithShape="0">
              <a:prstClr val="black">
                <a:alpha val="40000"/>
              </a:prstClr>
            </a:outerShdw>
          </a:effectLst>
        </p:grpSpPr>
        <p:sp>
          <p:nvSpPr>
            <p:cNvPr id="18" name="剪去单角的矩形 17"/>
            <p:cNvSpPr/>
            <p:nvPr/>
          </p:nvSpPr>
          <p:spPr>
            <a:xfrm>
              <a:off x="8050698" y="5019262"/>
              <a:ext cx="2757019" cy="233410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0" name="文本框 19"/>
            <p:cNvSpPr txBox="1"/>
            <p:nvPr/>
          </p:nvSpPr>
          <p:spPr>
            <a:xfrm>
              <a:off x="8388007" y="5054496"/>
              <a:ext cx="2340198" cy="2160591"/>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a</a:t>
              </a:r>
              <a:r>
                <a:rPr lang="zh-CN" altLang="en-US" sz="1400">
                  <a:solidFill>
                    <a:schemeClr val="bg1"/>
                  </a:solidFill>
                </a:rPr>
                <a:t>的值是可以变化的。</a:t>
              </a:r>
              <a:r>
                <a:rPr lang="en-US" altLang="zh-CN" sz="1400">
                  <a:solidFill>
                    <a:schemeClr val="bg1"/>
                  </a:solidFill>
                </a:rPr>
                <a:t>printf</a:t>
              </a:r>
              <a:r>
                <a:rPr lang="zh-CN" altLang="en-US" sz="1400">
                  <a:solidFill>
                    <a:schemeClr val="bg1"/>
                  </a:solidFill>
                </a:rPr>
                <a:t>函数输出字符串时，从指针变量</a:t>
              </a:r>
              <a:r>
                <a:rPr lang="en-US" altLang="zh-CN" sz="1400">
                  <a:solidFill>
                    <a:schemeClr val="bg1"/>
                  </a:solidFill>
                </a:rPr>
                <a:t>a</a:t>
              </a:r>
              <a:r>
                <a:rPr lang="zh-CN" altLang="en-US" sz="1400">
                  <a:solidFill>
                    <a:schemeClr val="bg1"/>
                  </a:solidFill>
                </a:rPr>
                <a:t>当时所指向的元素开始，逐个输出各个字符，直到</a:t>
              </a:r>
              <a:r>
                <a:rPr lang="zh-CN" altLang="en-US" sz="1400" smtClean="0">
                  <a:solidFill>
                    <a:schemeClr val="bg1"/>
                  </a:solidFill>
                </a:rPr>
                <a:t>遇</a:t>
              </a:r>
              <a:r>
                <a:rPr lang="en-US" altLang="zh-CN" sz="1400">
                  <a:solidFill>
                    <a:schemeClr val="bg1"/>
                  </a:solidFill>
                </a:rPr>
                <a:t>'</a:t>
              </a:r>
              <a:r>
                <a:rPr lang="en-US" altLang="zh-CN" sz="1400" smtClean="0">
                  <a:solidFill>
                    <a:schemeClr val="bg1"/>
                  </a:solidFill>
                </a:rPr>
                <a:t>\0'</a:t>
              </a:r>
              <a:r>
                <a:rPr lang="zh-CN" altLang="en-US" sz="1400" smtClean="0">
                  <a:solidFill>
                    <a:schemeClr val="bg1"/>
                  </a:solidFill>
                </a:rPr>
                <a:t>为止</a:t>
              </a:r>
              <a:r>
                <a:rPr lang="zh-CN" altLang="en-US" sz="1400">
                  <a:solidFill>
                    <a:schemeClr val="bg1"/>
                  </a:solidFill>
                </a:rPr>
                <a:t>。而数组名虽然代表地址，但它是常量，它的值是不能改变的。</a:t>
              </a:r>
              <a:endParaRPr lang="en-US" altLang="zh-CN" sz="1400" b="1">
                <a:solidFill>
                  <a:schemeClr val="bg1"/>
                </a:solidFill>
              </a:endParaRPr>
            </a:p>
          </p:txBody>
        </p:sp>
      </p:grpSp>
      <p:sp>
        <p:nvSpPr>
          <p:cNvPr id="5" name="灯片编号占位符 4"/>
          <p:cNvSpPr>
            <a:spLocks noGrp="1"/>
          </p:cNvSpPr>
          <p:nvPr>
            <p:ph type="sldNum" sz="quarter" idx="12"/>
          </p:nvPr>
        </p:nvSpPr>
        <p:spPr/>
        <p:txBody>
          <a:bodyPr/>
          <a:lstStyle/>
          <a:p>
            <a:fld id="{B058512A-BF6F-43D0-855A-BBBF14572BDB}" type="slidenum">
              <a:rPr lang="zh-CN" altLang="en-US" smtClean="0"/>
              <a:pPr/>
              <a:t>39</a:t>
            </a:fld>
            <a:endParaRPr lang="zh-CN" altLang="en-US"/>
          </a:p>
        </p:txBody>
      </p:sp>
    </p:spTree>
    <p:extLst>
      <p:ext uri="{BB962C8B-B14F-4D97-AF65-F5344CB8AC3E}">
        <p14:creationId xmlns:p14="http://schemas.microsoft.com/office/powerpoint/2010/main" val="1833182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775" y="156500"/>
            <a:ext cx="10970796" cy="552660"/>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8.1】</a:t>
            </a:r>
            <a:r>
              <a:rPr lang="zh-CN" altLang="en-US" sz="2000" dirty="0">
                <a:solidFill>
                  <a:schemeClr val="accent1"/>
                </a:solidFill>
              </a:rPr>
              <a:t>通过指针变量访问整型变量。</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15240" y="657951"/>
            <a:ext cx="6892933" cy="461231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dirty="0"/>
              <a:t>#include &lt;</a:t>
            </a:r>
            <a:r>
              <a:rPr lang="en-US" altLang="zh-CN" dirty="0" err="1"/>
              <a:t>stdio.h</a:t>
            </a:r>
            <a:r>
              <a:rPr lang="en-US" altLang="zh-CN" dirty="0"/>
              <a:t>&gt;</a:t>
            </a:r>
          </a:p>
          <a:p>
            <a:pPr defTabSz="363538">
              <a:lnSpc>
                <a:spcPct val="120000"/>
              </a:lnSpc>
            </a:pPr>
            <a:r>
              <a:rPr lang="en-US" altLang="zh-CN" dirty="0" err="1"/>
              <a:t>int</a:t>
            </a:r>
            <a:r>
              <a:rPr lang="en-US" altLang="zh-CN" dirty="0"/>
              <a:t> main()</a:t>
            </a:r>
          </a:p>
          <a:p>
            <a:pPr defTabSz="363538">
              <a:lnSpc>
                <a:spcPct val="120000"/>
              </a:lnSpc>
            </a:pPr>
            <a:r>
              <a:rPr lang="en-US" altLang="zh-CN" dirty="0"/>
              <a:t>{	</a:t>
            </a:r>
            <a:endParaRPr lang="en-US" altLang="zh-CN" dirty="0" smtClean="0"/>
          </a:p>
          <a:p>
            <a:pPr defTabSz="363538">
              <a:lnSpc>
                <a:spcPct val="120000"/>
              </a:lnSpc>
            </a:pPr>
            <a:r>
              <a:rPr lang="en-US" altLang="zh-CN" dirty="0"/>
              <a:t> </a:t>
            </a:r>
            <a:r>
              <a:rPr lang="en-US" altLang="zh-CN" dirty="0" smtClean="0"/>
              <a:t>  </a:t>
            </a:r>
            <a:r>
              <a:rPr lang="en-US" altLang="zh-CN" dirty="0" err="1" smtClean="0"/>
              <a:t>int</a:t>
            </a:r>
            <a:r>
              <a:rPr lang="en-US" altLang="zh-CN" dirty="0" smtClean="0"/>
              <a:t> </a:t>
            </a:r>
            <a:r>
              <a:rPr lang="en-US" altLang="zh-CN" dirty="0"/>
              <a:t>a=100,b=10</a:t>
            </a:r>
            <a:r>
              <a:rPr lang="en-US" altLang="zh-CN" dirty="0" smtClean="0"/>
              <a:t>;   </a:t>
            </a:r>
            <a:r>
              <a:rPr lang="en-US" altLang="zh-CN" dirty="0" smtClean="0">
                <a:solidFill>
                  <a:srgbClr val="008000"/>
                </a:solidFill>
              </a:rPr>
              <a:t>//</a:t>
            </a:r>
            <a:r>
              <a:rPr lang="zh-CN" altLang="en-US" dirty="0">
                <a:solidFill>
                  <a:srgbClr val="008000"/>
                </a:solidFill>
              </a:rPr>
              <a:t>定义整型变量</a:t>
            </a:r>
            <a:r>
              <a:rPr lang="en-US" altLang="zh-CN" dirty="0" err="1">
                <a:solidFill>
                  <a:srgbClr val="008000"/>
                </a:solidFill>
              </a:rPr>
              <a:t>a,b</a:t>
            </a:r>
            <a:r>
              <a:rPr lang="zh-CN" altLang="en-US" dirty="0">
                <a:solidFill>
                  <a:srgbClr val="008000"/>
                </a:solidFill>
              </a:rPr>
              <a:t>，并初始化</a:t>
            </a:r>
          </a:p>
          <a:p>
            <a:pPr defTabSz="363538">
              <a:lnSpc>
                <a:spcPct val="120000"/>
              </a:lnSpc>
            </a:pPr>
            <a:r>
              <a:rPr lang="zh-CN" altLang="en-US" dirty="0"/>
              <a:t>	</a:t>
            </a:r>
            <a:r>
              <a:rPr lang="en-US" altLang="zh-CN" b="1" dirty="0" err="1"/>
              <a:t>int</a:t>
            </a:r>
            <a:r>
              <a:rPr lang="en-US" altLang="zh-CN" b="1" dirty="0"/>
              <a:t> *pointer_1,*pointer_2</a:t>
            </a:r>
            <a:r>
              <a:rPr lang="en-US" altLang="zh-CN" b="1" dirty="0" smtClean="0"/>
              <a:t>;</a:t>
            </a:r>
          </a:p>
          <a:p>
            <a:pPr defTabSz="363538">
              <a:lnSpc>
                <a:spcPct val="120000"/>
              </a:lnSpc>
            </a:pPr>
            <a:r>
              <a:rPr lang="en-US" altLang="zh-CN" dirty="0"/>
              <a:t>	</a:t>
            </a:r>
            <a:r>
              <a:rPr lang="en-US" altLang="zh-CN" dirty="0">
                <a:solidFill>
                  <a:srgbClr val="008000"/>
                </a:solidFill>
              </a:rPr>
              <a:t>//</a:t>
            </a:r>
            <a:r>
              <a:rPr lang="zh-CN" altLang="en-US" dirty="0">
                <a:solidFill>
                  <a:srgbClr val="008000"/>
                </a:solidFill>
              </a:rPr>
              <a:t>定义指向整型数据的指针变量</a:t>
            </a:r>
            <a:r>
              <a:rPr lang="en-US" altLang="zh-CN" dirty="0">
                <a:solidFill>
                  <a:srgbClr val="008000"/>
                </a:solidFill>
              </a:rPr>
              <a:t>pointer_1, pointer_2</a:t>
            </a:r>
          </a:p>
          <a:p>
            <a:pPr defTabSz="363538">
              <a:lnSpc>
                <a:spcPct val="120000"/>
              </a:lnSpc>
            </a:pPr>
            <a:r>
              <a:rPr lang="en-US" altLang="zh-CN" dirty="0"/>
              <a:t>	</a:t>
            </a:r>
            <a:r>
              <a:rPr lang="en-US" altLang="zh-CN" b="1" dirty="0" smtClean="0"/>
              <a:t>pointer_1 = &amp;</a:t>
            </a:r>
            <a:r>
              <a:rPr lang="en-US" altLang="zh-CN" b="1" dirty="0"/>
              <a:t>a</a:t>
            </a:r>
            <a:r>
              <a:rPr lang="en-US" altLang="zh-CN" b="1" dirty="0" smtClean="0"/>
              <a:t>;</a:t>
            </a:r>
            <a:r>
              <a:rPr lang="en-US" altLang="zh-CN" dirty="0" smtClean="0"/>
              <a:t>	</a:t>
            </a:r>
            <a:r>
              <a:rPr lang="en-US" altLang="zh-CN" dirty="0">
                <a:solidFill>
                  <a:srgbClr val="008000"/>
                </a:solidFill>
              </a:rPr>
              <a:t>//</a:t>
            </a:r>
            <a:r>
              <a:rPr lang="zh-CN" altLang="en-US" dirty="0">
                <a:solidFill>
                  <a:srgbClr val="008000"/>
                </a:solidFill>
              </a:rPr>
              <a:t>把变量</a:t>
            </a:r>
            <a:r>
              <a:rPr lang="en-US" altLang="zh-CN" dirty="0">
                <a:solidFill>
                  <a:srgbClr val="008000"/>
                </a:solidFill>
              </a:rPr>
              <a:t>a</a:t>
            </a:r>
            <a:r>
              <a:rPr lang="zh-CN" altLang="en-US" dirty="0">
                <a:solidFill>
                  <a:srgbClr val="008000"/>
                </a:solidFill>
              </a:rPr>
              <a:t>的地址赋给指针变量</a:t>
            </a:r>
            <a:r>
              <a:rPr lang="en-US" altLang="zh-CN" dirty="0">
                <a:solidFill>
                  <a:srgbClr val="008000"/>
                </a:solidFill>
              </a:rPr>
              <a:t>pointer_1</a:t>
            </a:r>
          </a:p>
          <a:p>
            <a:pPr defTabSz="363538">
              <a:lnSpc>
                <a:spcPct val="120000"/>
              </a:lnSpc>
            </a:pPr>
            <a:r>
              <a:rPr lang="en-US" altLang="zh-CN" dirty="0"/>
              <a:t>	</a:t>
            </a:r>
            <a:r>
              <a:rPr lang="en-US" altLang="zh-CN" b="1" dirty="0" smtClean="0"/>
              <a:t>pointer_2 = &amp;</a:t>
            </a:r>
            <a:r>
              <a:rPr lang="en-US" altLang="zh-CN" b="1" dirty="0"/>
              <a:t>b</a:t>
            </a:r>
            <a:r>
              <a:rPr lang="en-US" altLang="zh-CN" b="1" dirty="0" smtClean="0"/>
              <a:t>;</a:t>
            </a:r>
            <a:r>
              <a:rPr lang="en-US" altLang="zh-CN" dirty="0" smtClean="0"/>
              <a:t>	</a:t>
            </a:r>
            <a:r>
              <a:rPr lang="en-US" altLang="zh-CN" dirty="0">
                <a:solidFill>
                  <a:srgbClr val="008000"/>
                </a:solidFill>
              </a:rPr>
              <a:t>//</a:t>
            </a:r>
            <a:r>
              <a:rPr lang="zh-CN" altLang="en-US" dirty="0">
                <a:solidFill>
                  <a:srgbClr val="008000"/>
                </a:solidFill>
              </a:rPr>
              <a:t>把变量</a:t>
            </a:r>
            <a:r>
              <a:rPr lang="en-US" altLang="zh-CN" dirty="0">
                <a:solidFill>
                  <a:srgbClr val="008000"/>
                </a:solidFill>
              </a:rPr>
              <a:t>b</a:t>
            </a:r>
            <a:r>
              <a:rPr lang="zh-CN" altLang="en-US" dirty="0">
                <a:solidFill>
                  <a:srgbClr val="008000"/>
                </a:solidFill>
              </a:rPr>
              <a:t>的地址赋给指针变量</a:t>
            </a:r>
            <a:r>
              <a:rPr lang="en-US" altLang="zh-CN" dirty="0">
                <a:solidFill>
                  <a:srgbClr val="008000"/>
                </a:solidFill>
              </a:rPr>
              <a:t>pointer_2 </a:t>
            </a:r>
          </a:p>
          <a:p>
            <a:pPr defTabSz="363538">
              <a:lnSpc>
                <a:spcPct val="120000"/>
              </a:lnSpc>
            </a:pPr>
            <a:r>
              <a:rPr lang="en-US" altLang="zh-CN" dirty="0"/>
              <a:t>	</a:t>
            </a:r>
            <a:r>
              <a:rPr lang="en-US" altLang="zh-CN" dirty="0" err="1"/>
              <a:t>printf</a:t>
            </a:r>
            <a:r>
              <a:rPr lang="en-US" altLang="zh-CN" dirty="0" smtClean="0"/>
              <a:t>(“a</a:t>
            </a:r>
            <a:r>
              <a:rPr lang="en-US" altLang="zh-CN" dirty="0"/>
              <a:t>=%</a:t>
            </a:r>
            <a:r>
              <a:rPr lang="en-US" altLang="zh-CN" dirty="0" err="1"/>
              <a:t>d,b</a:t>
            </a:r>
            <a:r>
              <a:rPr lang="en-US" altLang="zh-CN" dirty="0"/>
              <a:t>=%</a:t>
            </a:r>
            <a:r>
              <a:rPr lang="en-US" altLang="zh-CN" dirty="0" smtClean="0"/>
              <a:t>d\n”,</a:t>
            </a:r>
            <a:r>
              <a:rPr lang="en-US" altLang="zh-CN" dirty="0" err="1"/>
              <a:t>a,b</a:t>
            </a:r>
            <a:r>
              <a:rPr lang="en-US" altLang="zh-CN" dirty="0" smtClean="0"/>
              <a:t>);</a:t>
            </a:r>
            <a:r>
              <a:rPr lang="en-US" altLang="zh-CN" dirty="0" smtClean="0">
                <a:solidFill>
                  <a:srgbClr val="008000"/>
                </a:solidFill>
              </a:rPr>
              <a:t>//</a:t>
            </a:r>
            <a:r>
              <a:rPr lang="zh-CN" altLang="en-US" dirty="0">
                <a:solidFill>
                  <a:srgbClr val="008000"/>
                </a:solidFill>
              </a:rPr>
              <a:t>输出变量</a:t>
            </a:r>
            <a:r>
              <a:rPr lang="en-US" altLang="zh-CN" dirty="0">
                <a:solidFill>
                  <a:srgbClr val="008000"/>
                </a:solidFill>
              </a:rPr>
              <a:t>a</a:t>
            </a:r>
            <a:r>
              <a:rPr lang="zh-CN" altLang="en-US" dirty="0">
                <a:solidFill>
                  <a:srgbClr val="008000"/>
                </a:solidFill>
              </a:rPr>
              <a:t>和</a:t>
            </a:r>
            <a:r>
              <a:rPr lang="en-US" altLang="zh-CN" dirty="0">
                <a:solidFill>
                  <a:srgbClr val="008000"/>
                </a:solidFill>
              </a:rPr>
              <a:t>b</a:t>
            </a:r>
            <a:r>
              <a:rPr lang="zh-CN" altLang="en-US" dirty="0" smtClean="0">
                <a:solidFill>
                  <a:srgbClr val="008000"/>
                </a:solidFill>
              </a:rPr>
              <a:t>的值</a:t>
            </a:r>
            <a:r>
              <a:rPr lang="en-US" altLang="zh-CN" dirty="0" smtClean="0">
                <a:solidFill>
                  <a:srgbClr val="008000"/>
                </a:solidFill>
              </a:rPr>
              <a:t>(</a:t>
            </a:r>
            <a:r>
              <a:rPr lang="zh-CN" altLang="en-US" b="1" dirty="0" smtClean="0">
                <a:solidFill>
                  <a:srgbClr val="008000"/>
                </a:solidFill>
              </a:rPr>
              <a:t>直接访问</a:t>
            </a:r>
            <a:r>
              <a:rPr lang="en-US" altLang="zh-CN" dirty="0" smtClean="0">
                <a:solidFill>
                  <a:srgbClr val="008000"/>
                </a:solidFill>
              </a:rPr>
              <a:t>)</a:t>
            </a:r>
            <a:endParaRPr lang="zh-CN" altLang="en-US" dirty="0">
              <a:solidFill>
                <a:srgbClr val="008000"/>
              </a:solidFill>
            </a:endParaRPr>
          </a:p>
          <a:p>
            <a:pPr defTabSz="363538">
              <a:lnSpc>
                <a:spcPct val="120000"/>
              </a:lnSpc>
            </a:pPr>
            <a:r>
              <a:rPr lang="zh-CN" altLang="en-US" dirty="0"/>
              <a:t>	</a:t>
            </a:r>
            <a:r>
              <a:rPr lang="en-US" altLang="zh-CN" dirty="0" err="1"/>
              <a:t>printf</a:t>
            </a:r>
            <a:r>
              <a:rPr lang="en-US" altLang="zh-CN" dirty="0"/>
              <a:t>("*pointer_1=%d,*pointer_2=%d\n",*pointer_1,*pointer_2);</a:t>
            </a:r>
          </a:p>
          <a:p>
            <a:pPr defTabSz="363538">
              <a:lnSpc>
                <a:spcPct val="120000"/>
              </a:lnSpc>
            </a:pPr>
            <a:r>
              <a:rPr lang="en-US" altLang="zh-CN" dirty="0"/>
              <a:t>	</a:t>
            </a:r>
            <a:r>
              <a:rPr lang="en-US" altLang="zh-CN" dirty="0">
                <a:solidFill>
                  <a:srgbClr val="008000"/>
                </a:solidFill>
              </a:rPr>
              <a:t>//</a:t>
            </a:r>
            <a:r>
              <a:rPr lang="zh-CN" altLang="en-US" dirty="0">
                <a:solidFill>
                  <a:srgbClr val="008000"/>
                </a:solidFill>
              </a:rPr>
              <a:t>输出变量</a:t>
            </a:r>
            <a:r>
              <a:rPr lang="en-US" altLang="zh-CN" dirty="0">
                <a:solidFill>
                  <a:srgbClr val="008000"/>
                </a:solidFill>
              </a:rPr>
              <a:t>a</a:t>
            </a:r>
            <a:r>
              <a:rPr lang="zh-CN" altLang="en-US" dirty="0">
                <a:solidFill>
                  <a:srgbClr val="008000"/>
                </a:solidFill>
              </a:rPr>
              <a:t>和</a:t>
            </a:r>
            <a:r>
              <a:rPr lang="en-US" altLang="zh-CN" dirty="0">
                <a:solidFill>
                  <a:srgbClr val="008000"/>
                </a:solidFill>
              </a:rPr>
              <a:t>b</a:t>
            </a:r>
            <a:r>
              <a:rPr lang="zh-CN" altLang="en-US" dirty="0">
                <a:solidFill>
                  <a:srgbClr val="008000"/>
                </a:solidFill>
              </a:rPr>
              <a:t>的</a:t>
            </a:r>
            <a:r>
              <a:rPr lang="zh-CN" altLang="en-US" dirty="0" smtClean="0">
                <a:solidFill>
                  <a:srgbClr val="008000"/>
                </a:solidFill>
              </a:rPr>
              <a:t>值</a:t>
            </a:r>
            <a:r>
              <a:rPr lang="en-US" altLang="zh-CN" dirty="0" smtClean="0">
                <a:solidFill>
                  <a:srgbClr val="008000"/>
                </a:solidFill>
              </a:rPr>
              <a:t>(</a:t>
            </a:r>
            <a:r>
              <a:rPr lang="zh-CN" altLang="en-US" b="1" dirty="0" smtClean="0">
                <a:solidFill>
                  <a:srgbClr val="008000"/>
                </a:solidFill>
              </a:rPr>
              <a:t>间接访问</a:t>
            </a:r>
            <a:r>
              <a:rPr lang="en-US" altLang="zh-CN" dirty="0" smtClean="0">
                <a:solidFill>
                  <a:srgbClr val="008000"/>
                </a:solidFill>
              </a:rPr>
              <a:t>)</a:t>
            </a:r>
            <a:endParaRPr lang="zh-CN" altLang="en-US" dirty="0">
              <a:solidFill>
                <a:srgbClr val="008000"/>
              </a:solidFill>
            </a:endParaRPr>
          </a:p>
          <a:p>
            <a:pPr defTabSz="363538">
              <a:lnSpc>
                <a:spcPct val="120000"/>
              </a:lnSpc>
            </a:pPr>
            <a:r>
              <a:rPr lang="zh-CN" altLang="en-US" dirty="0"/>
              <a:t>	</a:t>
            </a:r>
            <a:r>
              <a:rPr lang="en-US" altLang="zh-CN" dirty="0"/>
              <a:t>return 0;</a:t>
            </a:r>
          </a:p>
          <a:p>
            <a:pPr defTabSz="363538">
              <a:lnSpc>
                <a:spcPct val="120000"/>
              </a:lnSpc>
            </a:pPr>
            <a:r>
              <a:rPr lang="en-US" altLang="zh-CN" dirty="0"/>
              <a:t>}</a:t>
            </a:r>
          </a:p>
        </p:txBody>
      </p:sp>
      <p:grpSp>
        <p:nvGrpSpPr>
          <p:cNvPr id="29" name="组合 28">
            <a:extLst>
              <a:ext uri="{FF2B5EF4-FFF2-40B4-BE49-F238E27FC236}">
                <a16:creationId xmlns:a16="http://schemas.microsoft.com/office/drawing/2014/main" xmlns="" id="{72FED9F1-F22B-43A2-AA08-BCBCFA721ADB}"/>
              </a:ext>
            </a:extLst>
          </p:cNvPr>
          <p:cNvGrpSpPr/>
          <p:nvPr/>
        </p:nvGrpSpPr>
        <p:grpSpPr>
          <a:xfrm>
            <a:off x="6892933" y="879718"/>
            <a:ext cx="5082850" cy="2747402"/>
            <a:chOff x="8050698" y="5019263"/>
            <a:chExt cx="5082850" cy="2019787"/>
          </a:xfrm>
          <a:solidFill>
            <a:schemeClr val="accent4"/>
          </a:solidFill>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xmlns="" id="{D2D4F8D5-CA85-40B7-A512-998B7515EC3A}"/>
                </a:ext>
              </a:extLst>
            </p:cNvPr>
            <p:cNvSpPr/>
            <p:nvPr/>
          </p:nvSpPr>
          <p:spPr>
            <a:xfrm>
              <a:off x="8050698" y="5019263"/>
              <a:ext cx="5082850" cy="2019787"/>
            </a:xfrm>
            <a:prstGeom prst="snip1Rect">
              <a:avLst>
                <a:gd name="adj" fmla="val 593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a:extLst>
                <a:ext uri="{FF2B5EF4-FFF2-40B4-BE49-F238E27FC236}">
                  <a16:creationId xmlns:a16="http://schemas.microsoft.com/office/drawing/2014/main" xmlns=""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a:grpFill/>
          </p:spPr>
        </p:pic>
      </p:grpSp>
      <p:pic>
        <p:nvPicPr>
          <p:cNvPr id="5" name="图片 4"/>
          <p:cNvPicPr>
            <a:picLocks noChangeAspect="1"/>
          </p:cNvPicPr>
          <p:nvPr/>
        </p:nvPicPr>
        <p:blipFill>
          <a:blip r:embed="rId7" cstate="print"/>
          <a:stretch>
            <a:fillRect/>
          </a:stretch>
        </p:blipFill>
        <p:spPr>
          <a:xfrm>
            <a:off x="630637" y="5891107"/>
            <a:ext cx="3467100" cy="8477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3007479534"/>
              </p:ext>
            </p:extLst>
          </p:nvPr>
        </p:nvGraphicFramePr>
        <p:xfrm>
          <a:off x="7240800" y="1069253"/>
          <a:ext cx="4442691" cy="2307624"/>
        </p:xfrm>
        <a:graphic>
          <a:graphicData uri="http://schemas.openxmlformats.org/drawingml/2006/table">
            <a:tbl>
              <a:tblPr>
                <a:tableStyleId>{5C22544A-7EE6-4342-B048-85BDC9FD1C3A}</a:tableStyleId>
              </a:tblPr>
              <a:tblGrid>
                <a:gridCol w="1320762">
                  <a:extLst>
                    <a:ext uri="{9D8B030D-6E8A-4147-A177-3AD203B41FA5}">
                      <a16:colId xmlns:a16="http://schemas.microsoft.com/office/drawing/2014/main" xmlns="" val="479119075"/>
                    </a:ext>
                  </a:extLst>
                </a:gridCol>
                <a:gridCol w="480405">
                  <a:extLst>
                    <a:ext uri="{9D8B030D-6E8A-4147-A177-3AD203B41FA5}">
                      <a16:colId xmlns:a16="http://schemas.microsoft.com/office/drawing/2014/main" xmlns="" val="1335106484"/>
                    </a:ext>
                  </a:extLst>
                </a:gridCol>
                <a:gridCol w="1320762">
                  <a:extLst>
                    <a:ext uri="{9D8B030D-6E8A-4147-A177-3AD203B41FA5}">
                      <a16:colId xmlns:a16="http://schemas.microsoft.com/office/drawing/2014/main" xmlns="" val="440846564"/>
                    </a:ext>
                  </a:extLst>
                </a:gridCol>
                <a:gridCol w="1320762">
                  <a:extLst>
                    <a:ext uri="{9D8B030D-6E8A-4147-A177-3AD203B41FA5}">
                      <a16:colId xmlns:a16="http://schemas.microsoft.com/office/drawing/2014/main" xmlns="" val="322867452"/>
                    </a:ext>
                  </a:extLst>
                </a:gridCol>
              </a:tblGrid>
              <a:tr h="576906">
                <a:tc>
                  <a:txBody>
                    <a:bodyPr/>
                    <a:lstStyle/>
                    <a:p>
                      <a:pPr algn="ctr"/>
                      <a:r>
                        <a:rPr lang="en-US" altLang="zh-CN" sz="1600" b="1" dirty="0" smtClean="0">
                          <a:solidFill>
                            <a:schemeClr val="bg1"/>
                          </a:solidFill>
                        </a:rPr>
                        <a:t>pointer_1</a:t>
                      </a:r>
                      <a:endParaRPr lang="zh-CN" altLang="en-US" sz="16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smtClean="0">
                          <a:solidFill>
                            <a:schemeClr val="bg1"/>
                          </a:solidFill>
                        </a:rPr>
                        <a:t>a</a:t>
                      </a: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576906">
                <a:tc>
                  <a:txBody>
                    <a:bodyPr/>
                    <a:lstStyle/>
                    <a:p>
                      <a:pPr algn="ctr"/>
                      <a:r>
                        <a:rPr lang="en-US" altLang="zh-CN" sz="1600" b="1" dirty="0" smtClean="0">
                          <a:solidFill>
                            <a:schemeClr val="tx1"/>
                          </a:solidFill>
                        </a:rPr>
                        <a:t>&amp;a</a:t>
                      </a:r>
                      <a:endParaRPr lang="zh-CN" altLang="en-US" sz="1600" b="1" dirty="0">
                        <a:solidFill>
                          <a:schemeClr val="tx1"/>
                        </a:solidFill>
                      </a:endParaRPr>
                    </a:p>
                  </a:txBody>
                  <a:tcPr anchor="ctr">
                    <a:lnR w="12700" cmpd="sng">
                      <a:noFill/>
                    </a:lnR>
                    <a:lnT w="12700" cmpd="sng">
                      <a:noFill/>
                    </a:lnT>
                    <a:lnB w="12700" cmpd="sng">
                      <a:noFill/>
                    </a:lnB>
                  </a:tcPr>
                </a:tc>
                <a:tc>
                  <a:txBody>
                    <a:bodyPr/>
                    <a:lstStyle/>
                    <a:p>
                      <a:pPr algn="ctr"/>
                      <a:r>
                        <a:rPr lang="zh-CN" altLang="en-US" sz="1600" b="1" smtClean="0">
                          <a:solidFill>
                            <a:schemeClr val="bg1"/>
                          </a:solidFill>
                        </a:rPr>
                        <a:t>→</a:t>
                      </a: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rPr>
                        <a:t>100</a:t>
                      </a:r>
                      <a:endParaRPr lang="zh-CN" altLang="en-US" sz="1600" b="1" dirty="0">
                        <a:solidFill>
                          <a:schemeClr val="tx1"/>
                        </a:solidFill>
                      </a:endParaRPr>
                    </a:p>
                  </a:txBody>
                  <a:tcPr anchor="ctr">
                    <a:lnL w="12700" cmpd="sng">
                      <a:noFill/>
                    </a:lnL>
                    <a:lnR w="12700" cmpd="sng">
                      <a:noFill/>
                    </a:lnR>
                    <a:lnT w="12700" cmpd="sng">
                      <a:noFill/>
                    </a:lnT>
                    <a:lnB w="12700" cmpd="sng">
                      <a:noFill/>
                    </a:lnB>
                  </a:tcPr>
                </a:tc>
                <a:tc>
                  <a:txBody>
                    <a:bodyPr/>
                    <a:lstStyle/>
                    <a:p>
                      <a:pPr algn="ctr"/>
                      <a:r>
                        <a:rPr lang="en-US" altLang="zh-CN" sz="1600" b="1" smtClean="0">
                          <a:solidFill>
                            <a:schemeClr val="bg1"/>
                          </a:solidFill>
                        </a:rPr>
                        <a:t>*pointer_1</a:t>
                      </a: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576906">
                <a:tc>
                  <a:txBody>
                    <a:bodyPr/>
                    <a:lstStyle/>
                    <a:p>
                      <a:pPr algn="ctr"/>
                      <a:r>
                        <a:rPr lang="en-US" altLang="zh-CN" sz="1600" b="1" smtClean="0">
                          <a:solidFill>
                            <a:schemeClr val="bg1"/>
                          </a:solidFill>
                        </a:rPr>
                        <a:t>pointer_2</a:t>
                      </a: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smtClean="0">
                          <a:solidFill>
                            <a:schemeClr val="bg1"/>
                          </a:solidFill>
                        </a:rPr>
                        <a:t>b</a:t>
                      </a: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576906">
                <a:tc>
                  <a:txBody>
                    <a:bodyPr/>
                    <a:lstStyle/>
                    <a:p>
                      <a:pPr algn="ctr"/>
                      <a:r>
                        <a:rPr lang="en-US" altLang="zh-CN" sz="1600" b="1" dirty="0" smtClean="0">
                          <a:solidFill>
                            <a:schemeClr val="tx1"/>
                          </a:solidFill>
                        </a:rPr>
                        <a:t>&amp;b</a:t>
                      </a:r>
                      <a:endParaRPr lang="zh-CN" altLang="en-US" sz="1600" b="1" dirty="0">
                        <a:solidFill>
                          <a:schemeClr val="tx1"/>
                        </a:solidFill>
                      </a:endParaRPr>
                    </a:p>
                  </a:txBody>
                  <a:tcPr anchor="ctr">
                    <a:lnR w="12700" cmpd="sng">
                      <a:noFill/>
                    </a:lnR>
                    <a:lnT w="12700" cmpd="sng">
                      <a:noFill/>
                    </a:lnT>
                  </a:tcPr>
                </a:tc>
                <a:tc>
                  <a:txBody>
                    <a:bodyPr/>
                    <a:lstStyle/>
                    <a:p>
                      <a:pPr algn="ctr"/>
                      <a:r>
                        <a:rPr lang="zh-CN" altLang="en-US" sz="1600" b="1" smtClean="0">
                          <a:solidFill>
                            <a:schemeClr val="bg1"/>
                          </a:solidFill>
                        </a:rPr>
                        <a:t>→</a:t>
                      </a:r>
                      <a:endParaRPr lang="zh-CN" altLang="en-US" sz="1600" b="1">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1" dirty="0" smtClean="0">
                          <a:solidFill>
                            <a:schemeClr val="tx1"/>
                          </a:solidFill>
                        </a:rPr>
                        <a:t>10</a:t>
                      </a:r>
                      <a:endParaRPr lang="zh-CN" altLang="en-US" sz="1600" b="1" dirty="0">
                        <a:solidFill>
                          <a:schemeClr val="tx1"/>
                        </a:solidFill>
                      </a:endParaRPr>
                    </a:p>
                  </a:txBody>
                  <a:tcPr anchor="ctr">
                    <a:lnL w="12700" cmpd="sng">
                      <a:noFill/>
                    </a:lnL>
                    <a:lnR w="12700" cmpd="sng">
                      <a:noFill/>
                    </a:lnR>
                    <a:lnT w="12700" cmpd="sng">
                      <a:noFill/>
                    </a:lnT>
                  </a:tcPr>
                </a:tc>
                <a:tc>
                  <a:txBody>
                    <a:bodyPr/>
                    <a:lstStyle/>
                    <a:p>
                      <a:pPr algn="ctr"/>
                      <a:r>
                        <a:rPr lang="en-US" altLang="zh-CN" sz="1600" b="1" dirty="0" smtClean="0">
                          <a:solidFill>
                            <a:schemeClr val="bg1"/>
                          </a:solidFill>
                        </a:rPr>
                        <a:t>*pointer_2</a:t>
                      </a:r>
                      <a:endParaRPr lang="zh-CN" altLang="en-US" sz="1600" b="1"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pSp>
        <p:nvGrpSpPr>
          <p:cNvPr id="12" name="组合 11">
            <a:extLst>
              <a:ext uri="{FF2B5EF4-FFF2-40B4-BE49-F238E27FC236}">
                <a16:creationId xmlns:a16="http://schemas.microsoft.com/office/drawing/2014/main" xmlns="" id="{1AA1FD9A-69A9-4087-BCCF-813E351B8518}"/>
              </a:ext>
            </a:extLst>
          </p:cNvPr>
          <p:cNvGrpSpPr/>
          <p:nvPr/>
        </p:nvGrpSpPr>
        <p:grpSpPr>
          <a:xfrm>
            <a:off x="6892933" y="4065559"/>
            <a:ext cx="5082850" cy="955929"/>
            <a:chOff x="8582294" y="4088152"/>
            <a:chExt cx="5245151" cy="1257555"/>
          </a:xfrm>
        </p:grpSpPr>
        <p:sp>
          <p:nvSpPr>
            <p:cNvPr id="13"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2"/>
              <a:ext cx="4455901"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dirty="0">
                  <a:solidFill>
                    <a:schemeClr val="tx1">
                      <a:lumMod val="75000"/>
                      <a:lumOff val="25000"/>
                    </a:schemeClr>
                  </a:solidFill>
                </a:rPr>
                <a:t>定义指针变量时，左侧应有类型名，否则就不是定义指针变量。</a:t>
              </a:r>
            </a:p>
          </p:txBody>
        </p:sp>
        <p:sp>
          <p:nvSpPr>
            <p:cNvPr id="15"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25820" y="50440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圆角矩形 14">
            <a:extLst>
              <a:ext uri="{FF2B5EF4-FFF2-40B4-BE49-F238E27FC236}">
                <a16:creationId xmlns:a16="http://schemas.microsoft.com/office/drawing/2014/main" xmlns="" id="{4DE7CEEA-2845-4EC0-941D-A40616EBBB6B}"/>
              </a:ext>
            </a:extLst>
          </p:cNvPr>
          <p:cNvSpPr/>
          <p:nvPr/>
        </p:nvSpPr>
        <p:spPr>
          <a:xfrm>
            <a:off x="5807594" y="5315983"/>
            <a:ext cx="6216766"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mtClean="0">
                <a:solidFill>
                  <a:schemeClr val="tx1"/>
                </a:solidFill>
              </a:rPr>
              <a:t>*pointer_1;	</a:t>
            </a:r>
            <a:r>
              <a:rPr lang="en-US" altLang="zh-CN" smtClean="0">
                <a:solidFill>
                  <a:srgbClr val="008000"/>
                </a:solidFill>
              </a:rPr>
              <a:t>//</a:t>
            </a:r>
            <a:r>
              <a:rPr lang="zh-CN" altLang="en-US">
                <a:solidFill>
                  <a:srgbClr val="008000"/>
                </a:solidFill>
              </a:rPr>
              <a:t>企图定义</a:t>
            </a:r>
            <a:r>
              <a:rPr lang="en-US" altLang="zh-CN">
                <a:solidFill>
                  <a:srgbClr val="008000"/>
                </a:solidFill>
              </a:rPr>
              <a:t>pointer_1</a:t>
            </a:r>
            <a:r>
              <a:rPr lang="zh-CN" altLang="en-US">
                <a:solidFill>
                  <a:srgbClr val="008000"/>
                </a:solidFill>
              </a:rPr>
              <a:t>为指针变量。出错</a:t>
            </a:r>
            <a:endParaRPr lang="en-US" altLang="zh-CN" dirty="0">
              <a:solidFill>
                <a:srgbClr val="008000"/>
              </a:solidFill>
            </a:endParaRPr>
          </a:p>
        </p:txBody>
      </p:sp>
      <p:sp>
        <p:nvSpPr>
          <p:cNvPr id="17" name="圆角矩形 15">
            <a:extLst>
              <a:ext uri="{FF2B5EF4-FFF2-40B4-BE49-F238E27FC236}">
                <a16:creationId xmlns:a16="http://schemas.microsoft.com/office/drawing/2014/main" xmlns="" id="{05305299-58EB-4BB0-8E01-6E9CF0485897}"/>
              </a:ext>
            </a:extLst>
          </p:cNvPr>
          <p:cNvSpPr/>
          <p:nvPr/>
        </p:nvSpPr>
        <p:spPr>
          <a:xfrm>
            <a:off x="5807594" y="5957844"/>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b="1" dirty="0" err="1">
                <a:solidFill>
                  <a:schemeClr val="tx1"/>
                </a:solidFill>
              </a:rPr>
              <a:t>int</a:t>
            </a:r>
            <a:r>
              <a:rPr lang="en-US" altLang="zh-CN" b="1" dirty="0">
                <a:solidFill>
                  <a:schemeClr val="tx1"/>
                </a:solidFill>
              </a:rPr>
              <a:t> </a:t>
            </a:r>
            <a:r>
              <a:rPr lang="en-US" altLang="zh-CN" b="1" dirty="0" smtClean="0">
                <a:solidFill>
                  <a:schemeClr val="tx1"/>
                </a:solidFill>
              </a:rPr>
              <a:t>*pointer_1;</a:t>
            </a:r>
            <a:r>
              <a:rPr lang="en-US" altLang="zh-CN" dirty="0" smtClean="0">
                <a:solidFill>
                  <a:schemeClr val="tx1"/>
                </a:solidFill>
              </a:rPr>
              <a:t>	</a:t>
            </a:r>
            <a:r>
              <a:rPr lang="en-US" altLang="zh-CN" dirty="0" smtClean="0">
                <a:solidFill>
                  <a:srgbClr val="008000"/>
                </a:solidFill>
              </a:rPr>
              <a:t>//</a:t>
            </a:r>
            <a:r>
              <a:rPr lang="zh-CN" altLang="en-US" dirty="0">
                <a:solidFill>
                  <a:srgbClr val="008000"/>
                </a:solidFill>
              </a:rPr>
              <a:t>正确，必须指定指针变量的基类型</a:t>
            </a:r>
          </a:p>
        </p:txBody>
      </p:sp>
      <p:pic>
        <p:nvPicPr>
          <p:cNvPr id="18" name="图片 17">
            <a:extLst>
              <a:ext uri="{FF2B5EF4-FFF2-40B4-BE49-F238E27FC236}">
                <a16:creationId xmlns:a16="http://schemas.microsoft.com/office/drawing/2014/main" xmlns="" id="{F85C959A-118B-495F-B8CB-F9B90295EF73}"/>
              </a:ext>
            </a:extLst>
          </p:cNvPr>
          <p:cNvPicPr>
            <a:picLocks noChangeAspect="1"/>
          </p:cNvPicPr>
          <p:nvPr/>
        </p:nvPicPr>
        <p:blipFill>
          <a:blip r:embed="rId8" cstate="print"/>
          <a:stretch>
            <a:fillRect/>
          </a:stretch>
        </p:blipFill>
        <p:spPr>
          <a:xfrm>
            <a:off x="5121723" y="5260126"/>
            <a:ext cx="542925" cy="552450"/>
          </a:xfrm>
          <a:prstGeom prst="rect">
            <a:avLst/>
          </a:prstGeom>
        </p:spPr>
      </p:pic>
      <p:pic>
        <p:nvPicPr>
          <p:cNvPr id="19" name="图片 18">
            <a:extLst>
              <a:ext uri="{FF2B5EF4-FFF2-40B4-BE49-F238E27FC236}">
                <a16:creationId xmlns:a16="http://schemas.microsoft.com/office/drawing/2014/main" xmlns="" id="{EC7F420D-6316-480A-A6EA-5B56568F664C}"/>
              </a:ext>
            </a:extLst>
          </p:cNvPr>
          <p:cNvPicPr>
            <a:picLocks noChangeAspect="1"/>
          </p:cNvPicPr>
          <p:nvPr/>
        </p:nvPicPr>
        <p:blipFill>
          <a:blip r:embed="rId9" cstate="print"/>
          <a:stretch>
            <a:fillRect/>
          </a:stretch>
        </p:blipFill>
        <p:spPr>
          <a:xfrm>
            <a:off x="5121723" y="5891107"/>
            <a:ext cx="552450" cy="542925"/>
          </a:xfrm>
          <a:prstGeom prst="rect">
            <a:avLst/>
          </a:prstGeom>
        </p:spPr>
      </p:pic>
      <p:sp>
        <p:nvSpPr>
          <p:cNvPr id="4" name="灯片编号占位符 3"/>
          <p:cNvSpPr>
            <a:spLocks noGrp="1"/>
          </p:cNvSpPr>
          <p:nvPr>
            <p:ph type="sldNum" sz="quarter" idx="12"/>
          </p:nvPr>
        </p:nvSpPr>
        <p:spPr/>
        <p:txBody>
          <a:bodyPr/>
          <a:lstStyle/>
          <a:p>
            <a:fld id="{B058512A-BF6F-43D0-855A-BBBF14572BDB}" type="slidenum">
              <a:rPr lang="zh-CN" altLang="en-US" smtClean="0"/>
              <a:pPr/>
              <a:t>4</a:t>
            </a:fld>
            <a:endParaRPr lang="zh-CN" altLang="en-US"/>
          </a:p>
        </p:txBody>
      </p:sp>
    </p:spTree>
    <p:extLst>
      <p:ext uri="{BB962C8B-B14F-4D97-AF65-F5344CB8AC3E}">
        <p14:creationId xmlns:p14="http://schemas.microsoft.com/office/powerpoint/2010/main" val="9621901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t>
            </a:r>
            <a:r>
              <a:rPr lang="zh-CN" altLang="en-US" dirty="0" smtClean="0"/>
              <a:t>指针数组</a:t>
            </a:r>
            <a:endParaRPr lang="zh-CN" altLang="en-US" dirty="0"/>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40</a:t>
            </a:fld>
            <a:endParaRPr lang="zh-CN" altLang="en-US"/>
          </a:p>
        </p:txBody>
      </p:sp>
    </p:spTree>
    <p:extLst>
      <p:ext uri="{BB962C8B-B14F-4D97-AF65-F5344CB8AC3E}">
        <p14:creationId xmlns:p14="http://schemas.microsoft.com/office/powerpoint/2010/main" val="16180536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什么是指针</a:t>
            </a:r>
            <a:r>
              <a:rPr lang="zh-CN" altLang="en-US" smtClean="0"/>
              <a:t>数组</a:t>
            </a:r>
            <a:endParaRPr lang="zh-CN" altLang="en-US"/>
          </a:p>
        </p:txBody>
      </p:sp>
      <p:sp>
        <p:nvSpPr>
          <p:cNvPr id="7" name="矩形 6"/>
          <p:cNvSpPr/>
          <p:nvPr/>
        </p:nvSpPr>
        <p:spPr>
          <a:xfrm>
            <a:off x="4489174" y="1516525"/>
            <a:ext cx="3527065"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smtClean="0"/>
              <a:t>类型名 </a:t>
            </a:r>
            <a:r>
              <a:rPr lang="en-US" altLang="zh-CN" b="1" smtClean="0"/>
              <a:t>*</a:t>
            </a:r>
            <a:r>
              <a:rPr lang="zh-CN" altLang="en-US" b="1" smtClean="0"/>
              <a:t>数组名</a:t>
            </a:r>
            <a:r>
              <a:rPr lang="en-US" altLang="zh-CN" b="1" smtClean="0"/>
              <a:t>[</a:t>
            </a:r>
            <a:r>
              <a:rPr lang="zh-CN" altLang="en-US" b="1" smtClean="0"/>
              <a:t>数组长度</a:t>
            </a:r>
            <a:r>
              <a:rPr lang="en-US" altLang="zh-CN" b="1" smtClean="0"/>
              <a:t>];</a:t>
            </a:r>
            <a:endParaRPr lang="zh-CN" altLang="en-US" b="1"/>
          </a:p>
        </p:txBody>
      </p:sp>
      <p:sp>
        <p:nvSpPr>
          <p:cNvPr id="8" name="MH_Desc_1"/>
          <p:cNvSpPr/>
          <p:nvPr>
            <p:custDataLst>
              <p:tags r:id="rId1"/>
            </p:custDataLst>
          </p:nvPr>
        </p:nvSpPr>
        <p:spPr>
          <a:xfrm>
            <a:off x="1159565" y="2067339"/>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一个数组，若其元素均为指针类型数据，称为</a:t>
            </a:r>
            <a:r>
              <a:rPr lang="zh-CN" altLang="en-US" b="1">
                <a:solidFill>
                  <a:schemeClr val="tx1"/>
                </a:solidFill>
              </a:rPr>
              <a:t>指针数组</a:t>
            </a:r>
            <a:r>
              <a:rPr lang="zh-CN" altLang="en-US">
                <a:solidFill>
                  <a:schemeClr val="tx1"/>
                </a:solidFill>
              </a:rPr>
              <a:t>，也就是说，指针数组中的每一个元素都存放一个地址，相当于一个指针变量</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endParaRPr lang="en-US" altLang="zh-CN" smtClean="0">
              <a:solidFill>
                <a:schemeClr val="tx1"/>
              </a:solidFill>
            </a:endParaRPr>
          </a:p>
          <a:p>
            <a:pPr algn="just">
              <a:lnSpc>
                <a:spcPct val="120000"/>
              </a:lnSpc>
              <a:spcAft>
                <a:spcPts val="600"/>
              </a:spcAft>
              <a:defRPr/>
            </a:pPr>
            <a:r>
              <a:rPr lang="zh-CN" altLang="en-US">
                <a:solidFill>
                  <a:schemeClr val="tx1"/>
                </a:solidFill>
              </a:rPr>
              <a:t>指针数组比较适合用来指向若干个字符串，使字符串处理更加方便灵活。</a:t>
            </a:r>
          </a:p>
        </p:txBody>
      </p:sp>
      <p:sp>
        <p:nvSpPr>
          <p:cNvPr id="15" name="圆角矩形 14"/>
          <p:cNvSpPr/>
          <p:nvPr/>
        </p:nvSpPr>
        <p:spPr>
          <a:xfrm>
            <a:off x="9070656" y="151652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538">
              <a:lnSpc>
                <a:spcPct val="120000"/>
              </a:lnSpc>
            </a:pPr>
            <a:r>
              <a:rPr lang="en-US" altLang="zh-CN" sz="1600"/>
              <a:t>int </a:t>
            </a:r>
            <a:r>
              <a:rPr lang="en-US" altLang="zh-CN" sz="1600" smtClean="0"/>
              <a:t>*p[4];</a:t>
            </a:r>
            <a:endParaRPr lang="en-US" altLang="zh-CN" sz="1600"/>
          </a:p>
        </p:txBody>
      </p:sp>
      <p:sp>
        <p:nvSpPr>
          <p:cNvPr id="3" name="矩形 2"/>
          <p:cNvSpPr/>
          <p:nvPr/>
        </p:nvSpPr>
        <p:spPr>
          <a:xfrm>
            <a:off x="1109870" y="1355886"/>
            <a:ext cx="6096000" cy="646331"/>
          </a:xfrm>
          <a:prstGeom prst="rect">
            <a:avLst/>
          </a:prstGeom>
        </p:spPr>
        <p:txBody>
          <a:bodyPr>
            <a:spAutoFit/>
          </a:bodyPr>
          <a:lstStyle/>
          <a:p>
            <a:endParaRPr lang="zh-CN" altLang="en-US"/>
          </a:p>
          <a:p>
            <a:r>
              <a:rPr lang="zh-CN" altLang="en-US"/>
              <a:t>定义一维指针数组的一般形式为</a:t>
            </a: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41</a:t>
            </a:fld>
            <a:endParaRPr lang="zh-CN" altLang="en-US"/>
          </a:p>
        </p:txBody>
      </p:sp>
    </p:spTree>
    <p:extLst>
      <p:ext uri="{BB962C8B-B14F-4D97-AF65-F5344CB8AC3E}">
        <p14:creationId xmlns:p14="http://schemas.microsoft.com/office/powerpoint/2010/main" val="34492193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graphicFrame>
        <p:nvGraphicFramePr>
          <p:cNvPr id="5" name="表格 4"/>
          <p:cNvGraphicFramePr>
            <a:graphicFrameLocks noGrp="1"/>
          </p:cNvGraphicFramePr>
          <p:nvPr>
            <p:extLst>
              <p:ext uri="{D42A27DB-BD31-4B8C-83A1-F6EECF244321}">
                <p14:modId xmlns:p14="http://schemas.microsoft.com/office/powerpoint/2010/main" val="1197466897"/>
              </p:ext>
            </p:extLst>
          </p:nvPr>
        </p:nvGraphicFramePr>
        <p:xfrm>
          <a:off x="1749895" y="1728557"/>
          <a:ext cx="9192425" cy="237236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xmlns="" val="3364318394"/>
                    </a:ext>
                  </a:extLst>
                </a:gridCol>
                <a:gridCol w="720000">
                  <a:extLst>
                    <a:ext uri="{9D8B030D-6E8A-4147-A177-3AD203B41FA5}">
                      <a16:colId xmlns:a16="http://schemas.microsoft.com/office/drawing/2014/main" xmlns="" val="2579002111"/>
                    </a:ext>
                  </a:extLst>
                </a:gridCol>
                <a:gridCol w="1548000">
                  <a:extLst>
                    <a:ext uri="{9D8B030D-6E8A-4147-A177-3AD203B41FA5}">
                      <a16:colId xmlns:a16="http://schemas.microsoft.com/office/drawing/2014/main" xmlns="" val="1346082952"/>
                    </a:ext>
                  </a:extLst>
                </a:gridCol>
                <a:gridCol w="208280">
                  <a:extLst>
                    <a:ext uri="{9D8B030D-6E8A-4147-A177-3AD203B41FA5}">
                      <a16:colId xmlns:a16="http://schemas.microsoft.com/office/drawing/2014/main" xmlns="" val="535173099"/>
                    </a:ext>
                  </a:extLst>
                </a:gridCol>
                <a:gridCol w="360000">
                  <a:extLst>
                    <a:ext uri="{9D8B030D-6E8A-4147-A177-3AD203B41FA5}">
                      <a16:colId xmlns:a16="http://schemas.microsoft.com/office/drawing/2014/main" xmlns="" val="668775238"/>
                    </a:ext>
                  </a:extLst>
                </a:gridCol>
                <a:gridCol w="360000">
                  <a:extLst>
                    <a:ext uri="{9D8B030D-6E8A-4147-A177-3AD203B41FA5}">
                      <a16:colId xmlns:a16="http://schemas.microsoft.com/office/drawing/2014/main" xmlns="" val="887188650"/>
                    </a:ext>
                  </a:extLst>
                </a:gridCol>
                <a:gridCol w="360000">
                  <a:extLst>
                    <a:ext uri="{9D8B030D-6E8A-4147-A177-3AD203B41FA5}">
                      <a16:colId xmlns:a16="http://schemas.microsoft.com/office/drawing/2014/main" xmlns="" val="3074221847"/>
                    </a:ext>
                  </a:extLst>
                </a:gridCol>
                <a:gridCol w="360000">
                  <a:extLst>
                    <a:ext uri="{9D8B030D-6E8A-4147-A177-3AD203B41FA5}">
                      <a16:colId xmlns:a16="http://schemas.microsoft.com/office/drawing/2014/main" xmlns="" val="3254322486"/>
                    </a:ext>
                  </a:extLst>
                </a:gridCol>
                <a:gridCol w="360000">
                  <a:extLst>
                    <a:ext uri="{9D8B030D-6E8A-4147-A177-3AD203B41FA5}">
                      <a16:colId xmlns:a16="http://schemas.microsoft.com/office/drawing/2014/main" xmlns="" val="382527711"/>
                    </a:ext>
                  </a:extLst>
                </a:gridCol>
                <a:gridCol w="398043">
                  <a:extLst>
                    <a:ext uri="{9D8B030D-6E8A-4147-A177-3AD203B41FA5}">
                      <a16:colId xmlns:a16="http://schemas.microsoft.com/office/drawing/2014/main" xmlns="" val="2969494316"/>
                    </a:ext>
                  </a:extLst>
                </a:gridCol>
                <a:gridCol w="321957">
                  <a:extLst>
                    <a:ext uri="{9D8B030D-6E8A-4147-A177-3AD203B41FA5}">
                      <a16:colId xmlns:a16="http://schemas.microsoft.com/office/drawing/2014/main" xmlns="" val="3643107736"/>
                    </a:ext>
                  </a:extLst>
                </a:gridCol>
                <a:gridCol w="360000">
                  <a:extLst>
                    <a:ext uri="{9D8B030D-6E8A-4147-A177-3AD203B41FA5}">
                      <a16:colId xmlns:a16="http://schemas.microsoft.com/office/drawing/2014/main" xmlns="" val="690622476"/>
                    </a:ext>
                  </a:extLst>
                </a:gridCol>
                <a:gridCol w="360000">
                  <a:extLst>
                    <a:ext uri="{9D8B030D-6E8A-4147-A177-3AD203B41FA5}">
                      <a16:colId xmlns:a16="http://schemas.microsoft.com/office/drawing/2014/main" xmlns="" val="740095739"/>
                    </a:ext>
                  </a:extLst>
                </a:gridCol>
                <a:gridCol w="390603">
                  <a:extLst>
                    <a:ext uri="{9D8B030D-6E8A-4147-A177-3AD203B41FA5}">
                      <a16:colId xmlns:a16="http://schemas.microsoft.com/office/drawing/2014/main" xmlns="" val="202579085"/>
                    </a:ext>
                  </a:extLst>
                </a:gridCol>
                <a:gridCol w="396240">
                  <a:extLst>
                    <a:ext uri="{9D8B030D-6E8A-4147-A177-3AD203B41FA5}">
                      <a16:colId xmlns:a16="http://schemas.microsoft.com/office/drawing/2014/main" xmlns="" val="3139091376"/>
                    </a:ext>
                  </a:extLst>
                </a:gridCol>
                <a:gridCol w="293157">
                  <a:extLst>
                    <a:ext uri="{9D8B030D-6E8A-4147-A177-3AD203B41FA5}">
                      <a16:colId xmlns:a16="http://schemas.microsoft.com/office/drawing/2014/main" xmlns="" val="1732379298"/>
                    </a:ext>
                  </a:extLst>
                </a:gridCol>
                <a:gridCol w="360000">
                  <a:extLst>
                    <a:ext uri="{9D8B030D-6E8A-4147-A177-3AD203B41FA5}">
                      <a16:colId xmlns:a16="http://schemas.microsoft.com/office/drawing/2014/main" xmlns="" val="396421246"/>
                    </a:ext>
                  </a:extLst>
                </a:gridCol>
                <a:gridCol w="360000">
                  <a:extLst>
                    <a:ext uri="{9D8B030D-6E8A-4147-A177-3AD203B41FA5}">
                      <a16:colId xmlns:a16="http://schemas.microsoft.com/office/drawing/2014/main" xmlns="" val="276486637"/>
                    </a:ext>
                  </a:extLst>
                </a:gridCol>
                <a:gridCol w="360000">
                  <a:extLst>
                    <a:ext uri="{9D8B030D-6E8A-4147-A177-3AD203B41FA5}">
                      <a16:colId xmlns:a16="http://schemas.microsoft.com/office/drawing/2014/main" xmlns="" val="4289685920"/>
                    </a:ext>
                  </a:extLst>
                </a:gridCol>
                <a:gridCol w="409923">
                  <a:extLst>
                    <a:ext uri="{9D8B030D-6E8A-4147-A177-3AD203B41FA5}">
                      <a16:colId xmlns:a16="http://schemas.microsoft.com/office/drawing/2014/main" xmlns="" val="1903035998"/>
                    </a:ext>
                  </a:extLst>
                </a:gridCol>
              </a:tblGrid>
              <a:tr h="370840">
                <a:tc>
                  <a:txBody>
                    <a:bodyPr/>
                    <a:lstStyle/>
                    <a:p>
                      <a:pPr algn="ctr"/>
                      <a:r>
                        <a:rPr lang="zh-CN" altLang="en-US" sz="1400" smtClean="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smtClean="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xmlns="" val="967086233"/>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dirty="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718070466"/>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499695296"/>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5867963"/>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dirty="0" smtClean="0"/>
                        <a:t>\0</a:t>
                      </a:r>
                      <a:endParaRPr lang="zh-CN" altLang="en-US" sz="1400" dirty="0"/>
                    </a:p>
                  </a:txBody>
                  <a:tcPr anchor="ctr"/>
                </a:tc>
                <a:extLst>
                  <a:ext uri="{0D108BD9-81ED-4DB2-BD59-A6C34878D82A}">
                    <a16:rowId xmlns:a16="http://schemas.microsoft.com/office/drawing/2014/main" xmlns="" val="1514953890"/>
                  </a:ext>
                </a:extLst>
              </a:tr>
            </a:tbl>
          </a:graphicData>
        </a:graphic>
      </p:graphicFrame>
      <p:cxnSp>
        <p:nvCxnSpPr>
          <p:cNvPr id="7" name="直接箭头连接符 6"/>
          <p:cNvCxnSpPr/>
          <p:nvPr/>
        </p:nvCxnSpPr>
        <p:spPr>
          <a:xfrm>
            <a:off x="2640000" y="227606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640000" y="2653748"/>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640000" y="302149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640000" y="339918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640000" y="376693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extLst>
              <p:ext uri="{D42A27DB-BD31-4B8C-83A1-F6EECF244321}">
                <p14:modId xmlns:p14="http://schemas.microsoft.com/office/powerpoint/2010/main" val="2123682547"/>
              </p:ext>
            </p:extLst>
          </p:nvPr>
        </p:nvGraphicFramePr>
        <p:xfrm>
          <a:off x="1749895" y="4134679"/>
          <a:ext cx="9177185" cy="2225040"/>
        </p:xfrm>
        <a:graphic>
          <a:graphicData uri="http://schemas.openxmlformats.org/drawingml/2006/table">
            <a:tbl>
              <a:tblPr>
                <a:tableStyleId>{5C22544A-7EE6-4342-B048-85BDC9FD1C3A}</a:tableStyleId>
              </a:tblPr>
              <a:tblGrid>
                <a:gridCol w="906222">
                  <a:extLst>
                    <a:ext uri="{9D8B030D-6E8A-4147-A177-3AD203B41FA5}">
                      <a16:colId xmlns:a16="http://schemas.microsoft.com/office/drawing/2014/main" xmlns="" val="3364318394"/>
                    </a:ext>
                  </a:extLst>
                </a:gridCol>
                <a:gridCol w="720000">
                  <a:extLst>
                    <a:ext uri="{9D8B030D-6E8A-4147-A177-3AD203B41FA5}">
                      <a16:colId xmlns:a16="http://schemas.microsoft.com/office/drawing/2014/main" xmlns="" val="2579002111"/>
                    </a:ext>
                  </a:extLst>
                </a:gridCol>
                <a:gridCol w="1548000">
                  <a:extLst>
                    <a:ext uri="{9D8B030D-6E8A-4147-A177-3AD203B41FA5}">
                      <a16:colId xmlns:a16="http://schemas.microsoft.com/office/drawing/2014/main" xmlns="" val="1346082952"/>
                    </a:ext>
                  </a:extLst>
                </a:gridCol>
                <a:gridCol w="208280">
                  <a:extLst>
                    <a:ext uri="{9D8B030D-6E8A-4147-A177-3AD203B41FA5}">
                      <a16:colId xmlns:a16="http://schemas.microsoft.com/office/drawing/2014/main" xmlns="" val="535173099"/>
                    </a:ext>
                  </a:extLst>
                </a:gridCol>
                <a:gridCol w="360000">
                  <a:extLst>
                    <a:ext uri="{9D8B030D-6E8A-4147-A177-3AD203B41FA5}">
                      <a16:colId xmlns:a16="http://schemas.microsoft.com/office/drawing/2014/main" xmlns="" val="668775238"/>
                    </a:ext>
                  </a:extLst>
                </a:gridCol>
                <a:gridCol w="360000">
                  <a:extLst>
                    <a:ext uri="{9D8B030D-6E8A-4147-A177-3AD203B41FA5}">
                      <a16:colId xmlns:a16="http://schemas.microsoft.com/office/drawing/2014/main" xmlns="" val="887188650"/>
                    </a:ext>
                  </a:extLst>
                </a:gridCol>
                <a:gridCol w="360000">
                  <a:extLst>
                    <a:ext uri="{9D8B030D-6E8A-4147-A177-3AD203B41FA5}">
                      <a16:colId xmlns:a16="http://schemas.microsoft.com/office/drawing/2014/main" xmlns="" val="3074221847"/>
                    </a:ext>
                  </a:extLst>
                </a:gridCol>
                <a:gridCol w="360000">
                  <a:extLst>
                    <a:ext uri="{9D8B030D-6E8A-4147-A177-3AD203B41FA5}">
                      <a16:colId xmlns:a16="http://schemas.microsoft.com/office/drawing/2014/main" xmlns="" val="3254322486"/>
                    </a:ext>
                  </a:extLst>
                </a:gridCol>
                <a:gridCol w="360000">
                  <a:extLst>
                    <a:ext uri="{9D8B030D-6E8A-4147-A177-3AD203B41FA5}">
                      <a16:colId xmlns:a16="http://schemas.microsoft.com/office/drawing/2014/main" xmlns="" val="382527711"/>
                    </a:ext>
                  </a:extLst>
                </a:gridCol>
                <a:gridCol w="382803">
                  <a:extLst>
                    <a:ext uri="{9D8B030D-6E8A-4147-A177-3AD203B41FA5}">
                      <a16:colId xmlns:a16="http://schemas.microsoft.com/office/drawing/2014/main" xmlns="" val="2969494316"/>
                    </a:ext>
                  </a:extLst>
                </a:gridCol>
                <a:gridCol w="337197">
                  <a:extLst>
                    <a:ext uri="{9D8B030D-6E8A-4147-A177-3AD203B41FA5}">
                      <a16:colId xmlns:a16="http://schemas.microsoft.com/office/drawing/2014/main" xmlns="" val="3643107736"/>
                    </a:ext>
                  </a:extLst>
                </a:gridCol>
                <a:gridCol w="409563">
                  <a:extLst>
                    <a:ext uri="{9D8B030D-6E8A-4147-A177-3AD203B41FA5}">
                      <a16:colId xmlns:a16="http://schemas.microsoft.com/office/drawing/2014/main" xmlns="" val="690622476"/>
                    </a:ext>
                  </a:extLst>
                </a:gridCol>
                <a:gridCol w="310437">
                  <a:extLst>
                    <a:ext uri="{9D8B030D-6E8A-4147-A177-3AD203B41FA5}">
                      <a16:colId xmlns:a16="http://schemas.microsoft.com/office/drawing/2014/main" xmlns="" val="740095739"/>
                    </a:ext>
                  </a:extLst>
                </a:gridCol>
                <a:gridCol w="375363">
                  <a:extLst>
                    <a:ext uri="{9D8B030D-6E8A-4147-A177-3AD203B41FA5}">
                      <a16:colId xmlns:a16="http://schemas.microsoft.com/office/drawing/2014/main" xmlns="" val="202579085"/>
                    </a:ext>
                  </a:extLst>
                </a:gridCol>
                <a:gridCol w="396240">
                  <a:extLst>
                    <a:ext uri="{9D8B030D-6E8A-4147-A177-3AD203B41FA5}">
                      <a16:colId xmlns:a16="http://schemas.microsoft.com/office/drawing/2014/main" xmlns="" val="3139091376"/>
                    </a:ext>
                  </a:extLst>
                </a:gridCol>
                <a:gridCol w="308397">
                  <a:extLst>
                    <a:ext uri="{9D8B030D-6E8A-4147-A177-3AD203B41FA5}">
                      <a16:colId xmlns:a16="http://schemas.microsoft.com/office/drawing/2014/main" xmlns="" val="1732379298"/>
                    </a:ext>
                  </a:extLst>
                </a:gridCol>
                <a:gridCol w="360000">
                  <a:extLst>
                    <a:ext uri="{9D8B030D-6E8A-4147-A177-3AD203B41FA5}">
                      <a16:colId xmlns:a16="http://schemas.microsoft.com/office/drawing/2014/main" xmlns="" val="396421246"/>
                    </a:ext>
                  </a:extLst>
                </a:gridCol>
                <a:gridCol w="360000">
                  <a:extLst>
                    <a:ext uri="{9D8B030D-6E8A-4147-A177-3AD203B41FA5}">
                      <a16:colId xmlns:a16="http://schemas.microsoft.com/office/drawing/2014/main" xmlns="" val="276486637"/>
                    </a:ext>
                  </a:extLst>
                </a:gridCol>
                <a:gridCol w="360000">
                  <a:extLst>
                    <a:ext uri="{9D8B030D-6E8A-4147-A177-3AD203B41FA5}">
                      <a16:colId xmlns:a16="http://schemas.microsoft.com/office/drawing/2014/main" xmlns="" val="4289685920"/>
                    </a:ext>
                  </a:extLst>
                </a:gridCol>
                <a:gridCol w="394683">
                  <a:extLst>
                    <a:ext uri="{9D8B030D-6E8A-4147-A177-3AD203B41FA5}">
                      <a16:colId xmlns:a16="http://schemas.microsoft.com/office/drawing/2014/main" xmlns="" val="1903035998"/>
                    </a:ext>
                  </a:extLst>
                </a:gridCol>
              </a:tblGrid>
              <a:tr h="370840">
                <a:tc>
                  <a:txBody>
                    <a:bodyPr/>
                    <a:lstStyle/>
                    <a:p>
                      <a:pPr algn="ctr"/>
                      <a:r>
                        <a:rPr lang="zh-CN" altLang="en-US" sz="1400" dirty="0" smtClean="0"/>
                        <a:t>指针数组</a:t>
                      </a:r>
                      <a:endParaRPr lang="zh-CN" alt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dirty="0" smtClean="0"/>
                        <a:t>字符串</a:t>
                      </a:r>
                      <a:endParaRPr lang="zh-CN" alt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37489455"/>
                  </a:ext>
                </a:extLst>
              </a:tr>
              <a:tr h="370840">
                <a:tc>
                  <a:txBody>
                    <a:bodyPr/>
                    <a:lstStyle/>
                    <a:p>
                      <a:pPr algn="ctr"/>
                      <a:r>
                        <a:rPr lang="en-US" altLang="zh-CN" sz="1400" smtClean="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l</a:t>
                      </a:r>
                      <a:endParaRPr lang="zh-CN" altLang="en-US" sz="1400"/>
                    </a:p>
                  </a:txBody>
                  <a:tcPr anchor="ctr">
                    <a:lnT w="12700" cmpd="sng">
                      <a:noFill/>
                    </a:lnT>
                  </a:tcPr>
                </a:tc>
                <a:tc>
                  <a:txBody>
                    <a:bodyPr/>
                    <a:lstStyle/>
                    <a:p>
                      <a:r>
                        <a:rPr lang="en-US" altLang="zh-CN" sz="1400" smtClean="0"/>
                        <a:t>o</a:t>
                      </a:r>
                      <a:endParaRPr lang="zh-CN" altLang="en-US" sz="1400"/>
                    </a:p>
                  </a:txBody>
                  <a:tcPr anchor="ctr">
                    <a:lnT w="12700" cmpd="sng">
                      <a:noFill/>
                    </a:lnT>
                  </a:tcPr>
                </a:tc>
                <a:tc>
                  <a:txBody>
                    <a:bodyPr/>
                    <a:lstStyle/>
                    <a:p>
                      <a:r>
                        <a:rPr lang="en-US" altLang="zh-CN" sz="1400" smtClean="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smtClean="0"/>
                        <a:t>m</a:t>
                      </a:r>
                      <a:endParaRPr lang="zh-CN" altLang="en-US" sz="1400"/>
                    </a:p>
                  </a:txBody>
                  <a:tcPr anchor="ctr">
                    <a:lnT w="12700" cmpd="sng">
                      <a:noFill/>
                    </a:lnT>
                  </a:tcPr>
                </a:tc>
                <a:tc>
                  <a:txBody>
                    <a:bodyPr/>
                    <a:lstStyle/>
                    <a:p>
                      <a:r>
                        <a:rPr lang="en-US" altLang="zh-CN" sz="1400" smtClean="0"/>
                        <a:t>e</a:t>
                      </a:r>
                      <a:endParaRPr lang="zh-CN" altLang="en-US" sz="1400"/>
                    </a:p>
                  </a:txBody>
                  <a:tcPr anchor="ctr">
                    <a:lnT w="12700" cmpd="sng">
                      <a:noFill/>
                    </a:lnT>
                  </a:tcPr>
                </a:tc>
                <a:tc>
                  <a:txBody>
                    <a:bodyPr/>
                    <a:lstStyle/>
                    <a:p>
                      <a:r>
                        <a:rPr lang="en-US" altLang="zh-CN" sz="1400" smtClean="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extLst>
                  <a:ext uri="{0D108BD9-81ED-4DB2-BD59-A6C34878D82A}">
                    <a16:rowId xmlns:a16="http://schemas.microsoft.com/office/drawing/2014/main" xmlns="" val="967086233"/>
                  </a:ext>
                </a:extLst>
              </a:tr>
              <a:tr h="370840">
                <a:tc>
                  <a:txBody>
                    <a:bodyPr/>
                    <a:lstStyle/>
                    <a:p>
                      <a:pPr algn="ctr"/>
                      <a:r>
                        <a:rPr lang="en-US" altLang="zh-CN" sz="1400" smtClean="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400" smtClean="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nchor="ctr">
                    <a:lnL w="12700" cmpd="sng">
                      <a:noFill/>
                    </a:lnL>
                  </a:tcPr>
                </a:tc>
                <a:tc>
                  <a:txBody>
                    <a:bodyPr/>
                    <a:lstStyle/>
                    <a:p>
                      <a:r>
                        <a:rPr lang="en-US" altLang="zh-CN" sz="1400" smtClean="0"/>
                        <a:t>A</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C</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718070466"/>
                  </a:ext>
                </a:extLst>
              </a:tr>
              <a:tr h="370840">
                <a:tc>
                  <a:txBody>
                    <a:bodyPr/>
                    <a:lstStyle/>
                    <a:p>
                      <a:pPr algn="ctr"/>
                      <a:r>
                        <a:rPr lang="en-US" altLang="zh-CN" sz="1400" smtClean="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G</a:t>
                      </a:r>
                      <a:endParaRPr lang="zh-CN" altLang="en-US" sz="1400"/>
                    </a:p>
                  </a:txBody>
                  <a:tcPr anchor="ctr">
                    <a:lnL w="12700" cmpd="sng">
                      <a:noFill/>
                    </a:lnL>
                  </a:tcPr>
                </a:tc>
                <a:tc>
                  <a:txBody>
                    <a:bodyPr/>
                    <a:lstStyle/>
                    <a:p>
                      <a:r>
                        <a:rPr lang="en-US" altLang="zh-CN" sz="1400" smtClean="0"/>
                        <a:t>r</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t</a:t>
                      </a:r>
                      <a:endParaRPr lang="zh-CN" altLang="en-US" sz="1400"/>
                    </a:p>
                  </a:txBody>
                  <a:tcPr anchor="ctr"/>
                </a:tc>
                <a:tc>
                  <a:txBody>
                    <a:bodyPr/>
                    <a:lstStyle/>
                    <a:p>
                      <a:endParaRPr lang="zh-CN" altLang="en-US" sz="1400"/>
                    </a:p>
                  </a:txBody>
                  <a:tcPr anchor="ctr"/>
                </a:tc>
                <a:tc>
                  <a:txBody>
                    <a:bodyPr/>
                    <a:lstStyle/>
                    <a:p>
                      <a:r>
                        <a:rPr lang="en-US" altLang="zh-CN" sz="1400" smtClean="0"/>
                        <a:t>W</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l</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1499695296"/>
                  </a:ext>
                </a:extLst>
              </a:tr>
              <a:tr h="370840">
                <a:tc>
                  <a:txBody>
                    <a:bodyPr/>
                    <a:lstStyle/>
                    <a:p>
                      <a:pPr algn="ctr"/>
                      <a:r>
                        <a:rPr lang="en-US" altLang="zh-CN" sz="1400" smtClean="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R</a:t>
                      </a:r>
                      <a:endParaRPr lang="zh-CN" altLang="en-US" sz="1400"/>
                    </a:p>
                  </a:txBody>
                  <a:tcPr anchor="ctr"/>
                </a:tc>
                <a:tc>
                  <a:txBody>
                    <a:bodyPr/>
                    <a:lstStyle/>
                    <a:p>
                      <a:r>
                        <a:rPr lang="en-US" altLang="zh-CN" sz="1400" smtClean="0"/>
                        <a:t>A</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smtClean="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extLst>
                  <a:ext uri="{0D108BD9-81ED-4DB2-BD59-A6C34878D82A}">
                    <a16:rowId xmlns:a16="http://schemas.microsoft.com/office/drawing/2014/main" xmlns="" val="5867963"/>
                  </a:ext>
                </a:extLst>
              </a:tr>
              <a:tr h="370840">
                <a:tc>
                  <a:txBody>
                    <a:bodyPr/>
                    <a:lstStyle/>
                    <a:p>
                      <a:pPr algn="ctr"/>
                      <a:r>
                        <a:rPr lang="en-US" altLang="zh-CN" sz="1400" smtClean="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nchor="ctr">
                    <a:lnL w="12700" cmpd="sng">
                      <a:noFill/>
                    </a:lnL>
                  </a:tcPr>
                </a:tc>
                <a:tc>
                  <a:txBody>
                    <a:bodyPr/>
                    <a:lstStyle/>
                    <a:p>
                      <a:r>
                        <a:rPr lang="en-US" altLang="zh-CN" sz="1400" smtClean="0"/>
                        <a:t>o</a:t>
                      </a:r>
                      <a:endParaRPr lang="zh-CN" altLang="en-US" sz="1400"/>
                    </a:p>
                  </a:txBody>
                  <a:tcPr anchor="ctr"/>
                </a:tc>
                <a:tc>
                  <a:txBody>
                    <a:bodyPr/>
                    <a:lstStyle/>
                    <a:p>
                      <a:r>
                        <a:rPr lang="en-US" altLang="zh-CN" sz="1400" smtClean="0"/>
                        <a:t>m</a:t>
                      </a:r>
                      <a:endParaRPr lang="zh-CN" altLang="en-US" sz="1400"/>
                    </a:p>
                  </a:txBody>
                  <a:tcPr anchor="ctr"/>
                </a:tc>
                <a:tc>
                  <a:txBody>
                    <a:bodyPr/>
                    <a:lstStyle/>
                    <a:p>
                      <a:r>
                        <a:rPr lang="en-US" altLang="zh-CN" sz="1400" smtClean="0"/>
                        <a:t>p</a:t>
                      </a:r>
                      <a:endParaRPr lang="zh-CN" altLang="en-US" sz="1400"/>
                    </a:p>
                  </a:txBody>
                  <a:tcPr anchor="ctr"/>
                </a:tc>
                <a:tc>
                  <a:txBody>
                    <a:bodyPr/>
                    <a:lstStyle/>
                    <a:p>
                      <a:r>
                        <a:rPr lang="en-US" altLang="zh-CN" sz="1400" smtClean="0"/>
                        <a:t>u</a:t>
                      </a:r>
                      <a:endParaRPr lang="zh-CN" altLang="en-US" sz="1400"/>
                    </a:p>
                  </a:txBody>
                  <a:tcPr anchor="ctr"/>
                </a:tc>
                <a:tc>
                  <a:txBody>
                    <a:bodyPr/>
                    <a:lstStyle/>
                    <a:p>
                      <a:r>
                        <a:rPr lang="en-US" altLang="zh-CN" sz="1400" smtClean="0"/>
                        <a:t>t</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r</a:t>
                      </a:r>
                      <a:endParaRPr lang="zh-CN" altLang="en-US" sz="1400"/>
                    </a:p>
                  </a:txBody>
                  <a:tcPr anchor="ctr"/>
                </a:tc>
                <a:tc>
                  <a:txBody>
                    <a:bodyPr/>
                    <a:lstStyle/>
                    <a:p>
                      <a:endParaRPr lang="zh-CN" altLang="en-US" sz="1400"/>
                    </a:p>
                  </a:txBody>
                  <a:tcPr anchor="ctr"/>
                </a:tc>
                <a:tc>
                  <a:txBody>
                    <a:bodyPr/>
                    <a:lstStyle/>
                    <a:p>
                      <a:r>
                        <a:rPr lang="en-US" altLang="zh-CN" sz="1400" smtClean="0"/>
                        <a:t>d</a:t>
                      </a:r>
                      <a:endParaRPr lang="zh-CN" altLang="en-US" sz="1400"/>
                    </a:p>
                  </a:txBody>
                  <a:tcPr anchor="ctr"/>
                </a:tc>
                <a:tc>
                  <a:txBody>
                    <a:bodyPr/>
                    <a:lstStyle/>
                    <a:p>
                      <a:r>
                        <a:rPr lang="en-US" altLang="zh-CN" sz="1400" smtClean="0"/>
                        <a:t>e</a:t>
                      </a:r>
                      <a:endParaRPr lang="zh-CN" altLang="en-US" sz="1400"/>
                    </a:p>
                  </a:txBody>
                  <a:tcPr anchor="ctr"/>
                </a:tc>
                <a:tc>
                  <a:txBody>
                    <a:bodyPr/>
                    <a:lstStyle/>
                    <a:p>
                      <a:r>
                        <a:rPr lang="en-US" altLang="zh-CN" sz="1400" smtClean="0"/>
                        <a:t>s</a:t>
                      </a:r>
                      <a:endParaRPr lang="zh-CN" altLang="en-US" sz="1400"/>
                    </a:p>
                  </a:txBody>
                  <a:tcPr anchor="ctr"/>
                </a:tc>
                <a:tc>
                  <a:txBody>
                    <a:bodyPr/>
                    <a:lstStyle/>
                    <a:p>
                      <a:r>
                        <a:rPr lang="en-US" altLang="zh-CN" sz="1400" smtClean="0"/>
                        <a:t>i</a:t>
                      </a:r>
                      <a:endParaRPr lang="zh-CN" altLang="en-US" sz="1400"/>
                    </a:p>
                  </a:txBody>
                  <a:tcPr anchor="ctr"/>
                </a:tc>
                <a:tc>
                  <a:txBody>
                    <a:bodyPr/>
                    <a:lstStyle/>
                    <a:p>
                      <a:r>
                        <a:rPr lang="en-US" altLang="zh-CN" sz="1400" smtClean="0"/>
                        <a:t>g</a:t>
                      </a:r>
                      <a:endParaRPr lang="zh-CN" altLang="en-US" sz="1400"/>
                    </a:p>
                  </a:txBody>
                  <a:tcPr anchor="ctr"/>
                </a:tc>
                <a:tc>
                  <a:txBody>
                    <a:bodyPr/>
                    <a:lstStyle/>
                    <a:p>
                      <a:r>
                        <a:rPr lang="en-US" altLang="zh-CN" sz="1400" smtClean="0"/>
                        <a:t>n</a:t>
                      </a:r>
                      <a:endParaRPr lang="zh-CN" altLang="en-US" sz="1400"/>
                    </a:p>
                  </a:txBody>
                  <a:tcPr anchor="ctr"/>
                </a:tc>
                <a:tc>
                  <a:txBody>
                    <a:bodyPr/>
                    <a:lstStyle/>
                    <a:p>
                      <a:r>
                        <a:rPr lang="en-US" altLang="zh-CN" sz="1400" dirty="0" smtClean="0"/>
                        <a:t>\0</a:t>
                      </a:r>
                      <a:endParaRPr lang="zh-CN" altLang="en-US" sz="1400" dirty="0"/>
                    </a:p>
                  </a:txBody>
                  <a:tcPr anchor="ctr"/>
                </a:tc>
                <a:extLst>
                  <a:ext uri="{0D108BD9-81ED-4DB2-BD59-A6C34878D82A}">
                    <a16:rowId xmlns:a16="http://schemas.microsoft.com/office/drawing/2014/main" xmlns="" val="1514953890"/>
                  </a:ext>
                </a:extLst>
              </a:tr>
            </a:tbl>
          </a:graphicData>
        </a:graphic>
      </p:graphicFrame>
      <p:cxnSp>
        <p:nvCxnSpPr>
          <p:cNvPr id="37" name="直接箭头连接符 36"/>
          <p:cNvCxnSpPr/>
          <p:nvPr/>
        </p:nvCxnSpPr>
        <p:spPr>
          <a:xfrm>
            <a:off x="2640000" y="468218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640000" y="5059870"/>
            <a:ext cx="735495" cy="111318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0000" y="5427618"/>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640000" y="4682183"/>
            <a:ext cx="735495" cy="112312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640000" y="5427618"/>
            <a:ext cx="735495" cy="74543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77"/>
            <a:ext cx="904461" cy="369332"/>
          </a:xfrm>
          <a:prstGeom prst="rect">
            <a:avLst/>
          </a:prstGeom>
          <a:noFill/>
        </p:spPr>
        <p:txBody>
          <a:bodyPr wrap="square" rtlCol="0">
            <a:spAutoFit/>
          </a:bodyPr>
          <a:lstStyle/>
          <a:p>
            <a:r>
              <a:rPr lang="zh-CN" altLang="en-US" smtClean="0"/>
              <a:t>排序前</a:t>
            </a:r>
            <a:endParaRPr lang="zh-CN" altLang="en-US"/>
          </a:p>
        </p:txBody>
      </p:sp>
      <p:sp>
        <p:nvSpPr>
          <p:cNvPr id="42" name="文本框 41"/>
          <p:cNvSpPr txBox="1"/>
          <p:nvPr/>
        </p:nvSpPr>
        <p:spPr>
          <a:xfrm>
            <a:off x="731688" y="5242952"/>
            <a:ext cx="904461" cy="369332"/>
          </a:xfrm>
          <a:prstGeom prst="rect">
            <a:avLst/>
          </a:prstGeom>
          <a:noFill/>
        </p:spPr>
        <p:txBody>
          <a:bodyPr wrap="square" rtlCol="0">
            <a:spAutoFit/>
          </a:bodyPr>
          <a:lstStyle/>
          <a:p>
            <a:r>
              <a:rPr lang="zh-CN" altLang="en-US" smtClean="0"/>
              <a:t>排序后</a:t>
            </a:r>
            <a:endParaRPr lang="zh-CN" altLang="en-US"/>
          </a:p>
        </p:txBody>
      </p:sp>
      <p:sp>
        <p:nvSpPr>
          <p:cNvPr id="16" name="矩形 15"/>
          <p:cNvSpPr/>
          <p:nvPr/>
        </p:nvSpPr>
        <p:spPr>
          <a:xfrm>
            <a:off x="528153" y="4042014"/>
            <a:ext cx="110799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指向互换</a:t>
            </a: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42</a:t>
            </a:fld>
            <a:endParaRPr lang="zh-CN" altLang="en-US"/>
          </a:p>
        </p:txBody>
      </p:sp>
      <p:sp>
        <p:nvSpPr>
          <p:cNvPr id="6" name="TextBox 5"/>
          <p:cNvSpPr txBox="1"/>
          <p:nvPr/>
        </p:nvSpPr>
        <p:spPr>
          <a:xfrm>
            <a:off x="4998720" y="350520"/>
            <a:ext cx="5623560" cy="1034129"/>
          </a:xfrm>
          <a:prstGeom prst="rect">
            <a:avLst/>
          </a:prstGeom>
          <a:noFill/>
        </p:spPr>
        <p:txBody>
          <a:bodyPr wrap="square" rtlCol="0">
            <a:spAutoFit/>
          </a:bodyPr>
          <a:lstStyle/>
          <a:p>
            <a:pPr defTabSz="363538">
              <a:lnSpc>
                <a:spcPct val="120000"/>
              </a:lnSpc>
            </a:pPr>
            <a:r>
              <a:rPr lang="en-US" altLang="zh-CN" dirty="0">
                <a:solidFill>
                  <a:schemeClr val="accent6"/>
                </a:solidFill>
              </a:rPr>
              <a:t>char *name[]={"Follow </a:t>
            </a:r>
            <a:r>
              <a:rPr lang="en-US" altLang="zh-CN" dirty="0" err="1">
                <a:solidFill>
                  <a:schemeClr val="accent6"/>
                </a:solidFill>
              </a:rPr>
              <a:t>me","BASIC</a:t>
            </a:r>
            <a:r>
              <a:rPr lang="en-US" altLang="zh-CN" dirty="0">
                <a:solidFill>
                  <a:schemeClr val="accent6"/>
                </a:solidFill>
              </a:rPr>
              <a:t>",</a:t>
            </a:r>
          </a:p>
          <a:p>
            <a:pPr defTabSz="363538">
              <a:lnSpc>
                <a:spcPct val="120000"/>
              </a:lnSpc>
            </a:pPr>
            <a:r>
              <a:rPr lang="en-US" altLang="zh-CN" dirty="0">
                <a:solidFill>
                  <a:schemeClr val="accent6"/>
                </a:solidFill>
              </a:rPr>
              <a:t>	"Great </a:t>
            </a:r>
            <a:r>
              <a:rPr lang="en-US" altLang="zh-CN" dirty="0" err="1">
                <a:solidFill>
                  <a:schemeClr val="accent6"/>
                </a:solidFill>
              </a:rPr>
              <a:t>Wall","FORTRAN","Computer</a:t>
            </a:r>
            <a:r>
              <a:rPr lang="en-US" altLang="zh-CN" dirty="0">
                <a:solidFill>
                  <a:schemeClr val="accent6"/>
                </a:solidFill>
              </a:rPr>
              <a:t> design"}; </a:t>
            </a:r>
          </a:p>
          <a:p>
            <a:endParaRPr lang="zh-CN" altLang="en-US" dirty="0"/>
          </a:p>
        </p:txBody>
      </p:sp>
    </p:spTree>
    <p:extLst>
      <p:ext uri="{BB962C8B-B14F-4D97-AF65-F5344CB8AC3E}">
        <p14:creationId xmlns:p14="http://schemas.microsoft.com/office/powerpoint/2010/main" val="7677602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8.27】</a:t>
            </a:r>
            <a:r>
              <a:rPr lang="zh-CN" altLang="en-US" sz="2000">
                <a:solidFill>
                  <a:schemeClr val="accent1"/>
                </a:solidFill>
              </a:rPr>
              <a:t>将若干字符串按字母顺序（由小到大）输出。</a:t>
            </a:r>
          </a:p>
        </p:txBody>
      </p:sp>
      <p:sp>
        <p:nvSpPr>
          <p:cNvPr id="11" name="圆角矩形 12">
            <a:extLst>
              <a:ext uri="{FF2B5EF4-FFF2-40B4-BE49-F238E27FC236}">
                <a16:creationId xmlns:a16="http://schemas.microsoft.com/office/drawing/2014/main" xmlns="" id="{5382CD89-35B6-4BD4-B332-B011068CC402}"/>
              </a:ext>
            </a:extLst>
          </p:cNvPr>
          <p:cNvSpPr/>
          <p:nvPr/>
        </p:nvSpPr>
        <p:spPr>
          <a:xfrm>
            <a:off x="676805" y="1728556"/>
            <a:ext cx="11012275" cy="455032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dirty="0" smtClean="0"/>
              <a:t>#include </a:t>
            </a:r>
            <a:r>
              <a:rPr lang="en-US" altLang="zh-CN" sz="1400" dirty="0"/>
              <a:t>&lt;</a:t>
            </a:r>
            <a:r>
              <a:rPr lang="en-US" altLang="zh-CN" sz="1400" dirty="0" err="1"/>
              <a:t>stdio.h</a:t>
            </a:r>
            <a:r>
              <a:rPr lang="en-US" altLang="zh-CN" sz="1400" dirty="0"/>
              <a:t>&gt;</a:t>
            </a:r>
          </a:p>
          <a:p>
            <a:pPr defTabSz="363538">
              <a:lnSpc>
                <a:spcPct val="120000"/>
              </a:lnSpc>
            </a:pPr>
            <a:r>
              <a:rPr lang="en-US" altLang="zh-CN" sz="1400" dirty="0"/>
              <a:t>#include &lt;</a:t>
            </a:r>
            <a:r>
              <a:rPr lang="en-US" altLang="zh-CN" sz="1400" dirty="0" err="1"/>
              <a:t>string.h</a:t>
            </a:r>
            <a:r>
              <a:rPr lang="en-US" altLang="zh-CN" sz="1400" dirty="0"/>
              <a:t>&gt;</a:t>
            </a:r>
          </a:p>
          <a:p>
            <a:pPr defTabSz="363538">
              <a:lnSpc>
                <a:spcPct val="120000"/>
              </a:lnSpc>
            </a:pPr>
            <a:r>
              <a:rPr lang="en-US" altLang="zh-CN" sz="1400" dirty="0" err="1"/>
              <a:t>int</a:t>
            </a:r>
            <a:r>
              <a:rPr lang="en-US" altLang="zh-CN" sz="1400" dirty="0"/>
              <a:t> main()</a:t>
            </a:r>
          </a:p>
          <a:p>
            <a:pPr defTabSz="363538">
              <a:lnSpc>
                <a:spcPct val="120000"/>
              </a:lnSpc>
            </a:pPr>
            <a:r>
              <a:rPr lang="en-US" altLang="zh-CN" sz="1400" dirty="0"/>
              <a:t>{	void sort(char *name[],</a:t>
            </a:r>
            <a:r>
              <a:rPr lang="en-US" altLang="zh-CN" sz="1400" dirty="0" err="1"/>
              <a:t>int</a:t>
            </a:r>
            <a:r>
              <a:rPr lang="en-US" altLang="zh-CN" sz="1400" dirty="0"/>
              <a:t> n);	</a:t>
            </a:r>
            <a:r>
              <a:rPr lang="en-US" altLang="zh-CN" sz="1400" dirty="0" smtClean="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t>void print(char *name[],</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函数声明</a:t>
            </a:r>
          </a:p>
          <a:p>
            <a:pPr defTabSz="363538">
              <a:lnSpc>
                <a:spcPct val="120000"/>
              </a:lnSpc>
            </a:pPr>
            <a:r>
              <a:rPr lang="zh-CN" altLang="en-US" sz="1400" dirty="0"/>
              <a:t>	</a:t>
            </a:r>
            <a:r>
              <a:rPr lang="en-US" altLang="zh-CN" sz="1400" dirty="0">
                <a:solidFill>
                  <a:schemeClr val="accent6"/>
                </a:solidFill>
              </a:rPr>
              <a:t>char *name[]={"Follow </a:t>
            </a:r>
            <a:r>
              <a:rPr lang="en-US" altLang="zh-CN" sz="1400" dirty="0" err="1">
                <a:solidFill>
                  <a:schemeClr val="accent6"/>
                </a:solidFill>
              </a:rPr>
              <a:t>me","BASIC</a:t>
            </a:r>
            <a:r>
              <a:rPr lang="en-US" altLang="zh-CN" sz="1400" dirty="0" smtClean="0">
                <a:solidFill>
                  <a:schemeClr val="accent6"/>
                </a:solidFill>
              </a:rPr>
              <a:t>",</a:t>
            </a:r>
          </a:p>
          <a:p>
            <a:pPr defTabSz="363538">
              <a:lnSpc>
                <a:spcPct val="120000"/>
              </a:lnSpc>
            </a:pPr>
            <a:r>
              <a:rPr lang="en-US" altLang="zh-CN" sz="1400" dirty="0">
                <a:solidFill>
                  <a:schemeClr val="accent6"/>
                </a:solidFill>
              </a:rPr>
              <a:t>	</a:t>
            </a:r>
            <a:r>
              <a:rPr lang="en-US" altLang="zh-CN" sz="1400" dirty="0" smtClean="0">
                <a:solidFill>
                  <a:schemeClr val="accent6"/>
                </a:solidFill>
              </a:rPr>
              <a:t>"</a:t>
            </a:r>
            <a:r>
              <a:rPr lang="en-US" altLang="zh-CN" sz="1400" dirty="0">
                <a:solidFill>
                  <a:schemeClr val="accent6"/>
                </a:solidFill>
              </a:rPr>
              <a:t>Great </a:t>
            </a:r>
            <a:r>
              <a:rPr lang="en-US" altLang="zh-CN" sz="1400" dirty="0" err="1">
                <a:solidFill>
                  <a:schemeClr val="accent6"/>
                </a:solidFill>
              </a:rPr>
              <a:t>Wall","FORTRAN","Computer</a:t>
            </a:r>
            <a:r>
              <a:rPr lang="en-US" altLang="zh-CN" sz="1400" dirty="0">
                <a:solidFill>
                  <a:schemeClr val="accent6"/>
                </a:solidFill>
              </a:rPr>
              <a:t> design"}; </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定义指针数组，它的元素分别指向</a:t>
            </a:r>
            <a:r>
              <a:rPr lang="en-US" altLang="zh-CN" sz="1400" dirty="0">
                <a:solidFill>
                  <a:srgbClr val="008000"/>
                </a:solidFill>
              </a:rPr>
              <a:t>5</a:t>
            </a:r>
            <a:r>
              <a:rPr lang="zh-CN" altLang="en-US" sz="1400" dirty="0">
                <a:solidFill>
                  <a:srgbClr val="008000"/>
                </a:solidFill>
              </a:rPr>
              <a:t>个字符串</a:t>
            </a:r>
          </a:p>
          <a:p>
            <a:pPr defTabSz="363538">
              <a:lnSpc>
                <a:spcPct val="120000"/>
              </a:lnSpc>
            </a:pPr>
            <a:r>
              <a:rPr lang="zh-CN" altLang="en-US" sz="1400" dirty="0"/>
              <a:t>	</a:t>
            </a:r>
            <a:r>
              <a:rPr lang="en-US" altLang="zh-CN" sz="1400" dirty="0" err="1"/>
              <a:t>int</a:t>
            </a:r>
            <a:r>
              <a:rPr lang="en-US" altLang="zh-CN" sz="1400" dirty="0"/>
              <a:t> n=5;</a:t>
            </a:r>
          </a:p>
          <a:p>
            <a:pPr defTabSz="363538">
              <a:lnSpc>
                <a:spcPct val="120000"/>
              </a:lnSpc>
            </a:pPr>
            <a:r>
              <a:rPr lang="en-US" altLang="zh-CN" sz="1400" dirty="0"/>
              <a:t>	sort(</a:t>
            </a:r>
            <a:r>
              <a:rPr lang="en-US" altLang="zh-CN" sz="1400" dirty="0" err="1">
                <a:solidFill>
                  <a:schemeClr val="accent6"/>
                </a:solidFill>
              </a:rPr>
              <a:t>name</a:t>
            </a:r>
            <a:r>
              <a:rPr lang="en-US" altLang="zh-CN" sz="1400" dirty="0" err="1"/>
              <a:t>,n</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函数，对字符串排序 </a:t>
            </a:r>
          </a:p>
          <a:p>
            <a:pPr defTabSz="363538">
              <a:lnSpc>
                <a:spcPct val="120000"/>
              </a:lnSpc>
            </a:pPr>
            <a:r>
              <a:rPr lang="zh-CN" altLang="en-US" sz="1400" dirty="0"/>
              <a:t>	</a:t>
            </a:r>
            <a:r>
              <a:rPr lang="en-US" altLang="zh-CN" sz="1400" dirty="0"/>
              <a:t>print(</a:t>
            </a:r>
            <a:r>
              <a:rPr lang="en-US" altLang="zh-CN" sz="1400" dirty="0" err="1">
                <a:solidFill>
                  <a:schemeClr val="accent6"/>
                </a:solidFill>
              </a:rPr>
              <a:t>name</a:t>
            </a:r>
            <a:r>
              <a:rPr lang="en-US" altLang="zh-CN" sz="1400" dirty="0" err="1"/>
              <a:t>,n</a:t>
            </a:r>
            <a:r>
              <a:rPr lang="en-US" altLang="zh-CN" sz="1400" dirty="0" smtClean="0"/>
              <a:t>);</a:t>
            </a:r>
            <a:r>
              <a:rPr lang="en-US" altLang="zh-CN" sz="1400" dirty="0">
                <a:solidFill>
                  <a:srgbClr val="008000"/>
                </a:solidFill>
              </a:rPr>
              <a:t>	//</a:t>
            </a:r>
            <a:r>
              <a:rPr lang="zh-CN" altLang="en-US" sz="1400" dirty="0">
                <a:solidFill>
                  <a:srgbClr val="008000"/>
                </a:solidFill>
              </a:rPr>
              <a:t>调用</a:t>
            </a:r>
            <a:r>
              <a:rPr lang="en-US" altLang="zh-CN" sz="1400" dirty="0">
                <a:solidFill>
                  <a:srgbClr val="008000"/>
                </a:solidFill>
              </a:rPr>
              <a:t>print</a:t>
            </a:r>
            <a:r>
              <a:rPr lang="zh-CN" altLang="en-US" sz="1400" dirty="0">
                <a:solidFill>
                  <a:srgbClr val="008000"/>
                </a:solidFill>
              </a:rPr>
              <a:t>函数，输出字符串</a:t>
            </a:r>
          </a:p>
          <a:p>
            <a:pPr defTabSz="363538">
              <a:lnSpc>
                <a:spcPct val="120000"/>
              </a:lnSpc>
            </a:pPr>
            <a:r>
              <a:rPr lang="zh-CN" altLang="en-US" sz="1400" dirty="0"/>
              <a:t>	</a:t>
            </a:r>
            <a:r>
              <a:rPr lang="en-US" altLang="zh-CN" sz="1400" dirty="0"/>
              <a:t>return 0;</a:t>
            </a:r>
          </a:p>
          <a:p>
            <a:pPr defTabSz="363538">
              <a:lnSpc>
                <a:spcPct val="120000"/>
              </a:lnSpc>
            </a:pPr>
            <a:r>
              <a:rPr lang="en-US" altLang="zh-CN" sz="1400" dirty="0" smtClean="0"/>
              <a:t>}</a:t>
            </a:r>
          </a:p>
          <a:p>
            <a:pPr defTabSz="363538">
              <a:lnSpc>
                <a:spcPct val="120000"/>
              </a:lnSpc>
            </a:pPr>
            <a:endParaRPr lang="en-US" altLang="zh-CN" sz="1400" dirty="0" smtClean="0"/>
          </a:p>
          <a:p>
            <a:pPr defTabSz="363538">
              <a:lnSpc>
                <a:spcPct val="120000"/>
              </a:lnSpc>
            </a:pPr>
            <a:r>
              <a:rPr lang="en-US" altLang="zh-CN" sz="1400" dirty="0" smtClean="0"/>
              <a:t>void sort(</a:t>
            </a:r>
            <a:r>
              <a:rPr lang="en-US" altLang="zh-CN" sz="1400" dirty="0" smtClean="0">
                <a:solidFill>
                  <a:schemeClr val="accent6"/>
                </a:solidFill>
              </a:rPr>
              <a:t>char *name[]</a:t>
            </a:r>
            <a:r>
              <a:rPr lang="en-US" altLang="zh-CN" sz="1400" dirty="0" smtClean="0"/>
              <a:t>,</a:t>
            </a:r>
            <a:r>
              <a:rPr lang="en-US" altLang="zh-CN" sz="1400" dirty="0" err="1" smtClean="0"/>
              <a:t>int</a:t>
            </a:r>
            <a:r>
              <a:rPr lang="en-US" altLang="zh-CN" sz="1400" dirty="0" smtClean="0"/>
              <a:t> </a:t>
            </a:r>
            <a:r>
              <a:rPr lang="en-US" altLang="zh-CN" sz="1400" dirty="0"/>
              <a:t>n</a:t>
            </a:r>
            <a:r>
              <a:rPr lang="en-US" altLang="zh-CN" sz="1400" dirty="0" smtClean="0"/>
              <a:t>)</a:t>
            </a:r>
            <a:r>
              <a:rPr lang="en-US" altLang="zh-CN" sz="1400" dirty="0"/>
              <a:t>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p>
          <a:p>
            <a:pPr defTabSz="363538">
              <a:lnSpc>
                <a:spcPct val="120000"/>
              </a:lnSpc>
            </a:pPr>
            <a:r>
              <a:rPr lang="en-US" altLang="zh-CN" sz="1400" dirty="0"/>
              <a:t>{	char *temp</a:t>
            </a:r>
            <a:r>
              <a:rPr lang="en-US" altLang="zh-CN" sz="1400" dirty="0" smtClean="0"/>
              <a:t>;</a:t>
            </a:r>
            <a:endParaRPr lang="en-US" altLang="zh-CN" sz="1400" dirty="0"/>
          </a:p>
          <a:p>
            <a:pPr defTabSz="363538">
              <a:lnSpc>
                <a:spcPct val="120000"/>
              </a:lnSpc>
            </a:pPr>
            <a:r>
              <a:rPr lang="en-US" altLang="zh-CN" sz="1400" dirty="0"/>
              <a:t>	</a:t>
            </a:r>
            <a:r>
              <a:rPr lang="en-US" altLang="zh-CN" sz="1400" dirty="0" err="1"/>
              <a:t>int</a:t>
            </a:r>
            <a:r>
              <a:rPr lang="en-US" altLang="zh-CN" sz="1400" dirty="0"/>
              <a:t> </a:t>
            </a:r>
            <a:r>
              <a:rPr lang="en-US" altLang="zh-CN" sz="1400" dirty="0" err="1"/>
              <a:t>i,j,k</a:t>
            </a:r>
            <a:r>
              <a:rPr lang="en-US" altLang="zh-CN" sz="1400" dirty="0"/>
              <a:t>;</a:t>
            </a:r>
          </a:p>
          <a:p>
            <a:pPr defTabSz="363538">
              <a:lnSpc>
                <a:spcPct val="120000"/>
              </a:lnSpc>
            </a:pPr>
            <a:r>
              <a:rPr lang="en-US" altLang="zh-CN" sz="1400" dirty="0"/>
              <a:t>	for(i=0;i&lt;n-1;i++)	</a:t>
            </a:r>
            <a:r>
              <a:rPr lang="en-US" altLang="zh-CN" sz="1400" dirty="0" smtClean="0">
                <a:solidFill>
                  <a:srgbClr val="008000"/>
                </a:solidFill>
              </a:rPr>
              <a:t>//</a:t>
            </a:r>
            <a:r>
              <a:rPr lang="zh-CN" altLang="en-US" sz="1400" dirty="0">
                <a:solidFill>
                  <a:srgbClr val="008000"/>
                </a:solidFill>
              </a:rPr>
              <a:t>用选择法排序</a:t>
            </a:r>
          </a:p>
          <a:p>
            <a:pPr defTabSz="363538">
              <a:lnSpc>
                <a:spcPct val="120000"/>
              </a:lnSpc>
            </a:pPr>
            <a:r>
              <a:rPr lang="zh-CN" altLang="en-US" sz="1400" dirty="0"/>
              <a:t>	</a:t>
            </a:r>
            <a:r>
              <a:rPr lang="en-US" altLang="zh-CN" sz="1400" dirty="0"/>
              <a:t>{	k=i;</a:t>
            </a:r>
          </a:p>
          <a:p>
            <a:pPr defTabSz="363538">
              <a:lnSpc>
                <a:spcPct val="120000"/>
              </a:lnSpc>
            </a:pPr>
            <a:r>
              <a:rPr lang="en-US" altLang="zh-CN" sz="1400" dirty="0"/>
              <a:t>		for(j=i+1;j&lt;</a:t>
            </a:r>
            <a:r>
              <a:rPr lang="en-US" altLang="zh-CN" sz="1400" dirty="0" err="1"/>
              <a:t>n;j</a:t>
            </a:r>
            <a:r>
              <a:rPr lang="en-US" altLang="zh-CN" sz="1400" dirty="0"/>
              <a:t>++)</a:t>
            </a:r>
          </a:p>
          <a:p>
            <a:pPr defTabSz="363538">
              <a:lnSpc>
                <a:spcPct val="120000"/>
              </a:lnSpc>
            </a:pPr>
            <a:r>
              <a:rPr lang="en-US" altLang="zh-CN" sz="1400" dirty="0"/>
              <a:t>			if(</a:t>
            </a:r>
            <a:r>
              <a:rPr lang="en-US" altLang="zh-CN" sz="1400" dirty="0" err="1">
                <a:solidFill>
                  <a:schemeClr val="accent6"/>
                </a:solidFill>
              </a:rPr>
              <a:t>strcmp</a:t>
            </a:r>
            <a:r>
              <a:rPr lang="en-US" altLang="zh-CN" sz="1400" dirty="0">
                <a:solidFill>
                  <a:schemeClr val="accent6"/>
                </a:solidFill>
              </a:rPr>
              <a:t>(name[k],name[j])&gt;0</a:t>
            </a:r>
            <a:r>
              <a:rPr lang="en-US" altLang="zh-CN" sz="1400" dirty="0"/>
              <a:t>) k=j;</a:t>
            </a:r>
          </a:p>
          <a:p>
            <a:pPr defTabSz="363538">
              <a:lnSpc>
                <a:spcPct val="120000"/>
              </a:lnSpc>
            </a:pPr>
            <a:r>
              <a:rPr lang="en-US" altLang="zh-CN" sz="1400" dirty="0"/>
              <a:t>		if(k!=i)</a:t>
            </a:r>
          </a:p>
          <a:p>
            <a:pPr defTabSz="363538">
              <a:lnSpc>
                <a:spcPct val="120000"/>
              </a:lnSpc>
            </a:pPr>
            <a:r>
              <a:rPr lang="en-US" altLang="zh-CN" sz="1400" dirty="0"/>
              <a:t>		{	temp=name[i]; name[i]=name[k]; name[k]=temp;}</a:t>
            </a:r>
          </a:p>
          <a:p>
            <a:pPr defTabSz="363538">
              <a:lnSpc>
                <a:spcPct val="120000"/>
              </a:lnSpc>
            </a:pPr>
            <a:r>
              <a:rPr lang="en-US" altLang="zh-CN" sz="1400" dirty="0"/>
              <a:t>	}</a:t>
            </a:r>
          </a:p>
          <a:p>
            <a:pPr defTabSz="363538">
              <a:lnSpc>
                <a:spcPct val="120000"/>
              </a:lnSpc>
            </a:pPr>
            <a:r>
              <a:rPr lang="en-US" altLang="zh-CN" sz="1400" dirty="0"/>
              <a:t>}</a:t>
            </a:r>
          </a:p>
          <a:p>
            <a:pPr defTabSz="363538">
              <a:lnSpc>
                <a:spcPct val="120000"/>
              </a:lnSpc>
            </a:pPr>
            <a:endParaRPr lang="en-US" altLang="zh-CN" sz="1400" dirty="0"/>
          </a:p>
          <a:p>
            <a:pPr defTabSz="363538">
              <a:lnSpc>
                <a:spcPct val="120000"/>
              </a:lnSpc>
            </a:pPr>
            <a:r>
              <a:rPr lang="en-US" altLang="zh-CN" sz="1400" dirty="0"/>
              <a:t>void print(</a:t>
            </a:r>
            <a:r>
              <a:rPr lang="en-US" altLang="zh-CN" sz="1400" dirty="0">
                <a:solidFill>
                  <a:schemeClr val="accent6"/>
                </a:solidFill>
              </a:rPr>
              <a:t>char *name[]</a:t>
            </a:r>
            <a:r>
              <a:rPr lang="en-US" altLang="zh-CN" sz="1400" dirty="0"/>
              <a:t>,</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print</a:t>
            </a:r>
            <a:r>
              <a:rPr lang="zh-CN" altLang="en-US" sz="1400" dirty="0">
                <a:solidFill>
                  <a:srgbClr val="008000"/>
                </a:solidFill>
              </a:rPr>
              <a:t>函数</a:t>
            </a:r>
          </a:p>
          <a:p>
            <a:pPr defTabSz="363538">
              <a:lnSpc>
                <a:spcPct val="120000"/>
              </a:lnSpc>
            </a:pPr>
            <a:r>
              <a:rPr lang="en-US" altLang="zh-CN" sz="1400" dirty="0"/>
              <a:t>{	</a:t>
            </a:r>
            <a:r>
              <a:rPr lang="en-US" altLang="zh-CN" sz="1400" dirty="0" err="1"/>
              <a:t>int</a:t>
            </a:r>
            <a:r>
              <a:rPr lang="en-US" altLang="zh-CN" sz="1400" dirty="0"/>
              <a:t> i;</a:t>
            </a:r>
          </a:p>
          <a:p>
            <a:pPr defTabSz="363538">
              <a:lnSpc>
                <a:spcPct val="120000"/>
              </a:lnSpc>
            </a:pPr>
            <a:r>
              <a:rPr lang="en-US" altLang="zh-CN" sz="1400" dirty="0"/>
              <a:t>	for(i=0;i&lt;</a:t>
            </a:r>
            <a:r>
              <a:rPr lang="en-US" altLang="zh-CN" sz="1400" dirty="0" err="1"/>
              <a:t>n;i</a:t>
            </a:r>
            <a:r>
              <a:rPr lang="en-US" altLang="zh-CN" sz="1400" dirty="0"/>
              <a:t>++)</a:t>
            </a:r>
          </a:p>
          <a:p>
            <a:pPr defTabSz="363538">
              <a:lnSpc>
                <a:spcPct val="120000"/>
              </a:lnSpc>
            </a:pPr>
            <a:r>
              <a:rPr lang="en-US" altLang="zh-CN" sz="1400" dirty="0"/>
              <a:t>		</a:t>
            </a:r>
            <a:r>
              <a:rPr lang="en-US" altLang="zh-CN" sz="1400" dirty="0" err="1"/>
              <a:t>printf</a:t>
            </a:r>
            <a:r>
              <a:rPr lang="en-US" altLang="zh-CN" sz="1400" dirty="0"/>
              <a:t>("%s\</a:t>
            </a:r>
            <a:r>
              <a:rPr lang="en-US" altLang="zh-CN" sz="1400" dirty="0" err="1"/>
              <a:t>n",name</a:t>
            </a:r>
            <a:r>
              <a:rPr lang="en-US" altLang="zh-CN" sz="1400" dirty="0"/>
              <a:t>[i</a:t>
            </a:r>
            <a:r>
              <a:rPr lang="en-US" altLang="zh-CN" sz="1400" dirty="0" smtClean="0"/>
              <a:t>]);</a:t>
            </a:r>
          </a:p>
          <a:p>
            <a:pPr defTabSz="363538">
              <a:lnSpc>
                <a:spcPct val="120000"/>
              </a:lnSpc>
            </a:pPr>
            <a:r>
              <a:rPr lang="en-US" altLang="zh-CN" sz="1400" dirty="0"/>
              <a:t>		</a:t>
            </a:r>
            <a:r>
              <a:rPr lang="en-US" altLang="zh-CN" sz="1400" dirty="0">
                <a:solidFill>
                  <a:srgbClr val="008000"/>
                </a:solidFill>
              </a:rPr>
              <a:t>//</a:t>
            </a:r>
            <a:r>
              <a:rPr lang="zh-CN" altLang="en-US" sz="1400" dirty="0">
                <a:solidFill>
                  <a:srgbClr val="008000"/>
                </a:solidFill>
              </a:rPr>
              <a:t>按指针数组元素的顺序输出它们所指向的字符串</a:t>
            </a:r>
          </a:p>
          <a:p>
            <a:pPr defTabSz="363538">
              <a:lnSpc>
                <a:spcPct val="120000"/>
              </a:lnSpc>
            </a:pPr>
            <a:r>
              <a:rPr lang="en-US" altLang="zh-CN" sz="1400" dirty="0"/>
              <a:t>}</a:t>
            </a:r>
            <a:endParaRPr lang="zh-CN" altLang="en-US" sz="1400" b="1" dirty="0">
              <a:solidFill>
                <a:srgbClr val="008000"/>
              </a:solidFill>
            </a:endParaRPr>
          </a:p>
        </p:txBody>
      </p:sp>
      <p:cxnSp>
        <p:nvCxnSpPr>
          <p:cNvPr id="12" name="直接连接符 11">
            <a:extLst>
              <a:ext uri="{FF2B5EF4-FFF2-40B4-BE49-F238E27FC236}">
                <a16:creationId xmlns:a16="http://schemas.microsoft.com/office/drawing/2014/main" xmlns="" id="{48EC88E4-3DEA-4882-A2F7-2A2472A7E690}"/>
              </a:ext>
            </a:extLst>
          </p:cNvPr>
          <p:cNvCxnSpPr>
            <a:cxnSpLocks/>
          </p:cNvCxnSpPr>
          <p:nvPr/>
        </p:nvCxnSpPr>
        <p:spPr>
          <a:xfrm>
            <a:off x="5532052" y="1728556"/>
            <a:ext cx="7220" cy="455032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xmlns="" id="{45C967AF-3871-4AAE-A875-A638B32B1FA1}"/>
              </a:ext>
            </a:extLst>
          </p:cNvPr>
          <p:cNvGrpSpPr/>
          <p:nvPr/>
        </p:nvGrpSpPr>
        <p:grpSpPr>
          <a:xfrm>
            <a:off x="5369304" y="2249909"/>
            <a:ext cx="325496" cy="260107"/>
            <a:chOff x="5926033" y="1926699"/>
            <a:chExt cx="325496" cy="260107"/>
          </a:xfrm>
        </p:grpSpPr>
        <p:sp>
          <p:nvSpPr>
            <p:cNvPr id="19"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a:extLst>
              <a:ext uri="{FF2B5EF4-FFF2-40B4-BE49-F238E27FC236}">
                <a16:creationId xmlns:a16="http://schemas.microsoft.com/office/drawing/2014/main" xmlns="" id="{B236A711-9DB9-47FD-9B2E-498AAC59691E}"/>
              </a:ext>
            </a:extLst>
          </p:cNvPr>
          <p:cNvGrpSpPr/>
          <p:nvPr/>
        </p:nvGrpSpPr>
        <p:grpSpPr>
          <a:xfrm>
            <a:off x="5363323" y="5274331"/>
            <a:ext cx="325496" cy="260106"/>
            <a:chOff x="5926033" y="5434781"/>
            <a:chExt cx="325496" cy="260106"/>
          </a:xfrm>
        </p:grpSpPr>
        <p:sp>
          <p:nvSpPr>
            <p:cNvPr id="26"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5" cstate="print"/>
          <a:stretch>
            <a:fillRect/>
          </a:stretch>
        </p:blipFill>
        <p:spPr>
          <a:xfrm>
            <a:off x="8199368" y="121920"/>
            <a:ext cx="3486150" cy="1295400"/>
          </a:xfrm>
          <a:prstGeom prst="rect">
            <a:avLst/>
          </a:prstGeom>
        </p:spPr>
      </p:pic>
      <p:sp>
        <p:nvSpPr>
          <p:cNvPr id="5" name="灯片编号占位符 4"/>
          <p:cNvSpPr>
            <a:spLocks noGrp="1"/>
          </p:cNvSpPr>
          <p:nvPr>
            <p:ph type="sldNum" sz="quarter" idx="12"/>
          </p:nvPr>
        </p:nvSpPr>
        <p:spPr/>
        <p:txBody>
          <a:bodyPr/>
          <a:lstStyle/>
          <a:p>
            <a:fld id="{B058512A-BF6F-43D0-855A-BBBF14572BDB}" type="slidenum">
              <a:rPr lang="zh-CN" altLang="en-US" smtClean="0"/>
              <a:pPr/>
              <a:t>43</a:t>
            </a:fld>
            <a:endParaRPr lang="zh-CN" altLang="en-US"/>
          </a:p>
        </p:txBody>
      </p:sp>
    </p:spTree>
    <p:extLst>
      <p:ext uri="{BB962C8B-B14F-4D97-AF65-F5344CB8AC3E}">
        <p14:creationId xmlns:p14="http://schemas.microsoft.com/office/powerpoint/2010/main" val="11735078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指针数组的一个重要应用是作为</a:t>
            </a:r>
            <a:r>
              <a:rPr lang="en-US" altLang="zh-CN">
                <a:solidFill>
                  <a:schemeClr val="tx1"/>
                </a:solidFill>
              </a:rPr>
              <a:t>main</a:t>
            </a:r>
            <a:r>
              <a:rPr lang="zh-CN" altLang="en-US">
                <a:solidFill>
                  <a:schemeClr val="tx1"/>
                </a:solidFill>
              </a:rPr>
              <a:t>函数的形参。在以往的程序中，</a:t>
            </a:r>
            <a:r>
              <a:rPr lang="en-US" altLang="zh-CN">
                <a:solidFill>
                  <a:schemeClr val="tx1"/>
                </a:solidFill>
              </a:rPr>
              <a:t>main</a:t>
            </a:r>
            <a:r>
              <a:rPr lang="zh-CN" altLang="en-US">
                <a:solidFill>
                  <a:schemeClr val="tx1"/>
                </a:solidFill>
              </a:rPr>
              <a:t>函数的第</a:t>
            </a:r>
            <a:r>
              <a:rPr lang="en-US" altLang="zh-CN">
                <a:solidFill>
                  <a:schemeClr val="tx1"/>
                </a:solidFill>
              </a:rPr>
              <a:t>1</a:t>
            </a:r>
            <a:r>
              <a:rPr lang="zh-CN" altLang="en-US">
                <a:solidFill>
                  <a:schemeClr val="tx1"/>
                </a:solidFill>
              </a:rPr>
              <a:t>行一般写成以下</a:t>
            </a:r>
            <a:r>
              <a:rPr lang="zh-CN" altLang="en-US" smtClean="0">
                <a:solidFill>
                  <a:schemeClr val="tx1"/>
                </a:solidFill>
              </a:rPr>
              <a:t>形式：</a:t>
            </a:r>
            <a:r>
              <a:rPr lang="en-US" altLang="zh-CN" smtClean="0">
                <a:solidFill>
                  <a:schemeClr val="tx1"/>
                </a:solidFill>
              </a:rPr>
              <a:t>		</a:t>
            </a:r>
            <a:r>
              <a:rPr lang="zh-CN" altLang="en-US" smtClean="0">
                <a:solidFill>
                  <a:schemeClr val="tx1"/>
                </a:solidFill>
              </a:rPr>
              <a:t>或</a:t>
            </a:r>
            <a:endParaRPr lang="zh-CN" altLang="en-US">
              <a:solidFill>
                <a:schemeClr val="tx1"/>
              </a:solidFill>
            </a:endParaRPr>
          </a:p>
          <a:p>
            <a:pPr algn="just">
              <a:lnSpc>
                <a:spcPct val="120000"/>
              </a:lnSpc>
              <a:spcAft>
                <a:spcPts val="600"/>
              </a:spcAft>
              <a:defRPr/>
            </a:pPr>
            <a:r>
              <a:rPr lang="zh-CN" altLang="en-US" smtClean="0">
                <a:solidFill>
                  <a:schemeClr val="tx1"/>
                </a:solidFill>
              </a:rPr>
              <a:t>括号</a:t>
            </a:r>
            <a:r>
              <a:rPr lang="zh-CN" altLang="en-US">
                <a:solidFill>
                  <a:schemeClr val="tx1"/>
                </a:solidFill>
              </a:rPr>
              <a:t>中是空的或有“</a:t>
            </a:r>
            <a:r>
              <a:rPr lang="en-US" altLang="zh-CN">
                <a:solidFill>
                  <a:schemeClr val="tx1"/>
                </a:solidFill>
              </a:rPr>
              <a:t>void”</a:t>
            </a:r>
            <a:r>
              <a:rPr lang="zh-CN" altLang="en-US">
                <a:solidFill>
                  <a:schemeClr val="tx1"/>
                </a:solidFill>
              </a:rPr>
              <a:t>，表示</a:t>
            </a:r>
            <a:r>
              <a:rPr lang="en-US" altLang="zh-CN">
                <a:solidFill>
                  <a:schemeClr val="tx1"/>
                </a:solidFill>
              </a:rPr>
              <a:t>main</a:t>
            </a:r>
            <a:r>
              <a:rPr lang="zh-CN" altLang="en-US">
                <a:solidFill>
                  <a:schemeClr val="tx1"/>
                </a:solidFill>
              </a:rPr>
              <a:t>函数</a:t>
            </a:r>
            <a:r>
              <a:rPr lang="zh-CN" altLang="en-US" b="1">
                <a:solidFill>
                  <a:schemeClr val="tx1"/>
                </a:solidFill>
              </a:rPr>
              <a:t>没有参数，调用</a:t>
            </a:r>
            <a:r>
              <a:rPr lang="en-US" altLang="zh-CN" b="1">
                <a:solidFill>
                  <a:schemeClr val="tx1"/>
                </a:solidFill>
              </a:rPr>
              <a:t>main</a:t>
            </a:r>
            <a:r>
              <a:rPr lang="zh-CN" altLang="en-US" b="1">
                <a:solidFill>
                  <a:schemeClr val="tx1"/>
                </a:solidFill>
              </a:rPr>
              <a:t>函数时不必给出实参</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r>
              <a:rPr lang="zh-CN" altLang="en-US" smtClean="0">
                <a:solidFill>
                  <a:schemeClr val="tx1"/>
                </a:solidFill>
              </a:rPr>
              <a:t>在</a:t>
            </a:r>
            <a:r>
              <a:rPr lang="zh-CN" altLang="en-US">
                <a:solidFill>
                  <a:schemeClr val="tx1"/>
                </a:solidFill>
              </a:rPr>
              <a:t>某些情况下，</a:t>
            </a:r>
            <a:r>
              <a:rPr lang="en-US" altLang="zh-CN">
                <a:solidFill>
                  <a:schemeClr val="tx1"/>
                </a:solidFill>
              </a:rPr>
              <a:t>main</a:t>
            </a:r>
            <a:r>
              <a:rPr lang="zh-CN" altLang="en-US">
                <a:solidFill>
                  <a:schemeClr val="tx1"/>
                </a:solidFill>
              </a:rPr>
              <a:t>函数可以有参数，即</a:t>
            </a:r>
            <a:r>
              <a:rPr lang="en-US" altLang="zh-CN">
                <a:solidFill>
                  <a:schemeClr val="tx1"/>
                </a:solidFill>
              </a:rPr>
              <a:t>: </a:t>
            </a:r>
          </a:p>
          <a:p>
            <a:pPr algn="just">
              <a:lnSpc>
                <a:spcPct val="120000"/>
              </a:lnSpc>
              <a:spcAft>
                <a:spcPts val="600"/>
              </a:spcAft>
              <a:defRPr/>
            </a:pPr>
            <a:r>
              <a:rPr lang="zh-CN" altLang="en-US" smtClean="0">
                <a:solidFill>
                  <a:schemeClr val="tx1"/>
                </a:solidFill>
              </a:rPr>
              <a:t>其中</a:t>
            </a:r>
            <a:r>
              <a:rPr lang="zh-CN" altLang="en-US">
                <a:solidFill>
                  <a:schemeClr val="tx1"/>
                </a:solidFill>
              </a:rPr>
              <a:t>，</a:t>
            </a:r>
            <a:r>
              <a:rPr lang="en-US" altLang="zh-CN">
                <a:solidFill>
                  <a:schemeClr val="tx1"/>
                </a:solidFill>
              </a:rPr>
              <a:t>argc</a:t>
            </a:r>
            <a:r>
              <a:rPr lang="zh-CN" altLang="en-US">
                <a:solidFill>
                  <a:schemeClr val="tx1"/>
                </a:solidFill>
              </a:rPr>
              <a:t>和</a:t>
            </a:r>
            <a:r>
              <a:rPr lang="en-US" altLang="zh-CN">
                <a:solidFill>
                  <a:schemeClr val="tx1"/>
                </a:solidFill>
              </a:rPr>
              <a:t>argv</a:t>
            </a:r>
            <a:r>
              <a:rPr lang="zh-CN" altLang="en-US">
                <a:solidFill>
                  <a:schemeClr val="tx1"/>
                </a:solidFill>
              </a:rPr>
              <a:t>就是</a:t>
            </a:r>
            <a:r>
              <a:rPr lang="en-US" altLang="zh-CN">
                <a:solidFill>
                  <a:schemeClr val="tx1"/>
                </a:solidFill>
              </a:rPr>
              <a:t>main</a:t>
            </a:r>
            <a:r>
              <a:rPr lang="zh-CN" altLang="en-US">
                <a:solidFill>
                  <a:schemeClr val="tx1"/>
                </a:solidFill>
              </a:rPr>
              <a:t>函数的形参，它们是程序的“命令行参数”。</a:t>
            </a:r>
            <a:r>
              <a:rPr lang="en-US" altLang="zh-CN">
                <a:solidFill>
                  <a:schemeClr val="tx1"/>
                </a:solidFill>
              </a:rPr>
              <a:t>argc(argument count</a:t>
            </a:r>
            <a:r>
              <a:rPr lang="zh-CN" altLang="en-US">
                <a:solidFill>
                  <a:schemeClr val="tx1"/>
                </a:solidFill>
              </a:rPr>
              <a:t>的缩写，意思是参数个数</a:t>
            </a:r>
            <a:r>
              <a:rPr lang="en-US" altLang="zh-CN">
                <a:solidFill>
                  <a:schemeClr val="tx1"/>
                </a:solidFill>
              </a:rPr>
              <a:t>)</a:t>
            </a:r>
            <a:r>
              <a:rPr lang="zh-CN" altLang="en-US">
                <a:solidFill>
                  <a:schemeClr val="tx1"/>
                </a:solidFill>
              </a:rPr>
              <a:t>，</a:t>
            </a:r>
            <a:r>
              <a:rPr lang="en-US" altLang="zh-CN">
                <a:solidFill>
                  <a:schemeClr val="tx1"/>
                </a:solidFill>
              </a:rPr>
              <a:t>argv(argument vector</a:t>
            </a:r>
            <a:r>
              <a:rPr lang="zh-CN" altLang="en-US">
                <a:solidFill>
                  <a:schemeClr val="tx1"/>
                </a:solidFill>
              </a:rPr>
              <a:t>缩写，意思是参数向量</a:t>
            </a:r>
            <a:r>
              <a:rPr lang="en-US" altLang="zh-CN">
                <a:solidFill>
                  <a:schemeClr val="tx1"/>
                </a:solidFill>
              </a:rPr>
              <a:t>)</a:t>
            </a:r>
            <a:r>
              <a:rPr lang="zh-CN" altLang="en-US">
                <a:solidFill>
                  <a:schemeClr val="tx1"/>
                </a:solidFill>
              </a:rPr>
              <a:t>，它是一个*</a:t>
            </a:r>
            <a:r>
              <a:rPr lang="en-US" altLang="zh-CN">
                <a:solidFill>
                  <a:schemeClr val="tx1"/>
                </a:solidFill>
              </a:rPr>
              <a:t>char</a:t>
            </a:r>
            <a:r>
              <a:rPr lang="zh-CN" altLang="en-US">
                <a:solidFill>
                  <a:schemeClr val="tx1"/>
                </a:solidFill>
              </a:rPr>
              <a:t>指针数组，数组中每一个元素</a:t>
            </a:r>
            <a:r>
              <a:rPr lang="en-US" altLang="zh-CN">
                <a:solidFill>
                  <a:schemeClr val="tx1"/>
                </a:solidFill>
              </a:rPr>
              <a:t>(</a:t>
            </a:r>
            <a:r>
              <a:rPr lang="zh-CN" altLang="en-US">
                <a:solidFill>
                  <a:schemeClr val="tx1"/>
                </a:solidFill>
              </a:rPr>
              <a:t>其值为指针</a:t>
            </a:r>
            <a:r>
              <a:rPr lang="en-US" altLang="zh-CN">
                <a:solidFill>
                  <a:schemeClr val="tx1"/>
                </a:solidFill>
              </a:rPr>
              <a:t>)</a:t>
            </a:r>
            <a:r>
              <a:rPr lang="zh-CN" altLang="en-US">
                <a:solidFill>
                  <a:schemeClr val="tx1"/>
                </a:solidFill>
              </a:rPr>
              <a:t>指向命令行中的一个字符串的首字符</a:t>
            </a:r>
            <a:r>
              <a:rPr lang="zh-CN" altLang="en-US" smtClean="0">
                <a:solidFill>
                  <a:schemeClr val="tx1"/>
                </a:solidFill>
              </a:rPr>
              <a:t>。</a:t>
            </a:r>
            <a:endParaRPr lang="en-US" altLang="zh-CN" smtClean="0">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endParaRPr lang="en-US" altLang="zh-CN" smtClean="0">
              <a:solidFill>
                <a:schemeClr val="tx1"/>
              </a:solidFill>
            </a:endParaRPr>
          </a:p>
          <a:p>
            <a:pPr algn="just">
              <a:lnSpc>
                <a:spcPct val="120000"/>
              </a:lnSpc>
              <a:spcAft>
                <a:spcPts val="600"/>
              </a:spcAft>
              <a:defRPr/>
            </a:pPr>
            <a:r>
              <a:rPr lang="en-US" altLang="zh-CN" smtClean="0">
                <a:solidFill>
                  <a:schemeClr val="tx1"/>
                </a:solidFill>
              </a:rPr>
              <a:t>main</a:t>
            </a:r>
            <a:r>
              <a:rPr lang="zh-CN" altLang="en-US">
                <a:solidFill>
                  <a:schemeClr val="tx1"/>
                </a:solidFill>
              </a:rPr>
              <a:t>函数是操作系统调用的，实参只能由操作系统给出。在操作命令状态下，实参是和执行文件的命令一起给出的。</a:t>
            </a:r>
            <a:endParaRPr lang="en-US" altLang="zh-CN">
              <a:solidFill>
                <a:schemeClr val="tx1"/>
              </a:solidFill>
            </a:endParaRPr>
          </a:p>
        </p:txBody>
      </p:sp>
      <p:sp>
        <p:nvSpPr>
          <p:cNvPr id="7" name="圆角矩形 6"/>
          <p:cNvSpPr/>
          <p:nvPr/>
        </p:nvSpPr>
        <p:spPr>
          <a:xfrm>
            <a:off x="2081324"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smtClean="0"/>
              <a:t>int main()</a:t>
            </a:r>
            <a:endParaRPr lang="en-US" altLang="zh-CN" sz="1600"/>
          </a:p>
        </p:txBody>
      </p:sp>
      <p:sp>
        <p:nvSpPr>
          <p:cNvPr id="9" name="圆角矩形 8"/>
          <p:cNvSpPr/>
          <p:nvPr/>
        </p:nvSpPr>
        <p:spPr>
          <a:xfrm>
            <a:off x="4216579"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538">
              <a:lnSpc>
                <a:spcPct val="120000"/>
              </a:lnSpc>
            </a:pPr>
            <a:r>
              <a:rPr lang="en-US" altLang="zh-CN" sz="1600" smtClean="0"/>
              <a:t>int main(void)</a:t>
            </a:r>
            <a:endParaRPr lang="en-US" altLang="zh-CN" sz="1600"/>
          </a:p>
        </p:txBody>
      </p:sp>
      <p:sp>
        <p:nvSpPr>
          <p:cNvPr id="10" name="圆角矩形 9"/>
          <p:cNvSpPr/>
          <p:nvPr/>
        </p:nvSpPr>
        <p:spPr>
          <a:xfrm>
            <a:off x="5442404" y="2221281"/>
            <a:ext cx="3960675" cy="400693"/>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t"/>
          <a:lstStyle/>
          <a:p>
            <a:pPr defTabSz="363538">
              <a:lnSpc>
                <a:spcPct val="120000"/>
              </a:lnSpc>
            </a:pPr>
            <a:r>
              <a:rPr lang="en-US" altLang="zh-CN" sz="1600" b="1"/>
              <a:t>int main(int argc</a:t>
            </a:r>
            <a:r>
              <a:rPr lang="en-US" altLang="zh-CN" sz="1600" b="1" smtClean="0"/>
              <a:t>, char </a:t>
            </a:r>
            <a:r>
              <a:rPr lang="en-US" altLang="zh-CN" sz="1600" b="1"/>
              <a:t>*argv[])</a:t>
            </a:r>
          </a:p>
          <a:p>
            <a:pPr defTabSz="363538">
              <a:lnSpc>
                <a:spcPct val="120000"/>
              </a:lnSpc>
            </a:pPr>
            <a:endParaRPr lang="en-US" altLang="zh-CN" sz="1600" b="1"/>
          </a:p>
        </p:txBody>
      </p:sp>
      <p:sp>
        <p:nvSpPr>
          <p:cNvPr id="11" name="矩形 10"/>
          <p:cNvSpPr/>
          <p:nvPr/>
        </p:nvSpPr>
        <p:spPr>
          <a:xfrm>
            <a:off x="1149629" y="5213658"/>
            <a:ext cx="3293164"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grpSp>
        <p:nvGrpSpPr>
          <p:cNvPr id="13" name="组合 12">
            <a:extLst>
              <a:ext uri="{FF2B5EF4-FFF2-40B4-BE49-F238E27FC236}">
                <a16:creationId xmlns:a16="http://schemas.microsoft.com/office/drawing/2014/main" xmlns="" id="{17545ED2-DA8A-47EF-94D4-E66974757BFA}"/>
              </a:ext>
            </a:extLst>
          </p:cNvPr>
          <p:cNvGrpSpPr/>
          <p:nvPr/>
        </p:nvGrpSpPr>
        <p:grpSpPr>
          <a:xfrm>
            <a:off x="1149629" y="3682447"/>
            <a:ext cx="9942444" cy="787003"/>
            <a:chOff x="8582294" y="4088153"/>
            <a:chExt cx="10259915" cy="787003"/>
          </a:xfrm>
        </p:grpSpPr>
        <p:sp>
          <p:nvSpPr>
            <p:cNvPr id="14" name="MH_Other_1">
              <a:extLst>
                <a:ext uri="{FF2B5EF4-FFF2-40B4-BE49-F238E27FC236}">
                  <a16:creationId xmlns:a16="http://schemas.microsoft.com/office/drawing/2014/main" xmlns=""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6" name="MH_SubTitle_1">
              <a:extLst>
                <a:ext uri="{FF2B5EF4-FFF2-40B4-BE49-F238E27FC236}">
                  <a16:creationId xmlns:a16="http://schemas.microsoft.com/office/drawing/2014/main" xmlns="" id="{69E4BA76-C13A-4969-92D9-9D00A59EA9BD}"/>
                </a:ext>
              </a:extLst>
            </p:cNvPr>
            <p:cNvSpPr/>
            <p:nvPr>
              <p:custDataLst>
                <p:tags r:id="rId3"/>
              </p:custDataLst>
            </p:nvPr>
          </p:nvSpPr>
          <p:spPr>
            <a:xfrm>
              <a:off x="9371544" y="4088153"/>
              <a:ext cx="9470665"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如果用带参数的</a:t>
              </a:r>
              <a:r>
                <a:rPr lang="en-US" altLang="zh-CN" sz="1600">
                  <a:solidFill>
                    <a:schemeClr val="tx1"/>
                  </a:solidFill>
                </a:rPr>
                <a:t>main</a:t>
              </a:r>
              <a:r>
                <a:rPr lang="zh-CN" altLang="en-US" sz="1600">
                  <a:solidFill>
                    <a:schemeClr val="tx1"/>
                  </a:solidFill>
                </a:rPr>
                <a:t>函数，其第一个形参必须是</a:t>
              </a:r>
              <a:r>
                <a:rPr lang="en-US" altLang="zh-CN" sz="1600">
                  <a:solidFill>
                    <a:schemeClr val="tx1"/>
                  </a:solidFill>
                </a:rPr>
                <a:t>int</a:t>
              </a:r>
              <a:r>
                <a:rPr lang="zh-CN" altLang="en-US" sz="1600">
                  <a:solidFill>
                    <a:schemeClr val="tx1"/>
                  </a:solidFill>
                </a:rPr>
                <a:t>型，用来接收形参</a:t>
              </a:r>
              <a:r>
                <a:rPr lang="zh-CN" altLang="en-US" sz="1600" smtClean="0">
                  <a:solidFill>
                    <a:schemeClr val="tx1"/>
                  </a:solidFill>
                </a:rPr>
                <a:t>个数（文件名也算一个参数），</a:t>
              </a:r>
              <a:r>
                <a:rPr lang="zh-CN" altLang="en-US" sz="1600">
                  <a:solidFill>
                    <a:schemeClr val="tx1"/>
                  </a:solidFill>
                </a:rPr>
                <a:t>第二个形参必须是字符指针数组，用来接收从操作系统命令行传来的字符串中首字符的地址。</a:t>
              </a:r>
              <a:endParaRPr lang="zh-CN" altLang="en-US" sz="1600" dirty="0">
                <a:solidFill>
                  <a:schemeClr val="tx1"/>
                </a:solidFill>
              </a:endParaRPr>
            </a:p>
          </p:txBody>
        </p:sp>
        <p:sp>
          <p:nvSpPr>
            <p:cNvPr id="17" name="MH_Other_2">
              <a:extLst>
                <a:ext uri="{FF2B5EF4-FFF2-40B4-BE49-F238E27FC236}">
                  <a16:creationId xmlns:a16="http://schemas.microsoft.com/office/drawing/2014/main" xmlns="" id="{3CA80AA9-E20C-418F-9461-7E1AE248D8DE}"/>
                </a:ext>
              </a:extLst>
            </p:cNvPr>
            <p:cNvSpPr/>
            <p:nvPr>
              <p:custDataLst>
                <p:tags r:id="rId4"/>
              </p:custDataLst>
            </p:nvPr>
          </p:nvSpPr>
          <p:spPr>
            <a:xfrm rot="16200000">
              <a:off x="18540584" y="4573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8" name="矩形 17"/>
          <p:cNvSpPr/>
          <p:nvPr/>
        </p:nvSpPr>
        <p:spPr>
          <a:xfrm>
            <a:off x="1149629" y="5707530"/>
            <a:ext cx="3293164" cy="400693"/>
          </a:xfrm>
          <a:prstGeom prst="rect">
            <a:avLst/>
          </a:prstGeom>
        </p:spPr>
        <p:style>
          <a:lnRef idx="2">
            <a:schemeClr val="accent1"/>
          </a:lnRef>
          <a:fillRef idx="1">
            <a:schemeClr val="lt1"/>
          </a:fillRef>
          <a:effectRef idx="0">
            <a:schemeClr val="accent1"/>
          </a:effectRef>
          <a:fontRef idx="minor">
            <a:schemeClr val="dk1"/>
          </a:fontRef>
        </p:style>
        <p:txBody>
          <a:bodyPr lIns="180000" rtlCol="0" anchor="ctr"/>
          <a:lstStyle/>
          <a:p>
            <a:r>
              <a:rPr lang="en-US" altLang="zh-CN" smtClean="0"/>
              <a:t>file1 China Beijing</a:t>
            </a:r>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979036392"/>
              </p:ext>
            </p:extLst>
          </p:nvPr>
        </p:nvGraphicFramePr>
        <p:xfrm>
          <a:off x="5255595" y="4954827"/>
          <a:ext cx="4772322" cy="1219200"/>
        </p:xfrm>
        <a:graphic>
          <a:graphicData uri="http://schemas.openxmlformats.org/drawingml/2006/table">
            <a:tbl>
              <a:tblPr>
                <a:tableStyleId>{5C22544A-7EE6-4342-B048-85BDC9FD1C3A}</a:tableStyleId>
              </a:tblPr>
              <a:tblGrid>
                <a:gridCol w="578199">
                  <a:extLst>
                    <a:ext uri="{9D8B030D-6E8A-4147-A177-3AD203B41FA5}">
                      <a16:colId xmlns:a16="http://schemas.microsoft.com/office/drawing/2014/main" xmlns="" val="1904676649"/>
                    </a:ext>
                  </a:extLst>
                </a:gridCol>
                <a:gridCol w="791344">
                  <a:extLst>
                    <a:ext uri="{9D8B030D-6E8A-4147-A177-3AD203B41FA5}">
                      <a16:colId xmlns:a16="http://schemas.microsoft.com/office/drawing/2014/main" xmlns="" val="1543148583"/>
                    </a:ext>
                  </a:extLst>
                </a:gridCol>
                <a:gridCol w="237403">
                  <a:extLst>
                    <a:ext uri="{9D8B030D-6E8A-4147-A177-3AD203B41FA5}">
                      <a16:colId xmlns:a16="http://schemas.microsoft.com/office/drawing/2014/main" xmlns="" val="4073896547"/>
                    </a:ext>
                  </a:extLst>
                </a:gridCol>
                <a:gridCol w="395672">
                  <a:extLst>
                    <a:ext uri="{9D8B030D-6E8A-4147-A177-3AD203B41FA5}">
                      <a16:colId xmlns:a16="http://schemas.microsoft.com/office/drawing/2014/main" xmlns="" val="74431854"/>
                    </a:ext>
                  </a:extLst>
                </a:gridCol>
                <a:gridCol w="395672">
                  <a:extLst>
                    <a:ext uri="{9D8B030D-6E8A-4147-A177-3AD203B41FA5}">
                      <a16:colId xmlns:a16="http://schemas.microsoft.com/office/drawing/2014/main" xmlns="" val="1076085927"/>
                    </a:ext>
                  </a:extLst>
                </a:gridCol>
                <a:gridCol w="395672">
                  <a:extLst>
                    <a:ext uri="{9D8B030D-6E8A-4147-A177-3AD203B41FA5}">
                      <a16:colId xmlns:a16="http://schemas.microsoft.com/office/drawing/2014/main" xmlns="" val="1094616764"/>
                    </a:ext>
                  </a:extLst>
                </a:gridCol>
                <a:gridCol w="395672">
                  <a:extLst>
                    <a:ext uri="{9D8B030D-6E8A-4147-A177-3AD203B41FA5}">
                      <a16:colId xmlns:a16="http://schemas.microsoft.com/office/drawing/2014/main" xmlns="" val="1466171713"/>
                    </a:ext>
                  </a:extLst>
                </a:gridCol>
                <a:gridCol w="395672">
                  <a:extLst>
                    <a:ext uri="{9D8B030D-6E8A-4147-A177-3AD203B41FA5}">
                      <a16:colId xmlns:a16="http://schemas.microsoft.com/office/drawing/2014/main" xmlns="" val="3758373259"/>
                    </a:ext>
                  </a:extLst>
                </a:gridCol>
                <a:gridCol w="395672">
                  <a:extLst>
                    <a:ext uri="{9D8B030D-6E8A-4147-A177-3AD203B41FA5}">
                      <a16:colId xmlns:a16="http://schemas.microsoft.com/office/drawing/2014/main" xmlns="" val="3950290312"/>
                    </a:ext>
                  </a:extLst>
                </a:gridCol>
                <a:gridCol w="395672">
                  <a:extLst>
                    <a:ext uri="{9D8B030D-6E8A-4147-A177-3AD203B41FA5}">
                      <a16:colId xmlns:a16="http://schemas.microsoft.com/office/drawing/2014/main" xmlns="" val="1547559574"/>
                    </a:ext>
                  </a:extLst>
                </a:gridCol>
                <a:gridCol w="395672">
                  <a:extLst>
                    <a:ext uri="{9D8B030D-6E8A-4147-A177-3AD203B41FA5}">
                      <a16:colId xmlns:a16="http://schemas.microsoft.com/office/drawing/2014/main" xmlns="" val="2730998826"/>
                    </a:ext>
                  </a:extLst>
                </a:gridCol>
              </a:tblGrid>
              <a:tr h="277785">
                <a:tc>
                  <a:txBody>
                    <a:bodyPr/>
                    <a:lstStyle/>
                    <a:p>
                      <a:r>
                        <a:rPr lang="en-US" altLang="zh-CN" sz="1400" smtClean="0"/>
                        <a:t>argv</a:t>
                      </a:r>
                      <a:endParaRPr lang="zh-CN" altLang="en-US" sz="14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087037535"/>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argv[0]</a:t>
                      </a:r>
                      <a:endParaRPr lang="zh-CN" altLang="en-US" sz="1400"/>
                    </a:p>
                  </a:txBody>
                  <a:tcPr>
                    <a:lnL w="12700" cmpd="sng">
                      <a:noFill/>
                    </a:lnL>
                    <a:lnR w="12700" cmpd="sng">
                      <a:noFill/>
                    </a:lnR>
                    <a:lnT w="12700" cmpd="sng">
                      <a:noFill/>
                    </a:lnT>
                  </a:tcPr>
                </a:tc>
                <a:tc>
                  <a:txBody>
                    <a:bodyPr/>
                    <a:lstStyle/>
                    <a:p>
                      <a:r>
                        <a:rPr lang="zh-CN" altLang="en-US" sz="1400" smtClean="0"/>
                        <a:t>→</a:t>
                      </a:r>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f</a:t>
                      </a:r>
                      <a:endParaRPr lang="zh-CN" altLang="en-US" sz="1400"/>
                    </a:p>
                  </a:txBody>
                  <a:tcPr>
                    <a:lnL w="12700" cmpd="sng">
                      <a:noFill/>
                    </a:lnL>
                    <a:lnT w="12700" cmpd="sng">
                      <a:noFill/>
                    </a:lnT>
                  </a:tcPr>
                </a:tc>
                <a:tc>
                  <a:txBody>
                    <a:bodyPr/>
                    <a:lstStyle/>
                    <a:p>
                      <a:r>
                        <a:rPr lang="en-US" altLang="zh-CN" sz="1400" smtClean="0"/>
                        <a:t>i</a:t>
                      </a:r>
                      <a:endParaRPr lang="zh-CN" altLang="en-US" sz="1400"/>
                    </a:p>
                  </a:txBody>
                  <a:tcPr>
                    <a:lnT w="12700" cmpd="sng">
                      <a:noFill/>
                    </a:lnT>
                  </a:tcPr>
                </a:tc>
                <a:tc>
                  <a:txBody>
                    <a:bodyPr/>
                    <a:lstStyle/>
                    <a:p>
                      <a:r>
                        <a:rPr lang="en-US" altLang="zh-CN" sz="1400" smtClean="0"/>
                        <a:t>l</a:t>
                      </a:r>
                      <a:endParaRPr lang="zh-CN" altLang="en-US" sz="1400"/>
                    </a:p>
                  </a:txBody>
                  <a:tcPr>
                    <a:lnT w="12700" cmpd="sng">
                      <a:noFill/>
                    </a:lnT>
                  </a:tcPr>
                </a:tc>
                <a:tc>
                  <a:txBody>
                    <a:bodyPr/>
                    <a:lstStyle/>
                    <a:p>
                      <a:r>
                        <a:rPr lang="en-US" altLang="zh-CN" sz="1400" smtClean="0"/>
                        <a:t>e</a:t>
                      </a:r>
                      <a:endParaRPr lang="zh-CN" altLang="en-US" sz="1400"/>
                    </a:p>
                  </a:txBody>
                  <a:tcPr>
                    <a:lnT w="12700" cmpd="sng">
                      <a:noFill/>
                    </a:lnT>
                  </a:tcPr>
                </a:tc>
                <a:tc>
                  <a:txBody>
                    <a:bodyPr/>
                    <a:lstStyle/>
                    <a:p>
                      <a:r>
                        <a:rPr lang="en-US" altLang="zh-CN" sz="1400" smtClean="0"/>
                        <a:t>1</a:t>
                      </a:r>
                      <a:endParaRPr lang="zh-CN" altLang="en-US" sz="1400"/>
                    </a:p>
                  </a:txBody>
                  <a:tcPr>
                    <a:lnT w="12700" cmpd="sng">
                      <a:noFill/>
                    </a:lnT>
                  </a:tcPr>
                </a:tc>
                <a:tc>
                  <a:txBody>
                    <a:bodyPr/>
                    <a:lstStyle/>
                    <a:p>
                      <a:r>
                        <a:rPr lang="en-US" altLang="zh-CN" sz="1400" smtClean="0"/>
                        <a:t>\0</a:t>
                      </a:r>
                      <a:endParaRPr lang="zh-CN" altLang="en-US" sz="1400"/>
                    </a:p>
                  </a:txBody>
                  <a:tcPr>
                    <a:lnR w="12700" cmpd="sng">
                      <a:noFill/>
                    </a:lnR>
                    <a:lnT w="12700" cmpd="sng">
                      <a:noFill/>
                    </a:lnT>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940648900"/>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argv[1]</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C</a:t>
                      </a:r>
                      <a:endParaRPr lang="zh-CN" altLang="en-US" sz="1400"/>
                    </a:p>
                  </a:txBody>
                  <a:tcPr>
                    <a:lnL w="12700" cmpd="sng">
                      <a:noFill/>
                    </a:lnL>
                  </a:tcPr>
                </a:tc>
                <a:tc>
                  <a:txBody>
                    <a:bodyPr/>
                    <a:lstStyle/>
                    <a:p>
                      <a:r>
                        <a:rPr lang="en-US" altLang="zh-CN" sz="1400" smtClean="0"/>
                        <a:t>h</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n</a:t>
                      </a:r>
                      <a:endParaRPr lang="zh-CN" altLang="en-US" sz="1400"/>
                    </a:p>
                  </a:txBody>
                  <a:tcPr/>
                </a:tc>
                <a:tc>
                  <a:txBody>
                    <a:bodyPr/>
                    <a:lstStyle/>
                    <a:p>
                      <a:r>
                        <a:rPr lang="en-US" altLang="zh-CN" sz="1400" smtClean="0"/>
                        <a:t>a</a:t>
                      </a:r>
                      <a:endParaRPr lang="zh-CN" altLang="en-US" sz="1400"/>
                    </a:p>
                  </a:txBody>
                  <a:tcPr/>
                </a:tc>
                <a:tc>
                  <a:txBody>
                    <a:bodyPr/>
                    <a:lstStyle/>
                    <a:p>
                      <a:r>
                        <a:rPr lang="en-US" altLang="zh-CN" sz="1400" smtClean="0"/>
                        <a:t>\0</a:t>
                      </a:r>
                      <a:endParaRPr lang="zh-CN" altLang="en-US" sz="1400"/>
                    </a:p>
                  </a:txBody>
                  <a:tcPr>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88385798"/>
                  </a:ext>
                </a:extLst>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argv[2]</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smtClean="0"/>
                        <a:t>→</a:t>
                      </a:r>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smtClean="0"/>
                        <a:t>B</a:t>
                      </a:r>
                      <a:endParaRPr lang="zh-CN" altLang="en-US" sz="1400"/>
                    </a:p>
                  </a:txBody>
                  <a:tcPr>
                    <a:lnL w="12700" cmpd="sng">
                      <a:noFill/>
                    </a:lnL>
                  </a:tcPr>
                </a:tc>
                <a:tc>
                  <a:txBody>
                    <a:bodyPr/>
                    <a:lstStyle/>
                    <a:p>
                      <a:r>
                        <a:rPr lang="en-US" altLang="zh-CN" sz="1400" smtClean="0"/>
                        <a:t>e</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j</a:t>
                      </a:r>
                      <a:endParaRPr lang="zh-CN" altLang="en-US" sz="1400"/>
                    </a:p>
                  </a:txBody>
                  <a:tcPr/>
                </a:tc>
                <a:tc>
                  <a:txBody>
                    <a:bodyPr/>
                    <a:lstStyle/>
                    <a:p>
                      <a:r>
                        <a:rPr lang="en-US" altLang="zh-CN" sz="1400" smtClean="0"/>
                        <a:t>i</a:t>
                      </a:r>
                      <a:endParaRPr lang="zh-CN" altLang="en-US" sz="1400"/>
                    </a:p>
                  </a:txBody>
                  <a:tcPr/>
                </a:tc>
                <a:tc>
                  <a:txBody>
                    <a:bodyPr/>
                    <a:lstStyle/>
                    <a:p>
                      <a:r>
                        <a:rPr lang="en-US" altLang="zh-CN" sz="1400" smtClean="0"/>
                        <a:t>n</a:t>
                      </a:r>
                      <a:endParaRPr lang="zh-CN" altLang="en-US" sz="1400"/>
                    </a:p>
                  </a:txBody>
                  <a:tcPr/>
                </a:tc>
                <a:tc>
                  <a:txBody>
                    <a:bodyPr/>
                    <a:lstStyle/>
                    <a:p>
                      <a:r>
                        <a:rPr lang="en-US" altLang="zh-CN" sz="1400" smtClean="0"/>
                        <a:t>g</a:t>
                      </a:r>
                      <a:endParaRPr lang="zh-CN" altLang="en-US" sz="1400"/>
                    </a:p>
                  </a:txBody>
                  <a:tcPr>
                    <a:lnT w="12700" cmpd="sng">
                      <a:noFill/>
                    </a:lnT>
                  </a:tcPr>
                </a:tc>
                <a:tc>
                  <a:txBody>
                    <a:bodyPr/>
                    <a:lstStyle/>
                    <a:p>
                      <a:r>
                        <a:rPr lang="en-US" altLang="zh-CN" sz="1400" dirty="0" smtClean="0"/>
                        <a:t>\0</a:t>
                      </a:r>
                      <a:endParaRPr lang="zh-CN" altLang="en-US" sz="1400" dirty="0"/>
                    </a:p>
                  </a:txBody>
                  <a:tcPr>
                    <a:lnT w="12700" cmpd="sng">
                      <a:noFill/>
                    </a:lnT>
                  </a:tcPr>
                </a:tc>
                <a:extLst>
                  <a:ext uri="{0D108BD9-81ED-4DB2-BD59-A6C34878D82A}">
                    <a16:rowId xmlns:a16="http://schemas.microsoft.com/office/drawing/2014/main" xmlns="" val="1098150930"/>
                  </a:ext>
                </a:extLst>
              </a:tr>
            </a:tbl>
          </a:graphicData>
        </a:graphic>
      </p:graphicFrame>
      <p:cxnSp>
        <p:nvCxnSpPr>
          <p:cNvPr id="19" name="直接箭头连接符 18"/>
          <p:cNvCxnSpPr/>
          <p:nvPr/>
        </p:nvCxnSpPr>
        <p:spPr>
          <a:xfrm>
            <a:off x="5357191" y="5267738"/>
            <a:ext cx="41422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3" name="灯片编号占位符 2"/>
          <p:cNvSpPr>
            <a:spLocks noGrp="1"/>
          </p:cNvSpPr>
          <p:nvPr>
            <p:ph type="sldNum" sz="quarter" idx="12"/>
          </p:nvPr>
        </p:nvSpPr>
        <p:spPr/>
        <p:txBody>
          <a:bodyPr/>
          <a:lstStyle/>
          <a:p>
            <a:fld id="{B058512A-BF6F-43D0-855A-BBBF14572BDB}" type="slidenum">
              <a:rPr lang="zh-CN" altLang="en-US" smtClean="0"/>
              <a:pPr/>
              <a:t>44</a:t>
            </a:fld>
            <a:endParaRPr lang="zh-CN" altLang="en-US"/>
          </a:p>
        </p:txBody>
      </p:sp>
    </p:spTree>
    <p:extLst>
      <p:ext uri="{BB962C8B-B14F-4D97-AF65-F5344CB8AC3E}">
        <p14:creationId xmlns:p14="http://schemas.microsoft.com/office/powerpoint/2010/main" val="1061346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0418" y="330898"/>
            <a:ext cx="7229060" cy="1325563"/>
          </a:xfrm>
        </p:spPr>
        <p:txBody>
          <a:bodyPr/>
          <a:lstStyle/>
          <a:p>
            <a:r>
              <a:rPr lang="zh-CN" altLang="en-US"/>
              <a:t>指针数组作</a:t>
            </a:r>
            <a:r>
              <a:rPr lang="en-US" altLang="zh-CN"/>
              <a:t>main</a:t>
            </a:r>
            <a:r>
              <a:rPr lang="zh-CN" altLang="en-US"/>
              <a:t>函数的形参</a:t>
            </a:r>
          </a:p>
        </p:txBody>
      </p:sp>
      <p:sp>
        <p:nvSpPr>
          <p:cNvPr id="8" name="MH_Desc_1"/>
          <p:cNvSpPr/>
          <p:nvPr>
            <p:custDataLst>
              <p:tags r:id="rId1"/>
            </p:custDataLst>
          </p:nvPr>
        </p:nvSpPr>
        <p:spPr>
          <a:xfrm>
            <a:off x="1099932" y="1361660"/>
            <a:ext cx="9942444" cy="4939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endParaRPr lang="en-US" altLang="zh-CN">
              <a:solidFill>
                <a:schemeClr val="tx1"/>
              </a:solidFill>
            </a:endParaRPr>
          </a:p>
        </p:txBody>
      </p:sp>
      <p:sp>
        <p:nvSpPr>
          <p:cNvPr id="15" name="圆角矩形 12">
            <a:extLst>
              <a:ext uri="{FF2B5EF4-FFF2-40B4-BE49-F238E27FC236}">
                <a16:creationId xmlns:a16="http://schemas.microsoft.com/office/drawing/2014/main" xmlns="" id="{5382CD89-35B6-4BD4-B332-B011068CC402}"/>
              </a:ext>
            </a:extLst>
          </p:cNvPr>
          <p:cNvSpPr/>
          <p:nvPr/>
        </p:nvSpPr>
        <p:spPr>
          <a:xfrm>
            <a:off x="1676402" y="1588123"/>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while(argc&gt;1)</a:t>
            </a:r>
          </a:p>
          <a:p>
            <a:pPr defTabSz="363538">
              <a:lnSpc>
                <a:spcPct val="120000"/>
              </a:lnSpc>
            </a:pPr>
            <a:r>
              <a:rPr lang="en-US" altLang="zh-CN" sz="1400"/>
              <a:t>	{	++argv;</a:t>
            </a:r>
          </a:p>
          <a:p>
            <a:pPr defTabSz="363538">
              <a:lnSpc>
                <a:spcPct val="120000"/>
              </a:lnSpc>
            </a:pPr>
            <a:r>
              <a:rPr lang="en-US" altLang="zh-CN" sz="1400"/>
              <a:t>		printf("%s\n", *argv);</a:t>
            </a:r>
          </a:p>
          <a:p>
            <a:pPr defTabSz="363538">
              <a:lnSpc>
                <a:spcPct val="120000"/>
              </a:lnSpc>
            </a:pPr>
            <a:r>
              <a:rPr lang="en-US" altLang="zh-CN" sz="1400"/>
              <a:t>		--argc;</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sp>
        <p:nvSpPr>
          <p:cNvPr id="3" name="右箭头 2"/>
          <p:cNvSpPr/>
          <p:nvPr/>
        </p:nvSpPr>
        <p:spPr>
          <a:xfrm>
            <a:off x="5286340" y="2400590"/>
            <a:ext cx="1357144" cy="576469"/>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a:extLst>
              <a:ext uri="{FF2B5EF4-FFF2-40B4-BE49-F238E27FC236}">
                <a16:creationId xmlns:a16="http://schemas.microsoft.com/office/drawing/2014/main" xmlns="" id="{5382CD89-35B6-4BD4-B332-B011068CC402}"/>
              </a:ext>
            </a:extLst>
          </p:cNvPr>
          <p:cNvSpPr/>
          <p:nvPr/>
        </p:nvSpPr>
        <p:spPr>
          <a:xfrm>
            <a:off x="6626985" y="1588122"/>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main(int argc,char *argv[])</a:t>
            </a:r>
          </a:p>
          <a:p>
            <a:pPr defTabSz="363538">
              <a:lnSpc>
                <a:spcPct val="120000"/>
              </a:lnSpc>
            </a:pPr>
            <a:r>
              <a:rPr lang="en-US" altLang="zh-CN" sz="1400"/>
              <a:t>{	</a:t>
            </a:r>
            <a:r>
              <a:rPr lang="en-US" altLang="zh-CN" sz="1400" smtClean="0"/>
              <a:t>while(argc--&gt;</a:t>
            </a:r>
            <a:r>
              <a:rPr lang="en-US" altLang="zh-CN" sz="1400"/>
              <a:t>1)</a:t>
            </a:r>
          </a:p>
          <a:p>
            <a:pPr defTabSz="363538">
              <a:lnSpc>
                <a:spcPct val="120000"/>
              </a:lnSpc>
            </a:pPr>
            <a:r>
              <a:rPr lang="en-US" altLang="zh-CN" sz="1400"/>
              <a:t>		printf("%s\n", </a:t>
            </a:r>
            <a:r>
              <a:rPr lang="en-US" altLang="zh-CN" sz="1400" smtClean="0"/>
              <a:t>*++argv</a:t>
            </a:r>
            <a:r>
              <a:rPr lang="en-US" altLang="zh-CN" sz="1400"/>
              <a:t>);</a:t>
            </a:r>
          </a:p>
          <a:p>
            <a:pPr defTabSz="363538">
              <a:lnSpc>
                <a:spcPct val="120000"/>
              </a:lnSpc>
            </a:pPr>
            <a:r>
              <a:rPr lang="en-US" altLang="zh-CN" sz="1400"/>
              <a:t>	return 0;</a:t>
            </a:r>
          </a:p>
          <a:p>
            <a:pPr defTabSz="363538">
              <a:lnSpc>
                <a:spcPct val="120000"/>
              </a:lnSpc>
            </a:pPr>
            <a:r>
              <a:rPr lang="en-US" altLang="zh-CN" sz="1400" smtClean="0"/>
              <a:t>}.</a:t>
            </a:r>
            <a:endParaRPr lang="zh-CN" altLang="en-US" sz="1400" b="1" dirty="0">
              <a:solidFill>
                <a:srgbClr val="008000"/>
              </a:solidFill>
            </a:endParaRPr>
          </a:p>
        </p:txBody>
      </p:sp>
      <p:pic>
        <p:nvPicPr>
          <p:cNvPr id="5" name="图片 4"/>
          <p:cNvPicPr>
            <a:picLocks noChangeAspect="1"/>
          </p:cNvPicPr>
          <p:nvPr/>
        </p:nvPicPr>
        <p:blipFill>
          <a:blip r:embed="rId3" cstate="print"/>
          <a:stretch>
            <a:fillRect/>
          </a:stretch>
        </p:blipFill>
        <p:spPr>
          <a:xfrm>
            <a:off x="4175679" y="4165945"/>
            <a:ext cx="3790950" cy="1895475"/>
          </a:xfrm>
          <a:prstGeom prst="rect">
            <a:avLst/>
          </a:prstGeom>
        </p:spPr>
      </p:pic>
      <p:sp>
        <p:nvSpPr>
          <p:cNvPr id="4" name="灯片编号占位符 3"/>
          <p:cNvSpPr>
            <a:spLocks noGrp="1"/>
          </p:cNvSpPr>
          <p:nvPr>
            <p:ph type="sldNum" sz="quarter" idx="12"/>
          </p:nvPr>
        </p:nvSpPr>
        <p:spPr/>
        <p:txBody>
          <a:bodyPr/>
          <a:lstStyle/>
          <a:p>
            <a:fld id="{B058512A-BF6F-43D0-855A-BBBF14572BDB}" type="slidenum">
              <a:rPr lang="zh-CN" altLang="en-US" smtClean="0"/>
              <a:pPr/>
              <a:t>45</a:t>
            </a:fld>
            <a:endParaRPr lang="zh-CN" altLang="en-US"/>
          </a:p>
        </p:txBody>
      </p:sp>
    </p:spTree>
    <p:extLst>
      <p:ext uri="{BB962C8B-B14F-4D97-AF65-F5344CB8AC3E}">
        <p14:creationId xmlns:p14="http://schemas.microsoft.com/office/powerpoint/2010/main" val="3913178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a:lnSpc>
                <a:spcPct val="150000"/>
              </a:lnSpc>
              <a:spcBef>
                <a:spcPct val="0"/>
              </a:spcBef>
              <a:buAutoNum type="arabicParenBoth"/>
            </a:pPr>
            <a:r>
              <a:rPr lang="zh-CN" altLang="en-US" sz="1800" dirty="0" smtClean="0">
                <a:solidFill>
                  <a:srgbClr val="FFFFFF"/>
                </a:solidFill>
                <a:latin typeface="+mn-ea"/>
                <a:ea typeface="+mn-ea"/>
              </a:rPr>
              <a:t>首先</a:t>
            </a:r>
            <a:r>
              <a:rPr lang="zh-CN" altLang="en-US" sz="1800" dirty="0">
                <a:solidFill>
                  <a:srgbClr val="FFFFFF"/>
                </a:solidFill>
                <a:latin typeface="+mn-ea"/>
                <a:ea typeface="+mn-ea"/>
              </a:rPr>
              <a:t>要准确理解指针的含义。“指针”是</a:t>
            </a:r>
            <a:r>
              <a:rPr lang="en-US" altLang="zh-CN" sz="1800" dirty="0">
                <a:solidFill>
                  <a:srgbClr val="FFFFFF"/>
                </a:solidFill>
                <a:latin typeface="+mn-ea"/>
                <a:ea typeface="+mn-ea"/>
              </a:rPr>
              <a:t>C</a:t>
            </a:r>
            <a:r>
              <a:rPr lang="zh-CN" altLang="en-US" sz="1800" dirty="0">
                <a:solidFill>
                  <a:srgbClr val="FFFFFF"/>
                </a:solidFill>
                <a:latin typeface="+mn-ea"/>
                <a:ea typeface="+mn-ea"/>
              </a:rPr>
              <a:t>语言中一个形象化的名词，形象地表示“指向”的关系，其在物理上的实现是通过地址来完成的</a:t>
            </a:r>
            <a:r>
              <a:rPr lang="zh-CN" altLang="en-US" sz="1800" dirty="0" smtClean="0">
                <a:solidFill>
                  <a:srgbClr val="FFFFFF"/>
                </a:solidFill>
                <a:latin typeface="+mn-ea"/>
                <a:ea typeface="+mn-ea"/>
              </a:rPr>
              <a:t>。</a:t>
            </a:r>
            <a:endParaRPr lang="en-US" altLang="zh-CN" sz="1800" dirty="0" smtClean="0">
              <a:solidFill>
                <a:srgbClr val="FFFFFF"/>
              </a:solidFill>
              <a:latin typeface="+mn-ea"/>
              <a:ea typeface="+mn-ea"/>
            </a:endParaRPr>
          </a:p>
          <a:p>
            <a:pPr marL="1028700" lvl="1">
              <a:lnSpc>
                <a:spcPct val="150000"/>
              </a:lnSpc>
              <a:spcBef>
                <a:spcPct val="0"/>
              </a:spcBef>
            </a:pPr>
            <a:r>
              <a:rPr lang="en-US" altLang="zh-CN" sz="1600" dirty="0">
                <a:solidFill>
                  <a:srgbClr val="FFFFFF"/>
                </a:solidFill>
                <a:latin typeface="+mn-ea"/>
                <a:ea typeface="+mn-ea"/>
              </a:rPr>
              <a:t>&amp;a</a:t>
            </a:r>
            <a:r>
              <a:rPr lang="zh-CN" altLang="en-US" sz="1600" dirty="0">
                <a:solidFill>
                  <a:srgbClr val="FFFFFF"/>
                </a:solidFill>
                <a:latin typeface="+mn-ea"/>
                <a:ea typeface="+mn-ea"/>
              </a:rPr>
              <a:t>是变量</a:t>
            </a:r>
            <a:r>
              <a:rPr lang="en-US" altLang="zh-CN" sz="1600" dirty="0">
                <a:solidFill>
                  <a:srgbClr val="FFFFFF"/>
                </a:solidFill>
                <a:latin typeface="+mn-ea"/>
                <a:ea typeface="+mn-ea"/>
              </a:rPr>
              <a:t>a</a:t>
            </a:r>
            <a:r>
              <a:rPr lang="zh-CN" altLang="en-US" sz="1600" dirty="0">
                <a:solidFill>
                  <a:srgbClr val="FFFFFF"/>
                </a:solidFill>
                <a:latin typeface="+mn-ea"/>
                <a:ea typeface="+mn-ea"/>
              </a:rPr>
              <a:t>的地址，也可称为变量</a:t>
            </a:r>
            <a:r>
              <a:rPr lang="en-US" altLang="zh-CN" sz="1600" dirty="0">
                <a:solidFill>
                  <a:srgbClr val="FFFFFF"/>
                </a:solidFill>
                <a:latin typeface="+mn-ea"/>
                <a:ea typeface="+mn-ea"/>
              </a:rPr>
              <a:t>a</a:t>
            </a:r>
            <a:r>
              <a:rPr lang="zh-CN" altLang="en-US" sz="1600" dirty="0">
                <a:solidFill>
                  <a:srgbClr val="FFFFFF"/>
                </a:solidFill>
                <a:latin typeface="+mn-ea"/>
                <a:ea typeface="+mn-ea"/>
              </a:rPr>
              <a:t>的指针。</a:t>
            </a:r>
          </a:p>
          <a:p>
            <a:pPr marL="1028700" lvl="1">
              <a:lnSpc>
                <a:spcPct val="150000"/>
              </a:lnSpc>
              <a:spcBef>
                <a:spcPct val="0"/>
              </a:spcBef>
            </a:pPr>
            <a:r>
              <a:rPr lang="zh-CN" altLang="en-US" sz="1600" dirty="0" smtClean="0">
                <a:solidFill>
                  <a:srgbClr val="FFFFFF"/>
                </a:solidFill>
                <a:latin typeface="+mn-ea"/>
                <a:ea typeface="+mn-ea"/>
              </a:rPr>
              <a:t>指针</a:t>
            </a:r>
            <a:r>
              <a:rPr lang="zh-CN" altLang="en-US" sz="1600" dirty="0">
                <a:solidFill>
                  <a:srgbClr val="FFFFFF"/>
                </a:solidFill>
                <a:latin typeface="+mn-ea"/>
                <a:ea typeface="+mn-ea"/>
              </a:rPr>
              <a:t>变量是存放地址的变量，也可以说，指针变量是存放指针的变量。</a:t>
            </a:r>
          </a:p>
          <a:p>
            <a:pPr marL="1028700" lvl="1">
              <a:lnSpc>
                <a:spcPct val="150000"/>
              </a:lnSpc>
              <a:spcBef>
                <a:spcPct val="0"/>
              </a:spcBef>
            </a:pPr>
            <a:r>
              <a:rPr lang="zh-CN" altLang="en-US" sz="1600" dirty="0" smtClean="0">
                <a:solidFill>
                  <a:srgbClr val="FFFFFF"/>
                </a:solidFill>
                <a:latin typeface="+mn-ea"/>
                <a:ea typeface="+mn-ea"/>
              </a:rPr>
              <a:t>指针</a:t>
            </a:r>
            <a:r>
              <a:rPr lang="zh-CN" altLang="en-US" sz="1600" dirty="0">
                <a:solidFill>
                  <a:srgbClr val="FFFFFF"/>
                </a:solidFill>
                <a:latin typeface="+mn-ea"/>
                <a:ea typeface="+mn-ea"/>
              </a:rPr>
              <a:t>变量的值是一个地址，也可以说，指针变量的值是一个指针。</a:t>
            </a:r>
          </a:p>
          <a:p>
            <a:pPr marL="1028700" lvl="1">
              <a:lnSpc>
                <a:spcPct val="150000"/>
              </a:lnSpc>
              <a:spcBef>
                <a:spcPct val="0"/>
              </a:spcBef>
            </a:pPr>
            <a:r>
              <a:rPr lang="zh-CN" altLang="en-US" sz="1600" dirty="0" smtClean="0">
                <a:solidFill>
                  <a:srgbClr val="FFFFFF"/>
                </a:solidFill>
                <a:latin typeface="+mn-ea"/>
                <a:ea typeface="+mn-ea"/>
              </a:rPr>
              <a:t>指针</a:t>
            </a:r>
            <a:r>
              <a:rPr lang="zh-CN" altLang="en-US" sz="1600" dirty="0">
                <a:solidFill>
                  <a:srgbClr val="FFFFFF"/>
                </a:solidFill>
                <a:latin typeface="+mn-ea"/>
                <a:ea typeface="+mn-ea"/>
              </a:rPr>
              <a:t>变量也可称为地址变量，它的值是地址。</a:t>
            </a:r>
          </a:p>
          <a:p>
            <a:pPr marL="1028700" lvl="1">
              <a:lnSpc>
                <a:spcPct val="150000"/>
              </a:lnSpc>
              <a:spcBef>
                <a:spcPct val="0"/>
              </a:spcBef>
            </a:pPr>
            <a:r>
              <a:rPr lang="en-US" altLang="zh-CN" sz="1600" dirty="0" smtClean="0">
                <a:solidFill>
                  <a:srgbClr val="FFFFFF"/>
                </a:solidFill>
                <a:latin typeface="+mn-ea"/>
                <a:ea typeface="+mn-ea"/>
              </a:rPr>
              <a:t>&amp;</a:t>
            </a:r>
            <a:r>
              <a:rPr lang="zh-CN" altLang="en-US" sz="1600" dirty="0">
                <a:solidFill>
                  <a:srgbClr val="FFFFFF"/>
                </a:solidFill>
                <a:latin typeface="+mn-ea"/>
                <a:ea typeface="+mn-ea"/>
              </a:rPr>
              <a:t>是取地址运算符，</a:t>
            </a:r>
            <a:r>
              <a:rPr lang="en-US" altLang="zh-CN" sz="1600" dirty="0">
                <a:solidFill>
                  <a:srgbClr val="FFFFFF"/>
                </a:solidFill>
                <a:latin typeface="+mn-ea"/>
                <a:ea typeface="+mn-ea"/>
              </a:rPr>
              <a:t>&amp;a</a:t>
            </a:r>
            <a:r>
              <a:rPr lang="zh-CN" altLang="en-US" sz="1600" dirty="0">
                <a:solidFill>
                  <a:srgbClr val="FFFFFF"/>
                </a:solidFill>
                <a:latin typeface="+mn-ea"/>
                <a:ea typeface="+mn-ea"/>
              </a:rPr>
              <a:t>是</a:t>
            </a:r>
            <a:r>
              <a:rPr lang="en-US" altLang="zh-CN" sz="1600" dirty="0">
                <a:solidFill>
                  <a:srgbClr val="FFFFFF"/>
                </a:solidFill>
                <a:latin typeface="+mn-ea"/>
                <a:ea typeface="+mn-ea"/>
              </a:rPr>
              <a:t>a</a:t>
            </a:r>
            <a:r>
              <a:rPr lang="zh-CN" altLang="en-US" sz="1600" dirty="0">
                <a:solidFill>
                  <a:srgbClr val="FFFFFF"/>
                </a:solidFill>
                <a:latin typeface="+mn-ea"/>
                <a:ea typeface="+mn-ea"/>
              </a:rPr>
              <a:t>的地址，也可以说，</a:t>
            </a:r>
            <a:r>
              <a:rPr lang="en-US" altLang="zh-CN" sz="1600" dirty="0">
                <a:solidFill>
                  <a:srgbClr val="FFFFFF"/>
                </a:solidFill>
                <a:latin typeface="+mn-ea"/>
                <a:ea typeface="+mn-ea"/>
              </a:rPr>
              <a:t>&amp;</a:t>
            </a:r>
            <a:r>
              <a:rPr lang="zh-CN" altLang="en-US" sz="1600" dirty="0">
                <a:solidFill>
                  <a:srgbClr val="FFFFFF"/>
                </a:solidFill>
                <a:latin typeface="+mn-ea"/>
                <a:ea typeface="+mn-ea"/>
              </a:rPr>
              <a:t>是取指针运算符。</a:t>
            </a:r>
            <a:r>
              <a:rPr lang="en-US" altLang="zh-CN" sz="1600" dirty="0">
                <a:solidFill>
                  <a:srgbClr val="FFFFFF"/>
                </a:solidFill>
                <a:latin typeface="+mn-ea"/>
                <a:ea typeface="+mn-ea"/>
              </a:rPr>
              <a:t>&amp;a</a:t>
            </a:r>
            <a:r>
              <a:rPr lang="zh-CN" altLang="en-US" sz="1600" dirty="0">
                <a:solidFill>
                  <a:srgbClr val="FFFFFF"/>
                </a:solidFill>
                <a:latin typeface="+mn-ea"/>
                <a:ea typeface="+mn-ea"/>
              </a:rPr>
              <a:t>是变量</a:t>
            </a:r>
            <a:r>
              <a:rPr lang="en-US" altLang="zh-CN" sz="1600" dirty="0">
                <a:solidFill>
                  <a:srgbClr val="FFFFFF"/>
                </a:solidFill>
                <a:latin typeface="+mn-ea"/>
                <a:ea typeface="+mn-ea"/>
              </a:rPr>
              <a:t>a</a:t>
            </a:r>
            <a:r>
              <a:rPr lang="zh-CN" altLang="en-US" sz="1600" dirty="0">
                <a:solidFill>
                  <a:srgbClr val="FFFFFF"/>
                </a:solidFill>
                <a:latin typeface="+mn-ea"/>
                <a:ea typeface="+mn-ea"/>
              </a:rPr>
              <a:t>的指针（即指向变量</a:t>
            </a:r>
            <a:r>
              <a:rPr lang="en-US" altLang="zh-CN" sz="1600" dirty="0">
                <a:solidFill>
                  <a:srgbClr val="FFFFFF"/>
                </a:solidFill>
                <a:latin typeface="+mn-ea"/>
                <a:ea typeface="+mn-ea"/>
              </a:rPr>
              <a:t>a</a:t>
            </a:r>
            <a:r>
              <a:rPr lang="zh-CN" altLang="en-US" sz="1600" dirty="0">
                <a:solidFill>
                  <a:srgbClr val="FFFFFF"/>
                </a:solidFill>
                <a:latin typeface="+mn-ea"/>
                <a:ea typeface="+mn-ea"/>
              </a:rPr>
              <a:t>的指针）。</a:t>
            </a:r>
          </a:p>
          <a:p>
            <a:pPr marL="1028700" lvl="1">
              <a:lnSpc>
                <a:spcPct val="150000"/>
              </a:lnSpc>
              <a:spcBef>
                <a:spcPct val="0"/>
              </a:spcBef>
            </a:pPr>
            <a:r>
              <a:rPr lang="zh-CN" altLang="en-US" sz="1600" dirty="0" smtClean="0">
                <a:solidFill>
                  <a:srgbClr val="FFFFFF"/>
                </a:solidFill>
                <a:latin typeface="+mn-ea"/>
                <a:ea typeface="+mn-ea"/>
              </a:rPr>
              <a:t>数组</a:t>
            </a:r>
            <a:r>
              <a:rPr lang="zh-CN" altLang="en-US" sz="1600" dirty="0">
                <a:solidFill>
                  <a:srgbClr val="FFFFFF"/>
                </a:solidFill>
                <a:latin typeface="+mn-ea"/>
                <a:ea typeface="+mn-ea"/>
              </a:rPr>
              <a:t>名是一个地址，是数组首元素的地址，也可以说，数组名是一个指针，是数组首元素的指针</a:t>
            </a:r>
            <a:r>
              <a:rPr lang="zh-CN" altLang="en-US" sz="1600" dirty="0" smtClean="0">
                <a:solidFill>
                  <a:srgbClr val="FFFFFF"/>
                </a:solidFill>
                <a:latin typeface="+mn-ea"/>
                <a:ea typeface="+mn-ea"/>
              </a:rPr>
              <a:t>。</a:t>
            </a:r>
            <a:endParaRPr lang="zh-CN" altLang="en-US" sz="1600" dirty="0">
              <a:solidFill>
                <a:srgbClr val="FFFFFF"/>
              </a:solidFill>
              <a:latin typeface="+mn-ea"/>
              <a:ea typeface="+mn-ea"/>
            </a:endParaRPr>
          </a:p>
          <a:p>
            <a:pPr marL="1028700" lvl="1">
              <a:lnSpc>
                <a:spcPct val="150000"/>
              </a:lnSpc>
              <a:spcBef>
                <a:spcPct val="0"/>
              </a:spcBef>
            </a:pPr>
            <a:r>
              <a:rPr lang="zh-CN" altLang="en-US" sz="1600" dirty="0" smtClean="0">
                <a:solidFill>
                  <a:srgbClr val="FFFFFF"/>
                </a:solidFill>
                <a:latin typeface="+mn-ea"/>
                <a:ea typeface="+mn-ea"/>
              </a:rPr>
              <a:t>函数</a:t>
            </a:r>
            <a:r>
              <a:rPr lang="zh-CN" altLang="en-US" sz="1600" dirty="0">
                <a:solidFill>
                  <a:srgbClr val="FFFFFF"/>
                </a:solidFill>
                <a:latin typeface="+mn-ea"/>
                <a:ea typeface="+mn-ea"/>
              </a:rPr>
              <a:t>的实参如果是数组名，传递给形参的是一个地址，也可以说，传递给形参的是一个指针。</a:t>
            </a:r>
            <a:endParaRPr lang="en-US" altLang="zh-CN" sz="1600" dirty="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灯片编号占位符 3"/>
          <p:cNvSpPr>
            <a:spLocks noGrp="1"/>
          </p:cNvSpPr>
          <p:nvPr>
            <p:ph type="sldNum" sz="quarter" idx="12"/>
          </p:nvPr>
        </p:nvSpPr>
        <p:spPr/>
        <p:txBody>
          <a:bodyPr/>
          <a:lstStyle/>
          <a:p>
            <a:fld id="{B058512A-BF6F-43D0-855A-BBBF14572BDB}" type="slidenum">
              <a:rPr lang="zh-CN" altLang="en-US" smtClean="0"/>
              <a:pPr/>
              <a:t>46</a:t>
            </a:fld>
            <a:endParaRPr lang="zh-CN" altLang="en-US"/>
          </a:p>
        </p:txBody>
      </p:sp>
    </p:spTree>
    <p:custDataLst>
      <p:tags r:id="rId1"/>
    </p:custDataLst>
    <p:extLst>
      <p:ext uri="{BB962C8B-B14F-4D97-AF65-F5344CB8AC3E}">
        <p14:creationId xmlns:p14="http://schemas.microsoft.com/office/powerpoint/2010/main" val="3571221478"/>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(2)  </a:t>
            </a:r>
            <a:r>
              <a:rPr lang="zh-CN" altLang="en-US" sz="1800" smtClean="0">
                <a:solidFill>
                  <a:srgbClr val="FFFFFF"/>
                </a:solidFill>
                <a:latin typeface="+mn-ea"/>
                <a:ea typeface="+mn-ea"/>
              </a:rPr>
              <a:t>一</a:t>
            </a:r>
            <a:r>
              <a:rPr lang="zh-CN" altLang="en-US" sz="1800">
                <a:solidFill>
                  <a:srgbClr val="FFFFFF"/>
                </a:solidFill>
                <a:latin typeface="+mn-ea"/>
                <a:ea typeface="+mn-ea"/>
              </a:rPr>
              <a:t>个地址型的数据实际上包含</a:t>
            </a:r>
            <a:r>
              <a:rPr lang="en-US" altLang="zh-CN" sz="1800">
                <a:solidFill>
                  <a:srgbClr val="FFFFFF"/>
                </a:solidFill>
                <a:latin typeface="+mn-ea"/>
                <a:ea typeface="+mn-ea"/>
              </a:rPr>
              <a:t>3</a:t>
            </a:r>
            <a:r>
              <a:rPr lang="zh-CN" altLang="en-US" sz="1800">
                <a:solidFill>
                  <a:srgbClr val="FFFFFF"/>
                </a:solidFill>
                <a:latin typeface="+mn-ea"/>
                <a:ea typeface="+mn-ea"/>
              </a:rPr>
              <a:t>个</a:t>
            </a:r>
            <a:r>
              <a:rPr lang="zh-CN" altLang="en-US" sz="1800" smtClean="0">
                <a:solidFill>
                  <a:srgbClr val="FFFFFF"/>
                </a:solidFill>
                <a:latin typeface="+mn-ea"/>
                <a:ea typeface="+mn-ea"/>
              </a:rPr>
              <a:t>信息</a:t>
            </a:r>
            <a:r>
              <a:rPr lang="zh-CN" altLang="en-US" sz="1800">
                <a:solidFill>
                  <a:srgbClr val="FFFFFF"/>
                </a:solidFill>
                <a:latin typeface="+mn-ea"/>
                <a:ea typeface="+mn-ea"/>
              </a:rPr>
              <a:t>：</a:t>
            </a:r>
            <a:endParaRPr lang="en-US" altLang="zh-CN" sz="180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a:solidFill>
                  <a:srgbClr val="FFFFFF"/>
                </a:solidFill>
                <a:latin typeface="+mn-ea"/>
                <a:ea typeface="+mn-ea"/>
              </a:rPr>
              <a:t>表示内存编号的纯地址。</a:t>
            </a:r>
          </a:p>
          <a:p>
            <a:pPr lvl="1">
              <a:lnSpc>
                <a:spcPct val="150000"/>
              </a:lnSpc>
              <a:spcBef>
                <a:spcPct val="0"/>
              </a:spcBef>
              <a:buNone/>
            </a:pPr>
            <a:r>
              <a:rPr lang="zh-CN" altLang="en-US" smtClean="0">
                <a:solidFill>
                  <a:srgbClr val="FFFFFF"/>
                </a:solidFill>
                <a:latin typeface="+mn-ea"/>
                <a:ea typeface="+mn-ea"/>
              </a:rPr>
              <a:t>② </a:t>
            </a:r>
            <a:r>
              <a:rPr lang="zh-CN" altLang="en-US">
                <a:solidFill>
                  <a:srgbClr val="FFFFFF"/>
                </a:solidFill>
                <a:latin typeface="+mn-ea"/>
                <a:ea typeface="+mn-ea"/>
              </a:rPr>
              <a:t>它本身的类型，即指针类型。</a:t>
            </a:r>
          </a:p>
          <a:p>
            <a:pPr lvl="1">
              <a:lnSpc>
                <a:spcPct val="150000"/>
              </a:lnSpc>
              <a:spcBef>
                <a:spcPct val="0"/>
              </a:spcBef>
              <a:buNone/>
            </a:pPr>
            <a:r>
              <a:rPr lang="zh-CN" altLang="en-US" smtClean="0">
                <a:solidFill>
                  <a:srgbClr val="FFFFFF"/>
                </a:solidFill>
                <a:latin typeface="+mn-ea"/>
                <a:ea typeface="+mn-ea"/>
              </a:rPr>
              <a:t>③ </a:t>
            </a:r>
            <a:r>
              <a:rPr lang="zh-CN" altLang="en-US">
                <a:solidFill>
                  <a:srgbClr val="FFFFFF"/>
                </a:solidFill>
                <a:latin typeface="+mn-ea"/>
                <a:ea typeface="+mn-ea"/>
              </a:rPr>
              <a:t>以它为标识的存储单元中存放的是什么类型的数据，即基类型</a:t>
            </a:r>
            <a:r>
              <a:rPr lang="zh-CN" altLang="en-US" sz="1500">
                <a:solidFill>
                  <a:srgbClr val="FFFFFF"/>
                </a:solidFill>
                <a:latin typeface="+mn-ea"/>
                <a:ea typeface="+mn-ea"/>
              </a:rPr>
              <a:t>。</a:t>
            </a:r>
            <a:endParaRPr lang="en-US" altLang="zh-CN" sz="13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702264" y="3523541"/>
            <a:ext cx="9260808" cy="146674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smtClean="0">
                <a:solidFill>
                  <a:schemeClr val="bg1"/>
                </a:solidFill>
              </a:rPr>
              <a:t>int</a:t>
            </a:r>
            <a:r>
              <a:rPr lang="en-US" altLang="zh-CN" sz="1600" dirty="0" smtClean="0">
                <a:solidFill>
                  <a:schemeClr val="bg1"/>
                </a:solidFill>
              </a:rPr>
              <a:t> </a:t>
            </a:r>
            <a:r>
              <a:rPr lang="en-US" altLang="zh-CN" sz="1600" dirty="0">
                <a:solidFill>
                  <a:schemeClr val="bg1"/>
                </a:solidFill>
              </a:rPr>
              <a:t>a</a:t>
            </a:r>
            <a:r>
              <a:rPr lang="en-US" altLang="zh-CN" sz="1600" dirty="0" smtClean="0">
                <a:solidFill>
                  <a:schemeClr val="bg1"/>
                </a:solidFill>
              </a:rPr>
              <a:t>;</a:t>
            </a:r>
          </a:p>
          <a:p>
            <a:pPr defTabSz="363538">
              <a:lnSpc>
                <a:spcPct val="120000"/>
              </a:lnSpc>
            </a:pPr>
            <a:r>
              <a:rPr lang="en-US" altLang="zh-CN" sz="1600" dirty="0" smtClean="0">
                <a:solidFill>
                  <a:schemeClr val="bg1"/>
                </a:solidFill>
              </a:rPr>
              <a:t>/</a:t>
            </a:r>
            <a:r>
              <a:rPr lang="zh-CN" altLang="en-US" sz="1600" dirty="0" smtClean="0">
                <a:solidFill>
                  <a:schemeClr val="bg1"/>
                </a:solidFill>
              </a:rPr>
              <a:t>* </a:t>
            </a:r>
            <a:r>
              <a:rPr lang="en-US" altLang="zh-CN" sz="1600" dirty="0" smtClean="0">
                <a:solidFill>
                  <a:schemeClr val="bg1"/>
                </a:solidFill>
              </a:rPr>
              <a:t>&amp;a</a:t>
            </a:r>
            <a:r>
              <a:rPr lang="zh-CN" altLang="en-US" sz="1600" dirty="0">
                <a:solidFill>
                  <a:schemeClr val="bg1"/>
                </a:solidFill>
              </a:rPr>
              <a:t>为</a:t>
            </a:r>
            <a:r>
              <a:rPr lang="en-US" altLang="zh-CN" sz="1600" dirty="0">
                <a:solidFill>
                  <a:schemeClr val="bg1"/>
                </a:solidFill>
              </a:rPr>
              <a:t>a</a:t>
            </a:r>
            <a:r>
              <a:rPr lang="zh-CN" altLang="en-US" sz="1600" dirty="0">
                <a:solidFill>
                  <a:schemeClr val="bg1"/>
                </a:solidFill>
              </a:rPr>
              <a:t>的地址，它就包括以上</a:t>
            </a:r>
            <a:r>
              <a:rPr lang="en-US" altLang="zh-CN" sz="1600" dirty="0">
                <a:solidFill>
                  <a:schemeClr val="bg1"/>
                </a:solidFill>
              </a:rPr>
              <a:t>3</a:t>
            </a:r>
            <a:r>
              <a:rPr lang="zh-CN" altLang="en-US" sz="1600" dirty="0">
                <a:solidFill>
                  <a:schemeClr val="bg1"/>
                </a:solidFill>
              </a:rPr>
              <a:t>个信息，它代表的是一个整型数据的地址，</a:t>
            </a:r>
            <a:r>
              <a:rPr lang="en-US" altLang="zh-CN" sz="1600" dirty="0" err="1">
                <a:solidFill>
                  <a:schemeClr val="bg1"/>
                </a:solidFill>
              </a:rPr>
              <a:t>int</a:t>
            </a:r>
            <a:r>
              <a:rPr lang="zh-CN" altLang="en-US" sz="1600" dirty="0">
                <a:solidFill>
                  <a:schemeClr val="bg1"/>
                </a:solidFill>
              </a:rPr>
              <a:t>是</a:t>
            </a:r>
            <a:r>
              <a:rPr lang="en-US" altLang="zh-CN" sz="1600" dirty="0">
                <a:solidFill>
                  <a:schemeClr val="bg1"/>
                </a:solidFill>
              </a:rPr>
              <a:t>&amp;a</a:t>
            </a:r>
            <a:r>
              <a:rPr lang="zh-CN" altLang="en-US" sz="1600" dirty="0">
                <a:solidFill>
                  <a:schemeClr val="bg1"/>
                </a:solidFill>
              </a:rPr>
              <a:t>的基类型</a:t>
            </a:r>
            <a:r>
              <a:rPr lang="en-US" altLang="zh-CN" sz="1600" dirty="0">
                <a:solidFill>
                  <a:schemeClr val="bg1"/>
                </a:solidFill>
              </a:rPr>
              <a:t>(</a:t>
            </a:r>
            <a:r>
              <a:rPr lang="zh-CN" altLang="en-US" sz="1600" dirty="0">
                <a:solidFill>
                  <a:schemeClr val="bg1"/>
                </a:solidFill>
              </a:rPr>
              <a:t>即它指向的是</a:t>
            </a:r>
            <a:r>
              <a:rPr lang="en-US" altLang="zh-CN" sz="1600" dirty="0" err="1">
                <a:solidFill>
                  <a:schemeClr val="bg1"/>
                </a:solidFill>
              </a:rPr>
              <a:t>int</a:t>
            </a:r>
            <a:r>
              <a:rPr lang="zh-CN" altLang="en-US" sz="1600" dirty="0">
                <a:solidFill>
                  <a:schemeClr val="bg1"/>
                </a:solidFill>
              </a:rPr>
              <a:t>型的存储单元</a:t>
            </a:r>
            <a:r>
              <a:rPr lang="en-US" altLang="zh-CN" sz="1600" dirty="0">
                <a:solidFill>
                  <a:schemeClr val="bg1"/>
                </a:solidFill>
              </a:rPr>
              <a:t>)</a:t>
            </a:r>
            <a:r>
              <a:rPr lang="zh-CN" altLang="en-US" sz="1600" dirty="0" smtClean="0">
                <a:solidFill>
                  <a:schemeClr val="bg1"/>
                </a:solidFill>
              </a:rPr>
              <a:t>。</a:t>
            </a:r>
            <a:r>
              <a:rPr lang="en-US" altLang="zh-CN" sz="1600" dirty="0" smtClean="0">
                <a:solidFill>
                  <a:schemeClr val="bg1"/>
                </a:solidFill>
              </a:rPr>
              <a:t>&amp;a</a:t>
            </a:r>
            <a:r>
              <a:rPr lang="zh-CN" altLang="en-US" sz="1600" dirty="0" smtClean="0">
                <a:solidFill>
                  <a:schemeClr val="bg1"/>
                </a:solidFill>
              </a:rPr>
              <a:t>就是“</a:t>
            </a:r>
            <a:r>
              <a:rPr lang="zh-CN" altLang="en-US" sz="1600" dirty="0">
                <a:solidFill>
                  <a:schemeClr val="bg1"/>
                </a:solidFill>
              </a:rPr>
              <a:t>指向整型数据的指针类型”或“基类型为整型的指针类型”，其类型可以表示为“</a:t>
            </a:r>
            <a:r>
              <a:rPr lang="en-US" altLang="zh-CN" sz="1600" dirty="0" err="1" smtClean="0">
                <a:solidFill>
                  <a:schemeClr val="bg1"/>
                </a:solidFill>
              </a:rPr>
              <a:t>int</a:t>
            </a:r>
            <a:r>
              <a:rPr lang="en-US" altLang="zh-CN" sz="1600" dirty="0" smtClean="0">
                <a:solidFill>
                  <a:schemeClr val="bg1"/>
                </a:solidFill>
              </a:rPr>
              <a:t> *”</a:t>
            </a:r>
            <a:r>
              <a:rPr lang="zh-CN" altLang="en-US" sz="1600" dirty="0">
                <a:solidFill>
                  <a:schemeClr val="bg1"/>
                </a:solidFill>
              </a:rPr>
              <a:t>型</a:t>
            </a:r>
            <a:r>
              <a:rPr lang="zh-CN" altLang="en-US" sz="1600" dirty="0" smtClean="0">
                <a:solidFill>
                  <a:schemeClr val="bg1"/>
                </a:solidFill>
              </a:rPr>
              <a:t>。*</a:t>
            </a:r>
            <a:r>
              <a:rPr lang="en-US" altLang="zh-CN" sz="1600" dirty="0" smtClean="0">
                <a:solidFill>
                  <a:schemeClr val="bg1"/>
                </a:solidFill>
              </a:rPr>
              <a:t>/ </a:t>
            </a:r>
            <a:endParaRPr lang="zh-CN" altLang="en-US" sz="1600" dirty="0">
              <a:solidFill>
                <a:schemeClr val="bg1"/>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47</a:t>
            </a:fld>
            <a:endParaRPr lang="zh-CN" altLang="en-US"/>
          </a:p>
        </p:txBody>
      </p:sp>
    </p:spTree>
    <p:custDataLst>
      <p:tags r:id="rId1"/>
    </p:custDataLst>
    <p:extLst>
      <p:ext uri="{BB962C8B-B14F-4D97-AF65-F5344CB8AC3E}">
        <p14:creationId xmlns:p14="http://schemas.microsoft.com/office/powerpoint/2010/main" val="3034906778"/>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spcAft>
                <a:spcPts val="600"/>
              </a:spcAft>
              <a:buNone/>
            </a:pPr>
            <a:r>
              <a:rPr lang="en-US" altLang="zh-CN" sz="1800" smtClean="0">
                <a:solidFill>
                  <a:srgbClr val="FFFFFF"/>
                </a:solidFill>
                <a:latin typeface="+mn-ea"/>
                <a:ea typeface="+mn-ea"/>
              </a:rPr>
              <a:t>(3) </a:t>
            </a:r>
            <a:r>
              <a:rPr lang="zh-CN" altLang="en-US" sz="1800" smtClean="0">
                <a:solidFill>
                  <a:srgbClr val="FFFFFF"/>
                </a:solidFill>
                <a:latin typeface="+mn-ea"/>
                <a:ea typeface="+mn-ea"/>
              </a:rPr>
              <a:t>要区别指针和指针变量。指针就是地址，而指针变量是用来存放地址的变量。</a:t>
            </a:r>
            <a:endParaRPr lang="en-US" altLang="zh-CN" sz="180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1192695" y="2152047"/>
            <a:ext cx="6096000" cy="1338828"/>
          </a:xfrm>
          <a:prstGeom prst="rect">
            <a:avLst/>
          </a:prstGeom>
        </p:spPr>
        <p:txBody>
          <a:bodyPr>
            <a:spAutoFit/>
          </a:bodyPr>
          <a:lstStyle/>
          <a:p>
            <a:pPr marL="301625" indent="-301625">
              <a:lnSpc>
                <a:spcPct val="150000"/>
              </a:lnSpc>
              <a:spcBef>
                <a:spcPct val="0"/>
              </a:spcBef>
              <a:spcAft>
                <a:spcPts val="600"/>
              </a:spcAft>
              <a:buNone/>
            </a:pPr>
            <a:r>
              <a:rPr lang="en-US" altLang="zh-CN">
                <a:solidFill>
                  <a:srgbClr val="FFFFFF"/>
                </a:solidFill>
                <a:latin typeface="+mn-ea"/>
              </a:rPr>
              <a:t>(4) </a:t>
            </a:r>
            <a:r>
              <a:rPr lang="zh-CN" altLang="en-US">
                <a:solidFill>
                  <a:srgbClr val="FFFFFF"/>
                </a:solidFill>
                <a:latin typeface="+mn-ea"/>
              </a:rPr>
              <a:t>什么叫“指向”？地址就意味着指向，因为通过地址能找到具有该地址的对象。对于指针变量来说，把谁的地址存放在指针变量中，就说此指针变量指向谁</a:t>
            </a:r>
            <a:r>
              <a:rPr lang="zh-CN" altLang="en-US" smtClean="0">
                <a:solidFill>
                  <a:srgbClr val="FFFFFF"/>
                </a:solidFill>
                <a:latin typeface="+mn-ea"/>
              </a:rPr>
              <a:t>。</a:t>
            </a:r>
            <a:endParaRPr lang="en-US" altLang="zh-CN">
              <a:solidFill>
                <a:srgbClr val="FFFFFF"/>
              </a:solidFill>
              <a:latin typeface="+mn-ea"/>
            </a:endParaRPr>
          </a:p>
        </p:txBody>
      </p:sp>
      <p:grpSp>
        <p:nvGrpSpPr>
          <p:cNvPr id="11" name="组合 10">
            <a:extLst>
              <a:ext uri="{FF2B5EF4-FFF2-40B4-BE49-F238E27FC236}">
                <a16:creationId xmlns:a16="http://schemas.microsoft.com/office/drawing/2014/main" xmlns="" id="{17545ED2-DA8A-47EF-94D4-E66974757BFA}"/>
              </a:ext>
            </a:extLst>
          </p:cNvPr>
          <p:cNvGrpSpPr/>
          <p:nvPr/>
        </p:nvGrpSpPr>
        <p:grpSpPr>
          <a:xfrm>
            <a:off x="7528507" y="2152047"/>
            <a:ext cx="4183597" cy="1338828"/>
            <a:chOff x="8582294" y="4088153"/>
            <a:chExt cx="4317182" cy="1338828"/>
          </a:xfrm>
        </p:grpSpPr>
        <p:sp>
          <p:nvSpPr>
            <p:cNvPr id="12" name="MH_Other_1">
              <a:extLst>
                <a:ext uri="{FF2B5EF4-FFF2-40B4-BE49-F238E27FC236}">
                  <a16:creationId xmlns:a16="http://schemas.microsoft.com/office/drawing/2014/main" xmlns=""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3" name="MH_SubTitle_1">
              <a:extLst>
                <a:ext uri="{FF2B5EF4-FFF2-40B4-BE49-F238E27FC236}">
                  <a16:creationId xmlns:a16="http://schemas.microsoft.com/office/drawing/2014/main" xmlns="" id="{69E4BA76-C13A-4969-92D9-9D00A59EA9BD}"/>
                </a:ext>
              </a:extLst>
            </p:cNvPr>
            <p:cNvSpPr/>
            <p:nvPr>
              <p:custDataLst>
                <p:tags r:id="rId6"/>
              </p:custDataLst>
            </p:nvPr>
          </p:nvSpPr>
          <p:spPr>
            <a:xfrm>
              <a:off x="9371544" y="4088153"/>
              <a:ext cx="3527932"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a:extLst>
                <a:ext uri="{FF2B5EF4-FFF2-40B4-BE49-F238E27FC236}">
                  <a16:creationId xmlns:a16="http://schemas.microsoft.com/office/drawing/2014/main" xmlns="" id="{3CA80AA9-E20C-418F-9461-7E1AE248D8DE}"/>
                </a:ext>
              </a:extLst>
            </p:cNvPr>
            <p:cNvSpPr/>
            <p:nvPr>
              <p:custDataLst>
                <p:tags r:id="rId7"/>
              </p:custDataLst>
            </p:nvPr>
          </p:nvSpPr>
          <p:spPr>
            <a:xfrm rot="16200000">
              <a:off x="12597851" y="512535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a:extLst>
              <a:ext uri="{FF2B5EF4-FFF2-40B4-BE49-F238E27FC236}">
                <a16:creationId xmlns:a16="http://schemas.microsoft.com/office/drawing/2014/main" xmlns="" id="{81B73C8E-79CB-4F4E-829B-E13EEDDD322F}"/>
              </a:ext>
            </a:extLst>
          </p:cNvPr>
          <p:cNvSpPr/>
          <p:nvPr/>
        </p:nvSpPr>
        <p:spPr>
          <a:xfrm>
            <a:off x="1656684" y="3477381"/>
            <a:ext cx="6271359" cy="132083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a:solidFill>
                  <a:schemeClr val="bg1"/>
                </a:solidFill>
              </a:rPr>
              <a:t>int</a:t>
            </a:r>
            <a:r>
              <a:rPr lang="en-US" altLang="zh-CN" sz="1600" dirty="0">
                <a:solidFill>
                  <a:schemeClr val="bg1"/>
                </a:solidFill>
              </a:rPr>
              <a:t> a,*p</a:t>
            </a:r>
            <a:r>
              <a:rPr lang="en-US" altLang="zh-CN" sz="1600" dirty="0" smtClean="0">
                <a:solidFill>
                  <a:schemeClr val="bg1"/>
                </a:solidFill>
              </a:rPr>
              <a:t>;	//</a:t>
            </a:r>
            <a:r>
              <a:rPr lang="en-US" altLang="zh-CN" sz="1600" dirty="0">
                <a:solidFill>
                  <a:schemeClr val="bg1"/>
                </a:solidFill>
              </a:rPr>
              <a:t>p</a:t>
            </a:r>
            <a:r>
              <a:rPr lang="zh-CN" altLang="en-US" sz="1600" dirty="0">
                <a:solidFill>
                  <a:schemeClr val="bg1"/>
                </a:solidFill>
              </a:rPr>
              <a:t>是</a:t>
            </a:r>
            <a:r>
              <a:rPr lang="en-US" altLang="zh-CN" sz="1600" dirty="0" err="1">
                <a:solidFill>
                  <a:schemeClr val="bg1"/>
                </a:solidFill>
              </a:rPr>
              <a:t>int</a:t>
            </a:r>
            <a:r>
              <a:rPr lang="en-US" altLang="zh-CN" sz="1600" dirty="0">
                <a:solidFill>
                  <a:schemeClr val="bg1"/>
                </a:solidFill>
              </a:rPr>
              <a:t>*</a:t>
            </a:r>
            <a:r>
              <a:rPr lang="zh-CN" altLang="en-US" sz="1600" dirty="0">
                <a:solidFill>
                  <a:schemeClr val="bg1"/>
                </a:solidFill>
              </a:rPr>
              <a:t>型的指针变量，基类型是</a:t>
            </a:r>
            <a:r>
              <a:rPr lang="en-US" altLang="zh-CN" sz="1600" dirty="0" err="1">
                <a:solidFill>
                  <a:schemeClr val="bg1"/>
                </a:solidFill>
              </a:rPr>
              <a:t>int</a:t>
            </a:r>
            <a:r>
              <a:rPr lang="zh-CN" altLang="en-US" sz="1600" dirty="0">
                <a:solidFill>
                  <a:schemeClr val="bg1"/>
                </a:solidFill>
              </a:rPr>
              <a:t>型 </a:t>
            </a:r>
          </a:p>
          <a:p>
            <a:pPr defTabSz="363538">
              <a:lnSpc>
                <a:spcPct val="120000"/>
              </a:lnSpc>
            </a:pPr>
            <a:r>
              <a:rPr lang="en-US" altLang="zh-CN" sz="1600" dirty="0" smtClean="0">
                <a:solidFill>
                  <a:schemeClr val="bg1"/>
                </a:solidFill>
              </a:rPr>
              <a:t>float </a:t>
            </a:r>
            <a:r>
              <a:rPr lang="en-US" altLang="zh-CN" sz="1600" dirty="0">
                <a:solidFill>
                  <a:schemeClr val="bg1"/>
                </a:solidFill>
              </a:rPr>
              <a:t>b;</a:t>
            </a:r>
          </a:p>
          <a:p>
            <a:pPr defTabSz="363538">
              <a:lnSpc>
                <a:spcPct val="120000"/>
              </a:lnSpc>
            </a:pPr>
            <a:r>
              <a:rPr lang="en-US" altLang="zh-CN" sz="1600" dirty="0" smtClean="0">
                <a:solidFill>
                  <a:schemeClr val="bg1"/>
                </a:solidFill>
              </a:rPr>
              <a:t>p</a:t>
            </a:r>
            <a:r>
              <a:rPr lang="en-US" altLang="zh-CN" sz="1600" dirty="0">
                <a:solidFill>
                  <a:schemeClr val="bg1"/>
                </a:solidFill>
              </a:rPr>
              <a:t>=&amp;a</a:t>
            </a:r>
            <a:r>
              <a:rPr lang="en-US" altLang="zh-CN" sz="1600" dirty="0" smtClean="0">
                <a:solidFill>
                  <a:schemeClr val="bg1"/>
                </a:solidFill>
              </a:rPr>
              <a:t>;		//</a:t>
            </a:r>
            <a:r>
              <a:rPr lang="en-US" altLang="zh-CN" sz="1600" dirty="0">
                <a:solidFill>
                  <a:schemeClr val="bg1"/>
                </a:solidFill>
              </a:rPr>
              <a:t>a</a:t>
            </a:r>
            <a:r>
              <a:rPr lang="zh-CN" altLang="en-US" sz="1600" dirty="0">
                <a:solidFill>
                  <a:schemeClr val="bg1"/>
                </a:solidFill>
              </a:rPr>
              <a:t>是</a:t>
            </a:r>
            <a:r>
              <a:rPr lang="en-US" altLang="zh-CN" sz="1600" dirty="0" err="1">
                <a:solidFill>
                  <a:schemeClr val="bg1"/>
                </a:solidFill>
              </a:rPr>
              <a:t>int</a:t>
            </a:r>
            <a:r>
              <a:rPr lang="zh-CN" altLang="en-US" sz="1600" dirty="0">
                <a:solidFill>
                  <a:schemeClr val="bg1"/>
                </a:solidFill>
              </a:rPr>
              <a:t>型，合法 </a:t>
            </a:r>
          </a:p>
          <a:p>
            <a:pPr defTabSz="363538">
              <a:lnSpc>
                <a:spcPct val="120000"/>
              </a:lnSpc>
            </a:pPr>
            <a:r>
              <a:rPr lang="en-US" altLang="zh-CN" sz="1600" dirty="0" smtClean="0">
                <a:solidFill>
                  <a:schemeClr val="bg1"/>
                </a:solidFill>
              </a:rPr>
              <a:t>p</a:t>
            </a:r>
            <a:r>
              <a:rPr lang="en-US" altLang="zh-CN" sz="1600" dirty="0">
                <a:solidFill>
                  <a:schemeClr val="bg1"/>
                </a:solidFill>
              </a:rPr>
              <a:t>=&amp;b</a:t>
            </a:r>
            <a:r>
              <a:rPr lang="en-US" altLang="zh-CN" sz="1600" dirty="0" smtClean="0">
                <a:solidFill>
                  <a:schemeClr val="bg1"/>
                </a:solidFill>
              </a:rPr>
              <a:t>;		//</a:t>
            </a:r>
            <a:r>
              <a:rPr lang="en-US" altLang="zh-CN" sz="1600" dirty="0">
                <a:solidFill>
                  <a:schemeClr val="bg1"/>
                </a:solidFill>
              </a:rPr>
              <a:t>b</a:t>
            </a:r>
            <a:r>
              <a:rPr lang="zh-CN" altLang="en-US" sz="1600" dirty="0">
                <a:solidFill>
                  <a:schemeClr val="bg1"/>
                </a:solidFill>
              </a:rPr>
              <a:t>是</a:t>
            </a:r>
            <a:r>
              <a:rPr lang="en-US" altLang="zh-CN" sz="1600" dirty="0">
                <a:solidFill>
                  <a:schemeClr val="bg1"/>
                </a:solidFill>
              </a:rPr>
              <a:t>float</a:t>
            </a:r>
            <a:r>
              <a:rPr lang="zh-CN" altLang="en-US" sz="1600" dirty="0">
                <a:solidFill>
                  <a:schemeClr val="bg1"/>
                </a:solidFill>
              </a:rPr>
              <a:t>型，类型不匹配</a:t>
            </a:r>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48</a:t>
            </a:fld>
            <a:endParaRPr lang="zh-CN" altLang="en-US"/>
          </a:p>
        </p:txBody>
      </p:sp>
    </p:spTree>
    <p:custDataLst>
      <p:tags r:id="rId1"/>
    </p:custDataLst>
    <p:extLst>
      <p:ext uri="{BB962C8B-B14F-4D97-AF65-F5344CB8AC3E}">
        <p14:creationId xmlns:p14="http://schemas.microsoft.com/office/powerpoint/2010/main" val="258735936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948885" y="1628775"/>
            <a:ext cx="11243115" cy="48634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dirty="0">
                <a:solidFill>
                  <a:srgbClr val="FFFFFF"/>
                </a:solidFill>
                <a:latin typeface="+mn-ea"/>
                <a:ea typeface="+mn-ea"/>
              </a:rPr>
              <a:t>(5) </a:t>
            </a:r>
            <a:r>
              <a:rPr lang="zh-CN" altLang="en-US" sz="1800" dirty="0" smtClean="0">
                <a:solidFill>
                  <a:srgbClr val="FFFFFF"/>
                </a:solidFill>
                <a:latin typeface="+mn-ea"/>
                <a:ea typeface="+mn-ea"/>
              </a:rPr>
              <a:t>要</a:t>
            </a:r>
            <a:r>
              <a:rPr lang="zh-CN" altLang="en-US" sz="1800" dirty="0">
                <a:solidFill>
                  <a:srgbClr val="FFFFFF"/>
                </a:solidFill>
                <a:latin typeface="+mn-ea"/>
                <a:ea typeface="+mn-ea"/>
              </a:rPr>
              <a:t>深入掌握在对数组的操作中正确地使用指针，搞清楚指针的指向</a:t>
            </a:r>
            <a:r>
              <a:rPr lang="zh-CN" altLang="en-US" sz="1800" dirty="0" smtClean="0">
                <a:solidFill>
                  <a:srgbClr val="FFFFFF"/>
                </a:solidFill>
                <a:latin typeface="+mn-ea"/>
                <a:ea typeface="+mn-ea"/>
              </a:rPr>
              <a:t>。</a:t>
            </a:r>
            <a:endParaRPr lang="en-US" altLang="zh-CN" sz="1800" dirty="0" smtClean="0">
              <a:solidFill>
                <a:srgbClr val="FFFFFF"/>
              </a:solidFill>
              <a:latin typeface="+mn-ea"/>
              <a:ea typeface="+mn-ea"/>
            </a:endParaRPr>
          </a:p>
          <a:p>
            <a:pPr>
              <a:lnSpc>
                <a:spcPct val="150000"/>
              </a:lnSpc>
              <a:spcBef>
                <a:spcPct val="0"/>
              </a:spcBef>
              <a:buNone/>
            </a:pPr>
            <a:endParaRPr lang="en-US" altLang="zh-CN" sz="1800" dirty="0">
              <a:solidFill>
                <a:srgbClr val="FFFFFF"/>
              </a:solidFill>
              <a:latin typeface="+mn-ea"/>
              <a:ea typeface="+mn-ea"/>
            </a:endParaRPr>
          </a:p>
          <a:p>
            <a:pPr>
              <a:lnSpc>
                <a:spcPct val="150000"/>
              </a:lnSpc>
              <a:spcBef>
                <a:spcPct val="0"/>
              </a:spcBef>
              <a:buNone/>
            </a:pPr>
            <a:endParaRPr lang="en-US" altLang="zh-CN" sz="1800" dirty="0" smtClean="0">
              <a:solidFill>
                <a:srgbClr val="FFFFFF"/>
              </a:solidFill>
              <a:latin typeface="+mn-ea"/>
              <a:ea typeface="+mn-ea"/>
            </a:endParaRPr>
          </a:p>
          <a:p>
            <a:pPr>
              <a:lnSpc>
                <a:spcPct val="150000"/>
              </a:lnSpc>
              <a:spcBef>
                <a:spcPct val="0"/>
              </a:spcBef>
              <a:buNone/>
            </a:pPr>
            <a:endParaRPr lang="en-US" altLang="zh-CN" sz="1800" dirty="0">
              <a:solidFill>
                <a:srgbClr val="FFFFFF"/>
              </a:solidFill>
              <a:latin typeface="+mn-ea"/>
              <a:ea typeface="+mn-ea"/>
            </a:endParaRPr>
          </a:p>
          <a:p>
            <a:pPr>
              <a:lnSpc>
                <a:spcPct val="150000"/>
              </a:lnSpc>
              <a:spcBef>
                <a:spcPct val="0"/>
              </a:spcBef>
              <a:buNone/>
            </a:pPr>
            <a:endParaRPr lang="en-US" altLang="zh-CN" sz="1800" dirty="0" smtClean="0">
              <a:solidFill>
                <a:srgbClr val="FFFFFF"/>
              </a:solidFill>
              <a:latin typeface="+mn-ea"/>
              <a:ea typeface="+mn-ea"/>
            </a:endParaRPr>
          </a:p>
          <a:p>
            <a:pPr>
              <a:lnSpc>
                <a:spcPct val="150000"/>
              </a:lnSpc>
              <a:spcBef>
                <a:spcPct val="0"/>
              </a:spcBef>
              <a:buNone/>
            </a:pPr>
            <a:r>
              <a:rPr lang="en-US" altLang="zh-CN" sz="1400" dirty="0">
                <a:solidFill>
                  <a:srgbClr val="FFFFFF"/>
                </a:solidFill>
                <a:latin typeface="+mn-ea"/>
              </a:rPr>
              <a:t>(6) </a:t>
            </a:r>
            <a:r>
              <a:rPr lang="zh-CN" altLang="en-US" sz="1400" dirty="0">
                <a:solidFill>
                  <a:srgbClr val="FFFFFF"/>
                </a:solidFill>
                <a:latin typeface="+mn-ea"/>
              </a:rPr>
              <a:t>有关指针变量的归纳比较</a:t>
            </a:r>
            <a:endParaRPr lang="en-US" altLang="zh-CN" sz="1100" dirty="0">
              <a:solidFill>
                <a:srgbClr val="FFFFFF"/>
              </a:solidFill>
              <a:latin typeface="+mn-ea"/>
            </a:endParaRPr>
          </a:p>
          <a:p>
            <a:pPr>
              <a:lnSpc>
                <a:spcPct val="150000"/>
              </a:lnSpc>
              <a:spcBef>
                <a:spcPct val="0"/>
              </a:spcBef>
              <a:buNone/>
            </a:pPr>
            <a:endParaRPr lang="en-US" altLang="zh-CN" sz="1300" dirty="0" smtClean="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1614715" y="2231891"/>
            <a:ext cx="9260808" cy="76422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a:solidFill>
                  <a:schemeClr val="bg1"/>
                </a:solidFill>
              </a:rPr>
              <a:t>int</a:t>
            </a:r>
            <a:r>
              <a:rPr lang="en-US" altLang="zh-CN" sz="1600" dirty="0">
                <a:solidFill>
                  <a:schemeClr val="bg1"/>
                </a:solidFill>
              </a:rPr>
              <a:t> *p, a[10];		//p</a:t>
            </a:r>
            <a:r>
              <a:rPr lang="zh-CN" altLang="en-US" sz="1600" dirty="0">
                <a:solidFill>
                  <a:schemeClr val="bg1"/>
                </a:solidFill>
              </a:rPr>
              <a:t>是指向</a:t>
            </a:r>
            <a:r>
              <a:rPr lang="en-US" altLang="zh-CN" sz="1600" dirty="0" err="1">
                <a:solidFill>
                  <a:schemeClr val="bg1"/>
                </a:solidFill>
              </a:rPr>
              <a:t>int</a:t>
            </a:r>
            <a:r>
              <a:rPr lang="zh-CN" altLang="en-US" sz="1600" dirty="0">
                <a:solidFill>
                  <a:schemeClr val="bg1"/>
                </a:solidFill>
              </a:rPr>
              <a:t>型类型的指针</a:t>
            </a:r>
            <a:r>
              <a:rPr lang="zh-CN" altLang="en-US" sz="1600" dirty="0" smtClean="0">
                <a:solidFill>
                  <a:schemeClr val="bg1"/>
                </a:solidFill>
              </a:rPr>
              <a:t>变量</a:t>
            </a:r>
            <a:endParaRPr lang="en-US" altLang="zh-CN" sz="1600" dirty="0" smtClean="0">
              <a:solidFill>
                <a:schemeClr val="bg1"/>
              </a:solidFill>
            </a:endParaRPr>
          </a:p>
          <a:p>
            <a:pPr defTabSz="363538">
              <a:lnSpc>
                <a:spcPct val="120000"/>
              </a:lnSpc>
            </a:pPr>
            <a:r>
              <a:rPr lang="en-US" altLang="zh-CN" sz="1600" dirty="0">
                <a:solidFill>
                  <a:schemeClr val="bg1"/>
                </a:solidFill>
              </a:rPr>
              <a:t>p=a;			</a:t>
            </a:r>
            <a:r>
              <a:rPr lang="en-US" altLang="zh-CN" sz="1600" dirty="0" smtClean="0">
                <a:solidFill>
                  <a:schemeClr val="bg1"/>
                </a:solidFill>
              </a:rPr>
              <a:t>    //</a:t>
            </a:r>
            <a:r>
              <a:rPr lang="en-US" altLang="zh-CN" sz="1600" dirty="0">
                <a:solidFill>
                  <a:schemeClr val="bg1"/>
                </a:solidFill>
              </a:rPr>
              <a:t>p</a:t>
            </a:r>
            <a:r>
              <a:rPr lang="zh-CN" altLang="en-US" sz="1600" dirty="0">
                <a:solidFill>
                  <a:schemeClr val="bg1"/>
                </a:solidFill>
              </a:rPr>
              <a:t>指向</a:t>
            </a:r>
            <a:r>
              <a:rPr lang="en-US" altLang="zh-CN" sz="1600" dirty="0">
                <a:solidFill>
                  <a:schemeClr val="bg1"/>
                </a:solidFill>
              </a:rPr>
              <a:t>a</a:t>
            </a:r>
            <a:r>
              <a:rPr lang="zh-CN" altLang="en-US" sz="1600" dirty="0">
                <a:solidFill>
                  <a:schemeClr val="bg1"/>
                </a:solidFill>
              </a:rPr>
              <a:t>数组的首元素</a:t>
            </a:r>
            <a:endParaRPr lang="en-US" altLang="zh-CN" sz="1600" dirty="0" smtClean="0">
              <a:solidFill>
                <a:schemeClr val="bg1"/>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49</a:t>
            </a:fld>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2973430319"/>
              </p:ext>
            </p:extLst>
          </p:nvPr>
        </p:nvGraphicFramePr>
        <p:xfrm>
          <a:off x="1614715" y="4171040"/>
          <a:ext cx="8767972" cy="1676400"/>
        </p:xfrm>
        <a:graphic>
          <a:graphicData uri="http://schemas.openxmlformats.org/drawingml/2006/table">
            <a:tbl>
              <a:tblPr firstRow="1">
                <a:tableStyleId>{5C22544A-7EE6-4342-B048-85BDC9FD1C3A}</a:tableStyleId>
              </a:tblPr>
              <a:tblGrid>
                <a:gridCol w="1461329">
                  <a:extLst>
                    <a:ext uri="{9D8B030D-6E8A-4147-A177-3AD203B41FA5}">
                      <a16:colId xmlns:a16="http://schemas.microsoft.com/office/drawing/2014/main" xmlns="" val="2019658562"/>
                    </a:ext>
                  </a:extLst>
                </a:gridCol>
                <a:gridCol w="1461329">
                  <a:extLst>
                    <a:ext uri="{9D8B030D-6E8A-4147-A177-3AD203B41FA5}">
                      <a16:colId xmlns:a16="http://schemas.microsoft.com/office/drawing/2014/main" xmlns="" val="2437286572"/>
                    </a:ext>
                  </a:extLst>
                </a:gridCol>
                <a:gridCol w="5845314">
                  <a:extLst>
                    <a:ext uri="{9D8B030D-6E8A-4147-A177-3AD203B41FA5}">
                      <a16:colId xmlns:a16="http://schemas.microsoft.com/office/drawing/2014/main" xmlns="" val="1367715841"/>
                    </a:ext>
                  </a:extLst>
                </a:gridCol>
              </a:tblGrid>
              <a:tr h="184876">
                <a:tc>
                  <a:txBody>
                    <a:bodyPr/>
                    <a:lstStyle/>
                    <a:p>
                      <a:pPr algn="ctr"/>
                      <a:r>
                        <a:rPr lang="zh-CN" altLang="en-US" sz="1600" dirty="0" smtClean="0"/>
                        <a:t>变量定义</a:t>
                      </a:r>
                      <a:endParaRPr lang="zh-CN" altLang="en-US" sz="1600" dirty="0"/>
                    </a:p>
                  </a:txBody>
                  <a:tcPr/>
                </a:tc>
                <a:tc>
                  <a:txBody>
                    <a:bodyPr/>
                    <a:lstStyle/>
                    <a:p>
                      <a:pPr algn="ctr"/>
                      <a:r>
                        <a:rPr lang="zh-CN" altLang="en-US" sz="1600" smtClean="0"/>
                        <a:t>类型表示</a:t>
                      </a:r>
                      <a:endParaRPr lang="zh-CN" altLang="en-US" sz="1600"/>
                    </a:p>
                  </a:txBody>
                  <a:tcPr/>
                </a:tc>
                <a:tc>
                  <a:txBody>
                    <a:bodyPr/>
                    <a:lstStyle/>
                    <a:p>
                      <a:pPr algn="ctr"/>
                      <a:r>
                        <a:rPr lang="zh-CN" altLang="en-US" sz="1600" smtClean="0"/>
                        <a:t>含义</a:t>
                      </a:r>
                      <a:endParaRPr lang="zh-CN" altLang="en-US" sz="1600"/>
                    </a:p>
                  </a:txBody>
                  <a:tcPr/>
                </a:tc>
                <a:extLst>
                  <a:ext uri="{0D108BD9-81ED-4DB2-BD59-A6C34878D82A}">
                    <a16:rowId xmlns:a16="http://schemas.microsoft.com/office/drawing/2014/main" xmlns="" val="3801599171"/>
                  </a:ext>
                </a:extLst>
              </a:tr>
              <a:tr h="184876">
                <a:tc>
                  <a:txBody>
                    <a:bodyPr/>
                    <a:lstStyle/>
                    <a:p>
                      <a:r>
                        <a:rPr lang="en-US" altLang="zh-CN" sz="1600" smtClean="0"/>
                        <a:t>int i;</a:t>
                      </a:r>
                      <a:endParaRPr lang="zh-CN" altLang="en-US" sz="1600"/>
                    </a:p>
                  </a:txBody>
                  <a:tcPr/>
                </a:tc>
                <a:tc>
                  <a:txBody>
                    <a:bodyPr/>
                    <a:lstStyle/>
                    <a:p>
                      <a:r>
                        <a:rPr lang="en-US" altLang="zh-CN" sz="1600" smtClean="0"/>
                        <a:t>int</a:t>
                      </a:r>
                      <a:endParaRPr lang="zh-CN" altLang="en-US" sz="1600"/>
                    </a:p>
                  </a:txBody>
                  <a:tcPr/>
                </a:tc>
                <a:tc>
                  <a:txBody>
                    <a:bodyPr/>
                    <a:lstStyle/>
                    <a:p>
                      <a:r>
                        <a:rPr lang="zh-CN" altLang="en-US" sz="1600" smtClean="0"/>
                        <a:t>定义整型变量</a:t>
                      </a:r>
                      <a:r>
                        <a:rPr lang="en-US" altLang="zh-CN" sz="1600" smtClean="0"/>
                        <a:t>i</a:t>
                      </a:r>
                      <a:endParaRPr lang="zh-CN" altLang="en-US" sz="1600"/>
                    </a:p>
                  </a:txBody>
                  <a:tcPr/>
                </a:tc>
                <a:extLst>
                  <a:ext uri="{0D108BD9-81ED-4DB2-BD59-A6C34878D82A}">
                    <a16:rowId xmlns:a16="http://schemas.microsoft.com/office/drawing/2014/main" xmlns="" val="1913977750"/>
                  </a:ext>
                </a:extLst>
              </a:tr>
              <a:tr h="184876">
                <a:tc>
                  <a:txBody>
                    <a:bodyPr/>
                    <a:lstStyle/>
                    <a:p>
                      <a:r>
                        <a:rPr lang="en-US" altLang="zh-CN" sz="1600" smtClean="0"/>
                        <a:t>int *p;</a:t>
                      </a:r>
                      <a:endParaRPr lang="zh-CN" altLang="en-US" sz="1600"/>
                    </a:p>
                  </a:txBody>
                  <a:tcPr/>
                </a:tc>
                <a:tc>
                  <a:txBody>
                    <a:bodyPr/>
                    <a:lstStyle/>
                    <a:p>
                      <a:r>
                        <a:rPr lang="en-US" altLang="zh-CN" sz="1600" smtClean="0"/>
                        <a:t>int *</a:t>
                      </a:r>
                      <a:endParaRPr lang="zh-CN" altLang="en-US" sz="1600"/>
                    </a:p>
                  </a:txBody>
                  <a:tcPr/>
                </a:tc>
                <a:tc>
                  <a:txBody>
                    <a:bodyPr/>
                    <a:lstStyle/>
                    <a:p>
                      <a:r>
                        <a:rPr lang="zh-CN" altLang="en-US" sz="1600" smtClean="0"/>
                        <a:t>定义</a:t>
                      </a:r>
                      <a:r>
                        <a:rPr lang="en-US" altLang="zh-CN" sz="1600" smtClean="0"/>
                        <a:t>p</a:t>
                      </a:r>
                      <a:r>
                        <a:rPr lang="zh-CN" altLang="en-US" sz="1600" smtClean="0"/>
                        <a:t>为指向整型数据的指针变量</a:t>
                      </a:r>
                      <a:endParaRPr lang="zh-CN" altLang="en-US" sz="1600"/>
                    </a:p>
                  </a:txBody>
                  <a:tcPr/>
                </a:tc>
                <a:extLst>
                  <a:ext uri="{0D108BD9-81ED-4DB2-BD59-A6C34878D82A}">
                    <a16:rowId xmlns:a16="http://schemas.microsoft.com/office/drawing/2014/main" xmlns="" val="1201777523"/>
                  </a:ext>
                </a:extLst>
              </a:tr>
              <a:tr h="184876">
                <a:tc>
                  <a:txBody>
                    <a:bodyPr/>
                    <a:lstStyle/>
                    <a:p>
                      <a:r>
                        <a:rPr lang="en-US" altLang="zh-CN" sz="1600" smtClean="0"/>
                        <a:t>int a[5];</a:t>
                      </a:r>
                      <a:endParaRPr lang="zh-CN" altLang="en-US" sz="1600"/>
                    </a:p>
                  </a:txBody>
                  <a:tcPr/>
                </a:tc>
                <a:tc>
                  <a:txBody>
                    <a:bodyPr/>
                    <a:lstStyle/>
                    <a:p>
                      <a:r>
                        <a:rPr lang="en-US" altLang="zh-CN" sz="1600" smtClean="0"/>
                        <a:t>int [5]</a:t>
                      </a:r>
                      <a:endParaRPr lang="zh-CN" altLang="en-US" sz="1600"/>
                    </a:p>
                  </a:txBody>
                  <a:tcPr/>
                </a:tc>
                <a:tc>
                  <a:txBody>
                    <a:bodyPr/>
                    <a:lstStyle/>
                    <a:p>
                      <a:r>
                        <a:rPr lang="zh-CN" altLang="en-US" sz="1600" smtClean="0"/>
                        <a:t>定义整型数组</a:t>
                      </a:r>
                      <a:r>
                        <a:rPr lang="en-US" altLang="zh-CN" sz="1600" smtClean="0"/>
                        <a:t>a</a:t>
                      </a:r>
                      <a:r>
                        <a:rPr lang="zh-CN" altLang="en-US" sz="1600" smtClean="0"/>
                        <a:t>，它有</a:t>
                      </a:r>
                      <a:r>
                        <a:rPr lang="en-US" altLang="zh-CN" sz="1600" smtClean="0"/>
                        <a:t>5</a:t>
                      </a:r>
                      <a:r>
                        <a:rPr lang="zh-CN" altLang="en-US" sz="1600" smtClean="0"/>
                        <a:t>个元素</a:t>
                      </a:r>
                      <a:endParaRPr lang="zh-CN" altLang="en-US" sz="1600"/>
                    </a:p>
                  </a:txBody>
                  <a:tcPr/>
                </a:tc>
                <a:extLst>
                  <a:ext uri="{0D108BD9-81ED-4DB2-BD59-A6C34878D82A}">
                    <a16:rowId xmlns:a16="http://schemas.microsoft.com/office/drawing/2014/main" xmlns="" val="270744034"/>
                  </a:ext>
                </a:extLst>
              </a:tr>
              <a:tr h="184876">
                <a:tc>
                  <a:txBody>
                    <a:bodyPr/>
                    <a:lstStyle/>
                    <a:p>
                      <a:r>
                        <a:rPr lang="en-US" altLang="zh-CN" sz="1600" smtClean="0"/>
                        <a:t>int *p[4];</a:t>
                      </a:r>
                      <a:endParaRPr lang="zh-CN" altLang="en-US" sz="1600"/>
                    </a:p>
                  </a:txBody>
                  <a:tcPr/>
                </a:tc>
                <a:tc>
                  <a:txBody>
                    <a:bodyPr/>
                    <a:lstStyle/>
                    <a:p>
                      <a:r>
                        <a:rPr lang="en-US" altLang="zh-CN" sz="1600" smtClean="0"/>
                        <a:t>int *[4]</a:t>
                      </a:r>
                      <a:endParaRPr lang="zh-CN" altLang="en-US" sz="1600"/>
                    </a:p>
                  </a:txBody>
                  <a:tcPr/>
                </a:tc>
                <a:tc>
                  <a:txBody>
                    <a:bodyPr/>
                    <a:lstStyle/>
                    <a:p>
                      <a:r>
                        <a:rPr lang="zh-CN" altLang="en-US" sz="1600" dirty="0" smtClean="0"/>
                        <a:t>定义指针数组</a:t>
                      </a:r>
                      <a:r>
                        <a:rPr lang="en-US" altLang="zh-CN" sz="1600" dirty="0" smtClean="0"/>
                        <a:t>p</a:t>
                      </a:r>
                      <a:r>
                        <a:rPr lang="zh-CN" altLang="en-US" sz="1600" dirty="0" smtClean="0"/>
                        <a:t>，它由</a:t>
                      </a:r>
                      <a:r>
                        <a:rPr lang="en-US" altLang="zh-CN" sz="1600" dirty="0" smtClean="0"/>
                        <a:t>4</a:t>
                      </a:r>
                      <a:r>
                        <a:rPr lang="zh-CN" altLang="en-US" sz="1600" dirty="0" smtClean="0"/>
                        <a:t>个指向整型数据的指针元素组成</a:t>
                      </a:r>
                      <a:endParaRPr lang="zh-CN" altLang="en-US" sz="1600" dirty="0"/>
                    </a:p>
                  </a:txBody>
                  <a:tcPr/>
                </a:tc>
                <a:extLst>
                  <a:ext uri="{0D108BD9-81ED-4DB2-BD59-A6C34878D82A}">
                    <a16:rowId xmlns:a16="http://schemas.microsoft.com/office/drawing/2014/main" xmlns="" val="1119741503"/>
                  </a:ext>
                </a:extLst>
              </a:tr>
            </a:tbl>
          </a:graphicData>
        </a:graphic>
      </p:graphicFrame>
    </p:spTree>
    <p:custDataLst>
      <p:tags r:id="rId1"/>
    </p:custDataLst>
    <p:extLst>
      <p:ext uri="{BB962C8B-B14F-4D97-AF65-F5344CB8AC3E}">
        <p14:creationId xmlns:p14="http://schemas.microsoft.com/office/powerpoint/2010/main" val="427891586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smtClean="0"/>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smtClean="0"/>
              <a:t>类型名 *指针变量名</a:t>
            </a:r>
            <a:r>
              <a:rPr lang="en-US" altLang="zh-CN" sz="2400" b="1" smtClean="0"/>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mtClean="0">
                <a:solidFill>
                  <a:schemeClr val="tx1"/>
                </a:solidFill>
              </a:rPr>
              <a:t>int </a:t>
            </a:r>
            <a:r>
              <a:rPr lang="zh-CN" altLang="en-US" smtClean="0">
                <a:solidFill>
                  <a:schemeClr val="tx1"/>
                </a:solidFill>
              </a:rPr>
              <a:t>*</a:t>
            </a:r>
            <a:r>
              <a:rPr lang="en-US" altLang="zh-CN" smtClean="0">
                <a:solidFill>
                  <a:schemeClr val="tx1"/>
                </a:solidFill>
              </a:rPr>
              <a:t>pointer_1</a:t>
            </a:r>
            <a:r>
              <a:rPr lang="en-US" altLang="zh-CN">
                <a:solidFill>
                  <a:schemeClr val="tx1"/>
                </a:solidFill>
              </a:rPr>
              <a:t>, </a:t>
            </a:r>
            <a:r>
              <a:rPr lang="zh-CN" altLang="en-US" smtClean="0">
                <a:solidFill>
                  <a:schemeClr val="tx1"/>
                </a:solidFill>
              </a:rPr>
              <a:t>*</a:t>
            </a:r>
            <a:r>
              <a:rPr lang="en-US" altLang="zh-CN" smtClean="0">
                <a:solidFill>
                  <a:schemeClr val="tx1"/>
                </a:solidFill>
              </a:rPr>
              <a:t>pointer_2</a:t>
            </a:r>
            <a:r>
              <a:rPr lang="en-US" altLang="zh-CN">
                <a:solidFill>
                  <a:schemeClr val="tx1"/>
                </a:solidFill>
              </a:rPr>
              <a:t>;</a:t>
            </a:r>
            <a:endParaRPr lang="zh-CN" altLang="en-US">
              <a:solidFill>
                <a:srgbClr val="008000"/>
              </a:solidFill>
            </a:endParaRPr>
          </a:p>
        </p:txBody>
      </p:sp>
      <p:sp>
        <p:nvSpPr>
          <p:cNvPr id="6" name="MH_Desc_1"/>
          <p:cNvSpPr/>
          <p:nvPr>
            <p:custDataLst>
              <p:tags r:id="rId1"/>
            </p:custDataLst>
          </p:nvPr>
        </p:nvSpPr>
        <p:spPr>
          <a:xfrm>
            <a:off x="839551" y="1911646"/>
            <a:ext cx="10522778" cy="46872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a:solidFill>
                  <a:schemeClr val="tx1"/>
                </a:solidFill>
              </a:rPr>
              <a:t>左端的</a:t>
            </a:r>
            <a:r>
              <a:rPr lang="en-US" altLang="zh-CN" dirty="0" err="1">
                <a:solidFill>
                  <a:schemeClr val="tx1"/>
                </a:solidFill>
              </a:rPr>
              <a:t>int</a:t>
            </a:r>
            <a:r>
              <a:rPr lang="zh-CN" altLang="en-US" dirty="0">
                <a:solidFill>
                  <a:schemeClr val="tx1"/>
                </a:solidFill>
              </a:rPr>
              <a:t>是在定义指针变量时必须指定的“</a:t>
            </a:r>
            <a:r>
              <a:rPr lang="zh-CN" altLang="en-US" b="1" dirty="0">
                <a:solidFill>
                  <a:schemeClr val="tx1"/>
                </a:solidFill>
              </a:rPr>
              <a:t>基类型</a:t>
            </a:r>
            <a:r>
              <a:rPr lang="zh-CN" altLang="en-US" dirty="0">
                <a:solidFill>
                  <a:schemeClr val="tx1"/>
                </a:solidFill>
              </a:rPr>
              <a:t>”。指针变量的基类型用来指定此指针变量可以指向的变量的类型</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smtClean="0">
                <a:solidFill>
                  <a:schemeClr val="tx1"/>
                </a:solidFill>
              </a:rPr>
              <a:t>前面</a:t>
            </a:r>
            <a:r>
              <a:rPr lang="zh-CN" altLang="en-US" dirty="0">
                <a:solidFill>
                  <a:schemeClr val="tx1"/>
                </a:solidFill>
              </a:rPr>
              <a:t>介绍过基本的数据类型</a:t>
            </a:r>
            <a:r>
              <a:rPr lang="en-US" altLang="zh-CN" dirty="0">
                <a:solidFill>
                  <a:schemeClr val="tx1"/>
                </a:solidFill>
              </a:rPr>
              <a:t>(</a:t>
            </a:r>
            <a:r>
              <a:rPr lang="zh-CN" altLang="en-US" dirty="0">
                <a:solidFill>
                  <a:schemeClr val="tx1"/>
                </a:solidFill>
              </a:rPr>
              <a:t>如</a:t>
            </a:r>
            <a:r>
              <a:rPr lang="en-US" altLang="zh-CN" dirty="0" err="1">
                <a:solidFill>
                  <a:schemeClr val="tx1"/>
                </a:solidFill>
              </a:rPr>
              <a:t>int,char</a:t>
            </a:r>
            <a:r>
              <a:rPr lang="zh-CN" altLang="en-US" dirty="0">
                <a:solidFill>
                  <a:schemeClr val="tx1"/>
                </a:solidFill>
              </a:rPr>
              <a:t>，</a:t>
            </a:r>
            <a:r>
              <a:rPr lang="en-US" altLang="zh-CN" dirty="0">
                <a:solidFill>
                  <a:schemeClr val="tx1"/>
                </a:solidFill>
              </a:rPr>
              <a:t>float</a:t>
            </a:r>
            <a:r>
              <a:rPr lang="zh-CN" altLang="en-US" dirty="0">
                <a:solidFill>
                  <a:schemeClr val="tx1"/>
                </a:solidFill>
              </a:rPr>
              <a:t>等</a:t>
            </a:r>
            <a:r>
              <a:rPr lang="en-US" altLang="zh-CN" dirty="0">
                <a:solidFill>
                  <a:schemeClr val="tx1"/>
                </a:solidFill>
              </a:rPr>
              <a:t>)</a:t>
            </a:r>
            <a:r>
              <a:rPr lang="zh-CN" altLang="en-US" dirty="0">
                <a:solidFill>
                  <a:schemeClr val="tx1"/>
                </a:solidFill>
              </a:rPr>
              <a:t>，既然有这些类型的变量，就可以有指向这些类型变量的指针，因此，指针变量是基本数据类型派生出来的类型，它不能离开基本类型而独立存在</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smtClean="0">
                <a:solidFill>
                  <a:schemeClr val="tx1"/>
                </a:solidFill>
              </a:rPr>
              <a:t>在</a:t>
            </a:r>
            <a:r>
              <a:rPr lang="zh-CN" altLang="en-US" dirty="0">
                <a:solidFill>
                  <a:schemeClr val="tx1"/>
                </a:solidFill>
              </a:rPr>
              <a:t>定义指针变量时要</a:t>
            </a:r>
            <a:r>
              <a:rPr lang="zh-CN" altLang="en-US" b="1" dirty="0">
                <a:solidFill>
                  <a:schemeClr val="tx1"/>
                </a:solidFill>
              </a:rPr>
              <a:t>注意</a:t>
            </a:r>
            <a:r>
              <a:rPr lang="en-US" altLang="zh-CN" dirty="0">
                <a:solidFill>
                  <a:schemeClr val="tx1"/>
                </a:solidFill>
              </a:rPr>
              <a:t>: </a:t>
            </a:r>
          </a:p>
          <a:p>
            <a:pPr algn="just">
              <a:lnSpc>
                <a:spcPct val="150000"/>
              </a:lnSpc>
              <a:defRPr/>
            </a:pPr>
            <a:r>
              <a:rPr lang="en-US" altLang="zh-CN" dirty="0" smtClean="0">
                <a:solidFill>
                  <a:schemeClr val="tx1"/>
                </a:solidFill>
              </a:rPr>
              <a:t>(1) </a:t>
            </a:r>
            <a:r>
              <a:rPr lang="zh-CN" altLang="en-US" dirty="0" smtClean="0">
                <a:solidFill>
                  <a:schemeClr val="tx1"/>
                </a:solidFill>
              </a:rPr>
              <a:t>指针</a:t>
            </a:r>
            <a:r>
              <a:rPr lang="zh-CN" altLang="en-US" dirty="0">
                <a:solidFill>
                  <a:schemeClr val="tx1"/>
                </a:solidFill>
              </a:rPr>
              <a:t>变量前面的</a:t>
            </a:r>
            <a:r>
              <a:rPr lang="zh-CN" altLang="en-US" dirty="0" smtClean="0">
                <a:solidFill>
                  <a:schemeClr val="tx1"/>
                </a:solidFill>
              </a:rPr>
              <a:t>“*”</a:t>
            </a:r>
            <a:r>
              <a:rPr lang="zh-CN" altLang="en-US" dirty="0">
                <a:solidFill>
                  <a:schemeClr val="tx1"/>
                </a:solidFill>
              </a:rPr>
              <a:t>表示该变量为指针型变量。</a:t>
            </a:r>
            <a:r>
              <a:rPr lang="zh-CN" altLang="en-US" b="1" dirty="0">
                <a:solidFill>
                  <a:schemeClr val="tx1"/>
                </a:solidFill>
              </a:rPr>
              <a:t>指针变量</a:t>
            </a:r>
            <a:r>
              <a:rPr lang="zh-CN" altLang="en-US" b="1" dirty="0" smtClean="0">
                <a:solidFill>
                  <a:schemeClr val="tx1"/>
                </a:solidFill>
              </a:rPr>
              <a:t>名则不包含“*”</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en-US" altLang="zh-CN" dirty="0">
                <a:solidFill>
                  <a:schemeClr val="tx1"/>
                </a:solidFill>
              </a:rPr>
              <a:t>(2) </a:t>
            </a:r>
            <a:r>
              <a:rPr lang="zh-CN" altLang="en-US" dirty="0">
                <a:solidFill>
                  <a:schemeClr val="tx1"/>
                </a:solidFill>
              </a:rPr>
              <a:t>在定义指针变量时必须指定基类型。</a:t>
            </a:r>
            <a:r>
              <a:rPr lang="zh-CN" altLang="en-US" b="1" dirty="0">
                <a:solidFill>
                  <a:schemeClr val="tx1"/>
                </a:solidFill>
              </a:rPr>
              <a:t>一个变量的指针的含义包括两个方面，一是以存储单元编号表示的纯地址（如编号为</a:t>
            </a:r>
            <a:r>
              <a:rPr lang="en-US" altLang="zh-CN" b="1" dirty="0">
                <a:solidFill>
                  <a:schemeClr val="tx1"/>
                </a:solidFill>
              </a:rPr>
              <a:t>2000</a:t>
            </a:r>
            <a:r>
              <a:rPr lang="zh-CN" altLang="en-US" b="1" dirty="0">
                <a:solidFill>
                  <a:schemeClr val="tx1"/>
                </a:solidFill>
              </a:rPr>
              <a:t>的字节），一是它指向的存储单元的数据类型（如</a:t>
            </a:r>
            <a:r>
              <a:rPr lang="en-US" altLang="zh-CN" b="1" dirty="0" err="1">
                <a:solidFill>
                  <a:schemeClr val="tx1"/>
                </a:solidFill>
              </a:rPr>
              <a:t>int,char,float</a:t>
            </a:r>
            <a:r>
              <a:rPr lang="zh-CN" altLang="en-US" b="1" dirty="0">
                <a:solidFill>
                  <a:schemeClr val="tx1"/>
                </a:solidFill>
              </a:rPr>
              <a:t>等）</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en-US" altLang="zh-CN" dirty="0">
                <a:solidFill>
                  <a:schemeClr val="tx1"/>
                </a:solidFill>
              </a:rPr>
              <a:t>(3) </a:t>
            </a:r>
            <a:r>
              <a:rPr lang="zh-CN" altLang="en-US" dirty="0">
                <a:solidFill>
                  <a:schemeClr val="tx1"/>
                </a:solidFill>
              </a:rPr>
              <a:t>如何表示指针类型。</a:t>
            </a:r>
            <a:r>
              <a:rPr lang="zh-CN" altLang="en-US" b="1" dirty="0">
                <a:solidFill>
                  <a:schemeClr val="tx1"/>
                </a:solidFill>
              </a:rPr>
              <a:t>指向整型数据的指针类型表示为“</a:t>
            </a:r>
            <a:r>
              <a:rPr lang="en-US" altLang="zh-CN" b="1" dirty="0" err="1" smtClean="0">
                <a:solidFill>
                  <a:schemeClr val="tx1"/>
                </a:solidFill>
              </a:rPr>
              <a:t>int</a:t>
            </a:r>
            <a:r>
              <a:rPr lang="en-US" altLang="zh-CN" b="1" dirty="0" smtClean="0">
                <a:solidFill>
                  <a:schemeClr val="tx1"/>
                </a:solidFill>
              </a:rPr>
              <a:t> </a:t>
            </a:r>
            <a:r>
              <a:rPr lang="zh-CN" altLang="en-US" b="1" dirty="0" smtClean="0">
                <a:solidFill>
                  <a:schemeClr val="tx1"/>
                </a:solidFill>
              </a:rPr>
              <a:t>*</a:t>
            </a:r>
            <a:r>
              <a:rPr lang="en-US" altLang="zh-CN" b="1" dirty="0" smtClean="0">
                <a:solidFill>
                  <a:schemeClr val="tx1"/>
                </a:solidFill>
              </a:rPr>
              <a:t>”</a:t>
            </a:r>
            <a:r>
              <a:rPr lang="zh-CN" altLang="en-US" b="1" dirty="0">
                <a:solidFill>
                  <a:schemeClr val="tx1"/>
                </a:solidFill>
              </a:rPr>
              <a:t>，读作“指向</a:t>
            </a:r>
            <a:r>
              <a:rPr lang="en-US" altLang="zh-CN" b="1" dirty="0" err="1">
                <a:solidFill>
                  <a:schemeClr val="tx1"/>
                </a:solidFill>
              </a:rPr>
              <a:t>int</a:t>
            </a:r>
            <a:r>
              <a:rPr lang="zh-CN" altLang="en-US" b="1" dirty="0">
                <a:solidFill>
                  <a:schemeClr val="tx1"/>
                </a:solidFill>
              </a:rPr>
              <a:t>的指针”或简称“</a:t>
            </a:r>
            <a:r>
              <a:rPr lang="en-US" altLang="zh-CN" b="1" dirty="0" err="1">
                <a:solidFill>
                  <a:schemeClr val="tx1"/>
                </a:solidFill>
              </a:rPr>
              <a:t>int</a:t>
            </a:r>
            <a:r>
              <a:rPr lang="zh-CN" altLang="en-US" b="1" dirty="0">
                <a:solidFill>
                  <a:schemeClr val="tx1"/>
                </a:solidFill>
              </a:rPr>
              <a:t>指针”</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en-US" altLang="zh-CN" dirty="0">
                <a:solidFill>
                  <a:schemeClr val="tx1"/>
                </a:solidFill>
              </a:rPr>
              <a:t>(4</a:t>
            </a:r>
            <a:r>
              <a:rPr lang="en-US" altLang="zh-CN" dirty="0" smtClean="0">
                <a:solidFill>
                  <a:schemeClr val="tx1"/>
                </a:solidFill>
              </a:rPr>
              <a:t>) </a:t>
            </a:r>
            <a:r>
              <a:rPr lang="zh-CN" altLang="en-US" dirty="0" smtClean="0">
                <a:solidFill>
                  <a:schemeClr val="tx1"/>
                </a:solidFill>
              </a:rPr>
              <a:t>指针</a:t>
            </a:r>
            <a:r>
              <a:rPr lang="zh-CN" altLang="en-US" dirty="0">
                <a:solidFill>
                  <a:schemeClr val="tx1"/>
                </a:solidFill>
              </a:rPr>
              <a:t>变量中只能存放地址（指针），不要将一个整数赋给一个指针变量。</a:t>
            </a:r>
            <a:endParaRPr lang="en-US" altLang="zh-CN" dirty="0">
              <a:solidFill>
                <a:schemeClr val="tx1"/>
              </a:solidFill>
            </a:endParaRPr>
          </a:p>
        </p:txBody>
      </p:sp>
      <p:sp>
        <p:nvSpPr>
          <p:cNvPr id="3" name="灯片编号占位符 2"/>
          <p:cNvSpPr>
            <a:spLocks noGrp="1"/>
          </p:cNvSpPr>
          <p:nvPr>
            <p:ph type="sldNum" sz="quarter" idx="12"/>
          </p:nvPr>
        </p:nvSpPr>
        <p:spPr/>
        <p:txBody>
          <a:bodyPr/>
          <a:lstStyle/>
          <a:p>
            <a:fld id="{B058512A-BF6F-43D0-855A-BBBF14572BDB}" type="slidenum">
              <a:rPr lang="zh-CN" altLang="en-US" smtClean="0"/>
              <a:pPr/>
              <a:t>5</a:t>
            </a:fld>
            <a:endParaRPr lang="zh-CN" altLang="en-US"/>
          </a:p>
        </p:txBody>
      </p:sp>
    </p:spTree>
    <p:extLst>
      <p:ext uri="{BB962C8B-B14F-4D97-AF65-F5344CB8AC3E}">
        <p14:creationId xmlns:p14="http://schemas.microsoft.com/office/powerpoint/2010/main" val="3034948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6"/>
            <a:ext cx="10999304" cy="5093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(7) </a:t>
            </a:r>
            <a:r>
              <a:rPr lang="zh-CN" altLang="en-US" sz="1800" smtClean="0">
                <a:solidFill>
                  <a:srgbClr val="FFFFFF"/>
                </a:solidFill>
                <a:latin typeface="+mn-ea"/>
                <a:ea typeface="+mn-ea"/>
              </a:rPr>
              <a:t>指针运算</a:t>
            </a:r>
            <a:endParaRPr lang="en-US" altLang="zh-CN" sz="1800" smtClean="0">
              <a:solidFill>
                <a:srgbClr val="FFFFFF"/>
              </a:solidFill>
              <a:latin typeface="+mn-ea"/>
              <a:ea typeface="+mn-ea"/>
            </a:endParaRPr>
          </a:p>
          <a:p>
            <a:pPr lvl="1">
              <a:lnSpc>
                <a:spcPct val="150000"/>
              </a:lnSpc>
              <a:spcBef>
                <a:spcPct val="0"/>
              </a:spcBef>
              <a:buNone/>
            </a:pPr>
            <a:r>
              <a:rPr lang="en-US" altLang="zh-CN" smtClean="0">
                <a:solidFill>
                  <a:srgbClr val="FFFFFF"/>
                </a:solidFill>
                <a:latin typeface="+mn-ea"/>
                <a:ea typeface="+mn-ea"/>
              </a:rPr>
              <a:t>① </a:t>
            </a:r>
            <a:r>
              <a:rPr lang="zh-CN" altLang="en-US" smtClean="0">
                <a:solidFill>
                  <a:srgbClr val="FFFFFF"/>
                </a:solidFill>
                <a:latin typeface="+mn-ea"/>
                <a:ea typeface="+mn-ea"/>
              </a:rPr>
              <a:t>指针</a:t>
            </a:r>
            <a:r>
              <a:rPr lang="zh-CN" altLang="en-US">
                <a:solidFill>
                  <a:srgbClr val="FFFFFF"/>
                </a:solidFill>
                <a:latin typeface="+mn-ea"/>
                <a:ea typeface="+mn-ea"/>
              </a:rPr>
              <a:t>变量加（减）一个</a:t>
            </a:r>
            <a:r>
              <a:rPr lang="zh-CN" altLang="en-US" smtClean="0">
                <a:solidFill>
                  <a:srgbClr val="FFFFFF"/>
                </a:solidFill>
                <a:latin typeface="+mn-ea"/>
                <a:ea typeface="+mn-ea"/>
              </a:rPr>
              <a:t>整数。</a:t>
            </a:r>
            <a:endParaRPr lang="en-US" altLang="zh-CN" smtClean="0">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② 指针</a:t>
            </a:r>
            <a:r>
              <a:rPr lang="zh-CN" altLang="en-US">
                <a:solidFill>
                  <a:srgbClr val="FFFFFF"/>
                </a:solidFill>
                <a:latin typeface="+mn-ea"/>
                <a:ea typeface="+mn-ea"/>
              </a:rPr>
              <a:t>变量赋值。将一个变量地址赋给一个指针变量。 不应把一个整数赋给指针变量。</a:t>
            </a: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smtClean="0">
              <a:solidFill>
                <a:srgbClr val="FFFFFF"/>
              </a:solidFill>
              <a:latin typeface="+mn-ea"/>
              <a:ea typeface="+mn-ea"/>
            </a:endParaRPr>
          </a:p>
          <a:p>
            <a:pPr lvl="1">
              <a:lnSpc>
                <a:spcPct val="150000"/>
              </a:lnSpc>
              <a:spcBef>
                <a:spcPct val="0"/>
              </a:spcBef>
              <a:buNone/>
            </a:pPr>
            <a:r>
              <a:rPr lang="zh-CN" altLang="en-US" smtClean="0">
                <a:solidFill>
                  <a:srgbClr val="FFFFFF"/>
                </a:solidFill>
                <a:latin typeface="+mn-ea"/>
                <a:ea typeface="+mn-ea"/>
              </a:rPr>
              <a:t>③ 两</a:t>
            </a:r>
            <a:r>
              <a:rPr lang="zh-CN" altLang="en-US">
                <a:solidFill>
                  <a:srgbClr val="FFFFFF"/>
                </a:solidFill>
                <a:latin typeface="+mn-ea"/>
                <a:ea typeface="+mn-ea"/>
              </a:rPr>
              <a:t>个指针变量可以相减</a:t>
            </a:r>
            <a:r>
              <a:rPr lang="zh-CN" altLang="en-US" smtClean="0">
                <a:solidFill>
                  <a:srgbClr val="FFFFFF"/>
                </a:solidFill>
                <a:latin typeface="+mn-ea"/>
                <a:ea typeface="+mn-ea"/>
              </a:rPr>
              <a:t>。如果</a:t>
            </a:r>
            <a:r>
              <a:rPr lang="zh-CN" altLang="en-US">
                <a:solidFill>
                  <a:srgbClr val="FFFFFF"/>
                </a:solidFill>
                <a:latin typeface="+mn-ea"/>
                <a:ea typeface="+mn-ea"/>
              </a:rPr>
              <a:t>两个指针变量都指向同一个数组中的元素，则两个指针变量值之差是两个指针之间的元素</a:t>
            </a:r>
            <a:r>
              <a:rPr lang="zh-CN" altLang="en-US" smtClean="0">
                <a:solidFill>
                  <a:srgbClr val="FFFFFF"/>
                </a:solidFill>
                <a:latin typeface="+mn-ea"/>
                <a:ea typeface="+mn-ea"/>
              </a:rPr>
              <a:t>个数。</a:t>
            </a:r>
            <a:endParaRPr lang="en-US" altLang="zh-CN" smtClean="0">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④ 两个指针变量</a:t>
            </a:r>
            <a:r>
              <a:rPr lang="zh-CN" altLang="en-US" smtClean="0">
                <a:solidFill>
                  <a:srgbClr val="FFFFFF"/>
                </a:solidFill>
                <a:latin typeface="+mn-ea"/>
                <a:ea typeface="+mn-ea"/>
              </a:rPr>
              <a:t>比较。若</a:t>
            </a:r>
            <a:r>
              <a:rPr lang="zh-CN" altLang="en-US">
                <a:solidFill>
                  <a:srgbClr val="FFFFFF"/>
                </a:solidFill>
                <a:latin typeface="+mn-ea"/>
                <a:ea typeface="+mn-ea"/>
              </a:rPr>
              <a:t>两个指针指向同一个数组的元素，则可以进行比较。指向前面的元素的指针变量“小于”指向后面元素的指针变量。如果</a:t>
            </a:r>
            <a:r>
              <a:rPr lang="en-US" altLang="zh-CN">
                <a:solidFill>
                  <a:srgbClr val="FFFFFF"/>
                </a:solidFill>
                <a:latin typeface="+mn-ea"/>
                <a:ea typeface="+mn-ea"/>
              </a:rPr>
              <a:t>p1</a:t>
            </a:r>
            <a:r>
              <a:rPr lang="zh-CN" altLang="en-US">
                <a:solidFill>
                  <a:srgbClr val="FFFFFF"/>
                </a:solidFill>
                <a:latin typeface="+mn-ea"/>
                <a:ea typeface="+mn-ea"/>
              </a:rPr>
              <a:t>和</a:t>
            </a:r>
            <a:r>
              <a:rPr lang="en-US" altLang="zh-CN">
                <a:solidFill>
                  <a:srgbClr val="FFFFFF"/>
                </a:solidFill>
                <a:latin typeface="+mn-ea"/>
                <a:ea typeface="+mn-ea"/>
              </a:rPr>
              <a:t>p2</a:t>
            </a:r>
            <a:r>
              <a:rPr lang="zh-CN" altLang="en-US">
                <a:solidFill>
                  <a:srgbClr val="FFFFFF"/>
                </a:solidFill>
                <a:latin typeface="+mn-ea"/>
                <a:ea typeface="+mn-ea"/>
              </a:rPr>
              <a:t>不指向同一数组则比较无意义</a:t>
            </a:r>
            <a:r>
              <a:rPr lang="zh-CN" altLang="en-US" smtClean="0">
                <a:solidFill>
                  <a:srgbClr val="FFFFFF"/>
                </a:solidFill>
                <a:latin typeface="+mn-ea"/>
                <a:ea typeface="+mn-ea"/>
              </a:rPr>
              <a:t>。</a:t>
            </a:r>
            <a:endParaRPr lang="zh-CN" altLang="en-US">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2061944" y="2531319"/>
            <a:ext cx="9260808" cy="40643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		//</a:t>
            </a:r>
            <a:r>
              <a:rPr lang="zh-CN" altLang="en-US" sz="1600">
                <a:solidFill>
                  <a:schemeClr val="bg1"/>
                </a:solidFill>
              </a:rPr>
              <a:t>将该指针变量的原值</a:t>
            </a:r>
            <a:r>
              <a:rPr lang="en-US" altLang="zh-CN" sz="1600">
                <a:solidFill>
                  <a:schemeClr val="bg1"/>
                </a:solidFill>
              </a:rPr>
              <a:t>(</a:t>
            </a:r>
            <a:r>
              <a:rPr lang="zh-CN" altLang="en-US" sz="1600">
                <a:solidFill>
                  <a:schemeClr val="bg1"/>
                </a:solidFill>
              </a:rPr>
              <a:t>是一个地址</a:t>
            </a:r>
            <a:r>
              <a:rPr lang="en-US" altLang="zh-CN" sz="1600">
                <a:solidFill>
                  <a:schemeClr val="bg1"/>
                </a:solidFill>
              </a:rPr>
              <a:t>)</a:t>
            </a:r>
            <a:r>
              <a:rPr lang="zh-CN" altLang="en-US" sz="1600">
                <a:solidFill>
                  <a:schemeClr val="bg1"/>
                </a:solidFill>
              </a:rPr>
              <a:t>和它指向的变量所占用的存储单元的字节数相加</a:t>
            </a:r>
          </a:p>
        </p:txBody>
      </p:sp>
      <p:sp>
        <p:nvSpPr>
          <p:cNvPr id="9" name="圆角矩形 8">
            <a:extLst>
              <a:ext uri="{FF2B5EF4-FFF2-40B4-BE49-F238E27FC236}">
                <a16:creationId xmlns:a16="http://schemas.microsoft.com/office/drawing/2014/main" xmlns="" id="{81B73C8E-79CB-4F4E-829B-E13EEDDD322F}"/>
              </a:ext>
            </a:extLst>
          </p:cNvPr>
          <p:cNvSpPr/>
          <p:nvPr/>
        </p:nvSpPr>
        <p:spPr>
          <a:xfrm>
            <a:off x="2061944" y="3292206"/>
            <a:ext cx="6576218" cy="1620262"/>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solidFill>
                  <a:schemeClr val="bg1"/>
                </a:solidFill>
              </a:rPr>
              <a:t>p=&amp;a; </a:t>
            </a:r>
            <a:r>
              <a:rPr lang="en-US" altLang="zh-CN" sz="1600" smtClean="0">
                <a:solidFill>
                  <a:schemeClr val="bg1"/>
                </a:solidFill>
              </a:rPr>
              <a:t>		//</a:t>
            </a:r>
            <a:r>
              <a:rPr lang="zh-CN" altLang="en-US" sz="1600" smtClean="0">
                <a:solidFill>
                  <a:schemeClr val="bg1"/>
                </a:solidFill>
              </a:rPr>
              <a:t>将</a:t>
            </a:r>
            <a:r>
              <a:rPr lang="zh-CN" altLang="en-US" sz="1600">
                <a:solidFill>
                  <a:schemeClr val="bg1"/>
                </a:solidFill>
              </a:rPr>
              <a:t>变量</a:t>
            </a:r>
            <a:r>
              <a:rPr lang="en-US" altLang="zh-CN" sz="1600">
                <a:solidFill>
                  <a:schemeClr val="bg1"/>
                </a:solidFill>
              </a:rPr>
              <a:t>a</a:t>
            </a:r>
            <a:r>
              <a:rPr lang="zh-CN" altLang="en-US" sz="1600">
                <a:solidFill>
                  <a:schemeClr val="bg1"/>
                </a:solidFill>
              </a:rPr>
              <a:t>的地址赋给</a:t>
            </a:r>
            <a:r>
              <a:rPr lang="en-US" altLang="zh-CN" sz="1600" smtClean="0">
                <a:solidFill>
                  <a:schemeClr val="bg1"/>
                </a:solidFill>
              </a:rPr>
              <a:t>p</a:t>
            </a:r>
            <a:endParaRPr lang="zh-CN" altLang="en-US" sz="1600">
              <a:solidFill>
                <a:schemeClr val="bg1"/>
              </a:solidFill>
            </a:endParaRPr>
          </a:p>
          <a:p>
            <a:pPr defTabSz="363538">
              <a:lnSpc>
                <a:spcPct val="120000"/>
              </a:lnSpc>
            </a:pPr>
            <a:r>
              <a:rPr lang="en-US" altLang="zh-CN" sz="1600">
                <a:solidFill>
                  <a:schemeClr val="bg1"/>
                </a:solidFill>
              </a:rPr>
              <a:t>p=array; </a:t>
            </a:r>
            <a:r>
              <a:rPr lang="en-US" altLang="zh-CN" sz="1600" smtClean="0">
                <a:solidFill>
                  <a:schemeClr val="bg1"/>
                </a:solidFill>
              </a:rPr>
              <a:t>	//</a:t>
            </a:r>
            <a:r>
              <a:rPr lang="zh-CN" altLang="en-US" sz="1600" smtClean="0">
                <a:solidFill>
                  <a:schemeClr val="bg1"/>
                </a:solidFill>
              </a:rPr>
              <a:t>将</a:t>
            </a:r>
            <a:r>
              <a:rPr lang="zh-CN" altLang="en-US" sz="1600">
                <a:solidFill>
                  <a:schemeClr val="bg1"/>
                </a:solidFill>
              </a:rPr>
              <a:t>数组</a:t>
            </a:r>
            <a:r>
              <a:rPr lang="en-US" altLang="zh-CN" sz="1600">
                <a:solidFill>
                  <a:schemeClr val="bg1"/>
                </a:solidFill>
              </a:rPr>
              <a:t>array</a:t>
            </a:r>
            <a:r>
              <a:rPr lang="zh-CN" altLang="en-US" sz="1600">
                <a:solidFill>
                  <a:schemeClr val="bg1"/>
                </a:solidFill>
              </a:rPr>
              <a:t>首元素地址赋给</a:t>
            </a:r>
            <a:r>
              <a:rPr lang="en-US" altLang="zh-CN" sz="1600" smtClean="0">
                <a:solidFill>
                  <a:schemeClr val="bg1"/>
                </a:solidFill>
              </a:rPr>
              <a:t>p</a:t>
            </a:r>
            <a:endParaRPr lang="zh-CN" altLang="en-US" sz="1600">
              <a:solidFill>
                <a:schemeClr val="bg1"/>
              </a:solidFill>
            </a:endParaRPr>
          </a:p>
          <a:p>
            <a:pPr defTabSz="363538">
              <a:lnSpc>
                <a:spcPct val="120000"/>
              </a:lnSpc>
            </a:pPr>
            <a:r>
              <a:rPr lang="en-US" altLang="zh-CN" sz="1600">
                <a:solidFill>
                  <a:schemeClr val="bg1"/>
                </a:solidFill>
              </a:rPr>
              <a:t>p=&amp;array[i</a:t>
            </a:r>
            <a:r>
              <a:rPr lang="en-US" altLang="zh-CN" sz="1600" smtClean="0">
                <a:solidFill>
                  <a:schemeClr val="bg1"/>
                </a:solidFill>
              </a:rPr>
              <a:t>];	//</a:t>
            </a:r>
            <a:r>
              <a:rPr lang="zh-CN" altLang="en-US" sz="1600" smtClean="0">
                <a:solidFill>
                  <a:schemeClr val="bg1"/>
                </a:solidFill>
              </a:rPr>
              <a:t>将</a:t>
            </a:r>
            <a:r>
              <a:rPr lang="zh-CN" altLang="en-US" sz="1600">
                <a:solidFill>
                  <a:schemeClr val="bg1"/>
                </a:solidFill>
              </a:rPr>
              <a:t>数组</a:t>
            </a:r>
            <a:r>
              <a:rPr lang="en-US" altLang="zh-CN" sz="1600">
                <a:solidFill>
                  <a:schemeClr val="bg1"/>
                </a:solidFill>
              </a:rPr>
              <a:t>array</a:t>
            </a:r>
            <a:r>
              <a:rPr lang="zh-CN" altLang="en-US" sz="1600">
                <a:solidFill>
                  <a:schemeClr val="bg1"/>
                </a:solidFill>
              </a:rPr>
              <a:t>第</a:t>
            </a:r>
            <a:r>
              <a:rPr lang="en-US" altLang="zh-CN" sz="1600">
                <a:solidFill>
                  <a:schemeClr val="bg1"/>
                </a:solidFill>
              </a:rPr>
              <a:t>i</a:t>
            </a:r>
            <a:r>
              <a:rPr lang="zh-CN" altLang="en-US" sz="1600">
                <a:solidFill>
                  <a:schemeClr val="bg1"/>
                </a:solidFill>
              </a:rPr>
              <a:t>个元素的地址赋给</a:t>
            </a:r>
            <a:r>
              <a:rPr lang="en-US" altLang="zh-CN" sz="1600" smtClean="0">
                <a:solidFill>
                  <a:schemeClr val="bg1"/>
                </a:solidFill>
              </a:rPr>
              <a:t>p</a:t>
            </a:r>
            <a:endParaRPr lang="zh-CN" altLang="en-US" sz="1600">
              <a:solidFill>
                <a:schemeClr val="bg1"/>
              </a:solidFill>
            </a:endParaRPr>
          </a:p>
          <a:p>
            <a:pPr defTabSz="363538">
              <a:lnSpc>
                <a:spcPct val="120000"/>
              </a:lnSpc>
            </a:pPr>
            <a:r>
              <a:rPr lang="en-US" altLang="zh-CN" sz="1600">
                <a:solidFill>
                  <a:schemeClr val="bg1"/>
                </a:solidFill>
              </a:rPr>
              <a:t>p=max</a:t>
            </a:r>
            <a:r>
              <a:rPr lang="en-US" altLang="zh-CN" sz="1600" smtClean="0">
                <a:solidFill>
                  <a:schemeClr val="bg1"/>
                </a:solidFill>
              </a:rPr>
              <a:t>;		//max</a:t>
            </a:r>
            <a:r>
              <a:rPr lang="zh-CN" altLang="en-US" sz="1600">
                <a:solidFill>
                  <a:schemeClr val="bg1"/>
                </a:solidFill>
              </a:rPr>
              <a:t>为已定义的函数，将ｍ</a:t>
            </a:r>
            <a:r>
              <a:rPr lang="en-US" altLang="zh-CN" sz="1600">
                <a:solidFill>
                  <a:schemeClr val="bg1"/>
                </a:solidFill>
              </a:rPr>
              <a:t>ax</a:t>
            </a:r>
            <a:r>
              <a:rPr lang="zh-CN" altLang="en-US" sz="1600">
                <a:solidFill>
                  <a:schemeClr val="bg1"/>
                </a:solidFill>
              </a:rPr>
              <a:t>的入口地址赋给</a:t>
            </a:r>
            <a:r>
              <a:rPr lang="en-US" altLang="zh-CN" sz="1600" smtClean="0">
                <a:solidFill>
                  <a:schemeClr val="bg1"/>
                </a:solidFill>
              </a:rPr>
              <a:t>p</a:t>
            </a:r>
            <a:endParaRPr lang="zh-CN" altLang="en-US" sz="1600">
              <a:solidFill>
                <a:schemeClr val="bg1"/>
              </a:solidFill>
            </a:endParaRPr>
          </a:p>
          <a:p>
            <a:pPr defTabSz="363538">
              <a:lnSpc>
                <a:spcPct val="120000"/>
              </a:lnSpc>
            </a:pPr>
            <a:r>
              <a:rPr lang="en-US" altLang="zh-CN" sz="1600" smtClean="0">
                <a:solidFill>
                  <a:schemeClr val="bg1"/>
                </a:solidFill>
              </a:rPr>
              <a:t>p1=p2;		//p1</a:t>
            </a:r>
            <a:r>
              <a:rPr lang="zh-CN" altLang="en-US" sz="1600">
                <a:solidFill>
                  <a:schemeClr val="bg1"/>
                </a:solidFill>
              </a:rPr>
              <a:t>和</a:t>
            </a:r>
            <a:r>
              <a:rPr lang="en-US" altLang="zh-CN" sz="1600">
                <a:solidFill>
                  <a:schemeClr val="bg1"/>
                </a:solidFill>
              </a:rPr>
              <a:t>p2</a:t>
            </a:r>
            <a:r>
              <a:rPr lang="zh-CN" altLang="en-US" sz="1600">
                <a:solidFill>
                  <a:schemeClr val="bg1"/>
                </a:solidFill>
              </a:rPr>
              <a:t>是基类型相同指针变量，将</a:t>
            </a:r>
            <a:r>
              <a:rPr lang="en-US" altLang="zh-CN" sz="1600">
                <a:solidFill>
                  <a:schemeClr val="bg1"/>
                </a:solidFill>
              </a:rPr>
              <a:t>p2</a:t>
            </a:r>
            <a:r>
              <a:rPr lang="zh-CN" altLang="en-US" sz="1600">
                <a:solidFill>
                  <a:schemeClr val="bg1"/>
                </a:solidFill>
              </a:rPr>
              <a:t>的值赋给</a:t>
            </a:r>
            <a:r>
              <a:rPr lang="en-US" altLang="zh-CN" sz="1600" smtClean="0">
                <a:solidFill>
                  <a:schemeClr val="bg1"/>
                </a:solidFill>
              </a:rPr>
              <a:t>p1</a:t>
            </a:r>
            <a:endParaRPr lang="zh-CN" altLang="en-US" sz="1600">
              <a:solidFill>
                <a:schemeClr val="bg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1152464083"/>
              </p:ext>
            </p:extLst>
          </p:nvPr>
        </p:nvGraphicFramePr>
        <p:xfrm>
          <a:off x="10037046" y="3514419"/>
          <a:ext cx="1260000" cy="149352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xmlns="" val="738932588"/>
                    </a:ext>
                  </a:extLst>
                </a:gridCol>
                <a:gridCol w="720000">
                  <a:extLst>
                    <a:ext uri="{9D8B030D-6E8A-4147-A177-3AD203B41FA5}">
                      <a16:colId xmlns:a16="http://schemas.microsoft.com/office/drawing/2014/main" xmlns="" val="2830740394"/>
                    </a:ext>
                  </a:extLst>
                </a:gridCol>
              </a:tblGrid>
              <a:tr h="159474">
                <a:tc>
                  <a:txBody>
                    <a:bodyPr/>
                    <a:lstStyle/>
                    <a:p>
                      <a:endParaRPr lang="zh-CN" altLang="en-US" sz="1400" dirty="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solidFill>
                            <a:schemeClr val="bg1"/>
                          </a:solidFill>
                        </a:rPr>
                        <a:t>a</a:t>
                      </a:r>
                      <a:endParaRPr lang="zh-CN" altLang="en-US" sz="1400" dirty="0">
                        <a:solidFill>
                          <a:schemeClr val="bg1"/>
                        </a:solidFill>
                      </a:endParaRPr>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318939545"/>
                  </a:ext>
                </a:extLst>
              </a:tr>
              <a:tr h="159474">
                <a:tc>
                  <a:txBody>
                    <a:bodyPr/>
                    <a:lstStyle/>
                    <a:p>
                      <a:r>
                        <a:rPr lang="en-US" altLang="zh-CN" sz="1400" dirty="0" smtClean="0">
                          <a:solidFill>
                            <a:schemeClr val="bg1"/>
                          </a:solidFill>
                        </a:rPr>
                        <a:t>p1</a:t>
                      </a:r>
                      <a:endParaRPr lang="zh-CN" altLang="en-US" sz="1400" dirty="0">
                        <a:solidFill>
                          <a:schemeClr val="bg1"/>
                        </a:solidFill>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a[0]</a:t>
                      </a:r>
                      <a:endParaRPr lang="zh-CN" altLang="en-US" sz="1400"/>
                    </a:p>
                  </a:txBody>
                  <a:tcPr marT="0" marB="0" anchor="ctr">
                    <a:lnL w="12700" cmpd="sng">
                      <a:noFill/>
                    </a:lnL>
                    <a:lnR w="12700" cmpd="sng">
                      <a:noFill/>
                    </a:lnR>
                    <a:lnT w="12700" cmpd="sng">
                      <a:noFill/>
                    </a:lnT>
                  </a:tcPr>
                </a:tc>
                <a:extLst>
                  <a:ext uri="{0D108BD9-81ED-4DB2-BD59-A6C34878D82A}">
                    <a16:rowId xmlns:a16="http://schemas.microsoft.com/office/drawing/2014/main" xmlns="" val="1787127751"/>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a[1]</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2672163541"/>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a[2]</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848072173"/>
                  </a:ext>
                </a:extLst>
              </a:tr>
              <a:tr h="159474">
                <a:tc>
                  <a:txBody>
                    <a:bodyPr/>
                    <a:lstStyle/>
                    <a:p>
                      <a:r>
                        <a:rPr lang="en-US" altLang="zh-CN" sz="1400" dirty="0" smtClean="0">
                          <a:solidFill>
                            <a:schemeClr val="bg1"/>
                          </a:solidFill>
                        </a:rPr>
                        <a:t>p2</a:t>
                      </a:r>
                      <a:endParaRPr lang="zh-CN" altLang="en-US" sz="1400" dirty="0">
                        <a:solidFill>
                          <a:schemeClr val="bg1"/>
                        </a:solidFill>
                      </a:endParaRPr>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a[3]</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1771019068"/>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smtClean="0"/>
                        <a:t>a[4]</a:t>
                      </a:r>
                      <a:endParaRPr lang="zh-CN" altLang="en-US" sz="1400"/>
                    </a:p>
                  </a:txBody>
                  <a:tcPr marT="0" marB="0" anchor="ctr">
                    <a:lnL w="12700" cmpd="sng">
                      <a:noFill/>
                    </a:lnL>
                    <a:lnR w="12700" cmpd="sng">
                      <a:noFill/>
                    </a:lnR>
                  </a:tcPr>
                </a:tc>
                <a:extLst>
                  <a:ext uri="{0D108BD9-81ED-4DB2-BD59-A6C34878D82A}">
                    <a16:rowId xmlns:a16="http://schemas.microsoft.com/office/drawing/2014/main" xmlns="" val="3747436585"/>
                  </a:ext>
                </a:extLst>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dirty="0" smtClean="0"/>
                        <a:t>a[5]</a:t>
                      </a:r>
                      <a:endParaRPr lang="zh-CN" altLang="en-US" sz="1400" dirty="0"/>
                    </a:p>
                  </a:txBody>
                  <a:tcPr marT="0" marB="0" anchor="ctr">
                    <a:lnL w="12700" cmpd="sng">
                      <a:noFill/>
                    </a:lnL>
                    <a:lnR w="12700" cmpd="sng">
                      <a:noFill/>
                    </a:lnR>
                  </a:tcPr>
                </a:tc>
                <a:extLst>
                  <a:ext uri="{0D108BD9-81ED-4DB2-BD59-A6C34878D82A}">
                    <a16:rowId xmlns:a16="http://schemas.microsoft.com/office/drawing/2014/main" xmlns="" val="1563760208"/>
                  </a:ext>
                </a:extLst>
              </a:tr>
            </a:tbl>
          </a:graphicData>
        </a:graphic>
      </p:graphicFrame>
      <p:cxnSp>
        <p:nvCxnSpPr>
          <p:cNvPr id="12" name="直接箭头连接符 11"/>
          <p:cNvCxnSpPr/>
          <p:nvPr/>
        </p:nvCxnSpPr>
        <p:spPr>
          <a:xfrm>
            <a:off x="10037046" y="39424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046" y="458446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fld id="{B058512A-BF6F-43D0-855A-BBBF14572BDB}" type="slidenum">
              <a:rPr lang="zh-CN" altLang="en-US" smtClean="0"/>
              <a:pPr/>
              <a:t>50</a:t>
            </a:fld>
            <a:endParaRPr lang="zh-CN" altLang="en-US"/>
          </a:p>
        </p:txBody>
      </p:sp>
    </p:spTree>
    <p:custDataLst>
      <p:tags r:id="rId1"/>
    </p:custDataLst>
    <p:extLst>
      <p:ext uri="{BB962C8B-B14F-4D97-AF65-F5344CB8AC3E}">
        <p14:creationId xmlns:p14="http://schemas.microsoft.com/office/powerpoint/2010/main" val="2265205562"/>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smtClean="0">
                <a:solidFill>
                  <a:srgbClr val="FFFFFF"/>
                </a:solidFill>
                <a:latin typeface="+mn-ea"/>
                <a:ea typeface="+mn-ea"/>
              </a:rPr>
              <a:t>(8) </a:t>
            </a:r>
            <a:r>
              <a:rPr lang="zh-CN" altLang="en-US" sz="1800" smtClean="0">
                <a:solidFill>
                  <a:srgbClr val="FFFFFF"/>
                </a:solidFill>
                <a:latin typeface="+mn-ea"/>
                <a:ea typeface="+mn-ea"/>
              </a:rPr>
              <a:t>指针</a:t>
            </a:r>
            <a:r>
              <a:rPr lang="zh-CN" altLang="en-US" sz="1800">
                <a:solidFill>
                  <a:srgbClr val="FFFFFF"/>
                </a:solidFill>
                <a:latin typeface="+mn-ea"/>
                <a:ea typeface="+mn-ea"/>
              </a:rPr>
              <a:t>变量可以有空值，即该指针变量不指向任何变量</a:t>
            </a:r>
            <a:r>
              <a:rPr lang="zh-CN" altLang="en-US" sz="1800" smtClean="0">
                <a:solidFill>
                  <a:srgbClr val="FFFFFF"/>
                </a:solidFill>
                <a:latin typeface="+mn-ea"/>
                <a:ea typeface="+mn-ea"/>
              </a:rPr>
              <a:t>。</a:t>
            </a:r>
            <a:endParaRPr lang="en-US" altLang="zh-CN" sz="1800" smtClean="0">
              <a:solidFill>
                <a:srgbClr val="FFFFFF"/>
              </a:solidFill>
              <a:latin typeface="+mn-ea"/>
              <a:ea typeface="+mn-ea"/>
            </a:endParaRPr>
          </a:p>
          <a:p>
            <a:pPr>
              <a:lnSpc>
                <a:spcPct val="150000"/>
              </a:lnSpc>
              <a:spcBef>
                <a:spcPct val="0"/>
              </a:spcBef>
              <a:buNone/>
            </a:pPr>
            <a:r>
              <a:rPr lang="en-US" altLang="zh-CN" sz="1800" smtClean="0">
                <a:solidFill>
                  <a:srgbClr val="FFFFFF"/>
                </a:solidFill>
                <a:latin typeface="+mn-ea"/>
                <a:ea typeface="+mn-ea"/>
              </a:rPr>
              <a:t>NULL</a:t>
            </a:r>
            <a:r>
              <a:rPr lang="zh-CN" altLang="en-US" sz="1800">
                <a:solidFill>
                  <a:srgbClr val="FFFFFF"/>
                </a:solidFill>
                <a:latin typeface="+mn-ea"/>
                <a:ea typeface="+mn-ea"/>
              </a:rPr>
              <a:t>是一个符号常量，代表整数</a:t>
            </a:r>
            <a:r>
              <a:rPr lang="en-US" altLang="zh-CN" sz="1800">
                <a:solidFill>
                  <a:srgbClr val="FFFFFF"/>
                </a:solidFill>
                <a:latin typeface="+mn-ea"/>
                <a:ea typeface="+mn-ea"/>
              </a:rPr>
              <a:t>0</a:t>
            </a:r>
            <a:r>
              <a:rPr lang="zh-CN" altLang="en-US" sz="1800">
                <a:solidFill>
                  <a:srgbClr val="FFFFFF"/>
                </a:solidFill>
                <a:latin typeface="+mn-ea"/>
                <a:ea typeface="+mn-ea"/>
              </a:rPr>
              <a:t>。在</a:t>
            </a:r>
            <a:r>
              <a:rPr lang="en-US" altLang="zh-CN" sz="1800">
                <a:solidFill>
                  <a:srgbClr val="FFFFFF"/>
                </a:solidFill>
                <a:latin typeface="+mn-ea"/>
                <a:ea typeface="+mn-ea"/>
              </a:rPr>
              <a:t>stdio.h</a:t>
            </a:r>
            <a:r>
              <a:rPr lang="zh-CN" altLang="en-US" sz="1800">
                <a:solidFill>
                  <a:srgbClr val="FFFFFF"/>
                </a:solidFill>
                <a:latin typeface="+mn-ea"/>
                <a:ea typeface="+mn-ea"/>
              </a:rPr>
              <a:t>头文件中对</a:t>
            </a:r>
            <a:r>
              <a:rPr lang="en-US" altLang="zh-CN" sz="1800">
                <a:solidFill>
                  <a:srgbClr val="FFFFFF"/>
                </a:solidFill>
                <a:latin typeface="+mn-ea"/>
                <a:ea typeface="+mn-ea"/>
              </a:rPr>
              <a:t>NULL</a:t>
            </a:r>
            <a:r>
              <a:rPr lang="zh-CN" altLang="en-US" sz="1800">
                <a:solidFill>
                  <a:srgbClr val="FFFFFF"/>
                </a:solidFill>
                <a:latin typeface="+mn-ea"/>
                <a:ea typeface="+mn-ea"/>
              </a:rPr>
              <a:t>进行了</a:t>
            </a:r>
            <a:r>
              <a:rPr lang="zh-CN" altLang="en-US" sz="1800" smtClean="0">
                <a:solidFill>
                  <a:srgbClr val="FFFFFF"/>
                </a:solidFill>
                <a:latin typeface="+mn-ea"/>
                <a:ea typeface="+mn-ea"/>
              </a:rPr>
              <a:t>定义</a:t>
            </a:r>
            <a:r>
              <a:rPr lang="zh-CN" altLang="en-US" sz="1800">
                <a:solidFill>
                  <a:srgbClr val="FFFFFF"/>
                </a:solidFill>
                <a:latin typeface="+mn-ea"/>
                <a:ea typeface="+mn-ea"/>
              </a:rPr>
              <a:t>：</a:t>
            </a:r>
            <a:r>
              <a:rPr lang="en-US" altLang="zh-CN" sz="1800" smtClean="0">
                <a:solidFill>
                  <a:srgbClr val="FFFFFF"/>
                </a:solidFill>
                <a:latin typeface="+mn-ea"/>
                <a:ea typeface="+mn-ea"/>
              </a:rPr>
              <a:t>#</a:t>
            </a:r>
            <a:r>
              <a:rPr lang="en-US" altLang="zh-CN" sz="1800">
                <a:solidFill>
                  <a:srgbClr val="FFFFFF"/>
                </a:solidFill>
                <a:latin typeface="+mn-ea"/>
                <a:ea typeface="+mn-ea"/>
              </a:rPr>
              <a:t>define NULL 0</a:t>
            </a:r>
          </a:p>
          <a:p>
            <a:pPr>
              <a:lnSpc>
                <a:spcPct val="150000"/>
              </a:lnSpc>
              <a:spcBef>
                <a:spcPct val="0"/>
              </a:spcBef>
              <a:buNone/>
            </a:pPr>
            <a:r>
              <a:rPr lang="zh-CN" altLang="en-US" sz="1800" smtClean="0">
                <a:solidFill>
                  <a:srgbClr val="FFFFFF"/>
                </a:solidFill>
                <a:latin typeface="+mn-ea"/>
                <a:ea typeface="+mn-ea"/>
              </a:rPr>
              <a:t>它</a:t>
            </a:r>
            <a:r>
              <a:rPr lang="zh-CN" altLang="en-US" sz="1800">
                <a:solidFill>
                  <a:srgbClr val="FFFFFF"/>
                </a:solidFill>
                <a:latin typeface="+mn-ea"/>
                <a:ea typeface="+mn-ea"/>
              </a:rPr>
              <a:t>使</a:t>
            </a:r>
            <a:r>
              <a:rPr lang="en-US" altLang="zh-CN" sz="1800">
                <a:solidFill>
                  <a:srgbClr val="FFFFFF"/>
                </a:solidFill>
                <a:latin typeface="+mn-ea"/>
                <a:ea typeface="+mn-ea"/>
              </a:rPr>
              <a:t>p</a:t>
            </a:r>
            <a:r>
              <a:rPr lang="zh-CN" altLang="en-US" sz="1800">
                <a:solidFill>
                  <a:srgbClr val="FFFFFF"/>
                </a:solidFill>
                <a:latin typeface="+mn-ea"/>
                <a:ea typeface="+mn-ea"/>
              </a:rPr>
              <a:t>指向地址为</a:t>
            </a:r>
            <a:r>
              <a:rPr lang="en-US" altLang="zh-CN" sz="1800">
                <a:solidFill>
                  <a:srgbClr val="FFFFFF"/>
                </a:solidFill>
                <a:latin typeface="+mn-ea"/>
                <a:ea typeface="+mn-ea"/>
              </a:rPr>
              <a:t>0</a:t>
            </a:r>
            <a:r>
              <a:rPr lang="zh-CN" altLang="en-US" sz="1800">
                <a:solidFill>
                  <a:srgbClr val="FFFFFF"/>
                </a:solidFill>
                <a:latin typeface="+mn-ea"/>
                <a:ea typeface="+mn-ea"/>
              </a:rPr>
              <a:t>的单元。系统保证使该单元不作它用（不存放有效数据）。 </a:t>
            </a: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smtClean="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任何指针变量或地址都可以与</a:t>
            </a:r>
            <a:r>
              <a:rPr lang="en-US" altLang="zh-CN" sz="1800">
                <a:solidFill>
                  <a:srgbClr val="FFFFFF"/>
                </a:solidFill>
                <a:latin typeface="+mn-ea"/>
                <a:ea typeface="+mn-ea"/>
              </a:rPr>
              <a:t>NULL</a:t>
            </a:r>
            <a:r>
              <a:rPr lang="zh-CN" altLang="en-US" sz="1800">
                <a:solidFill>
                  <a:srgbClr val="FFFFFF"/>
                </a:solidFill>
                <a:latin typeface="+mn-ea"/>
                <a:ea typeface="+mn-ea"/>
              </a:rPr>
              <a:t>作相等或不相等的</a:t>
            </a:r>
            <a:r>
              <a:rPr lang="zh-CN" altLang="en-US" sz="1800" smtClean="0">
                <a:solidFill>
                  <a:srgbClr val="FFFFFF"/>
                </a:solidFill>
                <a:latin typeface="+mn-ea"/>
                <a:ea typeface="+mn-ea"/>
              </a:rPr>
              <a:t>比较。</a:t>
            </a:r>
            <a:endParaRPr lang="zh-CN" altLang="en-US" sz="180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8"/>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9"/>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a:extLst>
              <a:ext uri="{FF2B5EF4-FFF2-40B4-BE49-F238E27FC236}">
                <a16:creationId xmlns:a16="http://schemas.microsoft.com/office/drawing/2014/main" xmlns="" id="{81B73C8E-79CB-4F4E-829B-E13EEDDD322F}"/>
              </a:ext>
            </a:extLst>
          </p:cNvPr>
          <p:cNvSpPr/>
          <p:nvPr/>
        </p:nvSpPr>
        <p:spPr>
          <a:xfrm>
            <a:off x="7178935" y="1715384"/>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p=NULL;</a:t>
            </a:r>
            <a:endParaRPr lang="en-US" altLang="zh-CN" sz="1600" smtClean="0">
              <a:solidFill>
                <a:srgbClr val="92D050"/>
              </a:solidFill>
            </a:endParaRPr>
          </a:p>
        </p:txBody>
      </p:sp>
      <p:grpSp>
        <p:nvGrpSpPr>
          <p:cNvPr id="9" name="组合 8">
            <a:extLst>
              <a:ext uri="{FF2B5EF4-FFF2-40B4-BE49-F238E27FC236}">
                <a16:creationId xmlns:a16="http://schemas.microsoft.com/office/drawing/2014/main" xmlns="" id="{17545ED2-DA8A-47EF-94D4-E66974757BFA}"/>
              </a:ext>
            </a:extLst>
          </p:cNvPr>
          <p:cNvGrpSpPr/>
          <p:nvPr/>
        </p:nvGrpSpPr>
        <p:grpSpPr>
          <a:xfrm>
            <a:off x="1322260" y="3017809"/>
            <a:ext cx="9105790" cy="1037202"/>
            <a:chOff x="8582294" y="4088153"/>
            <a:chExt cx="9396544" cy="1037202"/>
          </a:xfrm>
        </p:grpSpPr>
        <p:sp>
          <p:nvSpPr>
            <p:cNvPr id="11" name="MH_Other_1">
              <a:extLst>
                <a:ext uri="{FF2B5EF4-FFF2-40B4-BE49-F238E27FC236}">
                  <a16:creationId xmlns:a16="http://schemas.microsoft.com/office/drawing/2014/main" xmlns="" id="{98756F42-E805-44E1-B206-210FDC56FF02}"/>
                </a:ext>
              </a:extLst>
            </p:cNvPr>
            <p:cNvSpPr/>
            <p:nvPr>
              <p:custDataLst>
                <p:tags r:id="rId5"/>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xmlns="" id="{69E4BA76-C13A-4969-92D9-9D00A59EA9BD}"/>
                </a:ext>
              </a:extLst>
            </p:cNvPr>
            <p:cNvSpPr/>
            <p:nvPr>
              <p:custDataLst>
                <p:tags r:id="rId6"/>
              </p:custDataLst>
            </p:nvPr>
          </p:nvSpPr>
          <p:spPr>
            <a:xfrm>
              <a:off x="9371545" y="4088153"/>
              <a:ext cx="8607293"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a:extLst>
                <a:ext uri="{FF2B5EF4-FFF2-40B4-BE49-F238E27FC236}">
                  <a16:creationId xmlns:a16="http://schemas.microsoft.com/office/drawing/2014/main" xmlns="" id="{3CA80AA9-E20C-418F-9461-7E1AE248D8DE}"/>
                </a:ext>
              </a:extLst>
            </p:cNvPr>
            <p:cNvSpPr/>
            <p:nvPr>
              <p:custDataLst>
                <p:tags r:id="rId7"/>
              </p:custDataLst>
            </p:nvPr>
          </p:nvSpPr>
          <p:spPr>
            <a:xfrm rot="16200000">
              <a:off x="17677213" y="48237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圆角矩形 13">
            <a:extLst>
              <a:ext uri="{FF2B5EF4-FFF2-40B4-BE49-F238E27FC236}">
                <a16:creationId xmlns:a16="http://schemas.microsoft.com/office/drawing/2014/main" xmlns="" id="{81B73C8E-79CB-4F4E-829B-E13EEDDD322F}"/>
              </a:ext>
            </a:extLst>
          </p:cNvPr>
          <p:cNvSpPr/>
          <p:nvPr/>
        </p:nvSpPr>
        <p:spPr>
          <a:xfrm>
            <a:off x="7305394" y="416533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smtClean="0">
                <a:solidFill>
                  <a:schemeClr val="bg1"/>
                </a:solidFill>
              </a:rPr>
              <a:t>if(p==NULL)</a:t>
            </a:r>
            <a:endParaRPr lang="en-US" altLang="zh-CN" sz="1600" smtClean="0">
              <a:solidFill>
                <a:srgbClr val="92D050"/>
              </a:solidFill>
            </a:endParaRPr>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51</a:t>
            </a:fld>
            <a:endParaRPr lang="zh-CN" altLang="en-US"/>
          </a:p>
        </p:txBody>
      </p:sp>
    </p:spTree>
    <p:custDataLst>
      <p:tags r:id="rId1"/>
    </p:custDataLst>
    <p:extLst>
      <p:ext uri="{BB962C8B-B14F-4D97-AF65-F5344CB8AC3E}">
        <p14:creationId xmlns:p14="http://schemas.microsoft.com/office/powerpoint/2010/main" val="1536021610"/>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1192696" y="1484313"/>
            <a:ext cx="1099930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16000"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000" b="1" smtClean="0">
                <a:solidFill>
                  <a:srgbClr val="FFFFFF"/>
                </a:solidFill>
                <a:latin typeface="+mn-ea"/>
                <a:ea typeface="+mn-ea"/>
              </a:rPr>
              <a:t>指针的优点：</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提高</a:t>
            </a:r>
            <a:r>
              <a:rPr lang="zh-CN" altLang="en-US" sz="2000" b="1">
                <a:solidFill>
                  <a:srgbClr val="FFFFFF"/>
                </a:solidFill>
                <a:latin typeface="+mn-ea"/>
                <a:ea typeface="+mn-ea"/>
              </a:rPr>
              <a:t>程序效率</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在</a:t>
            </a:r>
            <a:r>
              <a:rPr lang="zh-CN" altLang="en-US" sz="2000" b="1">
                <a:solidFill>
                  <a:srgbClr val="FFFFFF"/>
                </a:solidFill>
                <a:latin typeface="+mn-ea"/>
                <a:ea typeface="+mn-ea"/>
              </a:rPr>
              <a:t>调用函数时当指针指向的变量的值改变时，这些值能够为主调函数使用，即可以从函数调用得到多个可改变的值</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smtClean="0">
                <a:solidFill>
                  <a:srgbClr val="FFFFFF"/>
                </a:solidFill>
                <a:latin typeface="+mn-ea"/>
                <a:ea typeface="+mn-ea"/>
              </a:rPr>
              <a:t>可以</a:t>
            </a:r>
            <a:r>
              <a:rPr lang="zh-CN" altLang="en-US" sz="2000" b="1">
                <a:solidFill>
                  <a:srgbClr val="FFFFFF"/>
                </a:solidFill>
                <a:latin typeface="+mn-ea"/>
                <a:ea typeface="+mn-ea"/>
              </a:rPr>
              <a:t>实现动态存储分配</a:t>
            </a:r>
            <a:r>
              <a:rPr lang="zh-CN" altLang="en-US" sz="2000" b="1" smtClean="0">
                <a:solidFill>
                  <a:srgbClr val="FFFFFF"/>
                </a:solidFill>
                <a:latin typeface="+mn-ea"/>
                <a:ea typeface="+mn-ea"/>
              </a:rPr>
              <a:t>。</a:t>
            </a:r>
            <a:endParaRPr lang="en-US" altLang="zh-CN" sz="2000" b="1" smtClean="0">
              <a:solidFill>
                <a:srgbClr val="FFFFFF"/>
              </a:solidFill>
              <a:latin typeface="+mn-ea"/>
              <a:ea typeface="+mn-ea"/>
            </a:endParaRPr>
          </a:p>
          <a:p>
            <a:pPr marL="457200" indent="-457200">
              <a:lnSpc>
                <a:spcPct val="150000"/>
              </a:lnSpc>
              <a:spcBef>
                <a:spcPct val="0"/>
              </a:spcBef>
              <a:buFont typeface="+mj-ea"/>
              <a:buAutoNum type="circleNumDbPlain"/>
            </a:pPr>
            <a:endParaRPr lang="en-US" altLang="zh-CN" sz="2000" b="1" smtClean="0">
              <a:solidFill>
                <a:srgbClr val="FFFFFF"/>
              </a:solidFill>
              <a:latin typeface="+mn-ea"/>
              <a:ea typeface="+mn-ea"/>
            </a:endParaRPr>
          </a:p>
          <a:p>
            <a:pPr>
              <a:lnSpc>
                <a:spcPct val="150000"/>
              </a:lnSpc>
              <a:spcBef>
                <a:spcPct val="0"/>
              </a:spcBef>
              <a:buNone/>
            </a:pPr>
            <a:r>
              <a:rPr lang="zh-CN" altLang="en-US" sz="2000" b="1">
                <a:solidFill>
                  <a:srgbClr val="FFFFFF"/>
                </a:solidFill>
                <a:latin typeface="+mn-ea"/>
                <a:ea typeface="+mn-ea"/>
              </a:rPr>
              <a:t>如果使用指针不当，会出现隐蔽的、难以发现和排除的故障。因此，使用指针要十分</a:t>
            </a:r>
            <a:r>
              <a:rPr lang="zh-CN" altLang="en-US" sz="2000" b="1" smtClean="0">
                <a:solidFill>
                  <a:srgbClr val="FFFFFF"/>
                </a:solidFill>
                <a:latin typeface="+mn-ea"/>
                <a:ea typeface="+mn-ea"/>
              </a:rPr>
              <a:t>小心谨慎。</a:t>
            </a:r>
            <a:endParaRPr lang="zh-CN" altLang="en-US" sz="2000" b="1">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灯片编号占位符 3"/>
          <p:cNvSpPr>
            <a:spLocks noGrp="1"/>
          </p:cNvSpPr>
          <p:nvPr>
            <p:ph type="sldNum" sz="quarter" idx="12"/>
          </p:nvPr>
        </p:nvSpPr>
        <p:spPr/>
        <p:txBody>
          <a:bodyPr/>
          <a:lstStyle/>
          <a:p>
            <a:fld id="{B058512A-BF6F-43D0-855A-BBBF14572BDB}" type="slidenum">
              <a:rPr lang="zh-CN" altLang="en-US" smtClean="0"/>
              <a:pPr/>
              <a:t>52</a:t>
            </a:fld>
            <a:endParaRPr lang="zh-CN" altLang="en-US"/>
          </a:p>
        </p:txBody>
      </p:sp>
    </p:spTree>
    <p:custDataLst>
      <p:tags r:id="rId1"/>
    </p:custDataLst>
    <p:extLst>
      <p:ext uri="{BB962C8B-B14F-4D97-AF65-F5344CB8AC3E}">
        <p14:creationId xmlns:p14="http://schemas.microsoft.com/office/powerpoint/2010/main" val="505780662"/>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怎样引用指针变量</a:t>
            </a:r>
            <a:endParaRPr lang="zh-CN" altLang="en-US"/>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dirty="0" smtClean="0">
                <a:solidFill>
                  <a:schemeClr val="tx1"/>
                </a:solidFill>
              </a:rPr>
              <a:t>① 给</a:t>
            </a:r>
            <a:r>
              <a:rPr lang="zh-CN" altLang="en-US" dirty="0">
                <a:solidFill>
                  <a:schemeClr val="tx1"/>
                </a:solidFill>
              </a:rPr>
              <a:t>指针变量赋值</a:t>
            </a:r>
            <a:r>
              <a:rPr lang="zh-CN" altLang="en-US" dirty="0" smtClean="0">
                <a:solidFill>
                  <a:schemeClr val="tx1"/>
                </a:solidFill>
              </a:rPr>
              <a:t>。</a:t>
            </a:r>
            <a:endParaRPr lang="en-US" altLang="zh-CN" dirty="0" smtClean="0">
              <a:solidFill>
                <a:schemeClr val="tx1"/>
              </a:solidFill>
            </a:endParaRPr>
          </a:p>
          <a:p>
            <a:pPr algn="just">
              <a:lnSpc>
                <a:spcPct val="150000"/>
              </a:lnSpc>
              <a:defRPr/>
            </a:pPr>
            <a:r>
              <a:rPr lang="zh-CN" altLang="en-US" dirty="0" smtClean="0">
                <a:solidFill>
                  <a:schemeClr val="tx1"/>
                </a:solidFill>
              </a:rPr>
              <a:t>② 引用</a:t>
            </a:r>
            <a:r>
              <a:rPr lang="zh-CN" altLang="en-US" dirty="0">
                <a:solidFill>
                  <a:schemeClr val="tx1"/>
                </a:solidFill>
              </a:rPr>
              <a:t>指针变量指向的变量</a:t>
            </a:r>
            <a:r>
              <a:rPr lang="zh-CN" altLang="en-US" dirty="0" smtClean="0">
                <a:solidFill>
                  <a:schemeClr val="tx1"/>
                </a:solidFill>
              </a:rPr>
              <a:t>。</a:t>
            </a:r>
            <a:endParaRPr lang="en-US" altLang="zh-CN" dirty="0">
              <a:solidFill>
                <a:schemeClr val="tx1"/>
              </a:solidFill>
            </a:endParaRPr>
          </a:p>
          <a:p>
            <a:pPr algn="just">
              <a:lnSpc>
                <a:spcPct val="150000"/>
              </a:lnSpc>
              <a:defRPr/>
            </a:pPr>
            <a:r>
              <a:rPr lang="zh-CN" altLang="en-US" dirty="0" smtClean="0">
                <a:solidFill>
                  <a:schemeClr val="tx1"/>
                </a:solidFill>
              </a:rPr>
              <a:t>③ 引用</a:t>
            </a:r>
            <a:r>
              <a:rPr lang="zh-CN" altLang="en-US" dirty="0">
                <a:solidFill>
                  <a:schemeClr val="tx1"/>
                </a:solidFill>
              </a:rPr>
              <a:t>指针变量的值。</a:t>
            </a:r>
            <a:endParaRPr lang="en-US" altLang="zh-CN" dirty="0" smtClean="0">
              <a:solidFill>
                <a:schemeClr val="tx1"/>
              </a:solidFill>
            </a:endParaRPr>
          </a:p>
          <a:p>
            <a:pPr algn="just">
              <a:lnSpc>
                <a:spcPct val="150000"/>
              </a:lnSpc>
              <a:defRPr/>
            </a:pPr>
            <a:endParaRPr lang="en-US" altLang="zh-CN" dirty="0">
              <a:solidFill>
                <a:schemeClr val="tx1"/>
              </a:solidFill>
            </a:endParaRPr>
          </a:p>
          <a:p>
            <a:pPr algn="just">
              <a:lnSpc>
                <a:spcPct val="150000"/>
              </a:lnSpc>
              <a:defRPr/>
            </a:pPr>
            <a:endParaRPr lang="en-US" altLang="zh-CN" dirty="0">
              <a:solidFill>
                <a:schemeClr val="tx1"/>
              </a:solidFill>
            </a:endParaRPr>
          </a:p>
        </p:txBody>
      </p:sp>
      <p:sp>
        <p:nvSpPr>
          <p:cNvPr id="7" name="圆角矩形 12">
            <a:extLst>
              <a:ext uri="{FF2B5EF4-FFF2-40B4-BE49-F238E27FC236}">
                <a16:creationId xmlns:a16="http://schemas.microsoft.com/office/drawing/2014/main" xmlns="" id="{5382CD89-35B6-4BD4-B332-B011068CC402}"/>
              </a:ext>
            </a:extLst>
          </p:cNvPr>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err="1" smtClean="0"/>
              <a:t>int</a:t>
            </a:r>
            <a:r>
              <a:rPr lang="en-US" altLang="zh-CN" sz="1600" dirty="0" smtClean="0"/>
              <a:t> a, *p;        // p</a:t>
            </a:r>
            <a:r>
              <a:rPr lang="zh-CN" altLang="en-US" sz="1600" dirty="0" smtClean="0"/>
              <a:t>是指向</a:t>
            </a:r>
            <a:r>
              <a:rPr lang="en-US" altLang="zh-CN" sz="1600" dirty="0" err="1" smtClean="0"/>
              <a:t>int</a:t>
            </a:r>
            <a:r>
              <a:rPr lang="zh-CN" altLang="en-US" sz="1600" dirty="0" smtClean="0"/>
              <a:t>的指针变量，引用前必须先赋值（</a:t>
            </a:r>
            <a:r>
              <a:rPr lang="zh-CN" altLang="en-US" sz="1600" dirty="0"/>
              <a:t>地址</a:t>
            </a:r>
            <a:r>
              <a:rPr lang="zh-CN" altLang="en-US" sz="1600" dirty="0" smtClean="0"/>
              <a:t>），指定它的指向。</a:t>
            </a:r>
            <a:endParaRPr lang="en-US" altLang="zh-CN" sz="1600" dirty="0" smtClean="0"/>
          </a:p>
          <a:p>
            <a:pPr defTabSz="363538">
              <a:lnSpc>
                <a:spcPct val="120000"/>
              </a:lnSpc>
            </a:pPr>
            <a:r>
              <a:rPr lang="en-US" altLang="zh-CN" sz="1600" dirty="0" smtClean="0"/>
              <a:t>p = &amp;</a:t>
            </a:r>
            <a:r>
              <a:rPr lang="en-US" altLang="zh-CN" sz="1600" dirty="0"/>
              <a:t>a</a:t>
            </a:r>
            <a:r>
              <a:rPr lang="en-US" altLang="zh-CN" sz="1600" dirty="0" smtClean="0"/>
              <a:t>;				</a:t>
            </a:r>
            <a:r>
              <a:rPr lang="en-US" altLang="zh-CN" sz="1600" dirty="0" smtClean="0">
                <a:solidFill>
                  <a:srgbClr val="008000"/>
                </a:solidFill>
              </a:rPr>
              <a:t>//</a:t>
            </a:r>
            <a:r>
              <a:rPr lang="zh-CN" altLang="en-US" sz="1600" dirty="0">
                <a:solidFill>
                  <a:srgbClr val="008000"/>
                </a:solidFill>
              </a:rPr>
              <a:t>把</a:t>
            </a:r>
            <a:r>
              <a:rPr lang="en-US" altLang="zh-CN" sz="1600" dirty="0">
                <a:solidFill>
                  <a:srgbClr val="008000"/>
                </a:solidFill>
              </a:rPr>
              <a:t>a</a:t>
            </a:r>
            <a:r>
              <a:rPr lang="zh-CN" altLang="en-US" sz="1600" dirty="0">
                <a:solidFill>
                  <a:srgbClr val="008000"/>
                </a:solidFill>
              </a:rPr>
              <a:t>的地址赋给指针变量</a:t>
            </a:r>
            <a:r>
              <a:rPr lang="en-US" altLang="zh-CN" sz="1600" dirty="0" smtClean="0">
                <a:solidFill>
                  <a:srgbClr val="008000"/>
                </a:solidFill>
              </a:rPr>
              <a:t>p														</a:t>
            </a:r>
            <a:r>
              <a:rPr lang="zh-CN" altLang="en-US" sz="1600" b="1" dirty="0" smtClean="0">
                <a:solidFill>
                  <a:schemeClr val="accent1"/>
                </a:solidFill>
              </a:rPr>
              <a:t>①</a:t>
            </a:r>
            <a:endParaRPr lang="en-US" altLang="zh-CN" sz="1600" b="1" dirty="0" smtClean="0">
              <a:solidFill>
                <a:schemeClr val="accent1"/>
              </a:solidFill>
            </a:endParaRPr>
          </a:p>
          <a:p>
            <a:pPr defTabSz="363538">
              <a:lnSpc>
                <a:spcPct val="120000"/>
              </a:lnSpc>
            </a:pPr>
            <a:r>
              <a:rPr lang="en-US" altLang="zh-CN" sz="1600" dirty="0" err="1" smtClean="0">
                <a:solidFill>
                  <a:schemeClr val="tx1"/>
                </a:solidFill>
              </a:rPr>
              <a:t>printf</a:t>
            </a:r>
            <a:r>
              <a:rPr lang="en-US" altLang="zh-CN" sz="1600" dirty="0" smtClean="0">
                <a:solidFill>
                  <a:schemeClr val="tx1"/>
                </a:solidFill>
              </a:rPr>
              <a:t>("%d",*p);	</a:t>
            </a:r>
            <a:r>
              <a:rPr lang="en-US" altLang="zh-CN" sz="1600" dirty="0" smtClean="0">
                <a:solidFill>
                  <a:srgbClr val="008000"/>
                </a:solidFill>
              </a:rPr>
              <a:t>//</a:t>
            </a:r>
            <a:r>
              <a:rPr lang="zh-CN" altLang="en-US" sz="1600" dirty="0" smtClean="0">
                <a:solidFill>
                  <a:srgbClr val="008000"/>
                </a:solidFill>
              </a:rPr>
              <a:t>以整数形式输出指针变量</a:t>
            </a:r>
            <a:r>
              <a:rPr lang="en-US" altLang="zh-CN" sz="1600" dirty="0" smtClean="0">
                <a:solidFill>
                  <a:srgbClr val="008000"/>
                </a:solidFill>
              </a:rPr>
              <a:t>p</a:t>
            </a:r>
            <a:r>
              <a:rPr lang="zh-CN" altLang="en-US" sz="1600" dirty="0" smtClean="0">
                <a:solidFill>
                  <a:srgbClr val="008000"/>
                </a:solidFill>
              </a:rPr>
              <a:t>所指向的变量的值，即</a:t>
            </a:r>
            <a:r>
              <a:rPr lang="en-US" altLang="zh-CN" sz="1600" dirty="0" smtClean="0">
                <a:solidFill>
                  <a:srgbClr val="008000"/>
                </a:solidFill>
              </a:rPr>
              <a:t>a</a:t>
            </a:r>
            <a:r>
              <a:rPr lang="zh-CN" altLang="en-US" sz="1600" dirty="0" smtClean="0">
                <a:solidFill>
                  <a:srgbClr val="008000"/>
                </a:solidFill>
              </a:rPr>
              <a:t>的值</a:t>
            </a:r>
            <a:r>
              <a:rPr lang="en-US" altLang="zh-CN" sz="1600" dirty="0" smtClean="0">
                <a:solidFill>
                  <a:srgbClr val="008000"/>
                </a:solidFill>
              </a:rPr>
              <a:t>							</a:t>
            </a:r>
            <a:r>
              <a:rPr lang="zh-CN" altLang="en-US" sz="1600" b="1" dirty="0" smtClean="0">
                <a:solidFill>
                  <a:schemeClr val="accent1"/>
                </a:solidFill>
              </a:rPr>
              <a:t>②</a:t>
            </a:r>
            <a:endParaRPr lang="en-US" altLang="zh-CN" sz="1600" b="1" dirty="0" smtClean="0">
              <a:solidFill>
                <a:schemeClr val="accent1"/>
              </a:solidFill>
            </a:endParaRPr>
          </a:p>
          <a:p>
            <a:pPr defTabSz="363538">
              <a:lnSpc>
                <a:spcPct val="120000"/>
              </a:lnSpc>
            </a:pPr>
            <a:r>
              <a:rPr lang="zh-CN" altLang="en-US" sz="1600" dirty="0" smtClean="0">
                <a:solidFill>
                  <a:schemeClr val="tx1"/>
                </a:solidFill>
              </a:rPr>
              <a:t>*</a:t>
            </a:r>
            <a:r>
              <a:rPr lang="en-US" altLang="zh-CN" sz="1600" dirty="0" smtClean="0">
                <a:solidFill>
                  <a:schemeClr val="tx1"/>
                </a:solidFill>
              </a:rPr>
              <a:t>p = 1;				</a:t>
            </a:r>
            <a:r>
              <a:rPr lang="en-US" altLang="zh-CN" sz="1600" dirty="0" smtClean="0">
                <a:solidFill>
                  <a:srgbClr val="008000"/>
                </a:solidFill>
              </a:rPr>
              <a:t>//</a:t>
            </a:r>
            <a:r>
              <a:rPr lang="zh-CN" altLang="en-US" sz="1600" dirty="0">
                <a:solidFill>
                  <a:srgbClr val="008000"/>
                </a:solidFill>
              </a:rPr>
              <a:t>将整数</a:t>
            </a:r>
            <a:r>
              <a:rPr lang="en-US" altLang="zh-CN" sz="1600" dirty="0">
                <a:solidFill>
                  <a:srgbClr val="008000"/>
                </a:solidFill>
              </a:rPr>
              <a:t>1</a:t>
            </a:r>
            <a:r>
              <a:rPr lang="zh-CN" altLang="en-US" sz="1600" dirty="0">
                <a:solidFill>
                  <a:srgbClr val="008000"/>
                </a:solidFill>
              </a:rPr>
              <a:t>赋给</a:t>
            </a:r>
            <a:r>
              <a:rPr lang="en-US" altLang="zh-CN" sz="1600" dirty="0">
                <a:solidFill>
                  <a:srgbClr val="008000"/>
                </a:solidFill>
              </a:rPr>
              <a:t>p</a:t>
            </a:r>
            <a:r>
              <a:rPr lang="zh-CN" altLang="en-US" sz="1600" dirty="0">
                <a:solidFill>
                  <a:srgbClr val="008000"/>
                </a:solidFill>
              </a:rPr>
              <a:t>当前所指向的变量，由于</a:t>
            </a:r>
            <a:r>
              <a:rPr lang="en-US" altLang="zh-CN" sz="1600" dirty="0">
                <a:solidFill>
                  <a:srgbClr val="008000"/>
                </a:solidFill>
              </a:rPr>
              <a:t>p</a:t>
            </a:r>
            <a:r>
              <a:rPr lang="zh-CN" altLang="en-US" sz="1600" dirty="0">
                <a:solidFill>
                  <a:srgbClr val="008000"/>
                </a:solidFill>
              </a:rPr>
              <a:t>指向变量</a:t>
            </a:r>
            <a:r>
              <a:rPr lang="en-US" altLang="zh-CN" sz="1600" dirty="0">
                <a:solidFill>
                  <a:srgbClr val="008000"/>
                </a:solidFill>
              </a:rPr>
              <a:t>a</a:t>
            </a:r>
            <a:r>
              <a:rPr lang="zh-CN" altLang="en-US" sz="1600" dirty="0">
                <a:solidFill>
                  <a:srgbClr val="008000"/>
                </a:solidFill>
              </a:rPr>
              <a:t>，相当于把</a:t>
            </a:r>
            <a:r>
              <a:rPr lang="en-US" altLang="zh-CN" sz="1600" dirty="0">
                <a:solidFill>
                  <a:srgbClr val="008000"/>
                </a:solidFill>
              </a:rPr>
              <a:t>1</a:t>
            </a:r>
            <a:r>
              <a:rPr lang="zh-CN" altLang="en-US" sz="1600" dirty="0">
                <a:solidFill>
                  <a:srgbClr val="008000"/>
                </a:solidFill>
              </a:rPr>
              <a:t>赋给</a:t>
            </a:r>
            <a:r>
              <a:rPr lang="en-US" altLang="zh-CN" sz="1600" dirty="0">
                <a:solidFill>
                  <a:srgbClr val="008000"/>
                </a:solidFill>
              </a:rPr>
              <a:t>a</a:t>
            </a:r>
            <a:r>
              <a:rPr lang="zh-CN" altLang="en-US" sz="1600" dirty="0">
                <a:solidFill>
                  <a:srgbClr val="008000"/>
                </a:solidFill>
              </a:rPr>
              <a:t>，即</a:t>
            </a:r>
            <a:r>
              <a:rPr lang="en-US" altLang="zh-CN" sz="1600" dirty="0" smtClean="0">
                <a:solidFill>
                  <a:srgbClr val="008000"/>
                </a:solidFill>
              </a:rPr>
              <a:t>a=1	</a:t>
            </a:r>
            <a:r>
              <a:rPr lang="zh-CN" altLang="en-US" sz="1600" b="1" dirty="0" smtClean="0">
                <a:solidFill>
                  <a:schemeClr val="accent1"/>
                </a:solidFill>
              </a:rPr>
              <a:t>②</a:t>
            </a:r>
            <a:endParaRPr lang="en-US" altLang="zh-CN" sz="1600" b="1" dirty="0">
              <a:solidFill>
                <a:schemeClr val="accent1"/>
              </a:solidFill>
            </a:endParaRPr>
          </a:p>
          <a:p>
            <a:pPr defTabSz="363538">
              <a:lnSpc>
                <a:spcPct val="120000"/>
              </a:lnSpc>
            </a:pPr>
            <a:r>
              <a:rPr lang="en-US" altLang="zh-CN" sz="1600" dirty="0" err="1" smtClean="0">
                <a:solidFill>
                  <a:schemeClr val="tx1"/>
                </a:solidFill>
              </a:rPr>
              <a:t>printf</a:t>
            </a:r>
            <a:r>
              <a:rPr lang="en-US" altLang="zh-CN" sz="1600" dirty="0" smtClean="0">
                <a:solidFill>
                  <a:schemeClr val="tx1"/>
                </a:solidFill>
              </a:rPr>
              <a:t>("%</a:t>
            </a:r>
            <a:r>
              <a:rPr lang="en-US" altLang="zh-CN" sz="1600" dirty="0" err="1" smtClean="0">
                <a:solidFill>
                  <a:schemeClr val="tx1"/>
                </a:solidFill>
              </a:rPr>
              <a:t>o",p</a:t>
            </a:r>
            <a:r>
              <a:rPr lang="en-US" altLang="zh-CN" sz="1600" dirty="0" smtClean="0">
                <a:solidFill>
                  <a:schemeClr val="tx1"/>
                </a:solidFill>
              </a:rPr>
              <a:t>);		</a:t>
            </a:r>
            <a:r>
              <a:rPr lang="en-US" altLang="zh-CN" sz="1600" dirty="0" smtClean="0">
                <a:solidFill>
                  <a:srgbClr val="008000"/>
                </a:solidFill>
              </a:rPr>
              <a:t>//</a:t>
            </a:r>
            <a:r>
              <a:rPr lang="zh-CN" altLang="en-US" sz="1600" dirty="0">
                <a:solidFill>
                  <a:srgbClr val="008000"/>
                </a:solidFill>
              </a:rPr>
              <a:t>以八进制形式输出指针变量</a:t>
            </a:r>
            <a:r>
              <a:rPr lang="en-US" altLang="zh-CN" sz="1600" dirty="0">
                <a:solidFill>
                  <a:srgbClr val="008000"/>
                </a:solidFill>
              </a:rPr>
              <a:t>p</a:t>
            </a:r>
            <a:r>
              <a:rPr lang="zh-CN" altLang="en-US" sz="1600" dirty="0">
                <a:solidFill>
                  <a:srgbClr val="008000"/>
                </a:solidFill>
              </a:rPr>
              <a:t>的值，由于</a:t>
            </a:r>
            <a:r>
              <a:rPr lang="en-US" altLang="zh-CN" sz="1600" dirty="0">
                <a:solidFill>
                  <a:srgbClr val="008000"/>
                </a:solidFill>
              </a:rPr>
              <a:t>p</a:t>
            </a:r>
            <a:r>
              <a:rPr lang="zh-CN" altLang="en-US" sz="1600" dirty="0">
                <a:solidFill>
                  <a:srgbClr val="008000"/>
                </a:solidFill>
              </a:rPr>
              <a:t>指向</a:t>
            </a:r>
            <a:r>
              <a:rPr lang="en-US" altLang="zh-CN" sz="1600" dirty="0">
                <a:solidFill>
                  <a:srgbClr val="008000"/>
                </a:solidFill>
              </a:rPr>
              <a:t>a</a:t>
            </a:r>
            <a:r>
              <a:rPr lang="zh-CN" altLang="en-US" sz="1600" dirty="0">
                <a:solidFill>
                  <a:srgbClr val="008000"/>
                </a:solidFill>
              </a:rPr>
              <a:t>，相当于输出</a:t>
            </a:r>
            <a:r>
              <a:rPr lang="en-US" altLang="zh-CN" sz="1600" dirty="0">
                <a:solidFill>
                  <a:srgbClr val="008000"/>
                </a:solidFill>
              </a:rPr>
              <a:t>a</a:t>
            </a:r>
            <a:r>
              <a:rPr lang="zh-CN" altLang="en-US" sz="1600" dirty="0">
                <a:solidFill>
                  <a:srgbClr val="008000"/>
                </a:solidFill>
              </a:rPr>
              <a:t>的地址，即</a:t>
            </a:r>
            <a:r>
              <a:rPr lang="en-US" altLang="zh-CN" sz="1600" dirty="0">
                <a:solidFill>
                  <a:srgbClr val="008000"/>
                </a:solidFill>
              </a:rPr>
              <a:t>&amp;</a:t>
            </a:r>
            <a:r>
              <a:rPr lang="en-US" altLang="zh-CN" sz="1600" dirty="0" smtClean="0">
                <a:solidFill>
                  <a:srgbClr val="008000"/>
                </a:solidFill>
              </a:rPr>
              <a:t>a	</a:t>
            </a:r>
            <a:r>
              <a:rPr lang="zh-CN" altLang="en-US" sz="1600" b="1" dirty="0" smtClean="0">
                <a:solidFill>
                  <a:schemeClr val="accent1"/>
                </a:solidFill>
              </a:rPr>
              <a:t>③</a:t>
            </a:r>
            <a:endParaRPr lang="zh-CN" altLang="en-US" sz="1600" b="1" dirty="0">
              <a:solidFill>
                <a:schemeClr val="accent1"/>
              </a:solidFill>
            </a:endParaRPr>
          </a:p>
        </p:txBody>
      </p:sp>
      <p:grpSp>
        <p:nvGrpSpPr>
          <p:cNvPr id="8" name="组合 7">
            <a:extLst>
              <a:ext uri="{FF2B5EF4-FFF2-40B4-BE49-F238E27FC236}">
                <a16:creationId xmlns:a16="http://schemas.microsoft.com/office/drawing/2014/main" xmlns="" id="{1AA1FD9A-69A9-4087-BCCF-813E351B8518}"/>
              </a:ext>
            </a:extLst>
          </p:cNvPr>
          <p:cNvGrpSpPr/>
          <p:nvPr/>
        </p:nvGrpSpPr>
        <p:grpSpPr>
          <a:xfrm>
            <a:off x="1013150" y="4814783"/>
            <a:ext cx="10436728" cy="1257555"/>
            <a:chOff x="8582294" y="4088152"/>
            <a:chExt cx="10769984" cy="1257555"/>
          </a:xfrm>
        </p:grpSpPr>
        <p:sp>
          <p:nvSpPr>
            <p:cNvPr id="9" name="MH_Other_1">
              <a:extLst>
                <a:ext uri="{FF2B5EF4-FFF2-40B4-BE49-F238E27FC236}">
                  <a16:creationId xmlns:a16="http://schemas.microsoft.com/office/drawing/2014/main" xmlns=""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0" name="MH_SubTitle_1">
              <a:extLst>
                <a:ext uri="{FF2B5EF4-FFF2-40B4-BE49-F238E27FC236}">
                  <a16:creationId xmlns:a16="http://schemas.microsoft.com/office/drawing/2014/main" xmlns="" id="{0FD83E40-24EF-49EF-91B2-720BC63586DB}"/>
                </a:ext>
              </a:extLst>
            </p:cNvPr>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dirty="0" smtClean="0">
                  <a:solidFill>
                    <a:schemeClr val="tx1">
                      <a:lumMod val="75000"/>
                      <a:lumOff val="25000"/>
                    </a:schemeClr>
                  </a:solidFill>
                </a:rPr>
                <a:t>要</a:t>
              </a:r>
              <a:r>
                <a:rPr lang="zh-CN" altLang="en-US" sz="1600" dirty="0">
                  <a:solidFill>
                    <a:schemeClr val="tx1">
                      <a:lumMod val="75000"/>
                      <a:lumOff val="25000"/>
                    </a:schemeClr>
                  </a:solidFill>
                </a:rPr>
                <a:t>熟练掌握两个有关的</a:t>
              </a:r>
              <a:r>
                <a:rPr lang="zh-CN" altLang="en-US" sz="1600" dirty="0" smtClean="0">
                  <a:solidFill>
                    <a:schemeClr val="tx1">
                      <a:lumMod val="75000"/>
                      <a:lumOff val="25000"/>
                    </a:schemeClr>
                  </a:solidFill>
                </a:rPr>
                <a:t>运算符：</a:t>
              </a:r>
              <a:endParaRPr lang="zh-CN" altLang="en-US" sz="1600" dirty="0">
                <a:solidFill>
                  <a:schemeClr val="tx1">
                    <a:lumMod val="75000"/>
                    <a:lumOff val="25000"/>
                  </a:schemeClr>
                </a:solidFill>
              </a:endParaRPr>
            </a:p>
            <a:p>
              <a:pPr>
                <a:lnSpc>
                  <a:spcPct val="120000"/>
                </a:lnSpc>
                <a:spcAft>
                  <a:spcPts val="600"/>
                </a:spcAft>
                <a:defRPr/>
              </a:pPr>
              <a:r>
                <a:rPr lang="en-US" altLang="zh-CN" sz="1600" dirty="0">
                  <a:solidFill>
                    <a:schemeClr val="tx1">
                      <a:lumMod val="75000"/>
                      <a:lumOff val="25000"/>
                    </a:schemeClr>
                  </a:solidFill>
                </a:rPr>
                <a:t>(1) </a:t>
              </a:r>
              <a:r>
                <a:rPr lang="zh-CN" altLang="en-US" sz="1600" b="1" dirty="0">
                  <a:solidFill>
                    <a:schemeClr val="accent1"/>
                  </a:solidFill>
                </a:rPr>
                <a:t>＆</a:t>
              </a:r>
              <a:r>
                <a:rPr lang="zh-CN" altLang="en-US" sz="1600" b="1" dirty="0">
                  <a:solidFill>
                    <a:schemeClr val="tx1">
                      <a:lumMod val="75000"/>
                      <a:lumOff val="25000"/>
                    </a:schemeClr>
                  </a:solidFill>
                </a:rPr>
                <a:t>取地址运算符</a:t>
              </a:r>
              <a:r>
                <a:rPr lang="zh-CN" altLang="en-US" sz="1600" dirty="0">
                  <a:solidFill>
                    <a:schemeClr val="tx1">
                      <a:lumMod val="75000"/>
                      <a:lumOff val="25000"/>
                    </a:schemeClr>
                  </a:solidFill>
                </a:rPr>
                <a:t>。</a:t>
              </a:r>
              <a:r>
                <a:rPr lang="en-US" altLang="zh-CN" sz="1600" dirty="0">
                  <a:solidFill>
                    <a:schemeClr val="tx1">
                      <a:lumMod val="75000"/>
                      <a:lumOff val="25000"/>
                    </a:schemeClr>
                  </a:solidFill>
                </a:rPr>
                <a:t>&amp;a</a:t>
              </a:r>
              <a:r>
                <a:rPr lang="zh-CN" altLang="en-US" sz="1600" dirty="0">
                  <a:solidFill>
                    <a:schemeClr val="tx1">
                      <a:lumMod val="75000"/>
                      <a:lumOff val="25000"/>
                    </a:schemeClr>
                  </a:solidFill>
                </a:rPr>
                <a:t>是变量</a:t>
              </a:r>
              <a:r>
                <a:rPr lang="en-US" altLang="zh-CN" sz="1600" dirty="0">
                  <a:solidFill>
                    <a:schemeClr val="tx1">
                      <a:lumMod val="75000"/>
                      <a:lumOff val="25000"/>
                    </a:schemeClr>
                  </a:solidFill>
                </a:rPr>
                <a:t>a</a:t>
              </a:r>
              <a:r>
                <a:rPr lang="zh-CN" altLang="en-US" sz="1600" dirty="0">
                  <a:solidFill>
                    <a:schemeClr val="tx1">
                      <a:lumMod val="75000"/>
                      <a:lumOff val="25000"/>
                    </a:schemeClr>
                  </a:solidFill>
                </a:rPr>
                <a:t>的地址</a:t>
              </a:r>
              <a:r>
                <a:rPr lang="zh-CN" altLang="en-US" sz="1600" dirty="0" smtClean="0">
                  <a:solidFill>
                    <a:schemeClr val="tx1">
                      <a:lumMod val="75000"/>
                      <a:lumOff val="25000"/>
                    </a:schemeClr>
                  </a:solidFill>
                </a:rPr>
                <a:t>。</a:t>
              </a:r>
              <a:endParaRPr lang="zh-CN" altLang="en-US" sz="1600" dirty="0">
                <a:solidFill>
                  <a:schemeClr val="tx1">
                    <a:lumMod val="75000"/>
                    <a:lumOff val="25000"/>
                  </a:schemeClr>
                </a:solidFill>
              </a:endParaRPr>
            </a:p>
            <a:p>
              <a:pPr>
                <a:lnSpc>
                  <a:spcPct val="120000"/>
                </a:lnSpc>
                <a:spcAft>
                  <a:spcPts val="600"/>
                </a:spcAft>
                <a:defRPr/>
              </a:pPr>
              <a:r>
                <a:rPr lang="en-US" altLang="zh-CN" sz="1600" dirty="0">
                  <a:solidFill>
                    <a:schemeClr val="tx1">
                      <a:lumMod val="75000"/>
                      <a:lumOff val="25000"/>
                    </a:schemeClr>
                  </a:solidFill>
                </a:rPr>
                <a:t>(2) </a:t>
              </a:r>
              <a:r>
                <a:rPr lang="zh-CN" altLang="en-US" sz="1600" b="1" dirty="0" smtClean="0">
                  <a:solidFill>
                    <a:schemeClr val="accent1"/>
                  </a:solidFill>
                </a:rPr>
                <a:t>* </a:t>
              </a:r>
              <a:r>
                <a:rPr lang="zh-CN" altLang="en-US" sz="1600" b="1" dirty="0" smtClean="0">
                  <a:solidFill>
                    <a:schemeClr val="tx1">
                      <a:lumMod val="75000"/>
                      <a:lumOff val="25000"/>
                    </a:schemeClr>
                  </a:solidFill>
                </a:rPr>
                <a:t>指针</a:t>
              </a:r>
              <a:r>
                <a:rPr lang="zh-CN" altLang="en-US" sz="1600" b="1" dirty="0">
                  <a:solidFill>
                    <a:schemeClr val="tx1">
                      <a:lumMod val="75000"/>
                      <a:lumOff val="25000"/>
                    </a:schemeClr>
                  </a:solidFill>
                </a:rPr>
                <a:t>运算符</a:t>
              </a:r>
              <a:r>
                <a:rPr lang="zh-CN" altLang="en-US" sz="1600" dirty="0">
                  <a:solidFill>
                    <a:schemeClr val="tx1">
                      <a:lumMod val="75000"/>
                      <a:lumOff val="25000"/>
                    </a:schemeClr>
                  </a:solidFill>
                </a:rPr>
                <a:t>（或称“</a:t>
              </a:r>
              <a:r>
                <a:rPr lang="zh-CN" altLang="en-US" sz="1600" b="1" dirty="0">
                  <a:solidFill>
                    <a:schemeClr val="tx1">
                      <a:lumMod val="75000"/>
                      <a:lumOff val="25000"/>
                    </a:schemeClr>
                  </a:solidFill>
                </a:rPr>
                <a:t>间接访问</a:t>
              </a:r>
              <a:r>
                <a:rPr lang="zh-CN" altLang="en-US" sz="1600" dirty="0">
                  <a:solidFill>
                    <a:schemeClr val="tx1">
                      <a:lumMod val="75000"/>
                      <a:lumOff val="25000"/>
                    </a:schemeClr>
                  </a:solidFill>
                </a:rPr>
                <a:t>”运算符</a:t>
              </a:r>
              <a:r>
                <a:rPr lang="zh-CN" altLang="en-US" sz="1600" dirty="0" smtClean="0">
                  <a:solidFill>
                    <a:schemeClr val="tx1">
                      <a:lumMod val="75000"/>
                      <a:lumOff val="25000"/>
                    </a:schemeClr>
                  </a:solidFill>
                </a:rPr>
                <a:t>），*</a:t>
              </a:r>
              <a:r>
                <a:rPr lang="en-US" altLang="zh-CN" sz="1600" dirty="0" smtClean="0">
                  <a:solidFill>
                    <a:schemeClr val="tx1">
                      <a:lumMod val="75000"/>
                      <a:lumOff val="25000"/>
                    </a:schemeClr>
                  </a:solidFill>
                </a:rPr>
                <a:t>p</a:t>
              </a:r>
              <a:r>
                <a:rPr lang="zh-CN" altLang="en-US" sz="1600" dirty="0">
                  <a:solidFill>
                    <a:schemeClr val="tx1">
                      <a:lumMod val="75000"/>
                      <a:lumOff val="25000"/>
                    </a:schemeClr>
                  </a:solidFill>
                </a:rPr>
                <a:t>代表指针变量</a:t>
              </a:r>
              <a:r>
                <a:rPr lang="en-US" altLang="zh-CN" sz="1600" dirty="0">
                  <a:solidFill>
                    <a:schemeClr val="tx1">
                      <a:lumMod val="75000"/>
                      <a:lumOff val="25000"/>
                    </a:schemeClr>
                  </a:solidFill>
                </a:rPr>
                <a:t>p</a:t>
              </a:r>
              <a:r>
                <a:rPr lang="zh-CN" altLang="en-US" sz="1600" dirty="0">
                  <a:solidFill>
                    <a:schemeClr val="tx1">
                      <a:lumMod val="75000"/>
                      <a:lumOff val="25000"/>
                    </a:schemeClr>
                  </a:solidFill>
                </a:rPr>
                <a:t>指向的对象。</a:t>
              </a:r>
            </a:p>
            <a:p>
              <a:pPr marL="285750" indent="-285750">
                <a:lnSpc>
                  <a:spcPct val="120000"/>
                </a:lnSpc>
                <a:spcAft>
                  <a:spcPts val="600"/>
                </a:spcAft>
                <a:buFont typeface="Arial" panose="020B0604020202020204" pitchFamily="34" charset="0"/>
                <a:buChar char="•"/>
                <a:defRPr/>
              </a:pPr>
              <a:endParaRPr lang="zh-CN" altLang="en-US" sz="1600" dirty="0">
                <a:solidFill>
                  <a:schemeClr val="tx1">
                    <a:lumMod val="75000"/>
                    <a:lumOff val="25000"/>
                  </a:schemeClr>
                </a:solidFill>
              </a:endParaRPr>
            </a:p>
          </p:txBody>
        </p:sp>
        <p:sp>
          <p:nvSpPr>
            <p:cNvPr id="11" name="MH_Other_2">
              <a:extLst>
                <a:ext uri="{FF2B5EF4-FFF2-40B4-BE49-F238E27FC236}">
                  <a16:creationId xmlns:a16="http://schemas.microsoft.com/office/drawing/2014/main" xmlns="" id="{AB1AACF2-C221-4CC0-9D1B-960D460A8272}"/>
                </a:ext>
              </a:extLst>
            </p:cNvPr>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 name="灯片编号占位符 2"/>
          <p:cNvSpPr>
            <a:spLocks noGrp="1"/>
          </p:cNvSpPr>
          <p:nvPr>
            <p:ph type="sldNum" sz="quarter" idx="12"/>
          </p:nvPr>
        </p:nvSpPr>
        <p:spPr/>
        <p:txBody>
          <a:bodyPr/>
          <a:lstStyle/>
          <a:p>
            <a:fld id="{B058512A-BF6F-43D0-855A-BBBF14572BDB}" type="slidenum">
              <a:rPr lang="zh-CN" altLang="en-US" smtClean="0"/>
              <a:pPr/>
              <a:t>6</a:t>
            </a:fld>
            <a:endParaRPr lang="zh-CN" altLang="en-US"/>
          </a:p>
        </p:txBody>
      </p:sp>
    </p:spTree>
    <p:extLst>
      <p:ext uri="{BB962C8B-B14F-4D97-AF65-F5344CB8AC3E}">
        <p14:creationId xmlns:p14="http://schemas.microsoft.com/office/powerpoint/2010/main" val="1309052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怎样引用指针变量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8.2】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两个整数，按先大后小的顺序输出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xmlns="" id="{0F049BFC-9696-4323-94B2-76251E60074B}"/>
              </a:ext>
            </a:extLst>
          </p:cNvPr>
          <p:cNvSpPr/>
          <p:nvPr/>
        </p:nvSpPr>
        <p:spPr>
          <a:xfrm>
            <a:off x="167640" y="1913024"/>
            <a:ext cx="6826472" cy="424393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dirty="0"/>
              <a:t>#include &lt;</a:t>
            </a:r>
            <a:r>
              <a:rPr lang="en-US" altLang="zh-CN" sz="1600" dirty="0" err="1"/>
              <a:t>stdio.h</a:t>
            </a:r>
            <a:r>
              <a:rPr lang="en-US" altLang="zh-CN" sz="1600" dirty="0"/>
              <a:t>&gt;</a:t>
            </a:r>
          </a:p>
          <a:p>
            <a:pPr defTabSz="363538">
              <a:lnSpc>
                <a:spcPct val="120000"/>
              </a:lnSpc>
            </a:pPr>
            <a:r>
              <a:rPr lang="en-US" altLang="zh-CN" sz="1600" dirty="0" err="1"/>
              <a:t>int</a:t>
            </a:r>
            <a:r>
              <a:rPr lang="en-US" altLang="zh-CN" sz="1600" dirty="0"/>
              <a:t> main()</a:t>
            </a:r>
          </a:p>
          <a:p>
            <a:pPr defTabSz="363538">
              <a:lnSpc>
                <a:spcPct val="120000"/>
              </a:lnSpc>
            </a:pPr>
            <a:r>
              <a:rPr lang="en-US" altLang="zh-CN" sz="1600" dirty="0"/>
              <a:t>{	</a:t>
            </a:r>
            <a:r>
              <a:rPr lang="en-US" altLang="zh-CN" sz="1600" dirty="0" err="1"/>
              <a:t>int</a:t>
            </a:r>
            <a:r>
              <a:rPr lang="en-US" altLang="zh-CN" sz="1600" dirty="0"/>
              <a:t> *p1,*p2,*</a:t>
            </a:r>
            <a:r>
              <a:rPr lang="en-US" altLang="zh-CN" sz="1600" dirty="0" err="1"/>
              <a:t>p,a,b</a:t>
            </a:r>
            <a:r>
              <a:rPr lang="en-US" altLang="zh-CN" sz="1600" dirty="0" smtClean="0"/>
              <a:t>;			</a:t>
            </a:r>
            <a:r>
              <a:rPr lang="en-US" altLang="zh-CN" sz="1600" dirty="0" smtClean="0">
                <a:solidFill>
                  <a:srgbClr val="008000"/>
                </a:solidFill>
              </a:rPr>
              <a:t>//p1,p2,p</a:t>
            </a:r>
            <a:r>
              <a:rPr lang="zh-CN" altLang="en-US" sz="1600" dirty="0" smtClean="0">
                <a:solidFill>
                  <a:srgbClr val="008000"/>
                </a:solidFill>
              </a:rPr>
              <a:t>的</a:t>
            </a:r>
            <a:r>
              <a:rPr lang="zh-CN" altLang="en-US" sz="1600" dirty="0">
                <a:solidFill>
                  <a:srgbClr val="008000"/>
                </a:solidFill>
              </a:rPr>
              <a:t>类型是</a:t>
            </a:r>
            <a:r>
              <a:rPr lang="en-US" altLang="zh-CN" sz="1600" dirty="0" err="1">
                <a:solidFill>
                  <a:srgbClr val="008000"/>
                </a:solidFill>
              </a:rPr>
              <a:t>int</a:t>
            </a:r>
            <a:r>
              <a:rPr lang="en-US" altLang="zh-CN" sz="1600" dirty="0">
                <a:solidFill>
                  <a:srgbClr val="008000"/>
                </a:solidFill>
              </a:rPr>
              <a:t> *</a:t>
            </a:r>
            <a:r>
              <a:rPr lang="zh-CN" altLang="en-US" sz="1600" dirty="0">
                <a:solidFill>
                  <a:srgbClr val="008000"/>
                </a:solidFill>
              </a:rPr>
              <a:t>类型</a:t>
            </a:r>
          </a:p>
          <a:p>
            <a:pPr defTabSz="363538">
              <a:lnSpc>
                <a:spcPct val="120000"/>
              </a:lnSpc>
            </a:pPr>
            <a:r>
              <a:rPr lang="zh-CN" altLang="en-US" sz="1600" dirty="0"/>
              <a:t>	</a:t>
            </a:r>
            <a:r>
              <a:rPr lang="en-US" altLang="zh-CN" sz="1600" dirty="0" err="1"/>
              <a:t>printf</a:t>
            </a:r>
            <a:r>
              <a:rPr lang="en-US" altLang="zh-CN" sz="1600" dirty="0"/>
              <a:t>("please enter two integer numbers:");</a:t>
            </a:r>
          </a:p>
          <a:p>
            <a:pPr defTabSz="363538">
              <a:lnSpc>
                <a:spcPct val="120000"/>
              </a:lnSpc>
            </a:pPr>
            <a:r>
              <a:rPr lang="en-US" altLang="zh-CN" sz="1600" dirty="0"/>
              <a:t>	</a:t>
            </a:r>
            <a:r>
              <a:rPr lang="en-US" altLang="zh-CN" sz="1600" dirty="0" err="1"/>
              <a:t>scanf</a:t>
            </a:r>
            <a:r>
              <a:rPr lang="en-US" altLang="zh-CN" sz="1600" dirty="0"/>
              <a:t>("%</a:t>
            </a:r>
            <a:r>
              <a:rPr lang="en-US" altLang="zh-CN" sz="1600" dirty="0" err="1"/>
              <a:t>d,%d",&amp;a,&amp;b</a:t>
            </a:r>
            <a:r>
              <a:rPr lang="en-US" altLang="zh-CN" sz="1600" dirty="0" smtClean="0"/>
              <a:t>);			</a:t>
            </a:r>
            <a:r>
              <a:rPr lang="en-US" altLang="zh-CN" sz="1600" dirty="0" smtClean="0">
                <a:solidFill>
                  <a:srgbClr val="008000"/>
                </a:solidFill>
              </a:rPr>
              <a:t>//</a:t>
            </a:r>
            <a:r>
              <a:rPr lang="zh-CN" altLang="en-US" sz="1600" dirty="0">
                <a:solidFill>
                  <a:srgbClr val="008000"/>
                </a:solidFill>
              </a:rPr>
              <a:t>输入两个整数 </a:t>
            </a:r>
          </a:p>
          <a:p>
            <a:pPr defTabSz="363538">
              <a:lnSpc>
                <a:spcPct val="120000"/>
              </a:lnSpc>
            </a:pPr>
            <a:r>
              <a:rPr lang="zh-CN" altLang="en-US" sz="1600" dirty="0"/>
              <a:t>	</a:t>
            </a:r>
            <a:r>
              <a:rPr lang="en-US" altLang="zh-CN" sz="1600" dirty="0" smtClean="0"/>
              <a:t>p1 = &amp;</a:t>
            </a:r>
            <a:r>
              <a:rPr lang="en-US" altLang="zh-CN" sz="1600" dirty="0"/>
              <a:t>a</a:t>
            </a:r>
            <a:r>
              <a:rPr lang="en-US" altLang="zh-CN" sz="1600" dirty="0" smtClean="0"/>
              <a:t>;						</a:t>
            </a:r>
            <a:r>
              <a:rPr lang="en-US" altLang="zh-CN" sz="1600" dirty="0" smtClean="0">
                <a:solidFill>
                  <a:srgbClr val="008000"/>
                </a:solidFill>
              </a:rPr>
              <a:t>//</a:t>
            </a:r>
            <a:r>
              <a:rPr lang="zh-CN" altLang="en-US" sz="1600" dirty="0">
                <a:solidFill>
                  <a:srgbClr val="008000"/>
                </a:solidFill>
              </a:rPr>
              <a:t>使</a:t>
            </a:r>
            <a:r>
              <a:rPr lang="en-US" altLang="zh-CN" sz="1600" dirty="0">
                <a:solidFill>
                  <a:srgbClr val="008000"/>
                </a:solidFill>
              </a:rPr>
              <a:t>p1</a:t>
            </a:r>
            <a:r>
              <a:rPr lang="zh-CN" altLang="en-US" sz="1600" dirty="0">
                <a:solidFill>
                  <a:srgbClr val="008000"/>
                </a:solidFill>
              </a:rPr>
              <a:t>指向变量</a:t>
            </a:r>
            <a:r>
              <a:rPr lang="en-US" altLang="zh-CN" sz="1600" dirty="0">
                <a:solidFill>
                  <a:srgbClr val="008000"/>
                </a:solidFill>
              </a:rPr>
              <a:t>a</a:t>
            </a:r>
          </a:p>
          <a:p>
            <a:pPr defTabSz="363538">
              <a:lnSpc>
                <a:spcPct val="120000"/>
              </a:lnSpc>
            </a:pPr>
            <a:r>
              <a:rPr lang="en-US" altLang="zh-CN" sz="1600" dirty="0"/>
              <a:t>	</a:t>
            </a:r>
            <a:r>
              <a:rPr lang="en-US" altLang="zh-CN" sz="1600" dirty="0" smtClean="0"/>
              <a:t>p2 = &amp;</a:t>
            </a:r>
            <a:r>
              <a:rPr lang="en-US" altLang="zh-CN" sz="1600" dirty="0"/>
              <a:t>b</a:t>
            </a:r>
            <a:r>
              <a:rPr lang="en-US" altLang="zh-CN" sz="1600" dirty="0" smtClean="0"/>
              <a:t>;						</a:t>
            </a:r>
            <a:r>
              <a:rPr lang="en-US" altLang="zh-CN" sz="1600" dirty="0" smtClean="0">
                <a:solidFill>
                  <a:srgbClr val="008000"/>
                </a:solidFill>
              </a:rPr>
              <a:t>//</a:t>
            </a:r>
            <a:r>
              <a:rPr lang="zh-CN" altLang="en-US" sz="1600" dirty="0">
                <a:solidFill>
                  <a:srgbClr val="008000"/>
                </a:solidFill>
              </a:rPr>
              <a:t>使</a:t>
            </a:r>
            <a:r>
              <a:rPr lang="en-US" altLang="zh-CN" sz="1600" dirty="0">
                <a:solidFill>
                  <a:srgbClr val="008000"/>
                </a:solidFill>
              </a:rPr>
              <a:t>p2</a:t>
            </a:r>
            <a:r>
              <a:rPr lang="zh-CN" altLang="en-US" sz="1600" dirty="0">
                <a:solidFill>
                  <a:srgbClr val="008000"/>
                </a:solidFill>
              </a:rPr>
              <a:t>指向变量</a:t>
            </a:r>
            <a:r>
              <a:rPr lang="en-US" altLang="zh-CN" sz="1600" dirty="0">
                <a:solidFill>
                  <a:srgbClr val="008000"/>
                </a:solidFill>
              </a:rPr>
              <a:t>b</a:t>
            </a:r>
          </a:p>
          <a:p>
            <a:pPr defTabSz="363538">
              <a:lnSpc>
                <a:spcPct val="120000"/>
              </a:lnSpc>
            </a:pPr>
            <a:r>
              <a:rPr lang="en-US" altLang="zh-CN" sz="1600" dirty="0"/>
              <a:t>	if(a&lt;b</a:t>
            </a:r>
            <a:r>
              <a:rPr lang="en-US" altLang="zh-CN" sz="1600" dirty="0" smtClean="0"/>
              <a:t>)							</a:t>
            </a:r>
            <a:r>
              <a:rPr lang="en-US" altLang="zh-CN" sz="1600" dirty="0">
                <a:solidFill>
                  <a:srgbClr val="008000"/>
                </a:solidFill>
              </a:rPr>
              <a:t>//</a:t>
            </a:r>
            <a:r>
              <a:rPr lang="zh-CN" altLang="en-US" sz="1600" dirty="0">
                <a:solidFill>
                  <a:srgbClr val="008000"/>
                </a:solidFill>
              </a:rPr>
              <a:t>如果</a:t>
            </a:r>
            <a:r>
              <a:rPr lang="en-US" altLang="zh-CN" sz="1600" dirty="0">
                <a:solidFill>
                  <a:srgbClr val="008000"/>
                </a:solidFill>
              </a:rPr>
              <a:t>a&lt;b</a:t>
            </a:r>
          </a:p>
          <a:p>
            <a:pPr defTabSz="363538">
              <a:lnSpc>
                <a:spcPct val="120000"/>
              </a:lnSpc>
            </a:pPr>
            <a:r>
              <a:rPr lang="en-US" altLang="zh-CN" sz="1600" dirty="0"/>
              <a:t>	{	p=p1;p1=p2;p2=p</a:t>
            </a:r>
            <a:r>
              <a:rPr lang="en-US" altLang="zh-CN" sz="1600" dirty="0" smtClean="0"/>
              <a:t>;}			</a:t>
            </a:r>
            <a:r>
              <a:rPr lang="en-US" altLang="zh-CN" sz="1600" dirty="0">
                <a:solidFill>
                  <a:srgbClr val="008000"/>
                </a:solidFill>
              </a:rPr>
              <a:t>//</a:t>
            </a:r>
            <a:r>
              <a:rPr lang="zh-CN" altLang="en-US" sz="1600" dirty="0">
                <a:solidFill>
                  <a:srgbClr val="008000"/>
                </a:solidFill>
              </a:rPr>
              <a:t>使</a:t>
            </a:r>
            <a:r>
              <a:rPr lang="en-US" altLang="zh-CN" sz="1600" dirty="0">
                <a:solidFill>
                  <a:srgbClr val="008000"/>
                </a:solidFill>
              </a:rPr>
              <a:t>p1</a:t>
            </a:r>
            <a:r>
              <a:rPr lang="zh-CN" altLang="en-US" sz="1600" dirty="0">
                <a:solidFill>
                  <a:srgbClr val="008000"/>
                </a:solidFill>
              </a:rPr>
              <a:t>与</a:t>
            </a:r>
            <a:r>
              <a:rPr lang="en-US" altLang="zh-CN" sz="1600" dirty="0">
                <a:solidFill>
                  <a:srgbClr val="008000"/>
                </a:solidFill>
              </a:rPr>
              <a:t>p2</a:t>
            </a:r>
            <a:r>
              <a:rPr lang="zh-CN" altLang="en-US" sz="1600" dirty="0">
                <a:solidFill>
                  <a:srgbClr val="008000"/>
                </a:solidFill>
              </a:rPr>
              <a:t>的值互换</a:t>
            </a:r>
          </a:p>
          <a:p>
            <a:pPr defTabSz="363538">
              <a:lnSpc>
                <a:spcPct val="120000"/>
              </a:lnSpc>
            </a:pPr>
            <a:r>
              <a:rPr lang="zh-CN" altLang="en-US" sz="1600" dirty="0"/>
              <a:t>	</a:t>
            </a:r>
            <a:r>
              <a:rPr lang="en-US" altLang="zh-CN" sz="1600" dirty="0" err="1"/>
              <a:t>printf</a:t>
            </a:r>
            <a:r>
              <a:rPr lang="en-US" altLang="zh-CN" sz="1600" dirty="0"/>
              <a:t>("a=%</a:t>
            </a:r>
            <a:r>
              <a:rPr lang="en-US" altLang="zh-CN" sz="1600" dirty="0" err="1"/>
              <a:t>d,b</a:t>
            </a:r>
            <a:r>
              <a:rPr lang="en-US" altLang="zh-CN" sz="1600" dirty="0"/>
              <a:t>=%d\n",</a:t>
            </a:r>
            <a:r>
              <a:rPr lang="en-US" altLang="zh-CN" sz="1600" dirty="0" err="1"/>
              <a:t>a,b</a:t>
            </a:r>
            <a:r>
              <a:rPr lang="en-US" altLang="zh-CN" sz="1600" dirty="0" smtClean="0"/>
              <a:t>);</a:t>
            </a:r>
            <a:r>
              <a:rPr lang="en-US" altLang="zh-CN" sz="1600" dirty="0"/>
              <a:t> </a:t>
            </a:r>
            <a:r>
              <a:rPr lang="en-US" altLang="zh-CN" sz="1600" dirty="0" smtClean="0"/>
              <a:t> </a:t>
            </a:r>
            <a:r>
              <a:rPr lang="en-US" altLang="zh-CN" sz="1600" dirty="0" smtClean="0">
                <a:solidFill>
                  <a:srgbClr val="008000"/>
                </a:solidFill>
              </a:rPr>
              <a:t>//</a:t>
            </a:r>
            <a:r>
              <a:rPr lang="zh-CN" altLang="en-US" sz="1600" dirty="0">
                <a:solidFill>
                  <a:srgbClr val="008000"/>
                </a:solidFill>
              </a:rPr>
              <a:t>输出</a:t>
            </a:r>
            <a:r>
              <a:rPr lang="en-US" altLang="zh-CN" sz="1600" dirty="0" err="1">
                <a:solidFill>
                  <a:srgbClr val="008000"/>
                </a:solidFill>
              </a:rPr>
              <a:t>a,b</a:t>
            </a:r>
            <a:endParaRPr lang="en-US" altLang="zh-CN" sz="1600" dirty="0">
              <a:solidFill>
                <a:srgbClr val="008000"/>
              </a:solidFill>
            </a:endParaRPr>
          </a:p>
          <a:p>
            <a:pPr defTabSz="363538">
              <a:lnSpc>
                <a:spcPct val="120000"/>
              </a:lnSpc>
            </a:pPr>
            <a:r>
              <a:rPr lang="en-US" altLang="zh-CN" sz="1600" dirty="0"/>
              <a:t>	</a:t>
            </a:r>
            <a:r>
              <a:rPr lang="en-US" altLang="zh-CN" sz="1600" dirty="0" err="1"/>
              <a:t>printf</a:t>
            </a:r>
            <a:r>
              <a:rPr lang="en-US" altLang="zh-CN" sz="1600" dirty="0"/>
              <a:t>("max=%</a:t>
            </a:r>
            <a:r>
              <a:rPr lang="en-US" altLang="zh-CN" sz="1600" dirty="0" err="1"/>
              <a:t>d,min</a:t>
            </a:r>
            <a:r>
              <a:rPr lang="en-US" altLang="zh-CN" sz="1600" dirty="0"/>
              <a:t>=%d\n",*p1,*p2</a:t>
            </a:r>
            <a:r>
              <a:rPr lang="en-US" altLang="zh-CN" sz="1600" dirty="0" smtClean="0"/>
              <a:t>);	</a:t>
            </a:r>
            <a:r>
              <a:rPr lang="en-US" altLang="zh-CN" sz="1600" dirty="0">
                <a:solidFill>
                  <a:srgbClr val="008000"/>
                </a:solidFill>
              </a:rPr>
              <a:t>//</a:t>
            </a:r>
            <a:r>
              <a:rPr lang="zh-CN" altLang="en-US" sz="1600" dirty="0">
                <a:solidFill>
                  <a:srgbClr val="008000"/>
                </a:solidFill>
              </a:rPr>
              <a:t>输出</a:t>
            </a:r>
            <a:r>
              <a:rPr lang="en-US" altLang="zh-CN" sz="1600" dirty="0">
                <a:solidFill>
                  <a:srgbClr val="008000"/>
                </a:solidFill>
              </a:rPr>
              <a:t>p1</a:t>
            </a:r>
            <a:r>
              <a:rPr lang="zh-CN" altLang="en-US" sz="1600" dirty="0">
                <a:solidFill>
                  <a:srgbClr val="008000"/>
                </a:solidFill>
              </a:rPr>
              <a:t>和</a:t>
            </a:r>
            <a:r>
              <a:rPr lang="en-US" altLang="zh-CN" sz="1600" dirty="0">
                <a:solidFill>
                  <a:srgbClr val="008000"/>
                </a:solidFill>
              </a:rPr>
              <a:t>p2</a:t>
            </a:r>
            <a:r>
              <a:rPr lang="zh-CN" altLang="en-US" sz="1600" dirty="0">
                <a:solidFill>
                  <a:srgbClr val="008000"/>
                </a:solidFill>
              </a:rPr>
              <a:t>所指向的变量的值</a:t>
            </a:r>
          </a:p>
          <a:p>
            <a:pPr defTabSz="363538">
              <a:lnSpc>
                <a:spcPct val="120000"/>
              </a:lnSpc>
            </a:pPr>
            <a:r>
              <a:rPr lang="zh-CN" altLang="en-US" sz="1600" dirty="0"/>
              <a:t>	</a:t>
            </a:r>
            <a:r>
              <a:rPr lang="en-US" altLang="zh-CN" sz="1600" dirty="0"/>
              <a:t>return 0;</a:t>
            </a:r>
          </a:p>
          <a:p>
            <a:pPr defTabSz="363538">
              <a:lnSpc>
                <a:spcPct val="120000"/>
              </a:lnSpc>
            </a:pPr>
            <a:r>
              <a:rPr lang="en-US" altLang="zh-CN" sz="1600" dirty="0"/>
              <a:t>}</a:t>
            </a:r>
          </a:p>
        </p:txBody>
      </p:sp>
      <p:grpSp>
        <p:nvGrpSpPr>
          <p:cNvPr id="12" name="组合 11">
            <a:extLst>
              <a:ext uri="{FF2B5EF4-FFF2-40B4-BE49-F238E27FC236}">
                <a16:creationId xmlns:a16="http://schemas.microsoft.com/office/drawing/2014/main" xmlns="" id="{1AA1FD9A-69A9-4087-BCCF-813E351B8518}"/>
              </a:ext>
            </a:extLst>
          </p:cNvPr>
          <p:cNvGrpSpPr/>
          <p:nvPr/>
        </p:nvGrpSpPr>
        <p:grpSpPr>
          <a:xfrm>
            <a:off x="6301595" y="4015962"/>
            <a:ext cx="5082850" cy="1665883"/>
            <a:chOff x="8582294" y="4088152"/>
            <a:chExt cx="5245151" cy="1665883"/>
          </a:xfrm>
        </p:grpSpPr>
        <p:sp>
          <p:nvSpPr>
            <p:cNvPr id="13" name="MH_Other_1">
              <a:extLst>
                <a:ext uri="{FF2B5EF4-FFF2-40B4-BE49-F238E27FC236}">
                  <a16:creationId xmlns:a16="http://schemas.microsoft.com/office/drawing/2014/main" xmlns=""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4" name="MH_SubTitle_1">
              <a:extLst>
                <a:ext uri="{FF2B5EF4-FFF2-40B4-BE49-F238E27FC236}">
                  <a16:creationId xmlns:a16="http://schemas.microsoft.com/office/drawing/2014/main" xmlns="" id="{0FD83E40-24EF-49EF-91B2-720BC63586DB}"/>
                </a:ext>
              </a:extLst>
            </p:cNvPr>
            <p:cNvSpPr/>
            <p:nvPr>
              <p:custDataLst>
                <p:tags r:id="rId2"/>
              </p:custDataLst>
            </p:nvPr>
          </p:nvSpPr>
          <p:spPr>
            <a:xfrm>
              <a:off x="9371544" y="4088152"/>
              <a:ext cx="4455901"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dirty="0">
                  <a:solidFill>
                    <a:schemeClr val="tx1">
                      <a:lumMod val="75000"/>
                      <a:lumOff val="25000"/>
                    </a:schemeClr>
                  </a:solidFill>
                </a:rPr>
                <a:t>a</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b</a:t>
              </a:r>
              <a:r>
                <a:rPr lang="zh-CN" altLang="en-US" sz="1600" dirty="0">
                  <a:solidFill>
                    <a:schemeClr val="tx1">
                      <a:lumMod val="75000"/>
                      <a:lumOff val="25000"/>
                    </a:schemeClr>
                  </a:solidFill>
                </a:rPr>
                <a:t>的值并未交换，它们仍保持原值，但</a:t>
              </a:r>
              <a:r>
                <a:rPr lang="en-US" altLang="zh-CN" sz="1600" dirty="0">
                  <a:solidFill>
                    <a:schemeClr val="tx1">
                      <a:lumMod val="75000"/>
                      <a:lumOff val="25000"/>
                    </a:schemeClr>
                  </a:solidFill>
                </a:rPr>
                <a:t>p1</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p2</a:t>
              </a:r>
              <a:r>
                <a:rPr lang="zh-CN" altLang="en-US" sz="1600" dirty="0">
                  <a:solidFill>
                    <a:schemeClr val="tx1">
                      <a:lumMod val="75000"/>
                      <a:lumOff val="25000"/>
                    </a:schemeClr>
                  </a:solidFill>
                </a:rPr>
                <a:t>的值改变了</a:t>
              </a:r>
              <a:r>
                <a:rPr lang="zh-CN" altLang="en-US" sz="1600" dirty="0" smtClean="0">
                  <a:solidFill>
                    <a:schemeClr val="tx1">
                      <a:lumMod val="75000"/>
                      <a:lumOff val="25000"/>
                    </a:schemeClr>
                  </a:solidFill>
                </a:rPr>
                <a:t>。</a:t>
              </a:r>
              <a:endParaRPr lang="en-US" altLang="zh-CN" sz="1600" dirty="0" smtClean="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dirty="0" smtClean="0">
                  <a:solidFill>
                    <a:schemeClr val="tx1">
                      <a:lumMod val="75000"/>
                      <a:lumOff val="25000"/>
                    </a:schemeClr>
                  </a:solidFill>
                </a:rPr>
                <a:t>实际上</a:t>
              </a:r>
              <a:r>
                <a:rPr lang="zh-CN" altLang="en-US" sz="1600" dirty="0">
                  <a:solidFill>
                    <a:schemeClr val="tx1">
                      <a:lumMod val="75000"/>
                      <a:lumOff val="25000"/>
                    </a:schemeClr>
                  </a:solidFill>
                </a:rPr>
                <a:t>，第</a:t>
              </a:r>
              <a:r>
                <a:rPr lang="en-US" altLang="zh-CN" sz="1600" dirty="0">
                  <a:solidFill>
                    <a:schemeClr val="tx1">
                      <a:lumMod val="75000"/>
                      <a:lumOff val="25000"/>
                    </a:schemeClr>
                  </a:solidFill>
                </a:rPr>
                <a:t>9</a:t>
              </a:r>
              <a:r>
                <a:rPr lang="zh-CN" altLang="en-US" sz="1600" dirty="0">
                  <a:solidFill>
                    <a:schemeClr val="tx1">
                      <a:lumMod val="75000"/>
                      <a:lumOff val="25000"/>
                    </a:schemeClr>
                  </a:solidFill>
                </a:rPr>
                <a:t>行可以</a:t>
              </a:r>
              <a:r>
                <a:rPr lang="zh-CN" altLang="en-US" sz="1600" dirty="0" smtClean="0">
                  <a:solidFill>
                    <a:schemeClr val="tx1">
                      <a:lumMod val="75000"/>
                      <a:lumOff val="25000"/>
                    </a:schemeClr>
                  </a:solidFill>
                </a:rPr>
                <a:t>改为</a:t>
              </a:r>
              <a:r>
                <a:rPr lang="en-US" altLang="zh-CN" sz="1600" dirty="0" smtClean="0">
                  <a:solidFill>
                    <a:schemeClr val="tx1">
                      <a:lumMod val="75000"/>
                      <a:lumOff val="25000"/>
                    </a:schemeClr>
                  </a:solidFill>
                </a:rPr>
                <a:t>{</a:t>
              </a:r>
              <a:r>
                <a:rPr lang="en-US" altLang="zh-CN" sz="1600" dirty="0">
                  <a:solidFill>
                    <a:schemeClr val="tx1">
                      <a:lumMod val="75000"/>
                      <a:lumOff val="25000"/>
                    </a:schemeClr>
                  </a:solidFill>
                </a:rPr>
                <a:t>p1=&amp;b; p2=&amp;a</a:t>
              </a:r>
              <a:r>
                <a:rPr lang="en-US" altLang="zh-CN" sz="1600" dirty="0" smtClean="0">
                  <a:solidFill>
                    <a:schemeClr val="tx1">
                      <a:lumMod val="75000"/>
                      <a:lumOff val="25000"/>
                    </a:schemeClr>
                  </a:solidFill>
                </a:rPr>
                <a:t>;}</a:t>
              </a:r>
              <a:r>
                <a:rPr lang="zh-CN" altLang="en-US" sz="1600" dirty="0" smtClean="0">
                  <a:solidFill>
                    <a:schemeClr val="tx1">
                      <a:lumMod val="75000"/>
                      <a:lumOff val="25000"/>
                    </a:schemeClr>
                  </a:solidFill>
                </a:rPr>
                <a:t>即</a:t>
              </a:r>
              <a:r>
                <a:rPr lang="zh-CN" altLang="en-US" sz="1600" dirty="0">
                  <a:solidFill>
                    <a:schemeClr val="tx1">
                      <a:lumMod val="75000"/>
                      <a:lumOff val="25000"/>
                    </a:schemeClr>
                  </a:solidFill>
                </a:rPr>
                <a:t>直接对</a:t>
              </a:r>
              <a:r>
                <a:rPr lang="en-US" altLang="zh-CN" sz="1600" dirty="0">
                  <a:solidFill>
                    <a:schemeClr val="tx1">
                      <a:lumMod val="75000"/>
                      <a:lumOff val="25000"/>
                    </a:schemeClr>
                  </a:solidFill>
                </a:rPr>
                <a:t>p1</a:t>
              </a:r>
              <a:r>
                <a:rPr lang="zh-CN" altLang="en-US" sz="1600" dirty="0">
                  <a:solidFill>
                    <a:schemeClr val="tx1">
                      <a:lumMod val="75000"/>
                      <a:lumOff val="25000"/>
                    </a:schemeClr>
                  </a:solidFill>
                </a:rPr>
                <a:t>和</a:t>
              </a:r>
              <a:r>
                <a:rPr lang="en-US" altLang="zh-CN" sz="1600" dirty="0">
                  <a:solidFill>
                    <a:schemeClr val="tx1">
                      <a:lumMod val="75000"/>
                      <a:lumOff val="25000"/>
                    </a:schemeClr>
                  </a:solidFill>
                </a:rPr>
                <a:t>p2</a:t>
              </a:r>
              <a:r>
                <a:rPr lang="zh-CN" altLang="en-US" sz="1600" dirty="0">
                  <a:solidFill>
                    <a:schemeClr val="tx1">
                      <a:lumMod val="75000"/>
                      <a:lumOff val="25000"/>
                    </a:schemeClr>
                  </a:solidFill>
                </a:rPr>
                <a:t>赋以新值，这样</a:t>
              </a:r>
              <a:r>
                <a:rPr lang="zh-CN" altLang="en-US" sz="1600" b="1" dirty="0">
                  <a:solidFill>
                    <a:schemeClr val="tx1">
                      <a:lumMod val="75000"/>
                      <a:lumOff val="25000"/>
                    </a:schemeClr>
                  </a:solidFill>
                </a:rPr>
                <a:t>可以不必定义中间变量</a:t>
              </a:r>
              <a:r>
                <a:rPr lang="en-US" altLang="zh-CN" sz="1600" b="1" dirty="0">
                  <a:solidFill>
                    <a:schemeClr val="tx1">
                      <a:lumMod val="75000"/>
                      <a:lumOff val="25000"/>
                    </a:schemeClr>
                  </a:solidFill>
                </a:rPr>
                <a:t>p</a:t>
              </a:r>
              <a:r>
                <a:rPr lang="zh-CN" altLang="en-US" sz="1600" b="1" dirty="0">
                  <a:solidFill>
                    <a:schemeClr val="tx1">
                      <a:lumMod val="75000"/>
                      <a:lumOff val="25000"/>
                    </a:schemeClr>
                  </a:solidFill>
                </a:rPr>
                <a:t>，使程序更加简练</a:t>
              </a:r>
              <a:r>
                <a:rPr lang="zh-CN" altLang="en-US" sz="1600" dirty="0">
                  <a:solidFill>
                    <a:schemeClr val="tx1">
                      <a:lumMod val="75000"/>
                      <a:lumOff val="25000"/>
                    </a:schemeClr>
                  </a:solidFill>
                </a:rPr>
                <a:t>。</a:t>
              </a:r>
            </a:p>
          </p:txBody>
        </p:sp>
        <p:sp>
          <p:nvSpPr>
            <p:cNvPr id="15" name="MH_Other_2">
              <a:extLst>
                <a:ext uri="{FF2B5EF4-FFF2-40B4-BE49-F238E27FC236}">
                  <a16:creationId xmlns:a16="http://schemas.microsoft.com/office/drawing/2014/main" xmlns="" id="{AB1AACF2-C221-4CC0-9D1B-960D460A8272}"/>
                </a:ext>
              </a:extLst>
            </p:cNvPr>
            <p:cNvSpPr/>
            <p:nvPr>
              <p:custDataLst>
                <p:tags r:id="rId3"/>
              </p:custDataLst>
            </p:nvPr>
          </p:nvSpPr>
          <p:spPr>
            <a:xfrm rot="16200000">
              <a:off x="13525820" y="545240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6" cstate="print"/>
          <a:stretch>
            <a:fillRect/>
          </a:stretch>
        </p:blipFill>
        <p:spPr>
          <a:xfrm>
            <a:off x="3108465" y="5829300"/>
            <a:ext cx="3457575" cy="1028700"/>
          </a:xfrm>
          <a:prstGeom prst="rect">
            <a:avLst/>
          </a:prstGeom>
        </p:spPr>
      </p:pic>
      <p:sp>
        <p:nvSpPr>
          <p:cNvPr id="20" name="矩形 19">
            <a:extLst>
              <a:ext uri="{FF2B5EF4-FFF2-40B4-BE49-F238E27FC236}">
                <a16:creationId xmlns:a16="http://schemas.microsoft.com/office/drawing/2014/main" xmlns="" id="{6C07DC8C-E04B-4C35-8F1A-B354926361B7}"/>
              </a:ext>
            </a:extLst>
          </p:cNvPr>
          <p:cNvSpPr/>
          <p:nvPr/>
        </p:nvSpPr>
        <p:spPr>
          <a:xfrm>
            <a:off x="567296" y="1443419"/>
            <a:ext cx="10781599" cy="369332"/>
          </a:xfrm>
          <a:prstGeom prst="rect">
            <a:avLst/>
          </a:prstGeom>
        </p:spPr>
        <p:txBody>
          <a:bodyPr wrap="square">
            <a:spAutoFit/>
          </a:bodyPr>
          <a:lstStyle/>
          <a:p>
            <a:r>
              <a:rPr lang="zh-CN" altLang="en-US" b="1" dirty="0"/>
              <a:t>解题</a:t>
            </a:r>
            <a:r>
              <a:rPr lang="zh-CN" altLang="en-US" b="1"/>
              <a:t>思路</a:t>
            </a:r>
            <a:r>
              <a:rPr lang="en-US" altLang="zh-CN" b="1" smtClean="0"/>
              <a:t>:</a:t>
            </a:r>
            <a:r>
              <a:rPr lang="zh-CN" altLang="en-US"/>
              <a:t>不交换整型变量的值，而是交换两个指针变量的值（即</a:t>
            </a:r>
            <a:r>
              <a:rPr lang="en-US" altLang="zh-CN"/>
              <a:t>a</a:t>
            </a:r>
            <a:r>
              <a:rPr lang="zh-CN" altLang="en-US"/>
              <a:t>和</a:t>
            </a:r>
            <a:r>
              <a:rPr lang="en-US" altLang="zh-CN"/>
              <a:t>b</a:t>
            </a:r>
            <a:r>
              <a:rPr lang="zh-CN" altLang="en-US"/>
              <a:t>的地址）。</a:t>
            </a:r>
            <a:endParaRPr lang="zh-CN" altLang="en-US" dirty="0"/>
          </a:p>
        </p:txBody>
      </p:sp>
      <p:grpSp>
        <p:nvGrpSpPr>
          <p:cNvPr id="21" name="组合 20">
            <a:extLst>
              <a:ext uri="{FF2B5EF4-FFF2-40B4-BE49-F238E27FC236}">
                <a16:creationId xmlns:a16="http://schemas.microsoft.com/office/drawing/2014/main" xmlns="" id="{72FED9F1-F22B-43A2-AA08-BCBCFA721ADB}"/>
              </a:ext>
            </a:extLst>
          </p:cNvPr>
          <p:cNvGrpSpPr/>
          <p:nvPr/>
        </p:nvGrpSpPr>
        <p:grpSpPr>
          <a:xfrm>
            <a:off x="7066423" y="1913025"/>
            <a:ext cx="4318022" cy="2019787"/>
            <a:chOff x="8050698" y="5019263"/>
            <a:chExt cx="4318022" cy="2019787"/>
          </a:xfrm>
          <a:solidFill>
            <a:schemeClr val="accent4"/>
          </a:solidFill>
          <a:effectLst>
            <a:outerShdw blurRad="63500" sx="102000" sy="102000" algn="ctr" rotWithShape="0">
              <a:prstClr val="black">
                <a:alpha val="40000"/>
              </a:prstClr>
            </a:outerShdw>
          </a:effectLst>
        </p:grpSpPr>
        <p:sp>
          <p:nvSpPr>
            <p:cNvPr id="22" name="剪去单角的矩形 51">
              <a:extLst>
                <a:ext uri="{FF2B5EF4-FFF2-40B4-BE49-F238E27FC236}">
                  <a16:creationId xmlns:a16="http://schemas.microsoft.com/office/drawing/2014/main" xmlns="" id="{D2D4F8D5-CA85-40B7-A512-998B7515EC3A}"/>
                </a:ext>
              </a:extLst>
            </p:cNvPr>
            <p:cNvSpPr/>
            <p:nvPr/>
          </p:nvSpPr>
          <p:spPr>
            <a:xfrm>
              <a:off x="8050698" y="5019263"/>
              <a:ext cx="4318022" cy="2019787"/>
            </a:xfrm>
            <a:prstGeom prst="snip1Rect">
              <a:avLst>
                <a:gd name="adj" fmla="val 593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xmlns="" id="{F1CAE784-5A64-43D1-8C9C-3122E370A5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a:grpFill/>
          </p:spPr>
        </p:pic>
      </p:grpSp>
      <p:graphicFrame>
        <p:nvGraphicFramePr>
          <p:cNvPr id="24" name="表格 23"/>
          <p:cNvGraphicFramePr>
            <a:graphicFrameLocks noGrp="1"/>
          </p:cNvGraphicFramePr>
          <p:nvPr>
            <p:extLst>
              <p:ext uri="{D42A27DB-BD31-4B8C-83A1-F6EECF244321}">
                <p14:modId xmlns:p14="http://schemas.microsoft.com/office/powerpoint/2010/main" val="4088382606"/>
              </p:ext>
            </p:extLst>
          </p:nvPr>
        </p:nvGraphicFramePr>
        <p:xfrm>
          <a:off x="7835590" y="2321587"/>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gridCol w="211937">
                  <a:extLst>
                    <a:ext uri="{9D8B030D-6E8A-4147-A177-3AD203B41FA5}">
                      <a16:colId xmlns:a16="http://schemas.microsoft.com/office/drawing/2014/main" xmlns="" val="1335106484"/>
                    </a:ext>
                  </a:extLst>
                </a:gridCol>
                <a:gridCol w="468000">
                  <a:extLst>
                    <a:ext uri="{9D8B030D-6E8A-4147-A177-3AD203B41FA5}">
                      <a16:colId xmlns:a16="http://schemas.microsoft.com/office/drawing/2014/main" xmlns="" val="440846564"/>
                    </a:ext>
                  </a:extLst>
                </a:gridCol>
              </a:tblGrid>
              <a:tr h="370840">
                <a:tc>
                  <a:txBody>
                    <a:bodyPr/>
                    <a:lstStyle/>
                    <a:p>
                      <a:pPr algn="ctr"/>
                      <a:r>
                        <a:rPr lang="en-US" altLang="zh-CN" sz="1600" smtClean="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smtClean="0"/>
                        <a:t>&amp;a</a:t>
                      </a:r>
                      <a:endParaRPr lang="zh-CN" altLang="en-US" sz="1600"/>
                    </a:p>
                  </a:txBody>
                  <a:tcPr anchor="ctr">
                    <a:lnR w="12700" cmpd="sng">
                      <a:noFill/>
                    </a:lnR>
                    <a:lnT w="12700" cmpd="sng">
                      <a:noFill/>
                    </a:lnT>
                    <a:lnB w="12700" cmpd="sng">
                      <a:noFill/>
                    </a:lnB>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smtClean="0"/>
                        <a:t>&amp;b</a:t>
                      </a:r>
                      <a:endParaRPr lang="zh-CN" altLang="en-US" sz="1600"/>
                    </a:p>
                  </a:txBody>
                  <a:tcPr anchor="ctr">
                    <a:lnR w="12700" cmpd="sng">
                      <a:noFill/>
                    </a:lnR>
                    <a:lnT w="12700" cmpd="sng">
                      <a:noFill/>
                    </a:lnT>
                  </a:tcPr>
                </a:tc>
                <a:tc>
                  <a:txBody>
                    <a:bodyPr/>
                    <a:lstStyle/>
                    <a:p>
                      <a:pPr algn="ctr"/>
                      <a:r>
                        <a:rPr lang="zh-CN" altLang="en-US" sz="1600" smtClean="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2800742250"/>
              </p:ext>
            </p:extLst>
          </p:nvPr>
        </p:nvGraphicFramePr>
        <p:xfrm>
          <a:off x="7194361" y="2692427"/>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xmlns="" val="4120528907"/>
                  </a:ext>
                </a:extLst>
              </a:tr>
            </a:tbl>
          </a:graphicData>
        </a:graphic>
      </p:graphicFrame>
      <p:sp>
        <p:nvSpPr>
          <p:cNvPr id="7" name="文本框 6"/>
          <p:cNvSpPr txBox="1"/>
          <p:nvPr/>
        </p:nvSpPr>
        <p:spPr>
          <a:xfrm>
            <a:off x="7835590" y="1976507"/>
            <a:ext cx="3256563" cy="369332"/>
          </a:xfrm>
          <a:prstGeom prst="rect">
            <a:avLst/>
          </a:prstGeom>
          <a:noFill/>
        </p:spPr>
        <p:txBody>
          <a:bodyPr wrap="square" rtlCol="0">
            <a:spAutoFit/>
          </a:bodyPr>
          <a:lstStyle/>
          <a:p>
            <a:pPr defTabSz="719138"/>
            <a:r>
              <a:rPr lang="zh-CN" altLang="en-US" smtClean="0">
                <a:solidFill>
                  <a:schemeClr val="bg1"/>
                </a:solidFill>
              </a:rPr>
              <a:t>交换前</a:t>
            </a:r>
            <a:r>
              <a:rPr lang="en-US" altLang="zh-CN" smtClean="0">
                <a:solidFill>
                  <a:schemeClr val="bg1"/>
                </a:solidFill>
              </a:rPr>
              <a:t>			</a:t>
            </a:r>
            <a:r>
              <a:rPr lang="zh-CN" altLang="en-US" smtClean="0">
                <a:solidFill>
                  <a:schemeClr val="bg1"/>
                </a:solidFill>
              </a:rPr>
              <a:t>交换后</a:t>
            </a:r>
            <a:endParaRPr lang="zh-CN" altLang="en-US">
              <a:solidFill>
                <a:schemeClr val="bg1"/>
              </a:solidFill>
            </a:endParaRPr>
          </a:p>
        </p:txBody>
      </p:sp>
      <p:graphicFrame>
        <p:nvGraphicFramePr>
          <p:cNvPr id="28" name="表格 27"/>
          <p:cNvGraphicFramePr>
            <a:graphicFrameLocks noGrp="1"/>
          </p:cNvGraphicFramePr>
          <p:nvPr>
            <p:extLst>
              <p:ext uri="{D42A27DB-BD31-4B8C-83A1-F6EECF244321}">
                <p14:modId xmlns:p14="http://schemas.microsoft.com/office/powerpoint/2010/main" val="2265794019"/>
              </p:ext>
            </p:extLst>
          </p:nvPr>
        </p:nvGraphicFramePr>
        <p:xfrm>
          <a:off x="9944216" y="2348448"/>
          <a:ext cx="1147937" cy="148336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gridCol w="211937">
                  <a:extLst>
                    <a:ext uri="{9D8B030D-6E8A-4147-A177-3AD203B41FA5}">
                      <a16:colId xmlns:a16="http://schemas.microsoft.com/office/drawing/2014/main" xmlns="" val="1335106484"/>
                    </a:ext>
                  </a:extLst>
                </a:gridCol>
                <a:gridCol w="468000">
                  <a:extLst>
                    <a:ext uri="{9D8B030D-6E8A-4147-A177-3AD203B41FA5}">
                      <a16:colId xmlns:a16="http://schemas.microsoft.com/office/drawing/2014/main" xmlns="" val="440846564"/>
                    </a:ext>
                  </a:extLst>
                </a:gridCol>
              </a:tblGrid>
              <a:tr h="370840">
                <a:tc>
                  <a:txBody>
                    <a:bodyPr/>
                    <a:lstStyle/>
                    <a:p>
                      <a:pPr algn="ctr"/>
                      <a:r>
                        <a:rPr lang="en-US" altLang="zh-CN" sz="1600" dirty="0" smtClean="0"/>
                        <a:t>p1</a:t>
                      </a: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r>
                        <a:rPr lang="en-US" altLang="zh-CN" sz="1600" dirty="0" smtClean="0"/>
                        <a:t>&amp;b</a:t>
                      </a:r>
                      <a:endParaRPr lang="zh-CN" altLang="en-US" sz="1600" dirty="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5</a:t>
                      </a:r>
                      <a:endParaRPr lang="zh-CN" altLang="en-US" sz="1600"/>
                    </a:p>
                  </a:txBody>
                  <a:tcPr anchor="ctr">
                    <a:lnL w="12700" cmpd="sng">
                      <a:noFill/>
                    </a:lnL>
                    <a:lnR w="12700" cmpd="sng">
                      <a:noFill/>
                    </a:lnR>
                    <a:lnT w="12700" cmpd="sng">
                      <a:noFill/>
                    </a:lnT>
                    <a:lnB w="12700" cmpd="sng">
                      <a:noFill/>
                    </a:lnB>
                  </a:tcPr>
                </a:tc>
                <a:extLst>
                  <a:ext uri="{0D108BD9-81ED-4DB2-BD59-A6C34878D82A}">
                    <a16:rowId xmlns:a16="http://schemas.microsoft.com/office/drawing/2014/main" xmlns="" val="4120528907"/>
                  </a:ext>
                </a:extLst>
              </a:tr>
              <a:tr h="370840">
                <a:tc>
                  <a:txBody>
                    <a:bodyPr/>
                    <a:lstStyle/>
                    <a:p>
                      <a:pPr algn="ctr"/>
                      <a:r>
                        <a:rPr lang="en-US" altLang="zh-CN" sz="1600" smtClean="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70840">
                <a:tc>
                  <a:txBody>
                    <a:bodyPr/>
                    <a:lstStyle/>
                    <a:p>
                      <a:pPr algn="ctr"/>
                      <a:r>
                        <a:rPr lang="en-US" altLang="zh-CN" sz="1600" dirty="0" smtClean="0"/>
                        <a:t>&amp;a</a:t>
                      </a:r>
                      <a:endParaRPr lang="zh-CN" altLang="en-US" sz="1600" dirty="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9</a:t>
                      </a:r>
                      <a:endParaRPr lang="zh-CN" altLang="en-US" sz="1600"/>
                    </a:p>
                  </a:txBody>
                  <a:tcPr anchor="ctr">
                    <a:lnL w="12700" cmpd="sng">
                      <a:noFill/>
                    </a:lnL>
                    <a:lnR w="12700" cmpd="sng">
                      <a:noFill/>
                    </a:lnR>
                    <a:lnT w="12700" cmpd="sng">
                      <a:noFill/>
                    </a:lnT>
                  </a:tcPr>
                </a:tc>
                <a:extLst>
                  <a:ext uri="{0D108BD9-81ED-4DB2-BD59-A6C34878D82A}">
                    <a16:rowId xmlns:a16="http://schemas.microsoft.com/office/drawing/2014/main" xmlns="" val="3390088585"/>
                  </a:ext>
                </a:extLst>
              </a:tr>
            </a:tbl>
          </a:graphicData>
        </a:graphic>
      </p:graphicFrame>
      <p:graphicFrame>
        <p:nvGraphicFramePr>
          <p:cNvPr id="30" name="表格 29"/>
          <p:cNvGraphicFramePr>
            <a:graphicFrameLocks noGrp="1"/>
          </p:cNvGraphicFramePr>
          <p:nvPr>
            <p:extLst>
              <p:ext uri="{D42A27DB-BD31-4B8C-83A1-F6EECF244321}">
                <p14:modId xmlns:p14="http://schemas.microsoft.com/office/powerpoint/2010/main" val="2800742250"/>
              </p:ext>
            </p:extLst>
          </p:nvPr>
        </p:nvGraphicFramePr>
        <p:xfrm>
          <a:off x="9302987" y="2719288"/>
          <a:ext cx="468000" cy="741680"/>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xmlns="" val="479119075"/>
                    </a:ext>
                  </a:extLst>
                </a:gridCol>
              </a:tblGrid>
              <a:tr h="370840">
                <a:tc>
                  <a:txBody>
                    <a:bodyPr/>
                    <a:lstStyle/>
                    <a:p>
                      <a:pPr algn="ctr"/>
                      <a:r>
                        <a:rPr lang="en-US" altLang="zh-CN" sz="1600" smtClean="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70840">
                <a:tc>
                  <a:txBody>
                    <a:bodyPr/>
                    <a:lstStyle/>
                    <a:p>
                      <a:pPr algn="ctr"/>
                      <a:endParaRPr lang="zh-CN" altLang="en-US" sz="1600"/>
                    </a:p>
                  </a:txBody>
                  <a:tcPr anchor="ctr">
                    <a:lnR w="12700" cmpd="sng">
                      <a:noFill/>
                    </a:lnR>
                    <a:lnT w="12700" cmpd="sng">
                      <a:noFill/>
                    </a:lnT>
                    <a:lnB w="12700" cmpd="sng">
                      <a:noFill/>
                    </a:lnB>
                  </a:tcPr>
                </a:tc>
                <a:extLst>
                  <a:ext uri="{0D108BD9-81ED-4DB2-BD59-A6C34878D82A}">
                    <a16:rowId xmlns:a16="http://schemas.microsoft.com/office/drawing/2014/main" xmlns="" val="4120528907"/>
                  </a:ext>
                </a:extLst>
              </a:tr>
            </a:tbl>
          </a:graphicData>
        </a:graphic>
      </p:graphicFrame>
      <p:cxnSp>
        <p:nvCxnSpPr>
          <p:cNvPr id="9" name="直接箭头连接符 8"/>
          <p:cNvCxnSpPr/>
          <p:nvPr/>
        </p:nvCxnSpPr>
        <p:spPr>
          <a:xfrm flipV="1">
            <a:off x="10426148" y="2898843"/>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4819" y="2944938"/>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FF598814-0228-4A99-9496-449FE7AB5A63}"/>
              </a:ext>
            </a:extLst>
          </p:cNvPr>
          <p:cNvCxnSpPr>
            <a:cxnSpLocks/>
            <a:endCxn id="22" idx="1"/>
          </p:cNvCxnSpPr>
          <p:nvPr/>
        </p:nvCxnSpPr>
        <p:spPr>
          <a:xfrm>
            <a:off x="9225434"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7791" y="4145069"/>
            <a:ext cx="1696498" cy="786364"/>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7</a:t>
            </a:fld>
            <a:endParaRPr lang="zh-CN" altLang="en-US"/>
          </a:p>
        </p:txBody>
      </p:sp>
    </p:spTree>
    <p:extLst>
      <p:ext uri="{BB962C8B-B14F-4D97-AF65-F5344CB8AC3E}">
        <p14:creationId xmlns:p14="http://schemas.microsoft.com/office/powerpoint/2010/main" val="3615242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241498"/>
            <a:ext cx="11106544" cy="1325563"/>
          </a:xfrm>
        </p:spPr>
        <p:txBody>
          <a:bodyPr>
            <a:normAutofit/>
          </a:bodyPr>
          <a:lstStyle/>
          <a:p>
            <a:r>
              <a:rPr lang="zh-CN" altLang="en-US" sz="2800" dirty="0"/>
              <a:t>指针变量作为函数</a:t>
            </a:r>
            <a:r>
              <a:rPr lang="zh-CN" altLang="en-US" sz="2800" dirty="0" smtClean="0"/>
              <a:t>参数（地址传递</a:t>
            </a:r>
            <a:r>
              <a:rPr lang="en-US" altLang="zh-CN" sz="2800" dirty="0" smtClean="0"/>
              <a:t>, </a:t>
            </a:r>
            <a:r>
              <a:rPr lang="zh-CN" altLang="en-US" sz="2800" dirty="0" smtClean="0"/>
              <a:t>形参和实参指向同一存储单元）</a:t>
            </a:r>
            <a:endParaRPr lang="zh-CN" altLang="en-US" sz="2800" dirty="0"/>
          </a:p>
        </p:txBody>
      </p:sp>
      <p:sp>
        <p:nvSpPr>
          <p:cNvPr id="3" name="内容占位符 2"/>
          <p:cNvSpPr>
            <a:spLocks noGrp="1"/>
          </p:cNvSpPr>
          <p:nvPr>
            <p:ph idx="1"/>
          </p:nvPr>
        </p:nvSpPr>
        <p:spPr>
          <a:xfrm>
            <a:off x="413648" y="709767"/>
            <a:ext cx="7631125" cy="552660"/>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8.3】</a:t>
            </a:r>
            <a:r>
              <a:rPr lang="zh-CN" altLang="en-US" sz="2000" dirty="0">
                <a:solidFill>
                  <a:schemeClr val="accent1"/>
                </a:solidFill>
              </a:rPr>
              <a:t>题目要求同例</a:t>
            </a:r>
            <a:r>
              <a:rPr lang="en-US" altLang="zh-CN" sz="2000" dirty="0">
                <a:solidFill>
                  <a:schemeClr val="accent1"/>
                </a:solidFill>
              </a:rPr>
              <a:t>8.2</a:t>
            </a:r>
            <a:r>
              <a:rPr lang="zh-CN" altLang="en-US" sz="2000" dirty="0">
                <a:solidFill>
                  <a:schemeClr val="accent1"/>
                </a:solidFill>
              </a:rPr>
              <a:t>，即对输入的两个整数按大小顺序输出。现用函数处理，而且用指针类型的数据作函数参数。</a:t>
            </a:r>
          </a:p>
        </p:txBody>
      </p:sp>
      <p:sp>
        <p:nvSpPr>
          <p:cNvPr id="32" name="圆角矩形 12">
            <a:extLst>
              <a:ext uri="{FF2B5EF4-FFF2-40B4-BE49-F238E27FC236}">
                <a16:creationId xmlns:a16="http://schemas.microsoft.com/office/drawing/2014/main" xmlns="" id="{0F049BFC-9696-4323-94B2-76251E60074B}"/>
              </a:ext>
            </a:extLst>
          </p:cNvPr>
          <p:cNvSpPr/>
          <p:nvPr/>
        </p:nvSpPr>
        <p:spPr>
          <a:xfrm>
            <a:off x="121920" y="1572415"/>
            <a:ext cx="11841480" cy="252714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err="1"/>
              <a:t>int</a:t>
            </a:r>
            <a:r>
              <a:rPr lang="en-US" altLang="zh-CN" sz="1400" dirty="0"/>
              <a:t> main()</a:t>
            </a:r>
          </a:p>
          <a:p>
            <a:pPr defTabSz="363538"/>
            <a:r>
              <a:rPr lang="en-US" altLang="zh-CN" sz="1400" dirty="0"/>
              <a:t>{	void swap(</a:t>
            </a:r>
            <a:r>
              <a:rPr lang="en-US" altLang="zh-CN" sz="1400" dirty="0" err="1"/>
              <a:t>int</a:t>
            </a:r>
            <a:r>
              <a:rPr lang="en-US" altLang="zh-CN" sz="1400" dirty="0"/>
              <a:t> *p1,int *p2</a:t>
            </a:r>
            <a:r>
              <a:rPr lang="en-US" altLang="zh-CN" sz="1400" dirty="0" smtClean="0"/>
              <a:t>);</a:t>
            </a:r>
            <a:r>
              <a:rPr lang="en-US" altLang="zh-CN" sz="1400" dirty="0" smtClean="0">
                <a:solidFill>
                  <a:srgbClr val="008000"/>
                </a:solidFill>
              </a:rPr>
              <a:t>//</a:t>
            </a:r>
            <a:r>
              <a:rPr lang="zh-CN" altLang="en-US" sz="1400" dirty="0">
                <a:solidFill>
                  <a:srgbClr val="008000"/>
                </a:solidFill>
              </a:rPr>
              <a:t>对</a:t>
            </a:r>
            <a:r>
              <a:rPr lang="en-US" altLang="zh-CN" sz="1400" dirty="0">
                <a:solidFill>
                  <a:srgbClr val="008000"/>
                </a:solidFill>
              </a:rPr>
              <a:t>swap</a:t>
            </a:r>
            <a:r>
              <a:rPr lang="zh-CN" altLang="en-US" sz="1400" dirty="0">
                <a:solidFill>
                  <a:srgbClr val="008000"/>
                </a:solidFill>
              </a:rPr>
              <a:t>函数的声明 </a:t>
            </a:r>
          </a:p>
          <a:p>
            <a:pPr defTabSz="363538"/>
            <a:r>
              <a:rPr lang="zh-CN" altLang="en-US" sz="1400" dirty="0"/>
              <a:t>	</a:t>
            </a:r>
            <a:r>
              <a:rPr lang="en-US" altLang="zh-CN" sz="1400" dirty="0" err="1"/>
              <a:t>int</a:t>
            </a:r>
            <a:r>
              <a:rPr lang="en-US" altLang="zh-CN" sz="1400" dirty="0"/>
              <a:t> </a:t>
            </a:r>
            <a:r>
              <a:rPr lang="en-US" altLang="zh-CN" sz="1400" dirty="0" err="1"/>
              <a:t>a,b</a:t>
            </a:r>
            <a:r>
              <a:rPr lang="en-US" altLang="zh-CN" sz="1400" dirty="0"/>
              <a:t>;</a:t>
            </a:r>
          </a:p>
          <a:p>
            <a:pPr defTabSz="363538"/>
            <a:r>
              <a:rPr lang="en-US" altLang="zh-CN" sz="1400" dirty="0"/>
              <a:t>	</a:t>
            </a:r>
            <a:r>
              <a:rPr lang="en-US" altLang="zh-CN" sz="1400" dirty="0" err="1"/>
              <a:t>int</a:t>
            </a:r>
            <a:r>
              <a:rPr lang="en-US" altLang="zh-CN" sz="1400" dirty="0"/>
              <a:t> *pointer_1,*pointer_2</a:t>
            </a:r>
            <a:r>
              <a:rPr lang="en-US" altLang="zh-CN" sz="1400" dirty="0" smtClean="0"/>
              <a:t>;</a:t>
            </a:r>
            <a:r>
              <a:rPr lang="en-US" altLang="zh-CN" sz="1400" dirty="0" smtClean="0">
                <a:solidFill>
                  <a:srgbClr val="008000"/>
                </a:solidFill>
              </a:rPr>
              <a:t>//</a:t>
            </a:r>
            <a:r>
              <a:rPr lang="zh-CN" altLang="en-US" sz="1400" dirty="0">
                <a:solidFill>
                  <a:srgbClr val="008000"/>
                </a:solidFill>
              </a:rPr>
              <a:t>定义两个</a:t>
            </a:r>
            <a:r>
              <a:rPr lang="en-US" altLang="zh-CN" sz="1400" dirty="0" err="1">
                <a:solidFill>
                  <a:srgbClr val="008000"/>
                </a:solidFill>
              </a:rPr>
              <a:t>int</a:t>
            </a:r>
            <a:r>
              <a:rPr lang="en-US" altLang="zh-CN" sz="1400" dirty="0">
                <a:solidFill>
                  <a:srgbClr val="008000"/>
                </a:solidFill>
              </a:rPr>
              <a:t> *</a:t>
            </a:r>
            <a:r>
              <a:rPr lang="zh-CN" altLang="en-US" sz="1400" dirty="0">
                <a:solidFill>
                  <a:srgbClr val="008000"/>
                </a:solidFill>
              </a:rPr>
              <a:t>型的指针</a:t>
            </a:r>
            <a:r>
              <a:rPr lang="zh-CN" altLang="en-US" sz="1400" dirty="0" smtClean="0">
                <a:solidFill>
                  <a:srgbClr val="008000"/>
                </a:solidFill>
              </a:rPr>
              <a:t>变</a:t>
            </a:r>
            <a:r>
              <a:rPr lang="zh-CN" altLang="en-US" sz="1400" dirty="0">
                <a:solidFill>
                  <a:srgbClr val="008000"/>
                </a:solidFill>
              </a:rPr>
              <a:t>量</a:t>
            </a:r>
            <a:endParaRPr lang="en-US" altLang="zh-CN" sz="1400" dirty="0"/>
          </a:p>
          <a:p>
            <a:pPr defTabSz="363538"/>
            <a:r>
              <a:rPr lang="en-US" altLang="zh-CN" sz="1400" dirty="0"/>
              <a:t>	</a:t>
            </a:r>
            <a:r>
              <a:rPr lang="en-US" altLang="zh-CN" sz="1400" dirty="0" err="1"/>
              <a:t>scanf</a:t>
            </a:r>
            <a:r>
              <a:rPr lang="en-US" altLang="zh-CN" sz="1400" dirty="0"/>
              <a:t>("%</a:t>
            </a:r>
            <a:r>
              <a:rPr lang="en-US" altLang="zh-CN" sz="1400" dirty="0" err="1"/>
              <a:t>d,%d",&amp;a,&amp;b</a:t>
            </a:r>
            <a:r>
              <a:rPr lang="en-US" altLang="zh-CN" sz="1400" dirty="0" smtClean="0"/>
              <a:t>);	</a:t>
            </a:r>
            <a:r>
              <a:rPr lang="en-US" altLang="zh-CN" sz="1400" dirty="0" smtClean="0">
                <a:solidFill>
                  <a:srgbClr val="008000"/>
                </a:solidFill>
              </a:rPr>
              <a:t>//</a:t>
            </a:r>
            <a:r>
              <a:rPr lang="zh-CN" altLang="en-US" sz="1400" dirty="0">
                <a:solidFill>
                  <a:srgbClr val="008000"/>
                </a:solidFill>
              </a:rPr>
              <a:t>输入两个整数</a:t>
            </a:r>
          </a:p>
          <a:p>
            <a:pPr defTabSz="363538"/>
            <a:r>
              <a:rPr lang="zh-CN" altLang="en-US" sz="1400" dirty="0"/>
              <a:t>	</a:t>
            </a:r>
            <a:r>
              <a:rPr lang="en-US" altLang="zh-CN" sz="1400" dirty="0"/>
              <a:t>pointer_1=&amp;a</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pointer_1</a:t>
            </a:r>
            <a:r>
              <a:rPr lang="zh-CN" altLang="en-US" sz="1400" dirty="0">
                <a:solidFill>
                  <a:srgbClr val="008000"/>
                </a:solidFill>
              </a:rPr>
              <a:t>指向</a:t>
            </a:r>
            <a:r>
              <a:rPr lang="en-US" altLang="zh-CN" sz="1400" dirty="0">
                <a:solidFill>
                  <a:srgbClr val="008000"/>
                </a:solidFill>
              </a:rPr>
              <a:t>a</a:t>
            </a:r>
          </a:p>
          <a:p>
            <a:pPr defTabSz="363538"/>
            <a:r>
              <a:rPr lang="en-US" altLang="zh-CN" sz="1400" dirty="0"/>
              <a:t>	pointer_2=&amp;b</a:t>
            </a:r>
            <a:r>
              <a:rPr lang="en-US" altLang="zh-CN" sz="1400" dirty="0" smtClean="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pointer_2</a:t>
            </a:r>
            <a:r>
              <a:rPr lang="zh-CN" altLang="en-US" sz="1400" dirty="0">
                <a:solidFill>
                  <a:srgbClr val="008000"/>
                </a:solidFill>
              </a:rPr>
              <a:t>指向</a:t>
            </a:r>
            <a:r>
              <a:rPr lang="en-US" altLang="zh-CN" sz="1400" dirty="0">
                <a:solidFill>
                  <a:srgbClr val="008000"/>
                </a:solidFill>
              </a:rPr>
              <a:t>b </a:t>
            </a:r>
          </a:p>
          <a:p>
            <a:pPr defTabSz="363538"/>
            <a:r>
              <a:rPr lang="en-US" altLang="zh-CN" sz="1400" dirty="0"/>
              <a:t>	if(a&lt;b) swap(pointer_1,pointer_2</a:t>
            </a:r>
            <a:r>
              <a:rPr lang="en-US" altLang="zh-CN" sz="1400" dirty="0" smtClean="0"/>
              <a:t>);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r>
              <a:rPr lang="zh-CN" altLang="en-US" sz="1400" dirty="0">
                <a:solidFill>
                  <a:srgbClr val="008000"/>
                </a:solidFill>
              </a:rPr>
              <a:t>，调用</a:t>
            </a:r>
            <a:r>
              <a:rPr lang="en-US" altLang="zh-CN" sz="1400" dirty="0">
                <a:solidFill>
                  <a:srgbClr val="008000"/>
                </a:solidFill>
              </a:rPr>
              <a:t>swap</a:t>
            </a:r>
            <a:r>
              <a:rPr lang="zh-CN" altLang="en-US" sz="1400" dirty="0">
                <a:solidFill>
                  <a:srgbClr val="008000"/>
                </a:solidFill>
              </a:rPr>
              <a:t>函数</a:t>
            </a:r>
          </a:p>
          <a:p>
            <a:pPr defTabSz="363538"/>
            <a:r>
              <a:rPr lang="zh-CN" altLang="en-US" sz="1400" dirty="0"/>
              <a:t>	</a:t>
            </a:r>
            <a:r>
              <a:rPr lang="en-US" altLang="zh-CN" sz="1400" dirty="0" err="1"/>
              <a:t>printf</a:t>
            </a:r>
            <a:r>
              <a:rPr lang="en-US" altLang="zh-CN" sz="1400" dirty="0"/>
              <a:t>("max=%</a:t>
            </a:r>
            <a:r>
              <a:rPr lang="en-US" altLang="zh-CN" sz="1400" dirty="0" err="1"/>
              <a:t>d,min</a:t>
            </a:r>
            <a:r>
              <a:rPr lang="en-US" altLang="zh-CN" sz="1400" dirty="0"/>
              <a:t>=%d\n",</a:t>
            </a:r>
            <a:r>
              <a:rPr lang="en-US" altLang="zh-CN" sz="1400" dirty="0" err="1"/>
              <a:t>a,b</a:t>
            </a:r>
            <a:r>
              <a:rPr lang="en-US" altLang="zh-CN" sz="1400" dirty="0"/>
              <a:t>); </a:t>
            </a:r>
            <a:r>
              <a:rPr lang="en-US" altLang="zh-CN" sz="1400" dirty="0" smtClean="0"/>
              <a:t>	</a:t>
            </a:r>
            <a:r>
              <a:rPr lang="en-US" altLang="zh-CN" sz="1400" dirty="0">
                <a:solidFill>
                  <a:srgbClr val="008000"/>
                </a:solidFill>
              </a:rPr>
              <a:t>//</a:t>
            </a:r>
            <a:r>
              <a:rPr lang="zh-CN" altLang="en-US" sz="1400" dirty="0">
                <a:solidFill>
                  <a:srgbClr val="008000"/>
                </a:solidFill>
              </a:rPr>
              <a:t>输出结果</a:t>
            </a:r>
          </a:p>
          <a:p>
            <a:pPr defTabSz="363538"/>
            <a:r>
              <a:rPr lang="zh-CN" altLang="en-US" sz="1400" dirty="0"/>
              <a:t>	</a:t>
            </a:r>
            <a:r>
              <a:rPr lang="en-US" altLang="zh-CN" sz="1400" dirty="0"/>
              <a:t>return 0;</a:t>
            </a:r>
          </a:p>
          <a:p>
            <a:pPr defTabSz="363538"/>
            <a:r>
              <a:rPr lang="en-US" altLang="zh-CN" sz="1400" dirty="0"/>
              <a:t>}</a:t>
            </a:r>
          </a:p>
          <a:p>
            <a:pPr defTabSz="363538"/>
            <a:endParaRPr lang="en-US" altLang="zh-CN" sz="1400" dirty="0"/>
          </a:p>
          <a:p>
            <a:pPr defTabSz="363538"/>
            <a:r>
              <a:rPr lang="en-US" altLang="zh-CN" sz="1400" dirty="0"/>
              <a:t>void swap(</a:t>
            </a:r>
            <a:r>
              <a:rPr lang="en-US" altLang="zh-CN" sz="1400" dirty="0" err="1"/>
              <a:t>int</a:t>
            </a:r>
            <a:r>
              <a:rPr lang="en-US" altLang="zh-CN" sz="1400" dirty="0"/>
              <a:t> *p1,int *p2</a:t>
            </a:r>
            <a:r>
              <a:rPr lang="en-US" altLang="zh-CN" sz="1400" dirty="0" smtClean="0"/>
              <a:t>)</a:t>
            </a:r>
            <a:r>
              <a:rPr lang="en-US" altLang="zh-CN" sz="1400" dirty="0"/>
              <a:t> </a:t>
            </a:r>
            <a:r>
              <a:rPr lang="en-US" altLang="zh-CN" sz="1400" dirty="0" smtClean="0">
                <a:solidFill>
                  <a:srgbClr val="008000"/>
                </a:solidFill>
              </a:rPr>
              <a:t>//</a:t>
            </a:r>
            <a:r>
              <a:rPr lang="zh-CN" altLang="en-US" sz="1400" dirty="0">
                <a:solidFill>
                  <a:srgbClr val="008000"/>
                </a:solidFill>
              </a:rPr>
              <a:t>定义</a:t>
            </a:r>
            <a:r>
              <a:rPr lang="en-US" altLang="zh-CN" sz="1400" dirty="0">
                <a:solidFill>
                  <a:srgbClr val="008000"/>
                </a:solidFill>
              </a:rPr>
              <a:t>swap</a:t>
            </a:r>
            <a:r>
              <a:rPr lang="zh-CN" altLang="en-US" sz="1400" dirty="0">
                <a:solidFill>
                  <a:srgbClr val="008000"/>
                </a:solidFill>
              </a:rPr>
              <a:t>函数</a:t>
            </a:r>
          </a:p>
          <a:p>
            <a:pPr defTabSz="363538"/>
            <a:r>
              <a:rPr lang="en-US" altLang="zh-CN" sz="1400" dirty="0"/>
              <a:t>{	</a:t>
            </a:r>
            <a:r>
              <a:rPr lang="en-US" altLang="zh-CN" sz="1400" dirty="0" err="1"/>
              <a:t>int</a:t>
            </a:r>
            <a:r>
              <a:rPr lang="en-US" altLang="zh-CN" sz="1400" dirty="0"/>
              <a:t> temp;</a:t>
            </a:r>
          </a:p>
          <a:p>
            <a:pPr defTabSz="363538"/>
            <a:r>
              <a:rPr lang="en-US" altLang="zh-CN" sz="1400" dirty="0"/>
              <a:t>	</a:t>
            </a:r>
            <a:r>
              <a:rPr lang="en-US" altLang="zh-CN" sz="1400" dirty="0">
                <a:solidFill>
                  <a:schemeClr val="accent6"/>
                </a:solidFill>
              </a:rPr>
              <a:t>temp=*p1</a:t>
            </a:r>
            <a:r>
              <a:rPr lang="en-US" altLang="zh-CN" sz="1400" b="1" dirty="0" smtClean="0">
                <a:solidFill>
                  <a:schemeClr val="accent6"/>
                </a:solidFill>
              </a:rPr>
              <a:t>;</a:t>
            </a:r>
            <a:r>
              <a:rPr lang="en-US" altLang="zh-CN" sz="1400" b="1" dirty="0" smtClean="0">
                <a:solidFill>
                  <a:srgbClr val="008000"/>
                </a:solidFill>
              </a:rPr>
              <a:t>//</a:t>
            </a:r>
            <a:r>
              <a:rPr lang="zh-CN" altLang="en-US" sz="1400" b="1" dirty="0">
                <a:solidFill>
                  <a:srgbClr val="008000"/>
                </a:solidFill>
              </a:rPr>
              <a:t>使*</a:t>
            </a:r>
            <a:r>
              <a:rPr lang="en-US" altLang="zh-CN" sz="1400" b="1" dirty="0">
                <a:solidFill>
                  <a:srgbClr val="008000"/>
                </a:solidFill>
              </a:rPr>
              <a:t>p1</a:t>
            </a:r>
            <a:r>
              <a:rPr lang="zh-CN" altLang="en-US" sz="1400" b="1" dirty="0">
                <a:solidFill>
                  <a:srgbClr val="008000"/>
                </a:solidFill>
              </a:rPr>
              <a:t>和*</a:t>
            </a:r>
            <a:r>
              <a:rPr lang="en-US" altLang="zh-CN" sz="1400" b="1" dirty="0">
                <a:solidFill>
                  <a:srgbClr val="008000"/>
                </a:solidFill>
              </a:rPr>
              <a:t>p2</a:t>
            </a:r>
            <a:r>
              <a:rPr lang="zh-CN" altLang="en-US" sz="1400" b="1" dirty="0" smtClean="0">
                <a:solidFill>
                  <a:srgbClr val="008000"/>
                </a:solidFill>
              </a:rPr>
              <a:t>互换</a:t>
            </a:r>
            <a:r>
              <a:rPr lang="en-US" altLang="zh-CN" sz="1400" b="1" dirty="0" smtClean="0">
                <a:solidFill>
                  <a:srgbClr val="008000"/>
                </a:solidFill>
              </a:rPr>
              <a:t>(p1</a:t>
            </a:r>
            <a:r>
              <a:rPr lang="zh-CN" altLang="en-US" sz="1400" b="1" dirty="0" smtClean="0">
                <a:solidFill>
                  <a:srgbClr val="008000"/>
                </a:solidFill>
              </a:rPr>
              <a:t>和</a:t>
            </a:r>
            <a:r>
              <a:rPr lang="en-US" altLang="zh-CN" sz="1400" b="1" dirty="0" smtClean="0">
                <a:solidFill>
                  <a:srgbClr val="008000"/>
                </a:solidFill>
              </a:rPr>
              <a:t>p2</a:t>
            </a:r>
            <a:r>
              <a:rPr lang="zh-CN" altLang="en-US" sz="1400" b="1" dirty="0" smtClean="0">
                <a:solidFill>
                  <a:srgbClr val="008000"/>
                </a:solidFill>
              </a:rPr>
              <a:t>指向存储单元内容的互换</a:t>
            </a:r>
            <a:r>
              <a:rPr lang="en-US" altLang="zh-CN" sz="1400" b="1" dirty="0" smtClean="0">
                <a:solidFill>
                  <a:srgbClr val="008000"/>
                </a:solidFill>
              </a:rPr>
              <a:t>)</a:t>
            </a:r>
            <a:endParaRPr lang="zh-CN" altLang="en-US" sz="1400" b="1" dirty="0">
              <a:solidFill>
                <a:srgbClr val="008000"/>
              </a:solidFill>
            </a:endParaRPr>
          </a:p>
          <a:p>
            <a:pPr defTabSz="363538"/>
            <a:r>
              <a:rPr lang="zh-CN" altLang="en-US" sz="1400" dirty="0"/>
              <a:t>	</a:t>
            </a:r>
            <a:r>
              <a:rPr lang="zh-CN" altLang="en-US" sz="1400" dirty="0">
                <a:solidFill>
                  <a:schemeClr val="accent6"/>
                </a:solidFill>
              </a:rPr>
              <a:t>*</a:t>
            </a:r>
            <a:r>
              <a:rPr lang="en-US" altLang="zh-CN" sz="1400" dirty="0">
                <a:solidFill>
                  <a:schemeClr val="accent6"/>
                </a:solidFill>
              </a:rPr>
              <a:t>p1=*p2;</a:t>
            </a:r>
          </a:p>
          <a:p>
            <a:pPr defTabSz="363538"/>
            <a:r>
              <a:rPr lang="en-US" altLang="zh-CN" sz="1400" dirty="0"/>
              <a:t>	</a:t>
            </a:r>
            <a:r>
              <a:rPr lang="en-US" altLang="zh-CN" sz="1400" dirty="0">
                <a:solidFill>
                  <a:schemeClr val="accent6"/>
                </a:solidFill>
              </a:rPr>
              <a:t>*p2=temp;</a:t>
            </a:r>
          </a:p>
          <a:p>
            <a:pPr defTabSz="363538"/>
            <a:r>
              <a:rPr lang="en-US" altLang="zh-CN" sz="1400" dirty="0" smtClean="0"/>
              <a:t>}	</a:t>
            </a:r>
            <a:r>
              <a:rPr lang="en-US" altLang="zh-CN" sz="1400" b="1" dirty="0" smtClean="0">
                <a:solidFill>
                  <a:srgbClr val="FF0000"/>
                </a:solidFill>
              </a:rPr>
              <a:t>//</a:t>
            </a:r>
            <a:r>
              <a:rPr lang="zh-CN" altLang="en-US" sz="1400" b="1" dirty="0" smtClean="0">
                <a:solidFill>
                  <a:srgbClr val="FF0000"/>
                </a:solidFill>
              </a:rPr>
              <a:t>本例交换</a:t>
            </a:r>
            <a:r>
              <a:rPr lang="en-US" altLang="zh-CN" sz="1400" b="1" dirty="0">
                <a:solidFill>
                  <a:srgbClr val="FF0000"/>
                </a:solidFill>
              </a:rPr>
              <a:t>a</a:t>
            </a:r>
            <a:r>
              <a:rPr lang="zh-CN" altLang="en-US" sz="1400" b="1" dirty="0">
                <a:solidFill>
                  <a:srgbClr val="FF0000"/>
                </a:solidFill>
              </a:rPr>
              <a:t>和</a:t>
            </a:r>
            <a:r>
              <a:rPr lang="en-US" altLang="zh-CN" sz="1400" b="1" dirty="0">
                <a:solidFill>
                  <a:srgbClr val="FF0000"/>
                </a:solidFill>
              </a:rPr>
              <a:t>b</a:t>
            </a:r>
            <a:r>
              <a:rPr lang="zh-CN" altLang="en-US" sz="1400" b="1" dirty="0">
                <a:solidFill>
                  <a:srgbClr val="FF0000"/>
                </a:solidFill>
              </a:rPr>
              <a:t>的值，而</a:t>
            </a:r>
            <a:r>
              <a:rPr lang="en-US" altLang="zh-CN" sz="1400" b="1" dirty="0">
                <a:solidFill>
                  <a:srgbClr val="FF0000"/>
                </a:solidFill>
              </a:rPr>
              <a:t>p1</a:t>
            </a:r>
            <a:r>
              <a:rPr lang="zh-CN" altLang="en-US" sz="1400" b="1" dirty="0">
                <a:solidFill>
                  <a:srgbClr val="FF0000"/>
                </a:solidFill>
              </a:rPr>
              <a:t>和</a:t>
            </a:r>
            <a:r>
              <a:rPr lang="en-US" altLang="zh-CN" sz="1400" b="1" dirty="0">
                <a:solidFill>
                  <a:srgbClr val="FF0000"/>
                </a:solidFill>
              </a:rPr>
              <a:t>p2</a:t>
            </a:r>
            <a:r>
              <a:rPr lang="zh-CN" altLang="en-US" sz="1400" b="1" dirty="0">
                <a:solidFill>
                  <a:srgbClr val="FF0000"/>
                </a:solidFill>
              </a:rPr>
              <a:t>的值不变。这恰和例</a:t>
            </a:r>
            <a:r>
              <a:rPr lang="en-US" altLang="zh-CN" sz="1400" b="1" dirty="0">
                <a:solidFill>
                  <a:srgbClr val="FF0000"/>
                </a:solidFill>
              </a:rPr>
              <a:t>8.2</a:t>
            </a:r>
            <a:r>
              <a:rPr lang="zh-CN" altLang="en-US" sz="1400" b="1" dirty="0" smtClean="0">
                <a:solidFill>
                  <a:srgbClr val="FF0000"/>
                </a:solidFill>
              </a:rPr>
              <a:t>相反</a:t>
            </a:r>
            <a:endParaRPr lang="en-US" altLang="zh-CN" sz="1400" b="1" dirty="0">
              <a:solidFill>
                <a:srgbClr val="FF0000"/>
              </a:solidFill>
            </a:endParaRPr>
          </a:p>
        </p:txBody>
      </p:sp>
      <p:cxnSp>
        <p:nvCxnSpPr>
          <p:cNvPr id="20" name="直接连接符 19">
            <a:extLst>
              <a:ext uri="{FF2B5EF4-FFF2-40B4-BE49-F238E27FC236}">
                <a16:creationId xmlns:a16="http://schemas.microsoft.com/office/drawing/2014/main" xmlns="" id="{48EC88E4-3DEA-4882-A2F7-2A2472A7E690}"/>
              </a:ext>
            </a:extLst>
          </p:cNvPr>
          <p:cNvCxnSpPr>
            <a:cxnSpLocks/>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xmlns="" id="{45C967AF-3871-4AAE-A875-A638B32B1FA1}"/>
              </a:ext>
            </a:extLst>
          </p:cNvPr>
          <p:cNvGrpSpPr/>
          <p:nvPr/>
        </p:nvGrpSpPr>
        <p:grpSpPr>
          <a:xfrm>
            <a:off x="5840969" y="2042436"/>
            <a:ext cx="325496" cy="260107"/>
            <a:chOff x="5926033" y="1926699"/>
            <a:chExt cx="325496" cy="260107"/>
          </a:xfrm>
        </p:grpSpPr>
        <p:sp>
          <p:nvSpPr>
            <p:cNvPr id="22" name="MH_Other_2">
              <a:extLst>
                <a:ext uri="{FF2B5EF4-FFF2-40B4-BE49-F238E27FC236}">
                  <a16:creationId xmlns:a16="http://schemas.microsoft.com/office/drawing/2014/main" xmlns=""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a:extLst>
                <a:ext uri="{FF2B5EF4-FFF2-40B4-BE49-F238E27FC236}">
                  <a16:creationId xmlns:a16="http://schemas.microsoft.com/office/drawing/2014/main" xmlns=""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a:extLst>
                <a:ext uri="{FF2B5EF4-FFF2-40B4-BE49-F238E27FC236}">
                  <a16:creationId xmlns:a16="http://schemas.microsoft.com/office/drawing/2014/main" xmlns=""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a:extLst>
                <a:ext uri="{FF2B5EF4-FFF2-40B4-BE49-F238E27FC236}">
                  <a16:creationId xmlns:a16="http://schemas.microsoft.com/office/drawing/2014/main" xmlns=""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a:extLst>
                <a:ext uri="{FF2B5EF4-FFF2-40B4-BE49-F238E27FC236}">
                  <a16:creationId xmlns:a16="http://schemas.microsoft.com/office/drawing/2014/main" xmlns=""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a:extLst>
                <a:ext uri="{FF2B5EF4-FFF2-40B4-BE49-F238E27FC236}">
                  <a16:creationId xmlns:a16="http://schemas.microsoft.com/office/drawing/2014/main" xmlns=""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a:extLst>
              <a:ext uri="{FF2B5EF4-FFF2-40B4-BE49-F238E27FC236}">
                <a16:creationId xmlns:a16="http://schemas.microsoft.com/office/drawing/2014/main" xmlns="" id="{B236A711-9DB9-47FD-9B2E-498AAC59691E}"/>
              </a:ext>
            </a:extLst>
          </p:cNvPr>
          <p:cNvGrpSpPr/>
          <p:nvPr/>
        </p:nvGrpSpPr>
        <p:grpSpPr>
          <a:xfrm>
            <a:off x="5840969" y="3319522"/>
            <a:ext cx="325496" cy="260106"/>
            <a:chOff x="5926033" y="5434781"/>
            <a:chExt cx="325496" cy="260106"/>
          </a:xfrm>
        </p:grpSpPr>
        <p:sp>
          <p:nvSpPr>
            <p:cNvPr id="30" name="MH_Other_8">
              <a:extLst>
                <a:ext uri="{FF2B5EF4-FFF2-40B4-BE49-F238E27FC236}">
                  <a16:creationId xmlns:a16="http://schemas.microsoft.com/office/drawing/2014/main" xmlns=""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a:extLst>
                <a:ext uri="{FF2B5EF4-FFF2-40B4-BE49-F238E27FC236}">
                  <a16:creationId xmlns:a16="http://schemas.microsoft.com/office/drawing/2014/main" xmlns=""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a:extLst>
                <a:ext uri="{FF2B5EF4-FFF2-40B4-BE49-F238E27FC236}">
                  <a16:creationId xmlns:a16="http://schemas.microsoft.com/office/drawing/2014/main" xmlns=""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a:extLst>
                <a:ext uri="{FF2B5EF4-FFF2-40B4-BE49-F238E27FC236}">
                  <a16:creationId xmlns:a16="http://schemas.microsoft.com/office/drawing/2014/main" xmlns=""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a:extLst>
                <a:ext uri="{FF2B5EF4-FFF2-40B4-BE49-F238E27FC236}">
                  <a16:creationId xmlns:a16="http://schemas.microsoft.com/office/drawing/2014/main" xmlns=""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a:extLst>
                <a:ext uri="{FF2B5EF4-FFF2-40B4-BE49-F238E27FC236}">
                  <a16:creationId xmlns:a16="http://schemas.microsoft.com/office/drawing/2014/main" xmlns=""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extLst>
              <p:ext uri="{D42A27DB-BD31-4B8C-83A1-F6EECF244321}">
                <p14:modId xmlns:p14="http://schemas.microsoft.com/office/powerpoint/2010/main" val="1330978751"/>
              </p:ext>
            </p:extLst>
          </p:nvPr>
        </p:nvGraphicFramePr>
        <p:xfrm>
          <a:off x="213359" y="4484761"/>
          <a:ext cx="2747356" cy="1341120"/>
        </p:xfrm>
        <a:graphic>
          <a:graphicData uri="http://schemas.openxmlformats.org/drawingml/2006/table">
            <a:tbl>
              <a:tblPr>
                <a:tableStyleId>{5C22544A-7EE6-4342-B048-85BDC9FD1C3A}</a:tableStyleId>
              </a:tblPr>
              <a:tblGrid>
                <a:gridCol w="1249707">
                  <a:extLst>
                    <a:ext uri="{9D8B030D-6E8A-4147-A177-3AD203B41FA5}">
                      <a16:colId xmlns:a16="http://schemas.microsoft.com/office/drawing/2014/main" xmlns="" val="479119075"/>
                    </a:ext>
                  </a:extLst>
                </a:gridCol>
                <a:gridCol w="247942">
                  <a:extLst>
                    <a:ext uri="{9D8B030D-6E8A-4147-A177-3AD203B41FA5}">
                      <a16:colId xmlns:a16="http://schemas.microsoft.com/office/drawing/2014/main" xmlns="" val="1335106484"/>
                    </a:ext>
                  </a:extLst>
                </a:gridCol>
                <a:gridCol w="1249707">
                  <a:extLst>
                    <a:ext uri="{9D8B030D-6E8A-4147-A177-3AD203B41FA5}">
                      <a16:colId xmlns:a16="http://schemas.microsoft.com/office/drawing/2014/main" xmlns="" val="440846564"/>
                    </a:ext>
                  </a:extLst>
                </a:gridCol>
              </a:tblGrid>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dirty="0" smtClean="0"/>
                        <a:t>&amp;a</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1600" smtClean="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4120528907"/>
                  </a:ext>
                </a:extLst>
              </a:tr>
              <a:tr h="324000">
                <a:tc>
                  <a:txBody>
                    <a:bodyPr/>
                    <a:lstStyle/>
                    <a:p>
                      <a:pPr algn="ctr"/>
                      <a:r>
                        <a:rPr lang="en-US" altLang="zh-CN" sz="1600" smtClean="0"/>
                        <a:t>pointer_2</a:t>
                      </a:r>
                      <a:endParaRPr lang="zh-CN" altLang="en-US" sz="160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24000">
                <a:tc>
                  <a:txBody>
                    <a:bodyPr/>
                    <a:lstStyle/>
                    <a:p>
                      <a:pPr algn="ctr"/>
                      <a:r>
                        <a:rPr lang="en-US" altLang="zh-CN" sz="1600" dirty="0" smtClean="0"/>
                        <a:t>&amp;b</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1600" smtClean="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3390088585"/>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414969646"/>
              </p:ext>
            </p:extLst>
          </p:nvPr>
        </p:nvGraphicFramePr>
        <p:xfrm>
          <a:off x="3215640" y="3920120"/>
          <a:ext cx="2624492" cy="1341120"/>
        </p:xfrm>
        <a:graphic>
          <a:graphicData uri="http://schemas.openxmlformats.org/drawingml/2006/table">
            <a:tbl>
              <a:tblPr>
                <a:tableStyleId>{5C22544A-7EE6-4342-B048-85BDC9FD1C3A}</a:tableStyleId>
              </a:tblPr>
              <a:tblGrid>
                <a:gridCol w="1193819">
                  <a:extLst>
                    <a:ext uri="{9D8B030D-6E8A-4147-A177-3AD203B41FA5}">
                      <a16:colId xmlns:a16="http://schemas.microsoft.com/office/drawing/2014/main" xmlns="" val="479119075"/>
                    </a:ext>
                  </a:extLst>
                </a:gridCol>
                <a:gridCol w="236854">
                  <a:extLst>
                    <a:ext uri="{9D8B030D-6E8A-4147-A177-3AD203B41FA5}">
                      <a16:colId xmlns:a16="http://schemas.microsoft.com/office/drawing/2014/main" xmlns="" val="1335106484"/>
                    </a:ext>
                  </a:extLst>
                </a:gridCol>
                <a:gridCol w="1193819">
                  <a:extLst>
                    <a:ext uri="{9D8B030D-6E8A-4147-A177-3AD203B41FA5}">
                      <a16:colId xmlns:a16="http://schemas.microsoft.com/office/drawing/2014/main" xmlns="" val="440846564"/>
                    </a:ext>
                  </a:extLst>
                </a:gridCol>
              </a:tblGrid>
              <a:tr h="324000">
                <a:tc>
                  <a:txBody>
                    <a:bodyPr/>
                    <a:lstStyle/>
                    <a:p>
                      <a:pPr algn="ctr"/>
                      <a:r>
                        <a:rPr lang="en-US" altLang="zh-CN" sz="1600" dirty="0" smtClean="0"/>
                        <a:t>p1</a:t>
                      </a:r>
                      <a:endParaRPr lang="zh-CN" altLang="en-US" sz="16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24000">
                <a:tc>
                  <a:txBody>
                    <a:bodyPr/>
                    <a:lstStyle/>
                    <a:p>
                      <a:pPr algn="ctr"/>
                      <a:r>
                        <a:rPr lang="en-US" altLang="zh-CN" sz="1600" dirty="0" smtClean="0"/>
                        <a:t>&amp;a</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24000">
                <a:tc>
                  <a:txBody>
                    <a:bodyPr/>
                    <a:lstStyle/>
                    <a:p>
                      <a:pPr algn="ctr"/>
                      <a:r>
                        <a:rPr lang="en-US" altLang="zh-CN" sz="1600" dirty="0" smtClean="0"/>
                        <a:t>pointer_1</a:t>
                      </a:r>
                      <a:endParaRPr lang="zh-CN" altLang="en-US" sz="16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3602199498"/>
                  </a:ext>
                </a:extLst>
              </a:tr>
              <a:tr h="324000">
                <a:tc>
                  <a:txBody>
                    <a:bodyPr/>
                    <a:lstStyle/>
                    <a:p>
                      <a:pPr algn="ctr"/>
                      <a:r>
                        <a:rPr lang="en-US" altLang="zh-CN" sz="1600" dirty="0" smtClean="0"/>
                        <a:t>&amp;a</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3191259911"/>
              </p:ext>
            </p:extLst>
          </p:nvPr>
        </p:nvGraphicFramePr>
        <p:xfrm>
          <a:off x="8900161" y="4435991"/>
          <a:ext cx="2698804" cy="1877570"/>
        </p:xfrm>
        <a:graphic>
          <a:graphicData uri="http://schemas.openxmlformats.org/drawingml/2006/table">
            <a:tbl>
              <a:tblPr>
                <a:tableStyleId>{5C22544A-7EE6-4342-B048-85BDC9FD1C3A}</a:tableStyleId>
              </a:tblPr>
              <a:tblGrid>
                <a:gridCol w="1227622">
                  <a:extLst>
                    <a:ext uri="{9D8B030D-6E8A-4147-A177-3AD203B41FA5}">
                      <a16:colId xmlns:a16="http://schemas.microsoft.com/office/drawing/2014/main" xmlns="" val="479119075"/>
                    </a:ext>
                  </a:extLst>
                </a:gridCol>
                <a:gridCol w="243560">
                  <a:extLst>
                    <a:ext uri="{9D8B030D-6E8A-4147-A177-3AD203B41FA5}">
                      <a16:colId xmlns:a16="http://schemas.microsoft.com/office/drawing/2014/main" xmlns="" val="1335106484"/>
                    </a:ext>
                  </a:extLst>
                </a:gridCol>
                <a:gridCol w="1227622">
                  <a:extLst>
                    <a:ext uri="{9D8B030D-6E8A-4147-A177-3AD203B41FA5}">
                      <a16:colId xmlns:a16="http://schemas.microsoft.com/office/drawing/2014/main" xmlns="" val="440846564"/>
                    </a:ext>
                  </a:extLst>
                </a:gridCol>
              </a:tblGrid>
              <a:tr h="594564">
                <a:tc>
                  <a:txBody>
                    <a:bodyPr/>
                    <a:lstStyle/>
                    <a:p>
                      <a:pPr algn="ctr"/>
                      <a:r>
                        <a:rPr lang="en-US" altLang="zh-CN" sz="1600" dirty="0" smtClean="0"/>
                        <a:t>pointer_1</a:t>
                      </a:r>
                      <a:endParaRPr lang="zh-CN" altLang="en-US" sz="16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44221">
                <a:tc>
                  <a:txBody>
                    <a:bodyPr/>
                    <a:lstStyle/>
                    <a:p>
                      <a:pPr algn="ctr"/>
                      <a:r>
                        <a:rPr lang="en-US" altLang="zh-CN" sz="1600" dirty="0" smtClean="0"/>
                        <a:t>&amp;a</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1600" smtClean="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4120528907"/>
                  </a:ext>
                </a:extLst>
              </a:tr>
              <a:tr h="594564">
                <a:tc>
                  <a:txBody>
                    <a:bodyPr/>
                    <a:lstStyle/>
                    <a:p>
                      <a:pPr algn="ctr"/>
                      <a:r>
                        <a:rPr lang="en-US" altLang="zh-CN" sz="1600" dirty="0" smtClean="0"/>
                        <a:t>pointer_2</a:t>
                      </a:r>
                      <a:endParaRPr lang="zh-CN" altLang="en-US" sz="16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344221">
                <a:tc>
                  <a:txBody>
                    <a:bodyPr/>
                    <a:lstStyle/>
                    <a:p>
                      <a:pPr algn="ctr"/>
                      <a:r>
                        <a:rPr lang="en-US" altLang="zh-CN" sz="1600" dirty="0" smtClean="0"/>
                        <a:t>&amp;b</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zh-CN" altLang="en-US" sz="1600" smtClean="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3390088585"/>
                  </a:ext>
                </a:extLst>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2281825335"/>
              </p:ext>
            </p:extLst>
          </p:nvPr>
        </p:nvGraphicFramePr>
        <p:xfrm>
          <a:off x="6094547" y="3920120"/>
          <a:ext cx="2625002" cy="1368160"/>
        </p:xfrm>
        <a:graphic>
          <a:graphicData uri="http://schemas.openxmlformats.org/drawingml/2006/table">
            <a:tbl>
              <a:tblPr>
                <a:tableStyleId>{5C22544A-7EE6-4342-B048-85BDC9FD1C3A}</a:tableStyleId>
              </a:tblPr>
              <a:tblGrid>
                <a:gridCol w="1194051">
                  <a:extLst>
                    <a:ext uri="{9D8B030D-6E8A-4147-A177-3AD203B41FA5}">
                      <a16:colId xmlns:a16="http://schemas.microsoft.com/office/drawing/2014/main" xmlns="" val="479119075"/>
                    </a:ext>
                  </a:extLst>
                </a:gridCol>
                <a:gridCol w="236900">
                  <a:extLst>
                    <a:ext uri="{9D8B030D-6E8A-4147-A177-3AD203B41FA5}">
                      <a16:colId xmlns:a16="http://schemas.microsoft.com/office/drawing/2014/main" xmlns="" val="1335106484"/>
                    </a:ext>
                  </a:extLst>
                </a:gridCol>
                <a:gridCol w="1194051">
                  <a:extLst>
                    <a:ext uri="{9D8B030D-6E8A-4147-A177-3AD203B41FA5}">
                      <a16:colId xmlns:a16="http://schemas.microsoft.com/office/drawing/2014/main" xmlns="" val="440846564"/>
                    </a:ext>
                  </a:extLst>
                </a:gridCol>
              </a:tblGrid>
              <a:tr h="334552">
                <a:tc>
                  <a:txBody>
                    <a:bodyPr/>
                    <a:lstStyle/>
                    <a:p>
                      <a:pPr algn="ctr"/>
                      <a:r>
                        <a:rPr lang="en-US" altLang="zh-CN" sz="1600" dirty="0" smtClean="0"/>
                        <a:t>p1</a:t>
                      </a:r>
                      <a:endParaRPr lang="zh-CN" altLang="en-US" sz="16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34552">
                <a:tc>
                  <a:txBody>
                    <a:bodyPr/>
                    <a:lstStyle/>
                    <a:p>
                      <a:pPr algn="ctr"/>
                      <a:r>
                        <a:rPr lang="en-US" altLang="zh-CN" sz="1600" dirty="0" smtClean="0"/>
                        <a:t>&amp;a</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a</a:t>
                      </a:r>
                      <a:endParaRPr lang="zh-CN" altLang="en-US" sz="160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62320">
                <a:tc>
                  <a:txBody>
                    <a:bodyPr/>
                    <a:lstStyle/>
                    <a:p>
                      <a:pPr algn="ctr"/>
                      <a:r>
                        <a:rPr lang="en-US" altLang="zh-CN" sz="1600" dirty="0" smtClean="0"/>
                        <a:t>pointer_1</a:t>
                      </a:r>
                      <a:endParaRPr lang="zh-CN" altLang="en-US" sz="16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3602199498"/>
                  </a:ext>
                </a:extLst>
              </a:tr>
              <a:tr h="334552">
                <a:tc>
                  <a:txBody>
                    <a:bodyPr/>
                    <a:lstStyle/>
                    <a:p>
                      <a:pPr algn="ctr"/>
                      <a:r>
                        <a:rPr lang="en-US" altLang="zh-CN" sz="1600" dirty="0" smtClean="0"/>
                        <a:t>&amp;a</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8" name="表格 47"/>
          <p:cNvGraphicFramePr>
            <a:graphicFrameLocks noGrp="1"/>
          </p:cNvGraphicFramePr>
          <p:nvPr>
            <p:extLst>
              <p:ext uri="{D42A27DB-BD31-4B8C-83A1-F6EECF244321}">
                <p14:modId xmlns:p14="http://schemas.microsoft.com/office/powerpoint/2010/main" val="3012563811"/>
              </p:ext>
            </p:extLst>
          </p:nvPr>
        </p:nvGraphicFramePr>
        <p:xfrm>
          <a:off x="3185159" y="5364481"/>
          <a:ext cx="2690167" cy="1373313"/>
        </p:xfrm>
        <a:graphic>
          <a:graphicData uri="http://schemas.openxmlformats.org/drawingml/2006/table">
            <a:tbl>
              <a:tblPr>
                <a:tableStyleId>{5C22544A-7EE6-4342-B048-85BDC9FD1C3A}</a:tableStyleId>
              </a:tblPr>
              <a:tblGrid>
                <a:gridCol w="1223693">
                  <a:extLst>
                    <a:ext uri="{9D8B030D-6E8A-4147-A177-3AD203B41FA5}">
                      <a16:colId xmlns:a16="http://schemas.microsoft.com/office/drawing/2014/main" xmlns="" val="479119075"/>
                    </a:ext>
                  </a:extLst>
                </a:gridCol>
                <a:gridCol w="242781">
                  <a:extLst>
                    <a:ext uri="{9D8B030D-6E8A-4147-A177-3AD203B41FA5}">
                      <a16:colId xmlns:a16="http://schemas.microsoft.com/office/drawing/2014/main" xmlns="" val="1335106484"/>
                    </a:ext>
                  </a:extLst>
                </a:gridCol>
                <a:gridCol w="1223693">
                  <a:extLst>
                    <a:ext uri="{9D8B030D-6E8A-4147-A177-3AD203B41FA5}">
                      <a16:colId xmlns:a16="http://schemas.microsoft.com/office/drawing/2014/main" xmlns="" val="440846564"/>
                    </a:ext>
                  </a:extLst>
                </a:gridCol>
              </a:tblGrid>
              <a:tr h="336994">
                <a:tc>
                  <a:txBody>
                    <a:bodyPr/>
                    <a:lstStyle/>
                    <a:p>
                      <a:pPr algn="ctr"/>
                      <a:r>
                        <a:rPr lang="en-US" altLang="zh-CN" sz="1600" dirty="0" smtClean="0"/>
                        <a:t>p2</a:t>
                      </a:r>
                      <a:endParaRPr lang="zh-CN" altLang="en-US" sz="16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36994">
                <a:tc>
                  <a:txBody>
                    <a:bodyPr/>
                    <a:lstStyle/>
                    <a:p>
                      <a:pPr algn="ctr"/>
                      <a:r>
                        <a:rPr lang="en-US" altLang="zh-CN" sz="1600" dirty="0" smtClean="0"/>
                        <a:t>&amp;b</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62331">
                <a:tc>
                  <a:txBody>
                    <a:bodyPr/>
                    <a:lstStyle/>
                    <a:p>
                      <a:pPr algn="ctr"/>
                      <a:r>
                        <a:rPr lang="en-US" altLang="zh-CN" sz="1600" smtClean="0"/>
                        <a:t>pointer_2</a:t>
                      </a:r>
                      <a:endParaRPr lang="zh-CN" altLang="en-US" sz="160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3602199498"/>
                  </a:ext>
                </a:extLst>
              </a:tr>
              <a:tr h="336994">
                <a:tc>
                  <a:txBody>
                    <a:bodyPr/>
                    <a:lstStyle/>
                    <a:p>
                      <a:pPr algn="ctr"/>
                      <a:r>
                        <a:rPr lang="en-US" altLang="zh-CN" sz="1600" dirty="0" smtClean="0"/>
                        <a:t>&amp;b</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graphicFrame>
        <p:nvGraphicFramePr>
          <p:cNvPr id="49" name="表格 48"/>
          <p:cNvGraphicFramePr>
            <a:graphicFrameLocks noGrp="1"/>
          </p:cNvGraphicFramePr>
          <p:nvPr>
            <p:extLst>
              <p:ext uri="{D42A27DB-BD31-4B8C-83A1-F6EECF244321}">
                <p14:modId xmlns:p14="http://schemas.microsoft.com/office/powerpoint/2010/main" val="3137055953"/>
              </p:ext>
            </p:extLst>
          </p:nvPr>
        </p:nvGraphicFramePr>
        <p:xfrm>
          <a:off x="6109787" y="5375500"/>
          <a:ext cx="2625002" cy="1353471"/>
        </p:xfrm>
        <a:graphic>
          <a:graphicData uri="http://schemas.openxmlformats.org/drawingml/2006/table">
            <a:tbl>
              <a:tblPr>
                <a:tableStyleId>{5C22544A-7EE6-4342-B048-85BDC9FD1C3A}</a:tableStyleId>
              </a:tblPr>
              <a:tblGrid>
                <a:gridCol w="1194051">
                  <a:extLst>
                    <a:ext uri="{9D8B030D-6E8A-4147-A177-3AD203B41FA5}">
                      <a16:colId xmlns:a16="http://schemas.microsoft.com/office/drawing/2014/main" xmlns="" val="479119075"/>
                    </a:ext>
                  </a:extLst>
                </a:gridCol>
                <a:gridCol w="236900">
                  <a:extLst>
                    <a:ext uri="{9D8B030D-6E8A-4147-A177-3AD203B41FA5}">
                      <a16:colId xmlns:a16="http://schemas.microsoft.com/office/drawing/2014/main" xmlns="" val="1335106484"/>
                    </a:ext>
                  </a:extLst>
                </a:gridCol>
                <a:gridCol w="1194051">
                  <a:extLst>
                    <a:ext uri="{9D8B030D-6E8A-4147-A177-3AD203B41FA5}">
                      <a16:colId xmlns:a16="http://schemas.microsoft.com/office/drawing/2014/main" xmlns="" val="440846564"/>
                    </a:ext>
                  </a:extLst>
                </a:gridCol>
              </a:tblGrid>
              <a:tr h="339397">
                <a:tc>
                  <a:txBody>
                    <a:bodyPr/>
                    <a:lstStyle/>
                    <a:p>
                      <a:pPr algn="ctr"/>
                      <a:r>
                        <a:rPr lang="en-US" altLang="zh-CN" sz="1600" dirty="0" smtClean="0"/>
                        <a:t>p2</a:t>
                      </a:r>
                      <a:endParaRPr lang="zh-CN" altLang="en-US" sz="1600"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339397">
                <a:tc>
                  <a:txBody>
                    <a:bodyPr/>
                    <a:lstStyle/>
                    <a:p>
                      <a:pPr algn="ctr"/>
                      <a:r>
                        <a:rPr lang="en-US" altLang="zh-CN" sz="1600" dirty="0" smtClean="0"/>
                        <a:t>&amp;b</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120528907"/>
                  </a:ext>
                </a:extLst>
              </a:tr>
              <a:tr h="331266">
                <a:tc>
                  <a:txBody>
                    <a:bodyPr/>
                    <a:lstStyle/>
                    <a:p>
                      <a:pPr algn="ctr"/>
                      <a:r>
                        <a:rPr lang="en-US" altLang="zh-CN" sz="1600" smtClean="0"/>
                        <a:t>pointer_2</a:t>
                      </a:r>
                      <a:endParaRPr lang="zh-CN" altLang="en-US" sz="160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3602199498"/>
                  </a:ext>
                </a:extLst>
              </a:tr>
              <a:tr h="339397">
                <a:tc>
                  <a:txBody>
                    <a:bodyPr/>
                    <a:lstStyle/>
                    <a:p>
                      <a:pPr algn="ctr"/>
                      <a:r>
                        <a:rPr lang="en-US" altLang="zh-CN" sz="1600" dirty="0" smtClean="0"/>
                        <a:t>&amp;b</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zh-CN" altLang="en-US" sz="160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390088585"/>
                  </a:ext>
                </a:extLst>
              </a:tr>
            </a:tbl>
          </a:graphicData>
        </a:graphic>
      </p:graphicFrame>
      <p:cxnSp>
        <p:nvCxnSpPr>
          <p:cNvPr id="50" name="直接箭头连接符 49"/>
          <p:cNvCxnSpPr/>
          <p:nvPr/>
        </p:nvCxnSpPr>
        <p:spPr>
          <a:xfrm>
            <a:off x="4540037" y="44359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425398"/>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841695"/>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825881"/>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766553"/>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172258"/>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749504"/>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19162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15" cstate="print"/>
          <a:stretch>
            <a:fillRect/>
          </a:stretch>
        </p:blipFill>
        <p:spPr>
          <a:xfrm>
            <a:off x="8486775" y="663820"/>
            <a:ext cx="3476625" cy="838200"/>
          </a:xfrm>
          <a:prstGeom prst="rect">
            <a:avLst/>
          </a:prstGeom>
        </p:spPr>
      </p:pic>
      <p:sp>
        <p:nvSpPr>
          <p:cNvPr id="4" name="灯片编号占位符 3"/>
          <p:cNvSpPr>
            <a:spLocks noGrp="1"/>
          </p:cNvSpPr>
          <p:nvPr>
            <p:ph type="sldNum" sz="quarter" idx="12"/>
          </p:nvPr>
        </p:nvSpPr>
        <p:spPr/>
        <p:txBody>
          <a:bodyPr/>
          <a:lstStyle/>
          <a:p>
            <a:fld id="{B058512A-BF6F-43D0-855A-BBBF14572BDB}" type="slidenum">
              <a:rPr lang="zh-CN" altLang="en-US" smtClean="0"/>
              <a:pPr/>
              <a:t>8</a:t>
            </a:fld>
            <a:endParaRPr lang="zh-CN" altLang="en-US"/>
          </a:p>
        </p:txBody>
      </p:sp>
    </p:spTree>
    <p:extLst>
      <p:ext uri="{BB962C8B-B14F-4D97-AF65-F5344CB8AC3E}">
        <p14:creationId xmlns:p14="http://schemas.microsoft.com/office/powerpoint/2010/main" val="3341527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95778"/>
            <a:ext cx="10515600" cy="1325563"/>
          </a:xfrm>
        </p:spPr>
        <p:txBody>
          <a:bodyPr>
            <a:normAutofit/>
          </a:bodyPr>
          <a:lstStyle/>
          <a:p>
            <a:r>
              <a:rPr lang="zh-CN" altLang="en-US" sz="2800" dirty="0"/>
              <a:t>指针变量作为函数参数（地址传递</a:t>
            </a:r>
            <a:r>
              <a:rPr lang="en-US" altLang="zh-CN" sz="2800" dirty="0"/>
              <a:t>, </a:t>
            </a:r>
            <a:r>
              <a:rPr lang="zh-CN" altLang="en-US" sz="2800" dirty="0"/>
              <a:t>形参和实参指向同一存储单元）</a:t>
            </a:r>
          </a:p>
        </p:txBody>
      </p:sp>
      <p:sp>
        <p:nvSpPr>
          <p:cNvPr id="3" name="内容占位符 2"/>
          <p:cNvSpPr>
            <a:spLocks noGrp="1"/>
          </p:cNvSpPr>
          <p:nvPr>
            <p:ph idx="1"/>
          </p:nvPr>
        </p:nvSpPr>
        <p:spPr>
          <a:xfrm>
            <a:off x="413649" y="801207"/>
            <a:ext cx="11185316" cy="552660"/>
          </a:xfrm>
        </p:spPr>
        <p:txBody>
          <a:bodyPr>
            <a:noAutofit/>
          </a:bodyPr>
          <a:lstStyle/>
          <a:p>
            <a:pPr marL="88900" indent="-88900">
              <a:lnSpc>
                <a:spcPct val="120000"/>
              </a:lnSpc>
              <a:buNone/>
            </a:pPr>
            <a:r>
              <a:rPr lang="en-US" altLang="zh-CN" sz="2000" dirty="0" smtClean="0">
                <a:solidFill>
                  <a:schemeClr val="accent1"/>
                </a:solidFill>
              </a:rPr>
              <a:t>【</a:t>
            </a:r>
            <a:r>
              <a:rPr lang="zh-CN" altLang="en-US" sz="2000" dirty="0" smtClean="0">
                <a:solidFill>
                  <a:schemeClr val="accent1"/>
                </a:solidFill>
              </a:rPr>
              <a:t>例</a:t>
            </a:r>
            <a:r>
              <a:rPr lang="en-US" altLang="zh-CN" sz="2000" dirty="0" smtClean="0">
                <a:solidFill>
                  <a:schemeClr val="accent1"/>
                </a:solidFill>
              </a:rPr>
              <a:t>8.3】</a:t>
            </a:r>
            <a:r>
              <a:rPr lang="zh-CN" altLang="en-US" sz="2000" dirty="0">
                <a:solidFill>
                  <a:schemeClr val="accent1"/>
                </a:solidFill>
              </a:rPr>
              <a:t>题目要求同例</a:t>
            </a:r>
            <a:r>
              <a:rPr lang="en-US" altLang="zh-CN" sz="2000" dirty="0">
                <a:solidFill>
                  <a:schemeClr val="accent1"/>
                </a:solidFill>
              </a:rPr>
              <a:t>8.2</a:t>
            </a:r>
            <a:r>
              <a:rPr lang="zh-CN" altLang="en-US" sz="2000" dirty="0">
                <a:solidFill>
                  <a:schemeClr val="accent1"/>
                </a:solidFill>
              </a:rPr>
              <a:t>，即对输入的两个整数按大小顺序输出。现用函数处理，而且用指针类型的数据作函数参数。</a:t>
            </a:r>
          </a:p>
        </p:txBody>
      </p:sp>
      <p:sp>
        <p:nvSpPr>
          <p:cNvPr id="38" name="圆角矩形 12">
            <a:extLst>
              <a:ext uri="{FF2B5EF4-FFF2-40B4-BE49-F238E27FC236}">
                <a16:creationId xmlns:a16="http://schemas.microsoft.com/office/drawing/2014/main" xmlns="" id="{0F049BFC-9696-4323-94B2-76251E60074B}"/>
              </a:ext>
            </a:extLst>
          </p:cNvPr>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t>void swap(</a:t>
            </a:r>
            <a:r>
              <a:rPr lang="en-US" altLang="zh-CN" sz="1400" dirty="0" err="1"/>
              <a:t>int</a:t>
            </a:r>
            <a:r>
              <a:rPr lang="en-US" altLang="zh-CN" sz="1400" dirty="0"/>
              <a:t> *p1,int *p2</a:t>
            </a:r>
            <a:r>
              <a:rPr lang="en-US" altLang="zh-CN" sz="1400" dirty="0" smtClean="0"/>
              <a:t>) </a:t>
            </a:r>
            <a:r>
              <a:rPr lang="en-US" altLang="zh-CN" sz="1400" b="1" dirty="0" smtClean="0"/>
              <a:t>// </a:t>
            </a:r>
            <a:r>
              <a:rPr lang="zh-CN" altLang="en-US" sz="1400" b="1" dirty="0" smtClean="0"/>
              <a:t>地址传递</a:t>
            </a:r>
            <a:endParaRPr lang="zh-CN" altLang="en-US" sz="1400" b="1" dirty="0">
              <a:solidFill>
                <a:srgbClr val="008000"/>
              </a:solidFill>
            </a:endParaRPr>
          </a:p>
          <a:p>
            <a:pPr defTabSz="363538"/>
            <a:r>
              <a:rPr lang="en-US" altLang="zh-CN" sz="1400" dirty="0"/>
              <a:t>{	</a:t>
            </a:r>
            <a:r>
              <a:rPr lang="en-US" altLang="zh-CN" sz="1400" dirty="0" err="1"/>
              <a:t>int</a:t>
            </a:r>
            <a:r>
              <a:rPr lang="en-US" altLang="zh-CN" sz="1400" dirty="0"/>
              <a:t> temp;</a:t>
            </a:r>
          </a:p>
          <a:p>
            <a:pPr defTabSz="363538"/>
            <a:r>
              <a:rPr lang="en-US" altLang="zh-CN" sz="1400" dirty="0"/>
              <a:t>	</a:t>
            </a:r>
            <a:r>
              <a:rPr lang="en-US" altLang="zh-CN" sz="1400" dirty="0">
                <a:solidFill>
                  <a:schemeClr val="tx1"/>
                </a:solidFill>
              </a:rPr>
              <a:t>temp=*p1;	</a:t>
            </a:r>
            <a:r>
              <a:rPr lang="en-US" altLang="zh-CN" sz="1400" dirty="0"/>
              <a:t>		</a:t>
            </a:r>
            <a:r>
              <a:rPr lang="en-US" altLang="zh-CN" sz="1400" dirty="0" smtClean="0">
                <a:solidFill>
                  <a:srgbClr val="008000"/>
                </a:solidFill>
              </a:rPr>
              <a:t>//</a:t>
            </a:r>
            <a:r>
              <a:rPr lang="zh-CN" altLang="en-US" sz="1400" dirty="0">
                <a:solidFill>
                  <a:srgbClr val="008000"/>
                </a:solidFill>
              </a:rPr>
              <a:t>使*</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r>
              <a:rPr lang="zh-CN" altLang="en-US" sz="1400" dirty="0">
                <a:solidFill>
                  <a:srgbClr val="008000"/>
                </a:solidFill>
              </a:rPr>
              <a:t>互换</a:t>
            </a:r>
          </a:p>
          <a:p>
            <a:pPr defTabSz="363538"/>
            <a:r>
              <a:rPr lang="zh-CN" altLang="en-US" sz="1400" dirty="0"/>
              <a:t>	</a:t>
            </a:r>
            <a:r>
              <a:rPr lang="zh-CN" altLang="en-US" sz="1400" dirty="0">
                <a:solidFill>
                  <a:schemeClr val="tx1"/>
                </a:solidFill>
              </a:rPr>
              <a:t>*</a:t>
            </a:r>
            <a:r>
              <a:rPr lang="en-US" altLang="zh-CN" sz="1400" dirty="0">
                <a:solidFill>
                  <a:schemeClr val="tx1"/>
                </a:solidFill>
              </a:rPr>
              <a:t>p1=*p2;</a:t>
            </a:r>
          </a:p>
          <a:p>
            <a:pPr defTabSz="363538"/>
            <a:r>
              <a:rPr lang="en-US" altLang="zh-CN" sz="1400" dirty="0">
                <a:solidFill>
                  <a:schemeClr val="tx1"/>
                </a:solidFill>
              </a:rPr>
              <a:t>	*p2=temp;</a:t>
            </a:r>
          </a:p>
          <a:p>
            <a:pPr defTabSz="363538"/>
            <a:r>
              <a:rPr lang="en-US" altLang="zh-CN" sz="1400" dirty="0"/>
              <a:t>}</a:t>
            </a:r>
          </a:p>
        </p:txBody>
      </p:sp>
      <p:pic>
        <p:nvPicPr>
          <p:cNvPr id="40" name="图片 39">
            <a:extLst>
              <a:ext uri="{FF2B5EF4-FFF2-40B4-BE49-F238E27FC236}">
                <a16:creationId xmlns:a16="http://schemas.microsoft.com/office/drawing/2014/main" xmlns="" id="{EC7F420D-6316-480A-A6EA-5B56568F664C}"/>
              </a:ext>
            </a:extLst>
          </p:cNvPr>
          <p:cNvPicPr>
            <a:picLocks noChangeAspect="1"/>
          </p:cNvPicPr>
          <p:nvPr/>
        </p:nvPicPr>
        <p:blipFill>
          <a:blip r:embed="rId5" cstate="print"/>
          <a:stretch>
            <a:fillRect/>
          </a:stretch>
        </p:blipFill>
        <p:spPr>
          <a:xfrm>
            <a:off x="3105503" y="2752806"/>
            <a:ext cx="552450" cy="542925"/>
          </a:xfrm>
          <a:prstGeom prst="rect">
            <a:avLst/>
          </a:prstGeom>
        </p:spPr>
      </p:pic>
      <p:sp>
        <p:nvSpPr>
          <p:cNvPr id="41" name="圆角矩形 12">
            <a:extLst>
              <a:ext uri="{FF2B5EF4-FFF2-40B4-BE49-F238E27FC236}">
                <a16:creationId xmlns:a16="http://schemas.microsoft.com/office/drawing/2014/main" xmlns="" id="{0F049BFC-9696-4323-94B2-76251E60074B}"/>
              </a:ext>
            </a:extLst>
          </p:cNvPr>
          <p:cNvSpPr/>
          <p:nvPr/>
        </p:nvSpPr>
        <p:spPr>
          <a:xfrm>
            <a:off x="4520456" y="1728199"/>
            <a:ext cx="361741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solidFill>
                  <a:schemeClr val="tx1"/>
                </a:solidFill>
              </a:rPr>
              <a:t>void swap(</a:t>
            </a:r>
            <a:r>
              <a:rPr lang="en-US" altLang="zh-CN" sz="1400" dirty="0" err="1">
                <a:solidFill>
                  <a:schemeClr val="tx1"/>
                </a:solidFill>
              </a:rPr>
              <a:t>int</a:t>
            </a:r>
            <a:r>
              <a:rPr lang="en-US" altLang="zh-CN" sz="1400" dirty="0">
                <a:solidFill>
                  <a:schemeClr val="tx1"/>
                </a:solidFill>
              </a:rPr>
              <a:t> *p1,int *p2</a:t>
            </a:r>
            <a:r>
              <a:rPr lang="en-US" altLang="zh-CN" sz="1400" dirty="0" smtClean="0">
                <a:solidFill>
                  <a:schemeClr val="tx1"/>
                </a:solidFill>
              </a:rPr>
              <a:t>) </a:t>
            </a:r>
            <a:r>
              <a:rPr lang="en-US" altLang="zh-CN" sz="1400" b="1" dirty="0" smtClean="0">
                <a:solidFill>
                  <a:schemeClr val="tx1"/>
                </a:solidFill>
              </a:rPr>
              <a:t>// </a:t>
            </a:r>
            <a:r>
              <a:rPr lang="zh-CN" altLang="en-US" sz="1400" b="1" dirty="0" smtClean="0">
                <a:solidFill>
                  <a:schemeClr val="tx1"/>
                </a:solidFill>
              </a:rPr>
              <a:t>地址传递</a:t>
            </a:r>
            <a:endParaRPr lang="en-US" altLang="zh-CN" sz="1400" b="1" dirty="0">
              <a:solidFill>
                <a:schemeClr val="tx1"/>
              </a:solidFill>
            </a:endParaRPr>
          </a:p>
          <a:p>
            <a:pPr defTabSz="363538"/>
            <a:r>
              <a:rPr lang="en-US" altLang="zh-CN" sz="1400" dirty="0" smtClean="0">
                <a:solidFill>
                  <a:schemeClr val="tx1"/>
                </a:solidFill>
              </a:rPr>
              <a:t>{</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a:t>
            </a:r>
            <a:r>
              <a:rPr lang="en-US" altLang="zh-CN" sz="1400" dirty="0" smtClean="0">
                <a:solidFill>
                  <a:schemeClr val="tx1"/>
                </a:solidFill>
              </a:rPr>
              <a:t>*temp;  </a:t>
            </a:r>
            <a:r>
              <a:rPr lang="en-US" altLang="zh-CN" sz="1400" b="1" dirty="0" smtClean="0">
                <a:solidFill>
                  <a:schemeClr val="accent1"/>
                </a:solidFill>
              </a:rPr>
              <a:t>// </a:t>
            </a:r>
            <a:r>
              <a:rPr lang="zh-CN" altLang="en-US" sz="1400" b="1" dirty="0" smtClean="0">
                <a:solidFill>
                  <a:schemeClr val="accent1"/>
                </a:solidFill>
              </a:rPr>
              <a:t>指针变量未赋值</a:t>
            </a:r>
            <a:endParaRPr lang="en-US" altLang="zh-CN" sz="1400" b="1" dirty="0">
              <a:solidFill>
                <a:schemeClr val="accent1"/>
              </a:solidFill>
            </a:endParaRPr>
          </a:p>
          <a:p>
            <a:pPr defTabSz="363538"/>
            <a:r>
              <a:rPr lang="en-US" altLang="zh-CN" sz="1400" dirty="0">
                <a:solidFill>
                  <a:schemeClr val="tx1"/>
                </a:solidFill>
              </a:rPr>
              <a:t>	</a:t>
            </a:r>
            <a:r>
              <a:rPr lang="en-US" altLang="zh-CN" sz="1400" dirty="0" smtClean="0">
                <a:solidFill>
                  <a:srgbClr val="C00000"/>
                </a:solidFill>
              </a:rPr>
              <a:t>*temp</a:t>
            </a:r>
            <a:r>
              <a:rPr lang="en-US" altLang="zh-CN" sz="1400" dirty="0">
                <a:solidFill>
                  <a:srgbClr val="C00000"/>
                </a:solidFill>
              </a:rPr>
              <a:t>=*p1</a:t>
            </a:r>
            <a:r>
              <a:rPr lang="en-US" altLang="zh-CN" sz="1400" dirty="0" smtClean="0">
                <a:solidFill>
                  <a:schemeClr val="accent1"/>
                </a:solidFill>
              </a:rPr>
              <a:t>;  </a:t>
            </a:r>
            <a:r>
              <a:rPr lang="en-US" altLang="zh-CN" sz="1400" b="1" dirty="0" smtClean="0">
                <a:solidFill>
                  <a:srgbClr val="C00000"/>
                </a:solidFill>
              </a:rPr>
              <a:t>// </a:t>
            </a:r>
            <a:r>
              <a:rPr lang="zh-CN" altLang="en-US" sz="1400" b="1" dirty="0" smtClean="0">
                <a:solidFill>
                  <a:srgbClr val="C00000"/>
                </a:solidFill>
              </a:rPr>
              <a:t>常见错误</a:t>
            </a:r>
            <a:endParaRPr lang="en-US" altLang="zh-CN" sz="1400" b="1" dirty="0" smtClean="0">
              <a:solidFill>
                <a:srgbClr val="C00000"/>
              </a:solidFill>
            </a:endParaRPr>
          </a:p>
          <a:p>
            <a:pPr defTabSz="363538"/>
            <a:r>
              <a:rPr lang="en-US" altLang="zh-CN" sz="1400" dirty="0" smtClean="0">
                <a:solidFill>
                  <a:schemeClr val="tx1"/>
                </a:solidFill>
              </a:rPr>
              <a:t> </a:t>
            </a:r>
            <a:r>
              <a:rPr lang="zh-CN" altLang="en-US" sz="1400" dirty="0">
                <a:solidFill>
                  <a:schemeClr val="tx1"/>
                </a:solidFill>
              </a:rPr>
              <a:t>	*</a:t>
            </a:r>
            <a:r>
              <a:rPr lang="en-US" altLang="zh-CN" sz="1400" dirty="0">
                <a:solidFill>
                  <a:schemeClr val="tx1"/>
                </a:solidFill>
              </a:rPr>
              <a:t>p1=*p2;</a:t>
            </a:r>
          </a:p>
          <a:p>
            <a:pPr defTabSz="363538"/>
            <a:r>
              <a:rPr lang="en-US" altLang="zh-CN" sz="1400" dirty="0">
                <a:solidFill>
                  <a:schemeClr val="tx1"/>
                </a:solidFill>
              </a:rPr>
              <a:t>	*p2</a:t>
            </a:r>
            <a:r>
              <a:rPr lang="en-US" altLang="zh-CN" sz="1400" dirty="0" smtClean="0">
                <a:solidFill>
                  <a:schemeClr val="tx1"/>
                </a:solidFill>
              </a:rPr>
              <a:t>=*temp</a:t>
            </a:r>
            <a:r>
              <a:rPr lang="en-US" altLang="zh-CN" sz="1400" dirty="0">
                <a:solidFill>
                  <a:schemeClr val="tx1"/>
                </a:solidFill>
              </a:rPr>
              <a:t>;</a:t>
            </a:r>
          </a:p>
          <a:p>
            <a:pPr defTabSz="363538"/>
            <a:r>
              <a:rPr lang="en-US" altLang="zh-CN" sz="1400" dirty="0">
                <a:solidFill>
                  <a:schemeClr val="tx1"/>
                </a:solidFill>
              </a:rPr>
              <a:t>}</a:t>
            </a:r>
          </a:p>
        </p:txBody>
      </p:sp>
      <p:pic>
        <p:nvPicPr>
          <p:cNvPr id="43" name="图片 42">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6963724" y="2428956"/>
            <a:ext cx="542925" cy="552450"/>
          </a:xfrm>
          <a:prstGeom prst="rect">
            <a:avLst/>
          </a:prstGeom>
        </p:spPr>
      </p:pic>
      <p:sp>
        <p:nvSpPr>
          <p:cNvPr id="44" name="MH_Desc_1"/>
          <p:cNvSpPr/>
          <p:nvPr>
            <p:custDataLst>
              <p:tags r:id="rId1"/>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dirty="0" smtClean="0">
                <a:solidFill>
                  <a:schemeClr val="tx1"/>
                </a:solidFill>
              </a:rPr>
              <a:t>*p1</a:t>
            </a:r>
            <a:r>
              <a:rPr lang="zh-CN" altLang="en-US" sz="1600" dirty="0">
                <a:solidFill>
                  <a:schemeClr val="tx1"/>
                </a:solidFill>
              </a:rPr>
              <a:t>就是</a:t>
            </a:r>
            <a:r>
              <a:rPr lang="en-US" altLang="zh-CN" sz="1600" dirty="0">
                <a:solidFill>
                  <a:schemeClr val="tx1"/>
                </a:solidFill>
              </a:rPr>
              <a:t>a</a:t>
            </a:r>
            <a:r>
              <a:rPr lang="zh-CN" altLang="en-US" sz="1600" dirty="0">
                <a:solidFill>
                  <a:schemeClr val="tx1"/>
                </a:solidFill>
              </a:rPr>
              <a:t>，是整型变量。</a:t>
            </a:r>
            <a:r>
              <a:rPr lang="zh-CN" altLang="en-US" sz="1600" dirty="0" smtClean="0">
                <a:solidFill>
                  <a:schemeClr val="tx1"/>
                </a:solidFill>
              </a:rPr>
              <a:t>而</a:t>
            </a:r>
            <a:r>
              <a:rPr lang="en-US" altLang="zh-CN" sz="1600" dirty="0" smtClean="0">
                <a:solidFill>
                  <a:schemeClr val="tx1"/>
                </a:solidFill>
              </a:rPr>
              <a:t>*temp</a:t>
            </a:r>
            <a:r>
              <a:rPr lang="zh-CN" altLang="en-US" sz="1600" dirty="0">
                <a:solidFill>
                  <a:schemeClr val="tx1"/>
                </a:solidFill>
              </a:rPr>
              <a:t>是指针变量</a:t>
            </a:r>
            <a:r>
              <a:rPr lang="en-US" altLang="zh-CN" sz="1600" dirty="0">
                <a:solidFill>
                  <a:schemeClr val="tx1"/>
                </a:solidFill>
              </a:rPr>
              <a:t>temp</a:t>
            </a:r>
            <a:r>
              <a:rPr lang="zh-CN" altLang="en-US" sz="1600" dirty="0">
                <a:solidFill>
                  <a:schemeClr val="tx1"/>
                </a:solidFill>
              </a:rPr>
              <a:t>所指向的变量。但由于未给</a:t>
            </a:r>
            <a:r>
              <a:rPr lang="en-US" altLang="zh-CN" sz="1600" dirty="0">
                <a:solidFill>
                  <a:schemeClr val="tx1"/>
                </a:solidFill>
              </a:rPr>
              <a:t>temp</a:t>
            </a:r>
            <a:r>
              <a:rPr lang="zh-CN" altLang="en-US" sz="1600" dirty="0">
                <a:solidFill>
                  <a:schemeClr val="tx1"/>
                </a:solidFill>
              </a:rPr>
              <a:t>赋值，因此</a:t>
            </a:r>
            <a:r>
              <a:rPr lang="en-US" altLang="zh-CN" sz="1600" dirty="0">
                <a:solidFill>
                  <a:schemeClr val="tx1"/>
                </a:solidFill>
              </a:rPr>
              <a:t>temp</a:t>
            </a:r>
            <a:r>
              <a:rPr lang="zh-CN" altLang="en-US" sz="1600" dirty="0">
                <a:solidFill>
                  <a:schemeClr val="tx1"/>
                </a:solidFill>
              </a:rPr>
              <a:t>中并无确定的值</a:t>
            </a:r>
            <a:r>
              <a:rPr lang="en-US" altLang="zh-CN" sz="1600" dirty="0">
                <a:solidFill>
                  <a:schemeClr val="tx1"/>
                </a:solidFill>
              </a:rPr>
              <a:t>(</a:t>
            </a:r>
            <a:r>
              <a:rPr lang="zh-CN" altLang="en-US" sz="1600" dirty="0">
                <a:solidFill>
                  <a:schemeClr val="tx1"/>
                </a:solidFill>
              </a:rPr>
              <a:t>它的值是不可预见的</a:t>
            </a:r>
            <a:r>
              <a:rPr lang="en-US" altLang="zh-CN" sz="1600" dirty="0">
                <a:solidFill>
                  <a:schemeClr val="tx1"/>
                </a:solidFill>
              </a:rPr>
              <a:t>)</a:t>
            </a:r>
            <a:r>
              <a:rPr lang="zh-CN" altLang="en-US" sz="1600" dirty="0">
                <a:solidFill>
                  <a:schemeClr val="tx1"/>
                </a:solidFill>
              </a:rPr>
              <a:t>，所以</a:t>
            </a:r>
            <a:r>
              <a:rPr lang="en-US" altLang="zh-CN" sz="1600" dirty="0">
                <a:solidFill>
                  <a:schemeClr val="tx1"/>
                </a:solidFill>
              </a:rPr>
              <a:t>temp</a:t>
            </a:r>
            <a:r>
              <a:rPr lang="zh-CN" altLang="en-US" sz="1600" dirty="0">
                <a:solidFill>
                  <a:schemeClr val="tx1"/>
                </a:solidFill>
              </a:rPr>
              <a:t>所指向的单元也是不可预见的。所以，</a:t>
            </a:r>
            <a:r>
              <a:rPr lang="zh-CN" altLang="en-US" sz="1600" b="1" dirty="0" smtClean="0">
                <a:solidFill>
                  <a:schemeClr val="tx1"/>
                </a:solidFill>
              </a:rPr>
              <a:t>对</a:t>
            </a:r>
            <a:r>
              <a:rPr lang="en-US" altLang="zh-CN" sz="1600" b="1" dirty="0" smtClean="0">
                <a:solidFill>
                  <a:schemeClr val="tx1"/>
                </a:solidFill>
              </a:rPr>
              <a:t>*temp</a:t>
            </a:r>
            <a:r>
              <a:rPr lang="zh-CN" altLang="en-US" sz="1600" b="1" dirty="0">
                <a:solidFill>
                  <a:schemeClr val="tx1"/>
                </a:solidFill>
              </a:rPr>
              <a:t>赋值就是向一个未知的存储单元赋值</a:t>
            </a:r>
            <a:r>
              <a:rPr lang="zh-CN" altLang="en-US" sz="1600" dirty="0">
                <a:solidFill>
                  <a:schemeClr val="tx1"/>
                </a:solidFill>
              </a:rPr>
              <a:t>，而这个未知的存储单元中可能存储着一个有用的数据，这样就有可能破坏系统的正常工作状况。</a:t>
            </a:r>
            <a:endParaRPr lang="en-US" altLang="zh-CN" sz="1600" dirty="0">
              <a:solidFill>
                <a:schemeClr val="tx1"/>
              </a:solidFill>
            </a:endParaRPr>
          </a:p>
        </p:txBody>
      </p:sp>
      <p:sp>
        <p:nvSpPr>
          <p:cNvPr id="45" name="圆角矩形 12">
            <a:extLst>
              <a:ext uri="{FF2B5EF4-FFF2-40B4-BE49-F238E27FC236}">
                <a16:creationId xmlns:a16="http://schemas.microsoft.com/office/drawing/2014/main" xmlns="" id="{0F049BFC-9696-4323-94B2-76251E60074B}"/>
              </a:ext>
            </a:extLst>
          </p:cNvPr>
          <p:cNvSpPr/>
          <p:nvPr/>
        </p:nvSpPr>
        <p:spPr>
          <a:xfrm>
            <a:off x="836646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dirty="0">
                <a:solidFill>
                  <a:schemeClr val="tx1"/>
                </a:solidFill>
              </a:rPr>
              <a:t>void swap(</a:t>
            </a:r>
            <a:r>
              <a:rPr lang="en-US" altLang="zh-CN" sz="1400" dirty="0" err="1">
                <a:solidFill>
                  <a:schemeClr val="tx1"/>
                </a:solidFill>
              </a:rPr>
              <a:t>int</a:t>
            </a:r>
            <a:r>
              <a:rPr lang="en-US" altLang="zh-CN" sz="1400" dirty="0">
                <a:solidFill>
                  <a:schemeClr val="tx1"/>
                </a:solidFill>
              </a:rPr>
              <a:t> </a:t>
            </a:r>
            <a:r>
              <a:rPr lang="en-US" altLang="zh-CN" sz="1400" dirty="0" err="1">
                <a:solidFill>
                  <a:schemeClr val="tx1"/>
                </a:solidFill>
              </a:rPr>
              <a:t>x</a:t>
            </a:r>
            <a:r>
              <a:rPr lang="en-US" altLang="zh-CN" sz="1400" dirty="0" err="1" smtClean="0">
                <a:solidFill>
                  <a:schemeClr val="tx1"/>
                </a:solidFill>
              </a:rPr>
              <a:t>,int</a:t>
            </a:r>
            <a:r>
              <a:rPr lang="en-US" altLang="zh-CN" sz="1400" dirty="0" smtClean="0">
                <a:solidFill>
                  <a:schemeClr val="tx1"/>
                </a:solidFill>
              </a:rPr>
              <a:t> y) </a:t>
            </a:r>
            <a:r>
              <a:rPr lang="en-US" altLang="zh-CN" sz="1400" b="1" dirty="0" smtClean="0">
                <a:solidFill>
                  <a:schemeClr val="tx1"/>
                </a:solidFill>
              </a:rPr>
              <a:t>// </a:t>
            </a:r>
            <a:r>
              <a:rPr lang="zh-CN" altLang="en-US" sz="1400" b="1" dirty="0" smtClean="0">
                <a:solidFill>
                  <a:schemeClr val="tx1"/>
                </a:solidFill>
              </a:rPr>
              <a:t>值传递</a:t>
            </a:r>
            <a:endParaRPr lang="en-US" altLang="zh-CN" sz="1400" b="1" dirty="0">
              <a:solidFill>
                <a:schemeClr val="tx1"/>
              </a:solidFill>
            </a:endParaRPr>
          </a:p>
          <a:p>
            <a:pPr defTabSz="363538"/>
            <a:r>
              <a:rPr lang="en-US" altLang="zh-CN" sz="1400" dirty="0" smtClean="0">
                <a:solidFill>
                  <a:schemeClr val="tx1"/>
                </a:solidFill>
              </a:rPr>
              <a:t>{</a:t>
            </a:r>
            <a:r>
              <a:rPr lang="en-US" altLang="zh-CN" sz="1400" dirty="0">
                <a:solidFill>
                  <a:schemeClr val="tx1"/>
                </a:solidFill>
              </a:rPr>
              <a:t>	</a:t>
            </a:r>
            <a:r>
              <a:rPr lang="en-US" altLang="zh-CN" sz="1400" dirty="0" err="1">
                <a:solidFill>
                  <a:schemeClr val="tx1"/>
                </a:solidFill>
              </a:rPr>
              <a:t>int</a:t>
            </a:r>
            <a:r>
              <a:rPr lang="en-US" altLang="zh-CN" sz="1400" dirty="0">
                <a:solidFill>
                  <a:schemeClr val="tx1"/>
                </a:solidFill>
              </a:rPr>
              <a:t> </a:t>
            </a:r>
            <a:r>
              <a:rPr lang="en-US" altLang="zh-CN" sz="1400" dirty="0" smtClean="0">
                <a:solidFill>
                  <a:schemeClr val="tx1"/>
                </a:solidFill>
              </a:rPr>
              <a:t>temp</a:t>
            </a:r>
            <a:r>
              <a:rPr lang="en-US" altLang="zh-CN" sz="1400" dirty="0">
                <a:solidFill>
                  <a:schemeClr val="tx1"/>
                </a:solidFill>
              </a:rPr>
              <a:t>;</a:t>
            </a:r>
          </a:p>
          <a:p>
            <a:pPr defTabSz="363538"/>
            <a:r>
              <a:rPr lang="en-US" altLang="zh-CN" sz="1400" dirty="0">
                <a:solidFill>
                  <a:schemeClr val="tx1"/>
                </a:solidFill>
              </a:rPr>
              <a:t>	</a:t>
            </a:r>
            <a:r>
              <a:rPr lang="en-US" altLang="zh-CN" sz="1400" dirty="0" smtClean="0">
                <a:solidFill>
                  <a:schemeClr val="tx1"/>
                </a:solidFill>
              </a:rPr>
              <a:t>temp=x;</a:t>
            </a:r>
          </a:p>
          <a:p>
            <a:pPr defTabSz="363538"/>
            <a:r>
              <a:rPr lang="en-US" altLang="zh-CN" sz="1400" dirty="0" smtClean="0">
                <a:solidFill>
                  <a:schemeClr val="tx1"/>
                </a:solidFill>
              </a:rPr>
              <a:t> </a:t>
            </a:r>
            <a:r>
              <a:rPr lang="zh-CN" altLang="en-US" sz="1400" dirty="0">
                <a:solidFill>
                  <a:schemeClr val="tx1"/>
                </a:solidFill>
              </a:rPr>
              <a:t>	</a:t>
            </a:r>
            <a:r>
              <a:rPr lang="en-US" altLang="zh-CN" sz="1400" dirty="0" smtClean="0">
                <a:solidFill>
                  <a:schemeClr val="tx1"/>
                </a:solidFill>
              </a:rPr>
              <a:t>x=y;</a:t>
            </a:r>
            <a:endParaRPr lang="en-US" altLang="zh-CN" sz="1400" dirty="0">
              <a:solidFill>
                <a:schemeClr val="tx1"/>
              </a:solidFill>
            </a:endParaRPr>
          </a:p>
          <a:p>
            <a:pPr defTabSz="363538"/>
            <a:r>
              <a:rPr lang="en-US" altLang="zh-CN" sz="1400" dirty="0">
                <a:solidFill>
                  <a:schemeClr val="tx1"/>
                </a:solidFill>
              </a:rPr>
              <a:t>	</a:t>
            </a:r>
            <a:r>
              <a:rPr lang="en-US" altLang="zh-CN" sz="1400" dirty="0" smtClean="0">
                <a:solidFill>
                  <a:schemeClr val="tx1"/>
                </a:solidFill>
              </a:rPr>
              <a:t>y=temp</a:t>
            </a:r>
            <a:r>
              <a:rPr lang="en-US" altLang="zh-CN" sz="1400" dirty="0">
                <a:solidFill>
                  <a:schemeClr val="tx1"/>
                </a:solidFill>
              </a:rPr>
              <a:t>;</a:t>
            </a:r>
          </a:p>
          <a:p>
            <a:pPr defTabSz="363538"/>
            <a:r>
              <a:rPr lang="en-US" altLang="zh-CN" sz="1400" dirty="0">
                <a:solidFill>
                  <a:schemeClr val="tx1"/>
                </a:solidFill>
              </a:rPr>
              <a:t>}</a:t>
            </a:r>
          </a:p>
        </p:txBody>
      </p:sp>
      <p:pic>
        <p:nvPicPr>
          <p:cNvPr id="51" name="图片 50">
            <a:extLst>
              <a:ext uri="{FF2B5EF4-FFF2-40B4-BE49-F238E27FC236}">
                <a16:creationId xmlns:a16="http://schemas.microsoft.com/office/drawing/2014/main" xmlns="" id="{F85C959A-118B-495F-B8CB-F9B90295EF73}"/>
              </a:ext>
            </a:extLst>
          </p:cNvPr>
          <p:cNvPicPr>
            <a:picLocks noChangeAspect="1"/>
          </p:cNvPicPr>
          <p:nvPr/>
        </p:nvPicPr>
        <p:blipFill>
          <a:blip r:embed="rId6" cstate="print"/>
          <a:stretch>
            <a:fillRect/>
          </a:stretch>
        </p:blipFill>
        <p:spPr>
          <a:xfrm>
            <a:off x="10266265" y="2444196"/>
            <a:ext cx="542925" cy="552450"/>
          </a:xfrm>
          <a:prstGeom prst="rect">
            <a:avLst/>
          </a:prstGeom>
        </p:spPr>
      </p:pic>
      <p:sp>
        <p:nvSpPr>
          <p:cNvPr id="52" name="MH_Desc_1"/>
          <p:cNvSpPr/>
          <p:nvPr>
            <p:custDataLst>
              <p:tags r:id="rId2"/>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a:t>
            </a:r>
            <a:r>
              <a:rPr lang="zh-CN" altLang="en-US" sz="1600" smtClean="0">
                <a:solidFill>
                  <a:schemeClr val="tx1"/>
                </a:solidFill>
              </a:rPr>
              <a:t>给。</a:t>
            </a:r>
            <a:r>
              <a:rPr lang="zh-CN" altLang="en-US" sz="1600">
                <a:solidFill>
                  <a:schemeClr val="tx1"/>
                </a:solidFill>
              </a:rPr>
              <a:t>执行完</a:t>
            </a:r>
            <a:r>
              <a:rPr lang="en-US" altLang="zh-CN" sz="1600">
                <a:solidFill>
                  <a:schemeClr val="tx1"/>
                </a:solidFill>
              </a:rPr>
              <a:t>swap</a:t>
            </a:r>
            <a:r>
              <a:rPr lang="zh-CN" altLang="en-US" sz="1600">
                <a:solidFill>
                  <a:schemeClr val="tx1"/>
                </a:solidFill>
              </a:rPr>
              <a:t>函数后</a:t>
            </a:r>
            <a:r>
              <a:rPr lang="zh-CN" altLang="en-US" sz="1600" smtClean="0">
                <a:solidFill>
                  <a:schemeClr val="tx1"/>
                </a:solidFill>
              </a:rPr>
              <a:t>，</a:t>
            </a:r>
            <a:r>
              <a:rPr lang="en-US" altLang="zh-CN" sz="1600" smtClean="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a:t>
            </a:r>
            <a:r>
              <a:rPr lang="zh-CN" altLang="en-US" sz="1600" smtClean="0">
                <a:solidFill>
                  <a:schemeClr val="tx1"/>
                </a:solidFill>
              </a:rPr>
              <a:t>互换。</a:t>
            </a:r>
            <a:endParaRPr lang="en-US" altLang="zh-CN" sz="1600">
              <a:solidFill>
                <a:schemeClr val="tx1"/>
              </a:solidFill>
            </a:endParaRPr>
          </a:p>
        </p:txBody>
      </p:sp>
      <p:graphicFrame>
        <p:nvGraphicFramePr>
          <p:cNvPr id="57" name="表格 56"/>
          <p:cNvGraphicFramePr>
            <a:graphicFrameLocks noGrp="1"/>
          </p:cNvGraphicFramePr>
          <p:nvPr>
            <p:extLst>
              <p:ext uri="{D42A27DB-BD31-4B8C-83A1-F6EECF244321}">
                <p14:modId xmlns:p14="http://schemas.microsoft.com/office/powerpoint/2010/main" val="2208178919"/>
              </p:ext>
            </p:extLst>
          </p:nvPr>
        </p:nvGraphicFramePr>
        <p:xfrm>
          <a:off x="8255074"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xmlns="" val="479119075"/>
                    </a:ext>
                  </a:extLst>
                </a:gridCol>
                <a:gridCol w="208280">
                  <a:extLst>
                    <a:ext uri="{9D8B030D-6E8A-4147-A177-3AD203B41FA5}">
                      <a16:colId xmlns:a16="http://schemas.microsoft.com/office/drawing/2014/main" xmlns="" val="1335106484"/>
                    </a:ext>
                  </a:extLst>
                </a:gridCol>
                <a:gridCol w="578676">
                  <a:extLst>
                    <a:ext uri="{9D8B030D-6E8A-4147-A177-3AD203B41FA5}">
                      <a16:colId xmlns:a16="http://schemas.microsoft.com/office/drawing/2014/main" xmlns="" val="440846564"/>
                    </a:ext>
                  </a:extLst>
                </a:gridCol>
              </a:tblGrid>
              <a:tr h="115062">
                <a:tc>
                  <a:txBody>
                    <a:bodyPr/>
                    <a:lstStyle/>
                    <a:p>
                      <a:pPr algn="ctr"/>
                      <a:r>
                        <a:rPr lang="en-US" altLang="zh-CN" sz="1600" smtClean="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115062">
                <a:tc>
                  <a:txBody>
                    <a:bodyPr/>
                    <a:lstStyle/>
                    <a:p>
                      <a:pPr algn="ctr"/>
                      <a:r>
                        <a:rPr lang="en-US" altLang="zh-CN" sz="1600" dirty="0" smtClean="0"/>
                        <a:t>5</a:t>
                      </a:r>
                      <a:endParaRPr lang="zh-CN" altLang="en-US" sz="1600" dirty="0"/>
                    </a:p>
                  </a:txBody>
                  <a:tcPr marT="0" marB="0" anchor="ctr">
                    <a:lnR w="12700" cmpd="sng">
                      <a:noFill/>
                    </a:lnR>
                    <a:lnT w="12700" cmpd="sng">
                      <a:noFill/>
                    </a:lnT>
                    <a:lnB w="12700" cmpd="sng">
                      <a:noFill/>
                    </a:lnB>
                    <a:solidFill>
                      <a:srgbClr val="FFC000"/>
                    </a:solid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marT="0" marB="0"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4120528907"/>
                  </a:ext>
                </a:extLst>
              </a:tr>
              <a:tr h="152888">
                <a:tc>
                  <a:txBody>
                    <a:bodyPr/>
                    <a:lstStyle/>
                    <a:p>
                      <a:pPr algn="ctr"/>
                      <a:r>
                        <a:rPr lang="zh-CN" altLang="en-US" sz="1600" smtClean="0"/>
                        <a:t>↓</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a:t>
                      </a:r>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115062">
                <a:tc>
                  <a:txBody>
                    <a:bodyPr/>
                    <a:lstStyle/>
                    <a:p>
                      <a:pPr algn="ctr"/>
                      <a:r>
                        <a:rPr lang="en-US" altLang="zh-CN" sz="1600" dirty="0" smtClean="0"/>
                        <a:t>5</a:t>
                      </a:r>
                      <a:endParaRPr lang="zh-CN" altLang="en-US" sz="1600" dirty="0"/>
                    </a:p>
                  </a:txBody>
                  <a:tcPr marT="0" marB="0" anchor="ctr">
                    <a:lnR w="12700" cmpd="sng">
                      <a:noFill/>
                    </a:lnR>
                    <a:lnT w="12700" cmpd="sng">
                      <a:noFill/>
                    </a:lnT>
                    <a:lnB w="12700" cmpd="sng">
                      <a:noFill/>
                    </a:lnB>
                    <a:solidFill>
                      <a:srgbClr val="FFC000"/>
                    </a:solid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marT="0" marB="0"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3390088585"/>
                  </a:ext>
                </a:extLst>
              </a:tr>
              <a:tr h="115062">
                <a:tc>
                  <a:txBody>
                    <a:bodyPr/>
                    <a:lstStyle/>
                    <a:p>
                      <a:pPr algn="ctr"/>
                      <a:r>
                        <a:rPr lang="en-US" altLang="zh-CN" sz="1600" dirty="0" smtClean="0"/>
                        <a:t>x</a:t>
                      </a:r>
                      <a:endParaRPr lang="zh-CN" altLang="en-US" sz="1600"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y</a:t>
                      </a:r>
                      <a:endParaRPr lang="zh-CN" altLang="en-US" sz="1600"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9849041"/>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3621314302"/>
              </p:ext>
            </p:extLst>
          </p:nvPr>
        </p:nvGraphicFramePr>
        <p:xfrm>
          <a:off x="9902119" y="5059242"/>
          <a:ext cx="1365632" cy="1219200"/>
        </p:xfrm>
        <a:graphic>
          <a:graphicData uri="http://schemas.openxmlformats.org/drawingml/2006/table">
            <a:tbl>
              <a:tblPr>
                <a:tableStyleId>{5C22544A-7EE6-4342-B048-85BDC9FD1C3A}</a:tableStyleId>
              </a:tblPr>
              <a:tblGrid>
                <a:gridCol w="578676">
                  <a:extLst>
                    <a:ext uri="{9D8B030D-6E8A-4147-A177-3AD203B41FA5}">
                      <a16:colId xmlns:a16="http://schemas.microsoft.com/office/drawing/2014/main" xmlns="" val="479119075"/>
                    </a:ext>
                  </a:extLst>
                </a:gridCol>
                <a:gridCol w="208280">
                  <a:extLst>
                    <a:ext uri="{9D8B030D-6E8A-4147-A177-3AD203B41FA5}">
                      <a16:colId xmlns:a16="http://schemas.microsoft.com/office/drawing/2014/main" xmlns="" val="1335106484"/>
                    </a:ext>
                  </a:extLst>
                </a:gridCol>
                <a:gridCol w="578676">
                  <a:extLst>
                    <a:ext uri="{9D8B030D-6E8A-4147-A177-3AD203B41FA5}">
                      <a16:colId xmlns:a16="http://schemas.microsoft.com/office/drawing/2014/main" xmlns="" val="440846564"/>
                    </a:ext>
                  </a:extLst>
                </a:gridCol>
              </a:tblGrid>
              <a:tr h="115062">
                <a:tc>
                  <a:txBody>
                    <a:bodyPr/>
                    <a:lstStyle/>
                    <a:p>
                      <a:pPr algn="ctr"/>
                      <a:r>
                        <a:rPr lang="en-US" altLang="zh-CN" sz="1600" dirty="0" smtClean="0"/>
                        <a:t>a</a:t>
                      </a:r>
                      <a:endParaRPr lang="zh-CN" altLang="en-US" sz="1600" dirty="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995670468"/>
                  </a:ext>
                </a:extLst>
              </a:tr>
              <a:tr h="115062">
                <a:tc>
                  <a:txBody>
                    <a:bodyPr/>
                    <a:lstStyle/>
                    <a:p>
                      <a:pPr algn="ctr"/>
                      <a:r>
                        <a:rPr lang="en-US" altLang="zh-CN" sz="1600" dirty="0" smtClean="0"/>
                        <a:t>5</a:t>
                      </a:r>
                      <a:endParaRPr lang="zh-CN" altLang="en-US" sz="1600" dirty="0"/>
                    </a:p>
                  </a:txBody>
                  <a:tcPr marT="0" marB="0" anchor="ctr">
                    <a:lnR w="12700" cmpd="sng">
                      <a:noFill/>
                    </a:lnR>
                    <a:lnT w="12700" cmpd="sng">
                      <a:noFill/>
                    </a:lnT>
                    <a:lnB w="12700" cmpd="sng">
                      <a:noFill/>
                    </a:lnB>
                    <a:solidFill>
                      <a:srgbClr val="FFC000"/>
                    </a:solid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9</a:t>
                      </a:r>
                      <a:endParaRPr lang="zh-CN" altLang="en-US" sz="1600" dirty="0"/>
                    </a:p>
                  </a:txBody>
                  <a:tcPr marT="0" marB="0"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4120528907"/>
                  </a:ext>
                </a:extLst>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smtClean="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602199498"/>
                  </a:ext>
                </a:extLst>
              </a:tr>
              <a:tr h="115062">
                <a:tc>
                  <a:txBody>
                    <a:bodyPr/>
                    <a:lstStyle/>
                    <a:p>
                      <a:pPr algn="ctr"/>
                      <a:r>
                        <a:rPr lang="en-US" altLang="zh-CN" sz="1600" dirty="0" smtClean="0"/>
                        <a:t>9</a:t>
                      </a:r>
                      <a:endParaRPr lang="zh-CN" altLang="en-US" sz="1600" dirty="0"/>
                    </a:p>
                  </a:txBody>
                  <a:tcPr marT="0" marB="0" anchor="ctr">
                    <a:lnR w="12700" cmpd="sng">
                      <a:noFill/>
                    </a:lnR>
                    <a:lnT w="12700" cmpd="sng">
                      <a:noFill/>
                    </a:lnT>
                    <a:lnB w="12700" cmpd="sng">
                      <a:noFill/>
                    </a:lnB>
                    <a:solidFill>
                      <a:srgbClr val="FFC000"/>
                    </a:solid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dirty="0" smtClean="0"/>
                        <a:t>5</a:t>
                      </a:r>
                      <a:endParaRPr lang="zh-CN" altLang="en-US" sz="1600" dirty="0"/>
                    </a:p>
                  </a:txBody>
                  <a:tcPr marT="0" marB="0" anchor="ctr">
                    <a:lnL w="12700" cmpd="sng">
                      <a:noFill/>
                    </a:lnL>
                    <a:lnR w="12700" cmpd="sng">
                      <a:noFill/>
                    </a:lnR>
                    <a:lnT w="12700" cmpd="sng">
                      <a:noFill/>
                    </a:lnT>
                    <a:lnB w="12700" cmpd="sng">
                      <a:noFill/>
                    </a:lnB>
                    <a:solidFill>
                      <a:srgbClr val="FFC000"/>
                    </a:solidFill>
                  </a:tcPr>
                </a:tc>
                <a:extLst>
                  <a:ext uri="{0D108BD9-81ED-4DB2-BD59-A6C34878D82A}">
                    <a16:rowId xmlns:a16="http://schemas.microsoft.com/office/drawing/2014/main" xmlns="" val="3390088585"/>
                  </a:ext>
                </a:extLst>
              </a:tr>
              <a:tr h="115062">
                <a:tc>
                  <a:txBody>
                    <a:bodyPr/>
                    <a:lstStyle/>
                    <a:p>
                      <a:pPr algn="ctr"/>
                      <a:r>
                        <a:rPr lang="en-US" altLang="zh-CN" sz="1600" smtClean="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smtClean="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2499849041"/>
                  </a:ext>
                </a:extLst>
              </a:tr>
            </a:tbl>
          </a:graphicData>
        </a:graphic>
      </p:graphicFrame>
      <p:sp>
        <p:nvSpPr>
          <p:cNvPr id="4" name="灯片编号占位符 3"/>
          <p:cNvSpPr>
            <a:spLocks noGrp="1"/>
          </p:cNvSpPr>
          <p:nvPr>
            <p:ph type="sldNum" sz="quarter" idx="12"/>
          </p:nvPr>
        </p:nvSpPr>
        <p:spPr/>
        <p:txBody>
          <a:bodyPr/>
          <a:lstStyle/>
          <a:p>
            <a:fld id="{B058512A-BF6F-43D0-855A-BBBF14572BDB}" type="slidenum">
              <a:rPr lang="zh-CN" altLang="en-US" smtClean="0"/>
              <a:pPr/>
              <a:t>9</a:t>
            </a:fld>
            <a:endParaRPr lang="zh-CN" altLang="en-US"/>
          </a:p>
        </p:txBody>
      </p:sp>
      <p:sp>
        <p:nvSpPr>
          <p:cNvPr id="5" name="TextBox 4"/>
          <p:cNvSpPr txBox="1"/>
          <p:nvPr/>
        </p:nvSpPr>
        <p:spPr>
          <a:xfrm>
            <a:off x="228600" y="3855720"/>
            <a:ext cx="4154696" cy="2169825"/>
          </a:xfrm>
          <a:prstGeom prst="rect">
            <a:avLst/>
          </a:prstGeom>
          <a:solidFill>
            <a:srgbClr val="FFC000"/>
          </a:solidFill>
        </p:spPr>
        <p:txBody>
          <a:bodyPr wrap="square" rtlCol="0">
            <a:spAutoFit/>
          </a:bodyPr>
          <a:lstStyle/>
          <a:p>
            <a:pPr>
              <a:lnSpc>
                <a:spcPct val="150000"/>
              </a:lnSpc>
            </a:pPr>
            <a:r>
              <a:rPr lang="zh-CN" altLang="en-US" b="1" dirty="0"/>
              <a:t>地址</a:t>
            </a:r>
            <a:r>
              <a:rPr lang="zh-CN" altLang="en-US" b="1" dirty="0" smtClean="0"/>
              <a:t>传递</a:t>
            </a:r>
            <a:r>
              <a:rPr lang="zh-CN" altLang="en-US" b="1" dirty="0"/>
              <a:t>：</a:t>
            </a:r>
            <a:r>
              <a:rPr lang="zh-CN" altLang="en-US" b="1" dirty="0" smtClean="0"/>
              <a:t>可以</a:t>
            </a:r>
            <a:r>
              <a:rPr lang="zh-CN" altLang="en-US" b="1" dirty="0"/>
              <a:t>改变指针内容的</a:t>
            </a:r>
            <a:r>
              <a:rPr lang="zh-CN" altLang="en-US" b="1" dirty="0" smtClean="0"/>
              <a:t>值。形参和实参指向同一存储单元，函数内对形参指向对象的改变，引起实参指向对象的改变。</a:t>
            </a:r>
            <a:endParaRPr lang="en-US" altLang="zh-CN" b="1" dirty="0" smtClean="0"/>
          </a:p>
          <a:p>
            <a:pPr>
              <a:lnSpc>
                <a:spcPct val="150000"/>
              </a:lnSpc>
            </a:pPr>
            <a:r>
              <a:rPr lang="zh-CN" altLang="en-US" b="1" dirty="0" smtClean="0"/>
              <a:t>值传递：形参的改变不会引起实参的值。</a:t>
            </a:r>
            <a:endParaRPr lang="zh-CN" altLang="en-US" b="1" dirty="0"/>
          </a:p>
        </p:txBody>
      </p:sp>
    </p:spTree>
    <p:extLst>
      <p:ext uri="{BB962C8B-B14F-4D97-AF65-F5344CB8AC3E}">
        <p14:creationId xmlns:p14="http://schemas.microsoft.com/office/powerpoint/2010/main" val="24401127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0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0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0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0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0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1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2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2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2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3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3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4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4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4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4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4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4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1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16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2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2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3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9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3716</TotalTime>
  <Words>7071</Words>
  <Application>Microsoft Office PowerPoint</Application>
  <PresentationFormat>自定义</PresentationFormat>
  <Paragraphs>1643</Paragraphs>
  <Slides>52</Slides>
  <Notes>40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PowerPoint 演示文稿</vt:lpstr>
      <vt:lpstr>PowerPoint 演示文稿</vt:lpstr>
      <vt:lpstr>指针变量</vt:lpstr>
      <vt:lpstr>PowerPoint 演示文稿</vt:lpstr>
      <vt:lpstr>怎样定义指针变量</vt:lpstr>
      <vt:lpstr>怎样引用指针变量</vt:lpstr>
      <vt:lpstr>怎样引用指针变量</vt:lpstr>
      <vt:lpstr>指针变量作为函数参数（地址传递, 形参和实参指向同一存储单元）</vt:lpstr>
      <vt:lpstr>指针变量作为函数参数（地址传递, 形参和实参指向同一存储单元）</vt:lpstr>
      <vt:lpstr>指针变量作为函数参数（地址传递, 形参和实参指向同一存储单元）</vt:lpstr>
      <vt:lpstr>指针变量作为函数参数</vt:lpstr>
      <vt:lpstr>指针使用小结</vt:lpstr>
      <vt:lpstr>指针使用常见错误</vt:lpstr>
      <vt:lpstr>指针变量作为函数参数</vt:lpstr>
      <vt:lpstr>通过指针引用数组</vt:lpstr>
      <vt:lpstr>数组元素的指针</vt:lpstr>
      <vt:lpstr>在引用数组元素时指针的运算</vt:lpstr>
      <vt:lpstr>通过指针引用数组元素</vt:lpstr>
      <vt:lpstr>通过指针引用数组元素</vt:lpstr>
      <vt:lpstr>通过指针引用数组元素</vt:lpstr>
      <vt:lpstr>通过指针引用数组元素</vt:lpstr>
      <vt:lpstr>通过指针引用数组元素</vt:lpstr>
      <vt:lpstr>用数组名作函数参数(地址传递，数组名是数组的首地址)</vt:lpstr>
      <vt:lpstr>用数组名作函数参数</vt:lpstr>
      <vt:lpstr>用数组名作函数参数</vt:lpstr>
      <vt:lpstr>用数组名作函数参数</vt:lpstr>
      <vt:lpstr>用数组名作函数参数</vt:lpstr>
      <vt:lpstr>数组名作为函数参数小结</vt:lpstr>
      <vt:lpstr>通过指针引用字符串</vt:lpstr>
      <vt:lpstr>字符串的引用方式</vt:lpstr>
      <vt:lpstr>字符串的引用方式</vt:lpstr>
      <vt:lpstr>字符串的引用方式</vt:lpstr>
      <vt:lpstr>字符串的引用方式</vt:lpstr>
      <vt:lpstr>字符指针作函数参数</vt:lpstr>
      <vt:lpstr>字符指针作函数参数</vt:lpstr>
      <vt:lpstr>字符指针作函数参数</vt:lpstr>
      <vt:lpstr>字符指针作函数参数</vt:lpstr>
      <vt:lpstr>使用字符指针变量和字符数组的比较</vt:lpstr>
      <vt:lpstr>使用字符指针变量和字符数组的比较</vt:lpstr>
      <vt:lpstr>*指针数组</vt:lpstr>
      <vt:lpstr>什么是指针数组</vt:lpstr>
      <vt:lpstr>什么是指针数组</vt:lpstr>
      <vt:lpstr>什么是指针数组</vt:lpstr>
      <vt:lpstr>指针数组作main函数的形参</vt:lpstr>
      <vt:lpstr>指针数组作main函数的形参</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LENOVO</cp:lastModifiedBy>
  <cp:revision>455</cp:revision>
  <dcterms:created xsi:type="dcterms:W3CDTF">2017-08-03T06:51:45Z</dcterms:created>
  <dcterms:modified xsi:type="dcterms:W3CDTF">2018-12-10T16:12:34Z</dcterms:modified>
</cp:coreProperties>
</file>