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1" r:id="rId3"/>
    <p:sldId id="263" r:id="rId4"/>
    <p:sldId id="262" r:id="rId5"/>
    <p:sldId id="341" r:id="rId6"/>
    <p:sldId id="342" r:id="rId7"/>
    <p:sldId id="264" r:id="rId8"/>
    <p:sldId id="343" r:id="rId9"/>
    <p:sldId id="344" r:id="rId10"/>
    <p:sldId id="265" r:id="rId11"/>
    <p:sldId id="345" r:id="rId12"/>
    <p:sldId id="346" r:id="rId13"/>
    <p:sldId id="267" r:id="rId14"/>
    <p:sldId id="268" r:id="rId15"/>
    <p:sldId id="270" r:id="rId16"/>
    <p:sldId id="291" r:id="rId17"/>
    <p:sldId id="275" r:id="rId18"/>
    <p:sldId id="347" r:id="rId19"/>
    <p:sldId id="276" r:id="rId20"/>
    <p:sldId id="279" r:id="rId21"/>
    <p:sldId id="369" r:id="rId22"/>
    <p:sldId id="370" r:id="rId23"/>
    <p:sldId id="371" r:id="rId24"/>
    <p:sldId id="3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8811" autoAdjust="0"/>
  </p:normalViewPr>
  <p:slideViewPr>
    <p:cSldViewPr snapToGrid="0">
      <p:cViewPr varScale="1">
        <p:scale>
          <a:sx n="90" d="100"/>
          <a:sy n="90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7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3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9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1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0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2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8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9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用户自己建立数据类型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296" y="17582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72" y="936379"/>
            <a:ext cx="10669248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9.2】</a:t>
            </a:r>
            <a:r>
              <a:rPr lang="zh-CN" altLang="en-US" sz="2000">
                <a:solidFill>
                  <a:schemeClr val="accent1"/>
                </a:solidFill>
              </a:rPr>
              <a:t>输入两个学生的学号、姓名和成绩，输出成绩较高的学生的学号、姓名和成绩。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430306" y="1381071"/>
            <a:ext cx="7796608" cy="5279509"/>
          </a:xfrm>
          <a:prstGeom prst="roundRect">
            <a:avLst>
              <a:gd name="adj" fmla="val 1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}student1,student2;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定义两个结构体变量</a:t>
            </a:r>
            <a:r>
              <a:rPr lang="en-US" altLang="zh-CN" sz="1400" dirty="0">
                <a:solidFill>
                  <a:srgbClr val="008000"/>
                </a:solidFill>
              </a:rPr>
              <a:t>student1,student2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("%d%s%f",&amp;student1.num,</a:t>
            </a:r>
            <a:r>
              <a:rPr lang="en-US" altLang="zh-CN" sz="1400" dirty="0">
                <a:solidFill>
                  <a:srgbClr val="FF0000"/>
                </a:solidFill>
              </a:rPr>
              <a:t>student1.name</a:t>
            </a:r>
            <a:r>
              <a:rPr lang="en-US" altLang="zh-CN" sz="1400" dirty="0"/>
              <a:t>,&amp;student1.score);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输入学生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的数据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("%d%s%f",&amp;student2.num,</a:t>
            </a:r>
            <a:r>
              <a:rPr lang="en-US" altLang="zh-CN" sz="1400" dirty="0">
                <a:solidFill>
                  <a:srgbClr val="FF0000"/>
                </a:solidFill>
              </a:rPr>
              <a:t>student2.name</a:t>
            </a:r>
            <a:r>
              <a:rPr lang="en-US" altLang="zh-CN" sz="1400" dirty="0"/>
              <a:t>,&amp;student2.score);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</a:t>
            </a:r>
            <a:r>
              <a:rPr lang="zh-CN" altLang="en-US" sz="1400" dirty="0" smtClean="0">
                <a:solidFill>
                  <a:srgbClr val="008000"/>
                </a:solidFill>
              </a:rPr>
              <a:t>学生</a:t>
            </a:r>
            <a:r>
              <a:rPr lang="en-US" altLang="zh-CN" sz="1400" dirty="0">
                <a:solidFill>
                  <a:srgbClr val="008000"/>
                </a:solidFill>
              </a:rPr>
              <a:t>2</a:t>
            </a:r>
            <a:r>
              <a:rPr lang="zh-CN" altLang="en-US" sz="1400" dirty="0" smtClean="0">
                <a:solidFill>
                  <a:srgbClr val="008000"/>
                </a:solidFill>
              </a:rPr>
              <a:t>的</a:t>
            </a:r>
            <a:r>
              <a:rPr lang="zh-CN" altLang="en-US" sz="1400" dirty="0">
                <a:solidFill>
                  <a:srgbClr val="008000"/>
                </a:solidFill>
              </a:rPr>
              <a:t>数据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higher score is:\n");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if(student1.score&gt;student2.score)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smtClean="0"/>
              <a:t>d  %s  %</a:t>
            </a:r>
            <a:r>
              <a:rPr lang="en-US" altLang="zh-CN" sz="1400" dirty="0"/>
              <a:t>6.2f\n",student1.num,student1.name,student1.score);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 if(student1.score&lt;student2.score)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smtClean="0"/>
              <a:t>d  %s  %</a:t>
            </a:r>
            <a:r>
              <a:rPr lang="en-US" altLang="zh-CN" sz="1400" dirty="0"/>
              <a:t>6.2f\n",student2.num,student2.name,student2.score);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smtClean="0"/>
              <a:t>d  %s  %</a:t>
            </a:r>
            <a:r>
              <a:rPr lang="en-US" altLang="zh-CN" sz="1400" dirty="0"/>
              <a:t>6.2f\n",student1.num,student1.name,student1.score);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smtClean="0"/>
              <a:t>d  %s  %</a:t>
            </a:r>
            <a:r>
              <a:rPr lang="en-US" altLang="zh-CN" sz="1400" dirty="0"/>
              <a:t>6.2f\n",student2.num,student2.name,student2.score);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9273" y="5555680"/>
            <a:ext cx="3457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使用结构体数组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6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296" y="17582"/>
            <a:ext cx="10515600" cy="1325563"/>
          </a:xfrm>
        </p:spPr>
        <p:txBody>
          <a:bodyPr/>
          <a:lstStyle/>
          <a:p>
            <a:r>
              <a:rPr lang="zh-CN" altLang="en-US"/>
              <a:t>定义结构体数组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72" y="936379"/>
            <a:ext cx="10456449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个候选人，每个选民只能投票选一人，要求编一个统计选票的程序，先后输入被选人的名字，最后输出各人得票结果。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5346144" y="1434705"/>
            <a:ext cx="6420032" cy="5279509"/>
          </a:xfrm>
          <a:prstGeom prst="roundRect">
            <a:avLst>
              <a:gd name="adj" fmla="val 1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#</a:t>
            </a:r>
            <a:r>
              <a:rPr lang="en-US" altLang="zh-CN" sz="1400" dirty="0"/>
              <a:t>include 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Person	</a:t>
            </a:r>
            <a:r>
              <a:rPr lang="en-US" altLang="zh-CN" sz="1400" dirty="0" smtClean="0"/>
              <a:t>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Person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char name[20];	</a:t>
            </a:r>
            <a:r>
              <a:rPr lang="en-US" altLang="zh-CN" sz="1400" dirty="0" smtClean="0"/>
              <a:t>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候选人姓名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count;	</a:t>
            </a:r>
            <a:r>
              <a:rPr lang="en-US" altLang="zh-CN" sz="1400" dirty="0" smtClean="0"/>
              <a:t>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候选人得票数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}leader[3]={"Li",0,"Zhang",0,"Sun",0};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定义结构体数组并初始化</a:t>
            </a:r>
          </a:p>
          <a:p>
            <a:pPr defTabSz="363538">
              <a:lnSpc>
                <a:spcPct val="120000"/>
              </a:lnSpc>
            </a:pPr>
            <a:endParaRPr lang="zh-CN" altLang="en-US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</a:t>
            </a:r>
            <a:r>
              <a:rPr lang="en-US" altLang="zh-CN" sz="1400" dirty="0" err="1"/>
              <a:t>leader_name</a:t>
            </a:r>
            <a:r>
              <a:rPr lang="en-US" altLang="zh-CN" sz="1400" dirty="0"/>
              <a:t>[20];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定义字符数组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for(i=1;i&lt;=10;i++)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("%s",</a:t>
            </a:r>
            <a:r>
              <a:rPr lang="en-US" altLang="zh-CN" sz="1400" dirty="0" err="1"/>
              <a:t>leader_name</a:t>
            </a:r>
            <a:r>
              <a:rPr lang="en-US" altLang="zh-CN" sz="1400" dirty="0" smtClean="0"/>
              <a:t>);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输入所选的候选人姓名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for(j=0;j&lt;3;j++)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  if(</a:t>
            </a:r>
            <a:r>
              <a:rPr lang="en-US" altLang="zh-CN" sz="1400" dirty="0" err="1" smtClean="0"/>
              <a:t>strcmp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leader_name,leader</a:t>
            </a:r>
            <a:r>
              <a:rPr lang="en-US" altLang="zh-CN" sz="1400" dirty="0" smtClean="0"/>
              <a:t>[j</a:t>
            </a:r>
            <a:r>
              <a:rPr lang="en-US" altLang="zh-CN" sz="1400" dirty="0"/>
              <a:t>].name)==0) leader[j].count++;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nResult</a:t>
            </a:r>
            <a:r>
              <a:rPr lang="en-US" altLang="zh-CN" sz="1400" dirty="0"/>
              <a:t>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("%5s:%d\</a:t>
            </a:r>
            <a:r>
              <a:rPr lang="en-US" altLang="zh-CN" sz="1400" dirty="0" err="1"/>
              <a:t>n",leader</a:t>
            </a:r>
            <a:r>
              <a:rPr lang="en-US" altLang="zh-CN" sz="1400" dirty="0"/>
              <a:t>[i].</a:t>
            </a:r>
            <a:r>
              <a:rPr lang="en-US" altLang="zh-CN" sz="1400" dirty="0" err="1"/>
              <a:t>name,leader</a:t>
            </a:r>
            <a:r>
              <a:rPr lang="en-US" altLang="zh-CN" sz="1400" dirty="0"/>
              <a:t>[i].count);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024" y="3923389"/>
            <a:ext cx="3457575" cy="27908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25072"/>
              </p:ext>
            </p:extLst>
          </p:nvPr>
        </p:nvGraphicFramePr>
        <p:xfrm>
          <a:off x="1693024" y="1964534"/>
          <a:ext cx="250804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020">
                  <a:extLst>
                    <a:ext uri="{9D8B030D-6E8A-4147-A177-3AD203B41FA5}">
                      <a16:colId xmlns="" xmlns:a16="http://schemas.microsoft.com/office/drawing/2014/main" val="3703916330"/>
                    </a:ext>
                  </a:extLst>
                </a:gridCol>
                <a:gridCol w="1254020">
                  <a:extLst>
                    <a:ext uri="{9D8B030D-6E8A-4147-A177-3AD203B41FA5}">
                      <a16:colId xmlns="" xmlns:a16="http://schemas.microsoft.com/office/drawing/2014/main" val="257072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count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3957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Li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297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Zhang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982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Sun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7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51" y="365452"/>
            <a:ext cx="10038903" cy="1325563"/>
          </a:xfrm>
        </p:spPr>
        <p:txBody>
          <a:bodyPr/>
          <a:lstStyle/>
          <a:p>
            <a:r>
              <a:rPr lang="zh-CN" altLang="en-US"/>
              <a:t>定义结构体数组</a:t>
            </a:r>
          </a:p>
        </p:txBody>
      </p:sp>
      <p:sp>
        <p:nvSpPr>
          <p:cNvPr id="44" name="MH_Desc_1"/>
          <p:cNvSpPr/>
          <p:nvPr>
            <p:custDataLst>
              <p:tags r:id="rId1"/>
            </p:custDataLst>
          </p:nvPr>
        </p:nvSpPr>
        <p:spPr>
          <a:xfrm>
            <a:off x="1003852" y="1341454"/>
            <a:ext cx="9998764" cy="476117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定义结构体数组一般形式是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先声明一个结构体</a:t>
            </a:r>
            <a:r>
              <a:rPr lang="zh-CN" altLang="en-US" dirty="0" smtClean="0">
                <a:solidFill>
                  <a:schemeClr val="tx1"/>
                </a:solidFill>
              </a:rPr>
              <a:t>类型，</a:t>
            </a:r>
            <a:r>
              <a:rPr lang="zh-CN" altLang="en-US" dirty="0">
                <a:solidFill>
                  <a:schemeClr val="tx1"/>
                </a:solidFill>
              </a:rPr>
              <a:t>然后再用此类型定义结构体</a:t>
            </a:r>
            <a:r>
              <a:rPr lang="zh-CN" altLang="en-US" dirty="0" smtClean="0">
                <a:solidFill>
                  <a:schemeClr val="tx1"/>
                </a:solidFill>
              </a:rPr>
              <a:t>数组 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(2) 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dirty="0">
                <a:solidFill>
                  <a:schemeClr val="tx1"/>
                </a:solidFill>
              </a:rPr>
              <a:t>结构体数组初始化的形式是在定义数组的后面加上： </a:t>
            </a:r>
          </a:p>
        </p:txBody>
      </p:sp>
      <p:sp>
        <p:nvSpPr>
          <p:cNvPr id="4" name="矩形 3"/>
          <p:cNvSpPr/>
          <p:nvPr/>
        </p:nvSpPr>
        <p:spPr>
          <a:xfrm>
            <a:off x="1423358" y="1905741"/>
            <a:ext cx="3895953" cy="76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struct </a:t>
            </a:r>
            <a:r>
              <a:rPr lang="zh-CN" altLang="en-US" sz="2000" b="1" smtClean="0">
                <a:solidFill>
                  <a:schemeClr val="bg1"/>
                </a:solidFill>
              </a:rPr>
              <a:t>结构体名</a:t>
            </a:r>
            <a:endParaRPr lang="en-US" altLang="zh-CN" sz="2000" b="1" smtClean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{</a:t>
            </a:r>
            <a:r>
              <a:rPr lang="zh-CN" altLang="en-US" sz="2000" b="1">
                <a:solidFill>
                  <a:schemeClr val="bg1"/>
                </a:solidFill>
              </a:rPr>
              <a:t>成员表列</a:t>
            </a:r>
            <a:r>
              <a:rPr lang="en-US" altLang="zh-CN" sz="2000" b="1" smtClean="0">
                <a:solidFill>
                  <a:schemeClr val="bg1"/>
                </a:solidFill>
              </a:rPr>
              <a:t>} </a:t>
            </a:r>
            <a:r>
              <a:rPr lang="zh-CN" altLang="en-US" sz="2000" b="1" smtClean="0">
                <a:solidFill>
                  <a:schemeClr val="bg1"/>
                </a:solidFill>
              </a:rPr>
              <a:t>数组</a:t>
            </a:r>
            <a:r>
              <a:rPr lang="zh-CN" altLang="en-US" sz="2000" b="1">
                <a:solidFill>
                  <a:schemeClr val="bg1"/>
                </a:solidFill>
              </a:rPr>
              <a:t>名</a:t>
            </a:r>
            <a:r>
              <a:rPr lang="en-US" altLang="zh-CN" sz="2000" b="1">
                <a:solidFill>
                  <a:schemeClr val="bg1"/>
                </a:solidFill>
              </a:rPr>
              <a:t>[</a:t>
            </a:r>
            <a:r>
              <a:rPr lang="zh-CN" altLang="en-US" sz="2000" b="1">
                <a:solidFill>
                  <a:schemeClr val="bg1"/>
                </a:solidFill>
              </a:rPr>
              <a:t>数组长度</a:t>
            </a:r>
            <a:r>
              <a:rPr lang="en-US" altLang="zh-CN" sz="2000" b="1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5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5803404" y="3039362"/>
            <a:ext cx="5303867" cy="1546753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struct </a:t>
            </a:r>
            <a:r>
              <a:rPr lang="en-US" altLang="zh-CN" sz="1600" smtClean="0"/>
              <a:t>Person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	char name[20</a:t>
            </a:r>
            <a:r>
              <a:rPr lang="en-US" altLang="zh-CN" sz="1600" smtClean="0"/>
              <a:t>];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	</a:t>
            </a:r>
            <a:r>
              <a:rPr lang="en-US" altLang="zh-CN" sz="1600"/>
              <a:t>int count</a:t>
            </a:r>
            <a:r>
              <a:rPr lang="en-US" altLang="zh-CN" sz="1600" smtClean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struct </a:t>
            </a:r>
            <a:r>
              <a:rPr lang="en-US" altLang="zh-CN" sz="1600" smtClean="0"/>
              <a:t>Person leader[3];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en-US" altLang="zh-CN" sz="1600">
                <a:solidFill>
                  <a:srgbClr val="008000"/>
                </a:solidFill>
              </a:rPr>
              <a:t>leader</a:t>
            </a:r>
            <a:r>
              <a:rPr lang="zh-CN" altLang="en-US" sz="1600">
                <a:solidFill>
                  <a:srgbClr val="008000"/>
                </a:solidFill>
              </a:rPr>
              <a:t>是结构体数组名 </a:t>
            </a:r>
          </a:p>
          <a:p>
            <a:pPr defTabSz="363538">
              <a:lnSpc>
                <a:spcPct val="120000"/>
              </a:lnSpc>
            </a:pP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3359" y="3039363"/>
            <a:ext cx="3895952" cy="40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结构体类型数组名</a:t>
            </a:r>
            <a:r>
              <a:rPr lang="en-US" altLang="zh-CN" sz="2000" b="1" dirty="0">
                <a:solidFill>
                  <a:schemeClr val="bg1"/>
                </a:solidFill>
              </a:rPr>
              <a:t>[</a:t>
            </a:r>
            <a:r>
              <a:rPr lang="zh-CN" altLang="en-US" sz="2000" b="1" dirty="0">
                <a:solidFill>
                  <a:schemeClr val="bg1"/>
                </a:solidFill>
              </a:rPr>
              <a:t>数组长度</a:t>
            </a:r>
            <a:r>
              <a:rPr lang="en-US" altLang="zh-CN" sz="2000" b="1" dirty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8" name="矩形 7"/>
          <p:cNvSpPr/>
          <p:nvPr/>
        </p:nvSpPr>
        <p:spPr>
          <a:xfrm>
            <a:off x="6866626" y="4701395"/>
            <a:ext cx="1828800" cy="40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>
              <a:defRPr/>
            </a:pPr>
            <a:r>
              <a:rPr lang="zh-CN" altLang="en-US" sz="2000" b="1">
                <a:solidFill>
                  <a:schemeClr val="bg1"/>
                </a:solidFill>
              </a:rPr>
              <a:t>＝</a:t>
            </a:r>
            <a:r>
              <a:rPr lang="en-US" altLang="zh-CN" sz="2000" b="1">
                <a:solidFill>
                  <a:schemeClr val="bg1"/>
                </a:solidFill>
              </a:rPr>
              <a:t>{</a:t>
            </a:r>
            <a:r>
              <a:rPr lang="zh-CN" altLang="en-US" sz="2000" b="1">
                <a:solidFill>
                  <a:schemeClr val="bg1"/>
                </a:solidFill>
              </a:rPr>
              <a:t>初值表列</a:t>
            </a:r>
            <a:r>
              <a:rPr lang="en-US" altLang="zh-CN" sz="2000" b="1" smtClean="0">
                <a:solidFill>
                  <a:schemeClr val="bg1"/>
                </a:solidFill>
              </a:rPr>
              <a:t>};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5816851" y="1429175"/>
            <a:ext cx="5290420" cy="1237841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struct </a:t>
            </a:r>
            <a:r>
              <a:rPr lang="en-US" altLang="zh-CN" sz="1600" smtClean="0"/>
              <a:t>Person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	char name[20</a:t>
            </a:r>
            <a:r>
              <a:rPr lang="en-US" altLang="zh-CN" sz="1600" smtClean="0"/>
              <a:t>];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	</a:t>
            </a:r>
            <a:r>
              <a:rPr lang="en-US" altLang="zh-CN" sz="1600"/>
              <a:t>int count</a:t>
            </a:r>
            <a:r>
              <a:rPr lang="en-US" altLang="zh-CN" sz="1600" smtClean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 leader[3];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423359" y="5303046"/>
            <a:ext cx="8436634" cy="518142"/>
          </a:xfrm>
          <a:prstGeom prst="roundRect">
            <a:avLst>
              <a:gd name="adj" fmla="val 89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struct </a:t>
            </a:r>
            <a:r>
              <a:rPr lang="en-US" altLang="zh-CN" sz="1600" smtClean="0">
                <a:solidFill>
                  <a:schemeClr val="tx1"/>
                </a:solidFill>
              </a:rPr>
              <a:t>Person leader[3</a:t>
            </a:r>
            <a:r>
              <a:rPr lang="en-US" altLang="zh-CN" sz="1600">
                <a:solidFill>
                  <a:schemeClr val="tx1"/>
                </a:solidFill>
              </a:rPr>
              <a:t>]= </a:t>
            </a:r>
            <a:r>
              <a:rPr lang="en-US" altLang="zh-CN" sz="1600" smtClean="0">
                <a:solidFill>
                  <a:schemeClr val="tx1"/>
                </a:solidFill>
              </a:rPr>
              <a:t>{"Li",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en-US" altLang="zh-CN" sz="1600" smtClean="0">
                <a:solidFill>
                  <a:schemeClr val="tx1"/>
                </a:solidFill>
              </a:rPr>
              <a:t>,"Zhang",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en-US" altLang="zh-CN" sz="1600" smtClean="0">
                <a:solidFill>
                  <a:schemeClr val="tx1"/>
                </a:solidFill>
              </a:rPr>
              <a:t>,"Sun",</a:t>
            </a:r>
            <a:r>
              <a:rPr lang="en-US" altLang="zh-CN" sz="1600">
                <a:solidFill>
                  <a:schemeClr val="tx1"/>
                </a:solidFill>
              </a:rPr>
              <a:t>0};</a:t>
            </a:r>
          </a:p>
        </p:txBody>
      </p:sp>
    </p:spTree>
    <p:extLst>
      <p:ext uri="{BB962C8B-B14F-4D97-AF65-F5344CB8AC3E}">
        <p14:creationId xmlns:p14="http://schemas.microsoft.com/office/powerpoint/2010/main" val="32000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46" y="0"/>
            <a:ext cx="10515600" cy="1325563"/>
          </a:xfrm>
        </p:spPr>
        <p:txBody>
          <a:bodyPr/>
          <a:lstStyle/>
          <a:p>
            <a:r>
              <a:rPr lang="zh-CN" altLang="en-US" dirty="0"/>
              <a:t>结构体数组的应用举例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7" y="970728"/>
            <a:ext cx="4131457" cy="1307593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9.4】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n</a:t>
            </a:r>
            <a:r>
              <a:rPr lang="zh-CN" altLang="en-US" sz="2000" dirty="0">
                <a:solidFill>
                  <a:schemeClr val="accent1"/>
                </a:solidFill>
              </a:rPr>
              <a:t>个学生的信息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</a:rPr>
              <a:t>包括学号、姓名、成绩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</a:rPr>
              <a:t>，要求按照成绩的高低顺序输出各学生的信息。</a:t>
            </a:r>
          </a:p>
        </p:txBody>
      </p:sp>
      <p:sp>
        <p:nvSpPr>
          <p:cNvPr id="29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4464424" y="285515"/>
            <a:ext cx="7727577" cy="6477595"/>
          </a:xfrm>
          <a:prstGeom prst="roundRect">
            <a:avLst>
              <a:gd name="adj" fmla="val 1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Student			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Student 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[5</a:t>
            </a:r>
            <a:r>
              <a:rPr lang="en-US" altLang="zh-CN" sz="1400" dirty="0"/>
              <a:t>]={{10101,"Zhang",78},{10103,"Wang",98.5},{10106,"Li",86},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{10108,"Ling",73.5},{10110,"Sun",100</a:t>
            </a:r>
            <a:r>
              <a:rPr lang="en-US" altLang="zh-CN" sz="1400" dirty="0" smtClean="0"/>
              <a:t>}};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定义结构体数组并初始化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temp;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定义结构体变量</a:t>
            </a:r>
            <a:r>
              <a:rPr lang="en-US" altLang="zh-CN" sz="1400" dirty="0">
                <a:solidFill>
                  <a:srgbClr val="008000"/>
                </a:solidFill>
              </a:rPr>
              <a:t>temp</a:t>
            </a:r>
            <a:r>
              <a:rPr lang="zh-CN" altLang="en-US" sz="1400" dirty="0">
                <a:solidFill>
                  <a:srgbClr val="008000"/>
                </a:solidFill>
              </a:rPr>
              <a:t>，用作交换时的临时变量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n=5</a:t>
            </a:r>
            <a:r>
              <a:rPr lang="en-US" altLang="zh-CN" sz="1400" dirty="0" smtClean="0"/>
              <a:t>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定义常变量</a:t>
            </a:r>
            <a:r>
              <a:rPr lang="en-US" altLang="zh-CN" sz="1400" dirty="0">
                <a:solidFill>
                  <a:srgbClr val="008000"/>
                </a:solidFill>
              </a:rPr>
              <a:t>n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i,j,k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order is:\n");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for(i=0;i&lt;n-1;i</a:t>
            </a:r>
            <a:r>
              <a:rPr lang="en-US" altLang="zh-CN" sz="1400" dirty="0" smtClean="0"/>
              <a:t>++)  </a:t>
            </a:r>
            <a:r>
              <a:rPr lang="en-US" altLang="zh-CN" sz="1400" dirty="0" smtClean="0">
                <a:solidFill>
                  <a:srgbClr val="FF0000"/>
                </a:solidFill>
              </a:rPr>
              <a:t>// 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选择法排序（降序）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k=i;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for(j=i+1;j&lt;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if(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[j].score&gt;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[k].score) k=j</a:t>
            </a:r>
            <a:r>
              <a:rPr lang="en-US" altLang="zh-CN" sz="1400" dirty="0" smtClean="0"/>
              <a:t>;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进行成绩的比较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smtClean="0"/>
              <a:t>temp=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[k</a:t>
            </a:r>
            <a:r>
              <a:rPr lang="en-US" altLang="zh-CN" sz="1400" dirty="0"/>
              <a:t>];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[k]=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[i];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[i]=temp;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</a:rPr>
              <a:t>stu</a:t>
            </a:r>
            <a:r>
              <a:rPr lang="en-US" altLang="zh-CN" sz="1400" dirty="0">
                <a:solidFill>
                  <a:srgbClr val="008000"/>
                </a:solidFill>
              </a:rPr>
              <a:t>[k]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 err="1">
                <a:solidFill>
                  <a:srgbClr val="008000"/>
                </a:solidFill>
              </a:rPr>
              <a:t>stu</a:t>
            </a:r>
            <a:r>
              <a:rPr lang="en-US" altLang="zh-CN" sz="1400" dirty="0">
                <a:solidFill>
                  <a:srgbClr val="008000"/>
                </a:solidFill>
              </a:rPr>
              <a:t>[i]</a:t>
            </a:r>
            <a:r>
              <a:rPr lang="zh-CN" altLang="en-US" sz="1400" dirty="0">
                <a:solidFill>
                  <a:srgbClr val="008000"/>
                </a:solidFill>
              </a:rPr>
              <a:t>元素互换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("%6d %8s %6.2f\n",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</a:t>
            </a:r>
            <a:r>
              <a:rPr lang="en-US" altLang="zh-CN" sz="1400" dirty="0" err="1"/>
              <a:t>num,stu</a:t>
            </a:r>
            <a:r>
              <a:rPr lang="en-US" altLang="zh-CN" sz="1400" dirty="0"/>
              <a:t>[i].</a:t>
            </a:r>
            <a:r>
              <a:rPr lang="en-US" altLang="zh-CN" sz="1400" dirty="0" err="1"/>
              <a:t>name,stu</a:t>
            </a:r>
            <a:r>
              <a:rPr lang="en-US" altLang="zh-CN" sz="1400" dirty="0"/>
              <a:t>[i].score);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99" y="5024517"/>
            <a:ext cx="3467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结构体指针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8277B323-093F-4271-99FA-C25A8CC2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318" y="1341743"/>
            <a:ext cx="6614456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结构体指针</a:t>
            </a:r>
            <a:endParaRPr lang="zh-CN" altLang="en-US" sz="3600" dirty="0"/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8B543A1F-BCA2-49FE-A583-FBF95EE4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32" y="1826896"/>
            <a:ext cx="10247247" cy="316135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所谓结构体指针就是指向结构体变量的指针，一个结构体变量的起始地址就是这个结构体变量的指针。如果把一个结构体变量的起始地址存放在一个指针变量中，那么，这个指针变量就指向该结构体变量。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9EFD697-E95C-493D-8876-D6208C34D104}"/>
              </a:ext>
            </a:extLst>
          </p:cNvPr>
          <p:cNvGrpSpPr/>
          <p:nvPr/>
        </p:nvGrpSpPr>
        <p:grpSpPr>
          <a:xfrm>
            <a:off x="859632" y="1373768"/>
            <a:ext cx="7128000" cy="657226"/>
            <a:chOff x="3275013" y="1898650"/>
            <a:chExt cx="7128000" cy="657226"/>
          </a:xfrm>
        </p:grpSpPr>
        <p:sp>
          <p:nvSpPr>
            <p:cNvPr id="11" name="MH_Other_1">
              <a:extLst>
                <a:ext uri="{FF2B5EF4-FFF2-40B4-BE49-F238E27FC236}">
                  <a16:creationId xmlns="" xmlns:a16="http://schemas.microsoft.com/office/drawing/2014/main" id="{62183D5F-6BC1-4954-AD4E-B77E8134359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2">
              <a:extLst>
                <a:ext uri="{FF2B5EF4-FFF2-40B4-BE49-F238E27FC236}">
                  <a16:creationId xmlns="" xmlns:a16="http://schemas.microsoft.com/office/drawing/2014/main" id="{E140A626-6EE7-4E54-8822-77EB26A6EE7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5">
              <a:extLst>
                <a:ext uri="{FF2B5EF4-FFF2-40B4-BE49-F238E27FC236}">
                  <a16:creationId xmlns="" xmlns:a16="http://schemas.microsoft.com/office/drawing/2014/main" id="{28587E05-71B5-44B5-8B52-502BD05BEE5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71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CE9D855-8ED4-42B5-9A71-08F61C17410A}"/>
              </a:ext>
            </a:extLst>
          </p:cNvPr>
          <p:cNvGrpSpPr/>
          <p:nvPr/>
        </p:nvGrpSpPr>
        <p:grpSpPr>
          <a:xfrm>
            <a:off x="3978879" y="4753710"/>
            <a:ext cx="7128000" cy="634206"/>
            <a:chOff x="1715964" y="5391945"/>
            <a:chExt cx="7128000" cy="634206"/>
          </a:xfrm>
        </p:grpSpPr>
        <p:sp>
          <p:nvSpPr>
            <p:cNvPr id="15" name="MH_Other_3">
              <a:extLst>
                <a:ext uri="{FF2B5EF4-FFF2-40B4-BE49-F238E27FC236}">
                  <a16:creationId xmlns="" xmlns:a16="http://schemas.microsoft.com/office/drawing/2014/main" id="{82F3BE59-8C7F-4775-90F7-F62951FCF59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MH_Other_4">
              <a:extLst>
                <a:ext uri="{FF2B5EF4-FFF2-40B4-BE49-F238E27FC236}">
                  <a16:creationId xmlns="" xmlns:a16="http://schemas.microsoft.com/office/drawing/2014/main" id="{DDAC8668-1EB7-41C6-9D77-05FC19D1CC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6">
              <a:extLst>
                <a:ext uri="{FF2B5EF4-FFF2-40B4-BE49-F238E27FC236}">
                  <a16:creationId xmlns="" xmlns:a16="http://schemas.microsoft.com/office/drawing/2014/main" id="{D44C8EDE-CE88-4D19-B2F5-321B73B3252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15964" y="5391945"/>
              <a:ext cx="71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7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指向结构体变量的指针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197" y="1090740"/>
            <a:ext cx="9722573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9.5】</a:t>
            </a:r>
            <a:r>
              <a:rPr lang="zh-CN" altLang="en-US" sz="2000">
                <a:solidFill>
                  <a:schemeClr val="accent1"/>
                </a:solidFill>
              </a:rPr>
              <a:t>通过指向结构体变量的指针变量输出结构体变量中成员的信息。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圆角矩形 12">
            <a:extLst>
              <a:ext uri="{FF2B5EF4-FFF2-40B4-BE49-F238E27FC236}">
                <a16:creationId xmlns="" xmlns:a16="http://schemas.microsoft.com/office/drawing/2014/main" id="{5382CD89-35B6-4BD4-B332-B011068CC402}"/>
              </a:ext>
            </a:extLst>
          </p:cNvPr>
          <p:cNvSpPr/>
          <p:nvPr/>
        </p:nvSpPr>
        <p:spPr>
          <a:xfrm>
            <a:off x="228600" y="1518468"/>
            <a:ext cx="9378718" cy="5202278"/>
          </a:xfrm>
          <a:prstGeom prst="roundRect">
            <a:avLst>
              <a:gd name="adj" fmla="val 1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string.h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long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char sex;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stu_1;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  <a:r>
              <a:rPr lang="zh-CN" altLang="en-US" sz="1400" dirty="0">
                <a:solidFill>
                  <a:srgbClr val="008000"/>
                </a:solidFill>
              </a:rPr>
              <a:t>类型的变量</a:t>
            </a:r>
            <a:r>
              <a:rPr lang="en-US" altLang="zh-CN" sz="1400" dirty="0">
                <a:solidFill>
                  <a:srgbClr val="008000"/>
                </a:solidFill>
              </a:rPr>
              <a:t>stu_1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chemeClr val="accent6"/>
                </a:solidFill>
              </a:rPr>
              <a:t>struct</a:t>
            </a:r>
            <a:r>
              <a:rPr lang="en-US" altLang="zh-CN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 smtClean="0">
                <a:solidFill>
                  <a:schemeClr val="accent6"/>
                </a:solidFill>
              </a:rPr>
              <a:t>Student *</a:t>
            </a:r>
            <a:r>
              <a:rPr lang="en-US" altLang="zh-CN" sz="1400" dirty="0">
                <a:solidFill>
                  <a:schemeClr val="accent6"/>
                </a:solidFill>
              </a:rPr>
              <a:t>p;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定义指向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 </a:t>
            </a:r>
            <a:r>
              <a:rPr lang="zh-CN" altLang="en-US" sz="1400" dirty="0">
                <a:solidFill>
                  <a:srgbClr val="008000"/>
                </a:solidFill>
              </a:rPr>
              <a:t>类型数据的指针变量</a:t>
            </a:r>
            <a:r>
              <a:rPr lang="en-US" altLang="zh-CN" sz="1400" dirty="0">
                <a:solidFill>
                  <a:srgbClr val="008000"/>
                </a:solidFill>
              </a:rPr>
              <a:t>p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p=&amp;stu_1;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//p</a:t>
            </a:r>
            <a:r>
              <a:rPr lang="zh-CN" altLang="en-US" sz="1400" dirty="0">
                <a:solidFill>
                  <a:srgbClr val="008000"/>
                </a:solidFill>
              </a:rPr>
              <a:t>指向</a:t>
            </a:r>
            <a:r>
              <a:rPr lang="en-US" altLang="zh-CN" sz="1400" dirty="0">
                <a:solidFill>
                  <a:srgbClr val="008000"/>
                </a:solidFill>
              </a:rPr>
              <a:t>stu_1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stu_1.num=10101;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对结构体变量的成员赋值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>
                <a:solidFill>
                  <a:srgbClr val="FF0000"/>
                </a:solidFill>
              </a:rPr>
              <a:t>strcpy</a:t>
            </a:r>
            <a:r>
              <a:rPr lang="en-US" altLang="zh-CN" sz="1400" dirty="0"/>
              <a:t>(stu_1.name,"Li Lin");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用字符串复制函数给</a:t>
            </a:r>
            <a:r>
              <a:rPr lang="en-US" altLang="zh-CN" sz="1400" dirty="0">
                <a:solidFill>
                  <a:srgbClr val="008000"/>
                </a:solidFill>
              </a:rPr>
              <a:t>stu_1.name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stu_1.sex='M';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stu_1.score=89.5;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("No.:%</a:t>
            </a:r>
            <a:r>
              <a:rPr lang="en-US" altLang="zh-CN" sz="1400" dirty="0" err="1"/>
              <a:t>ld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nname</a:t>
            </a:r>
            <a:r>
              <a:rPr lang="en-US" altLang="zh-CN" sz="1400" dirty="0"/>
              <a:t>:%s\</a:t>
            </a:r>
            <a:r>
              <a:rPr lang="en-US" altLang="zh-CN" sz="1400" dirty="0" err="1"/>
              <a:t>nsex</a:t>
            </a:r>
            <a:r>
              <a:rPr lang="en-US" altLang="zh-CN" sz="1400" dirty="0"/>
              <a:t>:%c\</a:t>
            </a:r>
            <a:r>
              <a:rPr lang="en-US" altLang="zh-CN" sz="1400" dirty="0" err="1"/>
              <a:t>nscore</a:t>
            </a:r>
            <a:r>
              <a:rPr lang="en-US" altLang="zh-CN" sz="1400" dirty="0"/>
              <a:t>:%5.1f\n",stu_1.num,stu_1.name,stu_1.sex,stu_1.score);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输出结果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nNo</a:t>
            </a:r>
            <a:r>
              <a:rPr lang="en-US" altLang="zh-CN" sz="1400" dirty="0"/>
              <a:t>.:%</a:t>
            </a:r>
            <a:r>
              <a:rPr lang="en-US" altLang="zh-CN" sz="1400" dirty="0" err="1"/>
              <a:t>ld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nname</a:t>
            </a:r>
            <a:r>
              <a:rPr lang="en-US" altLang="zh-CN" sz="1400" dirty="0"/>
              <a:t>:%s\</a:t>
            </a:r>
            <a:r>
              <a:rPr lang="en-US" altLang="zh-CN" sz="1400" dirty="0" err="1"/>
              <a:t>nsex</a:t>
            </a:r>
            <a:r>
              <a:rPr lang="en-US" altLang="zh-CN" sz="1400" dirty="0"/>
              <a:t>:%c\</a:t>
            </a:r>
            <a:r>
              <a:rPr lang="en-US" altLang="zh-CN" sz="1400" dirty="0" err="1"/>
              <a:t>nscore</a:t>
            </a:r>
            <a:r>
              <a:rPr lang="en-US" altLang="zh-CN" sz="1400" dirty="0"/>
              <a:t>:%5.1f\n",</a:t>
            </a:r>
            <a:r>
              <a:rPr lang="en-US" altLang="zh-CN" sz="1400" dirty="0">
                <a:solidFill>
                  <a:schemeClr val="accent6"/>
                </a:solidFill>
              </a:rPr>
              <a:t>(*p).</a:t>
            </a:r>
            <a:r>
              <a:rPr lang="en-US" altLang="zh-CN" sz="1400" dirty="0" err="1">
                <a:solidFill>
                  <a:schemeClr val="accent6"/>
                </a:solidFill>
              </a:rPr>
              <a:t>num</a:t>
            </a:r>
            <a:r>
              <a:rPr lang="en-US" altLang="zh-CN" sz="1400" dirty="0">
                <a:solidFill>
                  <a:schemeClr val="accent6"/>
                </a:solidFill>
              </a:rPr>
              <a:t>,(*p).name,(*p).sex, (*p).score</a:t>
            </a:r>
            <a:r>
              <a:rPr lang="en-US" altLang="zh-CN" sz="1400" dirty="0" smtClean="0"/>
              <a:t>);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return </a:t>
            </a:r>
            <a:r>
              <a:rPr lang="en-US" altLang="zh-CN" sz="1400" dirty="0"/>
              <a:t>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47403"/>
              </p:ext>
            </p:extLst>
          </p:nvPr>
        </p:nvGraphicFramePr>
        <p:xfrm>
          <a:off x="9681664" y="1108399"/>
          <a:ext cx="1466234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="" xmlns:a16="http://schemas.microsoft.com/office/drawing/2014/main" val="4019418062"/>
                    </a:ext>
                  </a:extLst>
                </a:gridCol>
                <a:gridCol w="760556">
                  <a:extLst>
                    <a:ext uri="{9D8B030D-6E8A-4147-A177-3AD203B41FA5}">
                      <a16:colId xmlns="" xmlns:a16="http://schemas.microsoft.com/office/drawing/2014/main" val="27333680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CN" altLang="en-US" sz="1400" b="0" smtClean="0"/>
                        <a:t>  </a:t>
                      </a:r>
                      <a:r>
                        <a:rPr lang="en-US" altLang="zh-CN" sz="1400" b="0" smtClean="0"/>
                        <a:t>p</a:t>
                      </a:r>
                      <a:endParaRPr lang="zh-CN" altLang="en-US" sz="1400" b="0"/>
                    </a:p>
                  </a:txBody>
                  <a:tcPr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9731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10101</a:t>
                      </a:r>
                      <a:endParaRPr lang="zh-CN" altLang="en-US" sz="1400" b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67121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Li Lin</a:t>
                      </a:r>
                      <a:endParaRPr lang="zh-CN" altLang="en-US" sz="1400" b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607578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M</a:t>
                      </a:r>
                      <a:endParaRPr lang="zh-CN" altLang="en-US" sz="1400" b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37287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89.5</a:t>
                      </a:r>
                      <a:endParaRPr lang="zh-CN" altLang="en-US" sz="1400" b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83849705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9850629" y="1473674"/>
            <a:ext cx="518792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6586" y="1518468"/>
            <a:ext cx="3512680" cy="19194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06586" y="325516"/>
            <a:ext cx="304923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lt1"/>
                </a:solidFill>
              </a:rPr>
              <a:t>(*p).</a:t>
            </a:r>
            <a:r>
              <a:rPr lang="en-US" altLang="zh-CN" dirty="0" err="1">
                <a:solidFill>
                  <a:schemeClr val="lt1"/>
                </a:solidFill>
              </a:rPr>
              <a:t>num</a:t>
            </a:r>
            <a:r>
              <a:rPr lang="zh-CN" altLang="en-US" dirty="0">
                <a:solidFill>
                  <a:schemeClr val="lt1"/>
                </a:solidFill>
              </a:rPr>
              <a:t>也可表示为</a:t>
            </a:r>
            <a:r>
              <a:rPr lang="en-US" altLang="zh-CN" dirty="0">
                <a:solidFill>
                  <a:schemeClr val="lt1"/>
                </a:solidFill>
              </a:rPr>
              <a:t>p-&gt;</a:t>
            </a:r>
            <a:r>
              <a:rPr lang="en-US" altLang="zh-CN" dirty="0" err="1">
                <a:solidFill>
                  <a:schemeClr val="lt1"/>
                </a:solidFill>
              </a:rPr>
              <a:t>num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9850628" y="3088509"/>
            <a:ext cx="2036571" cy="363223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</a:t>
            </a:r>
            <a:r>
              <a:rPr lang="en-US" altLang="zh-CN" sz="1600">
                <a:solidFill>
                  <a:schemeClr val="tx1"/>
                </a:solidFill>
              </a:rPr>
              <a:t>p</a:t>
            </a:r>
            <a:r>
              <a:rPr lang="zh-CN" altLang="en-US" sz="1600">
                <a:solidFill>
                  <a:schemeClr val="tx1"/>
                </a:solidFill>
              </a:rPr>
              <a:t>指向一个结构体变量</a:t>
            </a:r>
            <a:r>
              <a:rPr lang="en-US" altLang="zh-CN" sz="1600">
                <a:solidFill>
                  <a:schemeClr val="tx1"/>
                </a:solidFill>
              </a:rPr>
              <a:t>stu</a:t>
            </a:r>
            <a:r>
              <a:rPr lang="zh-CN" altLang="en-US" sz="1600">
                <a:solidFill>
                  <a:schemeClr val="tx1"/>
                </a:solidFill>
              </a:rPr>
              <a:t>，以下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种用法等价： 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① </a:t>
            </a:r>
            <a:r>
              <a:rPr lang="en-US" altLang="zh-CN" sz="1600">
                <a:solidFill>
                  <a:schemeClr val="tx1"/>
                </a:solidFill>
              </a:rPr>
              <a:t>stu.</a:t>
            </a:r>
            <a:r>
              <a:rPr lang="zh-CN" altLang="en-US" sz="1600">
                <a:solidFill>
                  <a:schemeClr val="tx1"/>
                </a:solidFill>
              </a:rPr>
              <a:t>成员</a:t>
            </a:r>
            <a:r>
              <a:rPr lang="zh-CN" altLang="en-US" sz="1600" smtClean="0">
                <a:solidFill>
                  <a:schemeClr val="tx1"/>
                </a:solidFill>
              </a:rPr>
              <a:t>名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② </a:t>
            </a: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zh-CN" altLang="en-US" sz="1600" smtClean="0">
                <a:solidFill>
                  <a:schemeClr val="tx1"/>
                </a:solidFill>
              </a:rPr>
              <a:t>*</a:t>
            </a:r>
            <a:r>
              <a:rPr lang="en-US" altLang="zh-CN" sz="1600" smtClean="0">
                <a:solidFill>
                  <a:schemeClr val="tx1"/>
                </a:solidFill>
              </a:rPr>
              <a:t>p).</a:t>
            </a:r>
            <a:r>
              <a:rPr lang="zh-CN" altLang="en-US" sz="1600" smtClean="0">
                <a:solidFill>
                  <a:schemeClr val="tx1"/>
                </a:solidFill>
              </a:rPr>
              <a:t>成员名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③ </a:t>
            </a:r>
            <a:r>
              <a:rPr lang="en-US" altLang="zh-CN" sz="1600">
                <a:solidFill>
                  <a:schemeClr val="tx1"/>
                </a:solidFill>
              </a:rPr>
              <a:t>p-&gt;</a:t>
            </a:r>
            <a:r>
              <a:rPr lang="zh-CN" altLang="en-US" sz="1600">
                <a:solidFill>
                  <a:schemeClr val="tx1"/>
                </a:solidFill>
              </a:rPr>
              <a:t>成员</a:t>
            </a:r>
            <a:r>
              <a:rPr lang="zh-CN" altLang="en-US" sz="1600" smtClean="0">
                <a:solidFill>
                  <a:schemeClr val="tx1"/>
                </a:solidFill>
              </a:rPr>
              <a:t>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223770" y="4703344"/>
            <a:ext cx="1165889" cy="336458"/>
          </a:xfrm>
          <a:prstGeom prst="roundRect">
            <a:avLst>
              <a:gd name="adj" fmla="val 158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stu.num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223770" y="5440178"/>
            <a:ext cx="1165889" cy="336458"/>
          </a:xfrm>
          <a:prstGeom prst="roundRect">
            <a:avLst>
              <a:gd name="adj" fmla="val 128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(*p).num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223770" y="6177012"/>
            <a:ext cx="1165889" cy="336458"/>
          </a:xfrm>
          <a:prstGeom prst="roundRect">
            <a:avLst>
              <a:gd name="adj" fmla="val 158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p-&gt;num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2688"/>
              </p:ext>
            </p:extLst>
          </p:nvPr>
        </p:nvGraphicFramePr>
        <p:xfrm>
          <a:off x="9212931" y="1518468"/>
          <a:ext cx="2661199" cy="379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139">
                  <a:extLst>
                    <a:ext uri="{9D8B030D-6E8A-4147-A177-3AD203B41FA5}">
                      <a16:colId xmlns="" xmlns:a16="http://schemas.microsoft.com/office/drawing/2014/main" val="3573703800"/>
                    </a:ext>
                  </a:extLst>
                </a:gridCol>
                <a:gridCol w="1133060">
                  <a:extLst>
                    <a:ext uri="{9D8B030D-6E8A-4147-A177-3AD203B41FA5}">
                      <a16:colId xmlns="" xmlns:a16="http://schemas.microsoft.com/office/drawing/2014/main" val="318831243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4271137243"/>
                    </a:ext>
                  </a:extLst>
                </a:gridCol>
              </a:tblGrid>
              <a:tr h="249885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10101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stu[0]</a:t>
                      </a:r>
                      <a:endParaRPr lang="zh-CN" altLang="en-US" sz="160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952525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Li Lin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1421450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6882512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18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3701462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p'</a:t>
                      </a:r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10102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stu[1]</a:t>
                      </a:r>
                      <a:endParaRPr lang="zh-CN" altLang="en-US" sz="160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2210636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Zhang Fang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475062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4802308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19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9380134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p''</a:t>
                      </a:r>
                      <a:endParaRPr lang="zh-CN" altLang="en-US" sz="1600"/>
                    </a:p>
                  </a:txBody>
                  <a:tcPr marL="3600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10104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stu[2]</a:t>
                      </a:r>
                      <a:endParaRPr lang="zh-CN" altLang="en-US" sz="160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3540544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Wang Min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574310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F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685234"/>
                  </a:ext>
                </a:extLst>
              </a:tr>
              <a:tr h="249885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20</a:t>
                      </a:r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114434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指向</a:t>
            </a:r>
            <a:r>
              <a:rPr lang="zh-CN" altLang="en-US" smtClean="0"/>
              <a:t>结构体数组的</a:t>
            </a:r>
            <a:r>
              <a:rPr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197" y="1090740"/>
            <a:ext cx="9722573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9.6】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个学生的信息，放在结构体数组中，要求输出全部学生的信息。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圆角矩形 12">
            <a:extLst>
              <a:ext uri="{FF2B5EF4-FFF2-40B4-BE49-F238E27FC236}">
                <a16:creationId xmlns="" xmlns:a16="http://schemas.microsoft.com/office/drawing/2014/main" id="{5382CD89-35B6-4BD4-B332-B011068CC402}"/>
              </a:ext>
            </a:extLst>
          </p:cNvPr>
          <p:cNvSpPr/>
          <p:nvPr/>
        </p:nvSpPr>
        <p:spPr>
          <a:xfrm>
            <a:off x="729154" y="1518467"/>
            <a:ext cx="8255820" cy="4411685"/>
          </a:xfrm>
          <a:prstGeom prst="roundRect">
            <a:avLst>
              <a:gd name="adj" fmla="val 1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Student	</a:t>
            </a:r>
            <a:r>
              <a:rPr lang="en-US" altLang="zh-CN" sz="1400" dirty="0" smtClean="0"/>
              <a:t>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sex;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[3]={{10101,"Li Lin",'M',18},{10102,"Zhang Fang",'M',19},{10104,"Wang Min",'F',20</a:t>
            </a:r>
            <a:r>
              <a:rPr lang="en-US" altLang="zh-CN" sz="1400" dirty="0" smtClean="0"/>
              <a:t>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定义结构体数组并初始化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>
                <a:solidFill>
                  <a:schemeClr val="accent6"/>
                </a:solidFill>
              </a:rPr>
              <a:t>struct</a:t>
            </a:r>
            <a:r>
              <a:rPr lang="en-US" altLang="zh-CN" sz="1400" dirty="0">
                <a:solidFill>
                  <a:schemeClr val="accent6"/>
                </a:solidFill>
              </a:rPr>
              <a:t> Student *p;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定义指向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  <a:r>
              <a:rPr lang="zh-CN" altLang="en-US" sz="1400" dirty="0">
                <a:solidFill>
                  <a:srgbClr val="008000"/>
                </a:solidFill>
              </a:rPr>
              <a:t>结构体变量的指针变量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 No. </a:t>
            </a:r>
            <a:r>
              <a:rPr lang="en-US" altLang="zh-CN" sz="1400"/>
              <a:t>Name  </a:t>
            </a:r>
            <a:r>
              <a:rPr lang="en-US" altLang="zh-CN" sz="1400" smtClean="0"/>
              <a:t>sex </a:t>
            </a:r>
            <a:r>
              <a:rPr lang="en-US" altLang="zh-CN" sz="1400" dirty="0"/>
              <a:t>age\n");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>
                <a:solidFill>
                  <a:schemeClr val="accent6"/>
                </a:solidFill>
              </a:rPr>
              <a:t>p=</a:t>
            </a:r>
            <a:r>
              <a:rPr lang="en-US" altLang="zh-CN" sz="1400" dirty="0" err="1">
                <a:solidFill>
                  <a:schemeClr val="accent6"/>
                </a:solidFill>
              </a:rPr>
              <a:t>stu</a:t>
            </a:r>
            <a:r>
              <a:rPr lang="en-US" altLang="zh-CN" sz="1400" dirty="0" err="1"/>
              <a:t>;</a:t>
            </a:r>
            <a:r>
              <a:rPr lang="en-US" altLang="zh-CN" sz="1400" dirty="0" err="1">
                <a:solidFill>
                  <a:schemeClr val="accent6"/>
                </a:solidFill>
              </a:rPr>
              <a:t>p</a:t>
            </a:r>
            <a:r>
              <a:rPr lang="en-US" altLang="zh-CN" sz="1400" dirty="0">
                <a:solidFill>
                  <a:schemeClr val="accent6"/>
                </a:solidFill>
              </a:rPr>
              <a:t>&lt;stu+3</a:t>
            </a:r>
            <a:r>
              <a:rPr lang="en-US" altLang="zh-CN" sz="1400" dirty="0"/>
              <a:t>;p++)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 %-20s %2c %4d\</a:t>
            </a:r>
            <a:r>
              <a:rPr lang="en-US" altLang="zh-CN" sz="1400" dirty="0" err="1"/>
              <a:t>n",</a:t>
            </a:r>
            <a:r>
              <a:rPr lang="en-US" altLang="zh-CN" sz="1400" dirty="0" err="1">
                <a:solidFill>
                  <a:schemeClr val="accent6"/>
                </a:solidFill>
              </a:rPr>
              <a:t>p</a:t>
            </a:r>
            <a:r>
              <a:rPr lang="en-US" altLang="zh-CN" sz="1400" dirty="0">
                <a:solidFill>
                  <a:schemeClr val="accent6"/>
                </a:solidFill>
              </a:rPr>
              <a:t>-&gt;</a:t>
            </a:r>
            <a:r>
              <a:rPr lang="en-US" altLang="zh-CN" sz="1400" dirty="0" err="1">
                <a:solidFill>
                  <a:schemeClr val="accent6"/>
                </a:solidFill>
              </a:rPr>
              <a:t>num</a:t>
            </a:r>
            <a:r>
              <a:rPr lang="en-US" altLang="zh-CN" sz="1400" dirty="0">
                <a:solidFill>
                  <a:schemeClr val="accent6"/>
                </a:solidFill>
              </a:rPr>
              <a:t>, p-&gt;name, p-&gt;sex, p-&gt;age</a:t>
            </a:r>
            <a:r>
              <a:rPr lang="en-US" altLang="zh-CN" sz="1400" dirty="0" smtClean="0"/>
              <a:t>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输出结果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232809" y="1531090"/>
            <a:ext cx="69864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5227" y="5557727"/>
            <a:ext cx="3495675" cy="113347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9232809" y="2773481"/>
            <a:ext cx="698647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232809" y="4035751"/>
            <a:ext cx="698647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/>
          <p:cNvSpPr/>
          <p:nvPr/>
        </p:nvSpPr>
        <p:spPr>
          <a:xfrm>
            <a:off x="11105369" y="1518468"/>
            <a:ext cx="159026" cy="12550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11105369" y="2786001"/>
            <a:ext cx="159026" cy="12550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11105369" y="4035751"/>
            <a:ext cx="159026" cy="12550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206" y="598598"/>
            <a:ext cx="10515600" cy="953383"/>
          </a:xfrm>
        </p:spPr>
        <p:txBody>
          <a:bodyPr/>
          <a:lstStyle/>
          <a:p>
            <a:r>
              <a:rPr lang="zh-CN" altLang="en-US"/>
              <a:t>用结构体变量和结构体变量的指针作函数参数</a:t>
            </a:r>
          </a:p>
        </p:txBody>
      </p:sp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564206" y="1411356"/>
            <a:ext cx="10749062" cy="47509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将一个结构体变量的值传递给另一个函数，有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个方法： 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结构体变量的成员作参数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例如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 err="1">
                <a:solidFill>
                  <a:schemeClr val="tx1"/>
                </a:solidFill>
              </a:rPr>
              <a:t>stu</a:t>
            </a:r>
            <a:r>
              <a:rPr lang="en-US" altLang="zh-CN" dirty="0">
                <a:solidFill>
                  <a:schemeClr val="tx1"/>
                </a:solidFill>
              </a:rPr>
              <a:t>[1].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stu</a:t>
            </a:r>
            <a:r>
              <a:rPr lang="en-US" altLang="zh-CN" dirty="0">
                <a:solidFill>
                  <a:schemeClr val="tx1"/>
                </a:solidFill>
              </a:rPr>
              <a:t>[2].name</a:t>
            </a:r>
            <a:r>
              <a:rPr lang="zh-CN" altLang="en-US" dirty="0">
                <a:solidFill>
                  <a:schemeClr val="tx1"/>
                </a:solidFill>
              </a:rPr>
              <a:t>作函数实参，将实参值传给形参。用法和用普通变量作实参是一样的，属于“</a:t>
            </a:r>
            <a:r>
              <a:rPr lang="zh-CN" altLang="en-US" b="1" dirty="0">
                <a:solidFill>
                  <a:schemeClr val="tx1"/>
                </a:solidFill>
              </a:rPr>
              <a:t>值传递</a:t>
            </a:r>
            <a:r>
              <a:rPr lang="zh-CN" altLang="en-US" dirty="0">
                <a:solidFill>
                  <a:schemeClr val="tx1"/>
                </a:solidFill>
              </a:rPr>
              <a:t>”方式。应当注意实参与形参的类型保持一致。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用结构体变量作实参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结构体变量作实参时，采取的也是“</a:t>
            </a:r>
            <a:r>
              <a:rPr lang="zh-CN" altLang="en-US" b="1" dirty="0">
                <a:solidFill>
                  <a:schemeClr val="tx1"/>
                </a:solidFill>
              </a:rPr>
              <a:t>值传递</a:t>
            </a:r>
            <a:r>
              <a:rPr lang="zh-CN" altLang="en-US" dirty="0">
                <a:solidFill>
                  <a:schemeClr val="tx1"/>
                </a:solidFill>
              </a:rPr>
              <a:t>”的方式，将结构体变量所占的内存单元的内容全部按顺序传递给形参，形参也必须是同类型的结构体变量。在函数调用期间形参也要占用内存单元。这种传递方式在空间和时间上开销较大，如果结构体的规模很大时，开销是很可观的。此外，由于采用值传递方式，如果在执行被调用函数期间改变了形参（也是结构体变量）的值，该值不能返回主调函数，这往往造成使用上的不便。因此一般较少用这种方法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用指向结构体变量（或数组元素）的指针作实参，将结构体变量（或数组元素）的</a:t>
            </a:r>
            <a:r>
              <a:rPr lang="zh-CN" altLang="en-US" b="1" dirty="0">
                <a:solidFill>
                  <a:schemeClr val="tx1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传给形参。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定义和使用结构体变量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3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942" y="270607"/>
            <a:ext cx="10515600" cy="953383"/>
          </a:xfrm>
        </p:spPr>
        <p:txBody>
          <a:bodyPr/>
          <a:lstStyle/>
          <a:p>
            <a:r>
              <a:rPr lang="zh-CN" altLang="en-US"/>
              <a:t>用结构体变量和结构体变量的指针作函数参数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841" y="1021166"/>
            <a:ext cx="8752133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9.7】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n</a:t>
            </a:r>
            <a:r>
              <a:rPr lang="zh-CN" altLang="en-US" sz="2000">
                <a:solidFill>
                  <a:schemeClr val="accent1"/>
                </a:solidFill>
              </a:rPr>
              <a:t>个结构体变量，内含学生学号、姓名和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门课程的成绩。要求输出平均成绩最高的学生的信息</a:t>
            </a:r>
            <a:r>
              <a:rPr lang="en-US" altLang="zh-CN" sz="2000">
                <a:solidFill>
                  <a:schemeClr val="accent1"/>
                </a:solidFill>
              </a:rPr>
              <a:t>(</a:t>
            </a:r>
            <a:r>
              <a:rPr lang="zh-CN" altLang="en-US" sz="2000">
                <a:solidFill>
                  <a:schemeClr val="accent1"/>
                </a:solidFill>
              </a:rPr>
              <a:t>包括学号、姓名、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门课程成绩和平均成绩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r>
              <a:rPr lang="zh-CN" altLang="en-US" sz="2000">
                <a:solidFill>
                  <a:schemeClr val="accent1"/>
                </a:solidFill>
              </a:rPr>
              <a:t>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圆角矩形 12">
            <a:extLst>
              <a:ext uri="{FF2B5EF4-FFF2-40B4-BE49-F238E27FC236}">
                <a16:creationId xmlns="" xmlns:a16="http://schemas.microsoft.com/office/drawing/2014/main" id="{5382CD89-35B6-4BD4-B332-B011068CC402}"/>
              </a:ext>
            </a:extLst>
          </p:cNvPr>
          <p:cNvSpPr/>
          <p:nvPr/>
        </p:nvSpPr>
        <p:spPr>
          <a:xfrm>
            <a:off x="107576" y="1828801"/>
            <a:ext cx="11721981" cy="4552122"/>
          </a:xfrm>
          <a:prstGeom prst="roundRect">
            <a:avLst>
              <a:gd name="adj" fmla="val 1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#define N 3	</a:t>
            </a: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学生数为</a:t>
            </a:r>
            <a:r>
              <a:rPr lang="en-US" altLang="zh-CN" sz="1400" dirty="0">
                <a:solidFill>
                  <a:srgbClr val="008000"/>
                </a:solidFill>
              </a:rPr>
              <a:t>3</a:t>
            </a:r>
          </a:p>
          <a:p>
            <a:pPr defTabSz="363538"/>
            <a:r>
              <a:rPr lang="en-US" altLang="zh-CN" sz="1400" dirty="0" err="1"/>
              <a:t>struct</a:t>
            </a:r>
            <a:r>
              <a:rPr lang="en-US" altLang="zh-CN" sz="1400" dirty="0"/>
              <a:t> Student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建立结构体类型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</a:p>
          <a:p>
            <a:pPr defTabSz="363538"/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	</a:t>
            </a:r>
            <a:r>
              <a:rPr lang="en-US" altLang="zh-CN" sz="1400" dirty="0" smtClean="0"/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学号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char name[20];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姓名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float score[3];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//3</a:t>
            </a:r>
            <a:r>
              <a:rPr lang="zh-CN" altLang="en-US" sz="1400" dirty="0">
                <a:solidFill>
                  <a:srgbClr val="008000"/>
                </a:solidFill>
              </a:rPr>
              <a:t>门课成绩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float aver;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平均成绩</a:t>
            </a:r>
          </a:p>
          <a:p>
            <a:pPr defTabSz="363538"/>
            <a:r>
              <a:rPr lang="en-US" altLang="zh-CN" sz="1400" dirty="0"/>
              <a:t>};</a:t>
            </a:r>
          </a:p>
          <a:p>
            <a:pPr defTabSz="36353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main()</a:t>
            </a:r>
          </a:p>
          <a:p>
            <a:pPr defTabSz="363538"/>
            <a:r>
              <a:rPr lang="en-US" altLang="zh-CN" sz="1400" dirty="0"/>
              <a:t>{	void input(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函数声明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max(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 smtClean="0"/>
              <a:t>[]);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函数声明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void print(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函数声明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[N],*p=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定义结构体数组和指针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input(p);	</a:t>
            </a:r>
            <a:r>
              <a:rPr lang="en-US" altLang="zh-CN" sz="1400" dirty="0" smtClean="0"/>
              <a:t>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input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print(max(p));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print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以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函数的返回值作为实参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/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 smtClean="0"/>
              <a:t>void </a:t>
            </a:r>
            <a:r>
              <a:rPr lang="en-US" altLang="zh-CN" sz="1400" dirty="0"/>
              <a:t>input(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[])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input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/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zh-CN" altLang="en-US" sz="1400" dirty="0"/>
              <a:t>请输入各学生的信息： 学号、姓名、三门课成绩</a:t>
            </a:r>
            <a:r>
              <a:rPr lang="en-US" altLang="zh-CN" sz="1400" dirty="0"/>
              <a:t>:\n");</a:t>
            </a:r>
          </a:p>
          <a:p>
            <a:pPr defTabSz="363538"/>
            <a:r>
              <a:rPr lang="en-US" altLang="zh-CN" sz="1400" dirty="0"/>
              <a:t>	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defTabSz="363538"/>
            <a:r>
              <a:rPr lang="en-US" altLang="zh-CN" sz="1400" dirty="0"/>
              <a:t>	{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 %s %f %f %f",&amp;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</a:t>
            </a:r>
            <a:r>
              <a:rPr lang="en-US" altLang="zh-CN" sz="1400" dirty="0" err="1"/>
              <a:t>num,stu</a:t>
            </a:r>
            <a:r>
              <a:rPr lang="en-US" altLang="zh-CN" sz="1400" dirty="0"/>
              <a:t>[i].name</a:t>
            </a:r>
            <a:r>
              <a:rPr lang="en-US" altLang="zh-CN" sz="1400" dirty="0" smtClean="0"/>
              <a:t>,</a:t>
            </a:r>
          </a:p>
          <a:p>
            <a:pPr defTabSz="363538"/>
            <a:r>
              <a:rPr lang="en-US" altLang="zh-CN" sz="1400" dirty="0" smtClean="0"/>
              <a:t>		&amp;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[i].score[0],&amp;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[i</a:t>
            </a:r>
            <a:r>
              <a:rPr lang="en-US" altLang="zh-CN" sz="1400" dirty="0"/>
              <a:t>].score[1],&amp;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[i].score[2]);	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输入数据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[i].aver=(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[i].score[0]+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[i].score[1]+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[i].score[2])/3.0;	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求平均成绩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Student max(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[])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/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i,m</a:t>
            </a:r>
            <a:r>
              <a:rPr lang="en-US" altLang="zh-CN" sz="1400" dirty="0"/>
              <a:t>=0;	</a:t>
            </a:r>
            <a:r>
              <a:rPr lang="en-US" altLang="zh-CN" sz="1400" dirty="0" smtClean="0"/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用</a:t>
            </a:r>
            <a:r>
              <a:rPr lang="en-US" altLang="zh-CN" sz="1400" dirty="0">
                <a:solidFill>
                  <a:srgbClr val="008000"/>
                </a:solidFill>
              </a:rPr>
              <a:t>m</a:t>
            </a:r>
            <a:r>
              <a:rPr lang="zh-CN" altLang="en-US" sz="1400" dirty="0">
                <a:solidFill>
                  <a:srgbClr val="008000"/>
                </a:solidFill>
              </a:rPr>
              <a:t>存放成绩最高的学生在数组中的序号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smtClean="0"/>
              <a:t>  if(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[i</a:t>
            </a:r>
            <a:r>
              <a:rPr lang="en-US" altLang="zh-CN" sz="1400" dirty="0"/>
              <a:t>].aver&gt;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[m].aver) m=i</a:t>
            </a:r>
            <a:r>
              <a:rPr lang="en-US" altLang="zh-CN" sz="1400" dirty="0" smtClean="0"/>
              <a:t>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找出平均成绩最高的学生在数组中的序号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return </a:t>
            </a:r>
            <a:r>
              <a:rPr lang="en-US" altLang="zh-CN" sz="1400" dirty="0" err="1"/>
              <a:t>stu</a:t>
            </a:r>
            <a:r>
              <a:rPr lang="en-US" altLang="zh-CN" sz="1400" dirty="0"/>
              <a:t>[m];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返回包含该生信息的结构体元素</a:t>
            </a:r>
          </a:p>
          <a:p>
            <a:pPr defTabSz="363538"/>
            <a:r>
              <a:rPr lang="en-US" altLang="zh-CN" sz="1400" dirty="0"/>
              <a:t>}</a:t>
            </a:r>
          </a:p>
          <a:p>
            <a:pPr defTabSz="363538"/>
            <a:endParaRPr lang="en-US" altLang="zh-CN" sz="1400" dirty="0"/>
          </a:p>
          <a:p>
            <a:pPr defTabSz="363538"/>
            <a:r>
              <a:rPr lang="en-US" altLang="zh-CN" sz="1400" dirty="0"/>
              <a:t>void print(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 stud) </a:t>
            </a:r>
            <a:r>
              <a:rPr lang="en-US" altLang="zh-CN" sz="1400" dirty="0" smtClean="0"/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print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/>
            <a:r>
              <a:rPr lang="en-US" altLang="zh-CN" sz="1400" dirty="0"/>
              <a:t>{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</a:t>
            </a:r>
            <a:r>
              <a:rPr lang="zh-CN" altLang="en-US" sz="1400" dirty="0"/>
              <a:t>成绩最高的学生是</a:t>
            </a:r>
            <a:r>
              <a:rPr lang="en-US" altLang="zh-CN" sz="1400" dirty="0"/>
              <a:t>:\n");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zh-CN" altLang="en-US" sz="1400" dirty="0"/>
              <a:t>学号</a:t>
            </a:r>
            <a:r>
              <a:rPr lang="en-US" altLang="zh-CN" sz="1400" dirty="0"/>
              <a:t>:%d\n</a:t>
            </a:r>
            <a:r>
              <a:rPr lang="zh-CN" altLang="en-US" sz="1400" dirty="0"/>
              <a:t>姓名</a:t>
            </a:r>
            <a:r>
              <a:rPr lang="en-US" altLang="zh-CN" sz="1400" dirty="0"/>
              <a:t>:%s\n</a:t>
            </a:r>
            <a:r>
              <a:rPr lang="zh-CN" altLang="en-US" sz="1400" dirty="0"/>
              <a:t>三门课成绩</a:t>
            </a:r>
            <a:r>
              <a:rPr lang="en-US" altLang="zh-CN" sz="1400" dirty="0"/>
              <a:t>:%5.1f,%5.1f,%5.1f\n</a:t>
            </a:r>
            <a:r>
              <a:rPr lang="zh-CN" altLang="en-US" sz="1400" dirty="0"/>
              <a:t>平均成绩</a:t>
            </a:r>
            <a:r>
              <a:rPr lang="en-US" altLang="zh-CN" sz="1400" dirty="0" smtClean="0"/>
              <a:t>: %</a:t>
            </a:r>
            <a:r>
              <a:rPr lang="en-US" altLang="zh-CN" sz="1400" dirty="0"/>
              <a:t>6.2f\n",</a:t>
            </a:r>
            <a:r>
              <a:rPr lang="en-US" altLang="zh-CN" sz="1400" dirty="0" err="1"/>
              <a:t>stud.num,stud.name,stud.score</a:t>
            </a:r>
            <a:r>
              <a:rPr lang="en-US" altLang="zh-CN" sz="1400" dirty="0"/>
              <a:t>[0],</a:t>
            </a:r>
            <a:r>
              <a:rPr lang="en-US" altLang="zh-CN" sz="1400" dirty="0" err="1"/>
              <a:t>stud.score</a:t>
            </a:r>
            <a:r>
              <a:rPr lang="en-US" altLang="zh-CN" sz="1400" dirty="0"/>
              <a:t>[1],</a:t>
            </a:r>
            <a:r>
              <a:rPr lang="en-US" altLang="zh-CN" sz="1400" dirty="0" err="1"/>
              <a:t>stud.score</a:t>
            </a:r>
            <a:r>
              <a:rPr lang="en-US" altLang="zh-CN" sz="1400" dirty="0"/>
              <a:t>[2],</a:t>
            </a:r>
            <a:r>
              <a:rPr lang="en-US" altLang="zh-CN" sz="1400" dirty="0" err="1"/>
              <a:t>stud.aver</a:t>
            </a:r>
            <a:r>
              <a:rPr lang="en-US" altLang="zh-CN" sz="1400" dirty="0"/>
              <a:t>);</a:t>
            </a:r>
          </a:p>
          <a:p>
            <a:pPr defTabSz="363538"/>
            <a:r>
              <a:rPr lang="en-US" altLang="zh-CN" sz="1400" dirty="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84974" y="240011"/>
            <a:ext cx="2844583" cy="156231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48EC88E4-3DEA-4882-A2F7-2A2472A7E690}"/>
              </a:ext>
            </a:extLst>
          </p:cNvPr>
          <p:cNvCxnSpPr>
            <a:cxnSpLocks/>
          </p:cNvCxnSpPr>
          <p:nvPr/>
        </p:nvCxnSpPr>
        <p:spPr>
          <a:xfrm>
            <a:off x="5785056" y="1828801"/>
            <a:ext cx="0" cy="455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5C967AF-3871-4AAE-A875-A638B32B1FA1}"/>
              </a:ext>
            </a:extLst>
          </p:cNvPr>
          <p:cNvGrpSpPr/>
          <p:nvPr/>
        </p:nvGrpSpPr>
        <p:grpSpPr>
          <a:xfrm>
            <a:off x="5622308" y="2414864"/>
            <a:ext cx="325496" cy="260107"/>
            <a:chOff x="5926033" y="1926699"/>
            <a:chExt cx="325496" cy="260107"/>
          </a:xfrm>
        </p:grpSpPr>
        <p:sp>
          <p:nvSpPr>
            <p:cNvPr id="18" name="MH_Other_2">
              <a:extLst>
                <a:ext uri="{FF2B5EF4-FFF2-40B4-BE49-F238E27FC236}">
                  <a16:creationId xmlns="" xmlns:a16="http://schemas.microsoft.com/office/drawing/2014/main" id="{10BD1AD5-13B0-400F-BFCF-DD0C2F5A091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3">
              <a:extLst>
                <a:ext uri="{FF2B5EF4-FFF2-40B4-BE49-F238E27FC236}">
                  <a16:creationId xmlns="" xmlns:a16="http://schemas.microsoft.com/office/drawing/2014/main" id="{A21D4372-35E5-4D7B-B9BA-75F3B0A0C32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4">
              <a:extLst>
                <a:ext uri="{FF2B5EF4-FFF2-40B4-BE49-F238E27FC236}">
                  <a16:creationId xmlns="" xmlns:a16="http://schemas.microsoft.com/office/drawing/2014/main" id="{F4C88DC7-EEC2-459E-93AD-BEB3C9620B7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5">
              <a:extLst>
                <a:ext uri="{FF2B5EF4-FFF2-40B4-BE49-F238E27FC236}">
                  <a16:creationId xmlns="" xmlns:a16="http://schemas.microsoft.com/office/drawing/2014/main" id="{57A19C32-0430-4CBC-8AC2-20035C53719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MH_Other_6">
              <a:extLst>
                <a:ext uri="{FF2B5EF4-FFF2-40B4-BE49-F238E27FC236}">
                  <a16:creationId xmlns="" xmlns:a16="http://schemas.microsoft.com/office/drawing/2014/main" id="{C1D08E3D-BD38-4CA8-B5D1-79EBEF3550D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6" name="MH_Other_7">
              <a:extLst>
                <a:ext uri="{FF2B5EF4-FFF2-40B4-BE49-F238E27FC236}">
                  <a16:creationId xmlns="" xmlns:a16="http://schemas.microsoft.com/office/drawing/2014/main" id="{9484CD1D-9DF2-4A0B-9031-94ACAE3127B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B236A711-9DB9-47FD-9B2E-498AAC59691E}"/>
              </a:ext>
            </a:extLst>
          </p:cNvPr>
          <p:cNvGrpSpPr/>
          <p:nvPr/>
        </p:nvGrpSpPr>
        <p:grpSpPr>
          <a:xfrm>
            <a:off x="5622308" y="5488982"/>
            <a:ext cx="325496" cy="260106"/>
            <a:chOff x="5926033" y="5434781"/>
            <a:chExt cx="325496" cy="260106"/>
          </a:xfrm>
        </p:grpSpPr>
        <p:sp>
          <p:nvSpPr>
            <p:cNvPr id="28" name="MH_Other_8">
              <a:extLst>
                <a:ext uri="{FF2B5EF4-FFF2-40B4-BE49-F238E27FC236}">
                  <a16:creationId xmlns="" xmlns:a16="http://schemas.microsoft.com/office/drawing/2014/main" id="{A37F9E48-FE15-4AF0-BFD3-86C2E2EC96D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0" name="MH_Other_9">
              <a:extLst>
                <a:ext uri="{FF2B5EF4-FFF2-40B4-BE49-F238E27FC236}">
                  <a16:creationId xmlns="" xmlns:a16="http://schemas.microsoft.com/office/drawing/2014/main" id="{937343FA-DA23-4A1B-A066-05D55D6E9AC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1" name="MH_Other_10">
              <a:extLst>
                <a:ext uri="{FF2B5EF4-FFF2-40B4-BE49-F238E27FC236}">
                  <a16:creationId xmlns="" xmlns:a16="http://schemas.microsoft.com/office/drawing/2014/main" id="{E020BFBC-914E-4792-9616-9071EAD0F14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2" name="MH_Other_11">
              <a:extLst>
                <a:ext uri="{FF2B5EF4-FFF2-40B4-BE49-F238E27FC236}">
                  <a16:creationId xmlns="" xmlns:a16="http://schemas.microsoft.com/office/drawing/2014/main" id="{69CE9B0C-1E44-4766-A249-106A80AFE42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12">
              <a:extLst>
                <a:ext uri="{FF2B5EF4-FFF2-40B4-BE49-F238E27FC236}">
                  <a16:creationId xmlns="" xmlns:a16="http://schemas.microsoft.com/office/drawing/2014/main" id="{C8B78034-B677-48AB-B8EB-6F9F44D12B1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13">
              <a:extLst>
                <a:ext uri="{FF2B5EF4-FFF2-40B4-BE49-F238E27FC236}">
                  <a16:creationId xmlns="" xmlns:a16="http://schemas.microsoft.com/office/drawing/2014/main" id="{48A7D76C-7B00-4174-AB76-A6B1A068FFE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33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1659" y="-5947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结构体小结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949570"/>
            <a:ext cx="7220327" cy="5366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363538">
              <a:lnSpc>
                <a:spcPct val="12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#define N </a:t>
            </a:r>
            <a:r>
              <a:rPr lang="en-US" altLang="zh-CN" dirty="0" smtClean="0"/>
              <a:t>100   // </a:t>
            </a:r>
            <a:r>
              <a:rPr lang="zh-CN" altLang="en-US" dirty="0"/>
              <a:t>常数，估计最大学生数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smtClean="0"/>
              <a:t> // </a:t>
            </a:r>
            <a:r>
              <a:rPr lang="zh-CN" altLang="en-US" dirty="0"/>
              <a:t>建立结构体类型</a:t>
            </a:r>
            <a:r>
              <a:rPr lang="en-US" altLang="zh-CN" dirty="0" err="1"/>
              <a:t>struct</a:t>
            </a:r>
            <a:r>
              <a:rPr lang="en-US" altLang="zh-CN" dirty="0"/>
              <a:t> student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        </a:t>
            </a:r>
            <a:r>
              <a:rPr lang="en-US" altLang="zh-CN" dirty="0" smtClean="0"/>
              <a:t>// </a:t>
            </a:r>
            <a:r>
              <a:rPr lang="zh-CN" altLang="en-US" dirty="0"/>
              <a:t>学号  </a:t>
            </a:r>
          </a:p>
          <a:p>
            <a:pPr defTabSz="363538"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char name[20];  </a:t>
            </a:r>
            <a:r>
              <a:rPr lang="en-US" altLang="zh-CN" dirty="0" smtClean="0"/>
              <a:t>// </a:t>
            </a:r>
            <a:r>
              <a:rPr lang="zh-CN" altLang="en-US" dirty="0"/>
              <a:t>姓名   </a:t>
            </a:r>
          </a:p>
          <a:p>
            <a:pPr defTabSz="363538"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float score[3]; </a:t>
            </a:r>
            <a:r>
              <a:rPr lang="en-US" altLang="zh-CN" dirty="0" smtClean="0"/>
              <a:t>// </a:t>
            </a:r>
            <a:r>
              <a:rPr lang="en-US" altLang="zh-CN" dirty="0"/>
              <a:t>3</a:t>
            </a:r>
            <a:r>
              <a:rPr lang="zh-CN" altLang="en-US" dirty="0"/>
              <a:t>门课成绩  </a:t>
            </a:r>
          </a:p>
          <a:p>
            <a:pPr defTabSz="363538"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float aver;     </a:t>
            </a:r>
            <a:r>
              <a:rPr lang="en-US" altLang="zh-CN" dirty="0" smtClean="0"/>
              <a:t>// </a:t>
            </a:r>
            <a:r>
              <a:rPr lang="zh-CN" altLang="en-US" dirty="0"/>
              <a:t>平均成绩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};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void input(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n); </a:t>
            </a:r>
            <a:r>
              <a:rPr lang="en-US" altLang="zh-CN" dirty="0" smtClean="0"/>
              <a:t>// </a:t>
            </a:r>
            <a:r>
              <a:rPr lang="zh-CN" altLang="en-US" dirty="0"/>
              <a:t>函数声明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maxStu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n);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void print(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);                 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void prints(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n);        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void swap(</a:t>
            </a:r>
            <a:r>
              <a:rPr lang="en-US" altLang="zh-CN" dirty="0" err="1"/>
              <a:t>struct</a:t>
            </a:r>
            <a:r>
              <a:rPr lang="en-US" altLang="zh-CN" dirty="0"/>
              <a:t> student *stu1, </a:t>
            </a:r>
            <a:r>
              <a:rPr lang="en-US" altLang="zh-CN" dirty="0" err="1"/>
              <a:t>struct</a:t>
            </a:r>
            <a:r>
              <a:rPr lang="en-US" altLang="zh-CN" dirty="0"/>
              <a:t> student *stu2); 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void sort(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9358" y="180753"/>
            <a:ext cx="4221126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[N],*p=</a:t>
            </a:r>
            <a:r>
              <a:rPr lang="en-US" altLang="zh-CN" dirty="0" err="1"/>
              <a:t>stu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n;  </a:t>
            </a:r>
            <a:r>
              <a:rPr lang="en-US" altLang="zh-CN" dirty="0" smtClean="0"/>
              <a:t>// </a:t>
            </a:r>
            <a:r>
              <a:rPr lang="zh-CN" altLang="en-US" dirty="0"/>
              <a:t>实际学生数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i,maxNum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student </a:t>
            </a:r>
            <a:r>
              <a:rPr lang="en-US" altLang="zh-CN" dirty="0" err="1"/>
              <a:t>maxStu</a:t>
            </a:r>
            <a:r>
              <a:rPr lang="en-US" altLang="zh-CN" dirty="0"/>
              <a:t>[N]; 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  </a:t>
            </a:r>
          </a:p>
          <a:p>
            <a:r>
              <a:rPr lang="en-US" altLang="zh-CN" dirty="0"/>
              <a:t>  input(</a:t>
            </a:r>
            <a:r>
              <a:rPr lang="en-US" altLang="zh-CN" dirty="0" err="1"/>
              <a:t>p,n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平均成绩最高者：</a:t>
            </a:r>
            <a:r>
              <a:rPr lang="en-US" altLang="zh-CN" dirty="0"/>
              <a:t>\n");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maxNum</a:t>
            </a:r>
            <a:r>
              <a:rPr lang="en-US" altLang="zh-CN" dirty="0"/>
              <a:t> = max(</a:t>
            </a:r>
            <a:r>
              <a:rPr lang="en-US" altLang="zh-CN" dirty="0" err="1"/>
              <a:t>stu,maxStu,n</a:t>
            </a:r>
            <a:r>
              <a:rPr lang="en-US" altLang="zh-CN" dirty="0"/>
              <a:t>);   </a:t>
            </a:r>
          </a:p>
          <a:p>
            <a:r>
              <a:rPr lang="en-US" altLang="zh-CN" dirty="0"/>
              <a:t>  for(i = 0; i &lt; </a:t>
            </a:r>
            <a:r>
              <a:rPr lang="en-US" altLang="zh-CN" dirty="0" err="1"/>
              <a:t>maxNum</a:t>
            </a:r>
            <a:r>
              <a:rPr lang="en-US" altLang="zh-CN" dirty="0"/>
              <a:t>; 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print(</a:t>
            </a:r>
            <a:r>
              <a:rPr lang="en-US" altLang="zh-CN" dirty="0" err="1" smtClean="0"/>
              <a:t>maxStu</a:t>
            </a:r>
            <a:r>
              <a:rPr lang="en-US" altLang="zh-CN" dirty="0" smtClean="0"/>
              <a:t>[i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           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("\n</a:t>
            </a:r>
            <a:r>
              <a:rPr lang="zh-CN" altLang="en-US" dirty="0"/>
              <a:t>排序前：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prints(</a:t>
            </a:r>
            <a:r>
              <a:rPr lang="en-US" altLang="zh-CN" dirty="0" err="1"/>
              <a:t>p,n</a:t>
            </a:r>
            <a:r>
              <a:rPr lang="en-US" altLang="zh-CN" dirty="0"/>
              <a:t>);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("\n</a:t>
            </a:r>
            <a:r>
              <a:rPr lang="zh-CN" altLang="en-US" dirty="0"/>
              <a:t>排序后：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sort(</a:t>
            </a:r>
            <a:r>
              <a:rPr lang="en-US" altLang="zh-CN" dirty="0" err="1"/>
              <a:t>stu,n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prints(</a:t>
            </a:r>
            <a:r>
              <a:rPr lang="en-US" altLang="zh-CN" dirty="0" err="1"/>
              <a:t>p,n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0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17" y="244549"/>
            <a:ext cx="1168518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在输入时，同时计算了平均值 </a:t>
            </a:r>
          </a:p>
          <a:p>
            <a:r>
              <a:rPr lang="en-US" altLang="zh-CN" dirty="0"/>
              <a:t>void input(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   // </a:t>
            </a:r>
            <a:r>
              <a:rPr lang="zh-CN" altLang="en-US" dirty="0"/>
              <a:t>定义</a:t>
            </a:r>
            <a:r>
              <a:rPr lang="en-US" altLang="zh-CN" dirty="0"/>
              <a:t>input </a:t>
            </a:r>
            <a:r>
              <a:rPr lang="zh-CN" altLang="en-US" dirty="0"/>
              <a:t>函数 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r>
              <a:rPr lang="en-US" altLang="zh-CN" dirty="0"/>
              <a:t>   for(i=0;i&lt;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d%s%f%f%f</a:t>
            </a:r>
            <a:r>
              <a:rPr lang="en-US" altLang="zh-CN" dirty="0"/>
              <a:t>",&amp;</a:t>
            </a:r>
            <a:r>
              <a:rPr lang="en-US" altLang="zh-CN" dirty="0" err="1"/>
              <a:t>stu</a:t>
            </a:r>
            <a:r>
              <a:rPr lang="en-US" altLang="zh-CN" dirty="0"/>
              <a:t>[i].</a:t>
            </a:r>
            <a:r>
              <a:rPr lang="en-US" altLang="zh-CN" dirty="0" err="1"/>
              <a:t>num,stu</a:t>
            </a:r>
            <a:r>
              <a:rPr lang="en-US" altLang="zh-CN" dirty="0"/>
              <a:t>[i].name,&amp;</a:t>
            </a:r>
            <a:r>
              <a:rPr lang="en-US" altLang="zh-CN" dirty="0" err="1"/>
              <a:t>stu</a:t>
            </a:r>
            <a:r>
              <a:rPr lang="en-US" altLang="zh-CN" dirty="0"/>
              <a:t>[i].score[0],&amp;</a:t>
            </a:r>
            <a:r>
              <a:rPr lang="en-US" altLang="zh-CN" dirty="0" err="1"/>
              <a:t>stu</a:t>
            </a:r>
            <a:r>
              <a:rPr lang="en-US" altLang="zh-CN" dirty="0"/>
              <a:t>[i].score[1],&amp;</a:t>
            </a:r>
            <a:r>
              <a:rPr lang="en-US" altLang="zh-CN" dirty="0" err="1"/>
              <a:t>stu</a:t>
            </a:r>
            <a:r>
              <a:rPr lang="en-US" altLang="zh-CN" dirty="0"/>
              <a:t>[i].score[2]);   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[i</a:t>
            </a:r>
            <a:r>
              <a:rPr lang="en-US" altLang="zh-CN" dirty="0"/>
              <a:t>].aver=(</a:t>
            </a:r>
            <a:r>
              <a:rPr lang="en-US" altLang="zh-CN" dirty="0" err="1"/>
              <a:t>stu</a:t>
            </a:r>
            <a:r>
              <a:rPr lang="en-US" altLang="zh-CN" dirty="0"/>
              <a:t>[i].score[0]+</a:t>
            </a:r>
            <a:r>
              <a:rPr lang="en-US" altLang="zh-CN" dirty="0" err="1"/>
              <a:t>stu</a:t>
            </a:r>
            <a:r>
              <a:rPr lang="en-US" altLang="zh-CN" dirty="0"/>
              <a:t>[i].score[1]+</a:t>
            </a:r>
            <a:r>
              <a:rPr lang="en-US" altLang="zh-CN" dirty="0" err="1"/>
              <a:t>stu</a:t>
            </a:r>
            <a:r>
              <a:rPr lang="en-US" altLang="zh-CN" dirty="0"/>
              <a:t>[i].score[2])/n;                                  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16" y="3317358"/>
            <a:ext cx="1168518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print(</a:t>
            </a:r>
            <a:r>
              <a:rPr lang="en-US" altLang="zh-CN" dirty="0" err="1"/>
              <a:t>struct</a:t>
            </a:r>
            <a:r>
              <a:rPr lang="en-US" altLang="zh-CN" dirty="0"/>
              <a:t> student stud)  </a:t>
            </a:r>
            <a:r>
              <a:rPr lang="en-US" altLang="zh-CN" dirty="0" smtClean="0"/>
              <a:t>// </a:t>
            </a:r>
            <a:r>
              <a:rPr lang="zh-CN" altLang="en-US" dirty="0"/>
              <a:t>定义</a:t>
            </a:r>
            <a:r>
              <a:rPr lang="en-US" altLang="zh-CN" dirty="0"/>
              <a:t>print</a:t>
            </a:r>
            <a:r>
              <a:rPr lang="zh-CN" altLang="en-US" dirty="0"/>
              <a:t>函数  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学号</a:t>
            </a:r>
            <a:r>
              <a:rPr lang="en-US" altLang="zh-CN" dirty="0"/>
              <a:t>:%d\n</a:t>
            </a:r>
            <a:r>
              <a:rPr lang="zh-CN" altLang="en-US" dirty="0"/>
              <a:t>姓名</a:t>
            </a:r>
            <a:r>
              <a:rPr lang="en-US" altLang="zh-CN" dirty="0"/>
              <a:t>:%s\n</a:t>
            </a:r>
            <a:r>
              <a:rPr lang="zh-CN" altLang="en-US" dirty="0"/>
              <a:t>三门课成绩</a:t>
            </a:r>
            <a:r>
              <a:rPr lang="en-US" altLang="zh-CN" dirty="0"/>
              <a:t>:%5.1f,%5.1f,%5.1f\n</a:t>
            </a:r>
            <a:r>
              <a:rPr lang="zh-CN" altLang="en-US" dirty="0"/>
              <a:t>平均成绩</a:t>
            </a:r>
            <a:r>
              <a:rPr lang="en-US" altLang="zh-CN" dirty="0"/>
              <a:t>:%6.2f\n",</a:t>
            </a:r>
            <a:r>
              <a:rPr lang="en-US" altLang="zh-CN" dirty="0" err="1"/>
              <a:t>stud.num,stud.name,stud.score</a:t>
            </a:r>
            <a:r>
              <a:rPr lang="en-US" altLang="zh-CN" dirty="0"/>
              <a:t>[0],</a:t>
            </a:r>
            <a:r>
              <a:rPr lang="en-US" altLang="zh-CN" dirty="0" err="1"/>
              <a:t>stud.score</a:t>
            </a:r>
            <a:r>
              <a:rPr lang="en-US" altLang="zh-CN" dirty="0"/>
              <a:t>[1],</a:t>
            </a:r>
            <a:r>
              <a:rPr lang="en-US" altLang="zh-CN" dirty="0" err="1"/>
              <a:t>stud.score</a:t>
            </a:r>
            <a:r>
              <a:rPr lang="en-US" altLang="zh-CN" dirty="0"/>
              <a:t>[2],</a:t>
            </a:r>
            <a:r>
              <a:rPr lang="en-US" altLang="zh-CN" dirty="0" err="1"/>
              <a:t>stud.aver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prints(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 </a:t>
            </a:r>
            <a:r>
              <a:rPr lang="en-US" altLang="zh-CN" dirty="0" smtClean="0"/>
              <a:t>// </a:t>
            </a:r>
            <a:r>
              <a:rPr lang="zh-CN" altLang="en-US" dirty="0"/>
              <a:t>定义</a:t>
            </a:r>
            <a:r>
              <a:rPr lang="en-US" altLang="zh-CN" dirty="0"/>
              <a:t>prints</a:t>
            </a:r>
            <a:r>
              <a:rPr lang="zh-CN" altLang="en-US" dirty="0"/>
              <a:t>函数  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r>
              <a:rPr lang="en-US" altLang="zh-CN" dirty="0"/>
              <a:t>	for(i = 0; i &lt; n; i</a:t>
            </a:r>
            <a:r>
              <a:rPr lang="en-US" altLang="zh-CN" dirty="0" smtClean="0"/>
              <a:t>++)  print(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[i]);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5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15" y="393416"/>
            <a:ext cx="11802139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平均成绩最高者，考虑最高者不仅一个，返回平均成绩最高者学生数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maxStu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n)    // </a:t>
            </a:r>
            <a:r>
              <a:rPr lang="zh-CN" altLang="en-US" dirty="0"/>
              <a:t>定义</a:t>
            </a:r>
            <a:r>
              <a:rPr lang="en-US" altLang="zh-CN" dirty="0"/>
              <a:t>max </a:t>
            </a:r>
            <a:r>
              <a:rPr lang="zh-CN" altLang="en-US" dirty="0"/>
              <a:t>函数 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也</a:t>
            </a:r>
            <a:r>
              <a:rPr lang="zh-CN" altLang="en-US" dirty="0"/>
              <a:t>可以先降序排序，然后取前几名平均成绩一样的最高者。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这里，首先计算最大的平均成绩，然后再提取最大成绩一样的学生。 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i, m = 0, </a:t>
            </a:r>
            <a:r>
              <a:rPr lang="en-US" altLang="zh-CN" dirty="0" err="1"/>
              <a:t>maxNum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for(i = 0; i &lt; n; i++)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	if (</a:t>
            </a:r>
            <a:r>
              <a:rPr lang="en-US" altLang="zh-CN" dirty="0" err="1"/>
              <a:t>stu</a:t>
            </a:r>
            <a:r>
              <a:rPr lang="en-US" altLang="zh-CN" dirty="0"/>
              <a:t>[i].aver&gt;</a:t>
            </a:r>
            <a:r>
              <a:rPr lang="en-US" altLang="zh-CN" dirty="0" err="1"/>
              <a:t>stu</a:t>
            </a:r>
            <a:r>
              <a:rPr lang="en-US" altLang="zh-CN" dirty="0"/>
              <a:t>[m].aver) m=i;  </a:t>
            </a:r>
          </a:p>
          <a:p>
            <a:r>
              <a:rPr lang="en-US" altLang="zh-CN" dirty="0"/>
              <a:t>  } </a:t>
            </a:r>
          </a:p>
          <a:p>
            <a:r>
              <a:rPr lang="en-US" altLang="zh-CN" dirty="0"/>
              <a:t>  for(i = 0; i &lt; n; i++)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	if (</a:t>
            </a:r>
            <a:r>
              <a:rPr lang="en-US" altLang="zh-CN" dirty="0" err="1"/>
              <a:t>stu</a:t>
            </a:r>
            <a:r>
              <a:rPr lang="en-US" altLang="zh-CN" dirty="0"/>
              <a:t>[i].aver == </a:t>
            </a:r>
            <a:r>
              <a:rPr lang="en-US" altLang="zh-CN" dirty="0" err="1"/>
              <a:t>stu</a:t>
            </a:r>
            <a:r>
              <a:rPr lang="en-US" altLang="zh-CN" dirty="0"/>
              <a:t>[m].aver)</a:t>
            </a:r>
          </a:p>
          <a:p>
            <a:r>
              <a:rPr lang="en-US" altLang="zh-CN" dirty="0"/>
              <a:t>  	{</a:t>
            </a:r>
          </a:p>
          <a:p>
            <a:r>
              <a:rPr lang="en-US" altLang="zh-CN" dirty="0"/>
              <a:t>  		</a:t>
            </a:r>
            <a:r>
              <a:rPr lang="en-US" altLang="zh-CN" dirty="0" err="1"/>
              <a:t>maxStu</a:t>
            </a:r>
            <a:r>
              <a:rPr lang="en-US" altLang="zh-CN" dirty="0"/>
              <a:t>[</a:t>
            </a:r>
            <a:r>
              <a:rPr lang="en-US" altLang="zh-CN" dirty="0" err="1"/>
              <a:t>maxNum</a:t>
            </a:r>
            <a:r>
              <a:rPr lang="en-US" altLang="zh-CN" dirty="0"/>
              <a:t>++] = </a:t>
            </a:r>
            <a:r>
              <a:rPr lang="en-US" altLang="zh-CN" dirty="0" err="1"/>
              <a:t>stu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} 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maxNum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709" y="85054"/>
            <a:ext cx="11483163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交换两个学生顺序 </a:t>
            </a:r>
          </a:p>
          <a:p>
            <a:r>
              <a:rPr lang="en-US" altLang="zh-CN" dirty="0"/>
              <a:t>void swap(</a:t>
            </a:r>
            <a:r>
              <a:rPr lang="en-US" altLang="zh-CN" dirty="0" err="1"/>
              <a:t>struct</a:t>
            </a:r>
            <a:r>
              <a:rPr lang="en-US" altLang="zh-CN" dirty="0"/>
              <a:t> student *stu1, </a:t>
            </a:r>
            <a:r>
              <a:rPr lang="en-US" altLang="zh-CN" dirty="0" err="1"/>
              <a:t>struct</a:t>
            </a:r>
            <a:r>
              <a:rPr lang="en-US" altLang="zh-CN" dirty="0"/>
              <a:t> student *stu2)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tmp</a:t>
            </a:r>
            <a:r>
              <a:rPr lang="en-US" altLang="zh-CN" dirty="0"/>
              <a:t> = *stu1; *stu1 = *stu2; *stu2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定义排序函数</a:t>
            </a:r>
            <a:r>
              <a:rPr lang="en-US" altLang="zh-CN" dirty="0"/>
              <a:t>(</a:t>
            </a:r>
            <a:r>
              <a:rPr lang="zh-CN" altLang="en-US" dirty="0"/>
              <a:t>选择法，降序</a:t>
            </a:r>
            <a:r>
              <a:rPr lang="en-US" altLang="zh-CN" dirty="0"/>
              <a:t>): </a:t>
            </a:r>
            <a:r>
              <a:rPr lang="zh-CN" altLang="en-US" dirty="0"/>
              <a:t>按平均值排序，如果平均值相同，按照课程顺序依次比较单科成绩 </a:t>
            </a:r>
          </a:p>
          <a:p>
            <a:r>
              <a:rPr lang="en-US" altLang="zh-CN" dirty="0"/>
              <a:t>void sort(</a:t>
            </a: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n)           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for(i = 0; i &lt; n-1; 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r>
              <a:rPr lang="en-US" altLang="zh-CN" dirty="0"/>
              <a:t>		k = i;</a:t>
            </a:r>
          </a:p>
          <a:p>
            <a:r>
              <a:rPr lang="en-US" altLang="zh-CN" dirty="0"/>
              <a:t>		for(j = i + 1; j &lt; n; j++)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// </a:t>
            </a:r>
            <a:r>
              <a:rPr lang="zh-CN" altLang="en-US" dirty="0"/>
              <a:t>善用</a:t>
            </a:r>
            <a:r>
              <a:rPr lang="en-US" altLang="zh-CN" dirty="0"/>
              <a:t>&amp;&amp; || </a:t>
            </a:r>
            <a:r>
              <a:rPr lang="zh-CN" altLang="en-US" dirty="0"/>
              <a:t>关系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if(</a:t>
            </a:r>
            <a:r>
              <a:rPr lang="en-US" altLang="zh-CN" dirty="0" err="1"/>
              <a:t>stu</a:t>
            </a:r>
            <a:r>
              <a:rPr lang="en-US" altLang="zh-CN" dirty="0"/>
              <a:t>[j].aver &gt; </a:t>
            </a:r>
            <a:r>
              <a:rPr lang="en-US" altLang="zh-CN" dirty="0" err="1"/>
              <a:t>stu</a:t>
            </a:r>
            <a:r>
              <a:rPr lang="en-US" altLang="zh-CN" dirty="0"/>
              <a:t>[k].aver || </a:t>
            </a:r>
          </a:p>
          <a:p>
            <a:r>
              <a:rPr lang="en-US" altLang="zh-CN" dirty="0"/>
              <a:t>			  (</a:t>
            </a:r>
            <a:r>
              <a:rPr lang="en-US" altLang="zh-CN" dirty="0" err="1"/>
              <a:t>stu</a:t>
            </a:r>
            <a:r>
              <a:rPr lang="en-US" altLang="zh-CN" dirty="0"/>
              <a:t>[j].aver == </a:t>
            </a:r>
            <a:r>
              <a:rPr lang="en-US" altLang="zh-CN" dirty="0" err="1"/>
              <a:t>stu</a:t>
            </a:r>
            <a:r>
              <a:rPr lang="en-US" altLang="zh-CN" dirty="0"/>
              <a:t>[k].aver &amp;&amp; </a:t>
            </a:r>
            <a:r>
              <a:rPr lang="en-US" altLang="zh-CN" dirty="0" err="1"/>
              <a:t>stu</a:t>
            </a:r>
            <a:r>
              <a:rPr lang="en-US" altLang="zh-CN" dirty="0"/>
              <a:t>[j].score[0] &gt; </a:t>
            </a:r>
            <a:r>
              <a:rPr lang="en-US" altLang="zh-CN" dirty="0" err="1"/>
              <a:t>stu</a:t>
            </a:r>
            <a:r>
              <a:rPr lang="en-US" altLang="zh-CN" dirty="0"/>
              <a:t>[k].score[0]) ||</a:t>
            </a:r>
          </a:p>
          <a:p>
            <a:r>
              <a:rPr lang="en-US" altLang="zh-CN" dirty="0"/>
              <a:t>			  (</a:t>
            </a:r>
            <a:r>
              <a:rPr lang="en-US" altLang="zh-CN" dirty="0" err="1"/>
              <a:t>stu</a:t>
            </a:r>
            <a:r>
              <a:rPr lang="en-US" altLang="zh-CN" dirty="0"/>
              <a:t>[j].aver == </a:t>
            </a:r>
            <a:r>
              <a:rPr lang="en-US" altLang="zh-CN" dirty="0" err="1"/>
              <a:t>stu</a:t>
            </a:r>
            <a:r>
              <a:rPr lang="en-US" altLang="zh-CN" dirty="0"/>
              <a:t>[k].aver &amp;&amp; </a:t>
            </a:r>
            <a:r>
              <a:rPr lang="en-US" altLang="zh-CN" dirty="0" err="1"/>
              <a:t>stu</a:t>
            </a:r>
            <a:r>
              <a:rPr lang="en-US" altLang="zh-CN" dirty="0"/>
              <a:t>[j].score[1] &gt; </a:t>
            </a:r>
            <a:r>
              <a:rPr lang="en-US" altLang="zh-CN" dirty="0" err="1"/>
              <a:t>stu</a:t>
            </a:r>
            <a:r>
              <a:rPr lang="en-US" altLang="zh-CN" dirty="0"/>
              <a:t>[k].score[1]) ||</a:t>
            </a:r>
          </a:p>
          <a:p>
            <a:r>
              <a:rPr lang="en-US" altLang="zh-CN" dirty="0"/>
              <a:t>			  (</a:t>
            </a:r>
            <a:r>
              <a:rPr lang="en-US" altLang="zh-CN" dirty="0" err="1"/>
              <a:t>stu</a:t>
            </a:r>
            <a:r>
              <a:rPr lang="en-US" altLang="zh-CN" dirty="0"/>
              <a:t>[j].aver == </a:t>
            </a:r>
            <a:r>
              <a:rPr lang="en-US" altLang="zh-CN" dirty="0" err="1"/>
              <a:t>stu</a:t>
            </a:r>
            <a:r>
              <a:rPr lang="en-US" altLang="zh-CN" dirty="0"/>
              <a:t>[k].aver &amp;&amp; </a:t>
            </a:r>
            <a:r>
              <a:rPr lang="en-US" altLang="zh-CN" dirty="0" err="1"/>
              <a:t>stu</a:t>
            </a:r>
            <a:r>
              <a:rPr lang="en-US" altLang="zh-CN" dirty="0"/>
              <a:t>[j].score[2] &gt; </a:t>
            </a:r>
            <a:r>
              <a:rPr lang="en-US" altLang="zh-CN" dirty="0" err="1"/>
              <a:t>stu</a:t>
            </a:r>
            <a:r>
              <a:rPr lang="en-US" altLang="zh-CN" dirty="0"/>
              <a:t>[k].score[2]))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{ k </a:t>
            </a:r>
            <a:r>
              <a:rPr lang="en-US" altLang="zh-CN" dirty="0"/>
              <a:t>= j</a:t>
            </a:r>
            <a:r>
              <a:rPr lang="en-US" altLang="zh-CN" dirty="0" smtClean="0"/>
              <a:t>; } </a:t>
            </a:r>
            <a:endParaRPr lang="en-US" altLang="zh-CN" dirty="0"/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if(k != i) swap(&amp;</a:t>
            </a:r>
            <a:r>
              <a:rPr lang="en-US" altLang="zh-CN" dirty="0" err="1"/>
              <a:t>stu</a:t>
            </a:r>
            <a:r>
              <a:rPr lang="en-US" altLang="zh-CN" dirty="0"/>
              <a:t>[i],&amp;</a:t>
            </a:r>
            <a:r>
              <a:rPr lang="en-US" altLang="zh-CN" dirty="0" err="1"/>
              <a:t>stu</a:t>
            </a:r>
            <a:r>
              <a:rPr lang="en-US" altLang="zh-CN" dirty="0"/>
              <a:t>[k]);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81185" y="1250166"/>
            <a:ext cx="10522778" cy="427514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语言允许用户自己建立由不同类型数据组成的组合型的数据结构，它称为</a:t>
            </a:r>
            <a:r>
              <a:rPr lang="zh-CN" altLang="en-US" b="1">
                <a:solidFill>
                  <a:schemeClr val="tx1"/>
                </a:solidFill>
              </a:rPr>
              <a:t>结构体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structre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在程序</a:t>
            </a:r>
            <a:r>
              <a:rPr lang="zh-CN" altLang="en-US" smtClean="0">
                <a:solidFill>
                  <a:schemeClr val="tx1"/>
                </a:solidFill>
              </a:rPr>
              <a:t>中建立</a:t>
            </a:r>
            <a:r>
              <a:rPr lang="zh-CN" altLang="en-US">
                <a:solidFill>
                  <a:schemeClr val="tx1"/>
                </a:solidFill>
              </a:rPr>
              <a:t>一个结构体</a:t>
            </a:r>
            <a:r>
              <a:rPr lang="zh-CN" altLang="en-US" smtClean="0">
                <a:solidFill>
                  <a:schemeClr val="tx1"/>
                </a:solidFill>
              </a:rPr>
              <a:t>类型：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13" y="150954"/>
            <a:ext cx="10515600" cy="1325563"/>
          </a:xfrm>
        </p:spPr>
        <p:txBody>
          <a:bodyPr/>
          <a:lstStyle/>
          <a:p>
            <a:r>
              <a:rPr lang="zh-CN" altLang="en-US"/>
              <a:t>自己建立结构体类型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7646363" y="426981"/>
            <a:ext cx="3657600" cy="77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struct </a:t>
            </a:r>
            <a:r>
              <a:rPr lang="zh-CN" altLang="en-US" sz="2400" b="1" smtClean="0"/>
              <a:t>结构体名</a:t>
            </a:r>
            <a:endParaRPr lang="en-US" altLang="zh-CN" sz="2400" b="1" smtClean="0"/>
          </a:p>
          <a:p>
            <a:pPr algn="ctr"/>
            <a:r>
              <a:rPr lang="en-US" altLang="zh-CN" sz="2400" b="1" smtClean="0"/>
              <a:t>{</a:t>
            </a:r>
            <a:r>
              <a:rPr lang="zh-CN" altLang="en-US" sz="2400" b="1" smtClean="0"/>
              <a:t>成员表列</a:t>
            </a:r>
            <a:r>
              <a:rPr lang="en-US" altLang="zh-CN" sz="2400" b="1" smtClean="0"/>
              <a:t>};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909249" y="3003522"/>
            <a:ext cx="5102444" cy="2298051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/>
            <a:r>
              <a:rPr lang="en-US" altLang="zh-CN">
                <a:solidFill>
                  <a:schemeClr val="tx1"/>
                </a:solidFill>
              </a:rPr>
              <a:t>struct Student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{	int </a:t>
            </a: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en-US" altLang="zh-CN" smtClean="0">
                <a:solidFill>
                  <a:schemeClr val="tx1"/>
                </a:solidFill>
              </a:rPr>
              <a:t>;	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学号为整型 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	char </a:t>
            </a:r>
            <a:r>
              <a:rPr lang="en-US" altLang="zh-CN">
                <a:solidFill>
                  <a:schemeClr val="tx1"/>
                </a:solidFill>
              </a:rPr>
              <a:t>name[20</a:t>
            </a:r>
            <a:r>
              <a:rPr lang="en-US" altLang="zh-CN" smtClean="0">
                <a:solidFill>
                  <a:schemeClr val="tx1"/>
                </a:solidFill>
              </a:rPr>
              <a:t>];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姓名为字符串 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	char sex;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性别为字符型 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	int age;	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年龄为整型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	float score;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成绩为实型 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	char </a:t>
            </a:r>
            <a:r>
              <a:rPr lang="en-US" altLang="zh-CN">
                <a:solidFill>
                  <a:schemeClr val="tx1"/>
                </a:solidFill>
              </a:rPr>
              <a:t>addr[30</a:t>
            </a:r>
            <a:r>
              <a:rPr lang="en-US" altLang="zh-CN" smtClean="0">
                <a:solidFill>
                  <a:schemeClr val="tx1"/>
                </a:solidFill>
              </a:rPr>
              <a:t>];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地址为字符串 </a:t>
            </a:r>
          </a:p>
          <a:p>
            <a:pPr defTabSz="363538"/>
            <a:r>
              <a:rPr lang="en-US" altLang="zh-CN" smtClean="0">
                <a:solidFill>
                  <a:schemeClr val="tx1"/>
                </a:solidFill>
              </a:rPr>
              <a:t>};			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注意最后有一个分号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4041"/>
              </p:ext>
            </p:extLst>
          </p:nvPr>
        </p:nvGraphicFramePr>
        <p:xfrm>
          <a:off x="909249" y="2145418"/>
          <a:ext cx="510244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740">
                  <a:extLst>
                    <a:ext uri="{9D8B030D-6E8A-4147-A177-3AD203B41FA5}">
                      <a16:colId xmlns="" xmlns:a16="http://schemas.microsoft.com/office/drawing/2014/main" val="3928930452"/>
                    </a:ext>
                  </a:extLst>
                </a:gridCol>
                <a:gridCol w="1020489">
                  <a:extLst>
                    <a:ext uri="{9D8B030D-6E8A-4147-A177-3AD203B41FA5}">
                      <a16:colId xmlns="" xmlns:a16="http://schemas.microsoft.com/office/drawing/2014/main" val="197409229"/>
                    </a:ext>
                  </a:extLst>
                </a:gridCol>
                <a:gridCol w="627993">
                  <a:extLst>
                    <a:ext uri="{9D8B030D-6E8A-4147-A177-3AD203B41FA5}">
                      <a16:colId xmlns="" xmlns:a16="http://schemas.microsoft.com/office/drawing/2014/main" val="1874998414"/>
                    </a:ext>
                  </a:extLst>
                </a:gridCol>
                <a:gridCol w="627993">
                  <a:extLst>
                    <a:ext uri="{9D8B030D-6E8A-4147-A177-3AD203B41FA5}">
                      <a16:colId xmlns="" xmlns:a16="http://schemas.microsoft.com/office/drawing/2014/main" val="1276949896"/>
                    </a:ext>
                  </a:extLst>
                </a:gridCol>
                <a:gridCol w="902740">
                  <a:extLst>
                    <a:ext uri="{9D8B030D-6E8A-4147-A177-3AD203B41FA5}">
                      <a16:colId xmlns="" xmlns:a16="http://schemas.microsoft.com/office/drawing/2014/main" val="1478546368"/>
                    </a:ext>
                  </a:extLst>
                </a:gridCol>
                <a:gridCol w="1020489">
                  <a:extLst>
                    <a:ext uri="{9D8B030D-6E8A-4147-A177-3AD203B41FA5}">
                      <a16:colId xmlns="" xmlns:a16="http://schemas.microsoft.com/office/drawing/2014/main" val="72140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sex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age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score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addr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010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10010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Li Fang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18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87.5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Beijing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3117167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30405" y="2010357"/>
            <a:ext cx="4873558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结构体类型的名字是由一个关键字</a:t>
            </a:r>
            <a:r>
              <a:rPr lang="zh-CN" altLang="en-US" b="1"/>
              <a:t>struct</a:t>
            </a:r>
            <a:r>
              <a:rPr lang="zh-CN" altLang="en-US"/>
              <a:t>和结构体名组合而成</a:t>
            </a:r>
            <a:r>
              <a:rPr lang="zh-CN" altLang="en-US" smtClean="0"/>
              <a:t>的。</a:t>
            </a:r>
            <a:r>
              <a:rPr lang="zh-CN" altLang="en-US"/>
              <a:t>结构体</a:t>
            </a:r>
            <a:r>
              <a:rPr lang="zh-CN" altLang="en-US" smtClean="0"/>
              <a:t>名由</a:t>
            </a:r>
            <a:r>
              <a:rPr lang="zh-CN" altLang="en-US"/>
              <a:t>用户</a:t>
            </a:r>
            <a:r>
              <a:rPr lang="zh-CN" altLang="en-US" smtClean="0"/>
              <a:t>指定，</a:t>
            </a:r>
            <a:r>
              <a:rPr lang="zh-CN" altLang="en-US"/>
              <a:t>又称“结构体标记”(structure tag</a:t>
            </a:r>
            <a:r>
              <a:rPr lang="zh-CN" altLang="en-US" smtClean="0"/>
              <a:t>) 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花括号</a:t>
            </a:r>
            <a:r>
              <a:rPr lang="zh-CN" altLang="en-US"/>
              <a:t>内是该结构体所包括的子项，称为结构体的成员(member)</a:t>
            </a:r>
            <a:r>
              <a:rPr lang="zh-CN" altLang="en-US" smtClean="0"/>
              <a:t>。对</a:t>
            </a:r>
            <a:r>
              <a:rPr lang="zh-CN" altLang="en-US"/>
              <a:t>各成员都应进行类型声明，即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“成员表列”</a:t>
            </a:r>
            <a:r>
              <a:rPr lang="zh-CN" altLang="en-US"/>
              <a:t>(member list)也称为“域表”(field list)，每一个成员是结构体中的一个域。成员名命名规则与变量名相同。</a:t>
            </a:r>
          </a:p>
        </p:txBody>
      </p:sp>
      <p:sp>
        <p:nvSpPr>
          <p:cNvPr id="8" name="矩形 7"/>
          <p:cNvSpPr/>
          <p:nvPr/>
        </p:nvSpPr>
        <p:spPr>
          <a:xfrm>
            <a:off x="7301136" y="3871448"/>
            <a:ext cx="2052325" cy="34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latin typeface="+mn-ea"/>
              </a:rPr>
              <a:t>类型名 成员</a:t>
            </a:r>
            <a:r>
              <a:rPr lang="zh-CN" altLang="en-US" sz="2000" smtClean="0">
                <a:latin typeface="+mn-ea"/>
              </a:rPr>
              <a:t>名</a:t>
            </a:r>
            <a:r>
              <a:rPr lang="en-US" altLang="zh-CN" sz="2000">
                <a:latin typeface="+mn-ea"/>
              </a:rPr>
              <a:t>;</a:t>
            </a:r>
            <a:endParaRPr lang="zh-CN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自己建立结构体类型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927100" y="1381329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结构体类型并非只有一种，而是可以设计出许多种结构体类型</a:t>
            </a:r>
            <a:r>
              <a:rPr lang="zh-CN" altLang="en-US" smtClean="0">
                <a:solidFill>
                  <a:schemeClr val="tx1"/>
                </a:solidFill>
              </a:rPr>
              <a:t>，各自</a:t>
            </a:r>
            <a:r>
              <a:rPr lang="zh-CN" altLang="en-US">
                <a:solidFill>
                  <a:schemeClr val="tx1"/>
                </a:solidFill>
              </a:rPr>
              <a:t>包含不同的成员。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 smtClean="0">
                <a:solidFill>
                  <a:schemeClr val="tx1"/>
                </a:solidFill>
              </a:rPr>
              <a:t>成员</a:t>
            </a:r>
            <a:r>
              <a:rPr lang="zh-CN" altLang="en-US">
                <a:solidFill>
                  <a:schemeClr val="tx1"/>
                </a:solidFill>
              </a:rPr>
              <a:t>可以属于另一个结构体类型。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51730" y="2706892"/>
            <a:ext cx="7328074" cy="1322962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/>
            <a:r>
              <a:rPr lang="en-US" altLang="zh-CN" sz="1600" dirty="0" err="1">
                <a:solidFill>
                  <a:schemeClr val="tx1"/>
                </a:solidFill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Date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声明一个结构体类型 </a:t>
            </a:r>
            <a:r>
              <a:rPr lang="en-US" altLang="zh-CN" sz="1600" dirty="0" err="1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008000"/>
                </a:solidFill>
              </a:rPr>
              <a:t> Date 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{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month;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月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day;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日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year;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年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51730" y="4120965"/>
            <a:ext cx="7328076" cy="2052537"/>
          </a:xfrm>
          <a:prstGeom prst="roundRect">
            <a:avLst>
              <a:gd name="adj" fmla="val 29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/>
            <a:r>
              <a:rPr lang="en-US" altLang="zh-CN" sz="1600" dirty="0" err="1">
                <a:solidFill>
                  <a:schemeClr val="tx1"/>
                </a:solidFill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Student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声明一个结构体类型 </a:t>
            </a:r>
            <a:r>
              <a:rPr lang="en-US" altLang="zh-CN" sz="1600" dirty="0" err="1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008000"/>
                </a:solidFill>
              </a:rPr>
              <a:t> Student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{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  char name[20];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  char sex;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age;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Date </a:t>
            </a:r>
            <a:r>
              <a:rPr lang="en-US" altLang="zh-CN" sz="1600" dirty="0" smtClean="0">
                <a:solidFill>
                  <a:schemeClr val="tx1"/>
                </a:solidFill>
              </a:rPr>
              <a:t>birthday;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成员</a:t>
            </a:r>
            <a:r>
              <a:rPr lang="en-US" altLang="zh-CN" sz="1600" dirty="0">
                <a:solidFill>
                  <a:srgbClr val="008000"/>
                </a:solidFill>
              </a:rPr>
              <a:t>birthday</a:t>
            </a:r>
            <a:r>
              <a:rPr lang="zh-CN" altLang="en-US" sz="1600" dirty="0">
                <a:solidFill>
                  <a:srgbClr val="008000"/>
                </a:solidFill>
              </a:rPr>
              <a:t>属于</a:t>
            </a:r>
            <a:r>
              <a:rPr lang="en-US" altLang="zh-CN" sz="1600" dirty="0" err="1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008000"/>
                </a:solidFill>
              </a:rPr>
              <a:t> Date</a:t>
            </a:r>
            <a:r>
              <a:rPr lang="zh-CN" altLang="en-US" sz="1600" dirty="0">
                <a:solidFill>
                  <a:srgbClr val="008000"/>
                </a:solidFill>
              </a:rPr>
              <a:t>类型</a:t>
            </a: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  char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</a:t>
            </a:r>
            <a:r>
              <a:rPr lang="en-US" altLang="zh-CN" sz="1600" dirty="0" smtClean="0">
                <a:solidFill>
                  <a:schemeClr val="tx1"/>
                </a:solidFill>
              </a:rPr>
              <a:t>[30];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538"/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4036"/>
              </p:ext>
            </p:extLst>
          </p:nvPr>
        </p:nvGraphicFramePr>
        <p:xfrm>
          <a:off x="4963924" y="1921827"/>
          <a:ext cx="611588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85">
                  <a:extLst>
                    <a:ext uri="{9D8B030D-6E8A-4147-A177-3AD203B41FA5}">
                      <a16:colId xmlns="" xmlns:a16="http://schemas.microsoft.com/office/drawing/2014/main" val="707482177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3290365865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1899505555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1822751499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2728938155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187077836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1248124554"/>
                    </a:ext>
                  </a:extLst>
                </a:gridCol>
                <a:gridCol w="764485">
                  <a:extLst>
                    <a:ext uri="{9D8B030D-6E8A-4147-A177-3AD203B41FA5}">
                      <a16:colId xmlns="" xmlns:a16="http://schemas.microsoft.com/office/drawing/2014/main" val="1292521933"/>
                    </a:ext>
                  </a:extLst>
                </a:gridCol>
              </a:tblGrid>
              <a:tr h="12275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sex</a:t>
                      </a:r>
                      <a:endParaRPr lang="zh-CN" altLang="en-US" sz="16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age</a:t>
                      </a:r>
                      <a:endParaRPr lang="zh-CN" altLang="en-US" sz="16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birthday</a:t>
                      </a:r>
                      <a:endParaRPr lang="zh-CN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addr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350295"/>
                  </a:ext>
                </a:extLst>
              </a:tr>
              <a:tr h="122758"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month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day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year</a:t>
                      </a:r>
                      <a:endParaRPr lang="zh-CN" altLang="en-US" sz="16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9156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定义结构体类型变量 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r>
              <a:rPr lang="zh-CN" altLang="en-US" smtClean="0">
                <a:solidFill>
                  <a:schemeClr val="tx1"/>
                </a:solidFill>
              </a:rPr>
              <a:t>先</a:t>
            </a:r>
            <a:r>
              <a:rPr lang="zh-CN" altLang="en-US">
                <a:solidFill>
                  <a:schemeClr val="tx1"/>
                </a:solidFill>
              </a:rPr>
              <a:t>声明结构体类型，再定义该类型的</a:t>
            </a:r>
            <a:r>
              <a:rPr lang="zh-CN" altLang="en-US" smtClean="0">
                <a:solidFill>
                  <a:schemeClr val="tx1"/>
                </a:solidFill>
              </a:rPr>
              <a:t>变量</a:t>
            </a:r>
            <a:r>
              <a:rPr lang="en-US" altLang="zh-CN" smtClean="0">
                <a:solidFill>
                  <a:schemeClr val="tx1"/>
                </a:solidFill>
              </a:rPr>
              <a:t>		2. </a:t>
            </a:r>
            <a:r>
              <a:rPr lang="zh-CN" altLang="en-US" smtClean="0">
                <a:solidFill>
                  <a:schemeClr val="tx1"/>
                </a:solidFill>
              </a:rPr>
              <a:t>在</a:t>
            </a:r>
            <a:r>
              <a:rPr lang="zh-CN" altLang="en-US">
                <a:solidFill>
                  <a:schemeClr val="tx1"/>
                </a:solidFill>
              </a:rPr>
              <a:t>声明类型的同时定义</a:t>
            </a:r>
            <a:r>
              <a:rPr lang="zh-CN" altLang="en-US" smtClean="0">
                <a:solidFill>
                  <a:schemeClr val="tx1"/>
                </a:solidFill>
              </a:rPr>
              <a:t>变量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				3. </a:t>
            </a:r>
            <a:r>
              <a:rPr lang="zh-CN" altLang="en-US" smtClean="0">
                <a:solidFill>
                  <a:schemeClr val="tx1"/>
                </a:solidFill>
              </a:rPr>
              <a:t>不</a:t>
            </a:r>
            <a:r>
              <a:rPr lang="zh-CN" altLang="en-US">
                <a:solidFill>
                  <a:schemeClr val="tx1"/>
                </a:solidFill>
              </a:rPr>
              <a:t>指定类型名而直接定义结构体类型变量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5709" y="4443616"/>
            <a:ext cx="5125396" cy="838502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/>
            <a:r>
              <a:rPr lang="en-US" altLang="zh-CN" sz="1600" u="sng">
                <a:solidFill>
                  <a:schemeClr val="tx1"/>
                </a:solidFill>
              </a:rPr>
              <a:t>struct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</a:t>
            </a:r>
            <a:r>
              <a:rPr lang="en-US" altLang="zh-CN" sz="1600" smtClean="0">
                <a:solidFill>
                  <a:schemeClr val="tx1"/>
                </a:solidFill>
              </a:rPr>
              <a:t> 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student1</a:t>
            </a:r>
            <a:r>
              <a:rPr lang="en-US" altLang="zh-CN" sz="1600" smtClean="0">
                <a:solidFill>
                  <a:schemeClr val="tx1"/>
                </a:solidFill>
              </a:rPr>
              <a:t>,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student2</a:t>
            </a:r>
            <a:r>
              <a:rPr lang="en-US" altLang="zh-CN" sz="1600" smtClean="0">
                <a:solidFill>
                  <a:schemeClr val="tx1"/>
                </a:solidFill>
              </a:rPr>
              <a:t>;</a:t>
            </a:r>
          </a:p>
          <a:p>
            <a:pPr defTabSz="363538"/>
            <a:r>
              <a:rPr lang="en-US" altLang="zh-CN" sz="1600">
                <a:solidFill>
                  <a:schemeClr val="tx1"/>
                </a:solidFill>
              </a:rPr>
              <a:t>	</a:t>
            </a:r>
            <a:r>
              <a:rPr lang="en-US" altLang="zh-CN" sz="1600" smtClean="0">
                <a:solidFill>
                  <a:schemeClr val="tx1"/>
                </a:solidFill>
              </a:rPr>
              <a:t>    |			    |		       |</a:t>
            </a:r>
          </a:p>
          <a:p>
            <a:pPr defTabSz="363538"/>
            <a:r>
              <a:rPr lang="zh-CN" altLang="en-US" sz="1600" smtClean="0">
                <a:solidFill>
                  <a:schemeClr val="accent1"/>
                </a:solidFill>
              </a:rPr>
              <a:t>结构体类型名</a:t>
            </a:r>
            <a:r>
              <a:rPr lang="en-US" altLang="zh-CN" sz="1600" smtClean="0">
                <a:solidFill>
                  <a:schemeClr val="accent1"/>
                </a:solidFill>
              </a:rPr>
              <a:t>	 </a:t>
            </a:r>
            <a:r>
              <a:rPr lang="zh-CN" altLang="en-US" sz="1600" smtClean="0">
                <a:solidFill>
                  <a:schemeClr val="accent1"/>
                </a:solidFill>
              </a:rPr>
              <a:t>结构体变量名</a:t>
            </a:r>
            <a:endParaRPr lang="en-US" altLang="zh-CN" sz="1600" smtClean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5709" y="1838527"/>
            <a:ext cx="5125396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/>
                </a:solidFill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</a:rPr>
              <a:t>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{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 smtClean="0">
                <a:solidFill>
                  <a:schemeClr val="tx1"/>
                </a:solidFill>
              </a:rPr>
              <a:t>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学号为整型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char </a:t>
            </a:r>
            <a:r>
              <a:rPr lang="en-US" altLang="zh-CN" sz="1600" dirty="0">
                <a:solidFill>
                  <a:schemeClr val="tx1"/>
                </a:solidFill>
              </a:rPr>
              <a:t>name[20</a:t>
            </a:r>
            <a:r>
              <a:rPr lang="en-US" altLang="zh-CN" sz="1600" dirty="0" smtClean="0">
                <a:solidFill>
                  <a:schemeClr val="tx1"/>
                </a:solidFill>
              </a:rPr>
              <a:t>];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姓名为字符串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char sex;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性别为字符型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age;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年龄为整型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float score;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成绩为实型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char </a:t>
            </a:r>
            <a:r>
              <a:rPr lang="en-US" altLang="zh-CN" sz="1600" dirty="0" err="1">
                <a:solidFill>
                  <a:schemeClr val="tx1"/>
                </a:solidFill>
              </a:rPr>
              <a:t>addr</a:t>
            </a:r>
            <a:r>
              <a:rPr lang="en-US" altLang="zh-CN" sz="1600" dirty="0">
                <a:solidFill>
                  <a:schemeClr val="tx1"/>
                </a:solidFill>
              </a:rPr>
              <a:t>[30</a:t>
            </a:r>
            <a:r>
              <a:rPr lang="en-US" altLang="zh-CN" sz="1600" dirty="0" smtClean="0">
                <a:solidFill>
                  <a:schemeClr val="tx1"/>
                </a:solidFill>
              </a:rPr>
              <a:t>];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地址为字符串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};			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注意最后有一个分号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81657"/>
              </p:ext>
            </p:extLst>
          </p:nvPr>
        </p:nvGraphicFramePr>
        <p:xfrm>
          <a:off x="605118" y="5383070"/>
          <a:ext cx="557124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223">
                  <a:extLst>
                    <a:ext uri="{9D8B030D-6E8A-4147-A177-3AD203B41FA5}">
                      <a16:colId xmlns="" xmlns:a16="http://schemas.microsoft.com/office/drawing/2014/main" val="107134963"/>
                    </a:ext>
                  </a:extLst>
                </a:gridCol>
                <a:gridCol w="801227">
                  <a:extLst>
                    <a:ext uri="{9D8B030D-6E8A-4147-A177-3AD203B41FA5}">
                      <a16:colId xmlns="" xmlns:a16="http://schemas.microsoft.com/office/drawing/2014/main" val="2718532550"/>
                    </a:ext>
                  </a:extLst>
                </a:gridCol>
                <a:gridCol w="1170214">
                  <a:extLst>
                    <a:ext uri="{9D8B030D-6E8A-4147-A177-3AD203B41FA5}">
                      <a16:colId xmlns="" xmlns:a16="http://schemas.microsoft.com/office/drawing/2014/main" val="1259368975"/>
                    </a:ext>
                  </a:extLst>
                </a:gridCol>
                <a:gridCol w="358445">
                  <a:extLst>
                    <a:ext uri="{9D8B030D-6E8A-4147-A177-3AD203B41FA5}">
                      <a16:colId xmlns="" xmlns:a16="http://schemas.microsoft.com/office/drawing/2014/main" val="4169691539"/>
                    </a:ext>
                  </a:extLst>
                </a:gridCol>
                <a:gridCol w="432241">
                  <a:extLst>
                    <a:ext uri="{9D8B030D-6E8A-4147-A177-3AD203B41FA5}">
                      <a16:colId xmlns="" xmlns:a16="http://schemas.microsoft.com/office/drawing/2014/main" val="2901551785"/>
                    </a:ext>
                  </a:extLst>
                </a:gridCol>
                <a:gridCol w="611463">
                  <a:extLst>
                    <a:ext uri="{9D8B030D-6E8A-4147-A177-3AD203B41FA5}">
                      <a16:colId xmlns="" xmlns:a16="http://schemas.microsoft.com/office/drawing/2014/main" val="1747234596"/>
                    </a:ext>
                  </a:extLst>
                </a:gridCol>
                <a:gridCol w="1092432">
                  <a:extLst>
                    <a:ext uri="{9D8B030D-6E8A-4147-A177-3AD203B41FA5}">
                      <a16:colId xmlns="" xmlns:a16="http://schemas.microsoft.com/office/drawing/2014/main" val="3118241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sutdent1: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10001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Zhang </a:t>
                      </a:r>
                      <a:r>
                        <a:rPr lang="en-US" altLang="zh-CN" sz="1600" dirty="0" err="1" smtClean="0"/>
                        <a:t>Xin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90.5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Shanghai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2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student2: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10002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Wang Li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F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Beijing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844895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594527" y="1834003"/>
            <a:ext cx="2549473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num</a:t>
            </a:r>
            <a:r>
              <a:rPr lang="en-US" altLang="zh-CN" sz="1600" smtClean="0">
                <a:solidFill>
                  <a:schemeClr val="tx1"/>
                </a:solidFill>
              </a:rPr>
              <a:t>;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name[20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sex;	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int age;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addr[30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}student1, student2;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2891" y="1834003"/>
            <a:ext cx="2604309" cy="163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结构体名</a:t>
            </a:r>
            <a:endParaRPr lang="en-US" altLang="zh-CN" sz="2000" b="1" dirty="0" smtClean="0"/>
          </a:p>
          <a:p>
            <a:pPr defTabSz="534988">
              <a:lnSpc>
                <a:spcPct val="120000"/>
              </a:lnSpc>
            </a:pPr>
            <a:r>
              <a:rPr lang="en-US" altLang="zh-CN" sz="2000" b="1" dirty="0" smtClean="0"/>
              <a:t>{	</a:t>
            </a:r>
          </a:p>
          <a:p>
            <a:pPr defTabSz="534988">
              <a:lnSpc>
                <a:spcPct val="12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成员表列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变量名表列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6594527" y="4740310"/>
            <a:ext cx="3114249" cy="135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/>
              <a:t>struct</a:t>
            </a:r>
            <a:endParaRPr lang="en-US" altLang="zh-CN" sz="2000" b="1" dirty="0" smtClean="0"/>
          </a:p>
          <a:p>
            <a:pPr defTabSz="534988">
              <a:lnSpc>
                <a:spcPct val="120000"/>
              </a:lnSpc>
            </a:pPr>
            <a:r>
              <a:rPr lang="en-US" altLang="zh-CN" sz="2000" b="1" dirty="0" smtClean="0"/>
              <a:t>{	</a:t>
            </a:r>
          </a:p>
          <a:p>
            <a:pPr defTabSz="534988">
              <a:lnSpc>
                <a:spcPct val="12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成员表列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变量名表列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48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定义结构体类型变量 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8764256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结构体</a:t>
            </a:r>
            <a:r>
              <a:rPr lang="zh-CN" altLang="en-US" dirty="0">
                <a:solidFill>
                  <a:schemeClr val="tx1"/>
                </a:solidFill>
              </a:rPr>
              <a:t>类型与结构体变量是不同的概念，不要混淆。只能对变量赋值、存取或运算，而不能对一个类型赋值、存取或运算。在编译时，对类型是不分配空间的，只对变量分配空间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    student1.num = 1001;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正确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    student </a:t>
            </a:r>
            <a:r>
              <a:rPr lang="en-US" altLang="zh-CN" dirty="0" err="1" smtClean="0">
                <a:solidFill>
                  <a:schemeClr val="tx1"/>
                </a:solidFill>
              </a:rPr>
              <a:t>Student</a:t>
            </a:r>
            <a:r>
              <a:rPr lang="en-US" altLang="zh-CN" dirty="0" smtClean="0">
                <a:solidFill>
                  <a:schemeClr val="tx1"/>
                </a:solidFill>
              </a:rPr>
              <a:t> = …;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错误，等同于：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= …;</a:t>
            </a:r>
            <a:r>
              <a:rPr lang="zh-CN" altLang="en-US" dirty="0" smtClean="0">
                <a:solidFill>
                  <a:srgbClr val="FF0000"/>
                </a:solidFill>
              </a:rPr>
              <a:t>一样是错误的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结构体类型中的成员名可以与程序中的变量名</a:t>
            </a:r>
            <a:r>
              <a:rPr lang="zh-CN" altLang="en-US" dirty="0" smtClean="0">
                <a:solidFill>
                  <a:schemeClr val="tx1"/>
                </a:solidFill>
              </a:rPr>
              <a:t>相同，但</a:t>
            </a:r>
            <a:r>
              <a:rPr lang="zh-CN" altLang="en-US" dirty="0">
                <a:solidFill>
                  <a:schemeClr val="tx1"/>
                </a:solidFill>
              </a:rPr>
              <a:t>二者不代表同一对象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</a:rPr>
              <a:t> = 1000;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student1.num </a:t>
            </a:r>
            <a:r>
              <a:rPr lang="en-US" altLang="zh-CN" dirty="0">
                <a:solidFill>
                  <a:schemeClr val="tx1"/>
                </a:solidFill>
              </a:rPr>
              <a:t>= 1001</a:t>
            </a:r>
            <a:r>
              <a:rPr lang="en-US" altLang="zh-CN" dirty="0" smtClean="0">
                <a:solidFill>
                  <a:schemeClr val="tx1"/>
                </a:solidFill>
              </a:rPr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结构体成员中的</a:t>
            </a:r>
            <a:r>
              <a:rPr lang="en-US" altLang="zh-CN" dirty="0" err="1" smtClean="0">
                <a:solidFill>
                  <a:srgbClr val="FF0000"/>
                </a:solidFill>
              </a:rPr>
              <a:t>num</a:t>
            </a:r>
            <a:r>
              <a:rPr lang="zh-CN" altLang="en-US" dirty="0" smtClean="0">
                <a:solidFill>
                  <a:srgbClr val="FF0000"/>
                </a:solidFill>
              </a:rPr>
              <a:t>与上面的</a:t>
            </a:r>
            <a:r>
              <a:rPr lang="en-US" altLang="zh-CN" dirty="0" err="1" smtClean="0">
                <a:solidFill>
                  <a:srgbClr val="FF0000"/>
                </a:solidFill>
              </a:rPr>
              <a:t>num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对结构体变量中的成员（即“域”），可以单独使用，它的作用与地位相当于普通变量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chemeClr val="tx1"/>
                </a:solidFill>
              </a:rPr>
              <a:t>student1.num;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525986" y="92414"/>
            <a:ext cx="2549473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num</a:t>
            </a:r>
            <a:r>
              <a:rPr lang="en-US" altLang="zh-CN" sz="1600" smtClean="0">
                <a:solidFill>
                  <a:schemeClr val="tx1"/>
                </a:solidFill>
              </a:rPr>
              <a:t>;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name[20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sex;	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int age;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addr[30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}student1, student2;</a:t>
            </a:r>
            <a:endParaRPr lang="zh-CN" altLang="en-US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667" y="562331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67" y="1611564"/>
            <a:ext cx="10846332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9.1】</a:t>
            </a:r>
            <a:r>
              <a:rPr lang="zh-CN" altLang="en-US" sz="2000">
                <a:solidFill>
                  <a:schemeClr val="accent1"/>
                </a:solidFill>
              </a:rPr>
              <a:t>把一个学生的信息</a:t>
            </a:r>
            <a:r>
              <a:rPr lang="en-US" altLang="zh-CN" sz="2000">
                <a:solidFill>
                  <a:schemeClr val="accent1"/>
                </a:solidFill>
              </a:rPr>
              <a:t>(</a:t>
            </a:r>
            <a:r>
              <a:rPr lang="zh-CN" altLang="en-US" sz="2000">
                <a:solidFill>
                  <a:schemeClr val="accent1"/>
                </a:solidFill>
              </a:rPr>
              <a:t>包括学号、姓名、性别、住址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r>
              <a:rPr lang="zh-CN" altLang="en-US" sz="2000">
                <a:solidFill>
                  <a:schemeClr val="accent1"/>
                </a:solidFill>
              </a:rPr>
              <a:t>放在一个结构体变量中，然后输出这个学生的信息。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389965" y="2632872"/>
            <a:ext cx="7277243" cy="293134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Student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声明结构体类型</a:t>
            </a:r>
            <a:r>
              <a:rPr lang="en-US" altLang="zh-CN" sz="1400" dirty="0" err="1">
                <a:solidFill>
                  <a:srgbClr val="008000"/>
                </a:solidFill>
              </a:rPr>
              <a:t>struct</a:t>
            </a:r>
            <a:r>
              <a:rPr lang="en-US" altLang="zh-CN" sz="1400" dirty="0">
                <a:solidFill>
                  <a:srgbClr val="008000"/>
                </a:solidFill>
              </a:rPr>
              <a:t>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	long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以下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行为结构体的成员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char sex;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char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  <a:r>
              <a:rPr lang="en-US" altLang="zh-CN" sz="1400" dirty="0">
                <a:solidFill>
                  <a:schemeClr val="accent6"/>
                </a:solidFill>
              </a:rPr>
              <a:t>a={10101,"Li Lin",'M',"123 Beijing Road"};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定义结构体变量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并初始化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("NO.:%</a:t>
            </a:r>
            <a:r>
              <a:rPr lang="en-US" altLang="zh-CN" sz="1400" dirty="0" err="1"/>
              <a:t>ld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nname</a:t>
            </a:r>
            <a:r>
              <a:rPr lang="en-US" altLang="zh-CN" sz="1400" dirty="0"/>
              <a:t>:%s\</a:t>
            </a:r>
            <a:r>
              <a:rPr lang="en-US" altLang="zh-CN" sz="1400" dirty="0" err="1"/>
              <a:t>nsex</a:t>
            </a:r>
            <a:r>
              <a:rPr lang="en-US" altLang="zh-CN" sz="1400" dirty="0"/>
              <a:t>:%c\</a:t>
            </a:r>
            <a:r>
              <a:rPr lang="en-US" altLang="zh-CN" sz="1400" dirty="0" err="1"/>
              <a:t>naddress</a:t>
            </a:r>
            <a:r>
              <a:rPr lang="en-US" altLang="zh-CN" sz="1400" dirty="0"/>
              <a:t>:%s\n",</a:t>
            </a:r>
            <a:r>
              <a:rPr lang="en-US" altLang="zh-CN" sz="1400" dirty="0" err="1"/>
              <a:t>a.num,a.name,a.sex,a.addr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4407" y="2632872"/>
            <a:ext cx="3467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定义结构体变量时可以对它的成员初始化。初始化列表是用花括号括起来的一些常量，这些常量依次赋给结构体变量中的各成员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引用结构体变量中成员的值，引用方式为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“.”</a:t>
            </a:r>
            <a:r>
              <a:rPr lang="zh-CN" altLang="en-US" b="1" dirty="0">
                <a:solidFill>
                  <a:schemeClr val="tx1"/>
                </a:solidFill>
              </a:rPr>
              <a:t>是成员</a:t>
            </a:r>
            <a:r>
              <a:rPr lang="zh-CN" altLang="en-US" b="1" dirty="0" smtClean="0">
                <a:solidFill>
                  <a:schemeClr val="tx1"/>
                </a:solidFill>
              </a:rPr>
              <a:t>运算符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b="1" dirty="0" smtClean="0">
                <a:solidFill>
                  <a:schemeClr val="tx1"/>
                </a:solidFill>
              </a:rPr>
              <a:t>它</a:t>
            </a:r>
            <a:r>
              <a:rPr lang="zh-CN" altLang="en-US" b="1" dirty="0">
                <a:solidFill>
                  <a:schemeClr val="tx1"/>
                </a:solidFill>
              </a:rPr>
              <a:t>在所有的运算符中优先级</a:t>
            </a:r>
            <a:r>
              <a:rPr lang="zh-CN" altLang="en-US" b="1" dirty="0" smtClean="0">
                <a:solidFill>
                  <a:schemeClr val="tx1"/>
                </a:solidFill>
              </a:rPr>
              <a:t>最高</a:t>
            </a:r>
            <a:r>
              <a:rPr lang="zh-CN" altLang="en-US" dirty="0" smtClean="0">
                <a:solidFill>
                  <a:schemeClr val="tx1"/>
                </a:solidFill>
              </a:rPr>
              <a:t>，因此</a:t>
            </a:r>
            <a:r>
              <a:rPr lang="zh-CN" altLang="en-US" dirty="0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student1.num</a:t>
            </a:r>
            <a:r>
              <a:rPr lang="zh-CN" altLang="en-US" dirty="0">
                <a:solidFill>
                  <a:schemeClr val="tx1"/>
                </a:solidFill>
              </a:rPr>
              <a:t>作为一个整体来看待，相当于一个变量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不能</a:t>
            </a:r>
            <a:r>
              <a:rPr lang="zh-CN" altLang="en-US" dirty="0">
                <a:solidFill>
                  <a:schemeClr val="tx1"/>
                </a:solidFill>
              </a:rPr>
              <a:t>企图通过输出结构体变量名来达到输出结构体变量所有成员的值。只能对结构体变量中的各个成员分别进行输入和输出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1806" y="2380196"/>
            <a:ext cx="2675933" cy="38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>
              <a:defRPr/>
            </a:pPr>
            <a:r>
              <a:rPr lang="zh-CN" altLang="en-US" sz="2000" b="1">
                <a:solidFill>
                  <a:schemeClr val="bg1"/>
                </a:solidFill>
              </a:rPr>
              <a:t>结构体变量名</a:t>
            </a:r>
            <a:r>
              <a:rPr lang="en-US" altLang="zh-CN" sz="2000" b="1">
                <a:solidFill>
                  <a:schemeClr val="bg1"/>
                </a:solidFill>
              </a:rPr>
              <a:t>.</a:t>
            </a:r>
            <a:r>
              <a:rPr lang="zh-CN" altLang="en-US" sz="2000" b="1">
                <a:solidFill>
                  <a:schemeClr val="bg1"/>
                </a:solidFill>
              </a:rPr>
              <a:t>成员名</a:t>
            </a:r>
          </a:p>
        </p:txBody>
      </p:sp>
      <p:sp>
        <p:nvSpPr>
          <p:cNvPr id="7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186574" y="2874025"/>
            <a:ext cx="7328512" cy="1053548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student1.num=10010</a:t>
            </a:r>
            <a:r>
              <a:rPr lang="en-US" altLang="zh-CN" sz="160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rgbClr val="008000"/>
                </a:solidFill>
              </a:rPr>
              <a:t>/</a:t>
            </a:r>
            <a:r>
              <a:rPr lang="zh-CN" altLang="en-US" sz="1600" smtClean="0">
                <a:solidFill>
                  <a:srgbClr val="008000"/>
                </a:solidFill>
              </a:rPr>
              <a:t>*已</a:t>
            </a:r>
            <a:r>
              <a:rPr lang="zh-CN" altLang="en-US" sz="1600">
                <a:solidFill>
                  <a:srgbClr val="008000"/>
                </a:solidFill>
              </a:rPr>
              <a:t>定义了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student</a:t>
            </a:r>
            <a:r>
              <a:rPr lang="zh-CN" altLang="en-US" sz="1600">
                <a:solidFill>
                  <a:srgbClr val="008000"/>
                </a:solidFill>
              </a:rPr>
              <a:t>类型的结构体变量，则</a:t>
            </a:r>
            <a:r>
              <a:rPr lang="en-US" altLang="zh-CN" sz="1600">
                <a:solidFill>
                  <a:srgbClr val="008000"/>
                </a:solidFill>
              </a:rPr>
              <a:t>student1.num</a:t>
            </a:r>
            <a:r>
              <a:rPr lang="zh-CN" altLang="en-US" sz="1600">
                <a:solidFill>
                  <a:srgbClr val="008000"/>
                </a:solidFill>
              </a:rPr>
              <a:t>表示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变量中的</a:t>
            </a:r>
            <a:r>
              <a:rPr lang="en-US" altLang="zh-CN" sz="1600">
                <a:solidFill>
                  <a:srgbClr val="008000"/>
                </a:solidFill>
              </a:rPr>
              <a:t>num</a:t>
            </a:r>
            <a:r>
              <a:rPr lang="zh-CN" altLang="en-US" sz="1600" smtClean="0">
                <a:solidFill>
                  <a:srgbClr val="008000"/>
                </a:solidFill>
              </a:rPr>
              <a:t>成员，即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的</a:t>
            </a:r>
            <a:r>
              <a:rPr lang="en-US" altLang="zh-CN" sz="1600">
                <a:solidFill>
                  <a:srgbClr val="008000"/>
                </a:solidFill>
              </a:rPr>
              <a:t>num(</a:t>
            </a:r>
            <a:r>
              <a:rPr lang="zh-CN" altLang="en-US" sz="1600">
                <a:solidFill>
                  <a:srgbClr val="008000"/>
                </a:solidFill>
              </a:rPr>
              <a:t>学号</a:t>
            </a:r>
            <a:r>
              <a:rPr lang="en-US" altLang="zh-CN" sz="1600">
                <a:solidFill>
                  <a:srgbClr val="008000"/>
                </a:solidFill>
              </a:rPr>
              <a:t>)</a:t>
            </a:r>
            <a:r>
              <a:rPr lang="zh-CN" altLang="en-US" sz="1600" smtClean="0">
                <a:solidFill>
                  <a:srgbClr val="008000"/>
                </a:solidFill>
              </a:rPr>
              <a:t>成员*</a:t>
            </a:r>
            <a:r>
              <a:rPr lang="en-US" altLang="zh-CN" sz="1600" smtClean="0">
                <a:solidFill>
                  <a:srgbClr val="008000"/>
                </a:solidFill>
              </a:rPr>
              <a:t>/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221531" y="4824790"/>
            <a:ext cx="7405676" cy="487018"/>
          </a:xfrm>
          <a:prstGeom prst="roundRect">
            <a:avLst>
              <a:gd name="adj" fmla="val 109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printf(″%s\n″,student1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企图用结构体变量名输出所有成员的值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85C959A-118B-495F-B8CB-F9B90295EF7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4814" y="4759358"/>
            <a:ext cx="542925" cy="5524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17545ED2-DA8A-47EF-94D4-E66974757BFA}"/>
              </a:ext>
            </a:extLst>
          </p:cNvPr>
          <p:cNvGrpSpPr/>
          <p:nvPr/>
        </p:nvGrpSpPr>
        <p:grpSpPr>
          <a:xfrm>
            <a:off x="5517574" y="1752361"/>
            <a:ext cx="5766934" cy="522288"/>
            <a:chOff x="8582294" y="4088153"/>
            <a:chExt cx="5951075" cy="522288"/>
          </a:xfrm>
        </p:grpSpPr>
        <p:sp>
          <p:nvSpPr>
            <p:cNvPr id="11" name="MH_Other_1">
              <a:extLst>
                <a:ext uri="{FF2B5EF4-FFF2-40B4-BE49-F238E27FC236}">
                  <a16:creationId xmlns="" xmlns:a16="http://schemas.microsoft.com/office/drawing/2014/main" id="{98756F42-E805-44E1-B206-210FDC56FF0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="" xmlns:a16="http://schemas.microsoft.com/office/drawing/2014/main" id="{69E4BA76-C13A-4969-92D9-9D00A59EA9B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371544" y="4088153"/>
              <a:ext cx="5147274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algn="just">
                <a:lnSpc>
                  <a:spcPct val="120000"/>
                </a:lnSpc>
                <a:spcAft>
                  <a:spcPts val="600"/>
                </a:spcAft>
                <a:defRPr/>
              </a:pPr>
              <a:r>
                <a:rPr lang="zh-CN" altLang="en-US" sz="1600">
                  <a:solidFill>
                    <a:schemeClr val="tx1"/>
                  </a:solidFill>
                </a:rPr>
                <a:t>对结构体变量初始化</a:t>
              </a:r>
              <a:r>
                <a:rPr lang="zh-CN" altLang="en-US" sz="1600" smtClean="0">
                  <a:solidFill>
                    <a:schemeClr val="tx1"/>
                  </a:solidFill>
                </a:rPr>
                <a:t>，不是</a:t>
              </a:r>
              <a:r>
                <a:rPr lang="zh-CN" altLang="en-US" sz="1600">
                  <a:solidFill>
                    <a:schemeClr val="tx1"/>
                  </a:solidFill>
                </a:rPr>
                <a:t>对结构体类型初始化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Other_2">
              <a:extLst>
                <a:ext uri="{FF2B5EF4-FFF2-40B4-BE49-F238E27FC236}">
                  <a16:creationId xmlns="" xmlns:a16="http://schemas.microsoft.com/office/drawing/2014/main" id="{3CA80AA9-E20C-418F-9461-7E1AE248D8D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6200000">
              <a:off x="14231744" y="4308814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317" y="97614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682217" y="1113818"/>
            <a:ext cx="10522778" cy="53565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17500" indent="-31750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3) </a:t>
            </a:r>
            <a:r>
              <a:rPr lang="zh-CN" altLang="en-US">
                <a:solidFill>
                  <a:schemeClr val="tx1"/>
                </a:solidFill>
              </a:rPr>
              <a:t>如果成员本身又属一个结构体</a:t>
            </a:r>
            <a:r>
              <a:rPr lang="zh-CN" altLang="en-US" smtClean="0">
                <a:solidFill>
                  <a:schemeClr val="tx1"/>
                </a:solidFill>
              </a:rPr>
              <a:t>类型，则</a:t>
            </a:r>
            <a:r>
              <a:rPr lang="zh-CN" altLang="en-US">
                <a:solidFill>
                  <a:schemeClr val="tx1"/>
                </a:solidFill>
              </a:rPr>
              <a:t>要用若干个成员</a:t>
            </a:r>
            <a:r>
              <a:rPr lang="zh-CN" altLang="en-US" smtClean="0">
                <a:solidFill>
                  <a:schemeClr val="tx1"/>
                </a:solidFill>
              </a:rPr>
              <a:t>运算符，一级</a:t>
            </a:r>
            <a:r>
              <a:rPr lang="zh-CN" altLang="en-US">
                <a:solidFill>
                  <a:schemeClr val="tx1"/>
                </a:solidFill>
              </a:rPr>
              <a:t>一级地找到最低的一级的成员。只能对最低级的成员进行赋值或存取以及运算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对结构体变量的成员可以像普通变量一样进行各种运算（根据其类型决定可以进行的运算）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5) </a:t>
            </a:r>
            <a:r>
              <a:rPr lang="zh-CN" altLang="en-US">
                <a:solidFill>
                  <a:schemeClr val="tx1"/>
                </a:solidFill>
              </a:rPr>
              <a:t>同类的结构体变量可以互相</a:t>
            </a:r>
            <a:r>
              <a:rPr lang="zh-CN" altLang="en-US" smtClean="0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marL="338138" indent="-338138"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(6) </a:t>
            </a:r>
            <a:r>
              <a:rPr lang="zh-CN" altLang="en-US">
                <a:solidFill>
                  <a:schemeClr val="tx1"/>
                </a:solidFill>
              </a:rPr>
              <a:t>可以引用结构体变量成员的地址，也可以引用结构体变量的地址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结构体变量的地址主要用作函数参数，传递结构体变量的地址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。但不能用以下语句整体读入结构体变量。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97123" y="1834710"/>
            <a:ext cx="8086634" cy="604671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student1.num=10010</a:t>
            </a:r>
            <a:r>
              <a:rPr lang="en-US" altLang="zh-CN" sz="1600" smtClean="0">
                <a:solidFill>
                  <a:schemeClr val="tx1"/>
                </a:solidFill>
              </a:rPr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结构体变量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num</a:t>
            </a:r>
            <a:endParaRPr lang="en-US" altLang="zh-CN" sz="1600" smtClean="0">
              <a:solidFill>
                <a:srgbClr val="008000"/>
              </a:solidFill>
            </a:endParaRPr>
          </a:p>
          <a:p>
            <a:pPr algn="just"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student1.birthday.month=6;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结构体变量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birthday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month</a:t>
            </a:r>
          </a:p>
        </p:txBody>
      </p:sp>
      <p:sp>
        <p:nvSpPr>
          <p:cNvPr id="14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97123" y="2836458"/>
            <a:ext cx="8086634" cy="978551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student2.score</a:t>
            </a:r>
            <a:r>
              <a:rPr lang="zh-CN" altLang="en-US" sz="1600">
                <a:solidFill>
                  <a:schemeClr val="tx1"/>
                </a:solidFill>
              </a:rPr>
              <a:t>＝</a:t>
            </a:r>
            <a:r>
              <a:rPr lang="en-US" altLang="zh-CN" sz="1600" smtClean="0">
                <a:solidFill>
                  <a:schemeClr val="tx1"/>
                </a:solidFill>
              </a:rPr>
              <a:t>student1.score;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赋值运算</a:t>
            </a:r>
            <a:endParaRPr lang="en-US" altLang="zh-CN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sum=student1.score+student2.score;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加法运算</a:t>
            </a:r>
            <a:endParaRPr lang="en-US" altLang="zh-CN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student1.age++;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自加运算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5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1097123" y="4258999"/>
            <a:ext cx="8086634" cy="436417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student1=student2</a:t>
            </a:r>
            <a:r>
              <a:rPr lang="en-US" altLang="zh-CN" sz="1600" dirty="0" smtClean="0">
                <a:solidFill>
                  <a:schemeClr val="tx1"/>
                </a:solidFill>
              </a:rPr>
              <a:t>;   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假设</a:t>
            </a:r>
            <a:r>
              <a:rPr lang="en-US" altLang="zh-CN" sz="1600" dirty="0">
                <a:solidFill>
                  <a:srgbClr val="008000"/>
                </a:solidFill>
              </a:rPr>
              <a:t>student1</a:t>
            </a:r>
            <a:r>
              <a:rPr lang="zh-CN" altLang="en-US" sz="1600" dirty="0">
                <a:solidFill>
                  <a:srgbClr val="008000"/>
                </a:solidFill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</a:rPr>
              <a:t>student2</a:t>
            </a:r>
            <a:r>
              <a:rPr lang="zh-CN" altLang="en-US" sz="1600" dirty="0">
                <a:solidFill>
                  <a:srgbClr val="008000"/>
                </a:solidFill>
              </a:rPr>
              <a:t>已定义为同类型的结构体变量</a:t>
            </a:r>
          </a:p>
        </p:txBody>
      </p:sp>
      <p:sp>
        <p:nvSpPr>
          <p:cNvPr id="16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941295" y="5502655"/>
            <a:ext cx="6532932" cy="768936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scanf</a:t>
            </a:r>
            <a:r>
              <a:rPr lang="en-US" altLang="zh-CN" sz="1600" dirty="0">
                <a:solidFill>
                  <a:schemeClr val="tx1"/>
                </a:solidFill>
              </a:rPr>
              <a:t>(″%d</a:t>
            </a:r>
            <a:r>
              <a:rPr lang="en-US" altLang="zh-CN" sz="1600" dirty="0" smtClean="0">
                <a:solidFill>
                  <a:schemeClr val="tx1"/>
                </a:solidFill>
              </a:rPr>
              <a:t>″,&amp;</a:t>
            </a:r>
            <a:r>
              <a:rPr lang="en-US" altLang="zh-CN" sz="1600" dirty="0">
                <a:solidFill>
                  <a:schemeClr val="tx1"/>
                </a:solidFill>
              </a:rPr>
              <a:t>student1.num</a:t>
            </a:r>
            <a:r>
              <a:rPr lang="en-US" altLang="zh-CN" sz="1600" dirty="0" smtClean="0">
                <a:solidFill>
                  <a:schemeClr val="tx1"/>
                </a:solidFill>
              </a:rPr>
              <a:t>); 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输入</a:t>
            </a:r>
            <a:r>
              <a:rPr lang="en-US" altLang="zh-CN" sz="1600" dirty="0">
                <a:solidFill>
                  <a:srgbClr val="008000"/>
                </a:solidFill>
              </a:rPr>
              <a:t>student1.num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</a:rPr>
              <a:t>(″%o</a:t>
            </a:r>
            <a:r>
              <a:rPr lang="en-US" altLang="zh-CN" sz="1600" dirty="0" smtClean="0">
                <a:solidFill>
                  <a:schemeClr val="tx1"/>
                </a:solidFill>
              </a:rPr>
              <a:t>″,&amp;</a:t>
            </a:r>
            <a:r>
              <a:rPr lang="en-US" altLang="zh-CN" sz="1600" dirty="0">
                <a:solidFill>
                  <a:schemeClr val="tx1"/>
                </a:solidFill>
              </a:rPr>
              <a:t>student1</a:t>
            </a:r>
            <a:r>
              <a:rPr lang="en-US" altLang="zh-CN" sz="1600" dirty="0" smtClean="0">
                <a:solidFill>
                  <a:schemeClr val="tx1"/>
                </a:solidFill>
              </a:rPr>
              <a:t>); 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输出结构体变量</a:t>
            </a:r>
            <a:r>
              <a:rPr lang="en-US" altLang="zh-CN" sz="1600" dirty="0">
                <a:solidFill>
                  <a:srgbClr val="008000"/>
                </a:solidFill>
              </a:rPr>
              <a:t>student1</a:t>
            </a:r>
            <a:r>
              <a:rPr lang="zh-CN" altLang="en-US" sz="1600" dirty="0">
                <a:solidFill>
                  <a:srgbClr val="008000"/>
                </a:solidFill>
              </a:rPr>
              <a:t>的起始地址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2">
            <a:extLst>
              <a:ext uri="{FF2B5EF4-FFF2-40B4-BE49-F238E27FC236}">
                <a16:creationId xmlns=""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7599224" y="5489093"/>
            <a:ext cx="4489682" cy="782498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scanf(″%d,%s,%c,%d,%f,%s\n″,&amp;student1);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85C959A-118B-495F-B8CB-F9B90295EF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05749" y="588034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2114</Words>
  <Application>Microsoft Office PowerPoint</Application>
  <PresentationFormat>自定义</PresentationFormat>
  <Paragraphs>518</Paragraphs>
  <Slides>24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定义和使用结构体变量</vt:lpstr>
      <vt:lpstr>自己建立结构体类型</vt:lpstr>
      <vt:lpstr>自己建立结构体类型</vt:lpstr>
      <vt:lpstr>定义结构体类型变量 </vt:lpstr>
      <vt:lpstr>定义结构体类型变量 </vt:lpstr>
      <vt:lpstr>结构体变量的初始化和引用</vt:lpstr>
      <vt:lpstr>结构体变量的初始化和引用</vt:lpstr>
      <vt:lpstr>结构体变量的初始化和引用</vt:lpstr>
      <vt:lpstr>结构体变量的初始化和引用</vt:lpstr>
      <vt:lpstr>使用结构体数组</vt:lpstr>
      <vt:lpstr>定义结构体数组</vt:lpstr>
      <vt:lpstr>定义结构体数组</vt:lpstr>
      <vt:lpstr>结构体数组的应用举例</vt:lpstr>
      <vt:lpstr>结构体指针</vt:lpstr>
      <vt:lpstr>结构体指针</vt:lpstr>
      <vt:lpstr>指向结构体变量的指针</vt:lpstr>
      <vt:lpstr>指向结构体数组的指针</vt:lpstr>
      <vt:lpstr>用结构体变量和结构体变量的指针作函数参数</vt:lpstr>
      <vt:lpstr>用结构体变量和结构体变量的指针作函数参数</vt:lpstr>
      <vt:lpstr>结构体小结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LENOVO</cp:lastModifiedBy>
  <cp:revision>359</cp:revision>
  <dcterms:created xsi:type="dcterms:W3CDTF">2017-08-03T06:51:45Z</dcterms:created>
  <dcterms:modified xsi:type="dcterms:W3CDTF">2018-12-19T03:44:28Z</dcterms:modified>
</cp:coreProperties>
</file>