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0"/>
  </p:notesMasterIdLst>
  <p:sldIdLst>
    <p:sldId id="259" r:id="rId2"/>
    <p:sldId id="287" r:id="rId3"/>
    <p:sldId id="358" r:id="rId4"/>
    <p:sldId id="376" r:id="rId5"/>
    <p:sldId id="359" r:id="rId6"/>
    <p:sldId id="381" r:id="rId7"/>
    <p:sldId id="367" r:id="rId8"/>
    <p:sldId id="369" r:id="rId9"/>
    <p:sldId id="372" r:id="rId10"/>
    <p:sldId id="373" r:id="rId11"/>
    <p:sldId id="374" r:id="rId12"/>
    <p:sldId id="365" r:id="rId13"/>
    <p:sldId id="360" r:id="rId14"/>
    <p:sldId id="378" r:id="rId15"/>
    <p:sldId id="380" r:id="rId16"/>
    <p:sldId id="379" r:id="rId17"/>
    <p:sldId id="382" r:id="rId18"/>
    <p:sldId id="383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6" r:id="rId36"/>
    <p:sldId id="347" r:id="rId37"/>
    <p:sldId id="384" r:id="rId38"/>
    <p:sldId id="386" r:id="rId39"/>
  </p:sldIdLst>
  <p:sldSz cx="8959850" cy="5040313"/>
  <p:notesSz cx="6858000" cy="9144000"/>
  <p:custDataLst>
    <p:tags r:id="rId41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" userDrawn="1">
          <p15:clr>
            <a:srgbClr val="A4A3A4"/>
          </p15:clr>
        </p15:guide>
        <p15:guide id="2" pos="4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5F5F5"/>
    <a:srgbClr val="284C8A"/>
    <a:srgbClr val="FFFFFF"/>
    <a:srgbClr val="E93538"/>
    <a:srgbClr val="339966"/>
    <a:srgbClr val="00FF00"/>
    <a:srgbClr val="C3C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4" autoAdjust="0"/>
    <p:restoredTop sz="94660"/>
  </p:normalViewPr>
  <p:slideViewPr>
    <p:cSldViewPr>
      <p:cViewPr varScale="1">
        <p:scale>
          <a:sx n="100" d="100"/>
          <a:sy n="100" d="100"/>
        </p:scale>
        <p:origin x="176" y="56"/>
      </p:cViewPr>
      <p:guideLst>
        <p:guide orient="horz" pos="363"/>
        <p:guide pos="4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FBFEE-6F17-45C6-BF67-2BF47985DAED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63E96-BA91-4239-8C4A-E9100A976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7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17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39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47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82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78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6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82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047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29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3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9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11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00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98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01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16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12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589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42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13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0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136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03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488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56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70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529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9718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91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286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3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1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7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5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5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65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28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1989" y="1565764"/>
            <a:ext cx="7615872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3979" y="2856177"/>
            <a:ext cx="627189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5892" y="201847"/>
            <a:ext cx="2015966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994" y="201847"/>
            <a:ext cx="5898568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767" y="3238868"/>
            <a:ext cx="7615872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767" y="2136300"/>
            <a:ext cx="7615872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994" y="1176073"/>
            <a:ext cx="395726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4592" y="1176073"/>
            <a:ext cx="395726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7992" y="1128238"/>
            <a:ext cx="3958823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7992" y="1598433"/>
            <a:ext cx="3958823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51480" y="1128238"/>
            <a:ext cx="3960378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51480" y="1598433"/>
            <a:ext cx="3960378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993" y="200682"/>
            <a:ext cx="2947729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3054" y="200679"/>
            <a:ext cx="5008805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7993" y="1054733"/>
            <a:ext cx="2947729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6194" y="3528219"/>
            <a:ext cx="5375910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56194" y="450361"/>
            <a:ext cx="5375910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56194" y="3944746"/>
            <a:ext cx="5375910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7994" y="201846"/>
            <a:ext cx="8063865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7994" y="1176073"/>
            <a:ext cx="8063865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47994" y="4671624"/>
            <a:ext cx="2090632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61282" y="4671624"/>
            <a:ext cx="283728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21226" y="4671624"/>
            <a:ext cx="2090632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599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311573" y="71884"/>
            <a:ext cx="6408712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84C8A"/>
                </a:solidFill>
                <a:latin typeface="+mn-ea"/>
              </a:rPr>
              <a:t>计算机导论与程序设计</a:t>
            </a:r>
            <a:r>
              <a:rPr lang="en-US" altLang="zh-CN" sz="3200" b="1" dirty="0" smtClean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3200" b="1" dirty="0" smtClean="0">
                <a:solidFill>
                  <a:srgbClr val="284C8A"/>
                </a:solidFill>
                <a:latin typeface="+mn-ea"/>
              </a:rPr>
              <a:t>竞赛扩展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211673" y="791964"/>
            <a:ext cx="4536504" cy="2880320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内容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数据结构基础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STL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应用基础</a:t>
            </a:r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算法基础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r>
              <a:rPr lang="en-US" altLang="zh-CN" sz="2800" b="1" dirty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栈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9860" y="684014"/>
            <a:ext cx="7850506" cy="1475086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栈（</a:t>
            </a:r>
            <a:r>
              <a:rPr lang="en-US" altLang="zh-CN" sz="2200" b="1" dirty="0" smtClean="0"/>
              <a:t>Stack</a:t>
            </a:r>
            <a:r>
              <a:rPr lang="zh-CN" altLang="en-US" sz="2200" b="1" dirty="0" smtClean="0"/>
              <a:t>）应用示例</a:t>
            </a:r>
            <a:endParaRPr lang="en-US" altLang="zh-CN" sz="2200" b="1" dirty="0" smtClean="0"/>
          </a:p>
          <a:p>
            <a:pPr marL="361950" indent="0">
              <a:lnSpc>
                <a:spcPct val="130000"/>
              </a:lnSpc>
            </a:pPr>
            <a:r>
              <a:rPr lang="zh-CN" altLang="en-US" sz="2200" b="1" dirty="0" smtClean="0"/>
              <a:t> </a:t>
            </a:r>
            <a:r>
              <a:rPr lang="zh-CN" altLang="en-US" sz="1800" b="1" dirty="0" smtClean="0"/>
              <a:t>算术表达式求值，例如</a:t>
            </a:r>
            <a:r>
              <a:rPr lang="zh-CN" altLang="en-US" sz="1800" dirty="0" smtClean="0"/>
              <a:t>“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16+40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*(8-3)</a:t>
            </a:r>
            <a:r>
              <a:rPr lang="zh-CN" altLang="en-US" sz="1800" dirty="0" smtClean="0"/>
              <a:t>”</a:t>
            </a:r>
            <a:endParaRPr lang="en-US" altLang="zh-CN" sz="1800" dirty="0" smtClean="0"/>
          </a:p>
          <a:p>
            <a:pPr marL="713105" lvl="1" indent="0">
              <a:lnSpc>
                <a:spcPct val="130000"/>
              </a:lnSpc>
            </a:pPr>
            <a:r>
              <a:rPr lang="zh-CN" altLang="en-US" sz="1500" dirty="0" smtClean="0"/>
              <a:t> 自</a:t>
            </a:r>
            <a:r>
              <a:rPr lang="zh-CN" altLang="en-US" sz="1500" dirty="0"/>
              <a:t>左至右扫描表达式，将运算数入栈，对运算符分情况处理</a:t>
            </a:r>
            <a:endParaRPr lang="en-US" altLang="zh-CN" sz="1500" dirty="0"/>
          </a:p>
          <a:p>
            <a:pPr marL="713105" lvl="1" indent="0">
              <a:lnSpc>
                <a:spcPct val="130000"/>
              </a:lnSpc>
              <a:buNone/>
            </a:pPr>
            <a:endParaRPr lang="en-US" altLang="zh-CN" sz="1500" b="1" dirty="0" smtClean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952248" y="2638699"/>
            <a:ext cx="561383" cy="1825461"/>
            <a:chOff x="4263901" y="3024212"/>
            <a:chExt cx="561383" cy="1825461"/>
          </a:xfrm>
        </p:grpSpPr>
        <p:sp>
          <p:nvSpPr>
            <p:cNvPr id="78" name="文本框 77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2600320" y="2638699"/>
            <a:ext cx="561383" cy="1825461"/>
            <a:chOff x="4263901" y="3024212"/>
            <a:chExt cx="561383" cy="1825461"/>
          </a:xfrm>
        </p:grpSpPr>
        <p:sp>
          <p:nvSpPr>
            <p:cNvPr id="86" name="文本框 85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AutoShape 127"/>
          <p:cNvSpPr>
            <a:spLocks noChangeArrowheads="1"/>
          </p:cNvSpPr>
          <p:nvPr/>
        </p:nvSpPr>
        <p:spPr bwMode="auto">
          <a:xfrm>
            <a:off x="1404342" y="3142967"/>
            <a:ext cx="431800" cy="215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896465" y="3862835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4515119" y="2638699"/>
            <a:ext cx="561383" cy="1825461"/>
            <a:chOff x="4263901" y="3024212"/>
            <a:chExt cx="561383" cy="1825461"/>
          </a:xfrm>
        </p:grpSpPr>
        <p:sp>
          <p:nvSpPr>
            <p:cNvPr id="122" name="文本框 121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AutoShape 127"/>
          <p:cNvSpPr>
            <a:spLocks noChangeArrowheads="1"/>
          </p:cNvSpPr>
          <p:nvPr/>
        </p:nvSpPr>
        <p:spPr bwMode="auto">
          <a:xfrm>
            <a:off x="3272316" y="3166341"/>
            <a:ext cx="431800" cy="215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3867047" y="2638699"/>
            <a:ext cx="561383" cy="1825461"/>
            <a:chOff x="4062558" y="3024000"/>
            <a:chExt cx="561383" cy="1825461"/>
          </a:xfrm>
        </p:grpSpPr>
        <p:sp>
          <p:nvSpPr>
            <p:cNvPr id="114" name="文本框 113"/>
            <p:cNvSpPr txBox="1"/>
            <p:nvPr/>
          </p:nvSpPr>
          <p:spPr>
            <a:xfrm>
              <a:off x="4062558" y="4510907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4091222" y="3384040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4091222" y="367207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091222" y="396010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4091222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4595278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4090468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AutoShape 127"/>
          <p:cNvSpPr>
            <a:spLocks noChangeArrowheads="1"/>
          </p:cNvSpPr>
          <p:nvPr/>
        </p:nvSpPr>
        <p:spPr bwMode="auto">
          <a:xfrm>
            <a:off x="5193763" y="3142967"/>
            <a:ext cx="431800" cy="215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550884" y="3863639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4" name="组合 153"/>
          <p:cNvGrpSpPr/>
          <p:nvPr/>
        </p:nvGrpSpPr>
        <p:grpSpPr>
          <a:xfrm>
            <a:off x="6459335" y="2638699"/>
            <a:ext cx="561383" cy="1825461"/>
            <a:chOff x="4263901" y="3024212"/>
            <a:chExt cx="561383" cy="1825461"/>
          </a:xfrm>
        </p:grpSpPr>
        <p:sp>
          <p:nvSpPr>
            <p:cNvPr id="155" name="文本框 154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/>
          <p:cNvGrpSpPr/>
          <p:nvPr/>
        </p:nvGrpSpPr>
        <p:grpSpPr>
          <a:xfrm>
            <a:off x="5811263" y="2638699"/>
            <a:ext cx="561383" cy="1825461"/>
            <a:chOff x="4062558" y="3024000"/>
            <a:chExt cx="561383" cy="1825461"/>
          </a:xfrm>
        </p:grpSpPr>
        <p:sp>
          <p:nvSpPr>
            <p:cNvPr id="163" name="文本框 162"/>
            <p:cNvSpPr txBox="1"/>
            <p:nvPr/>
          </p:nvSpPr>
          <p:spPr>
            <a:xfrm>
              <a:off x="4062558" y="4510907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4091222" y="3384040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4091222" y="367207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4091222" y="396010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连接符 166"/>
            <p:cNvCxnSpPr/>
            <p:nvPr/>
          </p:nvCxnSpPr>
          <p:spPr>
            <a:xfrm>
              <a:off x="4091222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4595278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矩形 168"/>
            <p:cNvSpPr/>
            <p:nvPr/>
          </p:nvSpPr>
          <p:spPr>
            <a:xfrm>
              <a:off x="4090468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2" name="AutoShape 127"/>
          <p:cNvSpPr>
            <a:spLocks noChangeArrowheads="1"/>
          </p:cNvSpPr>
          <p:nvPr/>
        </p:nvSpPr>
        <p:spPr bwMode="auto">
          <a:xfrm>
            <a:off x="7144469" y="3070959"/>
            <a:ext cx="431800" cy="215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131536" y="3863365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750190" y="2638699"/>
            <a:ext cx="561383" cy="1825461"/>
            <a:chOff x="4263901" y="3024212"/>
            <a:chExt cx="561383" cy="1825461"/>
          </a:xfrm>
        </p:grpSpPr>
        <p:sp>
          <p:nvSpPr>
            <p:cNvPr id="175" name="文本框 174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0" name="直接连接符 179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组合 181"/>
          <p:cNvGrpSpPr/>
          <p:nvPr/>
        </p:nvGrpSpPr>
        <p:grpSpPr>
          <a:xfrm>
            <a:off x="102118" y="2638699"/>
            <a:ext cx="561383" cy="1825461"/>
            <a:chOff x="4062558" y="3024000"/>
            <a:chExt cx="561383" cy="1825461"/>
          </a:xfrm>
        </p:grpSpPr>
        <p:sp>
          <p:nvSpPr>
            <p:cNvPr id="183" name="文本框 182"/>
            <p:cNvSpPr txBox="1"/>
            <p:nvPr/>
          </p:nvSpPr>
          <p:spPr>
            <a:xfrm>
              <a:off x="4062558" y="4510907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4091222" y="3384040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4091222" y="367207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4091222" y="396010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7" name="直接连接符 186"/>
            <p:cNvCxnSpPr/>
            <p:nvPr/>
          </p:nvCxnSpPr>
          <p:spPr>
            <a:xfrm>
              <a:off x="4091222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4595278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矩形 188"/>
            <p:cNvSpPr/>
            <p:nvPr/>
          </p:nvSpPr>
          <p:spPr>
            <a:xfrm>
              <a:off x="4090468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>
            <a:off x="777642" y="3863365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777779" y="3575015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981776" y="3862835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27882" y="3862835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978039" y="3570486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551933" y="3570486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77074" y="3284504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28271" y="3574803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95307" y="2072052"/>
            <a:ext cx="2069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“*”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出栈</a:t>
            </a:r>
            <a:endParaRPr lang="en-US" altLang="zh-CN" sz="1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40*5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，结果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入栈</a:t>
            </a:r>
            <a:endParaRPr lang="zh-CN" altLang="en-US" sz="1400" dirty="0"/>
          </a:p>
        </p:txBody>
      </p:sp>
      <p:grpSp>
        <p:nvGrpSpPr>
          <p:cNvPr id="145" name="组合 144"/>
          <p:cNvGrpSpPr/>
          <p:nvPr/>
        </p:nvGrpSpPr>
        <p:grpSpPr>
          <a:xfrm>
            <a:off x="8311030" y="2638911"/>
            <a:ext cx="561383" cy="1825461"/>
            <a:chOff x="4263901" y="3024212"/>
            <a:chExt cx="561383" cy="1825461"/>
          </a:xfrm>
        </p:grpSpPr>
        <p:sp>
          <p:nvSpPr>
            <p:cNvPr id="146" name="文本框 145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直接连接符 192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组合 194"/>
          <p:cNvGrpSpPr/>
          <p:nvPr/>
        </p:nvGrpSpPr>
        <p:grpSpPr>
          <a:xfrm>
            <a:off x="7662958" y="2638911"/>
            <a:ext cx="561383" cy="1825461"/>
            <a:chOff x="4062558" y="3024000"/>
            <a:chExt cx="561383" cy="1825461"/>
          </a:xfrm>
        </p:grpSpPr>
        <p:sp>
          <p:nvSpPr>
            <p:cNvPr id="196" name="文本框 195"/>
            <p:cNvSpPr txBox="1"/>
            <p:nvPr/>
          </p:nvSpPr>
          <p:spPr>
            <a:xfrm>
              <a:off x="4062558" y="4510907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4091222" y="3384040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4091222" y="367207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4091222" y="396010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>
            <a:xfrm>
              <a:off x="4091222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4595278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矩形 201"/>
            <p:cNvSpPr/>
            <p:nvPr/>
          </p:nvSpPr>
          <p:spPr>
            <a:xfrm>
              <a:off x="4090468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3" name="矩形 202"/>
          <p:cNvSpPr/>
          <p:nvPr/>
        </p:nvSpPr>
        <p:spPr>
          <a:xfrm>
            <a:off x="8338482" y="3863259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4776364" y="2063796"/>
            <a:ext cx="2262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“+”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出栈</a:t>
            </a:r>
            <a:endParaRPr lang="en-US" altLang="zh-CN" sz="1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16+200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，结果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216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入栈</a:t>
            </a:r>
            <a:endParaRPr lang="zh-CN" altLang="en-US" sz="1400" dirty="0"/>
          </a:p>
        </p:txBody>
      </p:sp>
      <p:sp>
        <p:nvSpPr>
          <p:cNvPr id="208" name="矩形 207"/>
          <p:cNvSpPr/>
          <p:nvPr/>
        </p:nvSpPr>
        <p:spPr>
          <a:xfrm>
            <a:off x="7349070" y="2248462"/>
            <a:ext cx="16498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16+40*(8-3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)=216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45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r>
              <a:rPr lang="en-US" altLang="zh-CN" sz="2800" b="1" dirty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栈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9860" y="684014"/>
            <a:ext cx="7850506" cy="104405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栈（</a:t>
            </a:r>
            <a:r>
              <a:rPr lang="en-US" altLang="zh-CN" sz="2200" b="1" dirty="0" smtClean="0"/>
              <a:t>Stack</a:t>
            </a:r>
            <a:r>
              <a:rPr lang="zh-CN" altLang="en-US" sz="2200" b="1" dirty="0" smtClean="0"/>
              <a:t>）应用示例</a:t>
            </a:r>
            <a:r>
              <a:rPr lang="en-US" altLang="zh-CN" sz="2200" b="1" dirty="0" smtClean="0"/>
              <a:t>:</a:t>
            </a:r>
            <a:r>
              <a:rPr lang="zh-CN" altLang="en-US" sz="2200" b="1" dirty="0" smtClean="0"/>
              <a:t> </a:t>
            </a:r>
            <a:r>
              <a:rPr lang="zh-CN" altLang="en-US" sz="1800" b="1" dirty="0" smtClean="0"/>
              <a:t>算术表达式求值，例如</a:t>
            </a:r>
            <a:r>
              <a:rPr lang="zh-CN" altLang="en-US" sz="1800" dirty="0" smtClean="0"/>
              <a:t>“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16+40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*(8-3)</a:t>
            </a:r>
            <a:r>
              <a:rPr lang="zh-CN" altLang="en-US" sz="1800" dirty="0" smtClean="0"/>
              <a:t>”</a:t>
            </a:r>
            <a:endParaRPr lang="en-US" altLang="zh-CN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7" y="1196224"/>
            <a:ext cx="7421317" cy="35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05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r>
              <a:rPr lang="en-US" altLang="zh-CN" sz="2800" b="1" dirty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栈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9860" y="684014"/>
            <a:ext cx="7850506" cy="2556222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栈（</a:t>
            </a:r>
            <a:r>
              <a:rPr lang="en-US" altLang="zh-CN" sz="2200" b="1" dirty="0" smtClean="0"/>
              <a:t>Stack</a:t>
            </a:r>
            <a:r>
              <a:rPr lang="zh-CN" altLang="en-US" sz="2200" b="1" dirty="0" smtClean="0"/>
              <a:t>）应用示例</a:t>
            </a:r>
            <a:endParaRPr lang="en-US" altLang="zh-CN" sz="2200" b="1" dirty="0" smtClean="0"/>
          </a:p>
          <a:p>
            <a:pPr marL="361950" indent="0">
              <a:lnSpc>
                <a:spcPct val="150000"/>
              </a:lnSpc>
            </a:pPr>
            <a:r>
              <a:rPr lang="zh-CN" altLang="en-US" sz="2200" b="1" dirty="0" smtClean="0"/>
              <a:t> </a:t>
            </a:r>
            <a:r>
              <a:rPr lang="zh-CN" altLang="en-US" sz="1800" b="1" dirty="0" smtClean="0"/>
              <a:t>算术表达式求值，例如</a:t>
            </a:r>
            <a:r>
              <a:rPr lang="zh-CN" altLang="en-US" sz="1800" dirty="0" smtClean="0"/>
              <a:t>“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16+40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*(8-3)</a:t>
            </a:r>
            <a:r>
              <a:rPr lang="zh-CN" altLang="en-US" sz="1800" dirty="0" smtClean="0"/>
              <a:t>”</a:t>
            </a:r>
            <a:endParaRPr lang="en-US" altLang="zh-CN" sz="1800" dirty="0" smtClean="0"/>
          </a:p>
          <a:p>
            <a:pPr marL="713105" lvl="1" indent="0">
              <a:lnSpc>
                <a:spcPct val="120000"/>
              </a:lnSpc>
            </a:pPr>
            <a:r>
              <a:rPr lang="en-US" altLang="zh-CN" sz="1500" b="1" dirty="0"/>
              <a:t> </a:t>
            </a:r>
            <a:r>
              <a:rPr lang="zh-CN" altLang="en-US" sz="15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15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8-3</a:t>
            </a:r>
            <a:r>
              <a:rPr lang="zh-CN" altLang="en-US" sz="15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，结果为</a:t>
            </a:r>
            <a:r>
              <a:rPr lang="en-US" altLang="zh-CN" sz="15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713105" lvl="1" indent="0">
              <a:lnSpc>
                <a:spcPct val="120000"/>
              </a:lnSpc>
            </a:pPr>
            <a:r>
              <a:rPr lang="en-US" altLang="zh-CN" sz="15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5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15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15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5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5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结果为</a:t>
            </a:r>
            <a:r>
              <a:rPr lang="en-US" altLang="zh-CN" sz="15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pPr marL="713105" lvl="1" indent="0">
              <a:lnSpc>
                <a:spcPct val="120000"/>
              </a:lnSpc>
            </a:pPr>
            <a:r>
              <a:rPr lang="zh-CN" altLang="en-US" sz="15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计算</a:t>
            </a:r>
            <a:r>
              <a:rPr lang="en-US" altLang="zh-CN" sz="15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16+200</a:t>
            </a:r>
            <a:r>
              <a:rPr lang="zh-CN" altLang="en-US" sz="15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，结果为</a:t>
            </a:r>
            <a:r>
              <a:rPr lang="en-US" altLang="zh-CN" sz="15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216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4827" y="2736180"/>
            <a:ext cx="7819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F"/>
            </a:pPr>
            <a:r>
              <a:rPr lang="zh-CN" altLang="en-US" sz="1800" dirty="0" smtClean="0"/>
              <a:t>写一个程序，计算仅包含加减乘除运算符号及括号的简单算术表达式的值，输入为字符串形式的表达式，输出表达式的值。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zh-CN" altLang="en-US" sz="1800" dirty="0"/>
              <a:t>样</a:t>
            </a:r>
            <a:r>
              <a:rPr lang="zh-CN" altLang="en-US" sz="1800" dirty="0" smtClean="0"/>
              <a:t>例输入：                                              样例输出：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1 + 2 + 3 – 4                                              2</a:t>
            </a:r>
          </a:p>
          <a:p>
            <a:pPr>
              <a:lnSpc>
                <a:spcPct val="120000"/>
              </a:lnSpc>
            </a:pPr>
            <a:r>
              <a:rPr lang="en-US" altLang="zh-CN" sz="1800" dirty="0" smtClean="0"/>
              <a:t>               4 </a:t>
            </a:r>
            <a:r>
              <a:rPr lang="en-US" altLang="zh-CN" sz="1800" dirty="0"/>
              <a:t>* ( 2 - (3 - 10</a:t>
            </a:r>
            <a:r>
              <a:rPr lang="en-US" altLang="zh-CN" sz="1800" dirty="0" smtClean="0"/>
              <a:t>))</a:t>
            </a:r>
            <a:r>
              <a:rPr lang="zh-CN" altLang="en-US" sz="1800" dirty="0" smtClean="0"/>
              <a:t>    </a:t>
            </a:r>
            <a:r>
              <a:rPr lang="en-US" altLang="zh-CN" sz="1800" dirty="0" smtClean="0"/>
              <a:t>                                  36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98020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r>
              <a:rPr lang="en-US" altLang="zh-CN" sz="2800" b="1" dirty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栈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9860" y="684014"/>
            <a:ext cx="7850506" cy="2556222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栈（</a:t>
            </a:r>
            <a:r>
              <a:rPr lang="en-US" altLang="zh-CN" sz="2200" b="1" dirty="0" smtClean="0"/>
              <a:t>Stack</a:t>
            </a:r>
            <a:r>
              <a:rPr lang="zh-CN" altLang="en-US" sz="2200" b="1" dirty="0" smtClean="0"/>
              <a:t>）应用示例：</a:t>
            </a:r>
            <a:r>
              <a:rPr lang="zh-CN" altLang="en-US" sz="1800" dirty="0"/>
              <a:t>写一个程序，计算仅包含加减乘除运算符号及括号的简单算术表达式的值，输入为字符串形式的表达式，输出表达式的值</a:t>
            </a:r>
            <a:r>
              <a:rPr lang="zh-CN" altLang="en-US" sz="1800" dirty="0" smtClean="0"/>
              <a:t>。</a:t>
            </a:r>
            <a:r>
              <a:rPr lang="zh-CN" altLang="en-US" sz="1800" b="1" dirty="0" smtClean="0"/>
              <a:t>例如，输入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16+40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*(8-3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dirty="0" smtClean="0"/>
              <a:t>，输出</a:t>
            </a:r>
            <a:r>
              <a:rPr lang="en-US" altLang="zh-CN" sz="1800" dirty="0" smtClean="0"/>
              <a:t>216</a:t>
            </a:r>
          </a:p>
          <a:p>
            <a:pPr marL="713105" lvl="1" indent="0">
              <a:lnSpc>
                <a:spcPct val="150000"/>
              </a:lnSpc>
            </a:pPr>
            <a:r>
              <a:rPr lang="en-US" altLang="zh-CN" sz="1500" b="1" dirty="0"/>
              <a:t>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运算符优先级关系如何表示？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3105" lvl="1" indent="0">
              <a:lnSpc>
                <a:spcPct val="150000"/>
              </a:lnSpc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栈及其操作如何表示？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0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栈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6"/>
            <a:ext cx="6912768" cy="3556559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栈（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— STL</a:t>
            </a:r>
            <a:r>
              <a:rPr lang="zh-CN" altLang="en-US" sz="2200" b="1" dirty="0" smtClean="0"/>
              <a:t>中的栈（</a:t>
            </a:r>
            <a:r>
              <a:rPr lang="en-US" altLang="zh-CN" sz="2200" b="1" dirty="0" err="1"/>
              <a:t>c</a:t>
            </a:r>
            <a:r>
              <a:rPr lang="en-US" altLang="zh-CN" sz="2200" b="1" dirty="0" err="1" smtClean="0"/>
              <a:t>++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zh-CN" sz="1900" b="1" dirty="0" smtClean="0"/>
              <a:t>#include &lt;stack&gt;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zh-CN" sz="1900" b="1" dirty="0" err="1"/>
              <a:t>s</a:t>
            </a:r>
            <a:r>
              <a:rPr lang="en-US" altLang="zh-CN" sz="1900" b="1" dirty="0" err="1" smtClean="0"/>
              <a:t>td</a:t>
            </a:r>
            <a:r>
              <a:rPr lang="en-US" altLang="zh-CN" sz="1900" b="1" dirty="0" smtClean="0"/>
              <a:t>::stack&lt;</a:t>
            </a:r>
            <a:r>
              <a:rPr lang="en-US" altLang="zh-CN" sz="1900" b="1" dirty="0" err="1" smtClean="0"/>
              <a:t>int</a:t>
            </a:r>
            <a:r>
              <a:rPr lang="en-US" altLang="zh-CN" sz="1900" b="1" dirty="0" smtClean="0"/>
              <a:t>&gt;  s;   //</a:t>
            </a:r>
            <a:r>
              <a:rPr lang="zh-CN" altLang="en-US" sz="1900" b="1" dirty="0" smtClean="0"/>
              <a:t>创建一个存放整数的空栈</a:t>
            </a:r>
            <a:r>
              <a:rPr lang="en-US" altLang="zh-CN" sz="1900" b="1" dirty="0" smtClean="0"/>
              <a:t>s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zh-CN" sz="1900" b="1" dirty="0" err="1" smtClean="0"/>
              <a:t>s.empty</a:t>
            </a:r>
            <a:r>
              <a:rPr lang="en-US" altLang="zh-CN" sz="1900" b="1" dirty="0" smtClean="0"/>
              <a:t>()         // </a:t>
            </a:r>
            <a:r>
              <a:rPr lang="zh-CN" altLang="en-US" sz="1900" b="1" dirty="0" smtClean="0"/>
              <a:t>判断栈</a:t>
            </a:r>
            <a:r>
              <a:rPr lang="en-US" altLang="zh-CN" sz="1900" b="1" dirty="0" smtClean="0"/>
              <a:t>s</a:t>
            </a:r>
            <a:r>
              <a:rPr lang="zh-CN" altLang="en-US" sz="1900" b="1" dirty="0" smtClean="0"/>
              <a:t>是否为空</a:t>
            </a:r>
            <a:endParaRPr lang="en-US" altLang="zh-CN" sz="1900" b="1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zh-CN" sz="1900" b="1" dirty="0" err="1" smtClean="0"/>
              <a:t>s.push</a:t>
            </a:r>
            <a:r>
              <a:rPr lang="en-US" altLang="zh-CN" sz="1900" b="1" dirty="0" smtClean="0"/>
              <a:t>(10)       //</a:t>
            </a:r>
            <a:r>
              <a:rPr lang="zh-CN" altLang="en-US" sz="1900" b="1" dirty="0" smtClean="0"/>
              <a:t>整数</a:t>
            </a:r>
            <a:r>
              <a:rPr lang="en-US" altLang="zh-CN" sz="1900" b="1" dirty="0" smtClean="0"/>
              <a:t>10</a:t>
            </a:r>
            <a:r>
              <a:rPr lang="zh-CN" altLang="en-US" sz="1900" b="1" dirty="0"/>
              <a:t>入</a:t>
            </a:r>
            <a:r>
              <a:rPr lang="zh-CN" altLang="en-US" sz="1900" b="1" dirty="0" smtClean="0"/>
              <a:t>栈</a:t>
            </a:r>
            <a:r>
              <a:rPr lang="en-US" altLang="zh-CN" sz="1900" b="1" dirty="0" smtClean="0"/>
              <a:t>s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zh-CN" sz="1900" b="1" dirty="0" err="1" smtClean="0"/>
              <a:t>s.pop</a:t>
            </a:r>
            <a:r>
              <a:rPr lang="en-US" altLang="zh-CN" sz="1900" b="1" dirty="0" smtClean="0"/>
              <a:t>()             //</a:t>
            </a:r>
            <a:r>
              <a:rPr lang="zh-CN" altLang="en-US" sz="1900" b="1" dirty="0" smtClean="0"/>
              <a:t>取出非空栈</a:t>
            </a:r>
            <a:r>
              <a:rPr lang="en-US" altLang="zh-CN" sz="1900" b="1" dirty="0" smtClean="0"/>
              <a:t>s</a:t>
            </a:r>
            <a:r>
              <a:rPr lang="zh-CN" altLang="en-US" sz="1900" b="1" dirty="0" smtClean="0"/>
              <a:t>的栈顶元素（出栈）</a:t>
            </a:r>
            <a:endParaRPr lang="en-US" altLang="zh-CN" sz="1900" b="1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zh-CN" sz="1900" b="1" dirty="0" err="1" smtClean="0"/>
              <a:t>s.top</a:t>
            </a:r>
            <a:r>
              <a:rPr lang="en-US" altLang="zh-CN" sz="1900" b="1" dirty="0" smtClean="0"/>
              <a:t>():             //</a:t>
            </a:r>
            <a:r>
              <a:rPr lang="zh-CN" altLang="en-US" sz="1900" b="1" dirty="0" smtClean="0"/>
              <a:t>访问非空栈</a:t>
            </a:r>
            <a:r>
              <a:rPr lang="en-US" altLang="zh-CN" sz="1900" b="1" dirty="0" smtClean="0"/>
              <a:t>s</a:t>
            </a:r>
            <a:r>
              <a:rPr lang="zh-CN" altLang="en-US" sz="1900" b="1" dirty="0" smtClean="0"/>
              <a:t>的栈顶元素（不出栈）</a:t>
            </a:r>
            <a:endParaRPr lang="en-US" altLang="zh-CN" sz="19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3" y="1152004"/>
            <a:ext cx="6134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4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6"/>
            <a:ext cx="6912768" cy="3556559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栈（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zh-CN" altLang="en-US" sz="2200" b="1" dirty="0" smtClean="0"/>
              <a:t>） </a:t>
            </a:r>
            <a:r>
              <a:rPr lang="en-US" altLang="zh-CN" sz="2200" b="1" dirty="0"/>
              <a:t>— STL</a:t>
            </a:r>
            <a:r>
              <a:rPr lang="zh-CN" altLang="en-US" sz="2200" b="1" dirty="0"/>
              <a:t>中的栈（</a:t>
            </a:r>
            <a:r>
              <a:rPr lang="en-US" altLang="zh-CN" sz="2200" b="1" dirty="0" err="1"/>
              <a:t>c++</a:t>
            </a:r>
            <a:r>
              <a:rPr lang="zh-CN" altLang="en-US" sz="2200" b="1" dirty="0" smtClean="0"/>
              <a:t>）</a:t>
            </a:r>
            <a:endParaRPr lang="en-US" altLang="zh-CN" sz="2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613" y="1119721"/>
            <a:ext cx="6177119" cy="389726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9530" y="3312244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cstdio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/*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输入输出操作可用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printf</a:t>
            </a:r>
            <a:endParaRPr lang="en-US" altLang="zh-CN" dirty="0" smtClean="0"/>
          </a:p>
          <a:p>
            <a:r>
              <a:rPr lang="en-US" altLang="zh-CN" dirty="0" smtClean="0"/>
              <a:t>*/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510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6"/>
            <a:ext cx="6912768" cy="3052503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栈（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队列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字符串（</a:t>
            </a:r>
            <a:r>
              <a:rPr lang="en-US" altLang="zh-CN" sz="2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树（</a:t>
            </a:r>
            <a:r>
              <a:rPr lang="en-US" altLang="zh-CN" sz="2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图（</a:t>
            </a:r>
            <a:r>
              <a:rPr lang="en-US" altLang="zh-CN" sz="2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4283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队列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63501" y="863972"/>
            <a:ext cx="7850506" cy="3654276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队列（</a:t>
            </a:r>
            <a:r>
              <a:rPr lang="en-US" altLang="zh-CN" sz="2200" b="1" dirty="0"/>
              <a:t>Queue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pPr marL="361950" indent="0"/>
            <a:r>
              <a:rPr lang="zh-CN" altLang="en-US" sz="2200" b="1" dirty="0" smtClean="0"/>
              <a:t> </a:t>
            </a:r>
            <a:r>
              <a:rPr lang="zh-CN" altLang="en-US" sz="1800" b="1" dirty="0" smtClean="0"/>
              <a:t>容器</a:t>
            </a:r>
            <a:endParaRPr lang="en-US" altLang="zh-CN" sz="1800" b="1" dirty="0" smtClean="0"/>
          </a:p>
          <a:p>
            <a:pPr marL="361950" indent="0"/>
            <a:r>
              <a:rPr lang="en-US" altLang="zh-CN" sz="1800" b="1" dirty="0" smtClean="0"/>
              <a:t> </a:t>
            </a:r>
            <a:r>
              <a:rPr lang="zh-CN" altLang="en-US" sz="1800" b="1" dirty="0" smtClean="0"/>
              <a:t>在序列的一端插入元素、在另一端删除元素</a:t>
            </a:r>
            <a:endParaRPr lang="en-US" altLang="zh-CN" sz="1800" b="1" dirty="0" smtClean="0"/>
          </a:p>
          <a:p>
            <a:pPr marL="361950" indent="0"/>
            <a:r>
              <a:rPr lang="zh-CN" altLang="en-US" sz="1800" b="1" dirty="0" smtClean="0"/>
              <a:t> 先进先出</a:t>
            </a:r>
            <a:endParaRPr lang="en-US" altLang="zh-CN" sz="1500" b="1" dirty="0" smtClean="0"/>
          </a:p>
          <a:p>
            <a:pPr marL="0" indent="0">
              <a:buNone/>
            </a:pPr>
            <a:endParaRPr lang="zh-CN" altLang="en-US" sz="2200" b="1" dirty="0"/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4609548" y="2736180"/>
            <a:ext cx="2672829" cy="501155"/>
            <a:chOff x="0" y="0"/>
            <a:chExt cx="2304" cy="432"/>
          </a:xfrm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48" y="0"/>
              <a:ext cx="216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Tx/>
                <a:buFont typeface="Wingdings" panose="05000000000000000000" pitchFamily="2" charset="2"/>
                <a:buNone/>
              </a:pPr>
              <a:r>
                <a:rPr lang="en-US" altLang="zh-CN" sz="2000" b="0" dirty="0"/>
                <a:t>a</a:t>
              </a:r>
              <a:r>
                <a:rPr lang="en-US" altLang="zh-CN" sz="2000" b="0" baseline="-25000" dirty="0"/>
                <a:t>1    </a:t>
              </a:r>
              <a:r>
                <a:rPr lang="en-US" altLang="zh-CN" sz="2000" b="0" dirty="0"/>
                <a:t>a</a:t>
              </a:r>
              <a:r>
                <a:rPr lang="en-US" altLang="zh-CN" sz="2000" b="0" baseline="-25000" dirty="0"/>
                <a:t>2    </a:t>
              </a:r>
              <a:r>
                <a:rPr lang="en-US" altLang="zh-CN" sz="2000" b="0" dirty="0"/>
                <a:t>…    </a:t>
              </a:r>
              <a:r>
                <a:rPr lang="en-US" altLang="zh-CN" sz="2000" b="0" dirty="0" err="1"/>
                <a:t>a</a:t>
              </a:r>
              <a:r>
                <a:rPr lang="en-US" altLang="zh-CN" sz="2000" b="0" baseline="-25000" dirty="0" err="1"/>
                <a:t>i</a:t>
              </a:r>
              <a:r>
                <a:rPr lang="en-US" altLang="zh-CN" sz="2000" b="0" baseline="-25000" dirty="0"/>
                <a:t>    </a:t>
              </a:r>
              <a:r>
                <a:rPr lang="en-US" altLang="zh-CN" sz="2000" b="0" dirty="0"/>
                <a:t>…    a</a:t>
              </a:r>
              <a:r>
                <a:rPr lang="en-US" altLang="zh-CN" sz="2000" b="0" baseline="-25000" dirty="0"/>
                <a:t>n</a:t>
              </a:r>
              <a:endParaRPr lang="en-US" altLang="zh-CN" sz="2000" b="0" dirty="0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0" y="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0" y="38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4401586" y="3208858"/>
            <a:ext cx="1295400" cy="679450"/>
            <a:chOff x="13" y="-44"/>
            <a:chExt cx="816" cy="428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V="1">
              <a:off x="290" y="-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13" y="144"/>
              <a:ext cx="8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Tx/>
                <a:buFont typeface="Wingdings" panose="05000000000000000000" pitchFamily="2" charset="2"/>
                <a:buNone/>
              </a:pPr>
              <a:r>
                <a:rPr lang="zh-CN" altLang="en-US" sz="1600" dirty="0"/>
                <a:t>队头</a:t>
              </a:r>
              <a:r>
                <a:rPr lang="en-US" altLang="zh-CN" sz="1600" dirty="0"/>
                <a:t>front</a:t>
              </a: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6523309" y="3216249"/>
            <a:ext cx="1295400" cy="647700"/>
            <a:chOff x="138" y="0"/>
            <a:chExt cx="816" cy="408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V="1">
              <a:off x="384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138" y="168"/>
              <a:ext cx="8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Tx/>
                <a:buFont typeface="Wingdings" panose="05000000000000000000" pitchFamily="2" charset="2"/>
                <a:buNone/>
              </a:pPr>
              <a:r>
                <a:rPr lang="zh-CN" altLang="en-US" sz="1600" dirty="0"/>
                <a:t>队尾</a:t>
              </a:r>
              <a:r>
                <a:rPr lang="en-US" altLang="zh-CN" sz="1600" dirty="0"/>
                <a:t>rear</a:t>
              </a:r>
            </a:p>
          </p:txBody>
        </p:sp>
      </p:grpSp>
      <p:grpSp>
        <p:nvGrpSpPr>
          <p:cNvPr id="56" name="组合 55"/>
          <p:cNvGrpSpPr/>
          <p:nvPr/>
        </p:nvGrpSpPr>
        <p:grpSpPr bwMode="auto">
          <a:xfrm>
            <a:off x="3543821" y="2772980"/>
            <a:ext cx="936926" cy="381000"/>
            <a:chOff x="351" y="0"/>
            <a:chExt cx="504" cy="240"/>
          </a:xfrm>
        </p:grpSpPr>
        <p:sp>
          <p:nvSpPr>
            <p:cNvPr id="57" name="AutoShape 16"/>
            <p:cNvSpPr>
              <a:spLocks noChangeArrowheads="1"/>
            </p:cNvSpPr>
            <p:nvPr/>
          </p:nvSpPr>
          <p:spPr bwMode="auto">
            <a:xfrm>
              <a:off x="661" y="48"/>
              <a:ext cx="194" cy="148"/>
            </a:xfrm>
            <a:prstGeom prst="leftArrow">
              <a:avLst>
                <a:gd name="adj1" fmla="val 50000"/>
                <a:gd name="adj2" fmla="val 58290"/>
              </a:avLst>
            </a:prstGeom>
            <a:solidFill>
              <a:srgbClr val="E9353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351" y="0"/>
              <a:ext cx="38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Tx/>
                <a:buFont typeface="Wingdings" panose="05000000000000000000" pitchFamily="2" charset="2"/>
                <a:buNone/>
              </a:pPr>
              <a:r>
                <a:rPr lang="zh-CN" altLang="en-US" sz="1600" dirty="0"/>
                <a:t>出队</a:t>
              </a:r>
            </a:p>
          </p:txBody>
        </p:sp>
      </p:grpSp>
      <p:grpSp>
        <p:nvGrpSpPr>
          <p:cNvPr id="59" name="组合 58"/>
          <p:cNvGrpSpPr/>
          <p:nvPr/>
        </p:nvGrpSpPr>
        <p:grpSpPr bwMode="auto">
          <a:xfrm>
            <a:off x="7355127" y="2788642"/>
            <a:ext cx="1012825" cy="381000"/>
            <a:chOff x="0" y="0"/>
            <a:chExt cx="638" cy="240"/>
          </a:xfrm>
        </p:grpSpPr>
        <p:sp>
          <p:nvSpPr>
            <p:cNvPr id="60" name="AutoShape 19"/>
            <p:cNvSpPr>
              <a:spLocks noChangeArrowheads="1"/>
            </p:cNvSpPr>
            <p:nvPr/>
          </p:nvSpPr>
          <p:spPr bwMode="auto">
            <a:xfrm>
              <a:off x="0" y="48"/>
              <a:ext cx="230" cy="138"/>
            </a:xfrm>
            <a:prstGeom prst="leftArrow">
              <a:avLst>
                <a:gd name="adj1" fmla="val 50000"/>
                <a:gd name="adj2" fmla="val 5829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246" y="0"/>
              <a:ext cx="3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Tx/>
                <a:buFont typeface="Wingdings" panose="05000000000000000000" pitchFamily="2" charset="2"/>
                <a:buNone/>
              </a:pPr>
              <a:r>
                <a:rPr lang="zh-CN" altLang="en-US" sz="1600" dirty="0"/>
                <a:t>入队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5296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队列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63501" y="863972"/>
            <a:ext cx="7850506" cy="3654276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队列（</a:t>
            </a:r>
            <a:r>
              <a:rPr lang="en-US" altLang="zh-CN" sz="2200" b="1" dirty="0"/>
              <a:t>Queue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pPr marL="361950" indent="0"/>
            <a:r>
              <a:rPr lang="zh-CN" altLang="en-US" sz="2200" b="1" dirty="0" smtClean="0"/>
              <a:t> </a:t>
            </a:r>
            <a:r>
              <a:rPr lang="zh-CN" altLang="en-US" sz="1800" b="1" dirty="0" smtClean="0"/>
              <a:t>容器，先进先出</a:t>
            </a:r>
            <a:endParaRPr lang="en-US" altLang="zh-CN" sz="1500" b="1" dirty="0"/>
          </a:p>
          <a:p>
            <a:pPr marL="361950" indent="0"/>
            <a:r>
              <a:rPr lang="en-US" altLang="zh-CN" sz="1800" b="1" dirty="0" smtClean="0"/>
              <a:t> </a:t>
            </a:r>
            <a:r>
              <a:rPr lang="zh-CN" altLang="en-US" sz="1800" b="1" dirty="0" smtClean="0"/>
              <a:t>在序列的一端插入元素、在另一端删除元素</a:t>
            </a:r>
            <a:endParaRPr lang="en-US" altLang="zh-CN" sz="1800" b="1" dirty="0" smtClean="0"/>
          </a:p>
          <a:p>
            <a:pPr marL="361950" indent="0"/>
            <a:r>
              <a:rPr lang="en-US" altLang="zh-CN" sz="1800" b="1" dirty="0"/>
              <a:t> </a:t>
            </a:r>
            <a:r>
              <a:rPr lang="zh-CN" altLang="en-US" sz="1800" b="1" dirty="0" smtClean="0"/>
              <a:t>基本操作</a:t>
            </a:r>
            <a:endParaRPr lang="en-US" altLang="zh-CN" sz="1800" b="1" dirty="0" smtClean="0"/>
          </a:p>
          <a:p>
            <a:pPr marL="713105" lvl="1" indent="0"/>
            <a:r>
              <a:rPr lang="zh-CN" altLang="en-US" sz="1500" b="1" dirty="0" smtClean="0"/>
              <a:t> 创建（定义）一个空队列</a:t>
            </a:r>
            <a:endParaRPr lang="en-US" altLang="zh-CN" sz="1500" b="1" dirty="0" smtClean="0"/>
          </a:p>
          <a:p>
            <a:pPr marL="713105" lvl="1" indent="0"/>
            <a:r>
              <a:rPr lang="zh-CN" altLang="en-US" sz="1500" b="1" dirty="0" smtClean="0"/>
              <a:t> 判断队列是否为空</a:t>
            </a:r>
            <a:endParaRPr lang="en-US" altLang="zh-CN" sz="1500" b="1" dirty="0" smtClean="0"/>
          </a:p>
          <a:p>
            <a:pPr marL="713105" lvl="1" indent="0"/>
            <a:r>
              <a:rPr lang="en-US" altLang="zh-CN" sz="1500" b="1" dirty="0"/>
              <a:t> </a:t>
            </a:r>
            <a:r>
              <a:rPr lang="zh-CN" altLang="en-US" sz="1500" b="1" dirty="0" smtClean="0"/>
              <a:t>获得队列长度</a:t>
            </a:r>
            <a:endParaRPr lang="en-US" altLang="zh-CN" sz="1500" b="1" dirty="0" smtClean="0"/>
          </a:p>
          <a:p>
            <a:pPr marL="713105" lvl="1" indent="0"/>
            <a:r>
              <a:rPr lang="en-US" altLang="zh-CN" sz="1500" b="1" dirty="0"/>
              <a:t> </a:t>
            </a:r>
            <a:r>
              <a:rPr lang="zh-CN" altLang="en-US" sz="1500" b="1" dirty="0" smtClean="0"/>
              <a:t>入队列</a:t>
            </a:r>
            <a:endParaRPr lang="en-US" altLang="zh-CN" sz="1500" b="1" dirty="0" smtClean="0"/>
          </a:p>
          <a:p>
            <a:pPr marL="713105" lvl="1" indent="0"/>
            <a:r>
              <a:rPr lang="en-US" altLang="zh-CN" sz="1500" b="1" dirty="0"/>
              <a:t> </a:t>
            </a:r>
            <a:r>
              <a:rPr lang="zh-CN" altLang="en-US" sz="1500" b="1" dirty="0" smtClean="0"/>
              <a:t>出队列</a:t>
            </a:r>
            <a:endParaRPr lang="en-US" altLang="zh-CN" sz="1500" b="1" dirty="0" smtClean="0"/>
          </a:p>
          <a:p>
            <a:pPr marL="713105" lvl="1" indent="0"/>
            <a:r>
              <a:rPr lang="en-US" altLang="zh-CN" sz="1500" b="1" dirty="0"/>
              <a:t> </a:t>
            </a:r>
            <a:r>
              <a:rPr lang="zh-CN" altLang="en-US" sz="1500" b="1" dirty="0" smtClean="0"/>
              <a:t>访问队头元素</a:t>
            </a:r>
            <a:endParaRPr lang="en-US" altLang="zh-CN" sz="1500" b="1" dirty="0" smtClean="0"/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4609548" y="2736180"/>
            <a:ext cx="2672829" cy="501155"/>
            <a:chOff x="0" y="0"/>
            <a:chExt cx="2304" cy="432"/>
          </a:xfrm>
        </p:grpSpPr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48" y="0"/>
              <a:ext cx="216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Tx/>
                <a:buFont typeface="Wingdings" panose="05000000000000000000" pitchFamily="2" charset="2"/>
                <a:buNone/>
              </a:pPr>
              <a:r>
                <a:rPr lang="en-US" altLang="zh-CN" sz="2000" b="0" dirty="0"/>
                <a:t>a</a:t>
              </a:r>
              <a:r>
                <a:rPr lang="en-US" altLang="zh-CN" sz="2000" b="0" baseline="-25000" dirty="0"/>
                <a:t>1    </a:t>
              </a:r>
              <a:r>
                <a:rPr lang="en-US" altLang="zh-CN" sz="2000" b="0" dirty="0"/>
                <a:t>a</a:t>
              </a:r>
              <a:r>
                <a:rPr lang="en-US" altLang="zh-CN" sz="2000" b="0" baseline="-25000" dirty="0"/>
                <a:t>2    </a:t>
              </a:r>
              <a:r>
                <a:rPr lang="en-US" altLang="zh-CN" sz="2000" b="0" dirty="0"/>
                <a:t>…    </a:t>
              </a:r>
              <a:r>
                <a:rPr lang="en-US" altLang="zh-CN" sz="2000" b="0" dirty="0" err="1"/>
                <a:t>a</a:t>
              </a:r>
              <a:r>
                <a:rPr lang="en-US" altLang="zh-CN" sz="2000" b="0" baseline="-25000" dirty="0" err="1"/>
                <a:t>i</a:t>
              </a:r>
              <a:r>
                <a:rPr lang="en-US" altLang="zh-CN" sz="2000" b="0" baseline="-25000" dirty="0"/>
                <a:t>    </a:t>
              </a:r>
              <a:r>
                <a:rPr lang="en-US" altLang="zh-CN" sz="2000" b="0" dirty="0"/>
                <a:t>…    a</a:t>
              </a:r>
              <a:r>
                <a:rPr lang="en-US" altLang="zh-CN" sz="2000" b="0" baseline="-25000" dirty="0"/>
                <a:t>n</a:t>
              </a:r>
              <a:endParaRPr lang="en-US" altLang="zh-CN" sz="2000" b="0" dirty="0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0" y="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>
              <a:off x="0" y="38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4401586" y="3208858"/>
            <a:ext cx="1295400" cy="679450"/>
            <a:chOff x="13" y="-44"/>
            <a:chExt cx="816" cy="428"/>
          </a:xfrm>
        </p:grpSpPr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V="1">
              <a:off x="290" y="-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13" y="144"/>
              <a:ext cx="8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Tx/>
                <a:buFont typeface="Wingdings" panose="05000000000000000000" pitchFamily="2" charset="2"/>
                <a:buNone/>
              </a:pPr>
              <a:r>
                <a:rPr lang="zh-CN" altLang="en-US" sz="1600" dirty="0"/>
                <a:t>队头</a:t>
              </a:r>
              <a:r>
                <a:rPr lang="en-US" altLang="zh-CN" sz="1600" dirty="0"/>
                <a:t>front</a:t>
              </a: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6523309" y="3216249"/>
            <a:ext cx="1295400" cy="647700"/>
            <a:chOff x="138" y="0"/>
            <a:chExt cx="816" cy="408"/>
          </a:xfrm>
        </p:grpSpPr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384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138" y="168"/>
              <a:ext cx="8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Tx/>
                <a:buFont typeface="Wingdings" panose="05000000000000000000" pitchFamily="2" charset="2"/>
                <a:buNone/>
              </a:pPr>
              <a:r>
                <a:rPr lang="zh-CN" altLang="en-US" sz="1600" dirty="0"/>
                <a:t>队尾</a:t>
              </a:r>
              <a:r>
                <a:rPr lang="en-US" altLang="zh-CN" sz="1600" dirty="0"/>
                <a:t>rear</a:t>
              </a: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3543821" y="2772980"/>
            <a:ext cx="936926" cy="381000"/>
            <a:chOff x="351" y="0"/>
            <a:chExt cx="504" cy="240"/>
          </a:xfrm>
        </p:grpSpPr>
        <p:sp>
          <p:nvSpPr>
            <p:cNvPr id="36" name="AutoShape 16"/>
            <p:cNvSpPr>
              <a:spLocks noChangeArrowheads="1"/>
            </p:cNvSpPr>
            <p:nvPr/>
          </p:nvSpPr>
          <p:spPr bwMode="auto">
            <a:xfrm>
              <a:off x="661" y="48"/>
              <a:ext cx="194" cy="148"/>
            </a:xfrm>
            <a:prstGeom prst="leftArrow">
              <a:avLst>
                <a:gd name="adj1" fmla="val 50000"/>
                <a:gd name="adj2" fmla="val 58290"/>
              </a:avLst>
            </a:prstGeom>
            <a:solidFill>
              <a:srgbClr val="E9353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351" y="0"/>
              <a:ext cx="38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Tx/>
                <a:buFont typeface="Wingdings" panose="05000000000000000000" pitchFamily="2" charset="2"/>
                <a:buNone/>
              </a:pPr>
              <a:r>
                <a:rPr lang="zh-CN" altLang="en-US" sz="1600" dirty="0"/>
                <a:t>出队</a:t>
              </a: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7355127" y="2788642"/>
            <a:ext cx="1012825" cy="381000"/>
            <a:chOff x="0" y="0"/>
            <a:chExt cx="638" cy="240"/>
          </a:xfrm>
        </p:grpSpPr>
        <p:sp>
          <p:nvSpPr>
            <p:cNvPr id="55" name="AutoShape 19"/>
            <p:cNvSpPr>
              <a:spLocks noChangeArrowheads="1"/>
            </p:cNvSpPr>
            <p:nvPr/>
          </p:nvSpPr>
          <p:spPr bwMode="auto">
            <a:xfrm>
              <a:off x="0" y="48"/>
              <a:ext cx="230" cy="138"/>
            </a:xfrm>
            <a:prstGeom prst="leftArrow">
              <a:avLst>
                <a:gd name="adj1" fmla="val 50000"/>
                <a:gd name="adj2" fmla="val 5829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246" y="0"/>
              <a:ext cx="3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Tx/>
                <a:buFont typeface="Wingdings" panose="05000000000000000000" pitchFamily="2" charset="2"/>
                <a:buNone/>
              </a:pPr>
              <a:r>
                <a:rPr lang="zh-CN" altLang="en-US" sz="1600" dirty="0"/>
                <a:t>入队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220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52755" y="990600"/>
            <a:ext cx="3554095" cy="3554095"/>
            <a:chOff x="600" y="2125"/>
            <a:chExt cx="6720" cy="6720"/>
          </a:xfrm>
        </p:grpSpPr>
        <p:sp>
          <p:nvSpPr>
            <p:cNvPr id="157698" name="Rectangle 2"/>
            <p:cNvSpPr>
              <a:spLocks noChangeArrowheads="1"/>
            </p:cNvSpPr>
            <p:nvPr/>
          </p:nvSpPr>
          <p:spPr bwMode="auto">
            <a:xfrm>
              <a:off x="1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25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31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37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43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4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55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1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5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1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7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43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4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55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61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19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7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49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5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6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25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1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3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4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55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61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3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43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4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6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9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25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3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37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43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49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55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6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9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2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31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3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43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49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5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61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19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25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31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37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43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49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55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6132" y="5853"/>
              <a:ext cx="600" cy="6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6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1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3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3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4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4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5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600" y="7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600" y="3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600" y="4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600" y="4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600" y="5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600" y="5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600" y="6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600" y="7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13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13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1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3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13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13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3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3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1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600" y="8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67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67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67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6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6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67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6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67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6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2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3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1" name="Rectangle 105"/>
            <p:cNvSpPr>
              <a:spLocks noChangeArrowheads="1"/>
            </p:cNvSpPr>
            <p:nvPr/>
          </p:nvSpPr>
          <p:spPr bwMode="auto">
            <a:xfrm>
              <a:off x="4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2" name="Rectangle 106"/>
            <p:cNvSpPr>
              <a:spLocks noChangeArrowheads="1"/>
            </p:cNvSpPr>
            <p:nvPr/>
          </p:nvSpPr>
          <p:spPr bwMode="auto">
            <a:xfrm>
              <a:off x="4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3" name="Rectangle 107"/>
            <p:cNvSpPr>
              <a:spLocks noChangeArrowheads="1"/>
            </p:cNvSpPr>
            <p:nvPr/>
          </p:nvSpPr>
          <p:spPr bwMode="auto">
            <a:xfrm>
              <a:off x="5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4" name="Rectangle 108"/>
            <p:cNvSpPr>
              <a:spLocks noChangeArrowheads="1"/>
            </p:cNvSpPr>
            <p:nvPr/>
          </p:nvSpPr>
          <p:spPr bwMode="auto">
            <a:xfrm>
              <a:off x="6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5" name="Rectangle 109"/>
            <p:cNvSpPr>
              <a:spLocks noChangeArrowheads="1"/>
            </p:cNvSpPr>
            <p:nvPr/>
          </p:nvSpPr>
          <p:spPr bwMode="auto">
            <a:xfrm>
              <a:off x="1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6" name="Rectangle 110"/>
            <p:cNvSpPr>
              <a:spLocks noChangeArrowheads="1"/>
            </p:cNvSpPr>
            <p:nvPr/>
          </p:nvSpPr>
          <p:spPr bwMode="auto">
            <a:xfrm>
              <a:off x="1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7" name="Rectangle 111"/>
            <p:cNvSpPr>
              <a:spLocks noChangeArrowheads="1"/>
            </p:cNvSpPr>
            <p:nvPr/>
          </p:nvSpPr>
          <p:spPr bwMode="auto">
            <a:xfrm>
              <a:off x="6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2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3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1" name="Rectangle 115"/>
            <p:cNvSpPr>
              <a:spLocks noChangeArrowheads="1"/>
            </p:cNvSpPr>
            <p:nvPr/>
          </p:nvSpPr>
          <p:spPr bwMode="auto">
            <a:xfrm>
              <a:off x="4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2" name="Rectangle 116"/>
            <p:cNvSpPr>
              <a:spLocks noChangeArrowheads="1"/>
            </p:cNvSpPr>
            <p:nvPr/>
          </p:nvSpPr>
          <p:spPr bwMode="auto">
            <a:xfrm>
              <a:off x="4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3" name="Rectangle 117"/>
            <p:cNvSpPr>
              <a:spLocks noChangeArrowheads="1"/>
            </p:cNvSpPr>
            <p:nvPr/>
          </p:nvSpPr>
          <p:spPr bwMode="auto">
            <a:xfrm>
              <a:off x="5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4" name="Rectangle 118"/>
            <p:cNvSpPr>
              <a:spLocks noChangeArrowheads="1"/>
            </p:cNvSpPr>
            <p:nvPr/>
          </p:nvSpPr>
          <p:spPr bwMode="auto">
            <a:xfrm>
              <a:off x="6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5" name="Rectangle 119"/>
            <p:cNvSpPr>
              <a:spLocks noChangeArrowheads="1"/>
            </p:cNvSpPr>
            <p:nvPr/>
          </p:nvSpPr>
          <p:spPr bwMode="auto">
            <a:xfrm>
              <a:off x="1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6" name="Rectangle 120"/>
            <p:cNvSpPr>
              <a:spLocks noChangeArrowheads="1"/>
            </p:cNvSpPr>
            <p:nvPr/>
          </p:nvSpPr>
          <p:spPr bwMode="auto">
            <a:xfrm>
              <a:off x="1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817" name="Rectangle 121"/>
            <p:cNvSpPr>
              <a:spLocks noChangeArrowheads="1"/>
            </p:cNvSpPr>
            <p:nvPr/>
          </p:nvSpPr>
          <p:spPr bwMode="auto">
            <a:xfrm>
              <a:off x="6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pic>
          <p:nvPicPr>
            <p:cNvPr id="157819" name="Picture 1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45"/>
              <a:ext cx="600" cy="600"/>
            </a:xfrm>
            <a:prstGeom prst="rect">
              <a:avLst/>
            </a:pr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</a:ln>
            <a:extLst/>
          </p:spPr>
        </p:pic>
        <p:sp>
          <p:nvSpPr>
            <p:cNvPr id="157818" name="Rectangle 122"/>
            <p:cNvSpPr>
              <a:spLocks noChangeArrowheads="1"/>
            </p:cNvSpPr>
            <p:nvPr/>
          </p:nvSpPr>
          <p:spPr bwMode="auto">
            <a:xfrm>
              <a:off x="600" y="2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7821" name="Text Box 125"/>
          <p:cNvSpPr txBox="1">
            <a:spLocks noChangeArrowheads="1"/>
          </p:cNvSpPr>
          <p:nvPr/>
        </p:nvSpPr>
        <p:spPr bwMode="auto">
          <a:xfrm>
            <a:off x="4456231" y="2448148"/>
            <a:ext cx="40827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Tahoma" panose="020B0604030504040204" pitchFamily="34" charset="0"/>
                <a:sym typeface="Wingdings" panose="05000000000000000000" pitchFamily="2" charset="2"/>
              </a:rPr>
              <a:t>1. </a:t>
            </a:r>
            <a:r>
              <a:rPr lang="zh-CN" altLang="en-US" sz="1800" dirty="0" smtClean="0">
                <a:latin typeface="Tahoma" panose="020B0604030504040204" pitchFamily="34" charset="0"/>
                <a:sym typeface="Wingdings" panose="05000000000000000000" pitchFamily="2" charset="2"/>
              </a:rPr>
              <a:t>利用栈求解入口</a:t>
            </a:r>
            <a:r>
              <a:rPr lang="zh-CN" altLang="en-US" sz="1800" dirty="0">
                <a:latin typeface="Tahoma" panose="020B0604030504040204" pitchFamily="34" charset="0"/>
                <a:sym typeface="Wingdings" panose="05000000000000000000" pitchFamily="2" charset="2"/>
              </a:rPr>
              <a:t>到出口的</a:t>
            </a:r>
            <a:r>
              <a:rPr lang="zh-CN" altLang="en-US" sz="1800" dirty="0">
                <a:solidFill>
                  <a:schemeClr val="accent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一条路径</a:t>
            </a:r>
          </a:p>
        </p:txBody>
      </p:sp>
      <p:sp>
        <p:nvSpPr>
          <p:cNvPr id="157822" name="Text Box 126"/>
          <p:cNvSpPr txBox="1">
            <a:spLocks noChangeArrowheads="1"/>
          </p:cNvSpPr>
          <p:nvPr/>
        </p:nvSpPr>
        <p:spPr bwMode="auto">
          <a:xfrm>
            <a:off x="4426242" y="2952247"/>
            <a:ext cx="43322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Tahoma" panose="020B0604030504040204" pitchFamily="34" charset="0"/>
                <a:sym typeface="Wingdings" panose="05000000000000000000" pitchFamily="2" charset="2"/>
              </a:rPr>
              <a:t>2. </a:t>
            </a:r>
            <a:r>
              <a:rPr lang="zh-CN" altLang="en-US" sz="1800" dirty="0" smtClean="0">
                <a:latin typeface="Tahoma" panose="020B0604030504040204" pitchFamily="34" charset="0"/>
                <a:sym typeface="Wingdings" panose="05000000000000000000" pitchFamily="2" charset="2"/>
              </a:rPr>
              <a:t>利用队列求解入口</a:t>
            </a:r>
            <a:r>
              <a:rPr lang="zh-CN" altLang="en-US" sz="1800" dirty="0">
                <a:latin typeface="Tahoma" panose="020B0604030504040204" pitchFamily="34" charset="0"/>
                <a:sym typeface="Wingdings" panose="05000000000000000000" pitchFamily="2" charset="2"/>
              </a:rPr>
              <a:t>到出口的</a:t>
            </a:r>
            <a:r>
              <a:rPr lang="zh-CN" altLang="en-US" sz="1800" dirty="0">
                <a:solidFill>
                  <a:srgbClr val="284C8A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最短路径</a:t>
            </a:r>
          </a:p>
        </p:txBody>
      </p:sp>
      <p:sp>
        <p:nvSpPr>
          <p:cNvPr id="134" name="矩形 133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问题（二）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线形标注 2 132"/>
          <p:cNvSpPr/>
          <p:nvPr/>
        </p:nvSpPr>
        <p:spPr>
          <a:xfrm>
            <a:off x="4332632" y="3696941"/>
            <a:ext cx="931609" cy="2275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281"/>
              <a:gd name="adj6" fmla="val -87242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出口</a:t>
            </a:r>
            <a:r>
              <a:rPr lang="en-US" altLang="zh-CN" sz="1400" dirty="0" smtClean="0">
                <a:solidFill>
                  <a:schemeClr val="tx1"/>
                </a:solidFill>
              </a:rPr>
              <a:t>(5,8)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5" name="线形标注 2 134"/>
          <p:cNvSpPr/>
          <p:nvPr/>
        </p:nvSpPr>
        <p:spPr>
          <a:xfrm>
            <a:off x="87437" y="769837"/>
            <a:ext cx="840908" cy="306999"/>
          </a:xfrm>
          <a:prstGeom prst="borderCallout2">
            <a:avLst>
              <a:gd name="adj1" fmla="val 106121"/>
              <a:gd name="adj2" fmla="val 61223"/>
              <a:gd name="adj3" fmla="val 176016"/>
              <a:gd name="adj4" fmla="val 110657"/>
              <a:gd name="adj5" fmla="val 321091"/>
              <a:gd name="adj6" fmla="val 145595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入口</a:t>
            </a:r>
            <a:r>
              <a:rPr lang="en-US" altLang="zh-CN" sz="1400" dirty="0" smtClean="0">
                <a:solidFill>
                  <a:schemeClr val="tx1"/>
                </a:solidFill>
              </a:rPr>
              <a:t>(1,1)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137" name="组合 136"/>
          <p:cNvGrpSpPr/>
          <p:nvPr/>
        </p:nvGrpSpPr>
        <p:grpSpPr bwMode="auto">
          <a:xfrm>
            <a:off x="6874530" y="1052775"/>
            <a:ext cx="1204502" cy="935596"/>
            <a:chOff x="0" y="0"/>
            <a:chExt cx="960" cy="720"/>
          </a:xfrm>
        </p:grpSpPr>
        <p:sp>
          <p:nvSpPr>
            <p:cNvPr id="138" name="Rectangle 96"/>
            <p:cNvSpPr>
              <a:spLocks noChangeArrowheads="1"/>
            </p:cNvSpPr>
            <p:nvPr/>
          </p:nvSpPr>
          <p:spPr bwMode="auto">
            <a:xfrm>
              <a:off x="240" y="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9" name="Rectangle 97"/>
            <p:cNvSpPr>
              <a:spLocks noChangeArrowheads="1"/>
            </p:cNvSpPr>
            <p:nvPr/>
          </p:nvSpPr>
          <p:spPr bwMode="auto">
            <a:xfrm>
              <a:off x="480" y="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0" name="Rectangle 98"/>
            <p:cNvSpPr>
              <a:spLocks noChangeArrowheads="1"/>
            </p:cNvSpPr>
            <p:nvPr/>
          </p:nvSpPr>
          <p:spPr bwMode="auto">
            <a:xfrm>
              <a:off x="720" y="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1" name="Rectangle 99"/>
            <p:cNvSpPr>
              <a:spLocks noChangeArrowheads="1"/>
            </p:cNvSpPr>
            <p:nvPr/>
          </p:nvSpPr>
          <p:spPr bwMode="auto">
            <a:xfrm>
              <a:off x="240" y="2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2" name="Rectangle 100"/>
            <p:cNvSpPr>
              <a:spLocks noChangeArrowheads="1"/>
            </p:cNvSpPr>
            <p:nvPr/>
          </p:nvSpPr>
          <p:spPr bwMode="auto">
            <a:xfrm>
              <a:off x="480" y="2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" name="Rectangle 101"/>
            <p:cNvSpPr>
              <a:spLocks noChangeArrowheads="1"/>
            </p:cNvSpPr>
            <p:nvPr/>
          </p:nvSpPr>
          <p:spPr bwMode="auto">
            <a:xfrm>
              <a:off x="720" y="2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" name="Rectangle 102"/>
            <p:cNvSpPr>
              <a:spLocks noChangeArrowheads="1"/>
            </p:cNvSpPr>
            <p:nvPr/>
          </p:nvSpPr>
          <p:spPr bwMode="auto">
            <a:xfrm>
              <a:off x="240" y="48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5" name="Rectangle 103"/>
            <p:cNvSpPr>
              <a:spLocks noChangeArrowheads="1"/>
            </p:cNvSpPr>
            <p:nvPr/>
          </p:nvSpPr>
          <p:spPr bwMode="auto">
            <a:xfrm>
              <a:off x="480" y="480"/>
              <a:ext cx="240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6" name="Rectangle 104"/>
            <p:cNvSpPr>
              <a:spLocks noChangeArrowheads="1"/>
            </p:cNvSpPr>
            <p:nvPr/>
          </p:nvSpPr>
          <p:spPr bwMode="auto">
            <a:xfrm>
              <a:off x="720" y="48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pic>
          <p:nvPicPr>
            <p:cNvPr id="147" name="Picture 117" descr="zoulu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9"/>
              <a:ext cx="72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" name="Text Box 125"/>
          <p:cNvSpPr txBox="1">
            <a:spLocks noChangeArrowheads="1"/>
          </p:cNvSpPr>
          <p:nvPr/>
        </p:nvSpPr>
        <p:spPr bwMode="auto">
          <a:xfrm>
            <a:off x="4695754" y="1162928"/>
            <a:ext cx="24484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Tahoma" panose="020B0604030504040204" pitchFamily="34" charset="0"/>
                <a:sym typeface="Wingdings" panose="05000000000000000000" pitchFamily="2" charset="2"/>
              </a:rPr>
              <a:t>只能水平或垂直行进，不能越过障碍物</a:t>
            </a:r>
            <a:endParaRPr lang="zh-CN" altLang="en-US" sz="1400" dirty="0">
              <a:latin typeface="Tahoma" panose="020B0604030504040204" pitchFamily="34" charset="0"/>
              <a:sym typeface="Wingdings" panose="05000000000000000000" pitchFamily="2" charset="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13525" y="4544695"/>
            <a:ext cx="1986481" cy="423733"/>
            <a:chOff x="3213525" y="4544695"/>
            <a:chExt cx="1986481" cy="423733"/>
          </a:xfrm>
        </p:grpSpPr>
        <p:sp>
          <p:nvSpPr>
            <p:cNvPr id="161" name="线形标注 2 160"/>
            <p:cNvSpPr/>
            <p:nvPr/>
          </p:nvSpPr>
          <p:spPr>
            <a:xfrm>
              <a:off x="4416302" y="4773750"/>
              <a:ext cx="783704" cy="194678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494321"/>
                <a:gd name="adj6" fmla="val -148162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障碍物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接连接符 3"/>
            <p:cNvCxnSpPr>
              <a:stCxn id="157803" idx="2"/>
            </p:cNvCxnSpPr>
            <p:nvPr/>
          </p:nvCxnSpPr>
          <p:spPr>
            <a:xfrm>
              <a:off x="3213525" y="4544695"/>
              <a:ext cx="1119107" cy="279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线形标注 2 162"/>
          <p:cNvSpPr/>
          <p:nvPr/>
        </p:nvSpPr>
        <p:spPr>
          <a:xfrm>
            <a:off x="4405806" y="1879008"/>
            <a:ext cx="367191" cy="2840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123"/>
              <a:gd name="adj6" fmla="val -220194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通道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821" grpId="0"/>
      <p:bldP spid="1578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6"/>
            <a:ext cx="6912768" cy="3052503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栈（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队列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字符串（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树（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图（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52755" y="990600"/>
            <a:ext cx="3554095" cy="3554095"/>
            <a:chOff x="600" y="2125"/>
            <a:chExt cx="6720" cy="6720"/>
          </a:xfrm>
        </p:grpSpPr>
        <p:sp>
          <p:nvSpPr>
            <p:cNvPr id="157698" name="Rectangle 2"/>
            <p:cNvSpPr>
              <a:spLocks noChangeArrowheads="1"/>
            </p:cNvSpPr>
            <p:nvPr/>
          </p:nvSpPr>
          <p:spPr bwMode="auto">
            <a:xfrm>
              <a:off x="1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25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31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37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43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4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55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1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5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1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7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43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4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55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61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19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7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49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5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6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25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1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3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4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55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61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3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43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4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6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9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25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3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37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43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49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55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6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9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2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31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3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43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49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5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61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19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25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31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37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43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49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55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6132" y="5853"/>
              <a:ext cx="600" cy="6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6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1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3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3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4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4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5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600" y="7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600" y="3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600" y="4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600" y="4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600" y="5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600" y="5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600" y="6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600" y="7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13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13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1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3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13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13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3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3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1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600" y="8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67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67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67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6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6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67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6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67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6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2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3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1" name="Rectangle 105"/>
            <p:cNvSpPr>
              <a:spLocks noChangeArrowheads="1"/>
            </p:cNvSpPr>
            <p:nvPr/>
          </p:nvSpPr>
          <p:spPr bwMode="auto">
            <a:xfrm>
              <a:off x="4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2" name="Rectangle 106"/>
            <p:cNvSpPr>
              <a:spLocks noChangeArrowheads="1"/>
            </p:cNvSpPr>
            <p:nvPr/>
          </p:nvSpPr>
          <p:spPr bwMode="auto">
            <a:xfrm>
              <a:off x="4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3" name="Rectangle 107"/>
            <p:cNvSpPr>
              <a:spLocks noChangeArrowheads="1"/>
            </p:cNvSpPr>
            <p:nvPr/>
          </p:nvSpPr>
          <p:spPr bwMode="auto">
            <a:xfrm>
              <a:off x="5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4" name="Rectangle 108"/>
            <p:cNvSpPr>
              <a:spLocks noChangeArrowheads="1"/>
            </p:cNvSpPr>
            <p:nvPr/>
          </p:nvSpPr>
          <p:spPr bwMode="auto">
            <a:xfrm>
              <a:off x="6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5" name="Rectangle 109"/>
            <p:cNvSpPr>
              <a:spLocks noChangeArrowheads="1"/>
            </p:cNvSpPr>
            <p:nvPr/>
          </p:nvSpPr>
          <p:spPr bwMode="auto">
            <a:xfrm>
              <a:off x="1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6" name="Rectangle 110"/>
            <p:cNvSpPr>
              <a:spLocks noChangeArrowheads="1"/>
            </p:cNvSpPr>
            <p:nvPr/>
          </p:nvSpPr>
          <p:spPr bwMode="auto">
            <a:xfrm>
              <a:off x="1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7" name="Rectangle 111"/>
            <p:cNvSpPr>
              <a:spLocks noChangeArrowheads="1"/>
            </p:cNvSpPr>
            <p:nvPr/>
          </p:nvSpPr>
          <p:spPr bwMode="auto">
            <a:xfrm>
              <a:off x="6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2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3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1" name="Rectangle 115"/>
            <p:cNvSpPr>
              <a:spLocks noChangeArrowheads="1"/>
            </p:cNvSpPr>
            <p:nvPr/>
          </p:nvSpPr>
          <p:spPr bwMode="auto">
            <a:xfrm>
              <a:off x="4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2" name="Rectangle 116"/>
            <p:cNvSpPr>
              <a:spLocks noChangeArrowheads="1"/>
            </p:cNvSpPr>
            <p:nvPr/>
          </p:nvSpPr>
          <p:spPr bwMode="auto">
            <a:xfrm>
              <a:off x="4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3" name="Rectangle 117"/>
            <p:cNvSpPr>
              <a:spLocks noChangeArrowheads="1"/>
            </p:cNvSpPr>
            <p:nvPr/>
          </p:nvSpPr>
          <p:spPr bwMode="auto">
            <a:xfrm>
              <a:off x="5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4" name="Rectangle 118"/>
            <p:cNvSpPr>
              <a:spLocks noChangeArrowheads="1"/>
            </p:cNvSpPr>
            <p:nvPr/>
          </p:nvSpPr>
          <p:spPr bwMode="auto">
            <a:xfrm>
              <a:off x="6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5" name="Rectangle 119"/>
            <p:cNvSpPr>
              <a:spLocks noChangeArrowheads="1"/>
            </p:cNvSpPr>
            <p:nvPr/>
          </p:nvSpPr>
          <p:spPr bwMode="auto">
            <a:xfrm>
              <a:off x="1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6" name="Rectangle 120"/>
            <p:cNvSpPr>
              <a:spLocks noChangeArrowheads="1"/>
            </p:cNvSpPr>
            <p:nvPr/>
          </p:nvSpPr>
          <p:spPr bwMode="auto">
            <a:xfrm>
              <a:off x="1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817" name="Rectangle 121"/>
            <p:cNvSpPr>
              <a:spLocks noChangeArrowheads="1"/>
            </p:cNvSpPr>
            <p:nvPr/>
          </p:nvSpPr>
          <p:spPr bwMode="auto">
            <a:xfrm>
              <a:off x="6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pic>
          <p:nvPicPr>
            <p:cNvPr id="157819" name="Picture 1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45"/>
              <a:ext cx="600" cy="600"/>
            </a:xfrm>
            <a:prstGeom prst="rect">
              <a:avLst/>
            </a:pr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</a:ln>
            <a:extLst/>
          </p:spPr>
        </p:pic>
        <p:sp>
          <p:nvSpPr>
            <p:cNvPr id="157818" name="Rectangle 122"/>
            <p:cNvSpPr>
              <a:spLocks noChangeArrowheads="1"/>
            </p:cNvSpPr>
            <p:nvPr/>
          </p:nvSpPr>
          <p:spPr bwMode="auto">
            <a:xfrm>
              <a:off x="600" y="2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8844" name="Text Box 124"/>
          <p:cNvSpPr txBox="1">
            <a:spLocks noChangeArrowheads="1"/>
          </p:cNvSpPr>
          <p:nvPr/>
        </p:nvSpPr>
        <p:spPr bwMode="auto">
          <a:xfrm>
            <a:off x="4690745" y="1684655"/>
            <a:ext cx="15322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780" rIns="1778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(1,1)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sp>
        <p:nvSpPr>
          <p:cNvPr id="158845" name="Line 125"/>
          <p:cNvSpPr>
            <a:spLocks noChangeShapeType="1"/>
          </p:cNvSpPr>
          <p:nvPr/>
        </p:nvSpPr>
        <p:spPr bwMode="auto">
          <a:xfrm>
            <a:off x="4690745" y="1532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6" name="Line 126"/>
          <p:cNvSpPr>
            <a:spLocks noChangeShapeType="1"/>
          </p:cNvSpPr>
          <p:nvPr/>
        </p:nvSpPr>
        <p:spPr bwMode="auto">
          <a:xfrm>
            <a:off x="4690745" y="2294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7" name="AutoShape 127"/>
          <p:cNvSpPr>
            <a:spLocks noChangeArrowheads="1"/>
          </p:cNvSpPr>
          <p:nvPr/>
        </p:nvSpPr>
        <p:spPr bwMode="auto">
          <a:xfrm>
            <a:off x="4157345" y="313055"/>
            <a:ext cx="1143000" cy="1600200"/>
          </a:xfrm>
          <a:custGeom>
            <a:avLst/>
            <a:gdLst>
              <a:gd name="T0" fmla="*/ 631822778 w 21600"/>
              <a:gd name="T1" fmla="*/ 2147483646 h 21600"/>
              <a:gd name="T2" fmla="*/ 1521320300 w 21600"/>
              <a:gd name="T3" fmla="*/ 2147483646 h 21600"/>
              <a:gd name="T4" fmla="*/ 1499392163 w 21600"/>
              <a:gd name="T5" fmla="*/ 2147483646 h 21600"/>
              <a:gd name="T6" fmla="*/ 362882921 w 21600"/>
              <a:gd name="T7" fmla="*/ 2147483646 h 21600"/>
              <a:gd name="T8" fmla="*/ 53640143 w 21600"/>
              <a:gd name="T9" fmla="*/ 2147483646 h 21600"/>
              <a:gd name="T10" fmla="*/ 133209877 w 21600"/>
              <a:gd name="T11" fmla="*/ 2147483646 h 21600"/>
              <a:gd name="T12" fmla="*/ 941065555 w 21600"/>
              <a:gd name="T13" fmla="*/ 2147483646 h 21600"/>
              <a:gd name="T14" fmla="*/ 631822778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145" name="椭圆形标注 86144"/>
          <p:cNvSpPr>
            <a:spLocks noChangeArrowheads="1"/>
          </p:cNvSpPr>
          <p:nvPr/>
        </p:nvSpPr>
        <p:spPr bwMode="auto">
          <a:xfrm>
            <a:off x="4719955" y="3231198"/>
            <a:ext cx="3744913" cy="1223962"/>
          </a:xfrm>
          <a:prstGeom prst="wedgeEllipseCallout">
            <a:avLst>
              <a:gd name="adj1" fmla="val -35713"/>
              <a:gd name="adj2" fmla="val -119519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Arial" panose="020B0604020202020204" pitchFamily="34" charset="0"/>
              </a:rPr>
              <a:t>出队时，令其可行的邻接位置入队，同时将步数标记在相应的迷宫位置</a:t>
            </a:r>
          </a:p>
        </p:txBody>
      </p:sp>
      <p:sp>
        <p:nvSpPr>
          <p:cNvPr id="3" name="AutoShape 128"/>
          <p:cNvSpPr>
            <a:spLocks noChangeArrowheads="1"/>
          </p:cNvSpPr>
          <p:nvPr/>
        </p:nvSpPr>
        <p:spPr bwMode="auto">
          <a:xfrm>
            <a:off x="7949565" y="1075055"/>
            <a:ext cx="762000" cy="838200"/>
          </a:xfrm>
          <a:custGeom>
            <a:avLst/>
            <a:gdLst>
              <a:gd name="T0" fmla="*/ 467182200 w 21600"/>
              <a:gd name="T1" fmla="*/ 944736889 h 21600"/>
              <a:gd name="T2" fmla="*/ 474162720 w 21600"/>
              <a:gd name="T3" fmla="*/ 944913066 h 21600"/>
              <a:gd name="T4" fmla="*/ 709927389 w 21600"/>
              <a:gd name="T5" fmla="*/ 631110583 h 21600"/>
              <a:gd name="T6" fmla="*/ 637397936 w 21600"/>
              <a:gd name="T7" fmla="*/ 404669727 h 21600"/>
              <a:gd name="T8" fmla="*/ 802476241 w 21600"/>
              <a:gd name="T9" fmla="*/ 175775818 h 21600"/>
              <a:gd name="T10" fmla="*/ 948325475 w 21600"/>
              <a:gd name="T11" fmla="*/ 631110583 h 21600"/>
              <a:gd name="T12" fmla="*/ 474162720 w 21600"/>
              <a:gd name="T13" fmla="*/ 1262221204 h 21600"/>
              <a:gd name="T14" fmla="*/ 460113345 w 21600"/>
              <a:gd name="T15" fmla="*/ 1261929037 h 21600"/>
              <a:gd name="T16" fmla="*/ 456601301 w 21600"/>
              <a:gd name="T17" fmla="*/ 1419647970 h 21600"/>
              <a:gd name="T18" fmla="*/ 225974028 w 21600"/>
              <a:gd name="T19" fmla="*/ 1093983754 h 21600"/>
              <a:gd name="T20" fmla="*/ 470650676 w 21600"/>
              <a:gd name="T21" fmla="*/ 787017956 h 21600"/>
              <a:gd name="T22" fmla="*/ 467182200 w 21600"/>
              <a:gd name="T23" fmla="*/ 94473688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" name="矩形 135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迷宫问题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（二续</a:t>
            </a: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4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52755" y="990600"/>
            <a:ext cx="3554095" cy="3554095"/>
            <a:chOff x="600" y="2125"/>
            <a:chExt cx="6720" cy="6720"/>
          </a:xfrm>
        </p:grpSpPr>
        <p:sp>
          <p:nvSpPr>
            <p:cNvPr id="157698" name="Rectangle 2"/>
            <p:cNvSpPr>
              <a:spLocks noChangeArrowheads="1"/>
            </p:cNvSpPr>
            <p:nvPr/>
          </p:nvSpPr>
          <p:spPr bwMode="auto">
            <a:xfrm>
              <a:off x="1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25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31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37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43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4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55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1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5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1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7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43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4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55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61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19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7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49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5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6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25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1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3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4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55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61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3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43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4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6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9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25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3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37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43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49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55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6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9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2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31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3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43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49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5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61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19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25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31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37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43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49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55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6132" y="5853"/>
              <a:ext cx="600" cy="6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6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1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3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3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4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4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5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600" y="7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600" y="3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600" y="4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600" y="4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600" y="5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600" y="5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600" y="6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600" y="7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13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13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1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3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13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13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3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3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1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600" y="8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67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67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67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6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6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67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6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67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6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2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3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1" name="Rectangle 105"/>
            <p:cNvSpPr>
              <a:spLocks noChangeArrowheads="1"/>
            </p:cNvSpPr>
            <p:nvPr/>
          </p:nvSpPr>
          <p:spPr bwMode="auto">
            <a:xfrm>
              <a:off x="4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2" name="Rectangle 106"/>
            <p:cNvSpPr>
              <a:spLocks noChangeArrowheads="1"/>
            </p:cNvSpPr>
            <p:nvPr/>
          </p:nvSpPr>
          <p:spPr bwMode="auto">
            <a:xfrm>
              <a:off x="4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3" name="Rectangle 107"/>
            <p:cNvSpPr>
              <a:spLocks noChangeArrowheads="1"/>
            </p:cNvSpPr>
            <p:nvPr/>
          </p:nvSpPr>
          <p:spPr bwMode="auto">
            <a:xfrm>
              <a:off x="5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4" name="Rectangle 108"/>
            <p:cNvSpPr>
              <a:spLocks noChangeArrowheads="1"/>
            </p:cNvSpPr>
            <p:nvPr/>
          </p:nvSpPr>
          <p:spPr bwMode="auto">
            <a:xfrm>
              <a:off x="6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5" name="Rectangle 109"/>
            <p:cNvSpPr>
              <a:spLocks noChangeArrowheads="1"/>
            </p:cNvSpPr>
            <p:nvPr/>
          </p:nvSpPr>
          <p:spPr bwMode="auto">
            <a:xfrm>
              <a:off x="1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6" name="Rectangle 110"/>
            <p:cNvSpPr>
              <a:spLocks noChangeArrowheads="1"/>
            </p:cNvSpPr>
            <p:nvPr/>
          </p:nvSpPr>
          <p:spPr bwMode="auto">
            <a:xfrm>
              <a:off x="1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7" name="Rectangle 111"/>
            <p:cNvSpPr>
              <a:spLocks noChangeArrowheads="1"/>
            </p:cNvSpPr>
            <p:nvPr/>
          </p:nvSpPr>
          <p:spPr bwMode="auto">
            <a:xfrm>
              <a:off x="6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2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3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1" name="Rectangle 115"/>
            <p:cNvSpPr>
              <a:spLocks noChangeArrowheads="1"/>
            </p:cNvSpPr>
            <p:nvPr/>
          </p:nvSpPr>
          <p:spPr bwMode="auto">
            <a:xfrm>
              <a:off x="4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2" name="Rectangle 116"/>
            <p:cNvSpPr>
              <a:spLocks noChangeArrowheads="1"/>
            </p:cNvSpPr>
            <p:nvPr/>
          </p:nvSpPr>
          <p:spPr bwMode="auto">
            <a:xfrm>
              <a:off x="4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3" name="Rectangle 117"/>
            <p:cNvSpPr>
              <a:spLocks noChangeArrowheads="1"/>
            </p:cNvSpPr>
            <p:nvPr/>
          </p:nvSpPr>
          <p:spPr bwMode="auto">
            <a:xfrm>
              <a:off x="5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4" name="Rectangle 118"/>
            <p:cNvSpPr>
              <a:spLocks noChangeArrowheads="1"/>
            </p:cNvSpPr>
            <p:nvPr/>
          </p:nvSpPr>
          <p:spPr bwMode="auto">
            <a:xfrm>
              <a:off x="6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5" name="Rectangle 119"/>
            <p:cNvSpPr>
              <a:spLocks noChangeArrowheads="1"/>
            </p:cNvSpPr>
            <p:nvPr/>
          </p:nvSpPr>
          <p:spPr bwMode="auto">
            <a:xfrm>
              <a:off x="1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6" name="Rectangle 120"/>
            <p:cNvSpPr>
              <a:spLocks noChangeArrowheads="1"/>
            </p:cNvSpPr>
            <p:nvPr/>
          </p:nvSpPr>
          <p:spPr bwMode="auto">
            <a:xfrm>
              <a:off x="1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817" name="Rectangle 121"/>
            <p:cNvSpPr>
              <a:spLocks noChangeArrowheads="1"/>
            </p:cNvSpPr>
            <p:nvPr/>
          </p:nvSpPr>
          <p:spPr bwMode="auto">
            <a:xfrm>
              <a:off x="6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pic>
          <p:nvPicPr>
            <p:cNvPr id="157819" name="Picture 1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45"/>
              <a:ext cx="600" cy="600"/>
            </a:xfrm>
            <a:prstGeom prst="rect">
              <a:avLst/>
            </a:pr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</a:ln>
            <a:extLst/>
          </p:spPr>
        </p:pic>
        <p:sp>
          <p:nvSpPr>
            <p:cNvPr id="157818" name="Rectangle 122"/>
            <p:cNvSpPr>
              <a:spLocks noChangeArrowheads="1"/>
            </p:cNvSpPr>
            <p:nvPr/>
          </p:nvSpPr>
          <p:spPr bwMode="auto">
            <a:xfrm>
              <a:off x="600" y="2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8844" name="Text Box 124"/>
          <p:cNvSpPr txBox="1">
            <a:spLocks noChangeArrowheads="1"/>
          </p:cNvSpPr>
          <p:nvPr/>
        </p:nvSpPr>
        <p:spPr bwMode="auto">
          <a:xfrm>
            <a:off x="4690745" y="1684655"/>
            <a:ext cx="3429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780" rIns="1778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(1,2)   (2,1)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sp>
        <p:nvSpPr>
          <p:cNvPr id="158845" name="Line 125"/>
          <p:cNvSpPr>
            <a:spLocks noChangeShapeType="1"/>
          </p:cNvSpPr>
          <p:nvPr/>
        </p:nvSpPr>
        <p:spPr bwMode="auto">
          <a:xfrm>
            <a:off x="4690745" y="1532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6" name="Line 126"/>
          <p:cNvSpPr>
            <a:spLocks noChangeShapeType="1"/>
          </p:cNvSpPr>
          <p:nvPr/>
        </p:nvSpPr>
        <p:spPr bwMode="auto">
          <a:xfrm>
            <a:off x="4690745" y="2294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7" name="AutoShape 127"/>
          <p:cNvSpPr>
            <a:spLocks noChangeArrowheads="1"/>
          </p:cNvSpPr>
          <p:nvPr/>
        </p:nvSpPr>
        <p:spPr bwMode="auto">
          <a:xfrm>
            <a:off x="4157345" y="313055"/>
            <a:ext cx="1143000" cy="1600200"/>
          </a:xfrm>
          <a:custGeom>
            <a:avLst/>
            <a:gdLst>
              <a:gd name="T0" fmla="*/ 631822778 w 21600"/>
              <a:gd name="T1" fmla="*/ 2147483646 h 21600"/>
              <a:gd name="T2" fmla="*/ 1521320300 w 21600"/>
              <a:gd name="T3" fmla="*/ 2147483646 h 21600"/>
              <a:gd name="T4" fmla="*/ 1499392163 w 21600"/>
              <a:gd name="T5" fmla="*/ 2147483646 h 21600"/>
              <a:gd name="T6" fmla="*/ 362882921 w 21600"/>
              <a:gd name="T7" fmla="*/ 2147483646 h 21600"/>
              <a:gd name="T8" fmla="*/ 53640143 w 21600"/>
              <a:gd name="T9" fmla="*/ 2147483646 h 21600"/>
              <a:gd name="T10" fmla="*/ 133209877 w 21600"/>
              <a:gd name="T11" fmla="*/ 2147483646 h 21600"/>
              <a:gd name="T12" fmla="*/ 941065555 w 21600"/>
              <a:gd name="T13" fmla="*/ 2147483646 h 21600"/>
              <a:gd name="T14" fmla="*/ 631822778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43637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" name="椭圆形标注 2"/>
          <p:cNvSpPr>
            <a:spLocks noChangeArrowheads="1"/>
          </p:cNvSpPr>
          <p:nvPr/>
        </p:nvSpPr>
        <p:spPr bwMode="auto">
          <a:xfrm>
            <a:off x="4719955" y="3231198"/>
            <a:ext cx="3744913" cy="1223962"/>
          </a:xfrm>
          <a:prstGeom prst="wedgeEllipseCallout">
            <a:avLst>
              <a:gd name="adj1" fmla="val -35713"/>
              <a:gd name="adj2" fmla="val -119519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Arial" panose="020B0604020202020204" pitchFamily="34" charset="0"/>
              </a:rPr>
              <a:t>出队时，令其可行的邻接位置入队，同时将步数标记在相应的迷宫位置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1506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AutoShape 128"/>
          <p:cNvSpPr>
            <a:spLocks noChangeArrowheads="1"/>
          </p:cNvSpPr>
          <p:nvPr/>
        </p:nvSpPr>
        <p:spPr bwMode="auto">
          <a:xfrm>
            <a:off x="7949565" y="1075055"/>
            <a:ext cx="762000" cy="838200"/>
          </a:xfrm>
          <a:custGeom>
            <a:avLst/>
            <a:gdLst>
              <a:gd name="T0" fmla="*/ 467182200 w 21600"/>
              <a:gd name="T1" fmla="*/ 944736889 h 21600"/>
              <a:gd name="T2" fmla="*/ 474162720 w 21600"/>
              <a:gd name="T3" fmla="*/ 944913066 h 21600"/>
              <a:gd name="T4" fmla="*/ 709927389 w 21600"/>
              <a:gd name="T5" fmla="*/ 631110583 h 21600"/>
              <a:gd name="T6" fmla="*/ 637397936 w 21600"/>
              <a:gd name="T7" fmla="*/ 404669727 h 21600"/>
              <a:gd name="T8" fmla="*/ 802476241 w 21600"/>
              <a:gd name="T9" fmla="*/ 175775818 h 21600"/>
              <a:gd name="T10" fmla="*/ 948325475 w 21600"/>
              <a:gd name="T11" fmla="*/ 631110583 h 21600"/>
              <a:gd name="T12" fmla="*/ 474162720 w 21600"/>
              <a:gd name="T13" fmla="*/ 1262221204 h 21600"/>
              <a:gd name="T14" fmla="*/ 460113345 w 21600"/>
              <a:gd name="T15" fmla="*/ 1261929037 h 21600"/>
              <a:gd name="T16" fmla="*/ 456601301 w 21600"/>
              <a:gd name="T17" fmla="*/ 1419647970 h 21600"/>
              <a:gd name="T18" fmla="*/ 225974028 w 21600"/>
              <a:gd name="T19" fmla="*/ 1093983754 h 21600"/>
              <a:gd name="T20" fmla="*/ 470650676 w 21600"/>
              <a:gd name="T21" fmla="*/ 787017956 h 21600"/>
              <a:gd name="T22" fmla="*/ 467182200 w 21600"/>
              <a:gd name="T23" fmla="*/ 94473688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" name="矩形 136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迷宫问题（二续）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52755" y="990600"/>
            <a:ext cx="3554095" cy="3554095"/>
            <a:chOff x="600" y="2125"/>
            <a:chExt cx="6720" cy="6720"/>
          </a:xfrm>
        </p:grpSpPr>
        <p:sp>
          <p:nvSpPr>
            <p:cNvPr id="157698" name="Rectangle 2"/>
            <p:cNvSpPr>
              <a:spLocks noChangeArrowheads="1"/>
            </p:cNvSpPr>
            <p:nvPr/>
          </p:nvSpPr>
          <p:spPr bwMode="auto">
            <a:xfrm>
              <a:off x="1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25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31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37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43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4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55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1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5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1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7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43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4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55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61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19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7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49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5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6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25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1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3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4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55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61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3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43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4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6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9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25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3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37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43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49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55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6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9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2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31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3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43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49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5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61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19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25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31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37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43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49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55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6132" y="5853"/>
              <a:ext cx="600" cy="6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6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1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3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3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4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4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5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600" y="7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600" y="3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600" y="4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600" y="4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600" y="5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600" y="5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600" y="6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600" y="7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13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13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1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3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13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13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3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3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1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600" y="8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67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67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67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6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6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67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6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67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6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2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3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1" name="Rectangle 105"/>
            <p:cNvSpPr>
              <a:spLocks noChangeArrowheads="1"/>
            </p:cNvSpPr>
            <p:nvPr/>
          </p:nvSpPr>
          <p:spPr bwMode="auto">
            <a:xfrm>
              <a:off x="4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2" name="Rectangle 106"/>
            <p:cNvSpPr>
              <a:spLocks noChangeArrowheads="1"/>
            </p:cNvSpPr>
            <p:nvPr/>
          </p:nvSpPr>
          <p:spPr bwMode="auto">
            <a:xfrm>
              <a:off x="4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3" name="Rectangle 107"/>
            <p:cNvSpPr>
              <a:spLocks noChangeArrowheads="1"/>
            </p:cNvSpPr>
            <p:nvPr/>
          </p:nvSpPr>
          <p:spPr bwMode="auto">
            <a:xfrm>
              <a:off x="5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4" name="Rectangle 108"/>
            <p:cNvSpPr>
              <a:spLocks noChangeArrowheads="1"/>
            </p:cNvSpPr>
            <p:nvPr/>
          </p:nvSpPr>
          <p:spPr bwMode="auto">
            <a:xfrm>
              <a:off x="6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5" name="Rectangle 109"/>
            <p:cNvSpPr>
              <a:spLocks noChangeArrowheads="1"/>
            </p:cNvSpPr>
            <p:nvPr/>
          </p:nvSpPr>
          <p:spPr bwMode="auto">
            <a:xfrm>
              <a:off x="1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6" name="Rectangle 110"/>
            <p:cNvSpPr>
              <a:spLocks noChangeArrowheads="1"/>
            </p:cNvSpPr>
            <p:nvPr/>
          </p:nvSpPr>
          <p:spPr bwMode="auto">
            <a:xfrm>
              <a:off x="1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7" name="Rectangle 111"/>
            <p:cNvSpPr>
              <a:spLocks noChangeArrowheads="1"/>
            </p:cNvSpPr>
            <p:nvPr/>
          </p:nvSpPr>
          <p:spPr bwMode="auto">
            <a:xfrm>
              <a:off x="6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2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3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1" name="Rectangle 115"/>
            <p:cNvSpPr>
              <a:spLocks noChangeArrowheads="1"/>
            </p:cNvSpPr>
            <p:nvPr/>
          </p:nvSpPr>
          <p:spPr bwMode="auto">
            <a:xfrm>
              <a:off x="4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2" name="Rectangle 116"/>
            <p:cNvSpPr>
              <a:spLocks noChangeArrowheads="1"/>
            </p:cNvSpPr>
            <p:nvPr/>
          </p:nvSpPr>
          <p:spPr bwMode="auto">
            <a:xfrm>
              <a:off x="4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3" name="Rectangle 117"/>
            <p:cNvSpPr>
              <a:spLocks noChangeArrowheads="1"/>
            </p:cNvSpPr>
            <p:nvPr/>
          </p:nvSpPr>
          <p:spPr bwMode="auto">
            <a:xfrm>
              <a:off x="5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4" name="Rectangle 118"/>
            <p:cNvSpPr>
              <a:spLocks noChangeArrowheads="1"/>
            </p:cNvSpPr>
            <p:nvPr/>
          </p:nvSpPr>
          <p:spPr bwMode="auto">
            <a:xfrm>
              <a:off x="6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5" name="Rectangle 119"/>
            <p:cNvSpPr>
              <a:spLocks noChangeArrowheads="1"/>
            </p:cNvSpPr>
            <p:nvPr/>
          </p:nvSpPr>
          <p:spPr bwMode="auto">
            <a:xfrm>
              <a:off x="1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6" name="Rectangle 120"/>
            <p:cNvSpPr>
              <a:spLocks noChangeArrowheads="1"/>
            </p:cNvSpPr>
            <p:nvPr/>
          </p:nvSpPr>
          <p:spPr bwMode="auto">
            <a:xfrm>
              <a:off x="1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817" name="Rectangle 121"/>
            <p:cNvSpPr>
              <a:spLocks noChangeArrowheads="1"/>
            </p:cNvSpPr>
            <p:nvPr/>
          </p:nvSpPr>
          <p:spPr bwMode="auto">
            <a:xfrm>
              <a:off x="6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pic>
          <p:nvPicPr>
            <p:cNvPr id="157819" name="Picture 1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45"/>
              <a:ext cx="600" cy="600"/>
            </a:xfrm>
            <a:prstGeom prst="rect">
              <a:avLst/>
            </a:pr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</a:ln>
            <a:extLst/>
          </p:spPr>
        </p:pic>
        <p:sp>
          <p:nvSpPr>
            <p:cNvPr id="157818" name="Rectangle 122"/>
            <p:cNvSpPr>
              <a:spLocks noChangeArrowheads="1"/>
            </p:cNvSpPr>
            <p:nvPr/>
          </p:nvSpPr>
          <p:spPr bwMode="auto">
            <a:xfrm>
              <a:off x="600" y="2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8844" name="Text Box 124"/>
          <p:cNvSpPr txBox="1">
            <a:spLocks noChangeArrowheads="1"/>
          </p:cNvSpPr>
          <p:nvPr/>
        </p:nvSpPr>
        <p:spPr bwMode="auto">
          <a:xfrm>
            <a:off x="4690745" y="1684655"/>
            <a:ext cx="3429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780" rIns="1778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(2,1)   (2,2)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sp>
        <p:nvSpPr>
          <p:cNvPr id="158845" name="Line 125"/>
          <p:cNvSpPr>
            <a:spLocks noChangeShapeType="1"/>
          </p:cNvSpPr>
          <p:nvPr/>
        </p:nvSpPr>
        <p:spPr bwMode="auto">
          <a:xfrm>
            <a:off x="4690745" y="1532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6" name="Line 126"/>
          <p:cNvSpPr>
            <a:spLocks noChangeShapeType="1"/>
          </p:cNvSpPr>
          <p:nvPr/>
        </p:nvSpPr>
        <p:spPr bwMode="auto">
          <a:xfrm>
            <a:off x="4690745" y="2294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7" name="AutoShape 127"/>
          <p:cNvSpPr>
            <a:spLocks noChangeArrowheads="1"/>
          </p:cNvSpPr>
          <p:nvPr/>
        </p:nvSpPr>
        <p:spPr bwMode="auto">
          <a:xfrm>
            <a:off x="4157345" y="313055"/>
            <a:ext cx="1143000" cy="1600200"/>
          </a:xfrm>
          <a:custGeom>
            <a:avLst/>
            <a:gdLst>
              <a:gd name="T0" fmla="*/ 631822778 w 21600"/>
              <a:gd name="T1" fmla="*/ 2147483646 h 21600"/>
              <a:gd name="T2" fmla="*/ 1521320300 w 21600"/>
              <a:gd name="T3" fmla="*/ 2147483646 h 21600"/>
              <a:gd name="T4" fmla="*/ 1499392163 w 21600"/>
              <a:gd name="T5" fmla="*/ 2147483646 h 21600"/>
              <a:gd name="T6" fmla="*/ 362882921 w 21600"/>
              <a:gd name="T7" fmla="*/ 2147483646 h 21600"/>
              <a:gd name="T8" fmla="*/ 53640143 w 21600"/>
              <a:gd name="T9" fmla="*/ 2147483646 h 21600"/>
              <a:gd name="T10" fmla="*/ 133209877 w 21600"/>
              <a:gd name="T11" fmla="*/ 2147483646 h 21600"/>
              <a:gd name="T12" fmla="*/ 941065555 w 21600"/>
              <a:gd name="T13" fmla="*/ 2147483646 h 21600"/>
              <a:gd name="T14" fmla="*/ 631822778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43637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11506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4681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" name="AutoShape 128"/>
          <p:cNvSpPr>
            <a:spLocks noChangeArrowheads="1"/>
          </p:cNvSpPr>
          <p:nvPr/>
        </p:nvSpPr>
        <p:spPr bwMode="auto">
          <a:xfrm>
            <a:off x="7949565" y="1075055"/>
            <a:ext cx="762000" cy="838200"/>
          </a:xfrm>
          <a:custGeom>
            <a:avLst/>
            <a:gdLst>
              <a:gd name="T0" fmla="*/ 467182200 w 21600"/>
              <a:gd name="T1" fmla="*/ 944736889 h 21600"/>
              <a:gd name="T2" fmla="*/ 474162720 w 21600"/>
              <a:gd name="T3" fmla="*/ 944913066 h 21600"/>
              <a:gd name="T4" fmla="*/ 709927389 w 21600"/>
              <a:gd name="T5" fmla="*/ 631110583 h 21600"/>
              <a:gd name="T6" fmla="*/ 637397936 w 21600"/>
              <a:gd name="T7" fmla="*/ 404669727 h 21600"/>
              <a:gd name="T8" fmla="*/ 802476241 w 21600"/>
              <a:gd name="T9" fmla="*/ 175775818 h 21600"/>
              <a:gd name="T10" fmla="*/ 948325475 w 21600"/>
              <a:gd name="T11" fmla="*/ 631110583 h 21600"/>
              <a:gd name="T12" fmla="*/ 474162720 w 21600"/>
              <a:gd name="T13" fmla="*/ 1262221204 h 21600"/>
              <a:gd name="T14" fmla="*/ 460113345 w 21600"/>
              <a:gd name="T15" fmla="*/ 1261929037 h 21600"/>
              <a:gd name="T16" fmla="*/ 456601301 w 21600"/>
              <a:gd name="T17" fmla="*/ 1419647970 h 21600"/>
              <a:gd name="T18" fmla="*/ 225974028 w 21600"/>
              <a:gd name="T19" fmla="*/ 1093983754 h 21600"/>
              <a:gd name="T20" fmla="*/ 470650676 w 21600"/>
              <a:gd name="T21" fmla="*/ 787017956 h 21600"/>
              <a:gd name="T22" fmla="*/ 467182200 w 21600"/>
              <a:gd name="T23" fmla="*/ 94473688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" name="矩形 136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迷宫问题（二续）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52755" y="990600"/>
            <a:ext cx="3554095" cy="3554095"/>
            <a:chOff x="600" y="2125"/>
            <a:chExt cx="6720" cy="6720"/>
          </a:xfrm>
        </p:grpSpPr>
        <p:sp>
          <p:nvSpPr>
            <p:cNvPr id="157698" name="Rectangle 2"/>
            <p:cNvSpPr>
              <a:spLocks noChangeArrowheads="1"/>
            </p:cNvSpPr>
            <p:nvPr/>
          </p:nvSpPr>
          <p:spPr bwMode="auto">
            <a:xfrm>
              <a:off x="1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25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31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37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43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4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55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1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5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1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7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43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4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55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61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19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7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49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5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6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25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1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3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4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55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61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3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43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4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6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9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25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3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37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43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49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55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6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9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2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31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3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43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49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5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61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19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25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31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37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43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49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55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6132" y="5853"/>
              <a:ext cx="600" cy="6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6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1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3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3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4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4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5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600" y="7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600" y="3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600" y="4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600" y="4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600" y="5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600" y="5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600" y="6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600" y="7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13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13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1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3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13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13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3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3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1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600" y="8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67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67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67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6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6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67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6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67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6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2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3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1" name="Rectangle 105"/>
            <p:cNvSpPr>
              <a:spLocks noChangeArrowheads="1"/>
            </p:cNvSpPr>
            <p:nvPr/>
          </p:nvSpPr>
          <p:spPr bwMode="auto">
            <a:xfrm>
              <a:off x="4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2" name="Rectangle 106"/>
            <p:cNvSpPr>
              <a:spLocks noChangeArrowheads="1"/>
            </p:cNvSpPr>
            <p:nvPr/>
          </p:nvSpPr>
          <p:spPr bwMode="auto">
            <a:xfrm>
              <a:off x="4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3" name="Rectangle 107"/>
            <p:cNvSpPr>
              <a:spLocks noChangeArrowheads="1"/>
            </p:cNvSpPr>
            <p:nvPr/>
          </p:nvSpPr>
          <p:spPr bwMode="auto">
            <a:xfrm>
              <a:off x="5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4" name="Rectangle 108"/>
            <p:cNvSpPr>
              <a:spLocks noChangeArrowheads="1"/>
            </p:cNvSpPr>
            <p:nvPr/>
          </p:nvSpPr>
          <p:spPr bwMode="auto">
            <a:xfrm>
              <a:off x="6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5" name="Rectangle 109"/>
            <p:cNvSpPr>
              <a:spLocks noChangeArrowheads="1"/>
            </p:cNvSpPr>
            <p:nvPr/>
          </p:nvSpPr>
          <p:spPr bwMode="auto">
            <a:xfrm>
              <a:off x="1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6" name="Rectangle 110"/>
            <p:cNvSpPr>
              <a:spLocks noChangeArrowheads="1"/>
            </p:cNvSpPr>
            <p:nvPr/>
          </p:nvSpPr>
          <p:spPr bwMode="auto">
            <a:xfrm>
              <a:off x="1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7" name="Rectangle 111"/>
            <p:cNvSpPr>
              <a:spLocks noChangeArrowheads="1"/>
            </p:cNvSpPr>
            <p:nvPr/>
          </p:nvSpPr>
          <p:spPr bwMode="auto">
            <a:xfrm>
              <a:off x="6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2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3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1" name="Rectangle 115"/>
            <p:cNvSpPr>
              <a:spLocks noChangeArrowheads="1"/>
            </p:cNvSpPr>
            <p:nvPr/>
          </p:nvSpPr>
          <p:spPr bwMode="auto">
            <a:xfrm>
              <a:off x="4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2" name="Rectangle 116"/>
            <p:cNvSpPr>
              <a:spLocks noChangeArrowheads="1"/>
            </p:cNvSpPr>
            <p:nvPr/>
          </p:nvSpPr>
          <p:spPr bwMode="auto">
            <a:xfrm>
              <a:off x="4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3" name="Rectangle 117"/>
            <p:cNvSpPr>
              <a:spLocks noChangeArrowheads="1"/>
            </p:cNvSpPr>
            <p:nvPr/>
          </p:nvSpPr>
          <p:spPr bwMode="auto">
            <a:xfrm>
              <a:off x="5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4" name="Rectangle 118"/>
            <p:cNvSpPr>
              <a:spLocks noChangeArrowheads="1"/>
            </p:cNvSpPr>
            <p:nvPr/>
          </p:nvSpPr>
          <p:spPr bwMode="auto">
            <a:xfrm>
              <a:off x="6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5" name="Rectangle 119"/>
            <p:cNvSpPr>
              <a:spLocks noChangeArrowheads="1"/>
            </p:cNvSpPr>
            <p:nvPr/>
          </p:nvSpPr>
          <p:spPr bwMode="auto">
            <a:xfrm>
              <a:off x="1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6" name="Rectangle 120"/>
            <p:cNvSpPr>
              <a:spLocks noChangeArrowheads="1"/>
            </p:cNvSpPr>
            <p:nvPr/>
          </p:nvSpPr>
          <p:spPr bwMode="auto">
            <a:xfrm>
              <a:off x="1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817" name="Rectangle 121"/>
            <p:cNvSpPr>
              <a:spLocks noChangeArrowheads="1"/>
            </p:cNvSpPr>
            <p:nvPr/>
          </p:nvSpPr>
          <p:spPr bwMode="auto">
            <a:xfrm>
              <a:off x="6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pic>
          <p:nvPicPr>
            <p:cNvPr id="157819" name="Picture 1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45"/>
              <a:ext cx="600" cy="600"/>
            </a:xfrm>
            <a:prstGeom prst="rect">
              <a:avLst/>
            </a:pr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</a:ln>
            <a:extLst/>
          </p:spPr>
        </p:pic>
        <p:sp>
          <p:nvSpPr>
            <p:cNvPr id="157818" name="Rectangle 122"/>
            <p:cNvSpPr>
              <a:spLocks noChangeArrowheads="1"/>
            </p:cNvSpPr>
            <p:nvPr/>
          </p:nvSpPr>
          <p:spPr bwMode="auto">
            <a:xfrm>
              <a:off x="600" y="2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8844" name="Text Box 124"/>
          <p:cNvSpPr txBox="1">
            <a:spLocks noChangeArrowheads="1"/>
          </p:cNvSpPr>
          <p:nvPr/>
        </p:nvSpPr>
        <p:spPr bwMode="auto">
          <a:xfrm>
            <a:off x="4690745" y="1684655"/>
            <a:ext cx="3429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780" rIns="1778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(2,2)   (3,1)</a:t>
            </a:r>
          </a:p>
        </p:txBody>
      </p:sp>
      <p:sp>
        <p:nvSpPr>
          <p:cNvPr id="158845" name="Line 125"/>
          <p:cNvSpPr>
            <a:spLocks noChangeShapeType="1"/>
          </p:cNvSpPr>
          <p:nvPr/>
        </p:nvSpPr>
        <p:spPr bwMode="auto">
          <a:xfrm>
            <a:off x="4690745" y="1532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6" name="Line 126"/>
          <p:cNvSpPr>
            <a:spLocks noChangeShapeType="1"/>
          </p:cNvSpPr>
          <p:nvPr/>
        </p:nvSpPr>
        <p:spPr bwMode="auto">
          <a:xfrm>
            <a:off x="4690745" y="2294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7" name="AutoShape 127"/>
          <p:cNvSpPr>
            <a:spLocks noChangeArrowheads="1"/>
          </p:cNvSpPr>
          <p:nvPr/>
        </p:nvSpPr>
        <p:spPr bwMode="auto">
          <a:xfrm>
            <a:off x="4157345" y="313055"/>
            <a:ext cx="1143000" cy="1600200"/>
          </a:xfrm>
          <a:custGeom>
            <a:avLst/>
            <a:gdLst>
              <a:gd name="T0" fmla="*/ 631822778 w 21600"/>
              <a:gd name="T1" fmla="*/ 2147483646 h 21600"/>
              <a:gd name="T2" fmla="*/ 1521320300 w 21600"/>
              <a:gd name="T3" fmla="*/ 2147483646 h 21600"/>
              <a:gd name="T4" fmla="*/ 1499392163 w 21600"/>
              <a:gd name="T5" fmla="*/ 2147483646 h 21600"/>
              <a:gd name="T6" fmla="*/ 362882921 w 21600"/>
              <a:gd name="T7" fmla="*/ 2147483646 h 21600"/>
              <a:gd name="T8" fmla="*/ 53640143 w 21600"/>
              <a:gd name="T9" fmla="*/ 2147483646 h 21600"/>
              <a:gd name="T10" fmla="*/ 133209877 w 21600"/>
              <a:gd name="T11" fmla="*/ 2147483646 h 21600"/>
              <a:gd name="T12" fmla="*/ 941065555 w 21600"/>
              <a:gd name="T13" fmla="*/ 2147483646 h 21600"/>
              <a:gd name="T14" fmla="*/ 631822778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43637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3" name="椭圆形标注 2"/>
          <p:cNvSpPr>
            <a:spLocks noChangeArrowheads="1"/>
          </p:cNvSpPr>
          <p:nvPr/>
        </p:nvSpPr>
        <p:spPr bwMode="auto">
          <a:xfrm>
            <a:off x="4719955" y="3231198"/>
            <a:ext cx="3744913" cy="1223962"/>
          </a:xfrm>
          <a:prstGeom prst="wedgeEllipseCallout">
            <a:avLst>
              <a:gd name="adj1" fmla="val -35713"/>
              <a:gd name="adj2" fmla="val -119519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Arial" panose="020B0604020202020204" pitchFamily="34" charset="0"/>
              </a:rPr>
              <a:t>出队时，令其可行的邻接位置入队，同时将步数标记在相应的迷宫位置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1506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681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506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" name="AutoShape 128"/>
          <p:cNvSpPr>
            <a:spLocks noChangeArrowheads="1"/>
          </p:cNvSpPr>
          <p:nvPr/>
        </p:nvSpPr>
        <p:spPr bwMode="auto">
          <a:xfrm>
            <a:off x="7949565" y="1075055"/>
            <a:ext cx="762000" cy="838200"/>
          </a:xfrm>
          <a:custGeom>
            <a:avLst/>
            <a:gdLst>
              <a:gd name="T0" fmla="*/ 467182200 w 21600"/>
              <a:gd name="T1" fmla="*/ 944736889 h 21600"/>
              <a:gd name="T2" fmla="*/ 474162720 w 21600"/>
              <a:gd name="T3" fmla="*/ 944913066 h 21600"/>
              <a:gd name="T4" fmla="*/ 709927389 w 21600"/>
              <a:gd name="T5" fmla="*/ 631110583 h 21600"/>
              <a:gd name="T6" fmla="*/ 637397936 w 21600"/>
              <a:gd name="T7" fmla="*/ 404669727 h 21600"/>
              <a:gd name="T8" fmla="*/ 802476241 w 21600"/>
              <a:gd name="T9" fmla="*/ 175775818 h 21600"/>
              <a:gd name="T10" fmla="*/ 948325475 w 21600"/>
              <a:gd name="T11" fmla="*/ 631110583 h 21600"/>
              <a:gd name="T12" fmla="*/ 474162720 w 21600"/>
              <a:gd name="T13" fmla="*/ 1262221204 h 21600"/>
              <a:gd name="T14" fmla="*/ 460113345 w 21600"/>
              <a:gd name="T15" fmla="*/ 1261929037 h 21600"/>
              <a:gd name="T16" fmla="*/ 456601301 w 21600"/>
              <a:gd name="T17" fmla="*/ 1419647970 h 21600"/>
              <a:gd name="T18" fmla="*/ 225974028 w 21600"/>
              <a:gd name="T19" fmla="*/ 1093983754 h 21600"/>
              <a:gd name="T20" fmla="*/ 470650676 w 21600"/>
              <a:gd name="T21" fmla="*/ 787017956 h 21600"/>
              <a:gd name="T22" fmla="*/ 467182200 w 21600"/>
              <a:gd name="T23" fmla="*/ 94473688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9" name="矩形 138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迷宫问题（二续）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52755" y="990600"/>
            <a:ext cx="3554095" cy="3554095"/>
            <a:chOff x="600" y="2125"/>
            <a:chExt cx="6720" cy="6720"/>
          </a:xfrm>
        </p:grpSpPr>
        <p:sp>
          <p:nvSpPr>
            <p:cNvPr id="157698" name="Rectangle 2"/>
            <p:cNvSpPr>
              <a:spLocks noChangeArrowheads="1"/>
            </p:cNvSpPr>
            <p:nvPr/>
          </p:nvSpPr>
          <p:spPr bwMode="auto">
            <a:xfrm>
              <a:off x="1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25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31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37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43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4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55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1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5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1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7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43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4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55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61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19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7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49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5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6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25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1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3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4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55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61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3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43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4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6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9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25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3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37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43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49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55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6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9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2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31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3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43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49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5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61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19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25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31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37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43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49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55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6132" y="5853"/>
              <a:ext cx="600" cy="6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6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1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3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3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4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4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5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600" y="7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600" y="3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600" y="4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600" y="4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600" y="5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600" y="5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600" y="6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600" y="7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13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13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1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3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13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13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3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3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1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600" y="8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67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67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67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6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6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67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6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67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6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2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3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1" name="Rectangle 105"/>
            <p:cNvSpPr>
              <a:spLocks noChangeArrowheads="1"/>
            </p:cNvSpPr>
            <p:nvPr/>
          </p:nvSpPr>
          <p:spPr bwMode="auto">
            <a:xfrm>
              <a:off x="4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2" name="Rectangle 106"/>
            <p:cNvSpPr>
              <a:spLocks noChangeArrowheads="1"/>
            </p:cNvSpPr>
            <p:nvPr/>
          </p:nvSpPr>
          <p:spPr bwMode="auto">
            <a:xfrm>
              <a:off x="4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3" name="Rectangle 107"/>
            <p:cNvSpPr>
              <a:spLocks noChangeArrowheads="1"/>
            </p:cNvSpPr>
            <p:nvPr/>
          </p:nvSpPr>
          <p:spPr bwMode="auto">
            <a:xfrm>
              <a:off x="5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4" name="Rectangle 108"/>
            <p:cNvSpPr>
              <a:spLocks noChangeArrowheads="1"/>
            </p:cNvSpPr>
            <p:nvPr/>
          </p:nvSpPr>
          <p:spPr bwMode="auto">
            <a:xfrm>
              <a:off x="6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5" name="Rectangle 109"/>
            <p:cNvSpPr>
              <a:spLocks noChangeArrowheads="1"/>
            </p:cNvSpPr>
            <p:nvPr/>
          </p:nvSpPr>
          <p:spPr bwMode="auto">
            <a:xfrm>
              <a:off x="1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6" name="Rectangle 110"/>
            <p:cNvSpPr>
              <a:spLocks noChangeArrowheads="1"/>
            </p:cNvSpPr>
            <p:nvPr/>
          </p:nvSpPr>
          <p:spPr bwMode="auto">
            <a:xfrm>
              <a:off x="1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7" name="Rectangle 111"/>
            <p:cNvSpPr>
              <a:spLocks noChangeArrowheads="1"/>
            </p:cNvSpPr>
            <p:nvPr/>
          </p:nvSpPr>
          <p:spPr bwMode="auto">
            <a:xfrm>
              <a:off x="6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2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3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1" name="Rectangle 115"/>
            <p:cNvSpPr>
              <a:spLocks noChangeArrowheads="1"/>
            </p:cNvSpPr>
            <p:nvPr/>
          </p:nvSpPr>
          <p:spPr bwMode="auto">
            <a:xfrm>
              <a:off x="4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2" name="Rectangle 116"/>
            <p:cNvSpPr>
              <a:spLocks noChangeArrowheads="1"/>
            </p:cNvSpPr>
            <p:nvPr/>
          </p:nvSpPr>
          <p:spPr bwMode="auto">
            <a:xfrm>
              <a:off x="4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3" name="Rectangle 117"/>
            <p:cNvSpPr>
              <a:spLocks noChangeArrowheads="1"/>
            </p:cNvSpPr>
            <p:nvPr/>
          </p:nvSpPr>
          <p:spPr bwMode="auto">
            <a:xfrm>
              <a:off x="5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4" name="Rectangle 118"/>
            <p:cNvSpPr>
              <a:spLocks noChangeArrowheads="1"/>
            </p:cNvSpPr>
            <p:nvPr/>
          </p:nvSpPr>
          <p:spPr bwMode="auto">
            <a:xfrm>
              <a:off x="6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5" name="Rectangle 119"/>
            <p:cNvSpPr>
              <a:spLocks noChangeArrowheads="1"/>
            </p:cNvSpPr>
            <p:nvPr/>
          </p:nvSpPr>
          <p:spPr bwMode="auto">
            <a:xfrm>
              <a:off x="1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6" name="Rectangle 120"/>
            <p:cNvSpPr>
              <a:spLocks noChangeArrowheads="1"/>
            </p:cNvSpPr>
            <p:nvPr/>
          </p:nvSpPr>
          <p:spPr bwMode="auto">
            <a:xfrm>
              <a:off x="1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817" name="Rectangle 121"/>
            <p:cNvSpPr>
              <a:spLocks noChangeArrowheads="1"/>
            </p:cNvSpPr>
            <p:nvPr/>
          </p:nvSpPr>
          <p:spPr bwMode="auto">
            <a:xfrm>
              <a:off x="6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pic>
          <p:nvPicPr>
            <p:cNvPr id="157819" name="Picture 1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45"/>
              <a:ext cx="600" cy="600"/>
            </a:xfrm>
            <a:prstGeom prst="rect">
              <a:avLst/>
            </a:pr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</a:ln>
            <a:extLst/>
          </p:spPr>
        </p:pic>
        <p:sp>
          <p:nvSpPr>
            <p:cNvPr id="157818" name="Rectangle 122"/>
            <p:cNvSpPr>
              <a:spLocks noChangeArrowheads="1"/>
            </p:cNvSpPr>
            <p:nvPr/>
          </p:nvSpPr>
          <p:spPr bwMode="auto">
            <a:xfrm>
              <a:off x="600" y="2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8844" name="Text Box 124"/>
          <p:cNvSpPr txBox="1">
            <a:spLocks noChangeArrowheads="1"/>
          </p:cNvSpPr>
          <p:nvPr/>
        </p:nvSpPr>
        <p:spPr bwMode="auto">
          <a:xfrm>
            <a:off x="4690745" y="1684655"/>
            <a:ext cx="3429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780" rIns="1778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(3,2)   (4,1)</a:t>
            </a:r>
          </a:p>
        </p:txBody>
      </p:sp>
      <p:sp>
        <p:nvSpPr>
          <p:cNvPr id="158845" name="Line 125"/>
          <p:cNvSpPr>
            <a:spLocks noChangeShapeType="1"/>
          </p:cNvSpPr>
          <p:nvPr/>
        </p:nvSpPr>
        <p:spPr bwMode="auto">
          <a:xfrm>
            <a:off x="4690745" y="1532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6" name="Line 126"/>
          <p:cNvSpPr>
            <a:spLocks noChangeShapeType="1"/>
          </p:cNvSpPr>
          <p:nvPr/>
        </p:nvSpPr>
        <p:spPr bwMode="auto">
          <a:xfrm>
            <a:off x="4690745" y="2294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7" name="AutoShape 127"/>
          <p:cNvSpPr>
            <a:spLocks noChangeArrowheads="1"/>
          </p:cNvSpPr>
          <p:nvPr/>
        </p:nvSpPr>
        <p:spPr bwMode="auto">
          <a:xfrm>
            <a:off x="4157345" y="313055"/>
            <a:ext cx="1143000" cy="1600200"/>
          </a:xfrm>
          <a:custGeom>
            <a:avLst/>
            <a:gdLst>
              <a:gd name="T0" fmla="*/ 631822778 w 21600"/>
              <a:gd name="T1" fmla="*/ 2147483646 h 21600"/>
              <a:gd name="T2" fmla="*/ 1521320300 w 21600"/>
              <a:gd name="T3" fmla="*/ 2147483646 h 21600"/>
              <a:gd name="T4" fmla="*/ 1499392163 w 21600"/>
              <a:gd name="T5" fmla="*/ 2147483646 h 21600"/>
              <a:gd name="T6" fmla="*/ 362882921 w 21600"/>
              <a:gd name="T7" fmla="*/ 2147483646 h 21600"/>
              <a:gd name="T8" fmla="*/ 53640143 w 21600"/>
              <a:gd name="T9" fmla="*/ 2147483646 h 21600"/>
              <a:gd name="T10" fmla="*/ 133209877 w 21600"/>
              <a:gd name="T11" fmla="*/ 2147483646 h 21600"/>
              <a:gd name="T12" fmla="*/ 941065555 w 21600"/>
              <a:gd name="T13" fmla="*/ 2147483646 h 21600"/>
              <a:gd name="T14" fmla="*/ 631822778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43637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椭圆形标注 2"/>
          <p:cNvSpPr>
            <a:spLocks noChangeArrowheads="1"/>
          </p:cNvSpPr>
          <p:nvPr/>
        </p:nvSpPr>
        <p:spPr bwMode="auto">
          <a:xfrm>
            <a:off x="4719955" y="3231198"/>
            <a:ext cx="3744913" cy="1223962"/>
          </a:xfrm>
          <a:prstGeom prst="wedgeEllipseCallout">
            <a:avLst>
              <a:gd name="adj1" fmla="val -35713"/>
              <a:gd name="adj2" fmla="val -119519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Arial" panose="020B0604020202020204" pitchFamily="34" charset="0"/>
              </a:rPr>
              <a:t>出队时，令其可行的邻接位置入队，同时将步数标记在相应的迷宫位置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1506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681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506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45161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50620" y="2608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AutoShape 128"/>
          <p:cNvSpPr>
            <a:spLocks noChangeArrowheads="1"/>
          </p:cNvSpPr>
          <p:nvPr/>
        </p:nvSpPr>
        <p:spPr bwMode="auto">
          <a:xfrm>
            <a:off x="7949565" y="1075055"/>
            <a:ext cx="762000" cy="838200"/>
          </a:xfrm>
          <a:custGeom>
            <a:avLst/>
            <a:gdLst>
              <a:gd name="T0" fmla="*/ 467182200 w 21600"/>
              <a:gd name="T1" fmla="*/ 944736889 h 21600"/>
              <a:gd name="T2" fmla="*/ 474162720 w 21600"/>
              <a:gd name="T3" fmla="*/ 944913066 h 21600"/>
              <a:gd name="T4" fmla="*/ 709927389 w 21600"/>
              <a:gd name="T5" fmla="*/ 631110583 h 21600"/>
              <a:gd name="T6" fmla="*/ 637397936 w 21600"/>
              <a:gd name="T7" fmla="*/ 404669727 h 21600"/>
              <a:gd name="T8" fmla="*/ 802476241 w 21600"/>
              <a:gd name="T9" fmla="*/ 175775818 h 21600"/>
              <a:gd name="T10" fmla="*/ 948325475 w 21600"/>
              <a:gd name="T11" fmla="*/ 631110583 h 21600"/>
              <a:gd name="T12" fmla="*/ 474162720 w 21600"/>
              <a:gd name="T13" fmla="*/ 1262221204 h 21600"/>
              <a:gd name="T14" fmla="*/ 460113345 w 21600"/>
              <a:gd name="T15" fmla="*/ 1261929037 h 21600"/>
              <a:gd name="T16" fmla="*/ 456601301 w 21600"/>
              <a:gd name="T17" fmla="*/ 1419647970 h 21600"/>
              <a:gd name="T18" fmla="*/ 225974028 w 21600"/>
              <a:gd name="T19" fmla="*/ 1093983754 h 21600"/>
              <a:gd name="T20" fmla="*/ 470650676 w 21600"/>
              <a:gd name="T21" fmla="*/ 787017956 h 21600"/>
              <a:gd name="T22" fmla="*/ 467182200 w 21600"/>
              <a:gd name="T23" fmla="*/ 94473688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" name="矩形 14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迷宫问题（二续）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52755" y="990600"/>
            <a:ext cx="3554095" cy="3554095"/>
            <a:chOff x="600" y="2125"/>
            <a:chExt cx="6720" cy="6720"/>
          </a:xfrm>
        </p:grpSpPr>
        <p:sp>
          <p:nvSpPr>
            <p:cNvPr id="157698" name="Rectangle 2"/>
            <p:cNvSpPr>
              <a:spLocks noChangeArrowheads="1"/>
            </p:cNvSpPr>
            <p:nvPr/>
          </p:nvSpPr>
          <p:spPr bwMode="auto">
            <a:xfrm>
              <a:off x="1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25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31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37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43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4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55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1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5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1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7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43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4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55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61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19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7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49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5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6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25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1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3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4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55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61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3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43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4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6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9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25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3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37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43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49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55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6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9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2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31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3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43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49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5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61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19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25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31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37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43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49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55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6132" y="5853"/>
              <a:ext cx="600" cy="6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6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1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3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3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4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4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5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600" y="7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600" y="3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600" y="4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600" y="4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600" y="5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600" y="5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600" y="6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600" y="7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13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13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1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3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13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13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3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3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1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600" y="8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67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67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67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6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6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67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6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67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6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2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3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1" name="Rectangle 105"/>
            <p:cNvSpPr>
              <a:spLocks noChangeArrowheads="1"/>
            </p:cNvSpPr>
            <p:nvPr/>
          </p:nvSpPr>
          <p:spPr bwMode="auto">
            <a:xfrm>
              <a:off x="4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2" name="Rectangle 106"/>
            <p:cNvSpPr>
              <a:spLocks noChangeArrowheads="1"/>
            </p:cNvSpPr>
            <p:nvPr/>
          </p:nvSpPr>
          <p:spPr bwMode="auto">
            <a:xfrm>
              <a:off x="4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3" name="Rectangle 107"/>
            <p:cNvSpPr>
              <a:spLocks noChangeArrowheads="1"/>
            </p:cNvSpPr>
            <p:nvPr/>
          </p:nvSpPr>
          <p:spPr bwMode="auto">
            <a:xfrm>
              <a:off x="5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4" name="Rectangle 108"/>
            <p:cNvSpPr>
              <a:spLocks noChangeArrowheads="1"/>
            </p:cNvSpPr>
            <p:nvPr/>
          </p:nvSpPr>
          <p:spPr bwMode="auto">
            <a:xfrm>
              <a:off x="6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5" name="Rectangle 109"/>
            <p:cNvSpPr>
              <a:spLocks noChangeArrowheads="1"/>
            </p:cNvSpPr>
            <p:nvPr/>
          </p:nvSpPr>
          <p:spPr bwMode="auto">
            <a:xfrm>
              <a:off x="1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6" name="Rectangle 110"/>
            <p:cNvSpPr>
              <a:spLocks noChangeArrowheads="1"/>
            </p:cNvSpPr>
            <p:nvPr/>
          </p:nvSpPr>
          <p:spPr bwMode="auto">
            <a:xfrm>
              <a:off x="1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7" name="Rectangle 111"/>
            <p:cNvSpPr>
              <a:spLocks noChangeArrowheads="1"/>
            </p:cNvSpPr>
            <p:nvPr/>
          </p:nvSpPr>
          <p:spPr bwMode="auto">
            <a:xfrm>
              <a:off x="6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2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3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1" name="Rectangle 115"/>
            <p:cNvSpPr>
              <a:spLocks noChangeArrowheads="1"/>
            </p:cNvSpPr>
            <p:nvPr/>
          </p:nvSpPr>
          <p:spPr bwMode="auto">
            <a:xfrm>
              <a:off x="4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2" name="Rectangle 116"/>
            <p:cNvSpPr>
              <a:spLocks noChangeArrowheads="1"/>
            </p:cNvSpPr>
            <p:nvPr/>
          </p:nvSpPr>
          <p:spPr bwMode="auto">
            <a:xfrm>
              <a:off x="4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3" name="Rectangle 117"/>
            <p:cNvSpPr>
              <a:spLocks noChangeArrowheads="1"/>
            </p:cNvSpPr>
            <p:nvPr/>
          </p:nvSpPr>
          <p:spPr bwMode="auto">
            <a:xfrm>
              <a:off x="5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4" name="Rectangle 118"/>
            <p:cNvSpPr>
              <a:spLocks noChangeArrowheads="1"/>
            </p:cNvSpPr>
            <p:nvPr/>
          </p:nvSpPr>
          <p:spPr bwMode="auto">
            <a:xfrm>
              <a:off x="6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5" name="Rectangle 119"/>
            <p:cNvSpPr>
              <a:spLocks noChangeArrowheads="1"/>
            </p:cNvSpPr>
            <p:nvPr/>
          </p:nvSpPr>
          <p:spPr bwMode="auto">
            <a:xfrm>
              <a:off x="1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6" name="Rectangle 120"/>
            <p:cNvSpPr>
              <a:spLocks noChangeArrowheads="1"/>
            </p:cNvSpPr>
            <p:nvPr/>
          </p:nvSpPr>
          <p:spPr bwMode="auto">
            <a:xfrm>
              <a:off x="1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817" name="Rectangle 121"/>
            <p:cNvSpPr>
              <a:spLocks noChangeArrowheads="1"/>
            </p:cNvSpPr>
            <p:nvPr/>
          </p:nvSpPr>
          <p:spPr bwMode="auto">
            <a:xfrm>
              <a:off x="6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pic>
          <p:nvPicPr>
            <p:cNvPr id="157819" name="Picture 1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45"/>
              <a:ext cx="600" cy="600"/>
            </a:xfrm>
            <a:prstGeom prst="rect">
              <a:avLst/>
            </a:pr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</a:ln>
            <a:extLst/>
          </p:spPr>
        </p:pic>
        <p:sp>
          <p:nvSpPr>
            <p:cNvPr id="157818" name="Rectangle 122"/>
            <p:cNvSpPr>
              <a:spLocks noChangeArrowheads="1"/>
            </p:cNvSpPr>
            <p:nvPr/>
          </p:nvSpPr>
          <p:spPr bwMode="auto">
            <a:xfrm>
              <a:off x="600" y="2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8844" name="Text Box 124"/>
          <p:cNvSpPr txBox="1">
            <a:spLocks noChangeArrowheads="1"/>
          </p:cNvSpPr>
          <p:nvPr/>
        </p:nvSpPr>
        <p:spPr bwMode="auto">
          <a:xfrm>
            <a:off x="4690745" y="1684655"/>
            <a:ext cx="3429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780" rIns="1778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(3,3)   (5,1)</a:t>
            </a:r>
          </a:p>
        </p:txBody>
      </p:sp>
      <p:sp>
        <p:nvSpPr>
          <p:cNvPr id="158845" name="Line 125"/>
          <p:cNvSpPr>
            <a:spLocks noChangeShapeType="1"/>
          </p:cNvSpPr>
          <p:nvPr/>
        </p:nvSpPr>
        <p:spPr bwMode="auto">
          <a:xfrm>
            <a:off x="4690745" y="1532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6" name="Line 126"/>
          <p:cNvSpPr>
            <a:spLocks noChangeShapeType="1"/>
          </p:cNvSpPr>
          <p:nvPr/>
        </p:nvSpPr>
        <p:spPr bwMode="auto">
          <a:xfrm>
            <a:off x="4690745" y="2294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7" name="AutoShape 127"/>
          <p:cNvSpPr>
            <a:spLocks noChangeArrowheads="1"/>
          </p:cNvSpPr>
          <p:nvPr/>
        </p:nvSpPr>
        <p:spPr bwMode="auto">
          <a:xfrm>
            <a:off x="4157345" y="313055"/>
            <a:ext cx="1143000" cy="1600200"/>
          </a:xfrm>
          <a:custGeom>
            <a:avLst/>
            <a:gdLst>
              <a:gd name="T0" fmla="*/ 631822778 w 21600"/>
              <a:gd name="T1" fmla="*/ 2147483646 h 21600"/>
              <a:gd name="T2" fmla="*/ 1521320300 w 21600"/>
              <a:gd name="T3" fmla="*/ 2147483646 h 21600"/>
              <a:gd name="T4" fmla="*/ 1499392163 w 21600"/>
              <a:gd name="T5" fmla="*/ 2147483646 h 21600"/>
              <a:gd name="T6" fmla="*/ 362882921 w 21600"/>
              <a:gd name="T7" fmla="*/ 2147483646 h 21600"/>
              <a:gd name="T8" fmla="*/ 53640143 w 21600"/>
              <a:gd name="T9" fmla="*/ 2147483646 h 21600"/>
              <a:gd name="T10" fmla="*/ 133209877 w 21600"/>
              <a:gd name="T11" fmla="*/ 2147483646 h 21600"/>
              <a:gd name="T12" fmla="*/ 941065555 w 21600"/>
              <a:gd name="T13" fmla="*/ 2147483646 h 21600"/>
              <a:gd name="T14" fmla="*/ 631822778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43637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椭圆形标注 2"/>
          <p:cNvSpPr>
            <a:spLocks noChangeArrowheads="1"/>
          </p:cNvSpPr>
          <p:nvPr/>
        </p:nvSpPr>
        <p:spPr bwMode="auto">
          <a:xfrm>
            <a:off x="4719955" y="3231198"/>
            <a:ext cx="3744913" cy="1223962"/>
          </a:xfrm>
          <a:prstGeom prst="wedgeEllipseCallout">
            <a:avLst>
              <a:gd name="adj1" fmla="val -35713"/>
              <a:gd name="adj2" fmla="val -119519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Arial" panose="020B0604020202020204" pitchFamily="34" charset="0"/>
              </a:rPr>
              <a:t>出队时，令其可行的邻接位置入队，同时将步数标记在相应的迷宫位置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1506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681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506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45161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50620" y="2608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93875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506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2" name="AutoShape 128"/>
          <p:cNvSpPr>
            <a:spLocks noChangeArrowheads="1"/>
          </p:cNvSpPr>
          <p:nvPr/>
        </p:nvSpPr>
        <p:spPr bwMode="auto">
          <a:xfrm>
            <a:off x="7949565" y="1075055"/>
            <a:ext cx="762000" cy="838200"/>
          </a:xfrm>
          <a:custGeom>
            <a:avLst/>
            <a:gdLst>
              <a:gd name="T0" fmla="*/ 467182200 w 21600"/>
              <a:gd name="T1" fmla="*/ 944736889 h 21600"/>
              <a:gd name="T2" fmla="*/ 474162720 w 21600"/>
              <a:gd name="T3" fmla="*/ 944913066 h 21600"/>
              <a:gd name="T4" fmla="*/ 709927389 w 21600"/>
              <a:gd name="T5" fmla="*/ 631110583 h 21600"/>
              <a:gd name="T6" fmla="*/ 637397936 w 21600"/>
              <a:gd name="T7" fmla="*/ 404669727 h 21600"/>
              <a:gd name="T8" fmla="*/ 802476241 w 21600"/>
              <a:gd name="T9" fmla="*/ 175775818 h 21600"/>
              <a:gd name="T10" fmla="*/ 948325475 w 21600"/>
              <a:gd name="T11" fmla="*/ 631110583 h 21600"/>
              <a:gd name="T12" fmla="*/ 474162720 w 21600"/>
              <a:gd name="T13" fmla="*/ 1262221204 h 21600"/>
              <a:gd name="T14" fmla="*/ 460113345 w 21600"/>
              <a:gd name="T15" fmla="*/ 1261929037 h 21600"/>
              <a:gd name="T16" fmla="*/ 456601301 w 21600"/>
              <a:gd name="T17" fmla="*/ 1419647970 h 21600"/>
              <a:gd name="T18" fmla="*/ 225974028 w 21600"/>
              <a:gd name="T19" fmla="*/ 1093983754 h 21600"/>
              <a:gd name="T20" fmla="*/ 470650676 w 21600"/>
              <a:gd name="T21" fmla="*/ 787017956 h 21600"/>
              <a:gd name="T22" fmla="*/ 467182200 w 21600"/>
              <a:gd name="T23" fmla="*/ 94473688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" name="矩形 142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迷宫问题（二续）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52755" y="990600"/>
            <a:ext cx="3554095" cy="3554095"/>
            <a:chOff x="600" y="2125"/>
            <a:chExt cx="6720" cy="6720"/>
          </a:xfrm>
        </p:grpSpPr>
        <p:sp>
          <p:nvSpPr>
            <p:cNvPr id="157698" name="Rectangle 2"/>
            <p:cNvSpPr>
              <a:spLocks noChangeArrowheads="1"/>
            </p:cNvSpPr>
            <p:nvPr/>
          </p:nvSpPr>
          <p:spPr bwMode="auto">
            <a:xfrm>
              <a:off x="1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25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31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37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43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4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55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1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5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1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7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43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4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55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61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19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7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49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5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6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25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1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3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4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55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61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3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43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4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6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9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25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3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37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43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49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55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6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9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2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31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3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43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49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5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61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19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25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31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37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43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49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55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6132" y="5853"/>
              <a:ext cx="600" cy="6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6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1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3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3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4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4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5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600" y="7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600" y="3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600" y="4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600" y="4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600" y="5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600" y="5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600" y="6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600" y="7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13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13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1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3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13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13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3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3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1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600" y="8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67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67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67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6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6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67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6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67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6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2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3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1" name="Rectangle 105"/>
            <p:cNvSpPr>
              <a:spLocks noChangeArrowheads="1"/>
            </p:cNvSpPr>
            <p:nvPr/>
          </p:nvSpPr>
          <p:spPr bwMode="auto">
            <a:xfrm>
              <a:off x="4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2" name="Rectangle 106"/>
            <p:cNvSpPr>
              <a:spLocks noChangeArrowheads="1"/>
            </p:cNvSpPr>
            <p:nvPr/>
          </p:nvSpPr>
          <p:spPr bwMode="auto">
            <a:xfrm>
              <a:off x="4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3" name="Rectangle 107"/>
            <p:cNvSpPr>
              <a:spLocks noChangeArrowheads="1"/>
            </p:cNvSpPr>
            <p:nvPr/>
          </p:nvSpPr>
          <p:spPr bwMode="auto">
            <a:xfrm>
              <a:off x="5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4" name="Rectangle 108"/>
            <p:cNvSpPr>
              <a:spLocks noChangeArrowheads="1"/>
            </p:cNvSpPr>
            <p:nvPr/>
          </p:nvSpPr>
          <p:spPr bwMode="auto">
            <a:xfrm>
              <a:off x="6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5" name="Rectangle 109"/>
            <p:cNvSpPr>
              <a:spLocks noChangeArrowheads="1"/>
            </p:cNvSpPr>
            <p:nvPr/>
          </p:nvSpPr>
          <p:spPr bwMode="auto">
            <a:xfrm>
              <a:off x="1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6" name="Rectangle 110"/>
            <p:cNvSpPr>
              <a:spLocks noChangeArrowheads="1"/>
            </p:cNvSpPr>
            <p:nvPr/>
          </p:nvSpPr>
          <p:spPr bwMode="auto">
            <a:xfrm>
              <a:off x="1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7" name="Rectangle 111"/>
            <p:cNvSpPr>
              <a:spLocks noChangeArrowheads="1"/>
            </p:cNvSpPr>
            <p:nvPr/>
          </p:nvSpPr>
          <p:spPr bwMode="auto">
            <a:xfrm>
              <a:off x="6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2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3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1" name="Rectangle 115"/>
            <p:cNvSpPr>
              <a:spLocks noChangeArrowheads="1"/>
            </p:cNvSpPr>
            <p:nvPr/>
          </p:nvSpPr>
          <p:spPr bwMode="auto">
            <a:xfrm>
              <a:off x="4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2" name="Rectangle 116"/>
            <p:cNvSpPr>
              <a:spLocks noChangeArrowheads="1"/>
            </p:cNvSpPr>
            <p:nvPr/>
          </p:nvSpPr>
          <p:spPr bwMode="auto">
            <a:xfrm>
              <a:off x="4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3" name="Rectangle 117"/>
            <p:cNvSpPr>
              <a:spLocks noChangeArrowheads="1"/>
            </p:cNvSpPr>
            <p:nvPr/>
          </p:nvSpPr>
          <p:spPr bwMode="auto">
            <a:xfrm>
              <a:off x="5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4" name="Rectangle 118"/>
            <p:cNvSpPr>
              <a:spLocks noChangeArrowheads="1"/>
            </p:cNvSpPr>
            <p:nvPr/>
          </p:nvSpPr>
          <p:spPr bwMode="auto">
            <a:xfrm>
              <a:off x="6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5" name="Rectangle 119"/>
            <p:cNvSpPr>
              <a:spLocks noChangeArrowheads="1"/>
            </p:cNvSpPr>
            <p:nvPr/>
          </p:nvSpPr>
          <p:spPr bwMode="auto">
            <a:xfrm>
              <a:off x="1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6" name="Rectangle 120"/>
            <p:cNvSpPr>
              <a:spLocks noChangeArrowheads="1"/>
            </p:cNvSpPr>
            <p:nvPr/>
          </p:nvSpPr>
          <p:spPr bwMode="auto">
            <a:xfrm>
              <a:off x="1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817" name="Rectangle 121"/>
            <p:cNvSpPr>
              <a:spLocks noChangeArrowheads="1"/>
            </p:cNvSpPr>
            <p:nvPr/>
          </p:nvSpPr>
          <p:spPr bwMode="auto">
            <a:xfrm>
              <a:off x="6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pic>
          <p:nvPicPr>
            <p:cNvPr id="157819" name="Picture 1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45"/>
              <a:ext cx="600" cy="600"/>
            </a:xfrm>
            <a:prstGeom prst="rect">
              <a:avLst/>
            </a:pr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</a:ln>
            <a:extLst/>
          </p:spPr>
        </p:pic>
        <p:sp>
          <p:nvSpPr>
            <p:cNvPr id="157818" name="Rectangle 122"/>
            <p:cNvSpPr>
              <a:spLocks noChangeArrowheads="1"/>
            </p:cNvSpPr>
            <p:nvPr/>
          </p:nvSpPr>
          <p:spPr bwMode="auto">
            <a:xfrm>
              <a:off x="600" y="2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8844" name="Text Box 124"/>
          <p:cNvSpPr txBox="1">
            <a:spLocks noChangeArrowheads="1"/>
          </p:cNvSpPr>
          <p:nvPr/>
        </p:nvSpPr>
        <p:spPr bwMode="auto">
          <a:xfrm>
            <a:off x="4690745" y="1684655"/>
            <a:ext cx="3429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780" rIns="1778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(3,4)   (5,2)   (6,1)</a:t>
            </a:r>
          </a:p>
        </p:txBody>
      </p:sp>
      <p:sp>
        <p:nvSpPr>
          <p:cNvPr id="158845" name="Line 125"/>
          <p:cNvSpPr>
            <a:spLocks noChangeShapeType="1"/>
          </p:cNvSpPr>
          <p:nvPr/>
        </p:nvSpPr>
        <p:spPr bwMode="auto">
          <a:xfrm>
            <a:off x="4690745" y="1532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6" name="Line 126"/>
          <p:cNvSpPr>
            <a:spLocks noChangeShapeType="1"/>
          </p:cNvSpPr>
          <p:nvPr/>
        </p:nvSpPr>
        <p:spPr bwMode="auto">
          <a:xfrm>
            <a:off x="4690745" y="2294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7" name="AutoShape 127"/>
          <p:cNvSpPr>
            <a:spLocks noChangeArrowheads="1"/>
          </p:cNvSpPr>
          <p:nvPr/>
        </p:nvSpPr>
        <p:spPr bwMode="auto">
          <a:xfrm>
            <a:off x="4157345" y="313055"/>
            <a:ext cx="1143000" cy="1600200"/>
          </a:xfrm>
          <a:custGeom>
            <a:avLst/>
            <a:gdLst>
              <a:gd name="T0" fmla="*/ 631822778 w 21600"/>
              <a:gd name="T1" fmla="*/ 2147483646 h 21600"/>
              <a:gd name="T2" fmla="*/ 1521320300 w 21600"/>
              <a:gd name="T3" fmla="*/ 2147483646 h 21600"/>
              <a:gd name="T4" fmla="*/ 1499392163 w 21600"/>
              <a:gd name="T5" fmla="*/ 2147483646 h 21600"/>
              <a:gd name="T6" fmla="*/ 362882921 w 21600"/>
              <a:gd name="T7" fmla="*/ 2147483646 h 21600"/>
              <a:gd name="T8" fmla="*/ 53640143 w 21600"/>
              <a:gd name="T9" fmla="*/ 2147483646 h 21600"/>
              <a:gd name="T10" fmla="*/ 133209877 w 21600"/>
              <a:gd name="T11" fmla="*/ 2147483646 h 21600"/>
              <a:gd name="T12" fmla="*/ 941065555 w 21600"/>
              <a:gd name="T13" fmla="*/ 2147483646 h 21600"/>
              <a:gd name="T14" fmla="*/ 631822778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848" name="AutoShape 128"/>
          <p:cNvSpPr>
            <a:spLocks noChangeArrowheads="1"/>
          </p:cNvSpPr>
          <p:nvPr/>
        </p:nvSpPr>
        <p:spPr bwMode="auto">
          <a:xfrm>
            <a:off x="7949565" y="1075055"/>
            <a:ext cx="762000" cy="838200"/>
          </a:xfrm>
          <a:custGeom>
            <a:avLst/>
            <a:gdLst>
              <a:gd name="T0" fmla="*/ 467182200 w 21600"/>
              <a:gd name="T1" fmla="*/ 944736889 h 21600"/>
              <a:gd name="T2" fmla="*/ 474162720 w 21600"/>
              <a:gd name="T3" fmla="*/ 944913066 h 21600"/>
              <a:gd name="T4" fmla="*/ 709927389 w 21600"/>
              <a:gd name="T5" fmla="*/ 631110583 h 21600"/>
              <a:gd name="T6" fmla="*/ 637397936 w 21600"/>
              <a:gd name="T7" fmla="*/ 404669727 h 21600"/>
              <a:gd name="T8" fmla="*/ 802476241 w 21600"/>
              <a:gd name="T9" fmla="*/ 175775818 h 21600"/>
              <a:gd name="T10" fmla="*/ 948325475 w 21600"/>
              <a:gd name="T11" fmla="*/ 631110583 h 21600"/>
              <a:gd name="T12" fmla="*/ 474162720 w 21600"/>
              <a:gd name="T13" fmla="*/ 1262221204 h 21600"/>
              <a:gd name="T14" fmla="*/ 460113345 w 21600"/>
              <a:gd name="T15" fmla="*/ 1261929037 h 21600"/>
              <a:gd name="T16" fmla="*/ 456601301 w 21600"/>
              <a:gd name="T17" fmla="*/ 1419647970 h 21600"/>
              <a:gd name="T18" fmla="*/ 225974028 w 21600"/>
              <a:gd name="T19" fmla="*/ 1093983754 h 21600"/>
              <a:gd name="T20" fmla="*/ 470650676 w 21600"/>
              <a:gd name="T21" fmla="*/ 787017956 h 21600"/>
              <a:gd name="T22" fmla="*/ 467182200 w 21600"/>
              <a:gd name="T23" fmla="*/ 94473688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43637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椭圆形标注 2"/>
          <p:cNvSpPr>
            <a:spLocks noChangeArrowheads="1"/>
          </p:cNvSpPr>
          <p:nvPr/>
        </p:nvSpPr>
        <p:spPr bwMode="auto">
          <a:xfrm>
            <a:off x="4719955" y="3231198"/>
            <a:ext cx="3744913" cy="1223962"/>
          </a:xfrm>
          <a:prstGeom prst="wedgeEllipseCallout">
            <a:avLst>
              <a:gd name="adj1" fmla="val -35713"/>
              <a:gd name="adj2" fmla="val -119519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Arial" panose="020B0604020202020204" pitchFamily="34" charset="0"/>
              </a:rPr>
              <a:t>出队时，令其可行的邻接位置入队，同时将步数标记在相应的迷宫位置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1506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681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506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45161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50620" y="2608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93875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506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151255" y="3243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681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1031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46" name="矩形 145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迷宫问题（二续）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52755" y="990600"/>
            <a:ext cx="3554095" cy="3554095"/>
            <a:chOff x="600" y="2125"/>
            <a:chExt cx="6720" cy="6720"/>
          </a:xfrm>
        </p:grpSpPr>
        <p:sp>
          <p:nvSpPr>
            <p:cNvPr id="157698" name="Rectangle 2"/>
            <p:cNvSpPr>
              <a:spLocks noChangeArrowheads="1"/>
            </p:cNvSpPr>
            <p:nvPr/>
          </p:nvSpPr>
          <p:spPr bwMode="auto">
            <a:xfrm>
              <a:off x="1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25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31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37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43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4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55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1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5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1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7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43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4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55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61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19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7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49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5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6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25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1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3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4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55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61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3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43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4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6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9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25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3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37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43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49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55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6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9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2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31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3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43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49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5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61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19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25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31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37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43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49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55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6132" y="5853"/>
              <a:ext cx="600" cy="6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6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1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3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3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4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4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5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600" y="7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600" y="3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600" y="4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600" y="4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600" y="5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600" y="5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600" y="6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600" y="7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13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13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1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3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13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13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3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3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1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600" y="8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67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67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67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6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6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67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6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67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6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2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3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1" name="Rectangle 105"/>
            <p:cNvSpPr>
              <a:spLocks noChangeArrowheads="1"/>
            </p:cNvSpPr>
            <p:nvPr/>
          </p:nvSpPr>
          <p:spPr bwMode="auto">
            <a:xfrm>
              <a:off x="4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2" name="Rectangle 106"/>
            <p:cNvSpPr>
              <a:spLocks noChangeArrowheads="1"/>
            </p:cNvSpPr>
            <p:nvPr/>
          </p:nvSpPr>
          <p:spPr bwMode="auto">
            <a:xfrm>
              <a:off x="4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3" name="Rectangle 107"/>
            <p:cNvSpPr>
              <a:spLocks noChangeArrowheads="1"/>
            </p:cNvSpPr>
            <p:nvPr/>
          </p:nvSpPr>
          <p:spPr bwMode="auto">
            <a:xfrm>
              <a:off x="5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4" name="Rectangle 108"/>
            <p:cNvSpPr>
              <a:spLocks noChangeArrowheads="1"/>
            </p:cNvSpPr>
            <p:nvPr/>
          </p:nvSpPr>
          <p:spPr bwMode="auto">
            <a:xfrm>
              <a:off x="6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5" name="Rectangle 109"/>
            <p:cNvSpPr>
              <a:spLocks noChangeArrowheads="1"/>
            </p:cNvSpPr>
            <p:nvPr/>
          </p:nvSpPr>
          <p:spPr bwMode="auto">
            <a:xfrm>
              <a:off x="1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6" name="Rectangle 110"/>
            <p:cNvSpPr>
              <a:spLocks noChangeArrowheads="1"/>
            </p:cNvSpPr>
            <p:nvPr/>
          </p:nvSpPr>
          <p:spPr bwMode="auto">
            <a:xfrm>
              <a:off x="1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7" name="Rectangle 111"/>
            <p:cNvSpPr>
              <a:spLocks noChangeArrowheads="1"/>
            </p:cNvSpPr>
            <p:nvPr/>
          </p:nvSpPr>
          <p:spPr bwMode="auto">
            <a:xfrm>
              <a:off x="6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2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3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1" name="Rectangle 115"/>
            <p:cNvSpPr>
              <a:spLocks noChangeArrowheads="1"/>
            </p:cNvSpPr>
            <p:nvPr/>
          </p:nvSpPr>
          <p:spPr bwMode="auto">
            <a:xfrm>
              <a:off x="4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2" name="Rectangle 116"/>
            <p:cNvSpPr>
              <a:spLocks noChangeArrowheads="1"/>
            </p:cNvSpPr>
            <p:nvPr/>
          </p:nvSpPr>
          <p:spPr bwMode="auto">
            <a:xfrm>
              <a:off x="4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3" name="Rectangle 117"/>
            <p:cNvSpPr>
              <a:spLocks noChangeArrowheads="1"/>
            </p:cNvSpPr>
            <p:nvPr/>
          </p:nvSpPr>
          <p:spPr bwMode="auto">
            <a:xfrm>
              <a:off x="5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4" name="Rectangle 118"/>
            <p:cNvSpPr>
              <a:spLocks noChangeArrowheads="1"/>
            </p:cNvSpPr>
            <p:nvPr/>
          </p:nvSpPr>
          <p:spPr bwMode="auto">
            <a:xfrm>
              <a:off x="6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5" name="Rectangle 119"/>
            <p:cNvSpPr>
              <a:spLocks noChangeArrowheads="1"/>
            </p:cNvSpPr>
            <p:nvPr/>
          </p:nvSpPr>
          <p:spPr bwMode="auto">
            <a:xfrm>
              <a:off x="1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6" name="Rectangle 120"/>
            <p:cNvSpPr>
              <a:spLocks noChangeArrowheads="1"/>
            </p:cNvSpPr>
            <p:nvPr/>
          </p:nvSpPr>
          <p:spPr bwMode="auto">
            <a:xfrm>
              <a:off x="1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817" name="Rectangle 121"/>
            <p:cNvSpPr>
              <a:spLocks noChangeArrowheads="1"/>
            </p:cNvSpPr>
            <p:nvPr/>
          </p:nvSpPr>
          <p:spPr bwMode="auto">
            <a:xfrm>
              <a:off x="6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pic>
          <p:nvPicPr>
            <p:cNvPr id="157819" name="Picture 1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45"/>
              <a:ext cx="600" cy="600"/>
            </a:xfrm>
            <a:prstGeom prst="rect">
              <a:avLst/>
            </a:pr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</a:ln>
            <a:extLst/>
          </p:spPr>
        </p:pic>
        <p:sp>
          <p:nvSpPr>
            <p:cNvPr id="157818" name="Rectangle 122"/>
            <p:cNvSpPr>
              <a:spLocks noChangeArrowheads="1"/>
            </p:cNvSpPr>
            <p:nvPr/>
          </p:nvSpPr>
          <p:spPr bwMode="auto">
            <a:xfrm>
              <a:off x="600" y="2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8844" name="Text Box 124"/>
          <p:cNvSpPr txBox="1">
            <a:spLocks noChangeArrowheads="1"/>
          </p:cNvSpPr>
          <p:nvPr/>
        </p:nvSpPr>
        <p:spPr bwMode="auto">
          <a:xfrm>
            <a:off x="4690745" y="1684655"/>
            <a:ext cx="3429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780" rIns="1778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(2,4)   (5,3)   (7,1)</a:t>
            </a:r>
          </a:p>
        </p:txBody>
      </p:sp>
      <p:sp>
        <p:nvSpPr>
          <p:cNvPr id="158845" name="Line 125"/>
          <p:cNvSpPr>
            <a:spLocks noChangeShapeType="1"/>
          </p:cNvSpPr>
          <p:nvPr/>
        </p:nvSpPr>
        <p:spPr bwMode="auto">
          <a:xfrm>
            <a:off x="4690745" y="1532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6" name="Line 126"/>
          <p:cNvSpPr>
            <a:spLocks noChangeShapeType="1"/>
          </p:cNvSpPr>
          <p:nvPr/>
        </p:nvSpPr>
        <p:spPr bwMode="auto">
          <a:xfrm>
            <a:off x="4690745" y="2294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7" name="AutoShape 127"/>
          <p:cNvSpPr>
            <a:spLocks noChangeArrowheads="1"/>
          </p:cNvSpPr>
          <p:nvPr/>
        </p:nvSpPr>
        <p:spPr bwMode="auto">
          <a:xfrm>
            <a:off x="4157345" y="313055"/>
            <a:ext cx="1143000" cy="1600200"/>
          </a:xfrm>
          <a:custGeom>
            <a:avLst/>
            <a:gdLst>
              <a:gd name="T0" fmla="*/ 631822778 w 21600"/>
              <a:gd name="T1" fmla="*/ 2147483646 h 21600"/>
              <a:gd name="T2" fmla="*/ 1521320300 w 21600"/>
              <a:gd name="T3" fmla="*/ 2147483646 h 21600"/>
              <a:gd name="T4" fmla="*/ 1499392163 w 21600"/>
              <a:gd name="T5" fmla="*/ 2147483646 h 21600"/>
              <a:gd name="T6" fmla="*/ 362882921 w 21600"/>
              <a:gd name="T7" fmla="*/ 2147483646 h 21600"/>
              <a:gd name="T8" fmla="*/ 53640143 w 21600"/>
              <a:gd name="T9" fmla="*/ 2147483646 h 21600"/>
              <a:gd name="T10" fmla="*/ 133209877 w 21600"/>
              <a:gd name="T11" fmla="*/ 2147483646 h 21600"/>
              <a:gd name="T12" fmla="*/ 941065555 w 21600"/>
              <a:gd name="T13" fmla="*/ 2147483646 h 21600"/>
              <a:gd name="T14" fmla="*/ 631822778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848" name="AutoShape 128"/>
          <p:cNvSpPr>
            <a:spLocks noChangeArrowheads="1"/>
          </p:cNvSpPr>
          <p:nvPr/>
        </p:nvSpPr>
        <p:spPr bwMode="auto">
          <a:xfrm>
            <a:off x="7949565" y="1075055"/>
            <a:ext cx="762000" cy="838200"/>
          </a:xfrm>
          <a:custGeom>
            <a:avLst/>
            <a:gdLst>
              <a:gd name="T0" fmla="*/ 467182200 w 21600"/>
              <a:gd name="T1" fmla="*/ 944736889 h 21600"/>
              <a:gd name="T2" fmla="*/ 474162720 w 21600"/>
              <a:gd name="T3" fmla="*/ 944913066 h 21600"/>
              <a:gd name="T4" fmla="*/ 709927389 w 21600"/>
              <a:gd name="T5" fmla="*/ 631110583 h 21600"/>
              <a:gd name="T6" fmla="*/ 637397936 w 21600"/>
              <a:gd name="T7" fmla="*/ 404669727 h 21600"/>
              <a:gd name="T8" fmla="*/ 802476241 w 21600"/>
              <a:gd name="T9" fmla="*/ 175775818 h 21600"/>
              <a:gd name="T10" fmla="*/ 948325475 w 21600"/>
              <a:gd name="T11" fmla="*/ 631110583 h 21600"/>
              <a:gd name="T12" fmla="*/ 474162720 w 21600"/>
              <a:gd name="T13" fmla="*/ 1262221204 h 21600"/>
              <a:gd name="T14" fmla="*/ 460113345 w 21600"/>
              <a:gd name="T15" fmla="*/ 1261929037 h 21600"/>
              <a:gd name="T16" fmla="*/ 456601301 w 21600"/>
              <a:gd name="T17" fmla="*/ 1419647970 h 21600"/>
              <a:gd name="T18" fmla="*/ 225974028 w 21600"/>
              <a:gd name="T19" fmla="*/ 1093983754 h 21600"/>
              <a:gd name="T20" fmla="*/ 470650676 w 21600"/>
              <a:gd name="T21" fmla="*/ 787017956 h 21600"/>
              <a:gd name="T22" fmla="*/ 467182200 w 21600"/>
              <a:gd name="T23" fmla="*/ 94473688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43637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椭圆形标注 2"/>
          <p:cNvSpPr>
            <a:spLocks noChangeArrowheads="1"/>
          </p:cNvSpPr>
          <p:nvPr/>
        </p:nvSpPr>
        <p:spPr bwMode="auto">
          <a:xfrm>
            <a:off x="4719955" y="3231198"/>
            <a:ext cx="3744913" cy="1223962"/>
          </a:xfrm>
          <a:prstGeom prst="wedgeEllipseCallout">
            <a:avLst>
              <a:gd name="adj1" fmla="val -35713"/>
              <a:gd name="adj2" fmla="val -119519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Arial" panose="020B0604020202020204" pitchFamily="34" charset="0"/>
              </a:rPr>
              <a:t>出队时，令其可行的邻接位置入队，同时将步数标记在相应的迷宫位置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1506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681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506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45161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50620" y="2608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93875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506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151255" y="3243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681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1031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151255" y="3560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93875" y="293052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111375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49" name="矩形 148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迷宫问题（二续）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52755" y="990600"/>
            <a:ext cx="3554095" cy="3554095"/>
            <a:chOff x="600" y="2125"/>
            <a:chExt cx="6720" cy="6720"/>
          </a:xfrm>
        </p:grpSpPr>
        <p:sp>
          <p:nvSpPr>
            <p:cNvPr id="157698" name="Rectangle 2"/>
            <p:cNvSpPr>
              <a:spLocks noChangeArrowheads="1"/>
            </p:cNvSpPr>
            <p:nvPr/>
          </p:nvSpPr>
          <p:spPr bwMode="auto">
            <a:xfrm>
              <a:off x="1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25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31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37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43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4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55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1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5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1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7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43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4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55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61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19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7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49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5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6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25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1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3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4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55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61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3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43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4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6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9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25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3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37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43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49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55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6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9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2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31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3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43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49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5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61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19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25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31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37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43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49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55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6148" y="5853"/>
              <a:ext cx="600" cy="6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6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1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3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3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4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4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5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600" y="7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600" y="3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600" y="4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600" y="4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600" y="5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600" y="5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600" y="6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600" y="7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13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13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1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3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13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13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3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3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1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600" y="8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67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67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67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6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6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67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6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67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6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2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3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1" name="Rectangle 105"/>
            <p:cNvSpPr>
              <a:spLocks noChangeArrowheads="1"/>
            </p:cNvSpPr>
            <p:nvPr/>
          </p:nvSpPr>
          <p:spPr bwMode="auto">
            <a:xfrm>
              <a:off x="4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2" name="Rectangle 106"/>
            <p:cNvSpPr>
              <a:spLocks noChangeArrowheads="1"/>
            </p:cNvSpPr>
            <p:nvPr/>
          </p:nvSpPr>
          <p:spPr bwMode="auto">
            <a:xfrm>
              <a:off x="4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3" name="Rectangle 107"/>
            <p:cNvSpPr>
              <a:spLocks noChangeArrowheads="1"/>
            </p:cNvSpPr>
            <p:nvPr/>
          </p:nvSpPr>
          <p:spPr bwMode="auto">
            <a:xfrm>
              <a:off x="5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4" name="Rectangle 108"/>
            <p:cNvSpPr>
              <a:spLocks noChangeArrowheads="1"/>
            </p:cNvSpPr>
            <p:nvPr/>
          </p:nvSpPr>
          <p:spPr bwMode="auto">
            <a:xfrm>
              <a:off x="6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5" name="Rectangle 109"/>
            <p:cNvSpPr>
              <a:spLocks noChangeArrowheads="1"/>
            </p:cNvSpPr>
            <p:nvPr/>
          </p:nvSpPr>
          <p:spPr bwMode="auto">
            <a:xfrm>
              <a:off x="1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6" name="Rectangle 110"/>
            <p:cNvSpPr>
              <a:spLocks noChangeArrowheads="1"/>
            </p:cNvSpPr>
            <p:nvPr/>
          </p:nvSpPr>
          <p:spPr bwMode="auto">
            <a:xfrm>
              <a:off x="1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7" name="Rectangle 111"/>
            <p:cNvSpPr>
              <a:spLocks noChangeArrowheads="1"/>
            </p:cNvSpPr>
            <p:nvPr/>
          </p:nvSpPr>
          <p:spPr bwMode="auto">
            <a:xfrm>
              <a:off x="6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2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3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1" name="Rectangle 115"/>
            <p:cNvSpPr>
              <a:spLocks noChangeArrowheads="1"/>
            </p:cNvSpPr>
            <p:nvPr/>
          </p:nvSpPr>
          <p:spPr bwMode="auto">
            <a:xfrm>
              <a:off x="4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2" name="Rectangle 116"/>
            <p:cNvSpPr>
              <a:spLocks noChangeArrowheads="1"/>
            </p:cNvSpPr>
            <p:nvPr/>
          </p:nvSpPr>
          <p:spPr bwMode="auto">
            <a:xfrm>
              <a:off x="4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3" name="Rectangle 117"/>
            <p:cNvSpPr>
              <a:spLocks noChangeArrowheads="1"/>
            </p:cNvSpPr>
            <p:nvPr/>
          </p:nvSpPr>
          <p:spPr bwMode="auto">
            <a:xfrm>
              <a:off x="5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4" name="Rectangle 118"/>
            <p:cNvSpPr>
              <a:spLocks noChangeArrowheads="1"/>
            </p:cNvSpPr>
            <p:nvPr/>
          </p:nvSpPr>
          <p:spPr bwMode="auto">
            <a:xfrm>
              <a:off x="6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5" name="Rectangle 119"/>
            <p:cNvSpPr>
              <a:spLocks noChangeArrowheads="1"/>
            </p:cNvSpPr>
            <p:nvPr/>
          </p:nvSpPr>
          <p:spPr bwMode="auto">
            <a:xfrm>
              <a:off x="1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6" name="Rectangle 120"/>
            <p:cNvSpPr>
              <a:spLocks noChangeArrowheads="1"/>
            </p:cNvSpPr>
            <p:nvPr/>
          </p:nvSpPr>
          <p:spPr bwMode="auto">
            <a:xfrm>
              <a:off x="1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817" name="Rectangle 121"/>
            <p:cNvSpPr>
              <a:spLocks noChangeArrowheads="1"/>
            </p:cNvSpPr>
            <p:nvPr/>
          </p:nvSpPr>
          <p:spPr bwMode="auto">
            <a:xfrm>
              <a:off x="6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pic>
          <p:nvPicPr>
            <p:cNvPr id="157819" name="Picture 1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45"/>
              <a:ext cx="600" cy="600"/>
            </a:xfrm>
            <a:prstGeom prst="rect">
              <a:avLst/>
            </a:pr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</a:ln>
            <a:extLst/>
          </p:spPr>
        </p:pic>
        <p:sp>
          <p:nvSpPr>
            <p:cNvPr id="157818" name="Rectangle 122"/>
            <p:cNvSpPr>
              <a:spLocks noChangeArrowheads="1"/>
            </p:cNvSpPr>
            <p:nvPr/>
          </p:nvSpPr>
          <p:spPr bwMode="auto">
            <a:xfrm>
              <a:off x="600" y="2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8844" name="Text Box 124"/>
          <p:cNvSpPr txBox="1">
            <a:spLocks noChangeArrowheads="1"/>
          </p:cNvSpPr>
          <p:nvPr/>
        </p:nvSpPr>
        <p:spPr bwMode="auto">
          <a:xfrm>
            <a:off x="4690745" y="1684655"/>
            <a:ext cx="3429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780" rIns="1778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(2,5)   (1,4)   (6,3)</a:t>
            </a:r>
          </a:p>
        </p:txBody>
      </p:sp>
      <p:sp>
        <p:nvSpPr>
          <p:cNvPr id="158845" name="Line 125"/>
          <p:cNvSpPr>
            <a:spLocks noChangeShapeType="1"/>
          </p:cNvSpPr>
          <p:nvPr/>
        </p:nvSpPr>
        <p:spPr bwMode="auto">
          <a:xfrm>
            <a:off x="4690745" y="1532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6" name="Line 126"/>
          <p:cNvSpPr>
            <a:spLocks noChangeShapeType="1"/>
          </p:cNvSpPr>
          <p:nvPr/>
        </p:nvSpPr>
        <p:spPr bwMode="auto">
          <a:xfrm>
            <a:off x="4690745" y="2294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7" name="AutoShape 127"/>
          <p:cNvSpPr>
            <a:spLocks noChangeArrowheads="1"/>
          </p:cNvSpPr>
          <p:nvPr/>
        </p:nvSpPr>
        <p:spPr bwMode="auto">
          <a:xfrm>
            <a:off x="4157345" y="313055"/>
            <a:ext cx="1143000" cy="1600200"/>
          </a:xfrm>
          <a:custGeom>
            <a:avLst/>
            <a:gdLst>
              <a:gd name="T0" fmla="*/ 631822778 w 21600"/>
              <a:gd name="T1" fmla="*/ 2147483646 h 21600"/>
              <a:gd name="T2" fmla="*/ 1521320300 w 21600"/>
              <a:gd name="T3" fmla="*/ 2147483646 h 21600"/>
              <a:gd name="T4" fmla="*/ 1499392163 w 21600"/>
              <a:gd name="T5" fmla="*/ 2147483646 h 21600"/>
              <a:gd name="T6" fmla="*/ 362882921 w 21600"/>
              <a:gd name="T7" fmla="*/ 2147483646 h 21600"/>
              <a:gd name="T8" fmla="*/ 53640143 w 21600"/>
              <a:gd name="T9" fmla="*/ 2147483646 h 21600"/>
              <a:gd name="T10" fmla="*/ 133209877 w 21600"/>
              <a:gd name="T11" fmla="*/ 2147483646 h 21600"/>
              <a:gd name="T12" fmla="*/ 941065555 w 21600"/>
              <a:gd name="T13" fmla="*/ 2147483646 h 21600"/>
              <a:gd name="T14" fmla="*/ 631822778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848" name="AutoShape 128"/>
          <p:cNvSpPr>
            <a:spLocks noChangeArrowheads="1"/>
          </p:cNvSpPr>
          <p:nvPr/>
        </p:nvSpPr>
        <p:spPr bwMode="auto">
          <a:xfrm>
            <a:off x="7949565" y="1075055"/>
            <a:ext cx="762000" cy="838200"/>
          </a:xfrm>
          <a:custGeom>
            <a:avLst/>
            <a:gdLst>
              <a:gd name="T0" fmla="*/ 467182200 w 21600"/>
              <a:gd name="T1" fmla="*/ 944736889 h 21600"/>
              <a:gd name="T2" fmla="*/ 474162720 w 21600"/>
              <a:gd name="T3" fmla="*/ 944913066 h 21600"/>
              <a:gd name="T4" fmla="*/ 709927389 w 21600"/>
              <a:gd name="T5" fmla="*/ 631110583 h 21600"/>
              <a:gd name="T6" fmla="*/ 637397936 w 21600"/>
              <a:gd name="T7" fmla="*/ 404669727 h 21600"/>
              <a:gd name="T8" fmla="*/ 802476241 w 21600"/>
              <a:gd name="T9" fmla="*/ 175775818 h 21600"/>
              <a:gd name="T10" fmla="*/ 948325475 w 21600"/>
              <a:gd name="T11" fmla="*/ 631110583 h 21600"/>
              <a:gd name="T12" fmla="*/ 474162720 w 21600"/>
              <a:gd name="T13" fmla="*/ 1262221204 h 21600"/>
              <a:gd name="T14" fmla="*/ 460113345 w 21600"/>
              <a:gd name="T15" fmla="*/ 1261929037 h 21600"/>
              <a:gd name="T16" fmla="*/ 456601301 w 21600"/>
              <a:gd name="T17" fmla="*/ 1419647970 h 21600"/>
              <a:gd name="T18" fmla="*/ 225974028 w 21600"/>
              <a:gd name="T19" fmla="*/ 1093983754 h 21600"/>
              <a:gd name="T20" fmla="*/ 470650676 w 21600"/>
              <a:gd name="T21" fmla="*/ 787017956 h 21600"/>
              <a:gd name="T22" fmla="*/ 467182200 w 21600"/>
              <a:gd name="T23" fmla="*/ 94473688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43637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椭圆形标注 2"/>
          <p:cNvSpPr>
            <a:spLocks noChangeArrowheads="1"/>
          </p:cNvSpPr>
          <p:nvPr/>
        </p:nvSpPr>
        <p:spPr bwMode="auto">
          <a:xfrm>
            <a:off x="4719955" y="3231198"/>
            <a:ext cx="3744913" cy="1223962"/>
          </a:xfrm>
          <a:prstGeom prst="wedgeEllipseCallout">
            <a:avLst>
              <a:gd name="adj1" fmla="val -35713"/>
              <a:gd name="adj2" fmla="val -119519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Arial" panose="020B0604020202020204" pitchFamily="34" charset="0"/>
              </a:rPr>
              <a:t>出队时，令其可行的邻接位置入队，同时将步数标记在相应的迷宫位置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1506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681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506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45161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50620" y="2608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93875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506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151255" y="3243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681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1031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151255" y="3560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93875" y="293052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111375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10312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388235" y="196786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76212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52" name="矩形 151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迷宫问题（二续）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52755" y="990600"/>
            <a:ext cx="3554095" cy="3554095"/>
            <a:chOff x="600" y="2125"/>
            <a:chExt cx="6720" cy="6720"/>
          </a:xfrm>
        </p:grpSpPr>
        <p:sp>
          <p:nvSpPr>
            <p:cNvPr id="157698" name="Rectangle 2"/>
            <p:cNvSpPr>
              <a:spLocks noChangeArrowheads="1"/>
            </p:cNvSpPr>
            <p:nvPr/>
          </p:nvSpPr>
          <p:spPr bwMode="auto">
            <a:xfrm>
              <a:off x="1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25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31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37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43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4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55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1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5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1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7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43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4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55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61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19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7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49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5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6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25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1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3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4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55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61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3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43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4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6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9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25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3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37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43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49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55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6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9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2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31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3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43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49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5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61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19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25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31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37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43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49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55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6148" y="5853"/>
              <a:ext cx="600" cy="6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6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1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3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3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4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4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5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600" y="7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600" y="3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600" y="4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600" y="4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600" y="5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600" y="5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600" y="6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600" y="7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13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13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1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3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13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13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3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3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1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600" y="8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67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67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67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6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6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67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6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67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6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2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3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1" name="Rectangle 105"/>
            <p:cNvSpPr>
              <a:spLocks noChangeArrowheads="1"/>
            </p:cNvSpPr>
            <p:nvPr/>
          </p:nvSpPr>
          <p:spPr bwMode="auto">
            <a:xfrm>
              <a:off x="4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2" name="Rectangle 106"/>
            <p:cNvSpPr>
              <a:spLocks noChangeArrowheads="1"/>
            </p:cNvSpPr>
            <p:nvPr/>
          </p:nvSpPr>
          <p:spPr bwMode="auto">
            <a:xfrm>
              <a:off x="4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3" name="Rectangle 107"/>
            <p:cNvSpPr>
              <a:spLocks noChangeArrowheads="1"/>
            </p:cNvSpPr>
            <p:nvPr/>
          </p:nvSpPr>
          <p:spPr bwMode="auto">
            <a:xfrm>
              <a:off x="5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4" name="Rectangle 108"/>
            <p:cNvSpPr>
              <a:spLocks noChangeArrowheads="1"/>
            </p:cNvSpPr>
            <p:nvPr/>
          </p:nvSpPr>
          <p:spPr bwMode="auto">
            <a:xfrm>
              <a:off x="6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5" name="Rectangle 109"/>
            <p:cNvSpPr>
              <a:spLocks noChangeArrowheads="1"/>
            </p:cNvSpPr>
            <p:nvPr/>
          </p:nvSpPr>
          <p:spPr bwMode="auto">
            <a:xfrm>
              <a:off x="1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6" name="Rectangle 110"/>
            <p:cNvSpPr>
              <a:spLocks noChangeArrowheads="1"/>
            </p:cNvSpPr>
            <p:nvPr/>
          </p:nvSpPr>
          <p:spPr bwMode="auto">
            <a:xfrm>
              <a:off x="1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7" name="Rectangle 111"/>
            <p:cNvSpPr>
              <a:spLocks noChangeArrowheads="1"/>
            </p:cNvSpPr>
            <p:nvPr/>
          </p:nvSpPr>
          <p:spPr bwMode="auto">
            <a:xfrm>
              <a:off x="6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2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3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1" name="Rectangle 115"/>
            <p:cNvSpPr>
              <a:spLocks noChangeArrowheads="1"/>
            </p:cNvSpPr>
            <p:nvPr/>
          </p:nvSpPr>
          <p:spPr bwMode="auto">
            <a:xfrm>
              <a:off x="4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2" name="Rectangle 116"/>
            <p:cNvSpPr>
              <a:spLocks noChangeArrowheads="1"/>
            </p:cNvSpPr>
            <p:nvPr/>
          </p:nvSpPr>
          <p:spPr bwMode="auto">
            <a:xfrm>
              <a:off x="4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3" name="Rectangle 117"/>
            <p:cNvSpPr>
              <a:spLocks noChangeArrowheads="1"/>
            </p:cNvSpPr>
            <p:nvPr/>
          </p:nvSpPr>
          <p:spPr bwMode="auto">
            <a:xfrm>
              <a:off x="5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4" name="Rectangle 118"/>
            <p:cNvSpPr>
              <a:spLocks noChangeArrowheads="1"/>
            </p:cNvSpPr>
            <p:nvPr/>
          </p:nvSpPr>
          <p:spPr bwMode="auto">
            <a:xfrm>
              <a:off x="6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5" name="Rectangle 119"/>
            <p:cNvSpPr>
              <a:spLocks noChangeArrowheads="1"/>
            </p:cNvSpPr>
            <p:nvPr/>
          </p:nvSpPr>
          <p:spPr bwMode="auto">
            <a:xfrm>
              <a:off x="1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6" name="Rectangle 120"/>
            <p:cNvSpPr>
              <a:spLocks noChangeArrowheads="1"/>
            </p:cNvSpPr>
            <p:nvPr/>
          </p:nvSpPr>
          <p:spPr bwMode="auto">
            <a:xfrm>
              <a:off x="1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817" name="Rectangle 121"/>
            <p:cNvSpPr>
              <a:spLocks noChangeArrowheads="1"/>
            </p:cNvSpPr>
            <p:nvPr/>
          </p:nvSpPr>
          <p:spPr bwMode="auto">
            <a:xfrm>
              <a:off x="6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pic>
          <p:nvPicPr>
            <p:cNvPr id="157819" name="Picture 1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45"/>
              <a:ext cx="600" cy="600"/>
            </a:xfrm>
            <a:prstGeom prst="rect">
              <a:avLst/>
            </a:pr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</a:ln>
            <a:extLst/>
          </p:spPr>
        </p:pic>
        <p:sp>
          <p:nvSpPr>
            <p:cNvPr id="157818" name="Rectangle 122"/>
            <p:cNvSpPr>
              <a:spLocks noChangeArrowheads="1"/>
            </p:cNvSpPr>
            <p:nvPr/>
          </p:nvSpPr>
          <p:spPr bwMode="auto">
            <a:xfrm>
              <a:off x="600" y="2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8844" name="Text Box 124"/>
          <p:cNvSpPr txBox="1">
            <a:spLocks noChangeArrowheads="1"/>
          </p:cNvSpPr>
          <p:nvPr/>
        </p:nvSpPr>
        <p:spPr bwMode="auto">
          <a:xfrm>
            <a:off x="4690745" y="1684655"/>
            <a:ext cx="3429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780" rIns="1778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(2,6)   (1,5)   (6,4)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sp>
        <p:nvSpPr>
          <p:cNvPr id="158845" name="Line 125"/>
          <p:cNvSpPr>
            <a:spLocks noChangeShapeType="1"/>
          </p:cNvSpPr>
          <p:nvPr/>
        </p:nvSpPr>
        <p:spPr bwMode="auto">
          <a:xfrm>
            <a:off x="4690745" y="1532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6" name="Line 126"/>
          <p:cNvSpPr>
            <a:spLocks noChangeShapeType="1"/>
          </p:cNvSpPr>
          <p:nvPr/>
        </p:nvSpPr>
        <p:spPr bwMode="auto">
          <a:xfrm>
            <a:off x="4690745" y="2294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7" name="AutoShape 127"/>
          <p:cNvSpPr>
            <a:spLocks noChangeArrowheads="1"/>
          </p:cNvSpPr>
          <p:nvPr/>
        </p:nvSpPr>
        <p:spPr bwMode="auto">
          <a:xfrm>
            <a:off x="4157345" y="313055"/>
            <a:ext cx="1143000" cy="1600200"/>
          </a:xfrm>
          <a:custGeom>
            <a:avLst/>
            <a:gdLst>
              <a:gd name="T0" fmla="*/ 631822778 w 21600"/>
              <a:gd name="T1" fmla="*/ 2147483646 h 21600"/>
              <a:gd name="T2" fmla="*/ 1521320300 w 21600"/>
              <a:gd name="T3" fmla="*/ 2147483646 h 21600"/>
              <a:gd name="T4" fmla="*/ 1499392163 w 21600"/>
              <a:gd name="T5" fmla="*/ 2147483646 h 21600"/>
              <a:gd name="T6" fmla="*/ 362882921 w 21600"/>
              <a:gd name="T7" fmla="*/ 2147483646 h 21600"/>
              <a:gd name="T8" fmla="*/ 53640143 w 21600"/>
              <a:gd name="T9" fmla="*/ 2147483646 h 21600"/>
              <a:gd name="T10" fmla="*/ 133209877 w 21600"/>
              <a:gd name="T11" fmla="*/ 2147483646 h 21600"/>
              <a:gd name="T12" fmla="*/ 941065555 w 21600"/>
              <a:gd name="T13" fmla="*/ 2147483646 h 21600"/>
              <a:gd name="T14" fmla="*/ 631822778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848" name="AutoShape 128"/>
          <p:cNvSpPr>
            <a:spLocks noChangeArrowheads="1"/>
          </p:cNvSpPr>
          <p:nvPr/>
        </p:nvSpPr>
        <p:spPr bwMode="auto">
          <a:xfrm>
            <a:off x="7949565" y="1075055"/>
            <a:ext cx="762000" cy="838200"/>
          </a:xfrm>
          <a:custGeom>
            <a:avLst/>
            <a:gdLst>
              <a:gd name="T0" fmla="*/ 467182200 w 21600"/>
              <a:gd name="T1" fmla="*/ 944736889 h 21600"/>
              <a:gd name="T2" fmla="*/ 474162720 w 21600"/>
              <a:gd name="T3" fmla="*/ 944913066 h 21600"/>
              <a:gd name="T4" fmla="*/ 709927389 w 21600"/>
              <a:gd name="T5" fmla="*/ 631110583 h 21600"/>
              <a:gd name="T6" fmla="*/ 637397936 w 21600"/>
              <a:gd name="T7" fmla="*/ 404669727 h 21600"/>
              <a:gd name="T8" fmla="*/ 802476241 w 21600"/>
              <a:gd name="T9" fmla="*/ 175775818 h 21600"/>
              <a:gd name="T10" fmla="*/ 948325475 w 21600"/>
              <a:gd name="T11" fmla="*/ 631110583 h 21600"/>
              <a:gd name="T12" fmla="*/ 474162720 w 21600"/>
              <a:gd name="T13" fmla="*/ 1262221204 h 21600"/>
              <a:gd name="T14" fmla="*/ 460113345 w 21600"/>
              <a:gd name="T15" fmla="*/ 1261929037 h 21600"/>
              <a:gd name="T16" fmla="*/ 456601301 w 21600"/>
              <a:gd name="T17" fmla="*/ 1419647970 h 21600"/>
              <a:gd name="T18" fmla="*/ 225974028 w 21600"/>
              <a:gd name="T19" fmla="*/ 1093983754 h 21600"/>
              <a:gd name="T20" fmla="*/ 470650676 w 21600"/>
              <a:gd name="T21" fmla="*/ 787017956 h 21600"/>
              <a:gd name="T22" fmla="*/ 467182200 w 21600"/>
              <a:gd name="T23" fmla="*/ 94473688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43637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椭圆形标注 2"/>
          <p:cNvSpPr>
            <a:spLocks noChangeArrowheads="1"/>
          </p:cNvSpPr>
          <p:nvPr/>
        </p:nvSpPr>
        <p:spPr bwMode="auto">
          <a:xfrm>
            <a:off x="4719955" y="3231198"/>
            <a:ext cx="3744913" cy="1223962"/>
          </a:xfrm>
          <a:prstGeom prst="wedgeEllipseCallout">
            <a:avLst>
              <a:gd name="adj1" fmla="val -35713"/>
              <a:gd name="adj2" fmla="val -119519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Arial" panose="020B0604020202020204" pitchFamily="34" charset="0"/>
              </a:rPr>
              <a:t>出队时，令其可行的邻接位置入队，同时将步数标记在相应的迷宫位置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1506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681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506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45161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50620" y="2608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93875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506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151255" y="3243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681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1031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151255" y="3560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93875" y="293052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111375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10312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388235" y="196786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76212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07962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388235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2705735" y="196786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55" name="矩形 154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迷宫问题（二续）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r>
              <a:rPr lang="en-US" altLang="zh-CN" sz="2800" b="1" dirty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栈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9860" y="684014"/>
            <a:ext cx="7850506" cy="3654276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栈（</a:t>
            </a:r>
            <a:r>
              <a:rPr lang="en-US" altLang="zh-CN" sz="2200" b="1" dirty="0" smtClean="0"/>
              <a:t>Stack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pPr marL="361950" indent="0"/>
            <a:r>
              <a:rPr lang="zh-CN" altLang="en-US" sz="2200" b="1" dirty="0" smtClean="0"/>
              <a:t> </a:t>
            </a:r>
            <a:r>
              <a:rPr lang="zh-CN" altLang="en-US" sz="1800" b="1" dirty="0"/>
              <a:t>容器，后进先出</a:t>
            </a:r>
            <a:endParaRPr lang="en-US" altLang="zh-CN" sz="1500" b="1" dirty="0"/>
          </a:p>
          <a:p>
            <a:pPr marL="361950" indent="0"/>
            <a:r>
              <a:rPr lang="en-US" altLang="zh-CN" sz="1800" b="1" dirty="0" smtClean="0"/>
              <a:t> </a:t>
            </a:r>
            <a:r>
              <a:rPr lang="zh-CN" altLang="en-US" sz="1800" b="1" dirty="0" smtClean="0"/>
              <a:t>在序列的尾端（栈顶）插入和删除元素 </a:t>
            </a:r>
            <a:endParaRPr lang="zh-CN" altLang="en-US" sz="2200" b="1" dirty="0"/>
          </a:p>
        </p:txBody>
      </p:sp>
      <p:graphicFrame>
        <p:nvGraphicFramePr>
          <p:cNvPr id="9" name="表格 8"/>
          <p:cNvGraphicFramePr/>
          <p:nvPr>
            <p:extLst>
              <p:ext uri="{D42A27DB-BD31-4B8C-83A1-F6EECF244321}">
                <p14:modId xmlns:p14="http://schemas.microsoft.com/office/powerpoint/2010/main" val="731481563"/>
              </p:ext>
            </p:extLst>
          </p:nvPr>
        </p:nvGraphicFramePr>
        <p:xfrm>
          <a:off x="5344021" y="2214917"/>
          <a:ext cx="992981" cy="2431025"/>
        </p:xfrm>
        <a:graphic>
          <a:graphicData uri="http://schemas.openxmlformats.org/drawingml/2006/table">
            <a:tbl>
              <a:tblPr/>
              <a:tblGrid>
                <a:gridCol w="992981"/>
              </a:tblGrid>
              <a:tr h="29699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000"/>
                    </a:p>
                  </a:txBody>
                  <a:tcPr marT="45915" marB="459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44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/>
                        <a:t>a</a:t>
                      </a:r>
                      <a:r>
                        <a:rPr lang="en-US" altLang="x-none" sz="2000" baseline="-18000" dirty="0"/>
                        <a:t>n</a:t>
                      </a:r>
                      <a:endParaRPr lang="zh-CN" altLang="en-US" sz="2000" baseline="-18000" dirty="0"/>
                    </a:p>
                  </a:txBody>
                  <a:tcPr marT="45915" marB="459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4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/>
                        <a:t>a</a:t>
                      </a:r>
                      <a:r>
                        <a:rPr lang="en-US" altLang="x-none" sz="2000" baseline="-18000" dirty="0"/>
                        <a:t>n-1</a:t>
                      </a:r>
                      <a:endParaRPr lang="zh-CN" altLang="en-US" sz="2000" baseline="-18000" dirty="0"/>
                    </a:p>
                  </a:txBody>
                  <a:tcPr marT="45915" marB="459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8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/>
                        <a:t> ...</a:t>
                      </a:r>
                      <a:endParaRPr lang="zh-CN" altLang="en-US" sz="2000"/>
                    </a:p>
                  </a:txBody>
                  <a:tcPr marT="45915" marB="45915" vert="eaVert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4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/>
                        <a:t>a</a:t>
                      </a:r>
                      <a:r>
                        <a:rPr lang="en-US" altLang="x-none" sz="2000" baseline="-18000" dirty="0"/>
                        <a:t>2</a:t>
                      </a:r>
                    </a:p>
                  </a:txBody>
                  <a:tcPr marT="45915" marB="459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44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/>
                        <a:t>a</a:t>
                      </a:r>
                      <a:r>
                        <a:rPr lang="en-US" altLang="x-none" sz="2000" baseline="-18000" dirty="0"/>
                        <a:t>1</a:t>
                      </a:r>
                    </a:p>
                  </a:txBody>
                  <a:tcPr marT="45915" marB="459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 bwMode="auto">
          <a:xfrm>
            <a:off x="6409515" y="4338290"/>
            <a:ext cx="1166813" cy="338138"/>
            <a:chOff x="0" y="0"/>
            <a:chExt cx="735" cy="213"/>
          </a:xfrm>
        </p:grpSpPr>
        <p:sp>
          <p:nvSpPr>
            <p:cNvPr id="12" name="Text Box 122"/>
            <p:cNvSpPr txBox="1">
              <a:spLocks noChangeArrowheads="1"/>
            </p:cNvSpPr>
            <p:nvPr/>
          </p:nvSpPr>
          <p:spPr bwMode="auto">
            <a:xfrm>
              <a:off x="336" y="0"/>
              <a:ext cx="3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600" b="0" dirty="0">
                  <a:ea typeface="楷体_GB2312" pitchFamily="1" charset="-122"/>
                </a:rPr>
                <a:t>栈底</a:t>
              </a:r>
            </a:p>
          </p:txBody>
        </p:sp>
        <p:sp>
          <p:nvSpPr>
            <p:cNvPr id="13" name="Line 130"/>
            <p:cNvSpPr>
              <a:spLocks noChangeShapeType="1"/>
            </p:cNvSpPr>
            <p:nvPr/>
          </p:nvSpPr>
          <p:spPr bwMode="auto">
            <a:xfrm flipH="1">
              <a:off x="0" y="144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6421962" y="2370156"/>
            <a:ext cx="1442339" cy="584201"/>
            <a:chOff x="0" y="0"/>
            <a:chExt cx="727" cy="368"/>
          </a:xfrm>
        </p:grpSpPr>
        <p:sp>
          <p:nvSpPr>
            <p:cNvPr id="15" name="Text Box 124"/>
            <p:cNvSpPr txBox="1">
              <a:spLocks noChangeArrowheads="1"/>
            </p:cNvSpPr>
            <p:nvPr/>
          </p:nvSpPr>
          <p:spPr bwMode="auto">
            <a:xfrm>
              <a:off x="288" y="0"/>
              <a:ext cx="4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600" b="0" dirty="0">
                  <a:ea typeface="楷体_GB2312" pitchFamily="1" charset="-122"/>
                </a:rPr>
                <a:t>栈</a:t>
              </a:r>
              <a:r>
                <a:rPr lang="zh-CN" altLang="en-US" sz="1600" b="0" dirty="0" smtClean="0">
                  <a:ea typeface="楷体_GB2312" pitchFamily="1" charset="-122"/>
                </a:rPr>
                <a:t>顶</a:t>
              </a:r>
              <a:r>
                <a:rPr lang="en-US" altLang="zh-CN" sz="1600" b="0" dirty="0" smtClean="0">
                  <a:ea typeface="楷体_GB2312" pitchFamily="1" charset="-122"/>
                </a:rPr>
                <a:t>top</a:t>
              </a:r>
              <a:endParaRPr lang="zh-CN" altLang="en-US" sz="1600" b="0" dirty="0">
                <a:ea typeface="楷体_GB2312" pitchFamily="1" charset="-122"/>
              </a:endParaRPr>
            </a:p>
          </p:txBody>
        </p:sp>
        <p:sp>
          <p:nvSpPr>
            <p:cNvPr id="20" name="Line 131"/>
            <p:cNvSpPr>
              <a:spLocks noChangeShapeType="1"/>
            </p:cNvSpPr>
            <p:nvPr/>
          </p:nvSpPr>
          <p:spPr bwMode="auto">
            <a:xfrm flipH="1">
              <a:off x="0" y="144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4533079" y="1855722"/>
            <a:ext cx="1169299" cy="631725"/>
            <a:chOff x="112" y="87"/>
            <a:chExt cx="749" cy="453"/>
          </a:xfrm>
        </p:grpSpPr>
        <p:sp>
          <p:nvSpPr>
            <p:cNvPr id="23" name="Text Box 132"/>
            <p:cNvSpPr txBox="1">
              <a:spLocks noChangeArrowheads="1"/>
            </p:cNvSpPr>
            <p:nvPr/>
          </p:nvSpPr>
          <p:spPr bwMode="auto">
            <a:xfrm>
              <a:off x="112" y="87"/>
              <a:ext cx="57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600" b="0" dirty="0">
                  <a:ea typeface="楷体_GB2312" pitchFamily="1" charset="-122"/>
                </a:rPr>
                <a:t>入栈</a:t>
              </a:r>
            </a:p>
          </p:txBody>
        </p:sp>
        <p:cxnSp>
          <p:nvCxnSpPr>
            <p:cNvPr id="24" name="AutoShape 134"/>
            <p:cNvCxnSpPr>
              <a:cxnSpLocks noChangeShapeType="1"/>
            </p:cNvCxnSpPr>
            <p:nvPr/>
          </p:nvCxnSpPr>
          <p:spPr bwMode="auto">
            <a:xfrm>
              <a:off x="609" y="211"/>
              <a:ext cx="252" cy="329"/>
            </a:xfrm>
            <a:prstGeom prst="curvedConnector2">
              <a:avLst/>
            </a:prstGeom>
            <a:noFill/>
            <a:ln w="38100">
              <a:solidFill>
                <a:srgbClr val="33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组合 24"/>
          <p:cNvGrpSpPr/>
          <p:nvPr/>
        </p:nvGrpSpPr>
        <p:grpSpPr bwMode="auto">
          <a:xfrm>
            <a:off x="6149553" y="1863036"/>
            <a:ext cx="925206" cy="569119"/>
            <a:chOff x="0" y="0"/>
            <a:chExt cx="912" cy="624"/>
          </a:xfrm>
        </p:grpSpPr>
        <p:sp>
          <p:nvSpPr>
            <p:cNvPr id="26" name="Text Box 135"/>
            <p:cNvSpPr txBox="1">
              <a:spLocks noChangeArrowheads="1"/>
            </p:cNvSpPr>
            <p:nvPr/>
          </p:nvSpPr>
          <p:spPr bwMode="auto">
            <a:xfrm>
              <a:off x="271" y="0"/>
              <a:ext cx="64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600" b="0" dirty="0">
                  <a:ea typeface="楷体_GB2312" pitchFamily="1" charset="-122"/>
                </a:rPr>
                <a:t>出栈</a:t>
              </a:r>
            </a:p>
          </p:txBody>
        </p:sp>
        <p:cxnSp>
          <p:nvCxnSpPr>
            <p:cNvPr id="27" name="AutoShape 136"/>
            <p:cNvCxnSpPr>
              <a:cxnSpLocks noChangeShapeType="1"/>
            </p:cNvCxnSpPr>
            <p:nvPr/>
          </p:nvCxnSpPr>
          <p:spPr bwMode="auto">
            <a:xfrm rot="-5400000">
              <a:off x="-72" y="216"/>
              <a:ext cx="480" cy="336"/>
            </a:xfrm>
            <a:prstGeom prst="curvedConnector2">
              <a:avLst/>
            </a:prstGeom>
            <a:noFill/>
            <a:ln w="38100">
              <a:solidFill>
                <a:srgbClr val="33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Text Box 122"/>
          <p:cNvSpPr txBox="1">
            <a:spLocks noChangeArrowheads="1"/>
          </p:cNvSpPr>
          <p:nvPr/>
        </p:nvSpPr>
        <p:spPr bwMode="auto">
          <a:xfrm>
            <a:off x="4911973" y="2541619"/>
            <a:ext cx="4731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1400" b="0" dirty="0" smtClean="0">
                <a:ea typeface="楷体_GB2312" pitchFamily="1" charset="-122"/>
              </a:rPr>
              <a:t>尾端</a:t>
            </a:r>
            <a:endParaRPr lang="zh-CN" altLang="en-US" sz="1400" b="0" dirty="0"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872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52755" y="990600"/>
            <a:ext cx="3554095" cy="3554095"/>
            <a:chOff x="600" y="2125"/>
            <a:chExt cx="6720" cy="6720"/>
          </a:xfrm>
        </p:grpSpPr>
        <p:sp>
          <p:nvSpPr>
            <p:cNvPr id="157698" name="Rectangle 2"/>
            <p:cNvSpPr>
              <a:spLocks noChangeArrowheads="1"/>
            </p:cNvSpPr>
            <p:nvPr/>
          </p:nvSpPr>
          <p:spPr bwMode="auto">
            <a:xfrm>
              <a:off x="1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25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31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37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43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4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55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1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5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1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7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43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4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55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61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19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7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49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5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6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25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1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3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4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55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61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3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43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4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6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9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25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3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37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43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49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55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6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9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2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31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3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43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49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5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61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19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25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31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37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43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49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55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6148" y="5853"/>
              <a:ext cx="600" cy="6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6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1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3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3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4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4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5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600" y="7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600" y="3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600" y="4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600" y="4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600" y="5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600" y="5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600" y="6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600" y="7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13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13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1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3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13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13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3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3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1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600" y="8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67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67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67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6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6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67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6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67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6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2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3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1" name="Rectangle 105"/>
            <p:cNvSpPr>
              <a:spLocks noChangeArrowheads="1"/>
            </p:cNvSpPr>
            <p:nvPr/>
          </p:nvSpPr>
          <p:spPr bwMode="auto">
            <a:xfrm>
              <a:off x="4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2" name="Rectangle 106"/>
            <p:cNvSpPr>
              <a:spLocks noChangeArrowheads="1"/>
            </p:cNvSpPr>
            <p:nvPr/>
          </p:nvSpPr>
          <p:spPr bwMode="auto">
            <a:xfrm>
              <a:off x="4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3" name="Rectangle 107"/>
            <p:cNvSpPr>
              <a:spLocks noChangeArrowheads="1"/>
            </p:cNvSpPr>
            <p:nvPr/>
          </p:nvSpPr>
          <p:spPr bwMode="auto">
            <a:xfrm>
              <a:off x="5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4" name="Rectangle 108"/>
            <p:cNvSpPr>
              <a:spLocks noChangeArrowheads="1"/>
            </p:cNvSpPr>
            <p:nvPr/>
          </p:nvSpPr>
          <p:spPr bwMode="auto">
            <a:xfrm>
              <a:off x="6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5" name="Rectangle 109"/>
            <p:cNvSpPr>
              <a:spLocks noChangeArrowheads="1"/>
            </p:cNvSpPr>
            <p:nvPr/>
          </p:nvSpPr>
          <p:spPr bwMode="auto">
            <a:xfrm>
              <a:off x="1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6" name="Rectangle 110"/>
            <p:cNvSpPr>
              <a:spLocks noChangeArrowheads="1"/>
            </p:cNvSpPr>
            <p:nvPr/>
          </p:nvSpPr>
          <p:spPr bwMode="auto">
            <a:xfrm>
              <a:off x="1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7" name="Rectangle 111"/>
            <p:cNvSpPr>
              <a:spLocks noChangeArrowheads="1"/>
            </p:cNvSpPr>
            <p:nvPr/>
          </p:nvSpPr>
          <p:spPr bwMode="auto">
            <a:xfrm>
              <a:off x="6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2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3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1" name="Rectangle 115"/>
            <p:cNvSpPr>
              <a:spLocks noChangeArrowheads="1"/>
            </p:cNvSpPr>
            <p:nvPr/>
          </p:nvSpPr>
          <p:spPr bwMode="auto">
            <a:xfrm>
              <a:off x="4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2" name="Rectangle 116"/>
            <p:cNvSpPr>
              <a:spLocks noChangeArrowheads="1"/>
            </p:cNvSpPr>
            <p:nvPr/>
          </p:nvSpPr>
          <p:spPr bwMode="auto">
            <a:xfrm>
              <a:off x="4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3" name="Rectangle 117"/>
            <p:cNvSpPr>
              <a:spLocks noChangeArrowheads="1"/>
            </p:cNvSpPr>
            <p:nvPr/>
          </p:nvSpPr>
          <p:spPr bwMode="auto">
            <a:xfrm>
              <a:off x="5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4" name="Rectangle 118"/>
            <p:cNvSpPr>
              <a:spLocks noChangeArrowheads="1"/>
            </p:cNvSpPr>
            <p:nvPr/>
          </p:nvSpPr>
          <p:spPr bwMode="auto">
            <a:xfrm>
              <a:off x="6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5" name="Rectangle 119"/>
            <p:cNvSpPr>
              <a:spLocks noChangeArrowheads="1"/>
            </p:cNvSpPr>
            <p:nvPr/>
          </p:nvSpPr>
          <p:spPr bwMode="auto">
            <a:xfrm>
              <a:off x="1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6" name="Rectangle 120"/>
            <p:cNvSpPr>
              <a:spLocks noChangeArrowheads="1"/>
            </p:cNvSpPr>
            <p:nvPr/>
          </p:nvSpPr>
          <p:spPr bwMode="auto">
            <a:xfrm>
              <a:off x="1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817" name="Rectangle 121"/>
            <p:cNvSpPr>
              <a:spLocks noChangeArrowheads="1"/>
            </p:cNvSpPr>
            <p:nvPr/>
          </p:nvSpPr>
          <p:spPr bwMode="auto">
            <a:xfrm>
              <a:off x="6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pic>
          <p:nvPicPr>
            <p:cNvPr id="157819" name="Picture 1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45"/>
              <a:ext cx="600" cy="600"/>
            </a:xfrm>
            <a:prstGeom prst="rect">
              <a:avLst/>
            </a:pr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</a:ln>
            <a:extLst/>
          </p:spPr>
        </p:pic>
        <p:sp>
          <p:nvSpPr>
            <p:cNvPr id="157818" name="Rectangle 122"/>
            <p:cNvSpPr>
              <a:spLocks noChangeArrowheads="1"/>
            </p:cNvSpPr>
            <p:nvPr/>
          </p:nvSpPr>
          <p:spPr bwMode="auto">
            <a:xfrm>
              <a:off x="600" y="2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8844" name="Text Box 124"/>
          <p:cNvSpPr txBox="1">
            <a:spLocks noChangeArrowheads="1"/>
          </p:cNvSpPr>
          <p:nvPr/>
        </p:nvSpPr>
        <p:spPr bwMode="auto">
          <a:xfrm>
            <a:off x="4690745" y="1684655"/>
            <a:ext cx="3429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780" rIns="1778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(1,6)   (6,5)</a:t>
            </a:r>
          </a:p>
        </p:txBody>
      </p:sp>
      <p:sp>
        <p:nvSpPr>
          <p:cNvPr id="158845" name="Line 125"/>
          <p:cNvSpPr>
            <a:spLocks noChangeShapeType="1"/>
          </p:cNvSpPr>
          <p:nvPr/>
        </p:nvSpPr>
        <p:spPr bwMode="auto">
          <a:xfrm>
            <a:off x="4690745" y="1532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6" name="Line 126"/>
          <p:cNvSpPr>
            <a:spLocks noChangeShapeType="1"/>
          </p:cNvSpPr>
          <p:nvPr/>
        </p:nvSpPr>
        <p:spPr bwMode="auto">
          <a:xfrm>
            <a:off x="4690745" y="2294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7" name="AutoShape 127"/>
          <p:cNvSpPr>
            <a:spLocks noChangeArrowheads="1"/>
          </p:cNvSpPr>
          <p:nvPr/>
        </p:nvSpPr>
        <p:spPr bwMode="auto">
          <a:xfrm>
            <a:off x="4157345" y="313055"/>
            <a:ext cx="1143000" cy="1600200"/>
          </a:xfrm>
          <a:custGeom>
            <a:avLst/>
            <a:gdLst>
              <a:gd name="T0" fmla="*/ 631822778 w 21600"/>
              <a:gd name="T1" fmla="*/ 2147483646 h 21600"/>
              <a:gd name="T2" fmla="*/ 1521320300 w 21600"/>
              <a:gd name="T3" fmla="*/ 2147483646 h 21600"/>
              <a:gd name="T4" fmla="*/ 1499392163 w 21600"/>
              <a:gd name="T5" fmla="*/ 2147483646 h 21600"/>
              <a:gd name="T6" fmla="*/ 362882921 w 21600"/>
              <a:gd name="T7" fmla="*/ 2147483646 h 21600"/>
              <a:gd name="T8" fmla="*/ 53640143 w 21600"/>
              <a:gd name="T9" fmla="*/ 2147483646 h 21600"/>
              <a:gd name="T10" fmla="*/ 133209877 w 21600"/>
              <a:gd name="T11" fmla="*/ 2147483646 h 21600"/>
              <a:gd name="T12" fmla="*/ 941065555 w 21600"/>
              <a:gd name="T13" fmla="*/ 2147483646 h 21600"/>
              <a:gd name="T14" fmla="*/ 631822778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848" name="AutoShape 128"/>
          <p:cNvSpPr>
            <a:spLocks noChangeArrowheads="1"/>
          </p:cNvSpPr>
          <p:nvPr/>
        </p:nvSpPr>
        <p:spPr bwMode="auto">
          <a:xfrm>
            <a:off x="7949565" y="1075055"/>
            <a:ext cx="762000" cy="838200"/>
          </a:xfrm>
          <a:custGeom>
            <a:avLst/>
            <a:gdLst>
              <a:gd name="T0" fmla="*/ 467182200 w 21600"/>
              <a:gd name="T1" fmla="*/ 944736889 h 21600"/>
              <a:gd name="T2" fmla="*/ 474162720 w 21600"/>
              <a:gd name="T3" fmla="*/ 944913066 h 21600"/>
              <a:gd name="T4" fmla="*/ 709927389 w 21600"/>
              <a:gd name="T5" fmla="*/ 631110583 h 21600"/>
              <a:gd name="T6" fmla="*/ 637397936 w 21600"/>
              <a:gd name="T7" fmla="*/ 404669727 h 21600"/>
              <a:gd name="T8" fmla="*/ 802476241 w 21600"/>
              <a:gd name="T9" fmla="*/ 175775818 h 21600"/>
              <a:gd name="T10" fmla="*/ 948325475 w 21600"/>
              <a:gd name="T11" fmla="*/ 631110583 h 21600"/>
              <a:gd name="T12" fmla="*/ 474162720 w 21600"/>
              <a:gd name="T13" fmla="*/ 1262221204 h 21600"/>
              <a:gd name="T14" fmla="*/ 460113345 w 21600"/>
              <a:gd name="T15" fmla="*/ 1261929037 h 21600"/>
              <a:gd name="T16" fmla="*/ 456601301 w 21600"/>
              <a:gd name="T17" fmla="*/ 1419647970 h 21600"/>
              <a:gd name="T18" fmla="*/ 225974028 w 21600"/>
              <a:gd name="T19" fmla="*/ 1093983754 h 21600"/>
              <a:gd name="T20" fmla="*/ 470650676 w 21600"/>
              <a:gd name="T21" fmla="*/ 787017956 h 21600"/>
              <a:gd name="T22" fmla="*/ 467182200 w 21600"/>
              <a:gd name="T23" fmla="*/ 94473688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43637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椭圆形标注 2"/>
          <p:cNvSpPr>
            <a:spLocks noChangeArrowheads="1"/>
          </p:cNvSpPr>
          <p:nvPr/>
        </p:nvSpPr>
        <p:spPr bwMode="auto">
          <a:xfrm>
            <a:off x="4719955" y="3231198"/>
            <a:ext cx="3744913" cy="1223962"/>
          </a:xfrm>
          <a:prstGeom prst="wedgeEllipseCallout">
            <a:avLst>
              <a:gd name="adj1" fmla="val -35713"/>
              <a:gd name="adj2" fmla="val -119519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Arial" panose="020B0604020202020204" pitchFamily="34" charset="0"/>
              </a:rPr>
              <a:t>出队时，令其可行的邻接位置入队，同时将步数标记在相应的迷宫位置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1506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681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506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45161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50620" y="2608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93875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506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151255" y="3243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681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1031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151255" y="3560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93875" y="293052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111375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10312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388235" y="196786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76212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07962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8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388235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8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2705735" y="196786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8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705735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38823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57" name="矩形 156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迷宫问题（二续）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52755" y="990600"/>
            <a:ext cx="3554095" cy="3554095"/>
            <a:chOff x="600" y="2125"/>
            <a:chExt cx="6720" cy="6720"/>
          </a:xfrm>
        </p:grpSpPr>
        <p:sp>
          <p:nvSpPr>
            <p:cNvPr id="157698" name="Rectangle 2"/>
            <p:cNvSpPr>
              <a:spLocks noChangeArrowheads="1"/>
            </p:cNvSpPr>
            <p:nvPr/>
          </p:nvSpPr>
          <p:spPr bwMode="auto">
            <a:xfrm>
              <a:off x="1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25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31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37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43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4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55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1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5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1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7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43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4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55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61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19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7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49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5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6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25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1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3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4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55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61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3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43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4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6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9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25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3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37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43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49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55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6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9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2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31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3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43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49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5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61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19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25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31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37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43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49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55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6148" y="5853"/>
              <a:ext cx="600" cy="6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6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1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3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3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4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4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5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600" y="7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600" y="3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600" y="4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600" y="4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600" y="5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600" y="5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600" y="6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600" y="7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13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13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1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3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13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13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3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3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1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600" y="8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67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67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67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6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6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67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6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67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6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2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3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1" name="Rectangle 105"/>
            <p:cNvSpPr>
              <a:spLocks noChangeArrowheads="1"/>
            </p:cNvSpPr>
            <p:nvPr/>
          </p:nvSpPr>
          <p:spPr bwMode="auto">
            <a:xfrm>
              <a:off x="4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2" name="Rectangle 106"/>
            <p:cNvSpPr>
              <a:spLocks noChangeArrowheads="1"/>
            </p:cNvSpPr>
            <p:nvPr/>
          </p:nvSpPr>
          <p:spPr bwMode="auto">
            <a:xfrm>
              <a:off x="4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3" name="Rectangle 107"/>
            <p:cNvSpPr>
              <a:spLocks noChangeArrowheads="1"/>
            </p:cNvSpPr>
            <p:nvPr/>
          </p:nvSpPr>
          <p:spPr bwMode="auto">
            <a:xfrm>
              <a:off x="5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4" name="Rectangle 108"/>
            <p:cNvSpPr>
              <a:spLocks noChangeArrowheads="1"/>
            </p:cNvSpPr>
            <p:nvPr/>
          </p:nvSpPr>
          <p:spPr bwMode="auto">
            <a:xfrm>
              <a:off x="6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5" name="Rectangle 109"/>
            <p:cNvSpPr>
              <a:spLocks noChangeArrowheads="1"/>
            </p:cNvSpPr>
            <p:nvPr/>
          </p:nvSpPr>
          <p:spPr bwMode="auto">
            <a:xfrm>
              <a:off x="1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6" name="Rectangle 110"/>
            <p:cNvSpPr>
              <a:spLocks noChangeArrowheads="1"/>
            </p:cNvSpPr>
            <p:nvPr/>
          </p:nvSpPr>
          <p:spPr bwMode="auto">
            <a:xfrm>
              <a:off x="1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7" name="Rectangle 111"/>
            <p:cNvSpPr>
              <a:spLocks noChangeArrowheads="1"/>
            </p:cNvSpPr>
            <p:nvPr/>
          </p:nvSpPr>
          <p:spPr bwMode="auto">
            <a:xfrm>
              <a:off x="6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2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3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1" name="Rectangle 115"/>
            <p:cNvSpPr>
              <a:spLocks noChangeArrowheads="1"/>
            </p:cNvSpPr>
            <p:nvPr/>
          </p:nvSpPr>
          <p:spPr bwMode="auto">
            <a:xfrm>
              <a:off x="4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2" name="Rectangle 116"/>
            <p:cNvSpPr>
              <a:spLocks noChangeArrowheads="1"/>
            </p:cNvSpPr>
            <p:nvPr/>
          </p:nvSpPr>
          <p:spPr bwMode="auto">
            <a:xfrm>
              <a:off x="4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3" name="Rectangle 117"/>
            <p:cNvSpPr>
              <a:spLocks noChangeArrowheads="1"/>
            </p:cNvSpPr>
            <p:nvPr/>
          </p:nvSpPr>
          <p:spPr bwMode="auto">
            <a:xfrm>
              <a:off x="5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4" name="Rectangle 118"/>
            <p:cNvSpPr>
              <a:spLocks noChangeArrowheads="1"/>
            </p:cNvSpPr>
            <p:nvPr/>
          </p:nvSpPr>
          <p:spPr bwMode="auto">
            <a:xfrm>
              <a:off x="6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5" name="Rectangle 119"/>
            <p:cNvSpPr>
              <a:spLocks noChangeArrowheads="1"/>
            </p:cNvSpPr>
            <p:nvPr/>
          </p:nvSpPr>
          <p:spPr bwMode="auto">
            <a:xfrm>
              <a:off x="1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6" name="Rectangle 120"/>
            <p:cNvSpPr>
              <a:spLocks noChangeArrowheads="1"/>
            </p:cNvSpPr>
            <p:nvPr/>
          </p:nvSpPr>
          <p:spPr bwMode="auto">
            <a:xfrm>
              <a:off x="1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817" name="Rectangle 121"/>
            <p:cNvSpPr>
              <a:spLocks noChangeArrowheads="1"/>
            </p:cNvSpPr>
            <p:nvPr/>
          </p:nvSpPr>
          <p:spPr bwMode="auto">
            <a:xfrm>
              <a:off x="6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pic>
          <p:nvPicPr>
            <p:cNvPr id="157819" name="Picture 1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45"/>
              <a:ext cx="600" cy="600"/>
            </a:xfrm>
            <a:prstGeom prst="rect">
              <a:avLst/>
            </a:pr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</a:ln>
            <a:extLst/>
          </p:spPr>
        </p:pic>
        <p:sp>
          <p:nvSpPr>
            <p:cNvPr id="157818" name="Rectangle 122"/>
            <p:cNvSpPr>
              <a:spLocks noChangeArrowheads="1"/>
            </p:cNvSpPr>
            <p:nvPr/>
          </p:nvSpPr>
          <p:spPr bwMode="auto">
            <a:xfrm>
              <a:off x="600" y="2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8844" name="Text Box 124"/>
          <p:cNvSpPr txBox="1">
            <a:spLocks noChangeArrowheads="1"/>
          </p:cNvSpPr>
          <p:nvPr/>
        </p:nvSpPr>
        <p:spPr bwMode="auto">
          <a:xfrm>
            <a:off x="4690745" y="1684655"/>
            <a:ext cx="3429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780" rIns="1778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(5,5)   (7,5)</a:t>
            </a:r>
          </a:p>
        </p:txBody>
      </p:sp>
      <p:sp>
        <p:nvSpPr>
          <p:cNvPr id="158845" name="Line 125"/>
          <p:cNvSpPr>
            <a:spLocks noChangeShapeType="1"/>
          </p:cNvSpPr>
          <p:nvPr/>
        </p:nvSpPr>
        <p:spPr bwMode="auto">
          <a:xfrm>
            <a:off x="4690745" y="1532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6" name="Line 126"/>
          <p:cNvSpPr>
            <a:spLocks noChangeShapeType="1"/>
          </p:cNvSpPr>
          <p:nvPr/>
        </p:nvSpPr>
        <p:spPr bwMode="auto">
          <a:xfrm>
            <a:off x="4690745" y="2294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7" name="AutoShape 127"/>
          <p:cNvSpPr>
            <a:spLocks noChangeArrowheads="1"/>
          </p:cNvSpPr>
          <p:nvPr/>
        </p:nvSpPr>
        <p:spPr bwMode="auto">
          <a:xfrm>
            <a:off x="4157345" y="313055"/>
            <a:ext cx="1143000" cy="1600200"/>
          </a:xfrm>
          <a:custGeom>
            <a:avLst/>
            <a:gdLst>
              <a:gd name="T0" fmla="*/ 631822778 w 21600"/>
              <a:gd name="T1" fmla="*/ 2147483646 h 21600"/>
              <a:gd name="T2" fmla="*/ 1521320300 w 21600"/>
              <a:gd name="T3" fmla="*/ 2147483646 h 21600"/>
              <a:gd name="T4" fmla="*/ 1499392163 w 21600"/>
              <a:gd name="T5" fmla="*/ 2147483646 h 21600"/>
              <a:gd name="T6" fmla="*/ 362882921 w 21600"/>
              <a:gd name="T7" fmla="*/ 2147483646 h 21600"/>
              <a:gd name="T8" fmla="*/ 53640143 w 21600"/>
              <a:gd name="T9" fmla="*/ 2147483646 h 21600"/>
              <a:gd name="T10" fmla="*/ 133209877 w 21600"/>
              <a:gd name="T11" fmla="*/ 2147483646 h 21600"/>
              <a:gd name="T12" fmla="*/ 941065555 w 21600"/>
              <a:gd name="T13" fmla="*/ 2147483646 h 21600"/>
              <a:gd name="T14" fmla="*/ 631822778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848" name="AutoShape 128"/>
          <p:cNvSpPr>
            <a:spLocks noChangeArrowheads="1"/>
          </p:cNvSpPr>
          <p:nvPr/>
        </p:nvSpPr>
        <p:spPr bwMode="auto">
          <a:xfrm>
            <a:off x="7949565" y="1075055"/>
            <a:ext cx="762000" cy="838200"/>
          </a:xfrm>
          <a:custGeom>
            <a:avLst/>
            <a:gdLst>
              <a:gd name="T0" fmla="*/ 467182200 w 21600"/>
              <a:gd name="T1" fmla="*/ 944736889 h 21600"/>
              <a:gd name="T2" fmla="*/ 474162720 w 21600"/>
              <a:gd name="T3" fmla="*/ 944913066 h 21600"/>
              <a:gd name="T4" fmla="*/ 709927389 w 21600"/>
              <a:gd name="T5" fmla="*/ 631110583 h 21600"/>
              <a:gd name="T6" fmla="*/ 637397936 w 21600"/>
              <a:gd name="T7" fmla="*/ 404669727 h 21600"/>
              <a:gd name="T8" fmla="*/ 802476241 w 21600"/>
              <a:gd name="T9" fmla="*/ 175775818 h 21600"/>
              <a:gd name="T10" fmla="*/ 948325475 w 21600"/>
              <a:gd name="T11" fmla="*/ 631110583 h 21600"/>
              <a:gd name="T12" fmla="*/ 474162720 w 21600"/>
              <a:gd name="T13" fmla="*/ 1262221204 h 21600"/>
              <a:gd name="T14" fmla="*/ 460113345 w 21600"/>
              <a:gd name="T15" fmla="*/ 1261929037 h 21600"/>
              <a:gd name="T16" fmla="*/ 456601301 w 21600"/>
              <a:gd name="T17" fmla="*/ 1419647970 h 21600"/>
              <a:gd name="T18" fmla="*/ 225974028 w 21600"/>
              <a:gd name="T19" fmla="*/ 1093983754 h 21600"/>
              <a:gd name="T20" fmla="*/ 470650676 w 21600"/>
              <a:gd name="T21" fmla="*/ 787017956 h 21600"/>
              <a:gd name="T22" fmla="*/ 467182200 w 21600"/>
              <a:gd name="T23" fmla="*/ 94473688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43637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椭圆形标注 2"/>
          <p:cNvSpPr>
            <a:spLocks noChangeArrowheads="1"/>
          </p:cNvSpPr>
          <p:nvPr/>
        </p:nvSpPr>
        <p:spPr bwMode="auto">
          <a:xfrm>
            <a:off x="4719955" y="3231198"/>
            <a:ext cx="3744913" cy="1223962"/>
          </a:xfrm>
          <a:prstGeom prst="wedgeEllipseCallout">
            <a:avLst>
              <a:gd name="adj1" fmla="val -35713"/>
              <a:gd name="adj2" fmla="val -119519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Arial" panose="020B0604020202020204" pitchFamily="34" charset="0"/>
              </a:rPr>
              <a:t>出队时，令其可行的邻接位置入队，同时将步数标记在相应的迷宫位置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1506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681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506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45161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50620" y="2608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93875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506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151255" y="3243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681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1031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151255" y="3560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93875" y="293052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111375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10312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388235" y="196786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76212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07962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388235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2705735" y="196786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705735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38823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388235" y="292544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55" name="Rectangle 3"/>
          <p:cNvSpPr>
            <a:spLocks noChangeArrowheads="1"/>
          </p:cNvSpPr>
          <p:nvPr/>
        </p:nvSpPr>
        <p:spPr bwMode="auto">
          <a:xfrm>
            <a:off x="2388235" y="355473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59" name="矩形 158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迷宫问题（二续）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52755" y="990600"/>
            <a:ext cx="3554095" cy="3554095"/>
            <a:chOff x="600" y="2125"/>
            <a:chExt cx="6720" cy="6720"/>
          </a:xfrm>
        </p:grpSpPr>
        <p:sp>
          <p:nvSpPr>
            <p:cNvPr id="157698" name="Rectangle 2"/>
            <p:cNvSpPr>
              <a:spLocks noChangeArrowheads="1"/>
            </p:cNvSpPr>
            <p:nvPr/>
          </p:nvSpPr>
          <p:spPr bwMode="auto">
            <a:xfrm>
              <a:off x="1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25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31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37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43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4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55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1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5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1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7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43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4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55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61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19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7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49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5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6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25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1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3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4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55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61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3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43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4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6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9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25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3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37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43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49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55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6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9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2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31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3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43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49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5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61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19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25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31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37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43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49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55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6148" y="5853"/>
              <a:ext cx="600" cy="6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6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1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3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3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4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4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5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600" y="7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600" y="3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600" y="4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600" y="4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600" y="5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600" y="5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600" y="6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600" y="7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13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13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1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3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13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13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3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3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1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600" y="8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67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67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67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6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6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67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6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67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6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2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3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1" name="Rectangle 105"/>
            <p:cNvSpPr>
              <a:spLocks noChangeArrowheads="1"/>
            </p:cNvSpPr>
            <p:nvPr/>
          </p:nvSpPr>
          <p:spPr bwMode="auto">
            <a:xfrm>
              <a:off x="4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2" name="Rectangle 106"/>
            <p:cNvSpPr>
              <a:spLocks noChangeArrowheads="1"/>
            </p:cNvSpPr>
            <p:nvPr/>
          </p:nvSpPr>
          <p:spPr bwMode="auto">
            <a:xfrm>
              <a:off x="4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3" name="Rectangle 107"/>
            <p:cNvSpPr>
              <a:spLocks noChangeArrowheads="1"/>
            </p:cNvSpPr>
            <p:nvPr/>
          </p:nvSpPr>
          <p:spPr bwMode="auto">
            <a:xfrm>
              <a:off x="5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4" name="Rectangle 108"/>
            <p:cNvSpPr>
              <a:spLocks noChangeArrowheads="1"/>
            </p:cNvSpPr>
            <p:nvPr/>
          </p:nvSpPr>
          <p:spPr bwMode="auto">
            <a:xfrm>
              <a:off x="6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5" name="Rectangle 109"/>
            <p:cNvSpPr>
              <a:spLocks noChangeArrowheads="1"/>
            </p:cNvSpPr>
            <p:nvPr/>
          </p:nvSpPr>
          <p:spPr bwMode="auto">
            <a:xfrm>
              <a:off x="1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6" name="Rectangle 110"/>
            <p:cNvSpPr>
              <a:spLocks noChangeArrowheads="1"/>
            </p:cNvSpPr>
            <p:nvPr/>
          </p:nvSpPr>
          <p:spPr bwMode="auto">
            <a:xfrm>
              <a:off x="1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7" name="Rectangle 111"/>
            <p:cNvSpPr>
              <a:spLocks noChangeArrowheads="1"/>
            </p:cNvSpPr>
            <p:nvPr/>
          </p:nvSpPr>
          <p:spPr bwMode="auto">
            <a:xfrm>
              <a:off x="6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2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3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1" name="Rectangle 115"/>
            <p:cNvSpPr>
              <a:spLocks noChangeArrowheads="1"/>
            </p:cNvSpPr>
            <p:nvPr/>
          </p:nvSpPr>
          <p:spPr bwMode="auto">
            <a:xfrm>
              <a:off x="4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2" name="Rectangle 116"/>
            <p:cNvSpPr>
              <a:spLocks noChangeArrowheads="1"/>
            </p:cNvSpPr>
            <p:nvPr/>
          </p:nvSpPr>
          <p:spPr bwMode="auto">
            <a:xfrm>
              <a:off x="4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3" name="Rectangle 117"/>
            <p:cNvSpPr>
              <a:spLocks noChangeArrowheads="1"/>
            </p:cNvSpPr>
            <p:nvPr/>
          </p:nvSpPr>
          <p:spPr bwMode="auto">
            <a:xfrm>
              <a:off x="5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4" name="Rectangle 118"/>
            <p:cNvSpPr>
              <a:spLocks noChangeArrowheads="1"/>
            </p:cNvSpPr>
            <p:nvPr/>
          </p:nvSpPr>
          <p:spPr bwMode="auto">
            <a:xfrm>
              <a:off x="6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5" name="Rectangle 119"/>
            <p:cNvSpPr>
              <a:spLocks noChangeArrowheads="1"/>
            </p:cNvSpPr>
            <p:nvPr/>
          </p:nvSpPr>
          <p:spPr bwMode="auto">
            <a:xfrm>
              <a:off x="1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6" name="Rectangle 120"/>
            <p:cNvSpPr>
              <a:spLocks noChangeArrowheads="1"/>
            </p:cNvSpPr>
            <p:nvPr/>
          </p:nvSpPr>
          <p:spPr bwMode="auto">
            <a:xfrm>
              <a:off x="1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817" name="Rectangle 121"/>
            <p:cNvSpPr>
              <a:spLocks noChangeArrowheads="1"/>
            </p:cNvSpPr>
            <p:nvPr/>
          </p:nvSpPr>
          <p:spPr bwMode="auto">
            <a:xfrm>
              <a:off x="6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pic>
          <p:nvPicPr>
            <p:cNvPr id="157819" name="Picture 1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45"/>
              <a:ext cx="600" cy="600"/>
            </a:xfrm>
            <a:prstGeom prst="rect">
              <a:avLst/>
            </a:pr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</a:ln>
            <a:extLst/>
          </p:spPr>
        </p:pic>
        <p:sp>
          <p:nvSpPr>
            <p:cNvPr id="157818" name="Rectangle 122"/>
            <p:cNvSpPr>
              <a:spLocks noChangeArrowheads="1"/>
            </p:cNvSpPr>
            <p:nvPr/>
          </p:nvSpPr>
          <p:spPr bwMode="auto">
            <a:xfrm>
              <a:off x="600" y="2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8844" name="Text Box 124"/>
          <p:cNvSpPr txBox="1">
            <a:spLocks noChangeArrowheads="1"/>
          </p:cNvSpPr>
          <p:nvPr/>
        </p:nvSpPr>
        <p:spPr bwMode="auto">
          <a:xfrm>
            <a:off x="4690745" y="1684655"/>
            <a:ext cx="3429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780" rIns="1778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(5,6)   (4,5)   (8,5)</a:t>
            </a:r>
          </a:p>
        </p:txBody>
      </p:sp>
      <p:sp>
        <p:nvSpPr>
          <p:cNvPr id="158845" name="Line 125"/>
          <p:cNvSpPr>
            <a:spLocks noChangeShapeType="1"/>
          </p:cNvSpPr>
          <p:nvPr/>
        </p:nvSpPr>
        <p:spPr bwMode="auto">
          <a:xfrm>
            <a:off x="4690745" y="1532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6" name="Line 126"/>
          <p:cNvSpPr>
            <a:spLocks noChangeShapeType="1"/>
          </p:cNvSpPr>
          <p:nvPr/>
        </p:nvSpPr>
        <p:spPr bwMode="auto">
          <a:xfrm>
            <a:off x="4690745" y="2294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7" name="AutoShape 127"/>
          <p:cNvSpPr>
            <a:spLocks noChangeArrowheads="1"/>
          </p:cNvSpPr>
          <p:nvPr/>
        </p:nvSpPr>
        <p:spPr bwMode="auto">
          <a:xfrm>
            <a:off x="4157345" y="313055"/>
            <a:ext cx="1143000" cy="1600200"/>
          </a:xfrm>
          <a:custGeom>
            <a:avLst/>
            <a:gdLst>
              <a:gd name="T0" fmla="*/ 631822778 w 21600"/>
              <a:gd name="T1" fmla="*/ 2147483646 h 21600"/>
              <a:gd name="T2" fmla="*/ 1521320300 w 21600"/>
              <a:gd name="T3" fmla="*/ 2147483646 h 21600"/>
              <a:gd name="T4" fmla="*/ 1499392163 w 21600"/>
              <a:gd name="T5" fmla="*/ 2147483646 h 21600"/>
              <a:gd name="T6" fmla="*/ 362882921 w 21600"/>
              <a:gd name="T7" fmla="*/ 2147483646 h 21600"/>
              <a:gd name="T8" fmla="*/ 53640143 w 21600"/>
              <a:gd name="T9" fmla="*/ 2147483646 h 21600"/>
              <a:gd name="T10" fmla="*/ 133209877 w 21600"/>
              <a:gd name="T11" fmla="*/ 2147483646 h 21600"/>
              <a:gd name="T12" fmla="*/ 941065555 w 21600"/>
              <a:gd name="T13" fmla="*/ 2147483646 h 21600"/>
              <a:gd name="T14" fmla="*/ 631822778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848" name="AutoShape 128"/>
          <p:cNvSpPr>
            <a:spLocks noChangeArrowheads="1"/>
          </p:cNvSpPr>
          <p:nvPr/>
        </p:nvSpPr>
        <p:spPr bwMode="auto">
          <a:xfrm>
            <a:off x="7949565" y="1075055"/>
            <a:ext cx="762000" cy="838200"/>
          </a:xfrm>
          <a:custGeom>
            <a:avLst/>
            <a:gdLst>
              <a:gd name="T0" fmla="*/ 467182200 w 21600"/>
              <a:gd name="T1" fmla="*/ 944736889 h 21600"/>
              <a:gd name="T2" fmla="*/ 474162720 w 21600"/>
              <a:gd name="T3" fmla="*/ 944913066 h 21600"/>
              <a:gd name="T4" fmla="*/ 709927389 w 21600"/>
              <a:gd name="T5" fmla="*/ 631110583 h 21600"/>
              <a:gd name="T6" fmla="*/ 637397936 w 21600"/>
              <a:gd name="T7" fmla="*/ 404669727 h 21600"/>
              <a:gd name="T8" fmla="*/ 802476241 w 21600"/>
              <a:gd name="T9" fmla="*/ 175775818 h 21600"/>
              <a:gd name="T10" fmla="*/ 948325475 w 21600"/>
              <a:gd name="T11" fmla="*/ 631110583 h 21600"/>
              <a:gd name="T12" fmla="*/ 474162720 w 21600"/>
              <a:gd name="T13" fmla="*/ 1262221204 h 21600"/>
              <a:gd name="T14" fmla="*/ 460113345 w 21600"/>
              <a:gd name="T15" fmla="*/ 1261929037 h 21600"/>
              <a:gd name="T16" fmla="*/ 456601301 w 21600"/>
              <a:gd name="T17" fmla="*/ 1419647970 h 21600"/>
              <a:gd name="T18" fmla="*/ 225974028 w 21600"/>
              <a:gd name="T19" fmla="*/ 1093983754 h 21600"/>
              <a:gd name="T20" fmla="*/ 470650676 w 21600"/>
              <a:gd name="T21" fmla="*/ 787017956 h 21600"/>
              <a:gd name="T22" fmla="*/ 467182200 w 21600"/>
              <a:gd name="T23" fmla="*/ 94473688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43637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椭圆形标注 2"/>
          <p:cNvSpPr>
            <a:spLocks noChangeArrowheads="1"/>
          </p:cNvSpPr>
          <p:nvPr/>
        </p:nvSpPr>
        <p:spPr bwMode="auto">
          <a:xfrm>
            <a:off x="4719955" y="3231198"/>
            <a:ext cx="3744913" cy="1223962"/>
          </a:xfrm>
          <a:prstGeom prst="wedgeEllipseCallout">
            <a:avLst>
              <a:gd name="adj1" fmla="val -35713"/>
              <a:gd name="adj2" fmla="val -119519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Arial" panose="020B0604020202020204" pitchFamily="34" charset="0"/>
              </a:rPr>
              <a:t>出队时，令其可行的邻接位置入队，同时将步数标记在相应的迷宫位置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1506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681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506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45161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50620" y="2608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93875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506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151255" y="3243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681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1031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151255" y="3560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93875" y="293052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111375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10312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388235" y="196786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76212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07962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388235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2705735" y="196786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705735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38823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388235" y="292544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155" name="Rectangle 3"/>
          <p:cNvSpPr>
            <a:spLocks noChangeArrowheads="1"/>
          </p:cNvSpPr>
          <p:nvPr/>
        </p:nvSpPr>
        <p:spPr bwMode="auto">
          <a:xfrm>
            <a:off x="2388235" y="355473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388235" y="26219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2705735" y="292544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2388235" y="387858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62" name="矩形 161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迷宫问题（二续）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52755" y="990600"/>
            <a:ext cx="3554095" cy="3554095"/>
            <a:chOff x="600" y="2125"/>
            <a:chExt cx="6720" cy="6720"/>
          </a:xfrm>
        </p:grpSpPr>
        <p:sp>
          <p:nvSpPr>
            <p:cNvPr id="157698" name="Rectangle 2"/>
            <p:cNvSpPr>
              <a:spLocks noChangeArrowheads="1"/>
            </p:cNvSpPr>
            <p:nvPr/>
          </p:nvSpPr>
          <p:spPr bwMode="auto">
            <a:xfrm>
              <a:off x="1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25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31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37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43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4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55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1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5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1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7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43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4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55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61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19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7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49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5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6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25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1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3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4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55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61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3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43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4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6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9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25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3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37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43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49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55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6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9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2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31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3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43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49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5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61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19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25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31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37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43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49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55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6148" y="5853"/>
              <a:ext cx="600" cy="6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6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1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3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3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4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4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5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600" y="7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600" y="3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600" y="4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600" y="4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600" y="5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600" y="5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600" y="6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600" y="7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13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13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1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3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13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13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3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3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1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600" y="8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67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67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67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6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6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67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6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67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6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2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3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1" name="Rectangle 105"/>
            <p:cNvSpPr>
              <a:spLocks noChangeArrowheads="1"/>
            </p:cNvSpPr>
            <p:nvPr/>
          </p:nvSpPr>
          <p:spPr bwMode="auto">
            <a:xfrm>
              <a:off x="4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2" name="Rectangle 106"/>
            <p:cNvSpPr>
              <a:spLocks noChangeArrowheads="1"/>
            </p:cNvSpPr>
            <p:nvPr/>
          </p:nvSpPr>
          <p:spPr bwMode="auto">
            <a:xfrm>
              <a:off x="4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3" name="Rectangle 107"/>
            <p:cNvSpPr>
              <a:spLocks noChangeArrowheads="1"/>
            </p:cNvSpPr>
            <p:nvPr/>
          </p:nvSpPr>
          <p:spPr bwMode="auto">
            <a:xfrm>
              <a:off x="5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4" name="Rectangle 108"/>
            <p:cNvSpPr>
              <a:spLocks noChangeArrowheads="1"/>
            </p:cNvSpPr>
            <p:nvPr/>
          </p:nvSpPr>
          <p:spPr bwMode="auto">
            <a:xfrm>
              <a:off x="6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5" name="Rectangle 109"/>
            <p:cNvSpPr>
              <a:spLocks noChangeArrowheads="1"/>
            </p:cNvSpPr>
            <p:nvPr/>
          </p:nvSpPr>
          <p:spPr bwMode="auto">
            <a:xfrm>
              <a:off x="1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6" name="Rectangle 110"/>
            <p:cNvSpPr>
              <a:spLocks noChangeArrowheads="1"/>
            </p:cNvSpPr>
            <p:nvPr/>
          </p:nvSpPr>
          <p:spPr bwMode="auto">
            <a:xfrm>
              <a:off x="1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7" name="Rectangle 111"/>
            <p:cNvSpPr>
              <a:spLocks noChangeArrowheads="1"/>
            </p:cNvSpPr>
            <p:nvPr/>
          </p:nvSpPr>
          <p:spPr bwMode="auto">
            <a:xfrm>
              <a:off x="6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2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3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1" name="Rectangle 115"/>
            <p:cNvSpPr>
              <a:spLocks noChangeArrowheads="1"/>
            </p:cNvSpPr>
            <p:nvPr/>
          </p:nvSpPr>
          <p:spPr bwMode="auto">
            <a:xfrm>
              <a:off x="4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2" name="Rectangle 116"/>
            <p:cNvSpPr>
              <a:spLocks noChangeArrowheads="1"/>
            </p:cNvSpPr>
            <p:nvPr/>
          </p:nvSpPr>
          <p:spPr bwMode="auto">
            <a:xfrm>
              <a:off x="4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3" name="Rectangle 117"/>
            <p:cNvSpPr>
              <a:spLocks noChangeArrowheads="1"/>
            </p:cNvSpPr>
            <p:nvPr/>
          </p:nvSpPr>
          <p:spPr bwMode="auto">
            <a:xfrm>
              <a:off x="5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4" name="Rectangle 118"/>
            <p:cNvSpPr>
              <a:spLocks noChangeArrowheads="1"/>
            </p:cNvSpPr>
            <p:nvPr/>
          </p:nvSpPr>
          <p:spPr bwMode="auto">
            <a:xfrm>
              <a:off x="6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5" name="Rectangle 119"/>
            <p:cNvSpPr>
              <a:spLocks noChangeArrowheads="1"/>
            </p:cNvSpPr>
            <p:nvPr/>
          </p:nvSpPr>
          <p:spPr bwMode="auto">
            <a:xfrm>
              <a:off x="1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6" name="Rectangle 120"/>
            <p:cNvSpPr>
              <a:spLocks noChangeArrowheads="1"/>
            </p:cNvSpPr>
            <p:nvPr/>
          </p:nvSpPr>
          <p:spPr bwMode="auto">
            <a:xfrm>
              <a:off x="1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817" name="Rectangle 121"/>
            <p:cNvSpPr>
              <a:spLocks noChangeArrowheads="1"/>
            </p:cNvSpPr>
            <p:nvPr/>
          </p:nvSpPr>
          <p:spPr bwMode="auto">
            <a:xfrm>
              <a:off x="6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pic>
          <p:nvPicPr>
            <p:cNvPr id="157819" name="Picture 1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45"/>
              <a:ext cx="600" cy="600"/>
            </a:xfrm>
            <a:prstGeom prst="rect">
              <a:avLst/>
            </a:pr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</a:ln>
            <a:extLst/>
          </p:spPr>
        </p:pic>
        <p:sp>
          <p:nvSpPr>
            <p:cNvPr id="157818" name="Rectangle 122"/>
            <p:cNvSpPr>
              <a:spLocks noChangeArrowheads="1"/>
            </p:cNvSpPr>
            <p:nvPr/>
          </p:nvSpPr>
          <p:spPr bwMode="auto">
            <a:xfrm>
              <a:off x="600" y="2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8844" name="Text Box 124"/>
          <p:cNvSpPr txBox="1">
            <a:spLocks noChangeArrowheads="1"/>
          </p:cNvSpPr>
          <p:nvPr/>
        </p:nvSpPr>
        <p:spPr bwMode="auto">
          <a:xfrm>
            <a:off x="4690745" y="1684655"/>
            <a:ext cx="54349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780" rIns="1778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(5,7)  (4,6)  (8,6)  (8,4)</a:t>
            </a:r>
          </a:p>
        </p:txBody>
      </p:sp>
      <p:sp>
        <p:nvSpPr>
          <p:cNvPr id="158845" name="Line 125"/>
          <p:cNvSpPr>
            <a:spLocks noChangeShapeType="1"/>
          </p:cNvSpPr>
          <p:nvPr/>
        </p:nvSpPr>
        <p:spPr bwMode="auto">
          <a:xfrm>
            <a:off x="4690745" y="1532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6" name="Line 126"/>
          <p:cNvSpPr>
            <a:spLocks noChangeShapeType="1"/>
          </p:cNvSpPr>
          <p:nvPr/>
        </p:nvSpPr>
        <p:spPr bwMode="auto">
          <a:xfrm>
            <a:off x="4690745" y="2294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7" name="AutoShape 127"/>
          <p:cNvSpPr>
            <a:spLocks noChangeArrowheads="1"/>
          </p:cNvSpPr>
          <p:nvPr/>
        </p:nvSpPr>
        <p:spPr bwMode="auto">
          <a:xfrm>
            <a:off x="4157345" y="313055"/>
            <a:ext cx="1143000" cy="1600200"/>
          </a:xfrm>
          <a:custGeom>
            <a:avLst/>
            <a:gdLst>
              <a:gd name="T0" fmla="*/ 631822778 w 21600"/>
              <a:gd name="T1" fmla="*/ 2147483646 h 21600"/>
              <a:gd name="T2" fmla="*/ 1521320300 w 21600"/>
              <a:gd name="T3" fmla="*/ 2147483646 h 21600"/>
              <a:gd name="T4" fmla="*/ 1499392163 w 21600"/>
              <a:gd name="T5" fmla="*/ 2147483646 h 21600"/>
              <a:gd name="T6" fmla="*/ 362882921 w 21600"/>
              <a:gd name="T7" fmla="*/ 2147483646 h 21600"/>
              <a:gd name="T8" fmla="*/ 53640143 w 21600"/>
              <a:gd name="T9" fmla="*/ 2147483646 h 21600"/>
              <a:gd name="T10" fmla="*/ 133209877 w 21600"/>
              <a:gd name="T11" fmla="*/ 2147483646 h 21600"/>
              <a:gd name="T12" fmla="*/ 941065555 w 21600"/>
              <a:gd name="T13" fmla="*/ 2147483646 h 21600"/>
              <a:gd name="T14" fmla="*/ 631822778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848" name="AutoShape 128"/>
          <p:cNvSpPr>
            <a:spLocks noChangeArrowheads="1"/>
          </p:cNvSpPr>
          <p:nvPr/>
        </p:nvSpPr>
        <p:spPr bwMode="auto">
          <a:xfrm>
            <a:off x="7949565" y="1075055"/>
            <a:ext cx="762000" cy="838200"/>
          </a:xfrm>
          <a:custGeom>
            <a:avLst/>
            <a:gdLst>
              <a:gd name="T0" fmla="*/ 467182200 w 21600"/>
              <a:gd name="T1" fmla="*/ 944736889 h 21600"/>
              <a:gd name="T2" fmla="*/ 474162720 w 21600"/>
              <a:gd name="T3" fmla="*/ 944913066 h 21600"/>
              <a:gd name="T4" fmla="*/ 709927389 w 21600"/>
              <a:gd name="T5" fmla="*/ 631110583 h 21600"/>
              <a:gd name="T6" fmla="*/ 637397936 w 21600"/>
              <a:gd name="T7" fmla="*/ 404669727 h 21600"/>
              <a:gd name="T8" fmla="*/ 802476241 w 21600"/>
              <a:gd name="T9" fmla="*/ 175775818 h 21600"/>
              <a:gd name="T10" fmla="*/ 948325475 w 21600"/>
              <a:gd name="T11" fmla="*/ 631110583 h 21600"/>
              <a:gd name="T12" fmla="*/ 474162720 w 21600"/>
              <a:gd name="T13" fmla="*/ 1262221204 h 21600"/>
              <a:gd name="T14" fmla="*/ 460113345 w 21600"/>
              <a:gd name="T15" fmla="*/ 1261929037 h 21600"/>
              <a:gd name="T16" fmla="*/ 456601301 w 21600"/>
              <a:gd name="T17" fmla="*/ 1419647970 h 21600"/>
              <a:gd name="T18" fmla="*/ 225974028 w 21600"/>
              <a:gd name="T19" fmla="*/ 1093983754 h 21600"/>
              <a:gd name="T20" fmla="*/ 470650676 w 21600"/>
              <a:gd name="T21" fmla="*/ 787017956 h 21600"/>
              <a:gd name="T22" fmla="*/ 467182200 w 21600"/>
              <a:gd name="T23" fmla="*/ 94473688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43637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1506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681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506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45161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50620" y="2608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93875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506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151255" y="3243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681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1031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151255" y="3560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93875" y="293052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111375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10312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388235" y="196786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76212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07962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388235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2705735" y="196786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705735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38823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388235" y="292544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5" name="Rectangle 3"/>
          <p:cNvSpPr>
            <a:spLocks noChangeArrowheads="1"/>
          </p:cNvSpPr>
          <p:nvPr/>
        </p:nvSpPr>
        <p:spPr bwMode="auto">
          <a:xfrm>
            <a:off x="2388235" y="355473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388235" y="26219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11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2705735" y="292544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11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2388235" y="387858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11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2071370" y="387858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2713990" y="387858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2705735" y="2621915"/>
            <a:ext cx="381000" cy="367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023235" y="2925445"/>
            <a:ext cx="381000" cy="367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6" name="椭圆形标注 45"/>
          <p:cNvSpPr>
            <a:spLocks noChangeArrowheads="1"/>
          </p:cNvSpPr>
          <p:nvPr/>
        </p:nvSpPr>
        <p:spPr bwMode="auto">
          <a:xfrm>
            <a:off x="4719955" y="3231198"/>
            <a:ext cx="3744913" cy="1223962"/>
          </a:xfrm>
          <a:prstGeom prst="wedgeEllipseCallout">
            <a:avLst>
              <a:gd name="adj1" fmla="val -35713"/>
              <a:gd name="adj2" fmla="val -119519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Arial" panose="020B0604020202020204" pitchFamily="34" charset="0"/>
              </a:rPr>
              <a:t>出队时，令其可行的邻接位置入队，同时将步数标记在相应的迷宫位置</a:t>
            </a:r>
          </a:p>
        </p:txBody>
      </p:sp>
      <p:sp>
        <p:nvSpPr>
          <p:cNvPr id="166" name="矩形 165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迷宫问题（二续）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52755" y="990600"/>
            <a:ext cx="3554095" cy="3554095"/>
            <a:chOff x="600" y="2125"/>
            <a:chExt cx="6720" cy="6720"/>
          </a:xfrm>
        </p:grpSpPr>
        <p:sp>
          <p:nvSpPr>
            <p:cNvPr id="157698" name="Rectangle 2"/>
            <p:cNvSpPr>
              <a:spLocks noChangeArrowheads="1"/>
            </p:cNvSpPr>
            <p:nvPr/>
          </p:nvSpPr>
          <p:spPr bwMode="auto">
            <a:xfrm>
              <a:off x="1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25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31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37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43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4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55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1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5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1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7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43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4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55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61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19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7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49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5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6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25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1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3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4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55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61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3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43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4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6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9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25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3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37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43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49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55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6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9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2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31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3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43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49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5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61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19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25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31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37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43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49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55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6148" y="5853"/>
              <a:ext cx="600" cy="6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6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1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3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3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4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4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5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600" y="7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600" y="3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600" y="4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600" y="4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600" y="5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600" y="5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600" y="6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600" y="7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13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13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1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3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13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13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3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3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1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600" y="8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67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67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67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6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6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67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6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67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6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2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3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1" name="Rectangle 105"/>
            <p:cNvSpPr>
              <a:spLocks noChangeArrowheads="1"/>
            </p:cNvSpPr>
            <p:nvPr/>
          </p:nvSpPr>
          <p:spPr bwMode="auto">
            <a:xfrm>
              <a:off x="4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2" name="Rectangle 106"/>
            <p:cNvSpPr>
              <a:spLocks noChangeArrowheads="1"/>
            </p:cNvSpPr>
            <p:nvPr/>
          </p:nvSpPr>
          <p:spPr bwMode="auto">
            <a:xfrm>
              <a:off x="4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3" name="Rectangle 107"/>
            <p:cNvSpPr>
              <a:spLocks noChangeArrowheads="1"/>
            </p:cNvSpPr>
            <p:nvPr/>
          </p:nvSpPr>
          <p:spPr bwMode="auto">
            <a:xfrm>
              <a:off x="5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4" name="Rectangle 108"/>
            <p:cNvSpPr>
              <a:spLocks noChangeArrowheads="1"/>
            </p:cNvSpPr>
            <p:nvPr/>
          </p:nvSpPr>
          <p:spPr bwMode="auto">
            <a:xfrm>
              <a:off x="6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5" name="Rectangle 109"/>
            <p:cNvSpPr>
              <a:spLocks noChangeArrowheads="1"/>
            </p:cNvSpPr>
            <p:nvPr/>
          </p:nvSpPr>
          <p:spPr bwMode="auto">
            <a:xfrm>
              <a:off x="1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6" name="Rectangle 110"/>
            <p:cNvSpPr>
              <a:spLocks noChangeArrowheads="1"/>
            </p:cNvSpPr>
            <p:nvPr/>
          </p:nvSpPr>
          <p:spPr bwMode="auto">
            <a:xfrm>
              <a:off x="1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7" name="Rectangle 111"/>
            <p:cNvSpPr>
              <a:spLocks noChangeArrowheads="1"/>
            </p:cNvSpPr>
            <p:nvPr/>
          </p:nvSpPr>
          <p:spPr bwMode="auto">
            <a:xfrm>
              <a:off x="6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2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3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1" name="Rectangle 115"/>
            <p:cNvSpPr>
              <a:spLocks noChangeArrowheads="1"/>
            </p:cNvSpPr>
            <p:nvPr/>
          </p:nvSpPr>
          <p:spPr bwMode="auto">
            <a:xfrm>
              <a:off x="4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2" name="Rectangle 116"/>
            <p:cNvSpPr>
              <a:spLocks noChangeArrowheads="1"/>
            </p:cNvSpPr>
            <p:nvPr/>
          </p:nvSpPr>
          <p:spPr bwMode="auto">
            <a:xfrm>
              <a:off x="4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3" name="Rectangle 117"/>
            <p:cNvSpPr>
              <a:spLocks noChangeArrowheads="1"/>
            </p:cNvSpPr>
            <p:nvPr/>
          </p:nvSpPr>
          <p:spPr bwMode="auto">
            <a:xfrm>
              <a:off x="5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4" name="Rectangle 118"/>
            <p:cNvSpPr>
              <a:spLocks noChangeArrowheads="1"/>
            </p:cNvSpPr>
            <p:nvPr/>
          </p:nvSpPr>
          <p:spPr bwMode="auto">
            <a:xfrm>
              <a:off x="6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5" name="Rectangle 119"/>
            <p:cNvSpPr>
              <a:spLocks noChangeArrowheads="1"/>
            </p:cNvSpPr>
            <p:nvPr/>
          </p:nvSpPr>
          <p:spPr bwMode="auto">
            <a:xfrm>
              <a:off x="1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6" name="Rectangle 120"/>
            <p:cNvSpPr>
              <a:spLocks noChangeArrowheads="1"/>
            </p:cNvSpPr>
            <p:nvPr/>
          </p:nvSpPr>
          <p:spPr bwMode="auto">
            <a:xfrm>
              <a:off x="1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817" name="Rectangle 121"/>
            <p:cNvSpPr>
              <a:spLocks noChangeArrowheads="1"/>
            </p:cNvSpPr>
            <p:nvPr/>
          </p:nvSpPr>
          <p:spPr bwMode="auto">
            <a:xfrm>
              <a:off x="6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pic>
          <p:nvPicPr>
            <p:cNvPr id="157819" name="Picture 1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45"/>
              <a:ext cx="600" cy="600"/>
            </a:xfrm>
            <a:prstGeom prst="rect">
              <a:avLst/>
            </a:pr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</a:ln>
            <a:extLst/>
          </p:spPr>
        </p:pic>
        <p:sp>
          <p:nvSpPr>
            <p:cNvPr id="157818" name="Rectangle 122"/>
            <p:cNvSpPr>
              <a:spLocks noChangeArrowheads="1"/>
            </p:cNvSpPr>
            <p:nvPr/>
          </p:nvSpPr>
          <p:spPr bwMode="auto">
            <a:xfrm>
              <a:off x="600" y="2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8844" name="Text Box 124"/>
          <p:cNvSpPr txBox="1">
            <a:spLocks noChangeArrowheads="1"/>
          </p:cNvSpPr>
          <p:nvPr/>
        </p:nvSpPr>
        <p:spPr bwMode="auto">
          <a:xfrm>
            <a:off x="4690745" y="1684655"/>
            <a:ext cx="54349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780" rIns="1778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(5,8)(4,6)(6,7)(8,7)(8,3)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sp>
        <p:nvSpPr>
          <p:cNvPr id="158845" name="Line 125"/>
          <p:cNvSpPr>
            <a:spLocks noChangeShapeType="1"/>
          </p:cNvSpPr>
          <p:nvPr/>
        </p:nvSpPr>
        <p:spPr bwMode="auto">
          <a:xfrm>
            <a:off x="4690745" y="1532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6" name="Line 126"/>
          <p:cNvSpPr>
            <a:spLocks noChangeShapeType="1"/>
          </p:cNvSpPr>
          <p:nvPr/>
        </p:nvSpPr>
        <p:spPr bwMode="auto">
          <a:xfrm>
            <a:off x="4690745" y="229425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847" name="AutoShape 127"/>
          <p:cNvSpPr>
            <a:spLocks noChangeArrowheads="1"/>
          </p:cNvSpPr>
          <p:nvPr/>
        </p:nvSpPr>
        <p:spPr bwMode="auto">
          <a:xfrm>
            <a:off x="4157345" y="313055"/>
            <a:ext cx="1143000" cy="1600200"/>
          </a:xfrm>
          <a:custGeom>
            <a:avLst/>
            <a:gdLst>
              <a:gd name="T0" fmla="*/ 631822778 w 21600"/>
              <a:gd name="T1" fmla="*/ 2147483646 h 21600"/>
              <a:gd name="T2" fmla="*/ 1521320300 w 21600"/>
              <a:gd name="T3" fmla="*/ 2147483646 h 21600"/>
              <a:gd name="T4" fmla="*/ 1499392163 w 21600"/>
              <a:gd name="T5" fmla="*/ 2147483646 h 21600"/>
              <a:gd name="T6" fmla="*/ 362882921 w 21600"/>
              <a:gd name="T7" fmla="*/ 2147483646 h 21600"/>
              <a:gd name="T8" fmla="*/ 53640143 w 21600"/>
              <a:gd name="T9" fmla="*/ 2147483646 h 21600"/>
              <a:gd name="T10" fmla="*/ 133209877 w 21600"/>
              <a:gd name="T11" fmla="*/ 2147483646 h 21600"/>
              <a:gd name="T12" fmla="*/ 941065555 w 21600"/>
              <a:gd name="T13" fmla="*/ 2147483646 h 21600"/>
              <a:gd name="T14" fmla="*/ 631822778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848" name="AutoShape 128"/>
          <p:cNvSpPr>
            <a:spLocks noChangeArrowheads="1"/>
          </p:cNvSpPr>
          <p:nvPr/>
        </p:nvSpPr>
        <p:spPr bwMode="auto">
          <a:xfrm>
            <a:off x="7949565" y="1075055"/>
            <a:ext cx="762000" cy="838200"/>
          </a:xfrm>
          <a:custGeom>
            <a:avLst/>
            <a:gdLst>
              <a:gd name="T0" fmla="*/ 467182200 w 21600"/>
              <a:gd name="T1" fmla="*/ 944736889 h 21600"/>
              <a:gd name="T2" fmla="*/ 474162720 w 21600"/>
              <a:gd name="T3" fmla="*/ 944913066 h 21600"/>
              <a:gd name="T4" fmla="*/ 709927389 w 21600"/>
              <a:gd name="T5" fmla="*/ 631110583 h 21600"/>
              <a:gd name="T6" fmla="*/ 637397936 w 21600"/>
              <a:gd name="T7" fmla="*/ 404669727 h 21600"/>
              <a:gd name="T8" fmla="*/ 802476241 w 21600"/>
              <a:gd name="T9" fmla="*/ 175775818 h 21600"/>
              <a:gd name="T10" fmla="*/ 948325475 w 21600"/>
              <a:gd name="T11" fmla="*/ 631110583 h 21600"/>
              <a:gd name="T12" fmla="*/ 474162720 w 21600"/>
              <a:gd name="T13" fmla="*/ 1262221204 h 21600"/>
              <a:gd name="T14" fmla="*/ 460113345 w 21600"/>
              <a:gd name="T15" fmla="*/ 1261929037 h 21600"/>
              <a:gd name="T16" fmla="*/ 456601301 w 21600"/>
              <a:gd name="T17" fmla="*/ 1419647970 h 21600"/>
              <a:gd name="T18" fmla="*/ 225974028 w 21600"/>
              <a:gd name="T19" fmla="*/ 1093983754 h 21600"/>
              <a:gd name="T20" fmla="*/ 470650676 w 21600"/>
              <a:gd name="T21" fmla="*/ 787017956 h 21600"/>
              <a:gd name="T22" fmla="*/ 467182200 w 21600"/>
              <a:gd name="T23" fmla="*/ 94473688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43637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椭圆形标注 2"/>
          <p:cNvSpPr>
            <a:spLocks noChangeArrowheads="1"/>
          </p:cNvSpPr>
          <p:nvPr/>
        </p:nvSpPr>
        <p:spPr bwMode="auto">
          <a:xfrm>
            <a:off x="4361180" y="3949065"/>
            <a:ext cx="4152265" cy="926465"/>
          </a:xfrm>
          <a:prstGeom prst="wedgeEllipseCallout">
            <a:avLst>
              <a:gd name="adj1" fmla="val -30107"/>
              <a:gd name="adj2" fmla="val -97635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发现出口，停止</a:t>
            </a:r>
          </a:p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计算出到达出口的最短步数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1506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681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506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45161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50620" y="2608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93875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506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151255" y="3243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681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1031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151255" y="3560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93875" y="293052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111375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10312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388235" y="196786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76212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07962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388235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2705735" y="196786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705735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38823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388235" y="292544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5" name="Rectangle 3"/>
          <p:cNvSpPr>
            <a:spLocks noChangeArrowheads="1"/>
          </p:cNvSpPr>
          <p:nvPr/>
        </p:nvSpPr>
        <p:spPr bwMode="auto">
          <a:xfrm>
            <a:off x="2388235" y="355473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388235" y="26219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2705735" y="292544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2388235" y="387858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2071370" y="387858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12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2713990" y="387858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12</a:t>
            </a: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2705735" y="2621915"/>
            <a:ext cx="381000" cy="367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12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023235" y="2925445"/>
            <a:ext cx="381000" cy="367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12</a:t>
            </a:r>
          </a:p>
        </p:txBody>
      </p:sp>
      <p:sp>
        <p:nvSpPr>
          <p:cNvPr id="42" name="Text Box 124"/>
          <p:cNvSpPr txBox="1">
            <a:spLocks noChangeArrowheads="1"/>
          </p:cNvSpPr>
          <p:nvPr/>
        </p:nvSpPr>
        <p:spPr bwMode="auto">
          <a:xfrm>
            <a:off x="4690745" y="2774315"/>
            <a:ext cx="54349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780" rIns="1778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(5,8)</a:t>
            </a:r>
            <a:r>
              <a:rPr lang="en-US" altLang="zh-CN" sz="2800" dirty="0">
                <a:cs typeface="Times New Roman" panose="02020603050405020304" pitchFamily="18" charset="0"/>
              </a:rPr>
              <a:t>(4,6)(6,7)(8,7)(8,3)</a:t>
            </a:r>
          </a:p>
        </p:txBody>
      </p:sp>
      <p:sp>
        <p:nvSpPr>
          <p:cNvPr id="43" name="Line 125"/>
          <p:cNvSpPr>
            <a:spLocks noChangeShapeType="1"/>
          </p:cNvSpPr>
          <p:nvPr/>
        </p:nvSpPr>
        <p:spPr bwMode="auto">
          <a:xfrm>
            <a:off x="4690745" y="262191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26"/>
          <p:cNvSpPr>
            <a:spLocks noChangeShapeType="1"/>
          </p:cNvSpPr>
          <p:nvPr/>
        </p:nvSpPr>
        <p:spPr bwMode="auto">
          <a:xfrm>
            <a:off x="4690745" y="338391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AutoShape 127"/>
          <p:cNvSpPr>
            <a:spLocks noChangeArrowheads="1"/>
          </p:cNvSpPr>
          <p:nvPr/>
        </p:nvSpPr>
        <p:spPr bwMode="auto">
          <a:xfrm>
            <a:off x="4157345" y="1402715"/>
            <a:ext cx="1143000" cy="1600200"/>
          </a:xfrm>
          <a:custGeom>
            <a:avLst/>
            <a:gdLst>
              <a:gd name="T0" fmla="*/ 631822778 w 21600"/>
              <a:gd name="T1" fmla="*/ 2147483646 h 21600"/>
              <a:gd name="T2" fmla="*/ 1521320300 w 21600"/>
              <a:gd name="T3" fmla="*/ 2147483646 h 21600"/>
              <a:gd name="T4" fmla="*/ 1499392163 w 21600"/>
              <a:gd name="T5" fmla="*/ 2147483646 h 21600"/>
              <a:gd name="T6" fmla="*/ 362882921 w 21600"/>
              <a:gd name="T7" fmla="*/ 2147483646 h 21600"/>
              <a:gd name="T8" fmla="*/ 53640143 w 21600"/>
              <a:gd name="T9" fmla="*/ 2147483646 h 21600"/>
              <a:gd name="T10" fmla="*/ 133209877 w 21600"/>
              <a:gd name="T11" fmla="*/ 2147483646 h 21600"/>
              <a:gd name="T12" fmla="*/ 941065555 w 21600"/>
              <a:gd name="T13" fmla="*/ 2147483646 h 21600"/>
              <a:gd name="T14" fmla="*/ 631822778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1753870" y="387858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3023235" y="387858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02323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023235" y="2609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3340735" y="292544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75" name="矩形 174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迷宫问题（二续）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52755" y="990600"/>
            <a:ext cx="3554095" cy="3554095"/>
            <a:chOff x="600" y="2125"/>
            <a:chExt cx="6720" cy="6720"/>
          </a:xfrm>
        </p:grpSpPr>
        <p:sp>
          <p:nvSpPr>
            <p:cNvPr id="157698" name="Rectangle 2"/>
            <p:cNvSpPr>
              <a:spLocks noChangeArrowheads="1"/>
            </p:cNvSpPr>
            <p:nvPr/>
          </p:nvSpPr>
          <p:spPr bwMode="auto">
            <a:xfrm>
              <a:off x="1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25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31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37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43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49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55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120" y="3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5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1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7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43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49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55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6120" y="4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19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7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49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55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6120" y="4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1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25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1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3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49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55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6120" y="52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1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3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43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49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55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6120" y="58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19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25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3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37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43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49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55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6120" y="64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19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2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31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3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43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49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55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6120" y="70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19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25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31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37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43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49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5520" y="7645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6148" y="5853"/>
              <a:ext cx="600" cy="6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6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1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31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3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4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49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55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600" y="7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600" y="3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600" y="4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600" y="46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600" y="5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600" y="5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600" y="64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600" y="70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13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13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13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3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13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13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3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3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1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600" y="82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6720" y="3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6720" y="4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6720" y="4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6720" y="5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6720" y="5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6720" y="64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6720" y="70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6720" y="76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6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2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3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7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1" name="Rectangle 105"/>
            <p:cNvSpPr>
              <a:spLocks noChangeArrowheads="1"/>
            </p:cNvSpPr>
            <p:nvPr/>
          </p:nvSpPr>
          <p:spPr bwMode="auto">
            <a:xfrm>
              <a:off x="43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2" name="Rectangle 106"/>
            <p:cNvSpPr>
              <a:spLocks noChangeArrowheads="1"/>
            </p:cNvSpPr>
            <p:nvPr/>
          </p:nvSpPr>
          <p:spPr bwMode="auto">
            <a:xfrm>
              <a:off x="4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3" name="Rectangle 107"/>
            <p:cNvSpPr>
              <a:spLocks noChangeArrowheads="1"/>
            </p:cNvSpPr>
            <p:nvPr/>
          </p:nvSpPr>
          <p:spPr bwMode="auto">
            <a:xfrm>
              <a:off x="55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4" name="Rectangle 108"/>
            <p:cNvSpPr>
              <a:spLocks noChangeArrowheads="1"/>
            </p:cNvSpPr>
            <p:nvPr/>
          </p:nvSpPr>
          <p:spPr bwMode="auto">
            <a:xfrm>
              <a:off x="61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5" name="Rectangle 109"/>
            <p:cNvSpPr>
              <a:spLocks noChangeArrowheads="1"/>
            </p:cNvSpPr>
            <p:nvPr/>
          </p:nvSpPr>
          <p:spPr bwMode="auto">
            <a:xfrm>
              <a:off x="1920" y="82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6" name="Rectangle 110"/>
            <p:cNvSpPr>
              <a:spLocks noChangeArrowheads="1"/>
            </p:cNvSpPr>
            <p:nvPr/>
          </p:nvSpPr>
          <p:spPr bwMode="auto">
            <a:xfrm>
              <a:off x="1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7" name="Rectangle 111"/>
            <p:cNvSpPr>
              <a:spLocks noChangeArrowheads="1"/>
            </p:cNvSpPr>
            <p:nvPr/>
          </p:nvSpPr>
          <p:spPr bwMode="auto">
            <a:xfrm>
              <a:off x="6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2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3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7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1" name="Rectangle 115"/>
            <p:cNvSpPr>
              <a:spLocks noChangeArrowheads="1"/>
            </p:cNvSpPr>
            <p:nvPr/>
          </p:nvSpPr>
          <p:spPr bwMode="auto">
            <a:xfrm>
              <a:off x="43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2" name="Rectangle 116"/>
            <p:cNvSpPr>
              <a:spLocks noChangeArrowheads="1"/>
            </p:cNvSpPr>
            <p:nvPr/>
          </p:nvSpPr>
          <p:spPr bwMode="auto">
            <a:xfrm>
              <a:off x="4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3" name="Rectangle 117"/>
            <p:cNvSpPr>
              <a:spLocks noChangeArrowheads="1"/>
            </p:cNvSpPr>
            <p:nvPr/>
          </p:nvSpPr>
          <p:spPr bwMode="auto">
            <a:xfrm>
              <a:off x="55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4" name="Rectangle 118"/>
            <p:cNvSpPr>
              <a:spLocks noChangeArrowheads="1"/>
            </p:cNvSpPr>
            <p:nvPr/>
          </p:nvSpPr>
          <p:spPr bwMode="auto">
            <a:xfrm>
              <a:off x="61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5" name="Rectangle 119"/>
            <p:cNvSpPr>
              <a:spLocks noChangeArrowheads="1"/>
            </p:cNvSpPr>
            <p:nvPr/>
          </p:nvSpPr>
          <p:spPr bwMode="auto">
            <a:xfrm>
              <a:off x="1920" y="2845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>
                <a:cs typeface="Times New Roman" panose="02020603050405020304" pitchFamily="18" charset="0"/>
              </a:endParaRPr>
            </a:p>
          </p:txBody>
        </p:sp>
        <p:sp>
          <p:nvSpPr>
            <p:cNvPr id="157816" name="Rectangle 120"/>
            <p:cNvSpPr>
              <a:spLocks noChangeArrowheads="1"/>
            </p:cNvSpPr>
            <p:nvPr/>
          </p:nvSpPr>
          <p:spPr bwMode="auto">
            <a:xfrm>
              <a:off x="13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817" name="Rectangle 121"/>
            <p:cNvSpPr>
              <a:spLocks noChangeArrowheads="1"/>
            </p:cNvSpPr>
            <p:nvPr/>
          </p:nvSpPr>
          <p:spPr bwMode="auto">
            <a:xfrm>
              <a:off x="6720" y="212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pic>
          <p:nvPicPr>
            <p:cNvPr id="157819" name="Picture 1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45"/>
              <a:ext cx="600" cy="600"/>
            </a:xfrm>
            <a:prstGeom prst="rect">
              <a:avLst/>
            </a:pr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</a:ln>
            <a:extLst/>
          </p:spPr>
        </p:pic>
        <p:sp>
          <p:nvSpPr>
            <p:cNvPr id="157818" name="Rectangle 122"/>
            <p:cNvSpPr>
              <a:spLocks noChangeArrowheads="1"/>
            </p:cNvSpPr>
            <p:nvPr/>
          </p:nvSpPr>
          <p:spPr bwMode="auto">
            <a:xfrm>
              <a:off x="600" y="2845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43637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1506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68120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506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45161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50620" y="2608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93875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506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151255" y="324358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68120" y="2925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103120" y="2310130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151255" y="356044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93875" y="293052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111375" y="1967865"/>
            <a:ext cx="317500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103120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388235" y="196786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76212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07962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388235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2705735" y="196786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705735" y="16567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38823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388235" y="292544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5" name="Rectangle 3"/>
          <p:cNvSpPr>
            <a:spLocks noChangeArrowheads="1"/>
          </p:cNvSpPr>
          <p:nvPr/>
        </p:nvSpPr>
        <p:spPr bwMode="auto">
          <a:xfrm>
            <a:off x="2388235" y="355473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388235" y="26219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2705735" y="292544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2388235" y="387858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2071370" y="387858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12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2713990" y="387858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12</a:t>
            </a: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2705735" y="2621915"/>
            <a:ext cx="381000" cy="367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12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023235" y="2925445"/>
            <a:ext cx="381000" cy="367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12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1753870" y="387858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3023235" y="387858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023235" y="3244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023235" y="260921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13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4342130" y="642620"/>
            <a:ext cx="4293870" cy="4335780"/>
            <a:chOff x="3763" y="2472"/>
            <a:chExt cx="6762" cy="6828"/>
          </a:xfrm>
        </p:grpSpPr>
        <p:sp>
          <p:nvSpPr>
            <p:cNvPr id="72" name="文本框 71"/>
            <p:cNvSpPr txBox="1"/>
            <p:nvPr/>
          </p:nvSpPr>
          <p:spPr>
            <a:xfrm>
              <a:off x="4282" y="2480"/>
              <a:ext cx="6243" cy="68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eaLnBrk="1" hangingPunct="1">
                <a:lnSpc>
                  <a:spcPct val="90000"/>
                </a:lnSpc>
                <a:spcBef>
                  <a:spcPts val="20"/>
                </a:spcBef>
                <a:spcAft>
                  <a:spcPts val="0"/>
                </a:spcAft>
                <a:buSzTx/>
                <a:buNone/>
              </a:pPr>
              <a:r>
                <a:rPr sz="1800" b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InitQueue</a:t>
              </a: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(Q</a:t>
              </a:r>
              <a:r>
                <a:rPr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);</a:t>
              </a:r>
              <a:r>
                <a:rPr lang="en-US"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        </a:t>
              </a:r>
              <a:r>
                <a:rPr 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//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创建空队列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Q</a:t>
              </a:r>
              <a:endParaRPr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indent="0" eaLnBrk="1" hangingPunct="1">
                <a:lnSpc>
                  <a:spcPct val="90000"/>
                </a:lnSpc>
                <a:spcBef>
                  <a:spcPts val="20"/>
                </a:spcBef>
                <a:spcAft>
                  <a:spcPts val="0"/>
                </a:spcAft>
                <a:buSzTx/>
                <a:buNone/>
              </a:pPr>
              <a:r>
                <a:rPr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maze[</a:t>
              </a:r>
              <a:r>
                <a:rPr sz="1800" b="1" dirty="0" err="1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start.x</a:t>
              </a: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][start.y] = 0;</a:t>
              </a:r>
            </a:p>
            <a:p>
              <a:pPr indent="0" eaLnBrk="1" hangingPunct="1">
                <a:lnSpc>
                  <a:spcPct val="90000"/>
                </a:lnSpc>
                <a:spcBef>
                  <a:spcPts val="20"/>
                </a:spcBef>
                <a:spcAft>
                  <a:spcPts val="0"/>
                </a:spcAft>
                <a:buSzTx/>
                <a:buNone/>
              </a:pP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EnQueue(Q, </a:t>
              </a:r>
              <a:r>
                <a:rPr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start</a:t>
              </a:r>
              <a:r>
                <a:rPr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);   </a:t>
              </a:r>
              <a:r>
                <a:rPr lang="en-US"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//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入口位置</a:t>
              </a:r>
              <a:r>
                <a:rPr b="1" dirty="0" err="1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入队</a:t>
              </a:r>
              <a:endParaRPr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indent="0" eaLnBrk="1" hangingPunct="1">
                <a:lnSpc>
                  <a:spcPct val="90000"/>
                </a:lnSpc>
                <a:spcBef>
                  <a:spcPts val="20"/>
                </a:spcBef>
                <a:spcAft>
                  <a:spcPts val="0"/>
                </a:spcAft>
                <a:buSzTx/>
                <a:buNone/>
              </a:pP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while(!isEmpty(Q)) </a:t>
              </a:r>
              <a:r>
                <a:rPr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{</a:t>
              </a:r>
              <a:r>
                <a:rPr lang="en-US"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//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判断队空否</a:t>
              </a:r>
              <a:r>
                <a:rPr 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endParaRPr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indent="0" eaLnBrk="1" hangingPunct="1">
                <a:lnSpc>
                  <a:spcPct val="90000"/>
                </a:lnSpc>
                <a:spcBef>
                  <a:spcPts val="20"/>
                </a:spcBef>
                <a:spcAft>
                  <a:spcPts val="0"/>
                </a:spcAft>
                <a:buSzTx/>
                <a:buNone/>
              </a:pP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DeQueue(Q, pos);   </a:t>
              </a:r>
              <a:r>
                <a:rPr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//出队</a:t>
              </a:r>
            </a:p>
            <a:p>
              <a:pPr indent="0" eaLnBrk="1" hangingPunct="1">
                <a:lnSpc>
                  <a:spcPct val="90000"/>
                </a:lnSpc>
                <a:spcBef>
                  <a:spcPts val="20"/>
                </a:spcBef>
                <a:spcAft>
                  <a:spcPts val="0"/>
                </a:spcAft>
                <a:buSzTx/>
                <a:buNone/>
              </a:pP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if (pos == end) break</a:t>
              </a:r>
              <a:r>
                <a:rPr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;</a:t>
              </a:r>
              <a:r>
                <a:rPr lang="en-US"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//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发现出口</a:t>
              </a:r>
              <a:endParaRPr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indent="0" eaLnBrk="1" hangingPunct="1">
                <a:lnSpc>
                  <a:spcPct val="90000"/>
                </a:lnSpc>
                <a:spcBef>
                  <a:spcPts val="20"/>
                </a:spcBef>
                <a:spcAft>
                  <a:spcPts val="0"/>
                </a:spcAft>
                <a:buSzTx/>
                <a:buNone/>
              </a:pP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steps = maze[pos.x][pos.y]+1;</a:t>
              </a:r>
            </a:p>
            <a:p>
              <a:pPr indent="0" eaLnBrk="1" hangingPunct="1">
                <a:lnSpc>
                  <a:spcPct val="90000"/>
                </a:lnSpc>
                <a:spcBef>
                  <a:spcPts val="20"/>
                </a:spcBef>
                <a:spcAft>
                  <a:spcPts val="0"/>
                </a:spcAft>
                <a:buSzTx/>
                <a:buNone/>
              </a:pP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for(di = </a:t>
              </a:r>
              <a:r>
                <a:rPr lang="en-US"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0</a:t>
              </a:r>
              <a:r>
                <a:rPr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; di&lt;</a:t>
              </a:r>
              <a:r>
                <a:rPr lang="en-US"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4</a:t>
              </a:r>
              <a:r>
                <a:rPr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; </a:t>
              </a: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di++) </a:t>
              </a:r>
              <a:r>
                <a:rPr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{</a:t>
              </a:r>
              <a:r>
                <a:rPr lang="en-US"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//</a:t>
              </a:r>
              <a:r>
                <a:rPr lang="zh-CN" altLang="en-US" sz="11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考查四个方向</a:t>
              </a:r>
              <a:endParaRPr sz="1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indent="0" eaLnBrk="1" hangingPunct="1">
                <a:lnSpc>
                  <a:spcPct val="90000"/>
                </a:lnSpc>
                <a:spcBef>
                  <a:spcPts val="20"/>
                </a:spcBef>
                <a:spcAft>
                  <a:spcPts val="0"/>
                </a:spcAft>
                <a:buSzTx/>
                <a:buNone/>
              </a:pP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     curpos = </a:t>
              </a:r>
              <a:r>
                <a:rPr sz="1800" b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NextPos</a:t>
              </a: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(</a:t>
              </a:r>
              <a:r>
                <a:rPr sz="1800" b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pos</a:t>
              </a:r>
              <a:r>
                <a:rPr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</a:t>
              </a:r>
              <a:r>
                <a:rPr lang="en-US"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di</a:t>
              </a: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);        </a:t>
              </a:r>
            </a:p>
            <a:p>
              <a:pPr indent="0" eaLnBrk="1" hangingPunct="1">
                <a:lnSpc>
                  <a:spcPct val="90000"/>
                </a:lnSpc>
                <a:spcBef>
                  <a:spcPts val="20"/>
                </a:spcBef>
                <a:spcAft>
                  <a:spcPts val="0"/>
                </a:spcAft>
                <a:buSzTx/>
                <a:buNone/>
              </a:pP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     if (Pass(curpos)) {</a:t>
              </a:r>
            </a:p>
            <a:p>
              <a:pPr indent="0" eaLnBrk="1" hangingPunct="1">
                <a:lnSpc>
                  <a:spcPct val="90000"/>
                </a:lnSpc>
                <a:spcBef>
                  <a:spcPts val="20"/>
                </a:spcBef>
                <a:spcAft>
                  <a:spcPts val="0"/>
                </a:spcAft>
                <a:buSzTx/>
                <a:buNone/>
              </a:pP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          Mark(curpos, steps);</a:t>
              </a:r>
            </a:p>
            <a:p>
              <a:pPr>
                <a:lnSpc>
                  <a:spcPct val="90000"/>
                </a:lnSpc>
                <a:spcBef>
                  <a:spcPts val="20"/>
                </a:spcBef>
              </a:pP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          EnQueue(Q, </a:t>
              </a:r>
              <a:r>
                <a:rPr sz="1800" b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curpos</a:t>
              </a:r>
              <a:r>
                <a:rPr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);</a:t>
              </a:r>
              <a:r>
                <a:rPr lang="en-US"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//</a:t>
              </a:r>
              <a:r>
                <a:rPr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入队</a:t>
              </a:r>
              <a:endParaRPr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indent="0" eaLnBrk="1" hangingPunct="1">
                <a:lnSpc>
                  <a:spcPct val="90000"/>
                </a:lnSpc>
                <a:spcBef>
                  <a:spcPts val="20"/>
                </a:spcBef>
                <a:spcAft>
                  <a:spcPts val="0"/>
                </a:spcAft>
                <a:buSzTx/>
                <a:buNone/>
              </a:pP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     }</a:t>
              </a:r>
            </a:p>
            <a:p>
              <a:pPr indent="0" eaLnBrk="1" hangingPunct="1">
                <a:lnSpc>
                  <a:spcPct val="90000"/>
                </a:lnSpc>
                <a:spcBef>
                  <a:spcPts val="20"/>
                </a:spcBef>
                <a:spcAft>
                  <a:spcPts val="0"/>
                </a:spcAft>
                <a:buSzTx/>
                <a:buNone/>
              </a:pP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 }</a:t>
              </a:r>
            </a:p>
            <a:p>
              <a:pPr indent="0" eaLnBrk="1" hangingPunct="1">
                <a:lnSpc>
                  <a:spcPct val="90000"/>
                </a:lnSpc>
                <a:spcBef>
                  <a:spcPts val="20"/>
                </a:spcBef>
                <a:spcAft>
                  <a:spcPts val="0"/>
                </a:spcAft>
                <a:buSzTx/>
                <a:buNone/>
              </a:pP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}</a:t>
              </a:r>
            </a:p>
            <a:p>
              <a:pPr indent="0" eaLnBrk="1" hangingPunct="1">
                <a:lnSpc>
                  <a:spcPct val="90000"/>
                </a:lnSpc>
                <a:spcBef>
                  <a:spcPts val="20"/>
                </a:spcBef>
                <a:spcAft>
                  <a:spcPts val="0"/>
                </a:spcAft>
                <a:buSzTx/>
                <a:buNone/>
              </a:pP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if (pos==end)   构造最短路径;</a:t>
              </a:r>
            </a:p>
            <a:p>
              <a:pPr indent="0" eaLnBrk="1" hangingPunct="1">
                <a:lnSpc>
                  <a:spcPct val="90000"/>
                </a:lnSpc>
                <a:spcBef>
                  <a:spcPts val="20"/>
                </a:spcBef>
                <a:spcAft>
                  <a:spcPts val="0"/>
                </a:spcAft>
                <a:buSzTx/>
                <a:buNone/>
              </a:pPr>
              <a:r>
                <a:rPr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else 不存在路径;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3763" y="2472"/>
              <a:ext cx="6762" cy="6700"/>
            </a:xfrm>
            <a:prstGeom prst="rect">
              <a:avLst/>
            </a:prstGeom>
            <a:noFill/>
            <a:ln w="22225">
              <a:gradFill flip="none" rotWithShape="1">
                <a:gsLst>
                  <a:gs pos="100000">
                    <a:srgbClr val="CE022E"/>
                  </a:gs>
                  <a:gs pos="0">
                    <a:srgbClr val="C00000">
                      <a:alpha val="8000"/>
                    </a:srgb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790"/>
            </a:p>
          </p:txBody>
        </p:sp>
      </p:grpSp>
      <p:sp>
        <p:nvSpPr>
          <p:cNvPr id="168" name="Rectangle 3">
            <a:extLst>
              <a:ext uri="{FF2B5EF4-FFF2-40B4-BE49-F238E27FC236}">
                <a16:creationId xmlns="" xmlns:a16="http://schemas.microsoft.com/office/drawing/2014/main" id="{BEF26DE9-955E-4A3C-A644-CD94CF769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735" y="2925445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9" name="矩形 168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迷宫问题（二续）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820" name="Text Box 124"/>
          <p:cNvSpPr txBox="1">
            <a:spLocks noChangeArrowheads="1"/>
          </p:cNvSpPr>
          <p:nvPr/>
        </p:nvSpPr>
        <p:spPr bwMode="auto">
          <a:xfrm>
            <a:off x="4683125" y="1464888"/>
            <a:ext cx="36302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dirty="0" err="1" smtClean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如何构造</a:t>
            </a: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从入口到出口的</a:t>
            </a:r>
            <a:r>
              <a:rPr dirty="0" err="1" smtClean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最短路径</a:t>
            </a:r>
            <a:r>
              <a:rPr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？</a:t>
            </a:r>
          </a:p>
        </p:txBody>
      </p:sp>
      <p:sp>
        <p:nvSpPr>
          <p:cNvPr id="174200" name="Text Box 127"/>
          <p:cNvSpPr txBox="1">
            <a:spLocks noChangeArrowheads="1"/>
          </p:cNvSpPr>
          <p:nvPr/>
        </p:nvSpPr>
        <p:spPr bwMode="auto">
          <a:xfrm>
            <a:off x="4653640" y="2548801"/>
            <a:ext cx="36353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SzTx/>
            </a:pPr>
            <a:r>
              <a:rPr lang="zh-CN" altLang="en-US" sz="2000" dirty="0">
                <a:latin typeface="Tahoma" panose="020B0604030504040204" pitchFamily="34" charset="0"/>
              </a:rPr>
              <a:t>从出口</a:t>
            </a:r>
            <a:r>
              <a:rPr lang="en-US" altLang="zh-CN" sz="2000" dirty="0">
                <a:cs typeface="Times New Roman" panose="02020603050405020304" pitchFamily="18" charset="0"/>
              </a:rPr>
              <a:t>(5,8)</a:t>
            </a:r>
            <a:r>
              <a:rPr lang="zh-CN" altLang="en-US" sz="2000" dirty="0">
                <a:latin typeface="Tahoma" panose="020B0604030504040204" pitchFamily="34" charset="0"/>
              </a:rPr>
              <a:t>开始，步数递减回退，直到入口</a:t>
            </a:r>
            <a:r>
              <a:rPr lang="en-US" altLang="zh-CN" sz="2000" dirty="0">
                <a:cs typeface="Times New Roman" panose="02020603050405020304" pitchFamily="18" charset="0"/>
              </a:rPr>
              <a:t>(1,1)</a:t>
            </a:r>
            <a:r>
              <a:rPr lang="zh-CN" altLang="en-US" sz="2000" dirty="0">
                <a:latin typeface="Tahoma" panose="020B0604030504040204" pitchFamily="34" charset="0"/>
              </a:rPr>
              <a:t>为止，</a:t>
            </a:r>
            <a:r>
              <a:rPr lang="zh-CN" altLang="en-US" sz="2000" dirty="0" smtClean="0">
                <a:latin typeface="Tahoma" panose="020B0604030504040204" pitchFamily="34" charset="0"/>
              </a:rPr>
              <a:t>即可得到从</a:t>
            </a:r>
            <a:r>
              <a:rPr lang="zh-CN" altLang="en-US" sz="2000" dirty="0">
                <a:latin typeface="Tahoma" panose="020B0604030504040204" pitchFamily="34" charset="0"/>
              </a:rPr>
              <a:t>入口到出口的最短路径</a:t>
            </a:r>
            <a:r>
              <a:rPr lang="zh-CN" altLang="en-US" sz="2000" dirty="0" smtClean="0">
                <a:latin typeface="Tahoma" panose="020B0604030504040204" pitchFamily="34" charset="0"/>
              </a:rPr>
              <a:t>。</a:t>
            </a:r>
            <a:endParaRPr lang="zh-CN" altLang="en-US" sz="2000" dirty="0">
              <a:latin typeface="Tahoma" panose="020B060403050404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8310" y="996950"/>
            <a:ext cx="3554095" cy="3554095"/>
            <a:chOff x="600" y="1990"/>
            <a:chExt cx="6720" cy="6720"/>
          </a:xfrm>
        </p:grpSpPr>
        <p:sp>
          <p:nvSpPr>
            <p:cNvPr id="175106" name="Rectangle 2"/>
            <p:cNvSpPr>
              <a:spLocks noChangeArrowheads="1"/>
            </p:cNvSpPr>
            <p:nvPr/>
          </p:nvSpPr>
          <p:spPr bwMode="auto">
            <a:xfrm>
              <a:off x="1920" y="33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07" name="Rectangle 3"/>
            <p:cNvSpPr>
              <a:spLocks noChangeArrowheads="1"/>
            </p:cNvSpPr>
            <p:nvPr/>
          </p:nvSpPr>
          <p:spPr bwMode="auto">
            <a:xfrm>
              <a:off x="2520" y="33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5108" name="Rectangle 4"/>
            <p:cNvSpPr>
              <a:spLocks noChangeArrowheads="1"/>
            </p:cNvSpPr>
            <p:nvPr/>
          </p:nvSpPr>
          <p:spPr bwMode="auto">
            <a:xfrm>
              <a:off x="3120" y="33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09" name="Rectangle 5"/>
            <p:cNvSpPr>
              <a:spLocks noChangeArrowheads="1"/>
            </p:cNvSpPr>
            <p:nvPr/>
          </p:nvSpPr>
          <p:spPr bwMode="auto">
            <a:xfrm>
              <a:off x="3720" y="33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5110" name="Rectangle 6"/>
            <p:cNvSpPr>
              <a:spLocks noChangeArrowheads="1"/>
            </p:cNvSpPr>
            <p:nvPr/>
          </p:nvSpPr>
          <p:spPr bwMode="auto">
            <a:xfrm>
              <a:off x="4320" y="33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75111" name="Rectangle 7"/>
            <p:cNvSpPr>
              <a:spLocks noChangeArrowheads="1"/>
            </p:cNvSpPr>
            <p:nvPr/>
          </p:nvSpPr>
          <p:spPr bwMode="auto">
            <a:xfrm>
              <a:off x="4920" y="33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75112" name="Rectangle 8"/>
            <p:cNvSpPr>
              <a:spLocks noChangeArrowheads="1"/>
            </p:cNvSpPr>
            <p:nvPr/>
          </p:nvSpPr>
          <p:spPr bwMode="auto">
            <a:xfrm>
              <a:off x="5520" y="33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13" name="Rectangle 9"/>
            <p:cNvSpPr>
              <a:spLocks noChangeArrowheads="1"/>
            </p:cNvSpPr>
            <p:nvPr/>
          </p:nvSpPr>
          <p:spPr bwMode="auto">
            <a:xfrm>
              <a:off x="6120" y="33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1920" y="3910"/>
              <a:ext cx="600" cy="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5115" name="Rectangle 11"/>
            <p:cNvSpPr>
              <a:spLocks noChangeArrowheads="1"/>
            </p:cNvSpPr>
            <p:nvPr/>
          </p:nvSpPr>
          <p:spPr bwMode="auto">
            <a:xfrm>
              <a:off x="2520" y="39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5116" name="Rectangle 12"/>
            <p:cNvSpPr>
              <a:spLocks noChangeArrowheads="1"/>
            </p:cNvSpPr>
            <p:nvPr/>
          </p:nvSpPr>
          <p:spPr bwMode="auto">
            <a:xfrm>
              <a:off x="3120" y="39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3720" y="39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5118" name="Rectangle 14"/>
            <p:cNvSpPr>
              <a:spLocks noChangeArrowheads="1"/>
            </p:cNvSpPr>
            <p:nvPr/>
          </p:nvSpPr>
          <p:spPr bwMode="auto">
            <a:xfrm>
              <a:off x="4320" y="39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5119" name="Rectangle 15"/>
            <p:cNvSpPr>
              <a:spLocks noChangeArrowheads="1"/>
            </p:cNvSpPr>
            <p:nvPr/>
          </p:nvSpPr>
          <p:spPr bwMode="auto">
            <a:xfrm>
              <a:off x="4920" y="39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5520" y="39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6120" y="39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22" name="Rectangle 18"/>
            <p:cNvSpPr>
              <a:spLocks noChangeArrowheads="1"/>
            </p:cNvSpPr>
            <p:nvPr/>
          </p:nvSpPr>
          <p:spPr bwMode="auto">
            <a:xfrm>
              <a:off x="1920" y="4510"/>
              <a:ext cx="600" cy="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2520" y="45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5124" name="Rectangle 20"/>
            <p:cNvSpPr>
              <a:spLocks noChangeArrowheads="1"/>
            </p:cNvSpPr>
            <p:nvPr/>
          </p:nvSpPr>
          <p:spPr bwMode="auto">
            <a:xfrm>
              <a:off x="3120" y="45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5125" name="Rectangle 21"/>
            <p:cNvSpPr>
              <a:spLocks noChangeArrowheads="1"/>
            </p:cNvSpPr>
            <p:nvPr/>
          </p:nvSpPr>
          <p:spPr bwMode="auto">
            <a:xfrm>
              <a:off x="3720" y="45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26" name="Rectangle 22"/>
            <p:cNvSpPr>
              <a:spLocks noChangeArrowheads="1"/>
            </p:cNvSpPr>
            <p:nvPr/>
          </p:nvSpPr>
          <p:spPr bwMode="auto">
            <a:xfrm>
              <a:off x="4320" y="45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27" name="Rectangle 23"/>
            <p:cNvSpPr>
              <a:spLocks noChangeArrowheads="1"/>
            </p:cNvSpPr>
            <p:nvPr/>
          </p:nvSpPr>
          <p:spPr bwMode="auto">
            <a:xfrm>
              <a:off x="4920" y="45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28" name="Rectangle 24"/>
            <p:cNvSpPr>
              <a:spLocks noChangeArrowheads="1"/>
            </p:cNvSpPr>
            <p:nvPr/>
          </p:nvSpPr>
          <p:spPr bwMode="auto">
            <a:xfrm>
              <a:off x="5520" y="45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75129" name="Rectangle 25"/>
            <p:cNvSpPr>
              <a:spLocks noChangeArrowheads="1"/>
            </p:cNvSpPr>
            <p:nvPr/>
          </p:nvSpPr>
          <p:spPr bwMode="auto">
            <a:xfrm>
              <a:off x="6120" y="45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30" name="Rectangle 26"/>
            <p:cNvSpPr>
              <a:spLocks noChangeArrowheads="1"/>
            </p:cNvSpPr>
            <p:nvPr/>
          </p:nvSpPr>
          <p:spPr bwMode="auto">
            <a:xfrm>
              <a:off x="1920" y="5110"/>
              <a:ext cx="600" cy="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5131" name="Rectangle 27"/>
            <p:cNvSpPr>
              <a:spLocks noChangeArrowheads="1"/>
            </p:cNvSpPr>
            <p:nvPr/>
          </p:nvSpPr>
          <p:spPr bwMode="auto">
            <a:xfrm>
              <a:off x="2520" y="51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32" name="Rectangle 28"/>
            <p:cNvSpPr>
              <a:spLocks noChangeArrowheads="1"/>
            </p:cNvSpPr>
            <p:nvPr/>
          </p:nvSpPr>
          <p:spPr bwMode="auto">
            <a:xfrm>
              <a:off x="3120" y="51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33" name="Rectangle 29"/>
            <p:cNvSpPr>
              <a:spLocks noChangeArrowheads="1"/>
            </p:cNvSpPr>
            <p:nvPr/>
          </p:nvSpPr>
          <p:spPr bwMode="auto">
            <a:xfrm>
              <a:off x="3720" y="51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34" name="Rectangle 30"/>
            <p:cNvSpPr>
              <a:spLocks noChangeArrowheads="1"/>
            </p:cNvSpPr>
            <p:nvPr/>
          </p:nvSpPr>
          <p:spPr bwMode="auto">
            <a:xfrm>
              <a:off x="4320" y="51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75135" name="Rectangle 31"/>
            <p:cNvSpPr>
              <a:spLocks noChangeArrowheads="1"/>
            </p:cNvSpPr>
            <p:nvPr/>
          </p:nvSpPr>
          <p:spPr bwMode="auto">
            <a:xfrm>
              <a:off x="4920" y="51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75136" name="Rectangle 32"/>
            <p:cNvSpPr>
              <a:spLocks noChangeArrowheads="1"/>
            </p:cNvSpPr>
            <p:nvPr/>
          </p:nvSpPr>
          <p:spPr bwMode="auto">
            <a:xfrm>
              <a:off x="5520" y="51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folHlin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5137" name="Rectangle 33"/>
            <p:cNvSpPr>
              <a:spLocks noChangeArrowheads="1"/>
            </p:cNvSpPr>
            <p:nvPr/>
          </p:nvSpPr>
          <p:spPr bwMode="auto">
            <a:xfrm>
              <a:off x="6120" y="51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75138" name="Rectangle 34"/>
            <p:cNvSpPr>
              <a:spLocks noChangeArrowheads="1"/>
            </p:cNvSpPr>
            <p:nvPr/>
          </p:nvSpPr>
          <p:spPr bwMode="auto">
            <a:xfrm>
              <a:off x="1920" y="5710"/>
              <a:ext cx="600" cy="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5139" name="Rectangle 35"/>
            <p:cNvSpPr>
              <a:spLocks noChangeArrowheads="1"/>
            </p:cNvSpPr>
            <p:nvPr/>
          </p:nvSpPr>
          <p:spPr bwMode="auto">
            <a:xfrm>
              <a:off x="2520" y="5710"/>
              <a:ext cx="600" cy="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40" name="Rectangle 36"/>
            <p:cNvSpPr>
              <a:spLocks noChangeArrowheads="1"/>
            </p:cNvSpPr>
            <p:nvPr/>
          </p:nvSpPr>
          <p:spPr bwMode="auto">
            <a:xfrm>
              <a:off x="3120" y="5710"/>
              <a:ext cx="600" cy="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5141" name="Rectangle 37"/>
            <p:cNvSpPr>
              <a:spLocks noChangeArrowheads="1"/>
            </p:cNvSpPr>
            <p:nvPr/>
          </p:nvSpPr>
          <p:spPr bwMode="auto">
            <a:xfrm>
              <a:off x="3720" y="57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42" name="Rectangle 38"/>
            <p:cNvSpPr>
              <a:spLocks noChangeArrowheads="1"/>
            </p:cNvSpPr>
            <p:nvPr/>
          </p:nvSpPr>
          <p:spPr bwMode="auto">
            <a:xfrm>
              <a:off x="4320" y="57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75143" name="Rectangle 39"/>
            <p:cNvSpPr>
              <a:spLocks noChangeArrowheads="1"/>
            </p:cNvSpPr>
            <p:nvPr/>
          </p:nvSpPr>
          <p:spPr bwMode="auto">
            <a:xfrm>
              <a:off x="6120" y="57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folHlin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5144" name="Rectangle 40"/>
            <p:cNvSpPr>
              <a:spLocks noChangeArrowheads="1"/>
            </p:cNvSpPr>
            <p:nvPr/>
          </p:nvSpPr>
          <p:spPr bwMode="auto">
            <a:xfrm>
              <a:off x="1920" y="63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45" name="Rectangle 41"/>
            <p:cNvSpPr>
              <a:spLocks noChangeArrowheads="1"/>
            </p:cNvSpPr>
            <p:nvPr/>
          </p:nvSpPr>
          <p:spPr bwMode="auto">
            <a:xfrm>
              <a:off x="2520" y="63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46" name="Rectangle 42"/>
            <p:cNvSpPr>
              <a:spLocks noChangeArrowheads="1"/>
            </p:cNvSpPr>
            <p:nvPr/>
          </p:nvSpPr>
          <p:spPr bwMode="auto">
            <a:xfrm>
              <a:off x="3120" y="6310"/>
              <a:ext cx="600" cy="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5147" name="Rectangle 43"/>
            <p:cNvSpPr>
              <a:spLocks noChangeArrowheads="1"/>
            </p:cNvSpPr>
            <p:nvPr/>
          </p:nvSpPr>
          <p:spPr bwMode="auto">
            <a:xfrm>
              <a:off x="3720" y="6310"/>
              <a:ext cx="600" cy="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75148" name="Rectangle 44"/>
            <p:cNvSpPr>
              <a:spLocks noChangeArrowheads="1"/>
            </p:cNvSpPr>
            <p:nvPr/>
          </p:nvSpPr>
          <p:spPr bwMode="auto">
            <a:xfrm>
              <a:off x="4320" y="6310"/>
              <a:ext cx="600" cy="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75149" name="Rectangle 45"/>
            <p:cNvSpPr>
              <a:spLocks noChangeArrowheads="1"/>
            </p:cNvSpPr>
            <p:nvPr/>
          </p:nvSpPr>
          <p:spPr bwMode="auto">
            <a:xfrm>
              <a:off x="4920" y="63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50" name="Rectangle 46"/>
            <p:cNvSpPr>
              <a:spLocks noChangeArrowheads="1"/>
            </p:cNvSpPr>
            <p:nvPr/>
          </p:nvSpPr>
          <p:spPr bwMode="auto">
            <a:xfrm>
              <a:off x="5520" y="63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folHlin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5151" name="Rectangle 47"/>
            <p:cNvSpPr>
              <a:spLocks noChangeArrowheads="1"/>
            </p:cNvSpPr>
            <p:nvPr/>
          </p:nvSpPr>
          <p:spPr bwMode="auto">
            <a:xfrm>
              <a:off x="6120" y="63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75152" name="Rectangle 48"/>
            <p:cNvSpPr>
              <a:spLocks noChangeArrowheads="1"/>
            </p:cNvSpPr>
            <p:nvPr/>
          </p:nvSpPr>
          <p:spPr bwMode="auto">
            <a:xfrm>
              <a:off x="1920" y="69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5153" name="Rectangle 49"/>
            <p:cNvSpPr>
              <a:spLocks noChangeArrowheads="1"/>
            </p:cNvSpPr>
            <p:nvPr/>
          </p:nvSpPr>
          <p:spPr bwMode="auto">
            <a:xfrm>
              <a:off x="2520" y="69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54" name="Rectangle 50"/>
            <p:cNvSpPr>
              <a:spLocks noChangeArrowheads="1"/>
            </p:cNvSpPr>
            <p:nvPr/>
          </p:nvSpPr>
          <p:spPr bwMode="auto">
            <a:xfrm>
              <a:off x="3120" y="69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55" name="Rectangle 51"/>
            <p:cNvSpPr>
              <a:spLocks noChangeArrowheads="1"/>
            </p:cNvSpPr>
            <p:nvPr/>
          </p:nvSpPr>
          <p:spPr bwMode="auto">
            <a:xfrm>
              <a:off x="3720" y="69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56" name="Rectangle 52"/>
            <p:cNvSpPr>
              <a:spLocks noChangeArrowheads="1"/>
            </p:cNvSpPr>
            <p:nvPr/>
          </p:nvSpPr>
          <p:spPr bwMode="auto">
            <a:xfrm>
              <a:off x="4320" y="5708"/>
              <a:ext cx="600" cy="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5157" name="Rectangle 53"/>
            <p:cNvSpPr>
              <a:spLocks noChangeArrowheads="1"/>
            </p:cNvSpPr>
            <p:nvPr/>
          </p:nvSpPr>
          <p:spPr bwMode="auto">
            <a:xfrm>
              <a:off x="4920" y="69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58" name="Rectangle 54"/>
            <p:cNvSpPr>
              <a:spLocks noChangeArrowheads="1"/>
            </p:cNvSpPr>
            <p:nvPr/>
          </p:nvSpPr>
          <p:spPr bwMode="auto">
            <a:xfrm>
              <a:off x="5520" y="69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59" name="Rectangle 55"/>
            <p:cNvSpPr>
              <a:spLocks noChangeArrowheads="1"/>
            </p:cNvSpPr>
            <p:nvPr/>
          </p:nvSpPr>
          <p:spPr bwMode="auto">
            <a:xfrm>
              <a:off x="6120" y="69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60" name="Rectangle 56"/>
            <p:cNvSpPr>
              <a:spLocks noChangeArrowheads="1"/>
            </p:cNvSpPr>
            <p:nvPr/>
          </p:nvSpPr>
          <p:spPr bwMode="auto">
            <a:xfrm>
              <a:off x="1920" y="75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61" name="Rectangle 57"/>
            <p:cNvSpPr>
              <a:spLocks noChangeArrowheads="1"/>
            </p:cNvSpPr>
            <p:nvPr/>
          </p:nvSpPr>
          <p:spPr bwMode="auto">
            <a:xfrm>
              <a:off x="2520" y="75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62" name="Rectangle 58"/>
            <p:cNvSpPr>
              <a:spLocks noChangeArrowheads="1"/>
            </p:cNvSpPr>
            <p:nvPr/>
          </p:nvSpPr>
          <p:spPr bwMode="auto">
            <a:xfrm>
              <a:off x="3120" y="75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75163" name="Rectangle 59"/>
            <p:cNvSpPr>
              <a:spLocks noChangeArrowheads="1"/>
            </p:cNvSpPr>
            <p:nvPr/>
          </p:nvSpPr>
          <p:spPr bwMode="auto">
            <a:xfrm>
              <a:off x="3720" y="75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75164" name="Rectangle 60"/>
            <p:cNvSpPr>
              <a:spLocks noChangeArrowheads="1"/>
            </p:cNvSpPr>
            <p:nvPr/>
          </p:nvSpPr>
          <p:spPr bwMode="auto">
            <a:xfrm>
              <a:off x="4923" y="5718"/>
              <a:ext cx="600" cy="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75165" name="Rectangle 61"/>
            <p:cNvSpPr>
              <a:spLocks noChangeArrowheads="1"/>
            </p:cNvSpPr>
            <p:nvPr/>
          </p:nvSpPr>
          <p:spPr bwMode="auto">
            <a:xfrm>
              <a:off x="4920" y="75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75166" name="Rectangle 62"/>
            <p:cNvSpPr>
              <a:spLocks noChangeArrowheads="1"/>
            </p:cNvSpPr>
            <p:nvPr/>
          </p:nvSpPr>
          <p:spPr bwMode="auto">
            <a:xfrm>
              <a:off x="6120" y="199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75167" name="Rectangle 63"/>
            <p:cNvSpPr>
              <a:spLocks noChangeArrowheads="1"/>
            </p:cNvSpPr>
            <p:nvPr/>
          </p:nvSpPr>
          <p:spPr bwMode="auto">
            <a:xfrm>
              <a:off x="1920" y="199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5168" name="Rectangle 64"/>
            <p:cNvSpPr>
              <a:spLocks noChangeArrowheads="1"/>
            </p:cNvSpPr>
            <p:nvPr/>
          </p:nvSpPr>
          <p:spPr bwMode="auto">
            <a:xfrm>
              <a:off x="2520" y="199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5169" name="Rectangle 65"/>
            <p:cNvSpPr>
              <a:spLocks noChangeArrowheads="1"/>
            </p:cNvSpPr>
            <p:nvPr/>
          </p:nvSpPr>
          <p:spPr bwMode="auto">
            <a:xfrm>
              <a:off x="3120" y="199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5170" name="Rectangle 66"/>
            <p:cNvSpPr>
              <a:spLocks noChangeArrowheads="1"/>
            </p:cNvSpPr>
            <p:nvPr/>
          </p:nvSpPr>
          <p:spPr bwMode="auto">
            <a:xfrm>
              <a:off x="3720" y="199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5171" name="Rectangle 67"/>
            <p:cNvSpPr>
              <a:spLocks noChangeArrowheads="1"/>
            </p:cNvSpPr>
            <p:nvPr/>
          </p:nvSpPr>
          <p:spPr bwMode="auto">
            <a:xfrm>
              <a:off x="4320" y="199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72" name="Rectangle 68"/>
            <p:cNvSpPr>
              <a:spLocks noChangeArrowheads="1"/>
            </p:cNvSpPr>
            <p:nvPr/>
          </p:nvSpPr>
          <p:spPr bwMode="auto">
            <a:xfrm>
              <a:off x="4920" y="199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5173" name="Rectangle 69"/>
            <p:cNvSpPr>
              <a:spLocks noChangeArrowheads="1"/>
            </p:cNvSpPr>
            <p:nvPr/>
          </p:nvSpPr>
          <p:spPr bwMode="auto">
            <a:xfrm>
              <a:off x="5520" y="199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5174" name="Rectangle 70"/>
            <p:cNvSpPr>
              <a:spLocks noChangeArrowheads="1"/>
            </p:cNvSpPr>
            <p:nvPr/>
          </p:nvSpPr>
          <p:spPr bwMode="auto">
            <a:xfrm>
              <a:off x="600" y="751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75175" name="Rectangle 71"/>
            <p:cNvSpPr>
              <a:spLocks noChangeArrowheads="1"/>
            </p:cNvSpPr>
            <p:nvPr/>
          </p:nvSpPr>
          <p:spPr bwMode="auto">
            <a:xfrm>
              <a:off x="600" y="331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5176" name="Rectangle 72"/>
            <p:cNvSpPr>
              <a:spLocks noChangeArrowheads="1"/>
            </p:cNvSpPr>
            <p:nvPr/>
          </p:nvSpPr>
          <p:spPr bwMode="auto">
            <a:xfrm>
              <a:off x="600" y="391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5177" name="Rectangle 73"/>
            <p:cNvSpPr>
              <a:spLocks noChangeArrowheads="1"/>
            </p:cNvSpPr>
            <p:nvPr/>
          </p:nvSpPr>
          <p:spPr bwMode="auto">
            <a:xfrm>
              <a:off x="600" y="451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5178" name="Rectangle 74"/>
            <p:cNvSpPr>
              <a:spLocks noChangeArrowheads="1"/>
            </p:cNvSpPr>
            <p:nvPr/>
          </p:nvSpPr>
          <p:spPr bwMode="auto">
            <a:xfrm>
              <a:off x="600" y="511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5179" name="Rectangle 75"/>
            <p:cNvSpPr>
              <a:spLocks noChangeArrowheads="1"/>
            </p:cNvSpPr>
            <p:nvPr/>
          </p:nvSpPr>
          <p:spPr bwMode="auto">
            <a:xfrm>
              <a:off x="600" y="571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80" name="Rectangle 76"/>
            <p:cNvSpPr>
              <a:spLocks noChangeArrowheads="1"/>
            </p:cNvSpPr>
            <p:nvPr/>
          </p:nvSpPr>
          <p:spPr bwMode="auto">
            <a:xfrm>
              <a:off x="600" y="631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5181" name="Rectangle 77"/>
            <p:cNvSpPr>
              <a:spLocks noChangeArrowheads="1"/>
            </p:cNvSpPr>
            <p:nvPr/>
          </p:nvSpPr>
          <p:spPr bwMode="auto">
            <a:xfrm>
              <a:off x="600" y="691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5183" name="Rectangle 79"/>
            <p:cNvSpPr>
              <a:spLocks noChangeArrowheads="1"/>
            </p:cNvSpPr>
            <p:nvPr/>
          </p:nvSpPr>
          <p:spPr bwMode="auto">
            <a:xfrm>
              <a:off x="1320" y="33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84" name="Rectangle 80"/>
            <p:cNvSpPr>
              <a:spLocks noChangeArrowheads="1"/>
            </p:cNvSpPr>
            <p:nvPr/>
          </p:nvSpPr>
          <p:spPr bwMode="auto">
            <a:xfrm>
              <a:off x="1320" y="39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85" name="Rectangle 81"/>
            <p:cNvSpPr>
              <a:spLocks noChangeArrowheads="1"/>
            </p:cNvSpPr>
            <p:nvPr/>
          </p:nvSpPr>
          <p:spPr bwMode="auto">
            <a:xfrm>
              <a:off x="1320" y="45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86" name="Rectangle 82"/>
            <p:cNvSpPr>
              <a:spLocks noChangeArrowheads="1"/>
            </p:cNvSpPr>
            <p:nvPr/>
          </p:nvSpPr>
          <p:spPr bwMode="auto">
            <a:xfrm>
              <a:off x="1320" y="51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87" name="Rectangle 83"/>
            <p:cNvSpPr>
              <a:spLocks noChangeArrowheads="1"/>
            </p:cNvSpPr>
            <p:nvPr/>
          </p:nvSpPr>
          <p:spPr bwMode="auto">
            <a:xfrm>
              <a:off x="1320" y="57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88" name="Rectangle 84"/>
            <p:cNvSpPr>
              <a:spLocks noChangeArrowheads="1"/>
            </p:cNvSpPr>
            <p:nvPr/>
          </p:nvSpPr>
          <p:spPr bwMode="auto">
            <a:xfrm>
              <a:off x="1320" y="63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89" name="Rectangle 85"/>
            <p:cNvSpPr>
              <a:spLocks noChangeArrowheads="1"/>
            </p:cNvSpPr>
            <p:nvPr/>
          </p:nvSpPr>
          <p:spPr bwMode="auto">
            <a:xfrm>
              <a:off x="1320" y="69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90" name="Rectangle 86"/>
            <p:cNvSpPr>
              <a:spLocks noChangeArrowheads="1"/>
            </p:cNvSpPr>
            <p:nvPr/>
          </p:nvSpPr>
          <p:spPr bwMode="auto">
            <a:xfrm>
              <a:off x="1320" y="75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91" name="Rectangle 87"/>
            <p:cNvSpPr>
              <a:spLocks noChangeArrowheads="1"/>
            </p:cNvSpPr>
            <p:nvPr/>
          </p:nvSpPr>
          <p:spPr bwMode="auto">
            <a:xfrm>
              <a:off x="1320" y="81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92" name="Rectangle 88"/>
            <p:cNvSpPr>
              <a:spLocks noChangeArrowheads="1"/>
            </p:cNvSpPr>
            <p:nvPr/>
          </p:nvSpPr>
          <p:spPr bwMode="auto">
            <a:xfrm>
              <a:off x="600" y="811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75193" name="Rectangle 89"/>
            <p:cNvSpPr>
              <a:spLocks noChangeArrowheads="1"/>
            </p:cNvSpPr>
            <p:nvPr/>
          </p:nvSpPr>
          <p:spPr bwMode="auto">
            <a:xfrm>
              <a:off x="6720" y="33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94" name="Rectangle 90"/>
            <p:cNvSpPr>
              <a:spLocks noChangeArrowheads="1"/>
            </p:cNvSpPr>
            <p:nvPr/>
          </p:nvSpPr>
          <p:spPr bwMode="auto">
            <a:xfrm>
              <a:off x="6720" y="39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95" name="Rectangle 91"/>
            <p:cNvSpPr>
              <a:spLocks noChangeArrowheads="1"/>
            </p:cNvSpPr>
            <p:nvPr/>
          </p:nvSpPr>
          <p:spPr bwMode="auto">
            <a:xfrm>
              <a:off x="6720" y="45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96" name="Rectangle 92"/>
            <p:cNvSpPr>
              <a:spLocks noChangeArrowheads="1"/>
            </p:cNvSpPr>
            <p:nvPr/>
          </p:nvSpPr>
          <p:spPr bwMode="auto">
            <a:xfrm>
              <a:off x="6720" y="51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97" name="Rectangle 93"/>
            <p:cNvSpPr>
              <a:spLocks noChangeArrowheads="1"/>
            </p:cNvSpPr>
            <p:nvPr/>
          </p:nvSpPr>
          <p:spPr bwMode="auto">
            <a:xfrm>
              <a:off x="6720" y="57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98" name="Rectangle 94"/>
            <p:cNvSpPr>
              <a:spLocks noChangeArrowheads="1"/>
            </p:cNvSpPr>
            <p:nvPr/>
          </p:nvSpPr>
          <p:spPr bwMode="auto">
            <a:xfrm>
              <a:off x="6720" y="63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199" name="Rectangle 95"/>
            <p:cNvSpPr>
              <a:spLocks noChangeArrowheads="1"/>
            </p:cNvSpPr>
            <p:nvPr/>
          </p:nvSpPr>
          <p:spPr bwMode="auto">
            <a:xfrm>
              <a:off x="6720" y="69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00" name="Rectangle 96"/>
            <p:cNvSpPr>
              <a:spLocks noChangeArrowheads="1"/>
            </p:cNvSpPr>
            <p:nvPr/>
          </p:nvSpPr>
          <p:spPr bwMode="auto">
            <a:xfrm>
              <a:off x="6720" y="75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01" name="Rectangle 97"/>
            <p:cNvSpPr>
              <a:spLocks noChangeArrowheads="1"/>
            </p:cNvSpPr>
            <p:nvPr/>
          </p:nvSpPr>
          <p:spPr bwMode="auto">
            <a:xfrm>
              <a:off x="6720" y="81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02" name="Rectangle 98"/>
            <p:cNvSpPr>
              <a:spLocks noChangeArrowheads="1"/>
            </p:cNvSpPr>
            <p:nvPr/>
          </p:nvSpPr>
          <p:spPr bwMode="auto">
            <a:xfrm>
              <a:off x="2520" y="81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03" name="Rectangle 99"/>
            <p:cNvSpPr>
              <a:spLocks noChangeArrowheads="1"/>
            </p:cNvSpPr>
            <p:nvPr/>
          </p:nvSpPr>
          <p:spPr bwMode="auto">
            <a:xfrm>
              <a:off x="3120" y="81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04" name="Rectangle 100"/>
            <p:cNvSpPr>
              <a:spLocks noChangeArrowheads="1"/>
            </p:cNvSpPr>
            <p:nvPr/>
          </p:nvSpPr>
          <p:spPr bwMode="auto">
            <a:xfrm>
              <a:off x="3720" y="81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05" name="Rectangle 101"/>
            <p:cNvSpPr>
              <a:spLocks noChangeArrowheads="1"/>
            </p:cNvSpPr>
            <p:nvPr/>
          </p:nvSpPr>
          <p:spPr bwMode="auto">
            <a:xfrm>
              <a:off x="4320" y="81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06" name="Rectangle 102"/>
            <p:cNvSpPr>
              <a:spLocks noChangeArrowheads="1"/>
            </p:cNvSpPr>
            <p:nvPr/>
          </p:nvSpPr>
          <p:spPr bwMode="auto">
            <a:xfrm>
              <a:off x="4920" y="81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07" name="Rectangle 103"/>
            <p:cNvSpPr>
              <a:spLocks noChangeArrowheads="1"/>
            </p:cNvSpPr>
            <p:nvPr/>
          </p:nvSpPr>
          <p:spPr bwMode="auto">
            <a:xfrm>
              <a:off x="5520" y="81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08" name="Rectangle 104"/>
            <p:cNvSpPr>
              <a:spLocks noChangeArrowheads="1"/>
            </p:cNvSpPr>
            <p:nvPr/>
          </p:nvSpPr>
          <p:spPr bwMode="auto">
            <a:xfrm>
              <a:off x="6120" y="81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09" name="Rectangle 105"/>
            <p:cNvSpPr>
              <a:spLocks noChangeArrowheads="1"/>
            </p:cNvSpPr>
            <p:nvPr/>
          </p:nvSpPr>
          <p:spPr bwMode="auto">
            <a:xfrm>
              <a:off x="1920" y="81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10" name="Rectangle 106"/>
            <p:cNvSpPr>
              <a:spLocks noChangeArrowheads="1"/>
            </p:cNvSpPr>
            <p:nvPr/>
          </p:nvSpPr>
          <p:spPr bwMode="auto">
            <a:xfrm>
              <a:off x="1320" y="27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11" name="Rectangle 107"/>
            <p:cNvSpPr>
              <a:spLocks noChangeArrowheads="1"/>
            </p:cNvSpPr>
            <p:nvPr/>
          </p:nvSpPr>
          <p:spPr bwMode="auto">
            <a:xfrm>
              <a:off x="6720" y="27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12" name="Rectangle 108"/>
            <p:cNvSpPr>
              <a:spLocks noChangeArrowheads="1"/>
            </p:cNvSpPr>
            <p:nvPr/>
          </p:nvSpPr>
          <p:spPr bwMode="auto">
            <a:xfrm>
              <a:off x="2520" y="27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13" name="Rectangle 109"/>
            <p:cNvSpPr>
              <a:spLocks noChangeArrowheads="1"/>
            </p:cNvSpPr>
            <p:nvPr/>
          </p:nvSpPr>
          <p:spPr bwMode="auto">
            <a:xfrm>
              <a:off x="3120" y="27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14" name="Rectangle 110"/>
            <p:cNvSpPr>
              <a:spLocks noChangeArrowheads="1"/>
            </p:cNvSpPr>
            <p:nvPr/>
          </p:nvSpPr>
          <p:spPr bwMode="auto">
            <a:xfrm>
              <a:off x="3720" y="27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15" name="Rectangle 111"/>
            <p:cNvSpPr>
              <a:spLocks noChangeArrowheads="1"/>
            </p:cNvSpPr>
            <p:nvPr/>
          </p:nvSpPr>
          <p:spPr bwMode="auto">
            <a:xfrm>
              <a:off x="4320" y="27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16" name="Rectangle 112"/>
            <p:cNvSpPr>
              <a:spLocks noChangeArrowheads="1"/>
            </p:cNvSpPr>
            <p:nvPr/>
          </p:nvSpPr>
          <p:spPr bwMode="auto">
            <a:xfrm>
              <a:off x="4920" y="27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17" name="Rectangle 113"/>
            <p:cNvSpPr>
              <a:spLocks noChangeArrowheads="1"/>
            </p:cNvSpPr>
            <p:nvPr/>
          </p:nvSpPr>
          <p:spPr bwMode="auto">
            <a:xfrm>
              <a:off x="5520" y="27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18" name="Rectangle 114"/>
            <p:cNvSpPr>
              <a:spLocks noChangeArrowheads="1"/>
            </p:cNvSpPr>
            <p:nvPr/>
          </p:nvSpPr>
          <p:spPr bwMode="auto">
            <a:xfrm>
              <a:off x="6120" y="27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19" name="Rectangle 115"/>
            <p:cNvSpPr>
              <a:spLocks noChangeArrowheads="1"/>
            </p:cNvSpPr>
            <p:nvPr/>
          </p:nvSpPr>
          <p:spPr bwMode="auto">
            <a:xfrm>
              <a:off x="1920" y="2710"/>
              <a:ext cx="600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20" name="Rectangle 116"/>
            <p:cNvSpPr>
              <a:spLocks noChangeArrowheads="1"/>
            </p:cNvSpPr>
            <p:nvPr/>
          </p:nvSpPr>
          <p:spPr bwMode="auto">
            <a:xfrm>
              <a:off x="1320" y="199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5221" name="Rectangle 117"/>
            <p:cNvSpPr>
              <a:spLocks noChangeArrowheads="1"/>
            </p:cNvSpPr>
            <p:nvPr/>
          </p:nvSpPr>
          <p:spPr bwMode="auto">
            <a:xfrm>
              <a:off x="6720" y="199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75222" name="Rectangle 118"/>
            <p:cNvSpPr>
              <a:spLocks noChangeArrowheads="1"/>
            </p:cNvSpPr>
            <p:nvPr/>
          </p:nvSpPr>
          <p:spPr bwMode="auto">
            <a:xfrm>
              <a:off x="600" y="2710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5225" name="Rectangle 128"/>
            <p:cNvSpPr>
              <a:spLocks noChangeArrowheads="1"/>
            </p:cNvSpPr>
            <p:nvPr/>
          </p:nvSpPr>
          <p:spPr bwMode="auto">
            <a:xfrm>
              <a:off x="6120" y="5700"/>
              <a:ext cx="600" cy="6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en-US" altLang="zh-CN">
                <a:cs typeface="Times New Roman" panose="02020603050405020304" pitchFamily="18" charset="0"/>
              </a:endParaRPr>
            </a:p>
          </p:txBody>
        </p:sp>
        <p:sp>
          <p:nvSpPr>
            <p:cNvPr id="175226" name="Rectangle 129"/>
            <p:cNvSpPr>
              <a:spLocks noChangeArrowheads="1"/>
            </p:cNvSpPr>
            <p:nvPr/>
          </p:nvSpPr>
          <p:spPr bwMode="auto">
            <a:xfrm>
              <a:off x="4333" y="7523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75227" name="Rectangle 130"/>
            <p:cNvSpPr>
              <a:spLocks noChangeArrowheads="1"/>
            </p:cNvSpPr>
            <p:nvPr/>
          </p:nvSpPr>
          <p:spPr bwMode="auto">
            <a:xfrm>
              <a:off x="4320" y="6910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5228" name="Rectangle 131"/>
            <p:cNvSpPr>
              <a:spLocks noChangeArrowheads="1"/>
            </p:cNvSpPr>
            <p:nvPr/>
          </p:nvSpPr>
          <p:spPr bwMode="auto">
            <a:xfrm>
              <a:off x="4336" y="7560"/>
              <a:ext cx="660" cy="52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75229" name="Rectangle 132"/>
            <p:cNvSpPr>
              <a:spLocks noChangeArrowheads="1"/>
            </p:cNvSpPr>
            <p:nvPr/>
          </p:nvSpPr>
          <p:spPr bwMode="auto">
            <a:xfrm>
              <a:off x="5523" y="7523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175230" name="Rectangle 60"/>
            <p:cNvSpPr>
              <a:spLocks noChangeArrowheads="1"/>
            </p:cNvSpPr>
            <p:nvPr/>
          </p:nvSpPr>
          <p:spPr bwMode="auto">
            <a:xfrm>
              <a:off x="5500" y="5720"/>
              <a:ext cx="600" cy="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75231" name="Rectangle 31"/>
            <p:cNvSpPr>
              <a:spLocks noChangeArrowheads="1"/>
            </p:cNvSpPr>
            <p:nvPr/>
          </p:nvSpPr>
          <p:spPr bwMode="auto">
            <a:xfrm>
              <a:off x="5520" y="5113"/>
              <a:ext cx="60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>
                  <a:cs typeface="Times New Roman" panose="02020603050405020304" pitchFamily="18" charset="0"/>
                </a:rPr>
                <a:t>13</a:t>
              </a:r>
            </a:p>
          </p:txBody>
        </p:sp>
      </p:grpSp>
      <p:pic>
        <p:nvPicPr>
          <p:cNvPr id="169" name="Picture 1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81" y="1688726"/>
            <a:ext cx="317330" cy="317330"/>
          </a:xfrm>
          <a:prstGeom prst="rect">
            <a:avLst/>
          </a:prstGeom>
          <a:solidFill>
            <a:srgbClr val="969696"/>
          </a:solidFill>
          <a:ln w="12700" cmpd="sng">
            <a:solidFill>
              <a:schemeClr val="tx1"/>
            </a:solidFill>
            <a:prstDash val="solid"/>
          </a:ln>
          <a:extLst/>
        </p:spPr>
      </p:pic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3373120" y="2924810"/>
            <a:ext cx="348615" cy="381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5" name="矩形 134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迷宫问题（二续）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队列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6"/>
            <a:ext cx="7128792" cy="3556559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队列（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— STL</a:t>
            </a:r>
            <a:r>
              <a:rPr lang="zh-CN" altLang="en-US" sz="2200" b="1" dirty="0" smtClean="0"/>
              <a:t>中的队列（</a:t>
            </a:r>
            <a:r>
              <a:rPr lang="en-US" altLang="zh-CN" sz="2200" b="1" dirty="0" err="1"/>
              <a:t>c</a:t>
            </a:r>
            <a:r>
              <a:rPr lang="en-US" altLang="zh-CN" sz="2200" b="1" dirty="0" err="1" smtClean="0"/>
              <a:t>++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zh-CN" sz="1900" b="1" dirty="0" smtClean="0"/>
              <a:t>#include &lt;queue&gt;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zh-CN" sz="1900" b="1" dirty="0" err="1"/>
              <a:t>s</a:t>
            </a:r>
            <a:r>
              <a:rPr lang="en-US" altLang="zh-CN" sz="1900" b="1" dirty="0" err="1" smtClean="0"/>
              <a:t>td</a:t>
            </a:r>
            <a:r>
              <a:rPr lang="en-US" altLang="zh-CN" sz="1900" b="1" dirty="0" smtClean="0"/>
              <a:t>::queue&lt;</a:t>
            </a:r>
            <a:r>
              <a:rPr lang="en-US" altLang="zh-CN" sz="1900" b="1" dirty="0" err="1" smtClean="0"/>
              <a:t>int</a:t>
            </a:r>
            <a:r>
              <a:rPr lang="en-US" altLang="zh-CN" sz="1900" b="1" dirty="0" smtClean="0"/>
              <a:t>&gt;  q;   //</a:t>
            </a:r>
            <a:r>
              <a:rPr lang="zh-CN" altLang="en-US" sz="1900" b="1" dirty="0" smtClean="0"/>
              <a:t>创建一个存放整数的空队列</a:t>
            </a:r>
            <a:r>
              <a:rPr lang="en-US" altLang="zh-CN" sz="1900" b="1" dirty="0" smtClean="0"/>
              <a:t>q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zh-CN" sz="1900" b="1" dirty="0" err="1" smtClean="0"/>
              <a:t>q.empty</a:t>
            </a:r>
            <a:r>
              <a:rPr lang="en-US" altLang="zh-CN" sz="1900" b="1" dirty="0" smtClean="0"/>
              <a:t>()                   // </a:t>
            </a:r>
            <a:r>
              <a:rPr lang="zh-CN" altLang="en-US" sz="1900" b="1" dirty="0" smtClean="0"/>
              <a:t>判断队列</a:t>
            </a:r>
            <a:r>
              <a:rPr lang="en-US" altLang="zh-CN" sz="1900" b="1" dirty="0" smtClean="0"/>
              <a:t>q</a:t>
            </a:r>
            <a:r>
              <a:rPr lang="zh-CN" altLang="en-US" sz="1900" b="1" dirty="0" smtClean="0"/>
              <a:t>是否为空</a:t>
            </a:r>
            <a:endParaRPr lang="en-US" altLang="zh-CN" sz="1900" b="1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zh-CN" sz="1900" b="1" dirty="0" err="1" smtClean="0"/>
              <a:t>q.push</a:t>
            </a:r>
            <a:r>
              <a:rPr lang="en-US" altLang="zh-CN" sz="1900" b="1" dirty="0" smtClean="0"/>
              <a:t>(10)                 //</a:t>
            </a:r>
            <a:r>
              <a:rPr lang="zh-CN" altLang="en-US" sz="1900" b="1" dirty="0" smtClean="0"/>
              <a:t>整数</a:t>
            </a:r>
            <a:r>
              <a:rPr lang="en-US" altLang="zh-CN" sz="1900" b="1" dirty="0" smtClean="0"/>
              <a:t>10</a:t>
            </a:r>
            <a:r>
              <a:rPr lang="zh-CN" altLang="en-US" sz="1900" b="1" dirty="0" smtClean="0"/>
              <a:t>入队列</a:t>
            </a:r>
            <a:r>
              <a:rPr lang="en-US" altLang="zh-CN" sz="1900" b="1" dirty="0" smtClean="0"/>
              <a:t>q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zh-CN" sz="1900" b="1" dirty="0" err="1" smtClean="0"/>
              <a:t>q.pop</a:t>
            </a:r>
            <a:r>
              <a:rPr lang="en-US" altLang="zh-CN" sz="1900" b="1" dirty="0" smtClean="0"/>
              <a:t>()                       //</a:t>
            </a:r>
            <a:r>
              <a:rPr lang="zh-CN" altLang="en-US" sz="1900" b="1" dirty="0" smtClean="0"/>
              <a:t>取出非空队列</a:t>
            </a:r>
            <a:r>
              <a:rPr lang="en-US" altLang="zh-CN" sz="1900" b="1" dirty="0" smtClean="0"/>
              <a:t>q</a:t>
            </a:r>
            <a:r>
              <a:rPr lang="zh-CN" altLang="en-US" sz="1900" b="1" dirty="0" smtClean="0"/>
              <a:t>的队头元素（出队列）</a:t>
            </a:r>
            <a:endParaRPr lang="en-US" altLang="zh-CN" sz="1900" b="1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zh-CN" sz="1900" b="1" dirty="0" err="1" smtClean="0"/>
              <a:t>q.front</a:t>
            </a:r>
            <a:r>
              <a:rPr lang="en-US" altLang="zh-CN" sz="1900" b="1" dirty="0" smtClean="0"/>
              <a:t>()                    //</a:t>
            </a:r>
            <a:r>
              <a:rPr lang="zh-CN" altLang="en-US" sz="1900" b="1" dirty="0" smtClean="0"/>
              <a:t>访问非空队列</a:t>
            </a:r>
            <a:r>
              <a:rPr lang="en-US" altLang="zh-CN" sz="1900" b="1" dirty="0"/>
              <a:t>q</a:t>
            </a:r>
            <a:r>
              <a:rPr lang="zh-CN" altLang="en-US" sz="1900" b="1" dirty="0" smtClean="0"/>
              <a:t>的队头元素（不出队列）</a:t>
            </a:r>
            <a:endParaRPr lang="en-US" altLang="zh-CN" sz="1900" b="1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zh-CN" sz="1900" b="1" dirty="0" err="1"/>
              <a:t>q</a:t>
            </a:r>
            <a:r>
              <a:rPr lang="en-US" altLang="zh-CN" sz="1900" b="1" dirty="0" err="1" smtClean="0"/>
              <a:t>.size</a:t>
            </a:r>
            <a:r>
              <a:rPr lang="en-US" altLang="zh-CN" sz="1900" b="1" dirty="0" smtClean="0"/>
              <a:t>()                      //</a:t>
            </a:r>
            <a:r>
              <a:rPr lang="zh-CN" altLang="en-US" sz="1900" b="1" dirty="0" smtClean="0"/>
              <a:t>队列</a:t>
            </a:r>
            <a:r>
              <a:rPr lang="en-US" altLang="zh-CN" sz="1900" b="1" dirty="0" smtClean="0"/>
              <a:t>q</a:t>
            </a:r>
            <a:r>
              <a:rPr lang="zh-CN" altLang="en-US" sz="1900" b="1" dirty="0" smtClean="0"/>
              <a:t>的长度（队列的元素个数）</a:t>
            </a:r>
            <a:endParaRPr lang="en-US" altLang="zh-CN" sz="1900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162" y="406277"/>
            <a:ext cx="4519309" cy="45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3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9324226">
            <a:off x="-2167111" y="-642494"/>
            <a:ext cx="4608512" cy="2448272"/>
          </a:xfrm>
          <a:prstGeom prst="rect">
            <a:avLst/>
          </a:prstGeom>
          <a:solidFill>
            <a:srgbClr val="C3C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 rot="17887734">
            <a:off x="7581939" y="2465087"/>
            <a:ext cx="4608512" cy="2448272"/>
          </a:xfrm>
          <a:prstGeom prst="rect">
            <a:avLst/>
          </a:prstGeom>
          <a:solidFill>
            <a:srgbClr val="C3C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 rot="20124282">
            <a:off x="2796297" y="4261288"/>
            <a:ext cx="9016714" cy="244827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 rot="20578346">
            <a:off x="-2439407" y="-1410669"/>
            <a:ext cx="9016714" cy="244827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 rot="19781444">
            <a:off x="-1727553" y="-1499741"/>
            <a:ext cx="4608512" cy="2448272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 rot="20621168">
            <a:off x="5646840" y="4486285"/>
            <a:ext cx="4608512" cy="2448272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3840724" y="575940"/>
            <a:ext cx="1421283" cy="134853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1299429" y="2088108"/>
            <a:ext cx="6503875" cy="1446384"/>
          </a:xfrm>
          <a:prstGeom prst="rect">
            <a:avLst/>
          </a:prstGeom>
        </p:spPr>
        <p:txBody>
          <a:bodyPr wrap="square" lIns="91276" tIns="45638" rIns="91276" bIns="45638">
            <a:spAutoFit/>
          </a:bodyPr>
          <a:lstStyle/>
          <a:p>
            <a:pPr algn="ctr" defTabSz="1091565">
              <a:defRPr/>
            </a:pPr>
            <a:r>
              <a:rPr lang="zh-CN" altLang="en-US" sz="8800" b="1" dirty="0">
                <a:solidFill>
                  <a:prstClr val="black"/>
                </a:solidFill>
                <a:latin typeface="+mj-ea"/>
                <a:ea typeface="+mj-ea"/>
              </a:rPr>
              <a:t>谢谢观看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5515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r>
              <a:rPr lang="en-US" altLang="zh-CN" sz="2800" b="1" dirty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栈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9860" y="684014"/>
            <a:ext cx="7850506" cy="3654276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栈（</a:t>
            </a:r>
            <a:r>
              <a:rPr lang="en-US" altLang="zh-CN" sz="2200" b="1" dirty="0" smtClean="0"/>
              <a:t>Stack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pPr marL="361950" indent="0"/>
            <a:r>
              <a:rPr lang="zh-CN" altLang="en-US" sz="2200" b="1" dirty="0" smtClean="0"/>
              <a:t>  </a:t>
            </a:r>
            <a:r>
              <a:rPr lang="zh-CN" altLang="en-US" sz="1800" b="1" dirty="0" smtClean="0"/>
              <a:t>容器</a:t>
            </a:r>
            <a:r>
              <a:rPr lang="zh-CN" altLang="en-US" sz="1800" b="1" dirty="0"/>
              <a:t>，后进先出</a:t>
            </a:r>
            <a:endParaRPr lang="en-US" altLang="zh-CN" sz="1800" b="1" dirty="0" smtClean="0"/>
          </a:p>
          <a:p>
            <a:pPr marL="361950" indent="0"/>
            <a:r>
              <a:rPr lang="en-US" altLang="zh-CN" sz="1800" b="1" dirty="0"/>
              <a:t> </a:t>
            </a:r>
            <a:r>
              <a:rPr lang="en-US" altLang="zh-CN" sz="1800" b="1" dirty="0" smtClean="0"/>
              <a:t> </a:t>
            </a:r>
            <a:r>
              <a:rPr lang="zh-CN" altLang="en-US" sz="1800" b="1" dirty="0" smtClean="0"/>
              <a:t>在序列的尾端（栈顶）插入和删除元素</a:t>
            </a:r>
            <a:endParaRPr lang="en-US" altLang="zh-CN" sz="1800" b="1" dirty="0" smtClean="0"/>
          </a:p>
          <a:p>
            <a:pPr marL="361950" indent="0"/>
            <a:r>
              <a:rPr lang="zh-CN" altLang="en-US" sz="1800" b="1" dirty="0" smtClean="0"/>
              <a:t>  基本操作</a:t>
            </a:r>
            <a:endParaRPr lang="en-US" altLang="zh-CN" sz="1800" b="1" dirty="0" smtClean="0"/>
          </a:p>
          <a:p>
            <a:pPr marL="713105" lvl="1" indent="0"/>
            <a:r>
              <a:rPr lang="zh-CN" altLang="en-US" sz="1500" b="1" dirty="0" smtClean="0"/>
              <a:t> 创建（定义）一个栈（初始为空）</a:t>
            </a:r>
            <a:endParaRPr lang="en-US" altLang="zh-CN" sz="1500" b="1" dirty="0" smtClean="0"/>
          </a:p>
          <a:p>
            <a:pPr marL="713105" lvl="1" indent="0"/>
            <a:r>
              <a:rPr lang="zh-CN" altLang="en-US" sz="1500" b="1" dirty="0" smtClean="0"/>
              <a:t> 判断栈是否为空</a:t>
            </a:r>
            <a:endParaRPr lang="en-US" altLang="zh-CN" sz="1500" b="1" dirty="0" smtClean="0"/>
          </a:p>
          <a:p>
            <a:pPr marL="713105" lvl="1" indent="0"/>
            <a:r>
              <a:rPr lang="zh-CN" altLang="en-US" sz="1500" b="1" dirty="0" smtClean="0"/>
              <a:t> 在栈顶加入一个元素（</a:t>
            </a:r>
            <a:r>
              <a:rPr lang="zh-CN" altLang="en-US" sz="1500" b="1" dirty="0"/>
              <a:t>压栈</a:t>
            </a:r>
            <a:r>
              <a:rPr lang="zh-CN" altLang="en-US" sz="1500" b="1" dirty="0" smtClean="0"/>
              <a:t>）</a:t>
            </a:r>
            <a:endParaRPr lang="en-US" altLang="zh-CN" sz="1500" b="1" dirty="0" smtClean="0"/>
          </a:p>
          <a:p>
            <a:pPr marL="713105" lvl="1" indent="0"/>
            <a:r>
              <a:rPr lang="zh-CN" altLang="en-US" sz="1500" b="1" dirty="0" smtClean="0"/>
              <a:t> 取出栈顶元素（出栈）</a:t>
            </a:r>
            <a:endParaRPr lang="en-US" altLang="zh-CN" sz="1500" b="1" dirty="0" smtClean="0"/>
          </a:p>
          <a:p>
            <a:pPr marL="713105" lvl="1" indent="0"/>
            <a:r>
              <a:rPr lang="zh-CN" altLang="en-US" sz="1500" b="1" dirty="0" smtClean="0"/>
              <a:t> 访问栈顶元素</a:t>
            </a:r>
            <a:endParaRPr lang="en-US" altLang="zh-CN" sz="1500" b="1" dirty="0" smtClean="0"/>
          </a:p>
          <a:p>
            <a:pPr marL="0" indent="0">
              <a:buNone/>
            </a:pPr>
            <a:endParaRPr lang="zh-CN" altLang="en-US" sz="2200" b="1" dirty="0"/>
          </a:p>
        </p:txBody>
      </p:sp>
      <p:graphicFrame>
        <p:nvGraphicFramePr>
          <p:cNvPr id="9" name="表格 8"/>
          <p:cNvGraphicFramePr/>
          <p:nvPr/>
        </p:nvGraphicFramePr>
        <p:xfrm>
          <a:off x="5344021" y="2214917"/>
          <a:ext cx="992981" cy="2431025"/>
        </p:xfrm>
        <a:graphic>
          <a:graphicData uri="http://schemas.openxmlformats.org/drawingml/2006/table">
            <a:tbl>
              <a:tblPr/>
              <a:tblGrid>
                <a:gridCol w="992981"/>
              </a:tblGrid>
              <a:tr h="29699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000"/>
                    </a:p>
                  </a:txBody>
                  <a:tcPr marT="45915" marB="459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44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/>
                        <a:t>a</a:t>
                      </a:r>
                      <a:r>
                        <a:rPr lang="en-US" altLang="x-none" sz="2000" baseline="-18000" dirty="0"/>
                        <a:t>n</a:t>
                      </a:r>
                      <a:endParaRPr lang="zh-CN" altLang="en-US" sz="2000" baseline="-18000" dirty="0"/>
                    </a:p>
                  </a:txBody>
                  <a:tcPr marT="45915" marB="459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4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/>
                        <a:t>a</a:t>
                      </a:r>
                      <a:r>
                        <a:rPr lang="en-US" altLang="x-none" sz="2000" baseline="-18000" dirty="0"/>
                        <a:t>n-1</a:t>
                      </a:r>
                      <a:endParaRPr lang="zh-CN" altLang="en-US" sz="2000" baseline="-18000" dirty="0"/>
                    </a:p>
                  </a:txBody>
                  <a:tcPr marT="45915" marB="459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8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/>
                        <a:t> ...</a:t>
                      </a:r>
                      <a:endParaRPr lang="zh-CN" altLang="en-US" sz="2000"/>
                    </a:p>
                  </a:txBody>
                  <a:tcPr marT="45915" marB="45915" vert="eaVert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4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/>
                        <a:t>a</a:t>
                      </a:r>
                      <a:r>
                        <a:rPr lang="en-US" altLang="x-none" sz="2000" baseline="-18000" dirty="0"/>
                        <a:t>2</a:t>
                      </a:r>
                    </a:p>
                  </a:txBody>
                  <a:tcPr marT="45915" marB="459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44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/>
                        <a:t>a</a:t>
                      </a:r>
                      <a:r>
                        <a:rPr lang="en-US" altLang="x-none" sz="2000" baseline="-18000" dirty="0"/>
                        <a:t>1</a:t>
                      </a:r>
                    </a:p>
                  </a:txBody>
                  <a:tcPr marT="45915" marB="459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 bwMode="auto">
          <a:xfrm>
            <a:off x="6409515" y="4338290"/>
            <a:ext cx="1166813" cy="338138"/>
            <a:chOff x="0" y="0"/>
            <a:chExt cx="735" cy="213"/>
          </a:xfrm>
        </p:grpSpPr>
        <p:sp>
          <p:nvSpPr>
            <p:cNvPr id="12" name="Text Box 122"/>
            <p:cNvSpPr txBox="1">
              <a:spLocks noChangeArrowheads="1"/>
            </p:cNvSpPr>
            <p:nvPr/>
          </p:nvSpPr>
          <p:spPr bwMode="auto">
            <a:xfrm>
              <a:off x="336" y="0"/>
              <a:ext cx="3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600" b="0" dirty="0">
                  <a:ea typeface="楷体_GB2312" pitchFamily="1" charset="-122"/>
                </a:rPr>
                <a:t>栈底</a:t>
              </a:r>
            </a:p>
          </p:txBody>
        </p:sp>
        <p:sp>
          <p:nvSpPr>
            <p:cNvPr id="13" name="Line 130"/>
            <p:cNvSpPr>
              <a:spLocks noChangeShapeType="1"/>
            </p:cNvSpPr>
            <p:nvPr/>
          </p:nvSpPr>
          <p:spPr bwMode="auto">
            <a:xfrm flipH="1">
              <a:off x="0" y="144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6421962" y="2370156"/>
            <a:ext cx="1442339" cy="584201"/>
            <a:chOff x="0" y="0"/>
            <a:chExt cx="727" cy="368"/>
          </a:xfrm>
        </p:grpSpPr>
        <p:sp>
          <p:nvSpPr>
            <p:cNvPr id="15" name="Text Box 124"/>
            <p:cNvSpPr txBox="1">
              <a:spLocks noChangeArrowheads="1"/>
            </p:cNvSpPr>
            <p:nvPr/>
          </p:nvSpPr>
          <p:spPr bwMode="auto">
            <a:xfrm>
              <a:off x="288" y="0"/>
              <a:ext cx="4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600" b="0" dirty="0">
                  <a:ea typeface="楷体_GB2312" pitchFamily="1" charset="-122"/>
                </a:rPr>
                <a:t>栈</a:t>
              </a:r>
              <a:r>
                <a:rPr lang="zh-CN" altLang="en-US" sz="1600" b="0" dirty="0" smtClean="0">
                  <a:ea typeface="楷体_GB2312" pitchFamily="1" charset="-122"/>
                </a:rPr>
                <a:t>顶</a:t>
              </a:r>
              <a:r>
                <a:rPr lang="en-US" altLang="zh-CN" sz="1600" b="0" dirty="0" smtClean="0">
                  <a:ea typeface="楷体_GB2312" pitchFamily="1" charset="-122"/>
                </a:rPr>
                <a:t>top</a:t>
              </a:r>
              <a:endParaRPr lang="zh-CN" altLang="en-US" sz="1600" b="0" dirty="0">
                <a:ea typeface="楷体_GB2312" pitchFamily="1" charset="-122"/>
              </a:endParaRPr>
            </a:p>
          </p:txBody>
        </p:sp>
        <p:sp>
          <p:nvSpPr>
            <p:cNvPr id="20" name="Line 131"/>
            <p:cNvSpPr>
              <a:spLocks noChangeShapeType="1"/>
            </p:cNvSpPr>
            <p:nvPr/>
          </p:nvSpPr>
          <p:spPr bwMode="auto">
            <a:xfrm flipH="1">
              <a:off x="0" y="144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4533079" y="1855722"/>
            <a:ext cx="1169299" cy="631725"/>
            <a:chOff x="112" y="87"/>
            <a:chExt cx="749" cy="453"/>
          </a:xfrm>
        </p:grpSpPr>
        <p:sp>
          <p:nvSpPr>
            <p:cNvPr id="23" name="Text Box 132"/>
            <p:cNvSpPr txBox="1">
              <a:spLocks noChangeArrowheads="1"/>
            </p:cNvSpPr>
            <p:nvPr/>
          </p:nvSpPr>
          <p:spPr bwMode="auto">
            <a:xfrm>
              <a:off x="112" y="87"/>
              <a:ext cx="57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600" b="0" dirty="0">
                  <a:ea typeface="楷体_GB2312" pitchFamily="1" charset="-122"/>
                </a:rPr>
                <a:t>入栈</a:t>
              </a:r>
            </a:p>
          </p:txBody>
        </p:sp>
        <p:cxnSp>
          <p:nvCxnSpPr>
            <p:cNvPr id="24" name="AutoShape 134"/>
            <p:cNvCxnSpPr>
              <a:cxnSpLocks noChangeShapeType="1"/>
            </p:cNvCxnSpPr>
            <p:nvPr/>
          </p:nvCxnSpPr>
          <p:spPr bwMode="auto">
            <a:xfrm>
              <a:off x="609" y="211"/>
              <a:ext cx="252" cy="329"/>
            </a:xfrm>
            <a:prstGeom prst="curvedConnector2">
              <a:avLst/>
            </a:prstGeom>
            <a:noFill/>
            <a:ln w="38100">
              <a:solidFill>
                <a:srgbClr val="33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组合 24"/>
          <p:cNvGrpSpPr/>
          <p:nvPr/>
        </p:nvGrpSpPr>
        <p:grpSpPr bwMode="auto">
          <a:xfrm>
            <a:off x="6149553" y="1863036"/>
            <a:ext cx="925206" cy="569119"/>
            <a:chOff x="0" y="0"/>
            <a:chExt cx="912" cy="624"/>
          </a:xfrm>
        </p:grpSpPr>
        <p:sp>
          <p:nvSpPr>
            <p:cNvPr id="26" name="Text Box 135"/>
            <p:cNvSpPr txBox="1">
              <a:spLocks noChangeArrowheads="1"/>
            </p:cNvSpPr>
            <p:nvPr/>
          </p:nvSpPr>
          <p:spPr bwMode="auto">
            <a:xfrm>
              <a:off x="271" y="0"/>
              <a:ext cx="64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600" b="0" dirty="0">
                  <a:ea typeface="楷体_GB2312" pitchFamily="1" charset="-122"/>
                </a:rPr>
                <a:t>出栈</a:t>
              </a:r>
            </a:p>
          </p:txBody>
        </p:sp>
        <p:cxnSp>
          <p:nvCxnSpPr>
            <p:cNvPr id="27" name="AutoShape 136"/>
            <p:cNvCxnSpPr>
              <a:cxnSpLocks noChangeShapeType="1"/>
            </p:cNvCxnSpPr>
            <p:nvPr/>
          </p:nvCxnSpPr>
          <p:spPr bwMode="auto">
            <a:xfrm rot="-5400000">
              <a:off x="-72" y="216"/>
              <a:ext cx="480" cy="336"/>
            </a:xfrm>
            <a:prstGeom prst="curvedConnector2">
              <a:avLst/>
            </a:prstGeom>
            <a:noFill/>
            <a:ln w="38100">
              <a:solidFill>
                <a:srgbClr val="33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52711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r>
              <a:rPr lang="en-US" altLang="zh-CN" sz="2800" b="1" dirty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栈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9860" y="684014"/>
            <a:ext cx="7850506" cy="2556222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栈（</a:t>
            </a:r>
            <a:r>
              <a:rPr lang="en-US" altLang="zh-CN" sz="2200" b="1" dirty="0" smtClean="0"/>
              <a:t>Stack</a:t>
            </a:r>
            <a:r>
              <a:rPr lang="zh-CN" altLang="en-US" sz="2200" b="1" dirty="0" smtClean="0"/>
              <a:t>）应用示例</a:t>
            </a:r>
            <a:endParaRPr lang="en-US" altLang="zh-CN" sz="2200" b="1" dirty="0" smtClean="0"/>
          </a:p>
          <a:p>
            <a:pPr marL="361950" indent="0">
              <a:lnSpc>
                <a:spcPct val="130000"/>
              </a:lnSpc>
            </a:pPr>
            <a:r>
              <a:rPr lang="zh-CN" altLang="en-US" sz="2200" b="1" dirty="0" smtClean="0"/>
              <a:t> </a:t>
            </a:r>
            <a:r>
              <a:rPr lang="zh-CN" altLang="en-US" sz="1800" b="1" dirty="0" smtClean="0"/>
              <a:t>算术表达式求值，例如</a:t>
            </a:r>
            <a:r>
              <a:rPr lang="zh-CN" altLang="en-US" sz="1800" dirty="0" smtClean="0"/>
              <a:t>“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16+40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*(8-3)</a:t>
            </a:r>
            <a:r>
              <a:rPr lang="zh-CN" altLang="en-US" sz="1800" dirty="0" smtClean="0"/>
              <a:t>”</a:t>
            </a:r>
            <a:endParaRPr lang="en-US" altLang="zh-CN" sz="1800" dirty="0" smtClean="0"/>
          </a:p>
          <a:p>
            <a:pPr marL="713105" lvl="1" indent="0">
              <a:lnSpc>
                <a:spcPct val="130000"/>
              </a:lnSpc>
            </a:pPr>
            <a:r>
              <a:rPr lang="en-US" altLang="zh-CN" sz="1500" b="1" dirty="0"/>
              <a:t> </a:t>
            </a:r>
            <a:r>
              <a:rPr lang="zh-CN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8-3</a:t>
            </a:r>
            <a:r>
              <a:rPr lang="zh-CN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，结果为</a:t>
            </a:r>
            <a:r>
              <a:rPr lang="en-US" altLang="zh-CN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713105" lvl="1" indent="0">
              <a:lnSpc>
                <a:spcPct val="130000"/>
              </a:lnSpc>
            </a:pP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结果为</a:t>
            </a:r>
            <a:r>
              <a:rPr lang="en-US" altLang="zh-CN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pPr marL="713105" lvl="1" indent="0">
              <a:lnSpc>
                <a:spcPct val="130000"/>
              </a:lnSpc>
            </a:pPr>
            <a:r>
              <a:rPr lang="zh-CN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计算</a:t>
            </a:r>
            <a:r>
              <a:rPr lang="en-US" altLang="zh-CN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16+200</a:t>
            </a:r>
            <a:r>
              <a:rPr lang="zh-CN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，结果为</a:t>
            </a:r>
            <a:r>
              <a:rPr lang="en-US" altLang="zh-CN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216</a:t>
            </a:r>
          </a:p>
        </p:txBody>
      </p:sp>
    </p:spTree>
    <p:extLst>
      <p:ext uri="{BB962C8B-B14F-4D97-AF65-F5344CB8AC3E}">
        <p14:creationId xmlns:p14="http://schemas.microsoft.com/office/powerpoint/2010/main" val="302124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r>
              <a:rPr lang="en-US" altLang="zh-CN" sz="2800" b="1" dirty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栈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9860" y="684014"/>
            <a:ext cx="7850506" cy="2556222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栈（</a:t>
            </a:r>
            <a:r>
              <a:rPr lang="en-US" altLang="zh-CN" sz="2200" b="1" dirty="0" smtClean="0"/>
              <a:t>Stack</a:t>
            </a:r>
            <a:r>
              <a:rPr lang="zh-CN" altLang="en-US" sz="2200" b="1" dirty="0" smtClean="0"/>
              <a:t>）应用示例</a:t>
            </a:r>
            <a:endParaRPr lang="en-US" altLang="zh-CN" sz="2200" b="1" dirty="0" smtClean="0"/>
          </a:p>
          <a:p>
            <a:pPr marL="361950" indent="0">
              <a:lnSpc>
                <a:spcPct val="130000"/>
              </a:lnSpc>
            </a:pPr>
            <a:r>
              <a:rPr lang="zh-CN" altLang="en-US" sz="2200" b="1" dirty="0" smtClean="0"/>
              <a:t> </a:t>
            </a:r>
            <a:r>
              <a:rPr lang="zh-CN" altLang="en-US" sz="1800" b="1" dirty="0" smtClean="0"/>
              <a:t>算术表达式求值，例如</a:t>
            </a:r>
            <a:r>
              <a:rPr lang="zh-CN" altLang="en-US" sz="1800" dirty="0" smtClean="0"/>
              <a:t>“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16+40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*(8-3)</a:t>
            </a:r>
            <a:r>
              <a:rPr lang="zh-CN" altLang="en-US" sz="1800" dirty="0" smtClean="0"/>
              <a:t>”</a:t>
            </a:r>
            <a:endParaRPr lang="en-US" altLang="zh-CN" sz="1800" dirty="0" smtClean="0"/>
          </a:p>
          <a:p>
            <a:pPr marL="713105" lvl="1" indent="0">
              <a:lnSpc>
                <a:spcPct val="130000"/>
              </a:lnSpc>
            </a:pPr>
            <a:r>
              <a:rPr lang="en-US" altLang="zh-CN" sz="1500" b="1" dirty="0"/>
              <a:t> </a:t>
            </a:r>
            <a:r>
              <a:rPr lang="zh-CN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8-3</a:t>
            </a:r>
            <a:r>
              <a:rPr lang="zh-CN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，结果为</a:t>
            </a:r>
            <a:r>
              <a:rPr lang="en-US" altLang="zh-CN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713105" lvl="1" indent="0">
              <a:lnSpc>
                <a:spcPct val="130000"/>
              </a:lnSpc>
            </a:pP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结果为</a:t>
            </a:r>
            <a:r>
              <a:rPr lang="en-US" altLang="zh-CN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pPr marL="713105" lvl="1" indent="0">
              <a:lnSpc>
                <a:spcPct val="130000"/>
              </a:lnSpc>
            </a:pPr>
            <a:r>
              <a:rPr lang="zh-CN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计算</a:t>
            </a:r>
            <a:r>
              <a:rPr lang="en-US" altLang="zh-CN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16+200</a:t>
            </a:r>
            <a:r>
              <a:rPr lang="zh-CN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，结果为</a:t>
            </a:r>
            <a:r>
              <a:rPr lang="en-US" altLang="zh-CN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216</a:t>
            </a:r>
          </a:p>
          <a:p>
            <a:pPr marL="361950" indent="0">
              <a:lnSpc>
                <a:spcPct val="130000"/>
              </a:lnSpc>
            </a:pPr>
            <a:r>
              <a:rPr lang="zh-CN" altLang="en-US" sz="1900" b="1" dirty="0" smtClean="0"/>
              <a:t> 用栈</a:t>
            </a:r>
            <a:r>
              <a:rPr lang="en-US" altLang="zh-CN" sz="1900" b="1" dirty="0" smtClean="0"/>
              <a:t>A</a:t>
            </a:r>
            <a:r>
              <a:rPr lang="zh-CN" altLang="en-US" sz="1900" b="1" dirty="0" smtClean="0"/>
              <a:t>暂存运算符，栈</a:t>
            </a:r>
            <a:r>
              <a:rPr lang="en-US" altLang="zh-CN" sz="1900" b="1" dirty="0" smtClean="0"/>
              <a:t>B</a:t>
            </a:r>
            <a:r>
              <a:rPr lang="zh-CN" altLang="en-US" sz="1900" b="1" dirty="0" smtClean="0"/>
              <a:t>暂存运算数（运算结果）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79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r>
              <a:rPr lang="en-US" altLang="zh-CN" sz="2800" b="1" dirty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栈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9860" y="684014"/>
            <a:ext cx="7850506" cy="1475086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栈（</a:t>
            </a:r>
            <a:r>
              <a:rPr lang="en-US" altLang="zh-CN" sz="2200" b="1" dirty="0" smtClean="0"/>
              <a:t>Stack</a:t>
            </a:r>
            <a:r>
              <a:rPr lang="zh-CN" altLang="en-US" sz="2200" b="1" dirty="0" smtClean="0"/>
              <a:t>）应用示例</a:t>
            </a:r>
            <a:endParaRPr lang="en-US" altLang="zh-CN" sz="2200" b="1" dirty="0" smtClean="0"/>
          </a:p>
          <a:p>
            <a:pPr marL="361950" indent="0">
              <a:lnSpc>
                <a:spcPct val="130000"/>
              </a:lnSpc>
            </a:pPr>
            <a:r>
              <a:rPr lang="zh-CN" altLang="en-US" sz="2200" b="1" dirty="0" smtClean="0"/>
              <a:t> </a:t>
            </a:r>
            <a:r>
              <a:rPr lang="zh-CN" altLang="en-US" sz="1800" b="1" dirty="0" smtClean="0"/>
              <a:t>算术表达式求值，例如</a:t>
            </a:r>
            <a:r>
              <a:rPr lang="zh-CN" altLang="en-US" sz="1800" dirty="0" smtClean="0"/>
              <a:t>“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16+40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*(8-3)</a:t>
            </a:r>
            <a:r>
              <a:rPr lang="zh-CN" altLang="en-US" sz="1800" dirty="0" smtClean="0"/>
              <a:t>”</a:t>
            </a:r>
            <a:endParaRPr lang="en-US" altLang="zh-CN" sz="1800" dirty="0" smtClean="0"/>
          </a:p>
          <a:p>
            <a:pPr marL="713105" lvl="1" indent="0">
              <a:lnSpc>
                <a:spcPct val="130000"/>
              </a:lnSpc>
            </a:pPr>
            <a:r>
              <a:rPr lang="zh-CN" altLang="en-US" sz="1500" dirty="0" smtClean="0"/>
              <a:t> 自</a:t>
            </a:r>
            <a:r>
              <a:rPr lang="zh-CN" altLang="en-US" sz="1500" dirty="0"/>
              <a:t>左至右扫描表达式，将运算数入栈，对运算符分情况</a:t>
            </a:r>
            <a:r>
              <a:rPr lang="zh-CN" altLang="en-US" sz="1500" dirty="0" smtClean="0"/>
              <a:t>处理</a:t>
            </a:r>
            <a:endParaRPr lang="en-US" altLang="zh-CN" sz="1500" dirty="0" smtClean="0"/>
          </a:p>
          <a:p>
            <a:pPr marL="713105" lvl="1" indent="0">
              <a:lnSpc>
                <a:spcPct val="130000"/>
              </a:lnSpc>
              <a:buNone/>
            </a:pPr>
            <a:endParaRPr lang="en-US" altLang="zh-CN" sz="1500" b="1" dirty="0" smtClean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519485" y="2566903"/>
            <a:ext cx="561383" cy="1825461"/>
            <a:chOff x="4263901" y="3024212"/>
            <a:chExt cx="561383" cy="1825461"/>
          </a:xfrm>
        </p:grpSpPr>
        <p:sp>
          <p:nvSpPr>
            <p:cNvPr id="34" name="文本框 33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1167557" y="2566903"/>
            <a:ext cx="561383" cy="1825461"/>
            <a:chOff x="4263901" y="3024212"/>
            <a:chExt cx="561383" cy="1825461"/>
          </a:xfrm>
        </p:grpSpPr>
        <p:sp>
          <p:nvSpPr>
            <p:cNvPr id="70" name="文本框 69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2651815" y="2566691"/>
            <a:ext cx="561383" cy="1825461"/>
            <a:chOff x="4263901" y="3024212"/>
            <a:chExt cx="561383" cy="1825461"/>
          </a:xfrm>
        </p:grpSpPr>
        <p:sp>
          <p:nvSpPr>
            <p:cNvPr id="78" name="文本框 77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3299887" y="2566691"/>
            <a:ext cx="561383" cy="1825461"/>
            <a:chOff x="4263901" y="3024212"/>
            <a:chExt cx="561383" cy="1825461"/>
          </a:xfrm>
        </p:grpSpPr>
        <p:sp>
          <p:nvSpPr>
            <p:cNvPr id="86" name="文本框 85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AutoShape 127"/>
          <p:cNvSpPr>
            <a:spLocks noChangeArrowheads="1"/>
          </p:cNvSpPr>
          <p:nvPr/>
        </p:nvSpPr>
        <p:spPr bwMode="auto">
          <a:xfrm>
            <a:off x="1918056" y="3070959"/>
            <a:ext cx="431800" cy="215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326132" y="3789151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812056" y="3790827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5430710" y="2566691"/>
            <a:ext cx="561383" cy="1825461"/>
            <a:chOff x="4263901" y="3024212"/>
            <a:chExt cx="561383" cy="1825461"/>
          </a:xfrm>
        </p:grpSpPr>
        <p:sp>
          <p:nvSpPr>
            <p:cNvPr id="122" name="文本框 121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AutoShape 127"/>
          <p:cNvSpPr>
            <a:spLocks noChangeArrowheads="1"/>
          </p:cNvSpPr>
          <p:nvPr/>
        </p:nvSpPr>
        <p:spPr bwMode="auto">
          <a:xfrm>
            <a:off x="4120133" y="3094333"/>
            <a:ext cx="431800" cy="215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4782638" y="2566691"/>
            <a:ext cx="561383" cy="1825461"/>
            <a:chOff x="4062558" y="3024000"/>
            <a:chExt cx="561383" cy="1825461"/>
          </a:xfrm>
        </p:grpSpPr>
        <p:sp>
          <p:nvSpPr>
            <p:cNvPr id="114" name="文本框 113"/>
            <p:cNvSpPr txBox="1"/>
            <p:nvPr/>
          </p:nvSpPr>
          <p:spPr>
            <a:xfrm>
              <a:off x="4062558" y="4510907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4091222" y="3384040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4091222" y="367207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091222" y="396010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4091222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4595278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4090468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AutoShape 127"/>
          <p:cNvSpPr>
            <a:spLocks noChangeArrowheads="1"/>
          </p:cNvSpPr>
          <p:nvPr/>
        </p:nvSpPr>
        <p:spPr bwMode="auto">
          <a:xfrm>
            <a:off x="6325378" y="3070959"/>
            <a:ext cx="431800" cy="215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466475" y="3791631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6972296" y="3791039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4" name="组合 153"/>
          <p:cNvGrpSpPr/>
          <p:nvPr/>
        </p:nvGrpSpPr>
        <p:grpSpPr>
          <a:xfrm>
            <a:off x="7590950" y="2566691"/>
            <a:ext cx="561383" cy="1825461"/>
            <a:chOff x="4263901" y="3024212"/>
            <a:chExt cx="561383" cy="1825461"/>
          </a:xfrm>
        </p:grpSpPr>
        <p:sp>
          <p:nvSpPr>
            <p:cNvPr id="155" name="文本框 154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/>
          <p:cNvGrpSpPr/>
          <p:nvPr/>
        </p:nvGrpSpPr>
        <p:grpSpPr>
          <a:xfrm>
            <a:off x="6942878" y="2566691"/>
            <a:ext cx="561383" cy="1825461"/>
            <a:chOff x="4062558" y="3024000"/>
            <a:chExt cx="561383" cy="1825461"/>
          </a:xfrm>
        </p:grpSpPr>
        <p:sp>
          <p:nvSpPr>
            <p:cNvPr id="163" name="文本框 162"/>
            <p:cNvSpPr txBox="1"/>
            <p:nvPr/>
          </p:nvSpPr>
          <p:spPr>
            <a:xfrm>
              <a:off x="4062558" y="4510907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4091222" y="3384040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4091222" y="367207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4091222" y="396010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连接符 166"/>
            <p:cNvCxnSpPr/>
            <p:nvPr/>
          </p:nvCxnSpPr>
          <p:spPr>
            <a:xfrm>
              <a:off x="4091222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4595278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矩形 168"/>
            <p:cNvSpPr/>
            <p:nvPr/>
          </p:nvSpPr>
          <p:spPr>
            <a:xfrm>
              <a:off x="4090468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0" name="矩形 169"/>
          <p:cNvSpPr/>
          <p:nvPr/>
        </p:nvSpPr>
        <p:spPr>
          <a:xfrm>
            <a:off x="7618402" y="3791039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7618539" y="3502689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9415" y="2140632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+40*(8-3)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666445" y="2160116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40*(8-3)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5991214" y="2160116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16+40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*(8-3)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5973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r>
              <a:rPr lang="en-US" altLang="zh-CN" sz="2800" b="1" dirty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栈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9860" y="684014"/>
            <a:ext cx="7850506" cy="1475086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栈（</a:t>
            </a:r>
            <a:r>
              <a:rPr lang="en-US" altLang="zh-CN" sz="2200" b="1" dirty="0" smtClean="0"/>
              <a:t>Stack</a:t>
            </a:r>
            <a:r>
              <a:rPr lang="zh-CN" altLang="en-US" sz="2200" b="1" dirty="0" smtClean="0"/>
              <a:t>）应用示例</a:t>
            </a:r>
            <a:endParaRPr lang="en-US" altLang="zh-CN" sz="2200" b="1" dirty="0" smtClean="0"/>
          </a:p>
          <a:p>
            <a:pPr marL="361950" indent="0">
              <a:lnSpc>
                <a:spcPct val="130000"/>
              </a:lnSpc>
            </a:pPr>
            <a:r>
              <a:rPr lang="zh-CN" altLang="en-US" sz="2200" b="1" dirty="0" smtClean="0"/>
              <a:t> </a:t>
            </a:r>
            <a:r>
              <a:rPr lang="zh-CN" altLang="en-US" sz="1800" b="1" dirty="0" smtClean="0"/>
              <a:t>算术表达式求值，例如</a:t>
            </a:r>
            <a:r>
              <a:rPr lang="zh-CN" altLang="en-US" sz="1800" dirty="0" smtClean="0"/>
              <a:t>“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16+40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*(8-3)</a:t>
            </a:r>
            <a:r>
              <a:rPr lang="zh-CN" altLang="en-US" sz="1800" dirty="0" smtClean="0"/>
              <a:t>”</a:t>
            </a:r>
            <a:endParaRPr lang="en-US" altLang="zh-CN" sz="1800" dirty="0" smtClean="0"/>
          </a:p>
          <a:p>
            <a:pPr marL="713105" lvl="1" indent="0">
              <a:lnSpc>
                <a:spcPct val="130000"/>
              </a:lnSpc>
            </a:pPr>
            <a:r>
              <a:rPr lang="zh-CN" altLang="en-US" sz="1500" dirty="0"/>
              <a:t>自左至</a:t>
            </a:r>
            <a:r>
              <a:rPr lang="zh-CN" altLang="en-US" sz="1500" dirty="0" smtClean="0"/>
              <a:t>右扫描表达式，将运算数入栈，对运算符分情况处理</a:t>
            </a:r>
            <a:endParaRPr lang="en-US" altLang="zh-CN" sz="1500" dirty="0" smtClean="0"/>
          </a:p>
          <a:p>
            <a:pPr marL="713105" lvl="1" indent="0">
              <a:lnSpc>
                <a:spcPct val="130000"/>
              </a:lnSpc>
              <a:buNone/>
            </a:pPr>
            <a:endParaRPr lang="en-US" altLang="zh-CN" sz="1500" b="1" dirty="0" smtClean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87437" y="2638911"/>
            <a:ext cx="561383" cy="1825461"/>
            <a:chOff x="4263901" y="3024212"/>
            <a:chExt cx="561383" cy="1825461"/>
          </a:xfrm>
        </p:grpSpPr>
        <p:sp>
          <p:nvSpPr>
            <p:cNvPr id="34" name="文本框 33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735509" y="2638911"/>
            <a:ext cx="561383" cy="1825461"/>
            <a:chOff x="4263901" y="3024212"/>
            <a:chExt cx="561383" cy="1825461"/>
          </a:xfrm>
        </p:grpSpPr>
        <p:sp>
          <p:nvSpPr>
            <p:cNvPr id="70" name="文本框 69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1952248" y="2638699"/>
            <a:ext cx="561383" cy="1825461"/>
            <a:chOff x="4263901" y="3024212"/>
            <a:chExt cx="561383" cy="1825461"/>
          </a:xfrm>
        </p:grpSpPr>
        <p:sp>
          <p:nvSpPr>
            <p:cNvPr id="78" name="文本框 77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2600320" y="2638699"/>
            <a:ext cx="561383" cy="1825461"/>
            <a:chOff x="4263901" y="3024212"/>
            <a:chExt cx="561383" cy="1825461"/>
          </a:xfrm>
        </p:grpSpPr>
        <p:sp>
          <p:nvSpPr>
            <p:cNvPr id="86" name="文本框 85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AutoShape 127"/>
          <p:cNvSpPr>
            <a:spLocks noChangeArrowheads="1"/>
          </p:cNvSpPr>
          <p:nvPr/>
        </p:nvSpPr>
        <p:spPr bwMode="auto">
          <a:xfrm>
            <a:off x="1404342" y="3142967"/>
            <a:ext cx="431800" cy="215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896465" y="3862835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4515119" y="2638699"/>
            <a:ext cx="561383" cy="1825461"/>
            <a:chOff x="4263901" y="3024212"/>
            <a:chExt cx="561383" cy="1825461"/>
          </a:xfrm>
        </p:grpSpPr>
        <p:sp>
          <p:nvSpPr>
            <p:cNvPr id="122" name="文本框 121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AutoShape 127"/>
          <p:cNvSpPr>
            <a:spLocks noChangeArrowheads="1"/>
          </p:cNvSpPr>
          <p:nvPr/>
        </p:nvSpPr>
        <p:spPr bwMode="auto">
          <a:xfrm>
            <a:off x="3272316" y="3166341"/>
            <a:ext cx="431800" cy="215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3867047" y="2638699"/>
            <a:ext cx="561383" cy="1825461"/>
            <a:chOff x="4062558" y="3024000"/>
            <a:chExt cx="561383" cy="1825461"/>
          </a:xfrm>
        </p:grpSpPr>
        <p:sp>
          <p:nvSpPr>
            <p:cNvPr id="114" name="文本框 113"/>
            <p:cNvSpPr txBox="1"/>
            <p:nvPr/>
          </p:nvSpPr>
          <p:spPr>
            <a:xfrm>
              <a:off x="4062558" y="4510907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4091222" y="3384040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4091222" y="367207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091222" y="396010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4091222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4595278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4090468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AutoShape 127"/>
          <p:cNvSpPr>
            <a:spLocks noChangeArrowheads="1"/>
          </p:cNvSpPr>
          <p:nvPr/>
        </p:nvSpPr>
        <p:spPr bwMode="auto">
          <a:xfrm>
            <a:off x="5193763" y="3142967"/>
            <a:ext cx="431800" cy="215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550884" y="3863639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5840681" y="3863047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4" name="组合 153"/>
          <p:cNvGrpSpPr/>
          <p:nvPr/>
        </p:nvGrpSpPr>
        <p:grpSpPr>
          <a:xfrm>
            <a:off x="6459335" y="2638699"/>
            <a:ext cx="561383" cy="1825461"/>
            <a:chOff x="4263901" y="3024212"/>
            <a:chExt cx="561383" cy="1825461"/>
          </a:xfrm>
        </p:grpSpPr>
        <p:sp>
          <p:nvSpPr>
            <p:cNvPr id="155" name="文本框 154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/>
          <p:cNvGrpSpPr/>
          <p:nvPr/>
        </p:nvGrpSpPr>
        <p:grpSpPr>
          <a:xfrm>
            <a:off x="5811263" y="2638699"/>
            <a:ext cx="561383" cy="1825461"/>
            <a:chOff x="4062558" y="3024000"/>
            <a:chExt cx="561383" cy="1825461"/>
          </a:xfrm>
        </p:grpSpPr>
        <p:sp>
          <p:nvSpPr>
            <p:cNvPr id="163" name="文本框 162"/>
            <p:cNvSpPr txBox="1"/>
            <p:nvPr/>
          </p:nvSpPr>
          <p:spPr>
            <a:xfrm>
              <a:off x="4062558" y="4510907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4091222" y="3384040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4091222" y="367207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4091222" y="396010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连接符 166"/>
            <p:cNvCxnSpPr/>
            <p:nvPr/>
          </p:nvCxnSpPr>
          <p:spPr>
            <a:xfrm>
              <a:off x="4091222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4595278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矩形 168"/>
            <p:cNvSpPr/>
            <p:nvPr/>
          </p:nvSpPr>
          <p:spPr>
            <a:xfrm>
              <a:off x="4090468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0" name="矩形 169"/>
          <p:cNvSpPr/>
          <p:nvPr/>
        </p:nvSpPr>
        <p:spPr>
          <a:xfrm>
            <a:off x="6486787" y="3863047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6486924" y="3574697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AutoShape 127"/>
          <p:cNvSpPr>
            <a:spLocks noChangeArrowheads="1"/>
          </p:cNvSpPr>
          <p:nvPr/>
        </p:nvSpPr>
        <p:spPr bwMode="auto">
          <a:xfrm>
            <a:off x="7144469" y="3070959"/>
            <a:ext cx="431800" cy="215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7692376" y="3863365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8311030" y="2638699"/>
            <a:ext cx="561383" cy="1825461"/>
            <a:chOff x="4263901" y="3024212"/>
            <a:chExt cx="561383" cy="1825461"/>
          </a:xfrm>
        </p:grpSpPr>
        <p:sp>
          <p:nvSpPr>
            <p:cNvPr id="175" name="文本框 174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0" name="直接连接符 179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组合 181"/>
          <p:cNvGrpSpPr/>
          <p:nvPr/>
        </p:nvGrpSpPr>
        <p:grpSpPr>
          <a:xfrm>
            <a:off x="7662958" y="2638699"/>
            <a:ext cx="561383" cy="1825461"/>
            <a:chOff x="4062558" y="3024000"/>
            <a:chExt cx="561383" cy="1825461"/>
          </a:xfrm>
        </p:grpSpPr>
        <p:sp>
          <p:nvSpPr>
            <p:cNvPr id="183" name="文本框 182"/>
            <p:cNvSpPr txBox="1"/>
            <p:nvPr/>
          </p:nvSpPr>
          <p:spPr>
            <a:xfrm>
              <a:off x="4062558" y="4510907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4091222" y="3384040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4091222" y="367207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4091222" y="396010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7" name="直接连接符 186"/>
            <p:cNvCxnSpPr/>
            <p:nvPr/>
          </p:nvCxnSpPr>
          <p:spPr>
            <a:xfrm>
              <a:off x="4091222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4595278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矩形 188"/>
            <p:cNvSpPr/>
            <p:nvPr/>
          </p:nvSpPr>
          <p:spPr>
            <a:xfrm>
              <a:off x="4090468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>
            <a:off x="8338482" y="3863365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8338619" y="3575015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20689" y="3863153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66795" y="3863153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6932" y="3574803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981776" y="3862835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27882" y="3862835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628019" y="3574485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978039" y="3570486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895548" y="3574803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889974" y="3282454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551933" y="3570486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836113" y="3577178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838852" y="3284829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484503" y="3282454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8337914" y="3284504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689111" y="3574803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691850" y="3282454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695346" y="2996470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095549" y="2202334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16+40*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(8-3)</a:t>
            </a:r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2923478" y="2199605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16+40*(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8-3)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4863126" y="2177188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16+40*(8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-3)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6783302" y="2171923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16+40*(8-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410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数据结构基础</a:t>
            </a:r>
            <a:r>
              <a:rPr lang="en-US" altLang="zh-CN" sz="2800" b="1" dirty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2800" b="1" dirty="0" smtClean="0">
                <a:solidFill>
                  <a:srgbClr val="284C8A"/>
                </a:solidFill>
                <a:latin typeface="+mn-ea"/>
              </a:rPr>
              <a:t>栈</a:t>
            </a:r>
            <a:endParaRPr lang="zh-CN" altLang="en-US" sz="28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9860" y="684014"/>
            <a:ext cx="7850506" cy="1475086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200" b="1" dirty="0" smtClean="0"/>
              <a:t>栈（</a:t>
            </a:r>
            <a:r>
              <a:rPr lang="en-US" altLang="zh-CN" sz="2200" b="1" dirty="0" smtClean="0"/>
              <a:t>Stack</a:t>
            </a:r>
            <a:r>
              <a:rPr lang="zh-CN" altLang="en-US" sz="2200" b="1" dirty="0" smtClean="0"/>
              <a:t>）应用示例</a:t>
            </a:r>
            <a:endParaRPr lang="en-US" altLang="zh-CN" sz="2200" b="1" dirty="0" smtClean="0"/>
          </a:p>
          <a:p>
            <a:pPr marL="361950" indent="0">
              <a:lnSpc>
                <a:spcPct val="130000"/>
              </a:lnSpc>
            </a:pPr>
            <a:r>
              <a:rPr lang="zh-CN" altLang="en-US" sz="2200" b="1" dirty="0" smtClean="0"/>
              <a:t> </a:t>
            </a:r>
            <a:r>
              <a:rPr lang="zh-CN" altLang="en-US" sz="1800" b="1" dirty="0" smtClean="0"/>
              <a:t>算术表达式求值，例如</a:t>
            </a:r>
            <a:r>
              <a:rPr lang="zh-CN" altLang="en-US" sz="1800" dirty="0" smtClean="0"/>
              <a:t>“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16+40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*(8-3)</a:t>
            </a:r>
            <a:r>
              <a:rPr lang="zh-CN" altLang="en-US" sz="1800" dirty="0" smtClean="0"/>
              <a:t>”</a:t>
            </a:r>
            <a:endParaRPr lang="en-US" altLang="zh-CN" sz="1800" dirty="0" smtClean="0"/>
          </a:p>
          <a:p>
            <a:pPr marL="713105" lvl="1" indent="0">
              <a:lnSpc>
                <a:spcPct val="130000"/>
              </a:lnSpc>
            </a:pPr>
            <a:r>
              <a:rPr lang="zh-CN" altLang="en-US" sz="1500" dirty="0" smtClean="0"/>
              <a:t> 自</a:t>
            </a:r>
            <a:r>
              <a:rPr lang="zh-CN" altLang="en-US" sz="1500" dirty="0"/>
              <a:t>左至右扫描表达式，将运算数入栈，对运算符分情况处理</a:t>
            </a:r>
            <a:endParaRPr lang="en-US" altLang="zh-CN" sz="1500" dirty="0"/>
          </a:p>
          <a:p>
            <a:pPr marL="713105" lvl="1" indent="0">
              <a:lnSpc>
                <a:spcPct val="130000"/>
              </a:lnSpc>
              <a:buNone/>
            </a:pPr>
            <a:endParaRPr lang="en-US" altLang="zh-CN" sz="1500" b="1" dirty="0" smtClean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952248" y="2638699"/>
            <a:ext cx="561383" cy="1825461"/>
            <a:chOff x="4263901" y="3024212"/>
            <a:chExt cx="561383" cy="1825461"/>
          </a:xfrm>
        </p:grpSpPr>
        <p:sp>
          <p:nvSpPr>
            <p:cNvPr id="78" name="文本框 77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2600320" y="2638699"/>
            <a:ext cx="561383" cy="1825461"/>
            <a:chOff x="4263901" y="3024212"/>
            <a:chExt cx="561383" cy="1825461"/>
          </a:xfrm>
        </p:grpSpPr>
        <p:sp>
          <p:nvSpPr>
            <p:cNvPr id="86" name="文本框 85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AutoShape 127"/>
          <p:cNvSpPr>
            <a:spLocks noChangeArrowheads="1"/>
          </p:cNvSpPr>
          <p:nvPr/>
        </p:nvSpPr>
        <p:spPr bwMode="auto">
          <a:xfrm>
            <a:off x="1404342" y="3142967"/>
            <a:ext cx="431800" cy="215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896465" y="3862835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4515119" y="2638699"/>
            <a:ext cx="561383" cy="1825461"/>
            <a:chOff x="4263901" y="3024212"/>
            <a:chExt cx="561383" cy="1825461"/>
          </a:xfrm>
        </p:grpSpPr>
        <p:sp>
          <p:nvSpPr>
            <p:cNvPr id="122" name="文本框 121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AutoShape 127"/>
          <p:cNvSpPr>
            <a:spLocks noChangeArrowheads="1"/>
          </p:cNvSpPr>
          <p:nvPr/>
        </p:nvSpPr>
        <p:spPr bwMode="auto">
          <a:xfrm>
            <a:off x="3272316" y="3166341"/>
            <a:ext cx="431800" cy="215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3867047" y="2638699"/>
            <a:ext cx="561383" cy="1825461"/>
            <a:chOff x="4062558" y="3024000"/>
            <a:chExt cx="561383" cy="1825461"/>
          </a:xfrm>
        </p:grpSpPr>
        <p:sp>
          <p:nvSpPr>
            <p:cNvPr id="114" name="文本框 113"/>
            <p:cNvSpPr txBox="1"/>
            <p:nvPr/>
          </p:nvSpPr>
          <p:spPr>
            <a:xfrm>
              <a:off x="4062558" y="4510907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4091222" y="3384040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4091222" y="367207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091222" y="396010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4091222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4595278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4090468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AutoShape 127"/>
          <p:cNvSpPr>
            <a:spLocks noChangeArrowheads="1"/>
          </p:cNvSpPr>
          <p:nvPr/>
        </p:nvSpPr>
        <p:spPr bwMode="auto">
          <a:xfrm>
            <a:off x="5193763" y="3142967"/>
            <a:ext cx="431800" cy="215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550884" y="3863639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5840681" y="3863047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4" name="组合 153"/>
          <p:cNvGrpSpPr/>
          <p:nvPr/>
        </p:nvGrpSpPr>
        <p:grpSpPr>
          <a:xfrm>
            <a:off x="6459335" y="2638699"/>
            <a:ext cx="561383" cy="1825461"/>
            <a:chOff x="4263901" y="3024212"/>
            <a:chExt cx="561383" cy="1825461"/>
          </a:xfrm>
        </p:grpSpPr>
        <p:sp>
          <p:nvSpPr>
            <p:cNvPr id="155" name="文本框 154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/>
          <p:cNvGrpSpPr/>
          <p:nvPr/>
        </p:nvGrpSpPr>
        <p:grpSpPr>
          <a:xfrm>
            <a:off x="5811263" y="2638699"/>
            <a:ext cx="561383" cy="1825461"/>
            <a:chOff x="4062558" y="3024000"/>
            <a:chExt cx="561383" cy="1825461"/>
          </a:xfrm>
        </p:grpSpPr>
        <p:sp>
          <p:nvSpPr>
            <p:cNvPr id="163" name="文本框 162"/>
            <p:cNvSpPr txBox="1"/>
            <p:nvPr/>
          </p:nvSpPr>
          <p:spPr>
            <a:xfrm>
              <a:off x="4062558" y="4510907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4091222" y="3384040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4091222" y="367207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4091222" y="396010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连接符 166"/>
            <p:cNvCxnSpPr/>
            <p:nvPr/>
          </p:nvCxnSpPr>
          <p:spPr>
            <a:xfrm>
              <a:off x="4091222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4595278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矩形 168"/>
            <p:cNvSpPr/>
            <p:nvPr/>
          </p:nvSpPr>
          <p:spPr>
            <a:xfrm>
              <a:off x="4090468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0" name="矩形 169"/>
          <p:cNvSpPr/>
          <p:nvPr/>
        </p:nvSpPr>
        <p:spPr>
          <a:xfrm>
            <a:off x="6486787" y="3863047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6486924" y="3574697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AutoShape 127"/>
          <p:cNvSpPr>
            <a:spLocks noChangeArrowheads="1"/>
          </p:cNvSpPr>
          <p:nvPr/>
        </p:nvSpPr>
        <p:spPr bwMode="auto">
          <a:xfrm>
            <a:off x="7144469" y="3070959"/>
            <a:ext cx="431800" cy="215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131536" y="3863365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750190" y="2638699"/>
            <a:ext cx="561383" cy="1825461"/>
            <a:chOff x="4263901" y="3024212"/>
            <a:chExt cx="561383" cy="1825461"/>
          </a:xfrm>
        </p:grpSpPr>
        <p:sp>
          <p:nvSpPr>
            <p:cNvPr id="175" name="文本框 174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0" name="直接连接符 179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组合 181"/>
          <p:cNvGrpSpPr/>
          <p:nvPr/>
        </p:nvGrpSpPr>
        <p:grpSpPr>
          <a:xfrm>
            <a:off x="102118" y="2638699"/>
            <a:ext cx="561383" cy="1825461"/>
            <a:chOff x="4062558" y="3024000"/>
            <a:chExt cx="561383" cy="1825461"/>
          </a:xfrm>
        </p:grpSpPr>
        <p:sp>
          <p:nvSpPr>
            <p:cNvPr id="183" name="文本框 182"/>
            <p:cNvSpPr txBox="1"/>
            <p:nvPr/>
          </p:nvSpPr>
          <p:spPr>
            <a:xfrm>
              <a:off x="4062558" y="4510907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4091222" y="3384040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4091222" y="367207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4091222" y="396010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7" name="直接连接符 186"/>
            <p:cNvCxnSpPr/>
            <p:nvPr/>
          </p:nvCxnSpPr>
          <p:spPr>
            <a:xfrm>
              <a:off x="4091222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4595278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矩形 188"/>
            <p:cNvSpPr/>
            <p:nvPr/>
          </p:nvSpPr>
          <p:spPr>
            <a:xfrm>
              <a:off x="4090468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>
            <a:off x="777642" y="3863365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777779" y="3575015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981776" y="3862835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27882" y="3862835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628019" y="3574485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978039" y="3570486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895548" y="3574803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889974" y="3282454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551933" y="3570486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543783" y="3282454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836113" y="3577178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838852" y="3284829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484503" y="3282454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77074" y="3284504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632656" y="2999273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28271" y="3574803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31010" y="3282454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34506" y="2996470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095549" y="2202334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16+40*(8-3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3059770" y="2011619"/>
            <a:ext cx="1491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16+40*(8-3</a:t>
            </a:r>
            <a:r>
              <a:rPr lang="en-US" altLang="zh-CN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“-”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</a:t>
            </a:r>
            <a:r>
              <a:rPr lang="zh-CN" altLang="en-US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  <a:endParaRPr lang="en-US" altLang="zh-CN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6091" y="3289146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981088" y="3279753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984584" y="2993769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98121" y="2202334"/>
            <a:ext cx="1770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8-3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入栈</a:t>
            </a:r>
            <a:endParaRPr lang="zh-CN" altLang="en-US" sz="1400" dirty="0"/>
          </a:p>
        </p:txBody>
      </p:sp>
      <p:sp>
        <p:nvSpPr>
          <p:cNvPr id="144" name="矩形 143"/>
          <p:cNvSpPr/>
          <p:nvPr/>
        </p:nvSpPr>
        <p:spPr>
          <a:xfrm>
            <a:off x="7692376" y="3863259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8311030" y="2638911"/>
            <a:ext cx="561383" cy="1825461"/>
            <a:chOff x="4263901" y="3024212"/>
            <a:chExt cx="561383" cy="1825461"/>
          </a:xfrm>
        </p:grpSpPr>
        <p:sp>
          <p:nvSpPr>
            <p:cNvPr id="146" name="文本框 145"/>
            <p:cNvSpPr txBox="1"/>
            <p:nvPr/>
          </p:nvSpPr>
          <p:spPr>
            <a:xfrm>
              <a:off x="4263901" y="4511119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292565" y="338425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4292565" y="367228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4292565" y="3960316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4292565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直接连接符 192"/>
            <p:cNvCxnSpPr/>
            <p:nvPr/>
          </p:nvCxnSpPr>
          <p:spPr>
            <a:xfrm>
              <a:off x="4292565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4796621" y="3024212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组合 194"/>
          <p:cNvGrpSpPr/>
          <p:nvPr/>
        </p:nvGrpSpPr>
        <p:grpSpPr>
          <a:xfrm>
            <a:off x="7662958" y="2638911"/>
            <a:ext cx="561383" cy="1825461"/>
            <a:chOff x="4062558" y="3024000"/>
            <a:chExt cx="561383" cy="1825461"/>
          </a:xfrm>
        </p:grpSpPr>
        <p:sp>
          <p:nvSpPr>
            <p:cNvPr id="196" name="文本框 195"/>
            <p:cNvSpPr txBox="1"/>
            <p:nvPr/>
          </p:nvSpPr>
          <p:spPr>
            <a:xfrm>
              <a:off x="4062558" y="4510907"/>
              <a:ext cx="561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栈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4091222" y="3384040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4091222" y="3672072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4091222" y="3960104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>
            <a:xfrm>
              <a:off x="4091222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4595278" y="3024000"/>
              <a:ext cx="0" cy="3600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矩形 201"/>
            <p:cNvSpPr/>
            <p:nvPr/>
          </p:nvSpPr>
          <p:spPr>
            <a:xfrm>
              <a:off x="4090468" y="4248348"/>
              <a:ext cx="504056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3" name="矩形 202"/>
          <p:cNvSpPr/>
          <p:nvPr/>
        </p:nvSpPr>
        <p:spPr>
          <a:xfrm>
            <a:off x="8338482" y="3863259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8338619" y="3574909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7687808" y="3577390"/>
            <a:ext cx="504056" cy="28803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336198" y="3282666"/>
            <a:ext cx="504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646366" y="2186174"/>
            <a:ext cx="185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表达式结束，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“(”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出栈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779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4.pptx12745387"/>
  <p:tag name="ISPRING_SCORM_RATE_SLIDES" val="0"/>
  <p:tag name="ISPRING_SCORM_RATE_QUIZZES" val="0"/>
  <p:tag name="ISPRING_SCORM_PASSING_SCORE" val="0.000000"/>
  <p:tag name="ISPRING_ULTRA_SCORM_COURSE_ID" val="03DFC597-23AC-4AAE-9F7D-4638A1E783D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K:\第七批作品\148178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2694</Words>
  <Application>Microsoft Office PowerPoint</Application>
  <PresentationFormat>自定义</PresentationFormat>
  <Paragraphs>1041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inpin heiti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ok4.pptx12745387</dc:title>
  <dc:creator/>
  <cp:lastModifiedBy/>
  <cp:revision>12</cp:revision>
  <dcterms:created xsi:type="dcterms:W3CDTF">2022-09-18T08:03:55Z</dcterms:created>
  <dcterms:modified xsi:type="dcterms:W3CDTF">2022-11-19T13:09:02Z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2052-11.1.0.9986</vt:lpwstr>
  </property>
</Properties>
</file>