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521" r:id="rId2"/>
    <p:sldId id="544" r:id="rId3"/>
    <p:sldId id="543" r:id="rId4"/>
    <p:sldId id="533" r:id="rId5"/>
    <p:sldId id="538" r:id="rId6"/>
    <p:sldId id="551" r:id="rId7"/>
    <p:sldId id="545" r:id="rId8"/>
    <p:sldId id="539" r:id="rId9"/>
    <p:sldId id="561" r:id="rId10"/>
    <p:sldId id="560" r:id="rId11"/>
    <p:sldId id="520" r:id="rId12"/>
    <p:sldId id="541" r:id="rId13"/>
    <p:sldId id="552" r:id="rId14"/>
    <p:sldId id="554" r:id="rId15"/>
    <p:sldId id="556" r:id="rId16"/>
    <p:sldId id="557" r:id="rId17"/>
    <p:sldId id="558" r:id="rId18"/>
    <p:sldId id="559" r:id="rId19"/>
    <p:sldId id="542" r:id="rId20"/>
    <p:sldId id="562" r:id="rId21"/>
    <p:sldId id="547" r:id="rId22"/>
    <p:sldId id="563" r:id="rId23"/>
    <p:sldId id="564" r:id="rId24"/>
    <p:sldId id="546" r:id="rId25"/>
  </p:sldIdLst>
  <p:sldSz cx="8959850" cy="5040313"/>
  <p:notesSz cx="6858000" cy="9144000"/>
  <p:custDataLst>
    <p:tags r:id="rId27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2" userDrawn="1">
          <p15:clr>
            <a:srgbClr val="A4A3A4"/>
          </p15:clr>
        </p15:guide>
        <p15:guide id="2" pos="1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504D"/>
    <a:srgbClr val="6D92D5"/>
    <a:srgbClr val="284C8A"/>
    <a:srgbClr val="E9EDF4"/>
    <a:srgbClr val="D0D8E8"/>
    <a:srgbClr val="C00000"/>
    <a:srgbClr val="E93538"/>
    <a:srgbClr val="FFFF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18" autoAdjust="0"/>
    <p:restoredTop sz="96238" autoAdjust="0"/>
  </p:normalViewPr>
  <p:slideViewPr>
    <p:cSldViewPr>
      <p:cViewPr varScale="1">
        <p:scale>
          <a:sx n="83" d="100"/>
          <a:sy n="83" d="100"/>
        </p:scale>
        <p:origin x="60" y="428"/>
      </p:cViewPr>
      <p:guideLst>
        <p:guide orient="horz" pos="862"/>
        <p:guide pos="1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FEE-6F17-45C6-BF67-2BF47985DAED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E96-BA91-4239-8C4A-E9100A976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1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4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81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7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42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898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04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81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02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92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10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45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17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2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3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57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4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2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47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07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99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18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2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3E96-BA91-4239-8C4A-E9100A976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8020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88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989" y="1565764"/>
            <a:ext cx="7615872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979" y="2856177"/>
            <a:ext cx="62718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5892" y="201847"/>
            <a:ext cx="2015966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994" y="201847"/>
            <a:ext cx="5898568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67" y="3238868"/>
            <a:ext cx="7615872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67" y="2136300"/>
            <a:ext cx="7615872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994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4592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2" y="1128238"/>
            <a:ext cx="3958823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" y="1598433"/>
            <a:ext cx="3958823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1480" y="1128238"/>
            <a:ext cx="3960378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1480" y="1598433"/>
            <a:ext cx="3960378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993" y="200682"/>
            <a:ext cx="2947729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054" y="200679"/>
            <a:ext cx="5008805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7993" y="1054733"/>
            <a:ext cx="2947729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194" y="3528219"/>
            <a:ext cx="5375910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56194" y="450361"/>
            <a:ext cx="5375910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56194" y="3944746"/>
            <a:ext cx="5375910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7994" y="201846"/>
            <a:ext cx="8063865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4" y="1176073"/>
            <a:ext cx="8063865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7994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61282" y="4671624"/>
            <a:ext cx="283728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21226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99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</a:t>
            </a:r>
            <a:r>
              <a:rPr lang="zh-CN" altLang="zh-CN" sz="3200" b="1" dirty="0" smtClean="0"/>
              <a:t>朋友</a:t>
            </a:r>
            <a:r>
              <a:rPr lang="zh-CN" altLang="zh-CN" sz="3200" b="1" dirty="0"/>
              <a:t>圈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zh-CN" sz="2000" dirty="0" smtClean="0"/>
              <a:t>某</a:t>
            </a:r>
            <a:r>
              <a:rPr lang="zh-CN" altLang="zh-CN" sz="2000" dirty="0"/>
              <a:t>学校有</a:t>
            </a:r>
            <a:r>
              <a:rPr lang="en-US" altLang="zh-CN" sz="2000" dirty="0"/>
              <a:t>N</a:t>
            </a:r>
            <a:r>
              <a:rPr lang="zh-CN" altLang="zh-CN" sz="2000" dirty="0"/>
              <a:t>个学生，形成</a:t>
            </a:r>
            <a:r>
              <a:rPr lang="en-US" altLang="zh-CN" sz="2000" dirty="0"/>
              <a:t>M</a:t>
            </a:r>
            <a:r>
              <a:rPr lang="zh-CN" altLang="zh-CN" sz="2000" dirty="0"/>
              <a:t>个俱乐部。每个俱乐部里的学生有着一定相似的兴趣爱好，形成一个朋友圈。一个学生可以同时属于若干个不同的俱乐部。</a:t>
            </a:r>
            <a:r>
              <a:rPr lang="zh-CN" altLang="zh-CN" sz="2000" dirty="0" smtClean="0"/>
              <a:t>根据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我</a:t>
            </a:r>
            <a:r>
              <a:rPr lang="zh-CN" altLang="zh-CN" sz="2000" dirty="0"/>
              <a:t>的朋友的朋友也是我的</a:t>
            </a:r>
            <a:r>
              <a:rPr lang="zh-CN" altLang="zh-CN" sz="2000" dirty="0" smtClean="0"/>
              <a:t>朋友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这个</a:t>
            </a:r>
            <a:r>
              <a:rPr lang="zh-CN" altLang="zh-CN" sz="2000" dirty="0"/>
              <a:t>推论可以得出，如果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是朋友，且</a:t>
            </a:r>
            <a:r>
              <a:rPr lang="en-US" altLang="zh-CN" sz="2000" dirty="0"/>
              <a:t>B</a:t>
            </a:r>
            <a:r>
              <a:rPr lang="zh-CN" altLang="zh-CN" sz="2000" dirty="0"/>
              <a:t>和</a:t>
            </a:r>
            <a:r>
              <a:rPr lang="en-US" altLang="zh-CN" sz="2000" dirty="0"/>
              <a:t>C</a:t>
            </a:r>
            <a:r>
              <a:rPr lang="zh-CN" altLang="zh-CN" sz="2000" dirty="0"/>
              <a:t>是朋友，则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C</a:t>
            </a:r>
            <a:r>
              <a:rPr lang="zh-CN" altLang="zh-CN" sz="2000" dirty="0"/>
              <a:t>也是朋友。请编写程序计算最大朋友圈中有多少人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36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的优化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路径压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3035827"/>
            <a:ext cx="436245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45" y="739184"/>
            <a:ext cx="8280920" cy="307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dirty="0"/>
              <a:t>Union(</a:t>
            </a:r>
            <a:r>
              <a:rPr lang="en-US" altLang="zh-CN" dirty="0" err="1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按</a:t>
            </a:r>
            <a:r>
              <a:rPr lang="zh-CN" altLang="zh-CN" dirty="0"/>
              <a:t>秩</a:t>
            </a:r>
            <a:r>
              <a:rPr lang="zh-CN" altLang="zh-CN" dirty="0" smtClean="0"/>
              <a:t>合并</a:t>
            </a:r>
            <a:endParaRPr lang="en-US" altLang="zh-CN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合并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</a:rPr>
              <a:t>的时候</a:t>
            </a: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将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高度小（或</a:t>
            </a: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元素少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的集合并到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高度大（或</a:t>
            </a: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元素多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的集合，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</a:rPr>
              <a:t>这样合并之后树的高度会相对</a:t>
            </a:r>
            <a:r>
              <a:rPr lang="zh-CN" altLang="zh-CN" sz="1600" dirty="0" smtClean="0">
                <a:solidFill>
                  <a:schemeClr val="bg1">
                    <a:lumMod val="65000"/>
                  </a:schemeClr>
                </a:solidFill>
              </a:rPr>
              <a:t>较小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atinLnBrk="1"/>
            <a:r>
              <a:rPr lang="en-US" altLang="zh-CN" dirty="0" smtClean="0"/>
              <a:t>Find_Set(x)</a:t>
            </a:r>
            <a:r>
              <a:rPr lang="zh-CN" altLang="en-US" dirty="0" smtClean="0"/>
              <a:t>：进行</a:t>
            </a:r>
            <a:r>
              <a:rPr lang="zh-CN" altLang="zh-CN" dirty="0" smtClean="0"/>
              <a:t>路径</a:t>
            </a:r>
            <a:r>
              <a:rPr lang="zh-CN" altLang="zh-CN" dirty="0"/>
              <a:t>压缩</a:t>
            </a:r>
            <a:endParaRPr lang="en-US" altLang="zh-CN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dirty="0"/>
              <a:t>整棵树</a:t>
            </a:r>
            <a:r>
              <a:rPr lang="zh-CN" altLang="en-US" sz="1800" dirty="0"/>
              <a:t>有可能成为</a:t>
            </a:r>
            <a:r>
              <a:rPr lang="zh-CN" altLang="zh-CN" sz="1800" dirty="0"/>
              <a:t>一条链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这样</a:t>
            </a:r>
            <a:r>
              <a:rPr lang="zh-CN" altLang="zh-CN" sz="1800" dirty="0" smtClean="0"/>
              <a:t>每次</a:t>
            </a:r>
            <a:r>
              <a:rPr lang="en-US" altLang="zh-CN" sz="1800" dirty="0" err="1"/>
              <a:t>Find_Set</a:t>
            </a:r>
            <a:r>
              <a:rPr lang="en-US" altLang="zh-CN" sz="1800" dirty="0"/>
              <a:t>(x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复杂</a:t>
            </a:r>
            <a:r>
              <a:rPr lang="zh-CN" altLang="zh-CN" sz="1800" dirty="0"/>
              <a:t>度</a:t>
            </a:r>
            <a:r>
              <a:rPr lang="zh-CN" altLang="zh-CN" sz="1800" dirty="0" smtClean="0"/>
              <a:t>都是</a:t>
            </a:r>
            <a:r>
              <a:rPr lang="en-US" altLang="zh-CN" sz="1800" dirty="0"/>
              <a:t>O(n</a:t>
            </a:r>
            <a:r>
              <a:rPr lang="en-US" altLang="zh-CN" sz="1800" dirty="0" smtClean="0"/>
              <a:t>)</a:t>
            </a:r>
            <a:r>
              <a:rPr lang="zh-CN" altLang="en-US" sz="1800" dirty="0"/>
              <a:t>，查找元素所在集合</a:t>
            </a:r>
            <a:r>
              <a:rPr lang="zh-CN" altLang="zh-CN" sz="1800" dirty="0"/>
              <a:t>时一般采用递归，</a:t>
            </a:r>
            <a:r>
              <a:rPr lang="zh-CN" altLang="en-US" sz="1800" dirty="0" smtClean="0"/>
              <a:t>可以压缩链</a:t>
            </a:r>
            <a:endParaRPr lang="en-US" altLang="zh-CN" sz="1800" dirty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b="1" dirty="0" smtClean="0">
                <a:solidFill>
                  <a:srgbClr val="C00000"/>
                </a:solidFill>
              </a:rPr>
              <a:t>路径压缩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经过</a:t>
            </a:r>
            <a:r>
              <a:rPr lang="zh-CN" altLang="en-US" sz="1800" dirty="0" smtClean="0"/>
              <a:t>“</a:t>
            </a:r>
            <a:r>
              <a:rPr lang="zh-CN" altLang="zh-CN" sz="1800" dirty="0" smtClean="0"/>
              <a:t>递推</a:t>
            </a:r>
            <a:r>
              <a:rPr lang="zh-CN" altLang="en-US" sz="1800" dirty="0" smtClean="0"/>
              <a:t>”</a:t>
            </a:r>
            <a:r>
              <a:rPr lang="zh-CN" altLang="zh-CN" sz="1800" dirty="0" smtClean="0"/>
              <a:t>找到</a:t>
            </a:r>
            <a:r>
              <a:rPr lang="zh-CN" altLang="en-US" sz="1800" dirty="0" smtClean="0"/>
              <a:t>树根（祖先）</a:t>
            </a:r>
            <a:r>
              <a:rPr lang="zh-CN" altLang="zh-CN" sz="1800" dirty="0" smtClean="0"/>
              <a:t>后，</a:t>
            </a:r>
            <a:r>
              <a:rPr lang="zh-CN" altLang="en-US" sz="1800" dirty="0" smtClean="0"/>
              <a:t>“</a:t>
            </a:r>
            <a:r>
              <a:rPr lang="zh-CN" altLang="zh-CN" sz="1800" dirty="0" smtClean="0"/>
              <a:t>回溯</a:t>
            </a:r>
            <a:r>
              <a:rPr lang="zh-CN" altLang="en-US" sz="1800" dirty="0" smtClean="0"/>
              <a:t>”</a:t>
            </a:r>
            <a:r>
              <a:rPr lang="zh-CN" altLang="zh-CN" sz="1800" dirty="0" smtClean="0"/>
              <a:t>时顺便将</a:t>
            </a:r>
            <a:r>
              <a:rPr lang="zh-CN" altLang="en-US" sz="1800" dirty="0" smtClean="0"/>
              <a:t>其</a:t>
            </a:r>
            <a:r>
              <a:rPr lang="zh-CN" altLang="zh-CN" sz="1800" dirty="0" smtClean="0"/>
              <a:t>子孙节点都直接指向</a:t>
            </a:r>
            <a:r>
              <a:rPr lang="zh-CN" altLang="en-US" sz="1800" dirty="0" smtClean="0"/>
              <a:t>树根（</a:t>
            </a:r>
            <a:r>
              <a:rPr lang="zh-CN" altLang="zh-CN" sz="1800" dirty="0" smtClean="0"/>
              <a:t>祖先</a:t>
            </a:r>
            <a:r>
              <a:rPr lang="zh-CN" altLang="en-US" sz="1800" dirty="0"/>
              <a:t>）</a:t>
            </a:r>
            <a:endParaRPr lang="en-US" altLang="zh-CN" sz="1800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dirty="0" smtClean="0"/>
              <a:t>以后再</a:t>
            </a:r>
            <a:r>
              <a:rPr lang="zh-CN" altLang="en-US" sz="1800" dirty="0" smtClean="0"/>
              <a:t>执行</a:t>
            </a:r>
            <a:r>
              <a:rPr lang="en-US" altLang="zh-CN" sz="1800" dirty="0" err="1" smtClean="0"/>
              <a:t>Find_Set</a:t>
            </a:r>
            <a:r>
              <a:rPr lang="en-US" altLang="zh-CN" sz="1800" dirty="0" smtClean="0"/>
              <a:t>(x)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复杂度就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O(1)</a:t>
            </a:r>
            <a:endParaRPr lang="en-US" altLang="zh-CN" sz="1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79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2949" y="930550"/>
            <a:ext cx="8197466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father[MAX];   </a:t>
            </a:r>
            <a:r>
              <a:rPr lang="en-US" altLang="zh-CN" sz="2000" dirty="0" smtClean="0">
                <a:solidFill>
                  <a:schemeClr val="tx1"/>
                </a:solidFill>
              </a:rPr>
              <a:t>/*</a:t>
            </a:r>
            <a:r>
              <a:rPr lang="zh-CN" altLang="en-US" sz="1800" dirty="0" smtClean="0">
                <a:solidFill>
                  <a:schemeClr val="tx1"/>
                </a:solidFill>
              </a:rPr>
              <a:t>全局数组，</a:t>
            </a:r>
            <a:r>
              <a:rPr lang="en-US" altLang="zh-CN" sz="1800" dirty="0">
                <a:solidFill>
                  <a:schemeClr val="tx1"/>
                </a:solidFill>
              </a:rPr>
              <a:t> father[x]</a:t>
            </a:r>
            <a:r>
              <a:rPr lang="zh-CN" altLang="zh-CN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zh-CN" sz="1800" dirty="0">
                <a:solidFill>
                  <a:schemeClr val="tx1"/>
                </a:solidFill>
              </a:rPr>
              <a:t>的父</a:t>
            </a:r>
            <a:r>
              <a:rPr lang="zh-CN" altLang="zh-CN" sz="1800" dirty="0" smtClean="0">
                <a:solidFill>
                  <a:schemeClr val="tx1"/>
                </a:solidFill>
              </a:rPr>
              <a:t>节点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rank[MAX];     </a:t>
            </a:r>
            <a:r>
              <a:rPr lang="en-US" altLang="zh-CN" sz="2000" dirty="0" smtClean="0">
                <a:solidFill>
                  <a:schemeClr val="tx1"/>
                </a:solidFill>
              </a:rPr>
              <a:t>/*</a:t>
            </a:r>
            <a:r>
              <a:rPr lang="en-US" altLang="zh-CN" sz="2000" dirty="0">
                <a:solidFill>
                  <a:schemeClr val="tx1"/>
                </a:solidFill>
              </a:rPr>
              <a:t> </a:t>
            </a:r>
            <a:r>
              <a:rPr lang="zh-CN" altLang="en-US" sz="1800" dirty="0">
                <a:solidFill>
                  <a:schemeClr val="tx1"/>
                </a:solidFill>
              </a:rPr>
              <a:t>全局数组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rank[x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zh-CN" altLang="zh-CN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zh-CN" sz="1800" dirty="0">
                <a:solidFill>
                  <a:schemeClr val="tx1"/>
                </a:solidFill>
              </a:rPr>
              <a:t>的</a:t>
            </a:r>
            <a:r>
              <a:rPr lang="zh-CN" altLang="zh-CN" sz="1800" dirty="0" smtClean="0">
                <a:solidFill>
                  <a:schemeClr val="tx1"/>
                </a:solidFill>
              </a:rPr>
              <a:t>秩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void </a:t>
            </a:r>
            <a:r>
              <a:rPr lang="en-US" altLang="zh-CN" sz="2000" dirty="0" err="1">
                <a:solidFill>
                  <a:schemeClr val="tx1"/>
                </a:solidFill>
              </a:rPr>
              <a:t>Make_Set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 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father[x] = x;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zh-CN" sz="1600" dirty="0" smtClean="0">
                <a:solidFill>
                  <a:schemeClr val="tx1"/>
                </a:solidFill>
              </a:rPr>
              <a:t>指定父节点</a:t>
            </a:r>
            <a:r>
              <a:rPr lang="zh-CN" altLang="en-US" sz="1600" dirty="0" smtClean="0">
                <a:solidFill>
                  <a:schemeClr val="tx1"/>
                </a:solidFill>
              </a:rPr>
              <a:t>为自己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rank[x] = </a:t>
            </a:r>
            <a:r>
              <a:rPr lang="en-US" altLang="zh-CN" sz="2000" dirty="0" smtClean="0">
                <a:solidFill>
                  <a:schemeClr val="tx1"/>
                </a:solidFill>
              </a:rPr>
              <a:t>1;</a:t>
            </a:r>
            <a:r>
              <a:rPr lang="en-US" altLang="zh-CN" sz="2000" dirty="0">
                <a:solidFill>
                  <a:schemeClr val="tx1"/>
                </a:solidFill>
              </a:rPr>
              <a:t>  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zh-CN" sz="1600" dirty="0" smtClean="0">
                <a:solidFill>
                  <a:schemeClr val="tx1"/>
                </a:solidFill>
              </a:rPr>
              <a:t>初始化秩</a:t>
            </a:r>
            <a:r>
              <a:rPr lang="zh-CN" altLang="en-US" sz="1600" dirty="0">
                <a:solidFill>
                  <a:schemeClr val="tx1"/>
                </a:solidFill>
              </a:rPr>
              <a:t>（树的高度或集合中元素个数）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}    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2310" y="3797030"/>
            <a:ext cx="333576" cy="523326"/>
            <a:chOff x="6382310" y="3271280"/>
            <a:chExt cx="333576" cy="52332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382310" y="3486587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>
              <a:off x="6386852" y="3271280"/>
              <a:ext cx="276624" cy="404271"/>
            </a:xfrm>
            <a:prstGeom prst="arc">
              <a:avLst>
                <a:gd name="adj1" fmla="val 9046628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52235" y="3797030"/>
            <a:ext cx="333576" cy="523326"/>
            <a:chOff x="7052235" y="3271280"/>
            <a:chExt cx="333576" cy="523326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7052235" y="3486587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弧形 22"/>
            <p:cNvSpPr/>
            <p:nvPr/>
          </p:nvSpPr>
          <p:spPr>
            <a:xfrm>
              <a:off x="7056777" y="3271280"/>
              <a:ext cx="276624" cy="404271"/>
            </a:xfrm>
            <a:prstGeom prst="arc">
              <a:avLst>
                <a:gd name="adj1" fmla="val 9046628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94272" y="388883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65643" y="2584672"/>
            <a:ext cx="208675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&lt;6;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Make_set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962773" y="3762991"/>
            <a:ext cx="333576" cy="523326"/>
            <a:chOff x="7962773" y="3237241"/>
            <a:chExt cx="333576" cy="523326"/>
          </a:xfrm>
        </p:grpSpPr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7962773" y="345254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7967315" y="3237241"/>
              <a:ext cx="276624" cy="404271"/>
            </a:xfrm>
            <a:prstGeom prst="arc">
              <a:avLst>
                <a:gd name="adj1" fmla="val 9046628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052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</a:t>
            </a:r>
            <a:r>
              <a:rPr lang="zh-CN" altLang="zh-CN" sz="2000" dirty="0" smtClean="0">
                <a:solidFill>
                  <a:schemeClr val="tx1"/>
                </a:solidFill>
              </a:rPr>
              <a:t>集合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</a:t>
            </a:r>
            <a:r>
              <a:rPr lang="zh-CN" altLang="zh-CN" sz="2000" dirty="0">
                <a:solidFill>
                  <a:schemeClr val="tx1"/>
                </a:solidFill>
              </a:rPr>
              <a:t>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回溯时压缩路径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65427" y="2978209"/>
            <a:ext cx="314112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 4</a:t>
            </a:r>
            <a:r>
              <a:rPr lang="zh-CN" altLang="en-US" dirty="0" smtClean="0"/>
              <a:t> </a:t>
            </a:r>
            <a:r>
              <a:rPr lang="en-US" altLang="zh-CN" dirty="0" smtClean="0"/>
              <a:t>!= father[4] 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father[4]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，因此有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C00000"/>
                </a:solidFill>
              </a:rPr>
              <a:t>father[4]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(5);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79925" y="2808188"/>
            <a:ext cx="374551" cy="2040997"/>
            <a:chOff x="4479925" y="2808188"/>
            <a:chExt cx="374551" cy="2040997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499880" y="3516818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4499880" y="299503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>
              <a:off x="4665983" y="3312576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4479925" y="2808188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520900" y="4030606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H="1">
              <a:off x="4685439" y="3834818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4516899" y="4540917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 flipH="1">
              <a:off x="4681438" y="4345129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853717" y="3648856"/>
            <a:ext cx="158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father[2] = 2</a:t>
            </a:r>
          </a:p>
          <a:p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father[4]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  <a:p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father[5] = 10</a:t>
            </a:r>
          </a:p>
          <a:p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father[10] = 2</a:t>
            </a:r>
          </a:p>
        </p:txBody>
      </p:sp>
    </p:spTree>
    <p:extLst>
      <p:ext uri="{BB962C8B-B14F-4D97-AF65-F5344CB8AC3E}">
        <p14:creationId xmlns:p14="http://schemas.microsoft.com/office/powerpoint/2010/main" val="2156250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元素所在的集合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zh-CN" sz="2000" dirty="0">
                <a:solidFill>
                  <a:schemeClr val="tx1"/>
                </a:solidFill>
              </a:rPr>
              <a:t>回溯时压缩路径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回溯时压缩路径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64875" y="2187659"/>
            <a:ext cx="314112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 4</a:t>
            </a:r>
            <a:r>
              <a:rPr lang="zh-CN" altLang="en-US" dirty="0" smtClean="0"/>
              <a:t> </a:t>
            </a:r>
            <a:r>
              <a:rPr lang="en-US" altLang="zh-CN" dirty="0" smtClean="0"/>
              <a:t>!= father[4] 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father[4]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，因此有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father[4] = 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(5);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84287" y="3303057"/>
            <a:ext cx="312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    5 != father[5] :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father[5]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10, </a:t>
            </a:r>
            <a:r>
              <a:rPr lang="zh-CN" altLang="en-US" dirty="0" smtClean="0"/>
              <a:t>因此有</a:t>
            </a:r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C00000"/>
                </a:solidFill>
              </a:rPr>
              <a:t>father[5]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(10);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79925" y="2808188"/>
            <a:ext cx="374551" cy="2040997"/>
            <a:chOff x="4479925" y="2808188"/>
            <a:chExt cx="374551" cy="2040997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4499880" y="3516818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4499880" y="299503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4665983" y="3312576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>
              <a:off x="4479925" y="2808188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4520900" y="4030606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 flipH="1">
              <a:off x="4685439" y="3834818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4516899" y="4540917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H="1">
              <a:off x="4681438" y="4345129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209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元素所在的集合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zh-CN" sz="2000" dirty="0">
                <a:solidFill>
                  <a:schemeClr val="tx1"/>
                </a:solidFill>
              </a:rPr>
              <a:t>回溯时压缩路径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回溯时压缩路径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64875" y="1584052"/>
            <a:ext cx="314112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 4</a:t>
            </a:r>
            <a:r>
              <a:rPr lang="zh-CN" altLang="en-US" dirty="0" smtClean="0"/>
              <a:t> </a:t>
            </a:r>
            <a:r>
              <a:rPr lang="en-US" altLang="zh-CN" dirty="0" smtClean="0"/>
              <a:t>!= father[4] 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father[4]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，因此有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father[4] = 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(5);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593989" y="4362504"/>
            <a:ext cx="311201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(4)    2 == father[2]:  </a:t>
            </a:r>
            <a:r>
              <a:rPr lang="en-US" altLang="zh-CN" b="1" dirty="0" smtClean="0">
                <a:solidFill>
                  <a:srgbClr val="C00000"/>
                </a:solidFill>
              </a:rPr>
              <a:t>return 2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84287" y="2653662"/>
            <a:ext cx="312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    5 != father[5] :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father[5]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10, </a:t>
            </a:r>
            <a:r>
              <a:rPr lang="zh-CN" altLang="en-US" dirty="0" smtClean="0"/>
              <a:t>因此有</a:t>
            </a:r>
            <a:endParaRPr lang="en-US" altLang="zh-CN" dirty="0"/>
          </a:p>
          <a:p>
            <a:r>
              <a:rPr lang="en-US" altLang="zh-CN" dirty="0" smtClean="0"/>
              <a:t>         father[5] = 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(10);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84287" y="3512918"/>
            <a:ext cx="312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    10 != father[10] :</a:t>
            </a:r>
          </a:p>
          <a:p>
            <a:r>
              <a:rPr lang="zh-CN" altLang="en-US" dirty="0" smtClean="0"/>
              <a:t>         由于</a:t>
            </a:r>
            <a:r>
              <a:rPr lang="en-US" altLang="zh-CN" dirty="0" smtClean="0"/>
              <a:t>father[10]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2, </a:t>
            </a:r>
            <a:r>
              <a:rPr lang="zh-CN" altLang="en-US" dirty="0"/>
              <a:t>因此有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smtClean="0">
                <a:solidFill>
                  <a:srgbClr val="C00000"/>
                </a:solidFill>
              </a:rPr>
              <a:t>father[10]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(2);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79925" y="2808188"/>
            <a:ext cx="374551" cy="2040997"/>
            <a:chOff x="4479925" y="2808188"/>
            <a:chExt cx="374551" cy="2040997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4499880" y="3516818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4499880" y="299503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4665983" y="3312576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>
              <a:off x="4479925" y="2808188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4520900" y="4030606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 flipH="1">
              <a:off x="4685439" y="3834818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4516899" y="4540917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H="1">
              <a:off x="4681438" y="4345129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485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元素所在的集合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zh-CN" sz="2000" dirty="0">
                <a:solidFill>
                  <a:schemeClr val="tx1"/>
                </a:solidFill>
              </a:rPr>
              <a:t>回溯时压缩路径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回溯时压缩路径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64875" y="1584052"/>
            <a:ext cx="314112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 4</a:t>
            </a:r>
            <a:r>
              <a:rPr lang="zh-CN" altLang="en-US" dirty="0" smtClean="0"/>
              <a:t> </a:t>
            </a:r>
            <a:r>
              <a:rPr lang="en-US" altLang="zh-CN" dirty="0" smtClean="0"/>
              <a:t>!= father[4] 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father[4]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，因此有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father[4] = 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(5);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84287" y="2653662"/>
            <a:ext cx="312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    5 != father[5] :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father[5]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10, </a:t>
            </a:r>
            <a:r>
              <a:rPr lang="zh-CN" altLang="en-US" dirty="0" smtClean="0"/>
              <a:t>因此有</a:t>
            </a:r>
            <a:endParaRPr lang="en-US" altLang="zh-CN" dirty="0"/>
          </a:p>
          <a:p>
            <a:r>
              <a:rPr lang="en-US" altLang="zh-CN" dirty="0" smtClean="0"/>
              <a:t>         father[5] = 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(10);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84287" y="3512918"/>
            <a:ext cx="312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    10 != father[10] :</a:t>
            </a:r>
          </a:p>
          <a:p>
            <a:r>
              <a:rPr lang="zh-CN" altLang="en-US" dirty="0" smtClean="0"/>
              <a:t>         由于</a:t>
            </a:r>
            <a:r>
              <a:rPr lang="en-US" altLang="zh-CN" dirty="0" smtClean="0"/>
              <a:t>father[10]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2, </a:t>
            </a:r>
            <a:r>
              <a:rPr lang="zh-CN" altLang="en-US" dirty="0"/>
              <a:t>因此有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b="1" dirty="0" smtClean="0"/>
              <a:t>father[10]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(2);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75807" y="4020992"/>
            <a:ext cx="17816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2;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return father[10];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479925" y="2808188"/>
            <a:ext cx="374551" cy="2040997"/>
            <a:chOff x="4479925" y="2808188"/>
            <a:chExt cx="374551" cy="2040997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4499880" y="3516818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4499880" y="299503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 flipH="1">
              <a:off x="4665983" y="3312576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弧形 32"/>
            <p:cNvSpPr/>
            <p:nvPr/>
          </p:nvSpPr>
          <p:spPr>
            <a:xfrm>
              <a:off x="4479925" y="2808188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4520900" y="4030606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 flipH="1">
              <a:off x="4685439" y="3834818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4516899" y="4540917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H="1">
              <a:off x="4681438" y="4345129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188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元素所在的集合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zh-CN" sz="2000" dirty="0">
                <a:solidFill>
                  <a:schemeClr val="tx1"/>
                </a:solidFill>
              </a:rPr>
              <a:t>回溯时压缩路径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回溯时压缩路径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79925" y="2808188"/>
            <a:ext cx="374551" cy="2040997"/>
            <a:chOff x="4479925" y="2808188"/>
            <a:chExt cx="374551" cy="204099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499880" y="3516818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499880" y="299503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4665983" y="3312576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>
              <a:off x="4479925" y="2808188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4520900" y="4030606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4685439" y="3834818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4516899" y="4540917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4681438" y="4345129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64875" y="1584052"/>
            <a:ext cx="314112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 4</a:t>
            </a:r>
            <a:r>
              <a:rPr lang="zh-CN" altLang="en-US" dirty="0" smtClean="0"/>
              <a:t> </a:t>
            </a:r>
            <a:r>
              <a:rPr lang="en-US" altLang="zh-CN" dirty="0" smtClean="0"/>
              <a:t>!= father[4] 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father[4]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，因此有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father[4] = 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(5);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84287" y="2653662"/>
            <a:ext cx="312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(2)    5 != father[5] :</a:t>
            </a:r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father[5]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10, </a:t>
            </a:r>
            <a:r>
              <a:rPr lang="zh-CN" altLang="en-US" dirty="0" smtClean="0"/>
              <a:t>因此有</a:t>
            </a:r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/>
              <a:t>father[5]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(10);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51697" y="3168228"/>
            <a:ext cx="17816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2;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return father[5];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82578" y="3353224"/>
            <a:ext cx="353531" cy="1016898"/>
            <a:chOff x="5782578" y="3353224"/>
            <a:chExt cx="353531" cy="1016898"/>
          </a:xfrm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802533" y="4061854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5802533" y="3540074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>
              <a:off x="5968636" y="3857612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>
              <a:off x="5782578" y="3353224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72013" y="3834818"/>
            <a:ext cx="551539" cy="1061602"/>
            <a:chOff x="5365041" y="3834818"/>
            <a:chExt cx="551539" cy="106160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5369042" y="4077841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H="1">
              <a:off x="5533579" y="3834818"/>
              <a:ext cx="383001" cy="22723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365041" y="4588152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flipH="1">
              <a:off x="5529580" y="4392364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>
            <a:off x="5044287" y="3753003"/>
            <a:ext cx="540000" cy="0"/>
          </a:xfrm>
          <a:prstGeom prst="straightConnector1">
            <a:avLst/>
          </a:prstGeom>
          <a:ln w="47625" cmpd="sng"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89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元素所在的集合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zh-CN" sz="2000" dirty="0">
                <a:solidFill>
                  <a:schemeClr val="tx1"/>
                </a:solidFill>
              </a:rPr>
              <a:t>回溯时压缩路径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</a:t>
            </a:r>
            <a:r>
              <a:rPr lang="zh-CN" altLang="zh-CN" sz="2000" dirty="0">
                <a:solidFill>
                  <a:schemeClr val="tx1"/>
                </a:solidFill>
              </a:rPr>
              <a:t>时的压缩</a:t>
            </a:r>
            <a:r>
              <a:rPr lang="zh-CN" altLang="zh-CN" sz="2000" dirty="0" smtClean="0">
                <a:solidFill>
                  <a:schemeClr val="tx1"/>
                </a:solidFill>
              </a:rPr>
              <a:t>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92226" y="1935812"/>
            <a:ext cx="314112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 4</a:t>
            </a:r>
            <a:r>
              <a:rPr lang="zh-CN" altLang="en-US" dirty="0" smtClean="0"/>
              <a:t> </a:t>
            </a:r>
            <a:r>
              <a:rPr lang="en-US" altLang="zh-CN" dirty="0" smtClean="0"/>
              <a:t>!= father[4] 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father[4]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，因此有</a:t>
            </a:r>
            <a:endParaRPr lang="en-US" altLang="zh-CN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father[4] 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(5);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99644" y="2685192"/>
            <a:ext cx="17816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2;</a:t>
            </a:r>
            <a:r>
              <a:rPr lang="en-US" altLang="zh-CN" b="1" dirty="0" smtClean="0">
                <a:solidFill>
                  <a:srgbClr val="C00000"/>
                </a:solidFill>
              </a:rPr>
              <a:t>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return father[4]; 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342418" y="3353224"/>
            <a:ext cx="353531" cy="1016898"/>
            <a:chOff x="5782578" y="3353224"/>
            <a:chExt cx="353531" cy="1016898"/>
          </a:xfrm>
        </p:grpSpPr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5802533" y="4061854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5802533" y="3540074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 flipH="1">
              <a:off x="5968636" y="3857612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弧形 61"/>
            <p:cNvSpPr/>
            <p:nvPr/>
          </p:nvSpPr>
          <p:spPr>
            <a:xfrm>
              <a:off x="5782578" y="3353224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831853" y="3834818"/>
            <a:ext cx="551539" cy="1061602"/>
            <a:chOff x="5365041" y="3834818"/>
            <a:chExt cx="551539" cy="1061602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369042" y="4077841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flipH="1">
              <a:off x="5533579" y="3834818"/>
              <a:ext cx="383001" cy="22723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5365041" y="4588152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 flipH="1">
              <a:off x="5529580" y="4392364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64046" y="3353224"/>
            <a:ext cx="860095" cy="1032885"/>
            <a:chOff x="5420030" y="3353224"/>
            <a:chExt cx="860095" cy="1032885"/>
          </a:xfrm>
        </p:grpSpPr>
        <p:grpSp>
          <p:nvGrpSpPr>
            <p:cNvPr id="68" name="组合 67"/>
            <p:cNvGrpSpPr/>
            <p:nvPr/>
          </p:nvGrpSpPr>
          <p:grpSpPr>
            <a:xfrm>
              <a:off x="5926594" y="3353224"/>
              <a:ext cx="353531" cy="1016898"/>
              <a:chOff x="5782578" y="3353224"/>
              <a:chExt cx="353531" cy="1016898"/>
            </a:xfrm>
          </p:grpSpPr>
          <p:sp>
            <p:nvSpPr>
              <p:cNvPr id="69" name="Oval 5"/>
              <p:cNvSpPr>
                <a:spLocks noChangeArrowheads="1"/>
              </p:cNvSpPr>
              <p:nvPr/>
            </p:nvSpPr>
            <p:spPr bwMode="auto">
              <a:xfrm>
                <a:off x="5802533" y="4061854"/>
                <a:ext cx="333576" cy="308268"/>
              </a:xfrm>
              <a:prstGeom prst="ellipse">
                <a:avLst/>
              </a:prstGeom>
              <a:solidFill>
                <a:srgbClr val="DBE0B4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lang="en-US" altLang="zh-CN" sz="1470" b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10</a:t>
                </a:r>
                <a:endParaRPr lang="zh-CN" altLang="en-US" sz="1470" b="1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5802533" y="3540074"/>
                <a:ext cx="333576" cy="308019"/>
              </a:xfrm>
              <a:prstGeom prst="ellipse">
                <a:avLst/>
              </a:prstGeom>
              <a:solidFill>
                <a:srgbClr val="DBE0B4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lang="en-US" altLang="zh-CN" sz="1470" b="1" dirty="0" smtClean="0">
                    <a:latin typeface="Times New Roman" panose="02020603050405020304" pitchFamily="18" charset="0"/>
                    <a:ea typeface="隶书" panose="02010509060101010101" pitchFamily="49" charset="-122"/>
                    <a:cs typeface="Times New Roman" panose="02020603050405020304" pitchFamily="18" charset="0"/>
                  </a:rPr>
                  <a:t>2</a:t>
                </a:r>
                <a:endParaRPr lang="zh-CN" altLang="en-US" sz="1470" b="1" dirty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 flipH="1">
                <a:off x="5968636" y="3857612"/>
                <a:ext cx="1622" cy="18000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 type="arrow" w="med" len="med"/>
                <a:tailEnd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/>
              <a:p>
                <a:pPr algn="ctr"/>
                <a:endParaRPr lang="zh-CN" altLang="en-US" sz="1176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弧形 71"/>
              <p:cNvSpPr/>
              <p:nvPr/>
            </p:nvSpPr>
            <p:spPr>
              <a:xfrm>
                <a:off x="5782578" y="3353224"/>
                <a:ext cx="276624" cy="404271"/>
              </a:xfrm>
              <a:prstGeom prst="arc">
                <a:avLst>
                  <a:gd name="adj1" fmla="val 8178502"/>
                  <a:gd name="adj2" fmla="val 518497"/>
                </a:avLst>
              </a:prstGeom>
              <a:ln>
                <a:solidFill>
                  <a:schemeClr val="tx1"/>
                </a:solidFill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5420030" y="4077841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5584567" y="3834818"/>
              <a:ext cx="383001" cy="227235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60045" y="3851846"/>
            <a:ext cx="614599" cy="1044574"/>
            <a:chOff x="5560045" y="3851846"/>
            <a:chExt cx="614599" cy="1044574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5560045" y="4588152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 flipH="1">
              <a:off x="5787644" y="3851846"/>
              <a:ext cx="387000" cy="756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5044287" y="3753003"/>
            <a:ext cx="540000" cy="0"/>
          </a:xfrm>
          <a:prstGeom prst="straightConnector1">
            <a:avLst/>
          </a:prstGeom>
          <a:ln w="47625" cmpd="sng">
            <a:prstDash val="sysDot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1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-Find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9426" y="930550"/>
            <a:ext cx="7033543" cy="3087743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rm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/* </a:t>
            </a:r>
            <a:r>
              <a:rPr lang="zh-CN" altLang="zh-CN" sz="2000" dirty="0">
                <a:solidFill>
                  <a:schemeClr val="tx1"/>
                </a:solidFill>
              </a:rPr>
              <a:t>查找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zh-CN" sz="2000" dirty="0">
                <a:solidFill>
                  <a:schemeClr val="tx1"/>
                </a:solidFill>
              </a:rPr>
              <a:t>元素所在的集合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zh-CN" altLang="zh-CN" sz="2000" dirty="0">
                <a:solidFill>
                  <a:schemeClr val="tx1"/>
                </a:solidFill>
              </a:rPr>
              <a:t>回溯时压缩路径</a:t>
            </a:r>
            <a:r>
              <a:rPr lang="en-US" altLang="zh-CN" sz="2000" dirty="0" smtClean="0">
                <a:solidFill>
                  <a:schemeClr val="tx1"/>
                </a:solidFill>
              </a:rPr>
              <a:t>*/</a:t>
            </a:r>
          </a:p>
          <a:p>
            <a:pPr algn="l">
              <a:lnSpc>
                <a:spcPts val="1000"/>
              </a:lnSpc>
              <a:spcBef>
                <a:spcPts val="20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Find_Set(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 x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if (x != 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]) {</a:t>
            </a: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 = Find_Set(father[x]); </a:t>
            </a:r>
            <a:r>
              <a:rPr lang="en-US" altLang="zh-CN" sz="2000" dirty="0" smtClean="0">
                <a:solidFill>
                  <a:schemeClr val="tx1"/>
                </a:solidFill>
              </a:rPr>
              <a:t>   //</a:t>
            </a:r>
            <a:r>
              <a:rPr lang="zh-CN" altLang="zh-CN" sz="2000" dirty="0" smtClean="0">
                <a:solidFill>
                  <a:schemeClr val="tx1"/>
                </a:solidFill>
              </a:rPr>
              <a:t>回溯时压缩路径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return </a:t>
            </a:r>
            <a:r>
              <a:rPr lang="en-US" altLang="zh-CN" sz="2000" dirty="0">
                <a:solidFill>
                  <a:schemeClr val="tx1"/>
                </a:solidFill>
              </a:rPr>
              <a:t>father[x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}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79925" y="2808188"/>
            <a:ext cx="374551" cy="2040997"/>
            <a:chOff x="4479925" y="2808188"/>
            <a:chExt cx="374551" cy="2040997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499880" y="3516818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4499880" y="299503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>
              <a:off x="4665983" y="3312576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4479925" y="2808188"/>
              <a:ext cx="276624" cy="404271"/>
            </a:xfrm>
            <a:prstGeom prst="arc">
              <a:avLst>
                <a:gd name="adj1" fmla="val 8178502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520900" y="4030606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H="1">
              <a:off x="4685439" y="3834818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4516899" y="4540917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 flipH="1">
              <a:off x="4681438" y="4345129"/>
              <a:ext cx="1622" cy="18000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7098677" y="3948866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6810645" y="3427086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6978370" y="3744623"/>
            <a:ext cx="217284" cy="220229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弧形 35"/>
          <p:cNvSpPr/>
          <p:nvPr/>
        </p:nvSpPr>
        <p:spPr>
          <a:xfrm>
            <a:off x="6790690" y="3240236"/>
            <a:ext cx="276624" cy="404271"/>
          </a:xfrm>
          <a:prstGeom prst="arc">
            <a:avLst>
              <a:gd name="adj1" fmla="val 8178502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6284126" y="3964853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448663" y="3721830"/>
            <a:ext cx="383001" cy="227235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689284" y="3960043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 flipH="1">
            <a:off x="6851620" y="3738859"/>
            <a:ext cx="43102" cy="208871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111180" y="3327576"/>
            <a:ext cx="1312961" cy="507048"/>
          </a:xfrm>
          <a:prstGeom prst="rightArrow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00FF"/>
                </a:solidFill>
              </a:rPr>
              <a:t>Find_Set</a:t>
            </a:r>
            <a:r>
              <a:rPr lang="en-US" altLang="zh-CN" dirty="0" smtClean="0">
                <a:solidFill>
                  <a:srgbClr val="0000FF"/>
                </a:solidFill>
              </a:rPr>
              <a:t>(4)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05364" y="2817134"/>
            <a:ext cx="248728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Find_Set</a:t>
            </a:r>
            <a:r>
              <a:rPr lang="en-US" altLang="zh-CN" dirty="0" smtClean="0"/>
              <a:t>(4)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2791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28749" y="754247"/>
            <a:ext cx="7527640" cy="4253902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void </a:t>
            </a:r>
            <a:r>
              <a:rPr lang="en-US" altLang="zh-CN" sz="1800" dirty="0">
                <a:solidFill>
                  <a:schemeClr val="tx1"/>
                </a:solidFill>
              </a:rPr>
              <a:t>Union(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en-US" altLang="zh-CN" sz="1800" dirty="0" smtClean="0">
                <a:solidFill>
                  <a:schemeClr val="tx1"/>
                </a:solidFill>
              </a:rPr>
              <a:t>)  /*</a:t>
            </a:r>
            <a:r>
              <a:rPr lang="en-US" altLang="zh-CN" sz="1800" dirty="0">
                <a:solidFill>
                  <a:schemeClr val="tx1"/>
                </a:solidFill>
              </a:rPr>
              <a:t> </a:t>
            </a:r>
            <a:r>
              <a:rPr lang="zh-CN" altLang="zh-CN" sz="1800" dirty="0">
                <a:solidFill>
                  <a:schemeClr val="tx1"/>
                </a:solidFill>
              </a:rPr>
              <a:t>按秩合并</a:t>
            </a:r>
            <a:r>
              <a:rPr lang="en-US" altLang="zh-CN" sz="1800" dirty="0" err="1">
                <a:solidFill>
                  <a:schemeClr val="tx1"/>
                </a:solidFill>
              </a:rPr>
              <a:t>x,y</a:t>
            </a:r>
            <a:r>
              <a:rPr lang="zh-CN" altLang="zh-CN" sz="1800" dirty="0">
                <a:solidFill>
                  <a:schemeClr val="tx1"/>
                </a:solidFill>
              </a:rPr>
              <a:t>所在的集合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x = Find_Set(x);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y </a:t>
            </a:r>
            <a:r>
              <a:rPr lang="en-US" altLang="zh-CN" sz="2000" dirty="0">
                <a:solidFill>
                  <a:schemeClr val="tx1"/>
                </a:solidFill>
              </a:rPr>
              <a:t>= Find_Set(y);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if </a:t>
            </a:r>
            <a:r>
              <a:rPr lang="en-US" altLang="zh-CN" sz="2000" dirty="0">
                <a:solidFill>
                  <a:schemeClr val="tx1"/>
                </a:solidFill>
              </a:rPr>
              <a:t>(x == y) return</a:t>
            </a:r>
            <a:r>
              <a:rPr lang="en-US" altLang="zh-CN" sz="2000" dirty="0" smtClean="0">
                <a:solidFill>
                  <a:schemeClr val="tx1"/>
                </a:solidFill>
              </a:rPr>
              <a:t>;                       //x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是同一集合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if </a:t>
            </a:r>
            <a:r>
              <a:rPr lang="en-US" altLang="zh-CN" sz="2000" dirty="0">
                <a:solidFill>
                  <a:schemeClr val="tx1"/>
                </a:solidFill>
              </a:rPr>
              <a:t>(rank[x] &gt; rank[y</a:t>
            </a:r>
            <a:r>
              <a:rPr lang="en-US" altLang="zh-CN" sz="2000" dirty="0" smtClean="0">
                <a:solidFill>
                  <a:schemeClr val="tx1"/>
                </a:solidFill>
              </a:rPr>
              <a:t>])   { 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father[y</a:t>
            </a:r>
            <a:r>
              <a:rPr lang="en-US" altLang="zh-CN" sz="2000" dirty="0">
                <a:solidFill>
                  <a:schemeClr val="tx1"/>
                </a:solidFill>
              </a:rPr>
              <a:t>] = x</a:t>
            </a:r>
            <a:r>
              <a:rPr lang="en-US" altLang="zh-CN" sz="2000" dirty="0" smtClean="0">
                <a:solidFill>
                  <a:schemeClr val="tx1"/>
                </a:solidFill>
              </a:rPr>
              <a:t>;                   //y</a:t>
            </a:r>
            <a:r>
              <a:rPr lang="zh-CN" altLang="en-US" sz="2000" dirty="0" smtClean="0">
                <a:solidFill>
                  <a:schemeClr val="tx1"/>
                </a:solidFill>
              </a:rPr>
              <a:t>并入</a:t>
            </a:r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else {                                           //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并入</a:t>
            </a:r>
            <a:r>
              <a:rPr lang="en-US" altLang="zh-CN" sz="2000" dirty="0">
                <a:solidFill>
                  <a:schemeClr val="tx1"/>
                </a:solidFill>
              </a:rPr>
              <a:t>y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if (rank[x]==rank[y]) {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rank[y]++;                  //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秩</a:t>
            </a:r>
            <a:r>
              <a:rPr lang="zh-CN" altLang="en-US" sz="2000" b="1" dirty="0">
                <a:solidFill>
                  <a:srgbClr val="0000FF"/>
                </a:solidFill>
              </a:rPr>
              <a:t>表示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高度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}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 = y</a:t>
            </a:r>
            <a:r>
              <a:rPr lang="en-US" altLang="zh-CN" sz="2000" dirty="0" smtClean="0">
                <a:solidFill>
                  <a:schemeClr val="tx1"/>
                </a:solidFill>
              </a:rPr>
              <a:t>;            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}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7317533" y="2713611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09175" y="2717360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909176" y="2200437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6496149" y="2706849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6685160" y="2463170"/>
            <a:ext cx="269858" cy="24952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083018" y="2500288"/>
            <a:ext cx="0" cy="203231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209614" y="2463171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285004" y="2163031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8023972" y="1647524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7663396" y="2153936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7871571" y="1949699"/>
            <a:ext cx="253796" cy="208946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8231439" y="1932269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023972" y="1440036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8465242" y="2456746"/>
            <a:ext cx="19537" cy="30667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8322813" y="2763419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 flipH="1">
            <a:off x="7171902" y="1844307"/>
            <a:ext cx="852070" cy="3633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弧形 30"/>
          <p:cNvSpPr/>
          <p:nvPr/>
        </p:nvSpPr>
        <p:spPr>
          <a:xfrm>
            <a:off x="6867597" y="1992889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>
            <a:off x="6866699" y="1992889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 w="50800">
            <a:solidFill>
              <a:schemeClr val="bg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3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</a:t>
            </a:r>
            <a:r>
              <a:rPr lang="zh-CN" altLang="zh-CN" sz="3200" b="1" dirty="0" smtClean="0"/>
              <a:t>朋友</a:t>
            </a:r>
            <a:r>
              <a:rPr lang="zh-CN" altLang="zh-CN" sz="3200" b="1" dirty="0"/>
              <a:t>圈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719956"/>
            <a:ext cx="7704856" cy="403244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zh-CN" sz="1600" dirty="0" smtClean="0"/>
              <a:t>某</a:t>
            </a:r>
            <a:r>
              <a:rPr lang="zh-CN" altLang="zh-CN" sz="1600" dirty="0"/>
              <a:t>学校有</a:t>
            </a:r>
            <a:r>
              <a:rPr lang="en-US" altLang="zh-CN" sz="1600" dirty="0"/>
              <a:t>N</a:t>
            </a:r>
            <a:r>
              <a:rPr lang="zh-CN" altLang="zh-CN" sz="1600" dirty="0"/>
              <a:t>个学生，形成</a:t>
            </a:r>
            <a:r>
              <a:rPr lang="en-US" altLang="zh-CN" sz="1600" dirty="0"/>
              <a:t>M</a:t>
            </a:r>
            <a:r>
              <a:rPr lang="zh-CN" altLang="zh-CN" sz="1600" dirty="0"/>
              <a:t>个俱乐部。每个俱乐部里的学生有着一定相似的兴趣爱好，形成一个朋友圈。一个学生可以同时属于若干个不同的俱乐部。</a:t>
            </a:r>
            <a:r>
              <a:rPr lang="zh-CN" altLang="zh-CN" sz="1600" dirty="0" smtClean="0"/>
              <a:t>根据</a:t>
            </a:r>
            <a:r>
              <a:rPr lang="zh-CN" altLang="en-US" sz="1600" dirty="0" smtClean="0"/>
              <a:t>“</a:t>
            </a:r>
            <a:r>
              <a:rPr lang="zh-CN" altLang="zh-CN" sz="1600" dirty="0" smtClean="0"/>
              <a:t>我</a:t>
            </a:r>
            <a:r>
              <a:rPr lang="zh-CN" altLang="zh-CN" sz="1600" dirty="0"/>
              <a:t>的朋友的朋友也是我的</a:t>
            </a:r>
            <a:r>
              <a:rPr lang="zh-CN" altLang="zh-CN" sz="1600" dirty="0" smtClean="0"/>
              <a:t>朋友</a:t>
            </a:r>
            <a:r>
              <a:rPr lang="zh-CN" altLang="en-US" sz="1600" dirty="0" smtClean="0"/>
              <a:t>”</a:t>
            </a:r>
            <a:r>
              <a:rPr lang="zh-CN" altLang="zh-CN" sz="1600" dirty="0" smtClean="0"/>
              <a:t>这个</a:t>
            </a:r>
            <a:r>
              <a:rPr lang="zh-CN" altLang="zh-CN" sz="1600" dirty="0"/>
              <a:t>推论可以得出，如果</a:t>
            </a:r>
            <a:r>
              <a:rPr lang="en-US" altLang="zh-CN" sz="1600" dirty="0"/>
              <a:t>A</a:t>
            </a:r>
            <a:r>
              <a:rPr lang="zh-CN" altLang="zh-CN" sz="1600" dirty="0"/>
              <a:t>和</a:t>
            </a:r>
            <a:r>
              <a:rPr lang="en-US" altLang="zh-CN" sz="1600" dirty="0"/>
              <a:t>B</a:t>
            </a:r>
            <a:r>
              <a:rPr lang="zh-CN" altLang="zh-CN" sz="1600" dirty="0"/>
              <a:t>是朋友，且</a:t>
            </a:r>
            <a:r>
              <a:rPr lang="en-US" altLang="zh-CN" sz="1600" dirty="0"/>
              <a:t>B</a:t>
            </a:r>
            <a:r>
              <a:rPr lang="zh-CN" altLang="zh-CN" sz="1600" dirty="0"/>
              <a:t>和</a:t>
            </a:r>
            <a:r>
              <a:rPr lang="en-US" altLang="zh-CN" sz="1600" dirty="0"/>
              <a:t>C</a:t>
            </a:r>
            <a:r>
              <a:rPr lang="zh-CN" altLang="zh-CN" sz="1600" dirty="0"/>
              <a:t>是朋友，则</a:t>
            </a:r>
            <a:r>
              <a:rPr lang="en-US" altLang="zh-CN" sz="1600" dirty="0"/>
              <a:t>A</a:t>
            </a:r>
            <a:r>
              <a:rPr lang="zh-CN" altLang="zh-CN" sz="1600" dirty="0"/>
              <a:t>和</a:t>
            </a:r>
            <a:r>
              <a:rPr lang="en-US" altLang="zh-CN" sz="1600" dirty="0"/>
              <a:t>C</a:t>
            </a:r>
            <a:r>
              <a:rPr lang="zh-CN" altLang="zh-CN" sz="1600" dirty="0"/>
              <a:t>也是朋友。请编写程序计算最大朋友圈中有多少人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2000" b="1" dirty="0">
                <a:solidFill>
                  <a:srgbClr val="C00000"/>
                </a:solidFill>
              </a:rPr>
              <a:t>输入格式</a:t>
            </a:r>
            <a:r>
              <a:rPr lang="en-US" altLang="zh-CN" sz="2000" dirty="0" smtClean="0"/>
              <a:t>:</a:t>
            </a:r>
          </a:p>
          <a:p>
            <a:r>
              <a:rPr lang="zh-CN" altLang="zh-CN" sz="1800" dirty="0"/>
              <a:t>输入的第一行包含两个正整数</a:t>
            </a:r>
            <a:r>
              <a:rPr lang="en-US" altLang="zh-CN" sz="1800" dirty="0"/>
              <a:t>N</a:t>
            </a:r>
            <a:r>
              <a:rPr lang="zh-CN" altLang="zh-CN" sz="1800" dirty="0"/>
              <a:t>（</a:t>
            </a:r>
            <a:r>
              <a:rPr lang="en-US" altLang="zh-CN" sz="1800" dirty="0"/>
              <a:t>≤30000</a:t>
            </a:r>
            <a:r>
              <a:rPr lang="zh-CN" altLang="zh-CN" sz="1800" dirty="0"/>
              <a:t>）和</a:t>
            </a:r>
            <a:r>
              <a:rPr lang="en-US" altLang="zh-CN" sz="1800" dirty="0"/>
              <a:t>M</a:t>
            </a:r>
            <a:r>
              <a:rPr lang="zh-CN" altLang="zh-CN" sz="1800" dirty="0"/>
              <a:t>（</a:t>
            </a:r>
            <a:r>
              <a:rPr lang="en-US" altLang="zh-CN" sz="1800" dirty="0"/>
              <a:t>≤1000</a:t>
            </a:r>
            <a:r>
              <a:rPr lang="zh-CN" altLang="zh-CN" sz="1800" dirty="0"/>
              <a:t>），分别代表学校的</a:t>
            </a:r>
            <a:r>
              <a:rPr lang="zh-CN" altLang="zh-CN" sz="1800" dirty="0" smtClean="0"/>
              <a:t>学生数</a:t>
            </a:r>
            <a:r>
              <a:rPr lang="zh-CN" altLang="zh-CN" sz="1800" dirty="0"/>
              <a:t>和俱乐部的个数。</a:t>
            </a:r>
            <a:r>
              <a:rPr lang="zh-CN" altLang="zh-CN" sz="1800" dirty="0" smtClean="0"/>
              <a:t>后面</a:t>
            </a:r>
            <a:r>
              <a:rPr lang="en-US" altLang="zh-CN" sz="1800" dirty="0" smtClean="0"/>
              <a:t>M</a:t>
            </a:r>
            <a:r>
              <a:rPr lang="zh-CN" altLang="zh-CN" sz="1800" dirty="0" smtClean="0"/>
              <a:t>行</a:t>
            </a:r>
            <a:r>
              <a:rPr lang="zh-CN" altLang="en-US" sz="1800" dirty="0" smtClean="0"/>
              <a:t>，</a:t>
            </a:r>
            <a:r>
              <a:rPr lang="zh-CN" altLang="zh-CN" sz="1800" dirty="0" smtClean="0"/>
              <a:t>每</a:t>
            </a:r>
            <a:r>
              <a:rPr lang="zh-CN" altLang="zh-CN" sz="1800" dirty="0"/>
              <a:t>行按以下格式给出</a:t>
            </a:r>
            <a:r>
              <a:rPr lang="en-US" altLang="zh-CN" sz="1800" dirty="0"/>
              <a:t>1</a:t>
            </a:r>
            <a:r>
              <a:rPr lang="zh-CN" altLang="zh-CN" sz="1800" dirty="0"/>
              <a:t>个俱乐部的信息，其中学生从</a:t>
            </a:r>
            <a:r>
              <a:rPr lang="en-US" altLang="zh-CN" sz="1800" dirty="0"/>
              <a:t>1~N</a:t>
            </a:r>
            <a:r>
              <a:rPr lang="zh-CN" altLang="zh-CN" sz="1800" dirty="0"/>
              <a:t>编号：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 dirty="0" smtClean="0"/>
              <a:t>      </a:t>
            </a:r>
            <a:r>
              <a:rPr lang="zh-CN" altLang="zh-CN" sz="1800" dirty="0" smtClean="0"/>
              <a:t>第</a:t>
            </a:r>
            <a:r>
              <a:rPr lang="en-US" altLang="zh-CN" sz="1800" dirty="0" err="1"/>
              <a:t>i</a:t>
            </a:r>
            <a:r>
              <a:rPr lang="zh-CN" altLang="zh-CN" sz="1800" dirty="0"/>
              <a:t>个俱乐部的人数</a:t>
            </a:r>
            <a:r>
              <a:rPr lang="en-US" altLang="zh-CN" sz="1800" dirty="0" err="1"/>
              <a:t>Mi</a:t>
            </a:r>
            <a:r>
              <a:rPr lang="zh-CN" altLang="zh-CN" sz="1800" dirty="0"/>
              <a:t>（空格）学生</a:t>
            </a:r>
            <a:r>
              <a:rPr lang="en-US" altLang="zh-CN" sz="1800" dirty="0"/>
              <a:t>1</a:t>
            </a:r>
            <a:r>
              <a:rPr lang="zh-CN" altLang="zh-CN" sz="1800" dirty="0"/>
              <a:t>（空格）学生</a:t>
            </a:r>
            <a:r>
              <a:rPr lang="en-US" altLang="zh-CN" sz="1800" dirty="0"/>
              <a:t>2 … </a:t>
            </a:r>
            <a:r>
              <a:rPr lang="zh-CN" altLang="zh-CN" sz="1800" dirty="0"/>
              <a:t>学生</a:t>
            </a:r>
            <a:r>
              <a:rPr lang="en-US" altLang="zh-CN" sz="1800" dirty="0" err="1"/>
              <a:t>Mi</a:t>
            </a:r>
            <a:endParaRPr lang="zh-CN" altLang="zh-CN" sz="1800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2000" b="1" dirty="0">
                <a:solidFill>
                  <a:srgbClr val="C00000"/>
                </a:solidFill>
              </a:rPr>
              <a:t>输出格式</a:t>
            </a:r>
            <a:r>
              <a:rPr lang="en-US" altLang="zh-CN" sz="2000" dirty="0"/>
              <a:t>:</a:t>
            </a:r>
            <a:endParaRPr lang="zh-CN" altLang="zh-CN" sz="2000" dirty="0"/>
          </a:p>
          <a:p>
            <a:r>
              <a:rPr lang="zh-CN" altLang="zh-CN" sz="1800" dirty="0" smtClean="0"/>
              <a:t>输出</a:t>
            </a:r>
            <a:r>
              <a:rPr lang="zh-CN" altLang="en-US" sz="1800" dirty="0" smtClean="0"/>
              <a:t>为</a:t>
            </a:r>
            <a:r>
              <a:rPr lang="zh-CN" altLang="zh-CN" sz="1800" dirty="0" smtClean="0"/>
              <a:t>一</a:t>
            </a:r>
            <a:r>
              <a:rPr lang="zh-CN" altLang="zh-CN" sz="1800" dirty="0"/>
              <a:t>个整数，表示在最大朋友圈中有多少人</a:t>
            </a:r>
            <a:r>
              <a:rPr lang="zh-CN" altLang="zh-CN" sz="1800" dirty="0" smtClean="0"/>
              <a:t>。</a:t>
            </a:r>
            <a:endParaRPr lang="zh-CN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05" y="1864052"/>
            <a:ext cx="1800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集的实现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C8A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28749" y="754247"/>
            <a:ext cx="7527640" cy="4253902"/>
          </a:xfrm>
          <a:prstGeom prst="rect">
            <a:avLst/>
          </a:prstGeom>
          <a:solidFill>
            <a:schemeClr val="bg1"/>
          </a:solidFill>
        </p:spPr>
        <p:txBody>
          <a:bodyPr vert="horz" lIns="80229" tIns="40115" rIns="80229" bIns="40115" rtlCol="0">
            <a:noAutofit/>
          </a:bodyPr>
          <a:lstStyle>
            <a:lvl1pPr marL="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132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200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332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464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05965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0665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0797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09290" indent="0" algn="ctr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void </a:t>
            </a:r>
            <a:r>
              <a:rPr lang="en-US" altLang="zh-CN" sz="1800" dirty="0">
                <a:solidFill>
                  <a:schemeClr val="tx1"/>
                </a:solidFill>
              </a:rPr>
              <a:t>Union(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en-US" altLang="zh-CN" sz="1800" dirty="0" smtClean="0">
                <a:solidFill>
                  <a:schemeClr val="tx1"/>
                </a:solidFill>
              </a:rPr>
              <a:t>)  /*</a:t>
            </a:r>
            <a:r>
              <a:rPr lang="en-US" altLang="zh-CN" sz="1800" dirty="0">
                <a:solidFill>
                  <a:schemeClr val="tx1"/>
                </a:solidFill>
              </a:rPr>
              <a:t> </a:t>
            </a:r>
            <a:r>
              <a:rPr lang="zh-CN" altLang="zh-CN" sz="1800" dirty="0">
                <a:solidFill>
                  <a:schemeClr val="tx1"/>
                </a:solidFill>
              </a:rPr>
              <a:t>按秩合并</a:t>
            </a:r>
            <a:r>
              <a:rPr lang="en-US" altLang="zh-CN" sz="1800" dirty="0" err="1">
                <a:solidFill>
                  <a:schemeClr val="tx1"/>
                </a:solidFill>
              </a:rPr>
              <a:t>x,y</a:t>
            </a:r>
            <a:r>
              <a:rPr lang="zh-CN" altLang="zh-CN" sz="1800" dirty="0">
                <a:solidFill>
                  <a:schemeClr val="tx1"/>
                </a:solidFill>
              </a:rPr>
              <a:t>所在的集合</a:t>
            </a:r>
            <a:r>
              <a:rPr lang="en-US" altLang="zh-CN" sz="1800" dirty="0" smtClean="0">
                <a:solidFill>
                  <a:schemeClr val="tx1"/>
                </a:solidFill>
              </a:rPr>
              <a:t>*/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x = Find_Set(x);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y </a:t>
            </a:r>
            <a:r>
              <a:rPr lang="en-US" altLang="zh-CN" sz="2000" dirty="0">
                <a:solidFill>
                  <a:schemeClr val="tx1"/>
                </a:solidFill>
              </a:rPr>
              <a:t>= Find_Set(y);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if </a:t>
            </a:r>
            <a:r>
              <a:rPr lang="en-US" altLang="zh-CN" sz="2000" dirty="0">
                <a:solidFill>
                  <a:schemeClr val="tx1"/>
                </a:solidFill>
              </a:rPr>
              <a:t>(x == y) return</a:t>
            </a:r>
            <a:r>
              <a:rPr lang="en-US" altLang="zh-CN" sz="2000" dirty="0" smtClean="0">
                <a:solidFill>
                  <a:schemeClr val="tx1"/>
                </a:solidFill>
              </a:rPr>
              <a:t>;                     //x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是同一集合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if </a:t>
            </a:r>
            <a:r>
              <a:rPr lang="en-US" altLang="zh-CN" sz="2000" dirty="0">
                <a:solidFill>
                  <a:schemeClr val="tx1"/>
                </a:solidFill>
              </a:rPr>
              <a:t>(rank[x] &gt; rank[y</a:t>
            </a:r>
            <a:r>
              <a:rPr lang="en-US" altLang="zh-CN" sz="2000" dirty="0" smtClean="0">
                <a:solidFill>
                  <a:schemeClr val="tx1"/>
                </a:solidFill>
              </a:rPr>
              <a:t>])   { 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father[y</a:t>
            </a:r>
            <a:r>
              <a:rPr lang="en-US" altLang="zh-CN" sz="2000" dirty="0">
                <a:solidFill>
                  <a:schemeClr val="tx1"/>
                </a:solidFill>
              </a:rPr>
              <a:t>] = x</a:t>
            </a:r>
            <a:r>
              <a:rPr lang="en-US" altLang="zh-CN" sz="2000" dirty="0" smtClean="0">
                <a:solidFill>
                  <a:schemeClr val="tx1"/>
                </a:solidFill>
              </a:rPr>
              <a:t>;                 //y</a:t>
            </a:r>
            <a:r>
              <a:rPr lang="zh-CN" altLang="en-US" sz="2000" dirty="0" smtClean="0">
                <a:solidFill>
                  <a:schemeClr val="tx1"/>
                </a:solidFill>
              </a:rPr>
              <a:t>并入</a:t>
            </a:r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rank[x</a:t>
            </a:r>
            <a:r>
              <a:rPr lang="en-US" altLang="zh-CN" sz="2000" dirty="0">
                <a:solidFill>
                  <a:schemeClr val="tx1"/>
                </a:solidFill>
              </a:rPr>
              <a:t>] += rank[y</a:t>
            </a:r>
            <a:r>
              <a:rPr lang="en-US" altLang="zh-CN" sz="2000" dirty="0" smtClean="0">
                <a:solidFill>
                  <a:schemeClr val="tx1"/>
                </a:solidFill>
              </a:rPr>
              <a:t>];       //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秩为元素个数</a:t>
            </a:r>
            <a:r>
              <a:rPr lang="zh-CN" altLang="en-US" sz="2000" dirty="0" smtClean="0">
                <a:solidFill>
                  <a:schemeClr val="tx1"/>
                </a:solidFill>
              </a:rPr>
              <a:t>，仅需修改根的秩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else {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father[x</a:t>
            </a:r>
            <a:r>
              <a:rPr lang="en-US" altLang="zh-CN" sz="2000" dirty="0">
                <a:solidFill>
                  <a:schemeClr val="tx1"/>
                </a:solidFill>
              </a:rPr>
              <a:t>] = y</a:t>
            </a:r>
            <a:r>
              <a:rPr lang="en-US" altLang="zh-CN" sz="2000" dirty="0" smtClean="0">
                <a:solidFill>
                  <a:schemeClr val="tx1"/>
                </a:solidFill>
              </a:rPr>
              <a:t>;                 //x</a:t>
            </a:r>
            <a:r>
              <a:rPr lang="zh-CN" altLang="en-US" sz="2000" dirty="0" smtClean="0">
                <a:solidFill>
                  <a:schemeClr val="tx1"/>
                </a:solidFill>
              </a:rPr>
              <a:t>并入</a:t>
            </a:r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rank[y] </a:t>
            </a:r>
            <a:r>
              <a:rPr lang="en-US" altLang="zh-CN" sz="2000" dirty="0">
                <a:solidFill>
                  <a:schemeClr val="tx1"/>
                </a:solidFill>
              </a:rPr>
              <a:t>+= </a:t>
            </a:r>
            <a:r>
              <a:rPr lang="en-US" altLang="zh-CN" sz="2000" dirty="0" smtClean="0">
                <a:solidFill>
                  <a:schemeClr val="tx1"/>
                </a:solidFill>
              </a:rPr>
              <a:t>rank[x</a:t>
            </a:r>
            <a:r>
              <a:rPr lang="en-US" altLang="zh-CN" sz="2000" dirty="0">
                <a:solidFill>
                  <a:schemeClr val="tx1"/>
                </a:solidFill>
              </a:rPr>
              <a:t>];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//</a:t>
            </a:r>
            <a:r>
              <a:rPr lang="zh-CN" altLang="en-US" sz="2000" dirty="0">
                <a:solidFill>
                  <a:schemeClr val="tx1"/>
                </a:solidFill>
              </a:rPr>
              <a:t>秩为元素个数，</a:t>
            </a:r>
            <a:r>
              <a:rPr lang="zh-CN" altLang="en-US" sz="2000" dirty="0" smtClean="0">
                <a:solidFill>
                  <a:schemeClr val="tx1"/>
                </a:solidFill>
              </a:rPr>
              <a:t>仅</a:t>
            </a:r>
            <a:r>
              <a:rPr lang="zh-CN" altLang="en-US" sz="2000" dirty="0">
                <a:solidFill>
                  <a:schemeClr val="tx1"/>
                </a:solidFill>
              </a:rPr>
              <a:t>需修改根的</a:t>
            </a:r>
            <a:r>
              <a:rPr lang="zh-CN" altLang="en-US" sz="2000" dirty="0" smtClean="0">
                <a:solidFill>
                  <a:schemeClr val="tx1"/>
                </a:solidFill>
              </a:rPr>
              <a:t>秩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}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39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</a:t>
            </a:r>
            <a:r>
              <a:rPr lang="zh-CN" altLang="zh-CN" sz="3200" b="1" dirty="0" smtClean="0"/>
              <a:t>朋友</a:t>
            </a:r>
            <a:r>
              <a:rPr lang="zh-CN" altLang="zh-CN" sz="3200" b="1" dirty="0"/>
              <a:t>圈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403244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zh-CN" sz="2000" dirty="0" smtClean="0"/>
              <a:t>某</a:t>
            </a:r>
            <a:r>
              <a:rPr lang="zh-CN" altLang="zh-CN" sz="2000" dirty="0"/>
              <a:t>学校有</a:t>
            </a:r>
            <a:r>
              <a:rPr lang="en-US" altLang="zh-CN" sz="2000" dirty="0"/>
              <a:t>N</a:t>
            </a:r>
            <a:r>
              <a:rPr lang="zh-CN" altLang="zh-CN" sz="2000" dirty="0"/>
              <a:t>个学生，形成</a:t>
            </a:r>
            <a:r>
              <a:rPr lang="en-US" altLang="zh-CN" sz="2000" dirty="0"/>
              <a:t>M</a:t>
            </a:r>
            <a:r>
              <a:rPr lang="zh-CN" altLang="zh-CN" sz="2000" dirty="0"/>
              <a:t>个俱乐部。每个俱乐部里的学生有着一定相似的兴趣爱好，形成一个朋友圈。一个学生可以同时属于若干个不同的俱乐部。</a:t>
            </a:r>
            <a:r>
              <a:rPr lang="zh-CN" altLang="zh-CN" sz="2000" dirty="0" smtClean="0"/>
              <a:t>根据</a:t>
            </a:r>
            <a:r>
              <a:rPr lang="zh-CN" altLang="en-US" sz="2000" dirty="0" smtClean="0"/>
              <a:t>“</a:t>
            </a:r>
            <a:r>
              <a:rPr lang="zh-CN" altLang="zh-CN" sz="2000" dirty="0" smtClean="0"/>
              <a:t>我</a:t>
            </a:r>
            <a:r>
              <a:rPr lang="zh-CN" altLang="zh-CN" sz="2000" dirty="0"/>
              <a:t>的朋友的朋友也是我的</a:t>
            </a:r>
            <a:r>
              <a:rPr lang="zh-CN" altLang="zh-CN" sz="2000" dirty="0" smtClean="0"/>
              <a:t>朋友</a:t>
            </a:r>
            <a:r>
              <a:rPr lang="zh-CN" altLang="en-US" sz="2000" dirty="0" smtClean="0"/>
              <a:t>”</a:t>
            </a:r>
            <a:r>
              <a:rPr lang="zh-CN" altLang="zh-CN" sz="2000" dirty="0" smtClean="0"/>
              <a:t>这个</a:t>
            </a:r>
            <a:r>
              <a:rPr lang="zh-CN" altLang="zh-CN" sz="2000" dirty="0"/>
              <a:t>推论可以得出，如果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是朋友，且</a:t>
            </a:r>
            <a:r>
              <a:rPr lang="en-US" altLang="zh-CN" sz="2000" dirty="0"/>
              <a:t>B</a:t>
            </a:r>
            <a:r>
              <a:rPr lang="zh-CN" altLang="zh-CN" sz="2000" dirty="0"/>
              <a:t>和</a:t>
            </a:r>
            <a:r>
              <a:rPr lang="en-US" altLang="zh-CN" sz="2000" dirty="0"/>
              <a:t>C</a:t>
            </a:r>
            <a:r>
              <a:rPr lang="zh-CN" altLang="zh-CN" sz="2000" dirty="0"/>
              <a:t>是朋友，则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C</a:t>
            </a:r>
            <a:r>
              <a:rPr lang="zh-CN" altLang="zh-CN" sz="2000" dirty="0"/>
              <a:t>也是朋友。请编写程序计算最大朋友圈中有多少人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初始时，每个学生各自为一个集合</a:t>
            </a:r>
            <a:endParaRPr lang="en-US" altLang="zh-CN" sz="18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对于一个俱乐部的每个学生，查找其所在集合，若与该俱乐部的其他成员不在同一个集合中，则合并这两个集合</a:t>
            </a:r>
            <a:endParaRPr lang="en-US" altLang="zh-CN" sz="18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6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例题：家庭房产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2"/>
            <a:ext cx="7848872" cy="403244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给定</a:t>
            </a:r>
            <a:r>
              <a:rPr lang="zh-CN" altLang="en-US" sz="2000" dirty="0"/>
              <a:t>每个人的家庭成员和其自己名下的房产，</a:t>
            </a:r>
            <a:r>
              <a:rPr lang="zh-CN" altLang="en-US" sz="2000" dirty="0" smtClean="0"/>
              <a:t>请统计</a:t>
            </a:r>
            <a:r>
              <a:rPr lang="zh-CN" altLang="en-US" sz="2000" dirty="0"/>
              <a:t>出每个家庭的人口数、人均房产面积及房产套数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zh-CN" altLang="zh-CN" sz="2400" b="1" dirty="0">
                <a:solidFill>
                  <a:srgbClr val="C00000"/>
                </a:solidFill>
              </a:rPr>
              <a:t>输入格式</a:t>
            </a:r>
            <a:r>
              <a:rPr lang="en-US" altLang="zh-CN" sz="2400" dirty="0"/>
              <a:t>:</a:t>
            </a:r>
          </a:p>
          <a:p>
            <a:r>
              <a:rPr lang="zh-CN" altLang="en-US" sz="2000" dirty="0" smtClean="0"/>
              <a:t>输入</a:t>
            </a:r>
            <a:r>
              <a:rPr lang="zh-CN" altLang="en-US" sz="2000" dirty="0"/>
              <a:t>第一行给出一个正整数</a:t>
            </a:r>
            <a:r>
              <a:rPr lang="en-US" altLang="zh-CN" sz="2000" i="1" dirty="0"/>
              <a:t>N</a:t>
            </a:r>
            <a:r>
              <a:rPr lang="zh-CN" altLang="en-US" sz="2000" dirty="0"/>
              <a:t>（≤</a:t>
            </a:r>
            <a:r>
              <a:rPr lang="en-US" altLang="zh-CN" sz="2000" dirty="0"/>
              <a:t>1000</a:t>
            </a:r>
            <a:r>
              <a:rPr lang="zh-CN" altLang="en-US" sz="2000" dirty="0"/>
              <a:t>），随后</a:t>
            </a:r>
            <a:r>
              <a:rPr lang="en-US" altLang="zh-CN" sz="2000" i="1" dirty="0"/>
              <a:t>N</a:t>
            </a:r>
            <a:r>
              <a:rPr lang="zh-CN" altLang="en-US" sz="2000" dirty="0"/>
              <a:t>行，每行按下列格式给出一个人的房产：</a:t>
            </a:r>
            <a:endParaRPr lang="zh-CN" altLang="zh-CN" sz="2000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dirty="0" smtClean="0"/>
              <a:t>      编号 </a:t>
            </a:r>
            <a:r>
              <a:rPr lang="zh-CN" altLang="en-US" sz="2000" dirty="0"/>
              <a:t>父 母 </a:t>
            </a:r>
            <a:r>
              <a:rPr lang="en-US" altLang="zh-CN" sz="2000" dirty="0"/>
              <a:t>k </a:t>
            </a:r>
            <a:r>
              <a:rPr lang="zh-CN" altLang="en-US" sz="2000" dirty="0"/>
              <a:t>孩子</a:t>
            </a:r>
            <a:r>
              <a:rPr lang="en-US" altLang="zh-CN" sz="2000" dirty="0"/>
              <a:t>1 ... </a:t>
            </a:r>
            <a:r>
              <a:rPr lang="zh-CN" altLang="en-US" sz="2000" dirty="0"/>
              <a:t>孩子</a:t>
            </a:r>
            <a:r>
              <a:rPr lang="en-US" altLang="zh-CN" sz="2000" dirty="0"/>
              <a:t>k </a:t>
            </a:r>
            <a:r>
              <a:rPr lang="zh-CN" altLang="en-US" sz="2000" dirty="0"/>
              <a:t>房产套数 </a:t>
            </a:r>
            <a:r>
              <a:rPr lang="zh-CN" altLang="en-US" sz="2000" dirty="0" smtClean="0"/>
              <a:t>总面积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000" dirty="0" smtClean="0"/>
              <a:t>    </a:t>
            </a:r>
            <a:r>
              <a:rPr lang="zh-CN" altLang="en-US" sz="1800" dirty="0" smtClean="0"/>
              <a:t>其中，编号</a:t>
            </a:r>
            <a:r>
              <a:rPr lang="zh-CN" altLang="en-US" sz="1800" dirty="0"/>
              <a:t>是每个人独有的一个</a:t>
            </a:r>
            <a:r>
              <a:rPr lang="en-US" altLang="zh-CN" sz="1800" dirty="0"/>
              <a:t>4</a:t>
            </a:r>
            <a:r>
              <a:rPr lang="zh-CN" altLang="en-US" sz="1800" dirty="0"/>
              <a:t>位数</a:t>
            </a:r>
            <a:r>
              <a:rPr lang="zh-CN" altLang="en-US" sz="1800" dirty="0" smtClean="0"/>
              <a:t>的正整数；</a:t>
            </a:r>
            <a:endParaRPr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父、母</a:t>
            </a:r>
            <a:r>
              <a:rPr lang="zh-CN" altLang="en-US" sz="1800" dirty="0"/>
              <a:t>分别是该编号对应</a:t>
            </a:r>
            <a:r>
              <a:rPr lang="zh-CN" altLang="en-US" sz="1800" dirty="0" smtClean="0"/>
              <a:t>的人</a:t>
            </a:r>
            <a:r>
              <a:rPr lang="zh-CN" altLang="en-US" sz="1800" dirty="0"/>
              <a:t>的父母的编号（如果已经过世，</a:t>
            </a:r>
            <a:r>
              <a:rPr lang="zh-CN" altLang="en-US" sz="1800" dirty="0" smtClean="0"/>
              <a:t>则为</a:t>
            </a:r>
            <a:r>
              <a:rPr lang="en-US" altLang="zh-CN" sz="1800" dirty="0" smtClean="0"/>
              <a:t>-1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k</a:t>
            </a:r>
            <a:r>
              <a:rPr lang="zh-CN" altLang="en-US" sz="1800" dirty="0"/>
              <a:t>（</a:t>
            </a:r>
            <a:r>
              <a:rPr lang="en-US" altLang="zh-CN" sz="1800" dirty="0"/>
              <a:t>0≤k≤5</a:t>
            </a:r>
            <a:r>
              <a:rPr lang="zh-CN" altLang="en-US" sz="1800" dirty="0"/>
              <a:t>）是该人的子女的个数；孩子</a:t>
            </a:r>
            <a:r>
              <a:rPr lang="en-US" altLang="zh-CN" sz="1800" dirty="0" err="1"/>
              <a:t>i</a:t>
            </a:r>
            <a:r>
              <a:rPr lang="zh-CN" altLang="en-US" sz="1800" dirty="0"/>
              <a:t>是其子女的编号</a:t>
            </a:r>
            <a:r>
              <a:rPr lang="zh-CN" altLang="en-US" sz="1800" dirty="0" smtClean="0"/>
              <a:t>。</a:t>
            </a:r>
            <a:endParaRPr lang="zh-CN" altLang="zh-CN" sz="18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02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例题：家庭房产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1"/>
            <a:ext cx="7848872" cy="4176341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给定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每个人的家庭成员和其自己名下的房产，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请统计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出每个家庭的人口数、人均房产面积及房产套数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1" y="690904"/>
            <a:ext cx="5518686" cy="42033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438" y="677299"/>
            <a:ext cx="4971609" cy="43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7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24226">
            <a:off x="-2167111" y="-642494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17887734">
            <a:off x="7581939" y="2465087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20124282">
            <a:off x="2796297" y="426128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20578346">
            <a:off x="-2439407" y="-1410669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19781444">
            <a:off x="-1727553" y="-1499741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20621168">
            <a:off x="5646840" y="4486285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3840724" y="575940"/>
            <a:ext cx="1421283" cy="13485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1299429" y="2088108"/>
            <a:ext cx="6503875" cy="1446384"/>
          </a:xfrm>
          <a:prstGeom prst="rect">
            <a:avLst/>
          </a:prstGeom>
        </p:spPr>
        <p:txBody>
          <a:bodyPr wrap="square" lIns="91276" tIns="45638" rIns="91276" bIns="45638">
            <a:spAutoFit/>
          </a:bodyPr>
          <a:lstStyle/>
          <a:p>
            <a:pPr algn="ctr" defTabSz="1091565">
              <a:defRPr/>
            </a:pPr>
            <a:r>
              <a:rPr lang="zh-CN" altLang="en-US" sz="8800" b="1" dirty="0">
                <a:solidFill>
                  <a:prstClr val="black"/>
                </a:solidFill>
                <a:latin typeface="+mj-ea"/>
                <a:ea typeface="+mj-ea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125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1052624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284C8A"/>
                </a:solidFill>
                <a:latin typeface="+mn-ea"/>
                <a:sym typeface="inpin heiti" panose="00000500000000000000" pitchFamily="2" charset="-122"/>
              </a:rPr>
              <a:t>并查</a:t>
            </a:r>
            <a:r>
              <a:rPr lang="zh-CN" altLang="en-US" sz="3200" b="1" dirty="0" smtClean="0">
                <a:solidFill>
                  <a:srgbClr val="284C8A"/>
                </a:solidFill>
                <a:latin typeface="+mn-ea"/>
                <a:sym typeface="inpin heiti" panose="00000500000000000000" pitchFamily="2" charset="-122"/>
              </a:rPr>
              <a:t>集</a:t>
            </a:r>
            <a:r>
              <a:rPr lang="en-US" altLang="zh-CN" sz="32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union-find sets</a:t>
            </a:r>
            <a:endParaRPr lang="zh-CN" altLang="en-US" sz="32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  <a:p>
            <a:pPr algn="ctr">
              <a:defRPr/>
            </a:pP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一</a:t>
            </a:r>
            <a:r>
              <a:rPr lang="zh-CN" altLang="zh-CN" sz="2200" dirty="0"/>
              <a:t>种</a:t>
            </a:r>
            <a:r>
              <a:rPr lang="zh-CN" altLang="zh-CN" sz="2200" dirty="0" smtClean="0"/>
              <a:t>简单</a:t>
            </a:r>
            <a:r>
              <a:rPr lang="zh-CN" altLang="en-US" sz="2200" dirty="0" smtClean="0"/>
              <a:t>且</a:t>
            </a:r>
            <a:r>
              <a:rPr lang="zh-CN" altLang="zh-CN" sz="2200" dirty="0" smtClean="0"/>
              <a:t>用途</a:t>
            </a:r>
            <a:r>
              <a:rPr lang="zh-CN" altLang="zh-CN" sz="2200" dirty="0"/>
              <a:t>广泛的</a:t>
            </a:r>
            <a:r>
              <a:rPr lang="zh-CN" altLang="zh-CN" sz="2200" dirty="0" smtClean="0"/>
              <a:t>集合</a:t>
            </a:r>
            <a:r>
              <a:rPr lang="zh-CN" altLang="en-US" sz="2200" dirty="0" smtClean="0"/>
              <a:t>概念。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并</a:t>
            </a:r>
            <a:r>
              <a:rPr lang="zh-CN" altLang="zh-CN" sz="2200" dirty="0"/>
              <a:t>查集是若干个不相交集合，能够实现较快的合并和判断元素所在集合的</a:t>
            </a:r>
            <a:r>
              <a:rPr lang="zh-CN" altLang="zh-CN" sz="2200" dirty="0" smtClean="0"/>
              <a:t>操作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85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的三个操作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80" y="739184"/>
            <a:ext cx="7927309" cy="422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dirty="0" err="1" smtClean="0"/>
              <a:t>Make_Set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每一个元素初始化为一个集合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每个</a:t>
            </a:r>
            <a:r>
              <a:rPr lang="zh-CN" altLang="zh-CN" sz="2000" dirty="0"/>
              <a:t>元素的</a:t>
            </a:r>
            <a:r>
              <a:rPr lang="zh-CN" altLang="zh-CN" sz="2000" dirty="0" smtClean="0"/>
              <a:t>父</a:t>
            </a:r>
            <a:r>
              <a:rPr lang="zh-CN" altLang="en-US" sz="2000" dirty="0" smtClean="0"/>
              <a:t>结</a:t>
            </a:r>
            <a:r>
              <a:rPr lang="zh-CN" altLang="zh-CN" sz="2000" dirty="0" smtClean="0"/>
              <a:t>点</a:t>
            </a:r>
            <a:r>
              <a:rPr lang="zh-CN" altLang="zh-CN" sz="2000" dirty="0"/>
              <a:t>是</a:t>
            </a:r>
            <a:r>
              <a:rPr lang="zh-CN" altLang="zh-CN" sz="2000" dirty="0" smtClean="0"/>
              <a:t>它</a:t>
            </a:r>
            <a:r>
              <a:rPr lang="zh-CN" altLang="en-US" sz="2000" dirty="0" smtClean="0"/>
              <a:t>自身</a:t>
            </a:r>
            <a:r>
              <a:rPr lang="zh-CN" altLang="zh-CN" sz="2000" dirty="0" smtClean="0"/>
              <a:t>，每个</a:t>
            </a:r>
            <a:r>
              <a:rPr lang="zh-CN" altLang="zh-CN" sz="2000" dirty="0"/>
              <a:t>元素的祖先节点也是</a:t>
            </a:r>
            <a:r>
              <a:rPr lang="zh-CN" altLang="zh-CN" sz="2000" dirty="0" smtClean="0"/>
              <a:t>它</a:t>
            </a:r>
            <a:r>
              <a:rPr lang="zh-CN" altLang="en-US" sz="2000" dirty="0" smtClean="0"/>
              <a:t>自</a:t>
            </a:r>
            <a:r>
              <a:rPr lang="zh-CN" altLang="zh-CN" sz="2000" dirty="0" smtClean="0"/>
              <a:t>身</a:t>
            </a:r>
            <a:r>
              <a:rPr lang="zh-CN" altLang="zh-CN" sz="2000" dirty="0"/>
              <a:t>（也可以根据情况而变</a:t>
            </a:r>
            <a:r>
              <a:rPr lang="zh-CN" altLang="zh-CN" sz="2000" dirty="0" smtClean="0"/>
              <a:t>）</a:t>
            </a:r>
          </a:p>
          <a:p>
            <a:pPr latinLnBrk="1"/>
            <a:r>
              <a:rPr lang="en-US" altLang="zh-CN" dirty="0" smtClean="0"/>
              <a:t>Find_Set(x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 latinLnBrk="1">
              <a:buFont typeface="Wingdings" panose="05000000000000000000" pitchFamily="2" charset="2"/>
              <a:buChar char=""/>
            </a:pPr>
            <a:r>
              <a:rPr lang="zh-CN" altLang="zh-CN" sz="2000" dirty="0" smtClean="0"/>
              <a:t>查找元素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所在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集</a:t>
            </a:r>
            <a:r>
              <a:rPr lang="zh-CN" altLang="en-US" sz="2000" dirty="0" smtClean="0"/>
              <a:t>合，即</a:t>
            </a:r>
            <a:r>
              <a:rPr lang="zh-CN" altLang="zh-CN" sz="2000" dirty="0" smtClean="0"/>
              <a:t>找到</a:t>
            </a:r>
            <a:r>
              <a:rPr lang="zh-CN" altLang="zh-CN" sz="2000" dirty="0"/>
              <a:t>这个元素所在集合的</a:t>
            </a:r>
            <a:r>
              <a:rPr lang="zh-CN" altLang="zh-CN" sz="2000" dirty="0" smtClean="0"/>
              <a:t>祖先</a:t>
            </a:r>
            <a:endParaRPr lang="en-US" altLang="zh-CN" sz="2000" dirty="0" smtClean="0"/>
          </a:p>
          <a:p>
            <a:pPr lvl="1" latinLnBrk="1">
              <a:buFont typeface="Wingdings" panose="05000000000000000000" pitchFamily="2" charset="2"/>
              <a:buChar char=""/>
            </a:pPr>
            <a:r>
              <a:rPr lang="zh-CN" altLang="zh-CN" sz="2000" dirty="0"/>
              <a:t>判断两个元素是否属于同一集合，只要</a:t>
            </a:r>
            <a:r>
              <a:rPr lang="zh-CN" altLang="zh-CN" sz="2000" dirty="0" smtClean="0"/>
              <a:t>看</a:t>
            </a:r>
            <a:r>
              <a:rPr lang="zh-CN" altLang="en-US" sz="2000" dirty="0" smtClean="0"/>
              <a:t>它</a:t>
            </a:r>
            <a:r>
              <a:rPr lang="zh-CN" altLang="zh-CN" sz="2000" dirty="0" smtClean="0"/>
              <a:t>们</a:t>
            </a:r>
            <a:r>
              <a:rPr lang="zh-CN" altLang="zh-CN" sz="2000" dirty="0"/>
              <a:t>所在集合的祖先是否</a:t>
            </a:r>
            <a:r>
              <a:rPr lang="zh-CN" altLang="zh-CN" sz="2000" dirty="0" smtClean="0"/>
              <a:t>相同</a:t>
            </a:r>
            <a:endParaRPr lang="en-US" altLang="zh-CN" sz="2000" dirty="0"/>
          </a:p>
          <a:p>
            <a:pPr latinLnBrk="1"/>
            <a:r>
              <a:rPr lang="en-US" altLang="zh-CN" dirty="0"/>
              <a:t>Union(</a:t>
            </a:r>
            <a:r>
              <a:rPr lang="en-US" altLang="zh-CN" dirty="0" err="1"/>
              <a:t>x,y</a:t>
            </a:r>
            <a:r>
              <a:rPr lang="en-US" altLang="zh-CN" dirty="0" smtClean="0"/>
              <a:t>)</a:t>
            </a: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2000" dirty="0" smtClean="0"/>
              <a:t>合并</a:t>
            </a:r>
            <a:r>
              <a:rPr lang="en-US" altLang="zh-CN" sz="2000" dirty="0" err="1"/>
              <a:t>x,y</a:t>
            </a:r>
            <a:r>
              <a:rPr lang="zh-CN" altLang="zh-CN" sz="2000" dirty="0"/>
              <a:t>所在的两个</a:t>
            </a:r>
            <a:r>
              <a:rPr lang="zh-CN" altLang="zh-CN" sz="2000" dirty="0" smtClean="0"/>
              <a:t>集合</a:t>
            </a:r>
            <a:endParaRPr lang="en-US" altLang="zh-CN" sz="2000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2000" dirty="0" smtClean="0"/>
              <a:t>使</a:t>
            </a:r>
            <a:r>
              <a:rPr lang="zh-CN" altLang="zh-CN" sz="2000" dirty="0"/>
              <a:t>一个集合的祖先成为另一个集合的</a:t>
            </a:r>
            <a:r>
              <a:rPr lang="zh-CN" altLang="zh-CN" sz="2000" dirty="0" smtClean="0"/>
              <a:t>祖先</a:t>
            </a:r>
            <a:r>
              <a:rPr lang="zh-CN" altLang="en-US" sz="2000" dirty="0" smtClean="0"/>
              <a:t>即可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879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7056784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find_set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00" y="791964"/>
            <a:ext cx="79917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zh-CN" altLang="en-US" sz="2200" dirty="0" smtClean="0"/>
              <a:t>用树表示集合，表示出每个结点的父关系，根结点的父为自己，同时将根结点作为树（集合）的标识</a:t>
            </a:r>
            <a:endParaRPr lang="en-US" altLang="zh-CN" sz="2200" dirty="0" smtClean="0"/>
          </a:p>
          <a:p>
            <a:pPr latinLnBrk="1"/>
            <a:r>
              <a:rPr lang="zh-CN" altLang="en-US" sz="2000" dirty="0" smtClean="0"/>
              <a:t>例如，集合</a:t>
            </a:r>
            <a:r>
              <a:rPr lang="en-US" altLang="zh-CN" sz="2000" dirty="0" smtClean="0"/>
              <a:t>S1 </a:t>
            </a:r>
            <a:r>
              <a:rPr lang="en-US" altLang="zh-CN" sz="2000" dirty="0"/>
              <a:t>= {1,3,6,9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，集合</a:t>
            </a:r>
            <a:r>
              <a:rPr lang="en-US" altLang="zh-CN" sz="2000" dirty="0"/>
              <a:t>S2 = {2,8,10,5</a:t>
            </a: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996823" y="2855812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2588465" y="2859561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588466" y="2342638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2175439" y="2849050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 flipH="1">
            <a:off x="2364450" y="2605371"/>
            <a:ext cx="269858" cy="24952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2762308" y="2642489"/>
            <a:ext cx="0" cy="203231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2888904" y="2605372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5469594" y="2818704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5208562" y="2303197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4847986" y="2809609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 flipH="1">
            <a:off x="5056161" y="2605372"/>
            <a:ext cx="253796" cy="208946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>
            <a:off x="5416029" y="2587942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弧形 2"/>
          <p:cNvSpPr/>
          <p:nvPr/>
        </p:nvSpPr>
        <p:spPr>
          <a:xfrm>
            <a:off x="5208562" y="2095709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/>
          <p:cNvSpPr/>
          <p:nvPr/>
        </p:nvSpPr>
        <p:spPr>
          <a:xfrm>
            <a:off x="2593008" y="2127331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32915" y="3457459"/>
            <a:ext cx="158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father[1] = 1</a:t>
            </a:r>
          </a:p>
          <a:p>
            <a:r>
              <a:rPr lang="en-US" altLang="zh-CN" sz="1800" dirty="0" smtClean="0"/>
              <a:t>father[3] = 1</a:t>
            </a:r>
          </a:p>
          <a:p>
            <a:r>
              <a:rPr lang="en-US" altLang="zh-CN" sz="1800" dirty="0" smtClean="0"/>
              <a:t>father[6] = 1</a:t>
            </a:r>
          </a:p>
          <a:p>
            <a:r>
              <a:rPr lang="en-US" altLang="zh-CN" sz="1800" dirty="0" smtClean="0"/>
              <a:t>father[9] = 1 </a:t>
            </a:r>
            <a:endParaRPr lang="zh-CN" altLang="en-US" sz="1800" dirty="0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5649832" y="3112419"/>
            <a:ext cx="19537" cy="30667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5"/>
          <p:cNvSpPr>
            <a:spLocks noChangeArrowheads="1"/>
          </p:cNvSpPr>
          <p:nvPr/>
        </p:nvSpPr>
        <p:spPr bwMode="auto">
          <a:xfrm>
            <a:off x="5507403" y="3419092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86848" y="3419092"/>
            <a:ext cx="158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father[2] = 2</a:t>
            </a:r>
          </a:p>
          <a:p>
            <a:r>
              <a:rPr lang="en-US" altLang="zh-CN" sz="1800" dirty="0"/>
              <a:t>father[5] = 10</a:t>
            </a:r>
            <a:endParaRPr lang="en-US" altLang="zh-CN" sz="1800" dirty="0" smtClean="0"/>
          </a:p>
          <a:p>
            <a:r>
              <a:rPr lang="en-US" altLang="zh-CN" sz="1800" dirty="0" smtClean="0"/>
              <a:t>father[8] = 2</a:t>
            </a:r>
          </a:p>
          <a:p>
            <a:r>
              <a:rPr lang="en-US" altLang="zh-CN" sz="1800" dirty="0" smtClean="0"/>
              <a:t>father[10] = 2</a:t>
            </a:r>
          </a:p>
        </p:txBody>
      </p:sp>
    </p:spTree>
    <p:extLst>
      <p:ext uri="{BB962C8B-B14F-4D97-AF65-F5344CB8AC3E}">
        <p14:creationId xmlns:p14="http://schemas.microsoft.com/office/powerpoint/2010/main" val="53510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7056784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 err="1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find_set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）操作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00" y="791964"/>
            <a:ext cx="7991789" cy="212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dirty="0" err="1" smtClean="0"/>
              <a:t>Find_set</a:t>
            </a:r>
            <a:r>
              <a:rPr lang="en-US" altLang="zh-CN" dirty="0" smtClean="0"/>
              <a:t>(x)</a:t>
            </a: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en-US" sz="2000" dirty="0" smtClean="0"/>
              <a:t>找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所在的集合（以根为标识）。</a:t>
            </a:r>
            <a:endParaRPr lang="en-US" altLang="zh-CN" sz="2000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en-US" sz="2000" dirty="0" smtClean="0"/>
              <a:t>例如，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都在</a:t>
            </a:r>
            <a:r>
              <a:rPr lang="zh-CN" altLang="en-US" sz="2000" dirty="0"/>
              <a:t>标识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的集合中，即</a:t>
            </a:r>
            <a:r>
              <a:rPr lang="en-US" altLang="zh-CN" sz="2000" dirty="0" err="1" smtClean="0"/>
              <a:t>Find_set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结果为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Find_set</a:t>
            </a:r>
            <a:r>
              <a:rPr lang="en-US" altLang="zh-CN" sz="2000" dirty="0" smtClean="0"/>
              <a:t>(5)</a:t>
            </a:r>
            <a:r>
              <a:rPr lang="zh-CN" altLang="en-US" sz="2000" dirty="0" smtClean="0"/>
              <a:t>的结果为</a:t>
            </a:r>
            <a:r>
              <a:rPr lang="en-US" altLang="zh-CN" sz="2000" dirty="0" smtClean="0"/>
              <a:t>2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605498" y="3051660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344466" y="2536153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983890" y="3042565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4192065" y="2838328"/>
            <a:ext cx="253796" cy="208946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551933" y="2820898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弧形 19"/>
          <p:cNvSpPr/>
          <p:nvPr/>
        </p:nvSpPr>
        <p:spPr>
          <a:xfrm>
            <a:off x="4344466" y="2328665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785736" y="3345375"/>
            <a:ext cx="19537" cy="30667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4643307" y="3652048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45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7056784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（并）操作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00" y="791964"/>
            <a:ext cx="799178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dirty="0" smtClean="0"/>
              <a:t>Union(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en-US" sz="2000" dirty="0" smtClean="0"/>
              <a:t>先查找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所在的集合，若不在同一集合，则合并</a:t>
            </a:r>
            <a:endParaRPr lang="en-US" altLang="zh-CN" sz="2000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2000" dirty="0" smtClean="0"/>
              <a:t>使</a:t>
            </a:r>
            <a:r>
              <a:rPr lang="zh-CN" altLang="zh-CN" sz="2000" dirty="0"/>
              <a:t>一个集合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根</a:t>
            </a:r>
            <a:r>
              <a:rPr lang="zh-CN" altLang="zh-CN" sz="2000" dirty="0" smtClean="0"/>
              <a:t>成为</a:t>
            </a:r>
            <a:r>
              <a:rPr lang="zh-CN" altLang="zh-CN" sz="2000" dirty="0"/>
              <a:t>另一个集合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根的孩子即可实现合并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700909" y="3160776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292551" y="3164525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292552" y="2647602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79525" y="3154014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1068536" y="2910335"/>
            <a:ext cx="269858" cy="24952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66394" y="2947453"/>
            <a:ext cx="0" cy="203231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592990" y="2910336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229325" y="3123668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968293" y="2608161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607717" y="3114573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2815892" y="2910336"/>
            <a:ext cx="253796" cy="208946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3175760" y="2892906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2968293" y="2400673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>
            <a:off x="1297094" y="2432295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409563" y="3417383"/>
            <a:ext cx="19537" cy="30667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67134" y="3724056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155457" y="2472614"/>
            <a:ext cx="1312961" cy="507048"/>
          </a:xfrm>
          <a:prstGeom prst="rightArrow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Union(3,5)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76069" y="2376140"/>
            <a:ext cx="2160240" cy="1631651"/>
            <a:chOff x="5776069" y="2376140"/>
            <a:chExt cx="2160240" cy="1631651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6597453" y="3649715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9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189095" y="3653464"/>
              <a:ext cx="333576" cy="306852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6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6189096" y="3136541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4"/>
            <p:cNvSpPr>
              <a:spLocks noChangeArrowheads="1"/>
            </p:cNvSpPr>
            <p:nvPr/>
          </p:nvSpPr>
          <p:spPr bwMode="auto">
            <a:xfrm>
              <a:off x="5776069" y="3642953"/>
              <a:ext cx="333576" cy="306852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H="1">
              <a:off x="5965080" y="3399274"/>
              <a:ext cx="269858" cy="2495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6362938" y="3436392"/>
              <a:ext cx="0" cy="20323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6489534" y="3399275"/>
              <a:ext cx="232181" cy="24034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7564924" y="3099135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7303892" y="258362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6943316" y="3090040"/>
              <a:ext cx="333576" cy="306852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H="1">
              <a:off x="7151491" y="2885803"/>
              <a:ext cx="253796" cy="20894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7511359" y="2868373"/>
              <a:ext cx="232181" cy="24034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弧形 42"/>
            <p:cNvSpPr/>
            <p:nvPr/>
          </p:nvSpPr>
          <p:spPr>
            <a:xfrm>
              <a:off x="7303892" y="2376140"/>
              <a:ext cx="276624" cy="404271"/>
            </a:xfrm>
            <a:prstGeom prst="arc">
              <a:avLst>
                <a:gd name="adj1" fmla="val 9046628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7745162" y="3392850"/>
              <a:ext cx="19537" cy="30667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7602733" y="3699523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H="1">
              <a:off x="6451822" y="2780411"/>
              <a:ext cx="852070" cy="3633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682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的优化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45" y="739184"/>
            <a:ext cx="7639277" cy="307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dirty="0"/>
              <a:t>Union(</a:t>
            </a:r>
            <a:r>
              <a:rPr lang="en-US" altLang="zh-CN" dirty="0" err="1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按</a:t>
            </a:r>
            <a:r>
              <a:rPr lang="zh-CN" altLang="zh-CN" dirty="0"/>
              <a:t>秩</a:t>
            </a:r>
            <a:r>
              <a:rPr lang="zh-CN" altLang="zh-CN" dirty="0" smtClean="0"/>
              <a:t>合并</a:t>
            </a:r>
            <a:endParaRPr lang="en-US" altLang="zh-CN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合并</a:t>
            </a: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</a:rPr>
              <a:t>的时候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将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高度小（或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元素少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的集合并到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高度大（或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元素多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的集合，</a:t>
            </a:r>
            <a:r>
              <a:rPr lang="zh-CN" altLang="zh-CN" sz="1800" dirty="0">
                <a:solidFill>
                  <a:schemeClr val="bg1">
                    <a:lumMod val="65000"/>
                  </a:schemeClr>
                </a:solidFill>
              </a:rPr>
              <a:t>这样合并之后树的高度会相对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较小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 latinLnBrk="1"/>
            <a:r>
              <a:rPr lang="en-US" altLang="zh-CN" dirty="0" smtClean="0"/>
              <a:t>Find_Set(x)</a:t>
            </a:r>
            <a:r>
              <a:rPr lang="zh-CN" altLang="en-US" dirty="0" smtClean="0"/>
              <a:t>：进行</a:t>
            </a:r>
            <a:r>
              <a:rPr lang="zh-CN" altLang="zh-CN" dirty="0" smtClean="0"/>
              <a:t>路径压缩</a:t>
            </a: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查找元素所在集合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时一般采用递归，整棵树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有可能成为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一条链，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这样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每次</a:t>
            </a:r>
            <a:r>
              <a:rPr lang="en-US" altLang="zh-CN" sz="1800" dirty="0" err="1" smtClean="0">
                <a:solidFill>
                  <a:schemeClr val="bg1">
                    <a:lumMod val="65000"/>
                  </a:schemeClr>
                </a:solidFill>
              </a:rPr>
              <a:t>Find_Set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(x)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复杂度都是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O(n)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，可以压缩链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b="1" dirty="0" smtClean="0">
                <a:solidFill>
                  <a:schemeClr val="bg1">
                    <a:lumMod val="65000"/>
                  </a:schemeClr>
                </a:solidFill>
              </a:rPr>
              <a:t>路径压缩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经过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递推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找到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树根（祖先）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后，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回溯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时顺便将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其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子孙节点都直接指向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树根（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祖先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以后再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执行</a:t>
            </a:r>
            <a:r>
              <a:rPr lang="en-US" altLang="zh-CN" sz="1800" dirty="0" err="1" smtClean="0">
                <a:solidFill>
                  <a:schemeClr val="bg1">
                    <a:lumMod val="65000"/>
                  </a:schemeClr>
                </a:solidFill>
              </a:rPr>
              <a:t>Find_Set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(x)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复杂度就变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为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O(1)</a:t>
            </a:r>
            <a:r>
              <a:rPr lang="zh-CN" altLang="zh-CN" sz="1800" dirty="0" smtClean="0">
                <a:solidFill>
                  <a:schemeClr val="bg1">
                    <a:lumMod val="65000"/>
                  </a:schemeClr>
                </a:solidFill>
              </a:rPr>
              <a:t>。</a:t>
            </a: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263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并查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Union-Find sets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的优化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020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pin heiti" panose="00000500000000000000" pitchFamily="2" charset="-122"/>
              <a:ea typeface="inpin heiti" panose="00000500000000000000" pitchFamily="2" charset="-122"/>
              <a:cs typeface="+mn-cs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638EC59C-E518-4D70-8A70-622E027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45" y="739184"/>
            <a:ext cx="7639277" cy="170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dirty="0"/>
              <a:t>Union(</a:t>
            </a:r>
            <a:r>
              <a:rPr lang="en-US" altLang="zh-CN" dirty="0" err="1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>
                <a:solidFill>
                  <a:srgbClr val="C00000"/>
                </a:solidFill>
              </a:rPr>
              <a:t>按</a:t>
            </a:r>
            <a:r>
              <a:rPr lang="zh-CN" altLang="zh-CN" dirty="0">
                <a:solidFill>
                  <a:srgbClr val="C00000"/>
                </a:solidFill>
              </a:rPr>
              <a:t>秩</a:t>
            </a:r>
            <a:r>
              <a:rPr lang="zh-CN" altLang="zh-CN" dirty="0" smtClean="0">
                <a:solidFill>
                  <a:srgbClr val="C00000"/>
                </a:solidFill>
              </a:rPr>
              <a:t>合并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en-US" sz="1800" dirty="0" smtClean="0"/>
              <a:t>用高度（或元素个数）表示集合的秩（</a:t>
            </a:r>
            <a:r>
              <a:rPr lang="en-US" altLang="zh-CN" sz="1800" dirty="0" smtClean="0"/>
              <a:t>rank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 latinLnBrk="1">
              <a:buFont typeface="Wingdings" panose="05000000000000000000" pitchFamily="2" charset="2"/>
              <a:buChar char=""/>
            </a:pPr>
            <a:r>
              <a:rPr lang="zh-CN" altLang="zh-CN" sz="1800" dirty="0" smtClean="0"/>
              <a:t>合并</a:t>
            </a:r>
            <a:r>
              <a:rPr lang="zh-CN" altLang="zh-CN" sz="1800" dirty="0"/>
              <a:t>的时候</a:t>
            </a:r>
            <a:r>
              <a:rPr lang="zh-CN" altLang="zh-CN" sz="1800" dirty="0" smtClean="0"/>
              <a:t>将</a:t>
            </a:r>
            <a:r>
              <a:rPr lang="zh-CN" altLang="en-US" sz="1800" dirty="0" smtClean="0"/>
              <a:t>高度小（或</a:t>
            </a:r>
            <a:r>
              <a:rPr lang="zh-CN" altLang="zh-CN" sz="1800" dirty="0" smtClean="0"/>
              <a:t>元素少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的集合并到</a:t>
            </a:r>
            <a:r>
              <a:rPr lang="zh-CN" altLang="en-US" sz="1800" dirty="0" smtClean="0"/>
              <a:t>高度大（或</a:t>
            </a:r>
            <a:r>
              <a:rPr lang="zh-CN" altLang="zh-CN" sz="1800" dirty="0" smtClean="0"/>
              <a:t>元素多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的集合，</a:t>
            </a:r>
            <a:r>
              <a:rPr lang="zh-CN" altLang="zh-CN" sz="1800" dirty="0"/>
              <a:t>这样合并之后树的高度会相对</a:t>
            </a:r>
            <a:r>
              <a:rPr lang="zh-CN" altLang="zh-CN" sz="1800" dirty="0" smtClean="0"/>
              <a:t>较小</a:t>
            </a:r>
            <a:endParaRPr lang="en-US" altLang="zh-CN" sz="180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700909" y="2944752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292551" y="2948501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292552" y="2431578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879525" y="2937990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H="1">
            <a:off x="1068536" y="2694311"/>
            <a:ext cx="269858" cy="24952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1466394" y="2731429"/>
            <a:ext cx="0" cy="203231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592990" y="2694312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229325" y="2907644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10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68293" y="2392137"/>
            <a:ext cx="333576" cy="308019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2607717" y="2898549"/>
            <a:ext cx="333576" cy="306852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2815892" y="2694312"/>
            <a:ext cx="253796" cy="208946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175760" y="2676882"/>
            <a:ext cx="232181" cy="24034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弧形 25"/>
          <p:cNvSpPr/>
          <p:nvPr/>
        </p:nvSpPr>
        <p:spPr>
          <a:xfrm>
            <a:off x="2968293" y="2184649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1297094" y="2216271"/>
            <a:ext cx="276624" cy="404271"/>
          </a:xfrm>
          <a:prstGeom prst="arc">
            <a:avLst>
              <a:gd name="adj1" fmla="val 9046628"/>
              <a:gd name="adj2" fmla="val 518497"/>
            </a:avLst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3409563" y="3201359"/>
            <a:ext cx="19537" cy="30667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arrow" w="med" len="med"/>
            <a:tailEnd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/>
            <a:endParaRPr lang="zh-CN" altLang="en-US" sz="117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3267134" y="3508032"/>
            <a:ext cx="333576" cy="308268"/>
          </a:xfrm>
          <a:prstGeom prst="ellipse">
            <a:avLst/>
          </a:prstGeom>
          <a:solidFill>
            <a:srgbClr val="DBE0B4"/>
          </a:solidFill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1470" b="1" dirty="0" smtClean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1470" b="1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155457" y="2256590"/>
            <a:ext cx="1312961" cy="507048"/>
          </a:xfrm>
          <a:prstGeom prst="rightArrow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Union(3,5)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776069" y="2160116"/>
            <a:ext cx="2160240" cy="1631651"/>
            <a:chOff x="5776069" y="2376140"/>
            <a:chExt cx="2160240" cy="1631651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6597453" y="3649715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9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189095" y="3653464"/>
              <a:ext cx="333576" cy="306852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6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1"/>
            <p:cNvSpPr>
              <a:spLocks noChangeArrowheads="1"/>
            </p:cNvSpPr>
            <p:nvPr/>
          </p:nvSpPr>
          <p:spPr bwMode="auto">
            <a:xfrm>
              <a:off x="6189096" y="3136541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5776069" y="3642953"/>
              <a:ext cx="333576" cy="306852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H="1">
              <a:off x="5965080" y="3399274"/>
              <a:ext cx="269858" cy="24952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6362938" y="3436392"/>
              <a:ext cx="0" cy="20323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6489534" y="3399275"/>
              <a:ext cx="232181" cy="24034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7564924" y="3099135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7303892" y="2583628"/>
              <a:ext cx="333576" cy="308019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6943316" y="3090040"/>
              <a:ext cx="333576" cy="306852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8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H="1">
              <a:off x="7151491" y="2885803"/>
              <a:ext cx="253796" cy="20894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7511359" y="2868373"/>
              <a:ext cx="232181" cy="24034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弧形 43"/>
            <p:cNvSpPr/>
            <p:nvPr/>
          </p:nvSpPr>
          <p:spPr>
            <a:xfrm>
              <a:off x="7303892" y="2376140"/>
              <a:ext cx="276624" cy="404271"/>
            </a:xfrm>
            <a:prstGeom prst="arc">
              <a:avLst>
                <a:gd name="adj1" fmla="val 9046628"/>
                <a:gd name="adj2" fmla="val 518497"/>
              </a:avLst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7745162" y="3392850"/>
              <a:ext cx="19537" cy="30667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7602733" y="3699523"/>
              <a:ext cx="333576" cy="308268"/>
            </a:xfrm>
            <a:prstGeom prst="ellipse">
              <a:avLst/>
            </a:prstGeom>
            <a:solidFill>
              <a:srgbClr val="DBE0B4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sz="1470" b="1" dirty="0" smtClean="0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470" b="1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H="1">
              <a:off x="6451822" y="2780411"/>
              <a:ext cx="852070" cy="3633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arrow" w="med" len="med"/>
              <a:tailEnd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endParaRPr lang="zh-CN" altLang="en-US" sz="117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40332" y="3545177"/>
            <a:ext cx="333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rank[1] = 2 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秩表示高度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rank[1] = 4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秩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表示元素个数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229116" y="3881529"/>
            <a:ext cx="2546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rank[2] = 3  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秩表示高度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rank[2] = 4    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秩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表示元素个数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319024" y="3854926"/>
            <a:ext cx="2481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rank[2] = 3    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秩表示高度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rank[2] = 8      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元素个数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904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4.pptx12745387"/>
  <p:tag name="ISPRING_SCORM_RATE_SLIDES" val="0"/>
  <p:tag name="ISPRING_SCORM_RATE_QUIZZES" val="0"/>
  <p:tag name="ISPRING_SCORM_PASSING_SCORE" val="0.000000"/>
  <p:tag name="ISPRING_ULTRA_SCORM_COURSE_ID" val="03DFC597-23AC-4AAE-9F7D-4638A1E783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K:\第七批作品\148178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1887</Words>
  <Application>Microsoft Office PowerPoint</Application>
  <PresentationFormat>自定义</PresentationFormat>
  <Paragraphs>373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inpin heiti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ok4.pptx12745387</dc:title>
  <dc:creator/>
  <cp:lastModifiedBy/>
  <cp:revision>12</cp:revision>
  <dcterms:created xsi:type="dcterms:W3CDTF">2022-09-18T08:03:55Z</dcterms:created>
  <dcterms:modified xsi:type="dcterms:W3CDTF">2022-12-03T13:51:46Z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