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2.xml" ContentType="application/vnd.openxmlformats-officedocument.presentationml.tags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sldIdLst>
    <p:sldId id="259" r:id="rId2"/>
    <p:sldId id="440" r:id="rId3"/>
    <p:sldId id="441" r:id="rId4"/>
    <p:sldId id="461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39" r:id="rId14"/>
    <p:sldId id="431" r:id="rId15"/>
    <p:sldId id="432" r:id="rId16"/>
    <p:sldId id="433" r:id="rId17"/>
    <p:sldId id="434" r:id="rId18"/>
    <p:sldId id="442" r:id="rId19"/>
    <p:sldId id="447" r:id="rId20"/>
    <p:sldId id="449" r:id="rId21"/>
    <p:sldId id="448" r:id="rId22"/>
    <p:sldId id="454" r:id="rId23"/>
    <p:sldId id="436" r:id="rId24"/>
    <p:sldId id="437" r:id="rId25"/>
    <p:sldId id="438" r:id="rId26"/>
    <p:sldId id="453" r:id="rId27"/>
    <p:sldId id="446" r:id="rId28"/>
    <p:sldId id="456" r:id="rId29"/>
    <p:sldId id="413" r:id="rId30"/>
    <p:sldId id="458" r:id="rId31"/>
    <p:sldId id="459" r:id="rId32"/>
    <p:sldId id="455" r:id="rId33"/>
    <p:sldId id="460" r:id="rId34"/>
    <p:sldId id="450" r:id="rId35"/>
    <p:sldId id="451" r:id="rId36"/>
    <p:sldId id="452" r:id="rId37"/>
    <p:sldId id="386" r:id="rId38"/>
  </p:sldIdLst>
  <p:sldSz cx="8959850" cy="5040313"/>
  <p:notesSz cx="6858000" cy="9144000"/>
  <p:custDataLst>
    <p:tags r:id="rId40"/>
  </p:custDataLst>
  <p:defaultTextStyle>
    <a:defPPr>
      <a:defRPr lang="zh-CN"/>
    </a:defPPr>
    <a:lvl1pPr marL="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32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00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32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64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965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65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797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290" algn="l" defTabSz="80200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" userDrawn="1">
          <p15:clr>
            <a:srgbClr val="A4A3A4"/>
          </p15:clr>
        </p15:guide>
        <p15:guide id="2" pos="4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  <a:srgbClr val="E93538"/>
    <a:srgbClr val="F5F5F5"/>
    <a:srgbClr val="284C8A"/>
    <a:srgbClr val="FFFFFF"/>
    <a:srgbClr val="339966"/>
    <a:srgbClr val="00FF00"/>
    <a:srgbClr val="C3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6" autoAdjust="0"/>
    <p:restoredTop sz="94660"/>
  </p:normalViewPr>
  <p:slideViewPr>
    <p:cSldViewPr>
      <p:cViewPr varScale="1">
        <p:scale>
          <a:sx n="76" d="100"/>
          <a:sy n="76" d="100"/>
        </p:scale>
        <p:origin x="52" y="440"/>
      </p:cViewPr>
      <p:guideLst>
        <p:guide orient="horz" pos="363"/>
        <p:guide pos="4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BFEE-6F17-45C6-BF67-2BF47985DAED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63E96-BA91-4239-8C4A-E9100A976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7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17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9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6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2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622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3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48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80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06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9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60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806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51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5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28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95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2821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08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20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25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08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126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0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25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059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466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68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3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4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79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9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2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63E96-BA91-4239-8C4A-E9100A976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6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989" y="1565764"/>
            <a:ext cx="7615872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3979" y="2856177"/>
            <a:ext cx="627189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5892" y="201847"/>
            <a:ext cx="2015966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994" y="201847"/>
            <a:ext cx="5898568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767" y="3238868"/>
            <a:ext cx="7615872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767" y="2136300"/>
            <a:ext cx="7615872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0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3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64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9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6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79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2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994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54592" y="1176073"/>
            <a:ext cx="395726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2" y="1128238"/>
            <a:ext cx="3958823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7992" y="1598433"/>
            <a:ext cx="3958823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51480" y="1128238"/>
            <a:ext cx="3960378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320" indent="0">
              <a:buNone/>
              <a:defRPr sz="1800" b="1"/>
            </a:lvl2pPr>
            <a:lvl3pPr marL="802005" indent="0">
              <a:buNone/>
              <a:defRPr sz="1600" b="1"/>
            </a:lvl3pPr>
            <a:lvl4pPr marL="1203325" indent="0">
              <a:buNone/>
              <a:defRPr sz="1400" b="1"/>
            </a:lvl4pPr>
            <a:lvl5pPr marL="1604645" indent="0">
              <a:buNone/>
              <a:defRPr sz="1400" b="1"/>
            </a:lvl5pPr>
            <a:lvl6pPr marL="2005965" indent="0">
              <a:buNone/>
              <a:defRPr sz="1400" b="1"/>
            </a:lvl6pPr>
            <a:lvl7pPr marL="2406650" indent="0">
              <a:buNone/>
              <a:defRPr sz="1400" b="1"/>
            </a:lvl7pPr>
            <a:lvl8pPr marL="2807970" indent="0">
              <a:buNone/>
              <a:defRPr sz="1400" b="1"/>
            </a:lvl8pPr>
            <a:lvl9pPr marL="320929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51480" y="1598433"/>
            <a:ext cx="3960378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993" y="200682"/>
            <a:ext cx="2947729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3054" y="200679"/>
            <a:ext cx="5008805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47993" y="1054733"/>
            <a:ext cx="2947729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6194" y="3528219"/>
            <a:ext cx="5375910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56194" y="450361"/>
            <a:ext cx="5375910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320" indent="0">
              <a:buNone/>
              <a:defRPr sz="2500"/>
            </a:lvl2pPr>
            <a:lvl3pPr marL="802005" indent="0">
              <a:buNone/>
              <a:defRPr sz="2100"/>
            </a:lvl3pPr>
            <a:lvl4pPr marL="1203325" indent="0">
              <a:buNone/>
              <a:defRPr sz="1800"/>
            </a:lvl4pPr>
            <a:lvl5pPr marL="1604645" indent="0">
              <a:buNone/>
              <a:defRPr sz="1800"/>
            </a:lvl5pPr>
            <a:lvl6pPr marL="2005965" indent="0">
              <a:buNone/>
              <a:defRPr sz="1800"/>
            </a:lvl6pPr>
            <a:lvl7pPr marL="2406650" indent="0">
              <a:buNone/>
              <a:defRPr sz="1800"/>
            </a:lvl7pPr>
            <a:lvl8pPr marL="2807970" indent="0">
              <a:buNone/>
              <a:defRPr sz="1800"/>
            </a:lvl8pPr>
            <a:lvl9pPr marL="320929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56194" y="3944746"/>
            <a:ext cx="5375910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320" indent="0">
              <a:buNone/>
              <a:defRPr sz="1100"/>
            </a:lvl2pPr>
            <a:lvl3pPr marL="802005" indent="0">
              <a:buNone/>
              <a:defRPr sz="900"/>
            </a:lvl3pPr>
            <a:lvl4pPr marL="1203325" indent="0">
              <a:buNone/>
              <a:defRPr sz="800"/>
            </a:lvl4pPr>
            <a:lvl5pPr marL="1604645" indent="0">
              <a:buNone/>
              <a:defRPr sz="800"/>
            </a:lvl5pPr>
            <a:lvl6pPr marL="2005965" indent="0">
              <a:buNone/>
              <a:defRPr sz="800"/>
            </a:lvl6pPr>
            <a:lvl7pPr marL="2406650" indent="0">
              <a:buNone/>
              <a:defRPr sz="800"/>
            </a:lvl7pPr>
            <a:lvl8pPr marL="2807970" indent="0">
              <a:buNone/>
              <a:defRPr sz="800"/>
            </a:lvl8pPr>
            <a:lvl9pPr marL="320929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7994" y="201846"/>
            <a:ext cx="8063865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7994" y="1176073"/>
            <a:ext cx="8063865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47994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61282" y="4671624"/>
            <a:ext cx="283728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21226" y="4671624"/>
            <a:ext cx="2090632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80200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990" indent="-30099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2145" indent="-250825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66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98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305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599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1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3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950" indent="-200660" algn="l" defTabSz="8020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32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00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64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965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65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97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290" algn="l" defTabSz="8020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计算机导论与程序设计</a:t>
            </a:r>
            <a:r>
              <a:rPr lang="en-US" altLang="zh-CN" sz="3200" b="1" dirty="0" smtClean="0">
                <a:solidFill>
                  <a:srgbClr val="284C8A"/>
                </a:solidFill>
                <a:latin typeface="+mn-ea"/>
              </a:rPr>
              <a:t>—</a:t>
            </a:r>
            <a:r>
              <a:rPr lang="zh-CN" altLang="en-US" sz="3200" b="1" dirty="0" smtClean="0">
                <a:solidFill>
                  <a:srgbClr val="284C8A"/>
                </a:solidFill>
                <a:latin typeface="+mn-ea"/>
              </a:rPr>
              <a:t>竞赛扩展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11673" y="791964"/>
            <a:ext cx="4536504" cy="2880320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数据结构基础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STL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应用基础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算法基础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vector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731062" y="693878"/>
            <a:ext cx="6912768" cy="1126465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ts val="300"/>
              </a:spcBef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300"/>
              </a:spcBef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可存放各种类型的数据（对象）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300"/>
              </a:spcBef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可动态改变大小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128220" y="3024212"/>
            <a:ext cx="3528392" cy="576032"/>
            <a:chOff x="2535709" y="2736180"/>
            <a:chExt cx="3528392" cy="576032"/>
          </a:xfrm>
        </p:grpSpPr>
        <p:sp>
          <p:nvSpPr>
            <p:cNvPr id="2" name="矩形 1"/>
            <p:cNvSpPr/>
            <p:nvPr/>
          </p:nvSpPr>
          <p:spPr>
            <a:xfrm>
              <a:off x="2607765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3205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181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3981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35909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03861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0005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67957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535709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67757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99805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31853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63901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95949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7997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V1[6]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60045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5051443" y="935980"/>
            <a:ext cx="3316914" cy="884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v1; 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&lt;6; ++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v1.push_back(i+1);    //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加在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末尾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700620" y="1820342"/>
            <a:ext cx="5611086" cy="2932061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，在末尾加入和删除元素，很快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kumimoji="1"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(x): 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加入末尾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kumimoji="1"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 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删除末尾元素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其他位置插入和删除元素，较慢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insert(): 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erase():  </a:t>
            </a:r>
            <a:r>
              <a:rPr kumimoji="1"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kumimoji="1"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>
              <a:spcBef>
                <a:spcPts val="0"/>
              </a:spcBef>
            </a:pPr>
            <a:endParaRPr kumimoji="1"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线形标注 2 31"/>
          <p:cNvSpPr/>
          <p:nvPr/>
        </p:nvSpPr>
        <p:spPr>
          <a:xfrm>
            <a:off x="3327796" y="4248348"/>
            <a:ext cx="2160241" cy="286459"/>
          </a:xfrm>
          <a:prstGeom prst="borderCallout2">
            <a:avLst>
              <a:gd name="adj1" fmla="val -512"/>
              <a:gd name="adj2" fmla="val 1169"/>
              <a:gd name="adj3" fmla="val -14272"/>
              <a:gd name="adj4" fmla="val -13952"/>
              <a:gd name="adj5" fmla="val -311260"/>
              <a:gd name="adj6" fmla="val -28961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涉及迭代器</a:t>
            </a:r>
            <a:r>
              <a:rPr lang="en-US" altLang="zh-CN" dirty="0" smtClean="0">
                <a:solidFill>
                  <a:schemeClr val="tx1"/>
                </a:solidFill>
              </a:rPr>
              <a:t>(iterator)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7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iterator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663501" y="791963"/>
            <a:ext cx="8063865" cy="1751665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迭代器（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将标准库算法与数据联系起来的粘合剂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算法对所操作数据结构的依赖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遍历容器</a:t>
            </a: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数据元素的</a:t>
            </a: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方法，可用指针概念理解</a:t>
            </a:r>
            <a:endParaRPr kumimoji="1" lang="en-US" altLang="zh-CN" sz="147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iterator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481353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5641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5401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13401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9497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77449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73641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641545" y="3294752"/>
            <a:ext cx="432000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9297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41345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73393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05441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137489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569537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</a:t>
            </a:r>
            <a:r>
              <a:rPr lang="en-US" altLang="zh-CN" sz="1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01585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V1[6]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433633" y="3006720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663501" y="791963"/>
            <a:ext cx="8063865" cy="2160241"/>
          </a:xfrm>
          <a:prstGeom prst="rect">
            <a:avLst/>
          </a:prstGeom>
        </p:spPr>
        <p:txBody>
          <a:bodyPr vert="horz" lIns="80229" tIns="40115" rIns="80229" bIns="40115" rtlCol="0">
            <a:normAutofit lnSpcReduction="10000"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迭代器（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将标准库算法与数据联系起来的粘合剂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算法对所操作数据结构的依赖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是遍历容器数据的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方法，可用</a:t>
            </a: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指针概念理解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ts val="600"/>
              </a:spcBef>
            </a:pPr>
            <a:r>
              <a:rPr kumimoji="1" lang="zh-CN" altLang="en-US" sz="17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例如，对于</a:t>
            </a:r>
            <a:r>
              <a:rPr kumimoji="1" lang="en-US" altLang="zh-CN" sz="17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</a:p>
          <a:p>
            <a:pPr lvl="1" algn="just">
              <a:lnSpc>
                <a:spcPct val="105000"/>
              </a:lnSpc>
              <a:spcBef>
                <a:spcPts val="600"/>
              </a:spcBef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v1.begin(): 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得到指向第一个元素的迭代器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600"/>
              </a:spcBef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v1.end():  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指向最后一个元素（下标为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v1.size()-1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）之后位置的迭代器</a:t>
            </a:r>
            <a:endParaRPr kumimoji="1" lang="en-US" altLang="zh-CN" sz="147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937640" y="3294752"/>
            <a:ext cx="1393917" cy="28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24440" y="3582752"/>
            <a:ext cx="983678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323" dirty="0">
                <a:solidFill>
                  <a:srgbClr val="000000"/>
                </a:solidFill>
                <a:latin typeface="Times New Roman" panose="02020603050405020304" pitchFamily="18" charset="0"/>
              </a:rPr>
              <a:t>free space</a:t>
            </a:r>
            <a:endParaRPr lang="zh-CN" altLang="en-US" sz="1323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697788" y="3582751"/>
            <a:ext cx="820318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1323" dirty="0">
                <a:solidFill>
                  <a:srgbClr val="000000"/>
                </a:solidFill>
                <a:latin typeface="Times New Roman" panose="02020603050405020304" pitchFamily="18" charset="0"/>
              </a:rPr>
              <a:t>elements</a:t>
            </a:r>
            <a:endParaRPr lang="zh-CN" altLang="en-US" sz="1323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462321" y="658877"/>
            <a:ext cx="3424926" cy="1061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v1; </a:t>
            </a: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&lt;6; ++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v1.push_back(i+1);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加在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末尾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1533" y="39097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v1.begin()</a:t>
            </a:r>
            <a:endParaRPr lang="zh-CN" altLang="en-US" dirty="0"/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xmlns="" id="{5DFA3589-BB3C-EB3E-9B78-5E494BC3A7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5970" y="3615899"/>
            <a:ext cx="5287" cy="2959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Line 10">
            <a:extLst>
              <a:ext uri="{FF2B5EF4-FFF2-40B4-BE49-F238E27FC236}">
                <a16:creationId xmlns:a16="http://schemas.microsoft.com/office/drawing/2014/main" xmlns="" id="{5DFA3589-BB3C-EB3E-9B78-5E494BC3A7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7344" y="3615899"/>
            <a:ext cx="5287" cy="2959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48873" y="386129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v1.end()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 bwMode="auto">
          <a:xfrm>
            <a:off x="5297729" y="2793670"/>
            <a:ext cx="3424926" cy="22322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kumimoji="1" lang="en-US" altLang="zh-CN" sz="1400" b="1" kern="0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v1;                   //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kumimoji="1" lang="en-US" altLang="zh-CN" sz="1400" b="1" kern="0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it;     //</a:t>
            </a:r>
            <a:r>
              <a:rPr kumimoji="1"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迭代器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</a:p>
          <a:p>
            <a:pPr lvl="0" defTabSz="914400">
              <a:lnSpc>
                <a:spcPts val="1800"/>
              </a:lnSpc>
              <a:defRPr/>
            </a:pP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v1.begin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 //</a:t>
            </a:r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ForwardIterator</a:t>
            </a: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it!=v1.end() ) {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*it &lt;&lt;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++it;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539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iterator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663501" y="791963"/>
            <a:ext cx="8063865" cy="1751665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迭代器（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iterator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将标准库算法与数据联系起来的粘合剂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降低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算法对所操作数据结构的依赖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遍历容器</a:t>
            </a: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数据元素的</a:t>
            </a:r>
            <a:r>
              <a:rPr kumimoji="1" lang="zh-CN" altLang="en-US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一种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方法，可用指针概念理解</a:t>
            </a:r>
            <a:endParaRPr kumimoji="1" lang="en-US" altLang="zh-CN" sz="147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4270" y="2520156"/>
            <a:ext cx="81548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22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利用迭代器指示容器中的元素范围时，“左闭右开”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422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容器中的元素序列不一定连续存储，因此用“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”、“</a:t>
            </a:r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!=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”检查迭代器的值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串。</a:t>
            </a:r>
          </a:p>
        </p:txBody>
      </p:sp>
      <p:sp>
        <p:nvSpPr>
          <p:cNvPr id="9" name="矩形 8"/>
          <p:cNvSpPr/>
          <p:nvPr/>
        </p:nvSpPr>
        <p:spPr>
          <a:xfrm>
            <a:off x="2607717" y="3480162"/>
            <a:ext cx="4176464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ts val="1300"/>
              </a:lnSpc>
              <a:defRPr/>
            </a:pP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(it=v1.begin();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!=v1.end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++it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04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Standard  Template Library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7848872" cy="3844592"/>
          </a:xfrm>
          <a:prstGeom prst="rect">
            <a:avLst/>
          </a:prstGeom>
        </p:spPr>
        <p:txBody>
          <a:bodyPr vert="horz" lIns="80229" tIns="40115" rIns="80229" bIns="40115" rtlCol="0">
            <a:normAutofit fontScale="92500" lnSpcReduction="20000"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sz="2400" b="1" dirty="0" smtClean="0"/>
              <a:t>Sorting</a:t>
            </a:r>
            <a:r>
              <a:rPr lang="en-US" altLang="zh-CN" sz="2400" dirty="0" smtClean="0"/>
              <a:t>: </a:t>
            </a:r>
            <a:r>
              <a:rPr lang="en-US" altLang="zh-CN" sz="2000" dirty="0" smtClean="0"/>
              <a:t>sort(), </a:t>
            </a:r>
            <a:r>
              <a:rPr lang="en-US" altLang="zh-CN" sz="2000" dirty="0" err="1" smtClean="0"/>
              <a:t>stable_sort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is_sorted</a:t>
            </a:r>
            <a:r>
              <a:rPr lang="en-US" altLang="zh-CN" sz="2000" dirty="0" smtClean="0"/>
              <a:t>(),…</a:t>
            </a:r>
            <a:endParaRPr kumimoji="1"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sz="2400" b="1" dirty="0" smtClean="0"/>
              <a:t>Search</a:t>
            </a:r>
            <a:r>
              <a:rPr lang="en-US" altLang="zh-CN" sz="2400" dirty="0"/>
              <a:t> : </a:t>
            </a:r>
            <a:r>
              <a:rPr lang="en-US" altLang="zh-CN" sz="2000" dirty="0" smtClean="0"/>
              <a:t>find(), </a:t>
            </a:r>
            <a:r>
              <a:rPr lang="en-US" altLang="zh-CN" sz="2000" dirty="0" err="1" smtClean="0"/>
              <a:t>find_if</a:t>
            </a:r>
            <a:r>
              <a:rPr lang="en-US" altLang="zh-CN" sz="2000" dirty="0" smtClean="0"/>
              <a:t>(), </a:t>
            </a:r>
            <a:r>
              <a:rPr lang="en-US" altLang="zh-CN" sz="2000" dirty="0" err="1" smtClean="0"/>
              <a:t>find_if_not</a:t>
            </a:r>
            <a:r>
              <a:rPr lang="en-US" altLang="zh-CN" sz="2000" dirty="0" smtClean="0"/>
              <a:t>(),</a:t>
            </a:r>
            <a:r>
              <a:rPr lang="en-US" altLang="zh-CN" sz="2000" dirty="0" err="1" smtClean="0"/>
              <a:t>find_first_of</a:t>
            </a:r>
            <a:r>
              <a:rPr lang="en-US" altLang="zh-CN" sz="2000" dirty="0" smtClean="0"/>
              <a:t>(), …</a:t>
            </a:r>
            <a:endParaRPr lang="en-US" altLang="zh-CN" sz="2000" b="1" dirty="0" smtClean="0"/>
          </a:p>
          <a:p>
            <a:pPr lvl="1" algn="just">
              <a:lnSpc>
                <a:spcPct val="105000"/>
              </a:lnSpc>
            </a:pPr>
            <a:r>
              <a:rPr lang="en-US" altLang="zh-CN" sz="2400" b="1" dirty="0" smtClean="0"/>
              <a:t>Binary search</a:t>
            </a:r>
            <a:r>
              <a:rPr lang="en-US" altLang="zh-CN" sz="2000" dirty="0"/>
              <a:t> :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lower_bound</a:t>
            </a:r>
            <a:r>
              <a:rPr lang="en-US" altLang="zh-CN" sz="2000" dirty="0" smtClean="0">
                <a:solidFill>
                  <a:srgbClr val="000000"/>
                </a:solidFill>
              </a:rPr>
              <a:t>(), 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upper_bound</a:t>
            </a:r>
            <a:r>
              <a:rPr lang="en-US" altLang="zh-CN" sz="2000" dirty="0" smtClean="0">
                <a:solidFill>
                  <a:srgbClr val="000000"/>
                </a:solidFill>
              </a:rPr>
              <a:t>(),</a:t>
            </a:r>
            <a:r>
              <a:rPr lang="en-US" altLang="zh-CN" sz="2000" dirty="0" err="1" smtClean="0">
                <a:solidFill>
                  <a:srgbClr val="000000"/>
                </a:solidFill>
              </a:rPr>
              <a:t>binary_search</a:t>
            </a:r>
            <a:r>
              <a:rPr lang="en-US" altLang="zh-CN" sz="2000" dirty="0" smtClean="0">
                <a:solidFill>
                  <a:srgbClr val="000000"/>
                </a:solidFill>
              </a:rPr>
              <a:t>(),… </a:t>
            </a:r>
            <a:endParaRPr kumimoji="1" lang="en-US" altLang="zh-CN" sz="21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sz="2400" b="1" dirty="0"/>
              <a:t>Merge</a:t>
            </a:r>
            <a:r>
              <a:rPr lang="en-US" altLang="zh-CN" sz="2400" dirty="0"/>
              <a:t> (operating on sorted ranges): </a:t>
            </a:r>
            <a:r>
              <a:rPr kumimoji="1" lang="en-US" altLang="zh-CN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 algn="just">
              <a:lnSpc>
                <a:spcPct val="105000"/>
              </a:lnSpc>
            </a:pPr>
            <a:r>
              <a:rPr lang="en-US" altLang="zh-CN" sz="2400" b="1" dirty="0"/>
              <a:t>Heap</a:t>
            </a:r>
            <a:r>
              <a:rPr lang="en-US" altLang="zh-CN" sz="2400" dirty="0" smtClean="0"/>
              <a:t>:…</a:t>
            </a:r>
          </a:p>
          <a:p>
            <a:pPr lvl="1" algn="just">
              <a:lnSpc>
                <a:spcPct val="105000"/>
              </a:lnSpc>
            </a:pPr>
            <a:r>
              <a:rPr lang="en-US" altLang="zh-CN" sz="2400" b="1" dirty="0"/>
              <a:t>Min/max</a:t>
            </a:r>
            <a:r>
              <a:rPr lang="en-US" altLang="zh-CN" sz="2400" dirty="0" smtClean="0"/>
              <a:t>: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endParaRPr kumimoji="1" lang="zh-CN" alt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2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zh-CN" altLang="en-US" sz="2800" b="1" dirty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Algorithms: A example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7848872" cy="3844592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）、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687837" y="642517"/>
            <a:ext cx="5256386" cy="4397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//ex_vec2_sort.cpp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 //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&lt;algorithm&gt;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::sort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&lt;vector&gt;       //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 { return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&gt;j); }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myints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= {32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71, 12, 45, 26, 80, 53, 33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vector&lt;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myints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myints+8);            // 32 71 12 45 26 80 53 33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// using default comparison (&lt;):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sort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()+4);           //(12 32 45 71)26 80 53 33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using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sort (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myvec.begin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()+4,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myvec.end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12 32 45 71(80 53 33 26)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contains:";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(vector&lt;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it=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it!=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myvec.end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++it)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 ' &lt;&lt; *it;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3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68" y="4479250"/>
            <a:ext cx="4032448" cy="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20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Standard  Template Library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迭代器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类似于指针，提供间接访问和移动</a:t>
            </a: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到容器中下一个元素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kumimoji="1" lang="en-US" altLang="zh-CN" sz="147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将标准库算法与其数据联系起来的粘合剂</a:t>
            </a:r>
            <a:endParaRPr kumimoji="1" lang="en-US" altLang="zh-CN" sz="14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最小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化算法对所操作数据结构依赖性的</a:t>
            </a:r>
            <a:r>
              <a:rPr kumimoji="1" lang="zh-CN" altLang="en-US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机制</a:t>
            </a:r>
            <a:endParaRPr kumimoji="1"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565" y="3024212"/>
            <a:ext cx="4879303" cy="14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81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Standard  Template Library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vector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迭代器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44270" y="2520156"/>
            <a:ext cx="8154800" cy="105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22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编程竞赛的题目中，常涉及数据集（规模确定或不确定）的表示及运算问题，应用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标准模板库（</a:t>
            </a:r>
            <a:r>
              <a:rPr lang="en-US" altLang="zh-CN" sz="1800" b="1" dirty="0">
                <a:latin typeface="Times New Roman" panose="02020603050405020304" pitchFamily="18" charset="0"/>
              </a:rPr>
              <a:t>STL</a:t>
            </a:r>
            <a:r>
              <a:rPr lang="zh-CN" altLang="en-US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）提供的容器和算法可简化处理过程、提高效率。</a:t>
            </a:r>
            <a:endParaRPr lang="en-US" altLang="zh-CN" sz="1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170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新</a:t>
            </a:r>
            <a:r>
              <a:rPr lang="zh-CN" altLang="en-US" sz="2000" dirty="0"/>
              <a:t>浪微博上有个“悄悄关注”，一个用户悄悄关注的人，不出现在这个用户的关注列表上，但系统会推送其悄悄关注的人发表的微博给该用户。现在我们来做一回网络侦探，根据某人的关注列表和其对其他用户的点赞情况，扒出有可能被其悄悄关注的人。</a:t>
            </a:r>
          </a:p>
        </p:txBody>
      </p:sp>
    </p:spTree>
    <p:extLst>
      <p:ext uri="{BB962C8B-B14F-4D97-AF65-F5344CB8AC3E}">
        <p14:creationId xmlns:p14="http://schemas.microsoft.com/office/powerpoint/2010/main" val="594836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新</a:t>
            </a:r>
            <a:r>
              <a:rPr lang="zh-CN" altLang="en-US" sz="2000" dirty="0"/>
              <a:t>浪微博上有个“悄悄关注”，一个用户悄悄关注的人，不出现在这个用户的关注列表上，但系统会推送其悄悄关注的人发表的微博给该用户。现在我们来做一回网络侦探，根据某人的关注列表和其对其他用户的点赞情况，扒出有可能被其悄悄关注的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7" y="653378"/>
            <a:ext cx="8152333" cy="4286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330" y="631989"/>
            <a:ext cx="3906709" cy="34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82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关于输入、输出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11560" y="1232222"/>
            <a:ext cx="3744913" cy="232371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主要头文件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标准输入流（键盘）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标准输出流（屏幕）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标准错误输出流（屏幕）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基本</a:t>
            </a:r>
            <a:r>
              <a:rPr lang="zh-CN" altLang="en-US" sz="2000" b="0" dirty="0" smtClean="0">
                <a:latin typeface="Tahoma" panose="020B0604030504040204" pitchFamily="34" charset="0"/>
                <a:ea typeface="隶书" panose="02010509060101010101" pitchFamily="49" charset="-122"/>
              </a:rPr>
              <a:t>的输入操作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基本</a:t>
            </a:r>
            <a:r>
              <a:rPr lang="zh-CN" altLang="en-US" sz="2000" b="0" dirty="0" smtClean="0">
                <a:latin typeface="Tahoma" panose="020B0604030504040204" pitchFamily="34" charset="0"/>
                <a:ea typeface="隶书" panose="02010509060101010101" pitchFamily="49" charset="-122"/>
              </a:rPr>
              <a:t>的输出操作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345360" y="1232222"/>
            <a:ext cx="2027238" cy="232371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&lt;</a:t>
            </a: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stdio.h</a:t>
            </a: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 err="1" smtClean="0">
                <a:latin typeface="Tahoma" panose="020B0604030504040204" pitchFamily="34" charset="0"/>
                <a:ea typeface="隶书" panose="02010509060101010101" pitchFamily="49" charset="-122"/>
              </a:rPr>
              <a:t>stdin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 err="1" smtClean="0">
                <a:latin typeface="Tahoma" panose="020B0604030504040204" pitchFamily="34" charset="0"/>
                <a:ea typeface="隶书" panose="02010509060101010101" pitchFamily="49" charset="-122"/>
              </a:rPr>
              <a:t>stdout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 err="1" smtClean="0">
                <a:latin typeface="Tahoma" panose="020B0604030504040204" pitchFamily="34" charset="0"/>
                <a:ea typeface="隶书" panose="02010509060101010101" pitchFamily="49" charset="-122"/>
              </a:rPr>
              <a:t>stderr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scanf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printf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361485" y="1232222"/>
            <a:ext cx="1954213" cy="232371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&lt;</a:t>
            </a: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iostream</a:t>
            </a: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&gt;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对象 </a:t>
            </a: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cin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对象 </a:t>
            </a: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cout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000" b="0" dirty="0">
                <a:latin typeface="Tahoma" panose="020B0604030504040204" pitchFamily="34" charset="0"/>
                <a:ea typeface="隶书" panose="02010509060101010101" pitchFamily="49" charset="-122"/>
              </a:rPr>
              <a:t>对象 </a:t>
            </a:r>
            <a:r>
              <a:rPr lang="en-US" altLang="zh-CN" sz="2000" b="0" dirty="0" err="1">
                <a:latin typeface="Tahoma" panose="020B0604030504040204" pitchFamily="34" charset="0"/>
                <a:ea typeface="隶书" panose="02010509060101010101" pitchFamily="49" charset="-122"/>
              </a:rPr>
              <a:t>cerr</a:t>
            </a:r>
            <a:endParaRPr lang="en-US" altLang="zh-CN" sz="2000" b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 &gt;&gt;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000" b="0" dirty="0">
                <a:latin typeface="Tahoma" panose="020B0604030504040204" pitchFamily="34" charset="0"/>
                <a:ea typeface="隶书" panose="02010509060101010101" pitchFamily="49" charset="-122"/>
              </a:rPr>
              <a:t> &lt;&lt;</a:t>
            </a: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5075610" y="811535"/>
            <a:ext cx="407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chemeClr val="accent2"/>
                </a:solidFill>
                <a:latin typeface="Arial" panose="020B0604020202020204" pitchFamily="34" charset="0"/>
              </a:rPr>
              <a:t>C</a:t>
            </a:r>
            <a:endParaRPr lang="zh-CN" altLang="en-US" sz="2400" b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578973" y="833760"/>
            <a:ext cx="7667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Arial" panose="020B0604020202020204" pitchFamily="34" charset="0"/>
              </a:rPr>
              <a:t>C++</a:t>
            </a:r>
            <a:endParaRPr lang="zh-CN" altLang="en-US" sz="2400" b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4345360" y="3598732"/>
            <a:ext cx="36856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cstdio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1800" b="0" dirty="0" err="1" smtClean="0">
                <a:latin typeface="Arial" panose="020B0604020202020204" pitchFamily="34" charset="0"/>
              </a:rPr>
              <a:t>source</a:t>
            </a:r>
            <a:r>
              <a:rPr lang="en-US" altLang="zh-CN" sz="1800" b="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.c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b="0" dirty="0" smtClean="0">
                <a:latin typeface="Arial" panose="020B0604020202020204" pitchFamily="34" charset="0"/>
              </a:rPr>
              <a:t>c</a:t>
            </a:r>
            <a:r>
              <a:rPr lang="zh-CN" altLang="en-US" sz="1800" b="0" dirty="0" smtClean="0">
                <a:latin typeface="Arial" panose="020B0604020202020204" pitchFamily="34" charset="0"/>
              </a:rPr>
              <a:t>编译器处理</a:t>
            </a:r>
            <a:endParaRPr lang="en-US" altLang="zh-CN" sz="1800" b="0" dirty="0" smtClean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zh-CN" sz="1800" b="0" dirty="0" smtClean="0">
                <a:latin typeface="Arial" panose="020B0604020202020204" pitchFamily="34" charset="0"/>
              </a:rPr>
              <a:t>source</a:t>
            </a:r>
            <a:r>
              <a:rPr lang="en-US" altLang="zh-CN" sz="1800" b="0" dirty="0" smtClean="0">
                <a:solidFill>
                  <a:srgbClr val="FF0000"/>
                </a:solidFill>
                <a:latin typeface="Arial" panose="020B0604020202020204" pitchFamily="34" charset="0"/>
              </a:rPr>
              <a:t>.cpp  </a:t>
            </a:r>
            <a:r>
              <a:rPr lang="en-US" altLang="zh-CN" sz="1800" b="0" dirty="0" err="1" smtClean="0">
                <a:latin typeface="Arial" panose="020B0604020202020204" pitchFamily="34" charset="0"/>
              </a:rPr>
              <a:t>c++</a:t>
            </a:r>
            <a:r>
              <a:rPr lang="zh-CN" altLang="en-US" sz="1800" b="0" dirty="0" smtClean="0">
                <a:latin typeface="Arial" panose="020B0604020202020204" pitchFamily="34" charset="0"/>
              </a:rPr>
              <a:t>编译器处理</a:t>
            </a:r>
            <a:endParaRPr lang="en-US" altLang="zh-CN" sz="1800" b="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48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新</a:t>
            </a:r>
            <a:r>
              <a:rPr lang="zh-CN" altLang="en-US" sz="2000" dirty="0"/>
              <a:t>浪微博上有个“悄悄关注”，一个用户悄悄关注的人，不出现在这个用户的关注列表上，但系统会推送其悄悄关注的人发表的微博给该用户。现在我们来做一回网络侦探，根据某人的关注列表和其对其他用户的点赞情况，扒出有可能被其悄悄关注的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7" y="653378"/>
            <a:ext cx="8152333" cy="42862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3193" y="628186"/>
            <a:ext cx="4638419" cy="33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4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01212" y="739184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 smtClean="0"/>
              <a:t>思路：</a:t>
            </a:r>
            <a:r>
              <a:rPr lang="zh-CN" altLang="en-US" sz="1800" dirty="0" smtClean="0"/>
              <a:t>用</a:t>
            </a:r>
            <a:r>
              <a:rPr lang="en-US" altLang="zh-CN" sz="1800" dirty="0"/>
              <a:t>set</a:t>
            </a:r>
            <a:r>
              <a:rPr lang="zh-CN" altLang="en-US" sz="1800" dirty="0"/>
              <a:t>存放关注的列表</a:t>
            </a:r>
            <a:r>
              <a:rPr lang="zh-CN" altLang="en-US" sz="1800" dirty="0" smtClean="0"/>
              <a:t>，用</a:t>
            </a:r>
            <a:r>
              <a:rPr lang="en-US" altLang="zh-CN" sz="1800" dirty="0" smtClean="0"/>
              <a:t>map</a:t>
            </a:r>
            <a:r>
              <a:rPr lang="zh-CN" altLang="en-US" sz="1800" dirty="0" smtClean="0"/>
              <a:t>保存点赞信息</a:t>
            </a:r>
            <a:endParaRPr lang="en-US" altLang="zh-CN" sz="18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8" y="1296020"/>
            <a:ext cx="3906709" cy="340080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9925" y="1189866"/>
            <a:ext cx="4283567" cy="307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82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容器（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（栈）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队列，优先队列）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814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set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endParaRPr kumimoji="1"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lang="en-US" altLang="zh-CN" sz="1600" dirty="0"/>
              <a:t>Sets are containers that store unique elements following a specific order</a:t>
            </a:r>
            <a:r>
              <a:rPr lang="en-US" altLang="zh-CN" sz="1600" dirty="0" smtClean="0"/>
              <a:t>.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elements in a set cannot be modified once in the 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。（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中的元素不能修改）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常用运算（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</a:t>
            </a:r>
            <a:r>
              <a:rPr kumimoji="1" lang="zh-CN" alt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kumimoji="1" lang="zh-CN" alt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1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endParaRPr kumimoji="1" lang="en-US" altLang="zh-CN" sz="1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05000"/>
              </a:lnSpc>
            </a:pPr>
            <a:r>
              <a:rPr kumimoji="1" lang="en-US" altLang="zh-CN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2282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set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  <a:r>
              <a:rPr kumimoji="1"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from the set container either a single element or a range of elements ([</a:t>
            </a:r>
            <a:r>
              <a:rPr kumimoji="1" lang="en-US" altLang="zh-C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first,last</a:t>
            </a:r>
            <a:r>
              <a:rPr kumimoji="1"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kumimoji="1"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Searches the container for an element equivalent to 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 </a:t>
            </a:r>
            <a:r>
              <a:rPr kumimoji="1" lang="en-US" altLang="zh-C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returns an iterator to it if found, otherwise it returns an iterator to set::end.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4221" y="4392364"/>
            <a:ext cx="101181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5000"/>
              </a:lnSpc>
            </a:pPr>
            <a:r>
              <a:rPr kumimoji="1" lang="zh-CN" alt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程序示例</a:t>
            </a:r>
            <a:endParaRPr kumimoji="1" lang="en-US" altLang="zh-CN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93352" y="100600"/>
            <a:ext cx="5544418" cy="48964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2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//ex_set_find.cpp</a:t>
            </a:r>
          </a:p>
          <a:p>
            <a:pPr lvl="0" defTabSz="914400">
              <a:lnSpc>
                <a:spcPts val="12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defTabSz="914400">
              <a:lnSpc>
                <a:spcPts val="12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&lt;set&gt;</a:t>
            </a:r>
          </a:p>
          <a:p>
            <a:pPr lvl="0" defTabSz="914400">
              <a:lnSpc>
                <a:spcPts val="12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 namespace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2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200"/>
              </a:lnSpc>
              <a:defRPr/>
            </a:pP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it;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set some initial values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myset.insert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(50 -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40 30 20 10</a:t>
            </a:r>
          </a:p>
          <a:p>
            <a:pPr defTabSz="914400">
              <a:lnSpc>
                <a:spcPts val="13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&lt;5;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myset.insert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+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*10);     // 5 15 25 35 45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 =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++it;                                         // "it" points now to 20</a:t>
            </a:r>
          </a:p>
          <a:p>
            <a:pPr lvl="0" defTabSz="914400">
              <a:lnSpc>
                <a:spcPts val="10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myset.erase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(it);        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指向的元素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myset.erase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(40);       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删除集合中的元素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it =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myset.find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myset.erase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(it,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 //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删除指定范围内的元素</a:t>
            </a:r>
          </a:p>
          <a:p>
            <a:pPr lvl="0" defTabSz="914400">
              <a:lnSpc>
                <a:spcPts val="1300"/>
              </a:lnSpc>
              <a:defRPr/>
            </a:pPr>
            <a:endParaRPr kumimoji="1" lang="zh-CN" altLang="en-US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contains:";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(it=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it!=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++it)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 ' &lt;&lt; *it;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 lvl="0" defTabSz="914400">
              <a:lnSpc>
                <a:spcPts val="10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</a:p>
          <a:p>
            <a:pPr lvl="0" defTabSz="914400">
              <a:lnSpc>
                <a:spcPts val="13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3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8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set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dirty="0"/>
              <a:t>Returns an iterator pointing to the first element in the container which is not considered to go before </a:t>
            </a:r>
            <a:r>
              <a:rPr lang="en-US" altLang="zh-CN" sz="1800" i="1" dirty="0" smtClean="0"/>
              <a:t>val</a:t>
            </a:r>
            <a:r>
              <a:rPr lang="en-US" altLang="zh-CN" sz="1800" dirty="0" smtClean="0"/>
              <a:t>. (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返回集合中不小于给定值</a:t>
            </a:r>
            <a:r>
              <a:rPr kumimoji="1"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个元素的迭代器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1700" b="1" dirty="0" err="1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dirty="0" smtClean="0"/>
              <a:t>Returns </a:t>
            </a:r>
            <a:r>
              <a:rPr lang="en-US" altLang="zh-CN" sz="1800" dirty="0"/>
              <a:t>an iterator pointing to the first element in the container which is considered to go after </a:t>
            </a:r>
            <a:r>
              <a:rPr lang="en-US" altLang="zh-CN" sz="1800" i="1" dirty="0"/>
              <a:t>val</a:t>
            </a:r>
            <a:r>
              <a:rPr lang="en-US" altLang="zh-CN" sz="1800" dirty="0" smtClean="0"/>
              <a:t>. (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返回集合中指定值</a:t>
            </a:r>
            <a:r>
              <a:rPr kumimoji="1" lang="en-US" altLang="zh-CN" sz="17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之后的第一个元素的迭代器</a:t>
            </a:r>
            <a:r>
              <a:rPr kumimoji="1" lang="en-US" altLang="zh-CN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7144221" y="4392364"/>
            <a:ext cx="101181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5000"/>
              </a:lnSpc>
            </a:pPr>
            <a:r>
              <a:rPr kumimoji="1" lang="zh-CN" alt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程序示例</a:t>
            </a:r>
            <a:endParaRPr kumimoji="1" lang="en-US" altLang="zh-CN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434262" y="616467"/>
            <a:ext cx="5544418" cy="43259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//ex_set_lower_bound.cpp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&lt;set&gt;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()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set&lt;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set&lt;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it_low,it_up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myset.insert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*10); // 10 20 30 40 50 60 70 80 90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it_low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myset.lower_bound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(30);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返回不小于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的第一个元素的迭代器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it_up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myset.upper_bound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(60);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返回大于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的第一个元素的迭代器</a:t>
            </a:r>
          </a:p>
          <a:p>
            <a:pPr lvl="0" defTabSz="914400">
              <a:lnSpc>
                <a:spcPts val="1400"/>
              </a:lnSpc>
              <a:defRPr/>
            </a:pPr>
            <a:endParaRPr kumimoji="1" lang="zh-CN" altLang="en-US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it_up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&lt;&lt; *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it_up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myset.erase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it_low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it_up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delete 30 40 50 60</a:t>
            </a:r>
          </a:p>
          <a:p>
            <a:pPr lvl="0" defTabSz="914400">
              <a:lnSpc>
                <a:spcPts val="14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contains:";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for (set&lt;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&gt;::iterator it=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myset.begin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it!=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myset.end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++it)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 ' &lt;&lt; *it;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28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0980" y="739184"/>
            <a:ext cx="7935088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 smtClean="0"/>
              <a:t>思路：</a:t>
            </a:r>
            <a:r>
              <a:rPr lang="zh-CN" altLang="en-US" sz="1600" dirty="0" smtClean="0"/>
              <a:t>用</a:t>
            </a:r>
            <a:r>
              <a:rPr lang="en-US" altLang="zh-CN" sz="1600" dirty="0"/>
              <a:t>set</a:t>
            </a:r>
            <a:r>
              <a:rPr lang="zh-CN" altLang="en-US" sz="1600" dirty="0"/>
              <a:t>存放关注的列表</a:t>
            </a:r>
            <a:r>
              <a:rPr lang="zh-CN" altLang="en-US" sz="1600" dirty="0" smtClean="0"/>
              <a:t>，用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保存点赞信息</a:t>
            </a: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8" y="1296020"/>
            <a:ext cx="3906709" cy="34008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3434262" y="616467"/>
            <a:ext cx="5544418" cy="43259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map&lt;</a:t>
            </a:r>
            <a:r>
              <a:rPr kumimoji="1" lang="en-US" altLang="zh-CN" b="1" kern="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string,int</a:t>
            </a:r>
            <a:r>
              <a:rPr kumimoji="1" lang="en-US" altLang="zh-CN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b="1" kern="0" dirty="0" err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kumimoji="1" lang="en-US" altLang="zh-CN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</a:t>
            </a:r>
            <a:r>
              <a:rPr kumimoji="1" lang="zh-CN" altLang="en-US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存放点赞信息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set&lt;string&gt; s;     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关注的用户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endParaRPr kumimoji="1"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s.insert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m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//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赞用户数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 = 0, temp;  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点赞总数和每次点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赞数</a:t>
            </a:r>
            <a:endParaRPr kumimoji="1"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0; 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8276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容器（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（栈）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队列，优先队列）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endParaRPr kumimoji="1" lang="en-US" altLang="zh-CN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86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map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of </a:t>
            </a:r>
            <a:r>
              <a:rPr kumimoji="1"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values </a:t>
            </a:r>
            <a:r>
              <a:rPr kumimoji="1"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</a:t>
            </a:r>
            <a:r>
              <a:rPr kumimoji="1"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lookup</a:t>
            </a:r>
            <a:r>
              <a:rPr lang="en-US" altLang="zh-CN" sz="1600" dirty="0" smtClean="0"/>
              <a:t>.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300"/>
              </a:spcBef>
            </a:pP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indexed by a value of its first type (called the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map returns the corresponding value of the second type (called the </a:t>
            </a:r>
            <a:r>
              <a:rPr kumimoji="1"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If a key isn’t found, it is </a:t>
            </a:r>
            <a:r>
              <a:rPr kumimoji="1"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 into </a:t>
            </a:r>
            <a:r>
              <a:rPr kumimoji="1"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map with a default value for its value</a:t>
            </a:r>
            <a:r>
              <a:rPr kumimoji="1"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31453" y="2656739"/>
            <a:ext cx="4547693" cy="202365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7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kumimoji="1" lang="en-US" altLang="zh-CN" sz="17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36042" lvl="1" indent="0" algn="just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map&lt;string, </a:t>
            </a:r>
            <a:r>
              <a:rPr kumimoji="1" lang="en-US" altLang="zh-CN" sz="147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</a:t>
            </a:r>
            <a:r>
              <a:rPr kumimoji="1" lang="en-US" altLang="zh-CN" sz="147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phone_book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336042" lvl="1" indent="0" algn="just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{"David Hume", 123456},</a:t>
            </a:r>
          </a:p>
          <a:p>
            <a:pPr marL="336042" lvl="1" indent="0" algn="just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{"Karl Popper", 234567},</a:t>
            </a:r>
          </a:p>
          <a:p>
            <a:pPr marL="336042" lvl="1" indent="0" algn="just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{"William Russell", 345678}</a:t>
            </a:r>
          </a:p>
          <a:p>
            <a:pPr marL="336042" lvl="1" indent="0" algn="just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};</a:t>
            </a:r>
            <a:endParaRPr kumimoji="1" lang="en-US" altLang="zh-CN" sz="147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59645" y="4032324"/>
            <a:ext cx="853147" cy="504056"/>
            <a:chOff x="1959645" y="4032324"/>
            <a:chExt cx="853147" cy="504056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V="1">
              <a:off x="2380745" y="4032324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 Box 33">
              <a:extLst>
                <a:ext uri="{FF2B5EF4-FFF2-40B4-BE49-F238E27FC236}">
                  <a16:creationId xmlns="" xmlns:a16="http://schemas.microsoft.com/office/drawing/2014/main" id="{EAD55A29-6013-954C-B368-4AE7A76A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259753" y="3983340"/>
              <a:ext cx="252932" cy="8531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vert="eaVert" wrap="square" lIns="13229" tIns="0" rIns="13229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70" b="0" dirty="0">
                  <a:latin typeface="Arial" panose="020B0604020202020204" pitchFamily="34" charset="0"/>
                </a:rPr>
                <a:t>Key</a:t>
              </a:r>
              <a:r>
                <a:rPr lang="zh-CN" altLang="en-US" sz="1470" b="0" dirty="0">
                  <a:latin typeface="Arial" panose="020B0604020202020204" pitchFamily="34" charset="0"/>
                </a:rPr>
                <a:t>（键）</a:t>
              </a:r>
              <a:endParaRPr lang="en-US" altLang="zh-CN" sz="1470" b="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55789" y="4062936"/>
            <a:ext cx="1079570" cy="510352"/>
            <a:chOff x="3400355" y="4062936"/>
            <a:chExt cx="1079570" cy="510352"/>
          </a:xfrm>
        </p:grpSpPr>
        <p:cxnSp>
          <p:nvCxnSpPr>
            <p:cNvPr id="12" name="直接箭头连接符 11"/>
            <p:cNvCxnSpPr/>
            <p:nvPr/>
          </p:nvCxnSpPr>
          <p:spPr bwMode="auto">
            <a:xfrm flipV="1">
              <a:off x="3975869" y="4062936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 Box 33">
              <a:extLst>
                <a:ext uri="{FF2B5EF4-FFF2-40B4-BE49-F238E27FC236}">
                  <a16:creationId xmlns="" xmlns:a16="http://schemas.microsoft.com/office/drawing/2014/main" id="{EAD55A29-6013-954C-B368-4AE7A76A3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813674" y="3907037"/>
              <a:ext cx="252932" cy="10795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vert="eaVert" wrap="square" lIns="13229" tIns="0" rIns="13229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470" b="0" dirty="0">
                  <a:latin typeface="Arial" panose="020B0604020202020204" pitchFamily="34" charset="0"/>
                </a:rPr>
                <a:t>Value</a:t>
              </a:r>
              <a:r>
                <a:rPr lang="zh-CN" altLang="en-US" sz="1470" b="0" dirty="0">
                  <a:latin typeface="Arial" panose="020B0604020202020204" pitchFamily="34" charset="0"/>
                </a:rPr>
                <a:t>（值）</a:t>
              </a:r>
              <a:endParaRPr lang="en-US" altLang="zh-CN" sz="147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578102" y="3359599"/>
            <a:ext cx="4294311" cy="567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5278" algn="just">
              <a:lnSpc>
                <a:spcPct val="105000"/>
              </a:lnSpc>
            </a:pPr>
            <a:r>
              <a:rPr kumimoji="1" lang="en-US" altLang="zh-CN" sz="147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phone_book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14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"Peter Pan"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  <a:r>
              <a:rPr kumimoji="1" lang="en-US" altLang="zh-CN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"Peter Pan":0</a:t>
            </a:r>
          </a:p>
          <a:p>
            <a:pPr indent="-65278" algn="just">
              <a:lnSpc>
                <a:spcPct val="105000"/>
              </a:lnSpc>
            </a:pPr>
            <a:r>
              <a:rPr kumimoji="1" lang="en-US" altLang="zh-CN" sz="147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phone_book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sz="14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"Peter Pan"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kumimoji="1" lang="en-US" altLang="zh-CN" sz="14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666666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//</a:t>
            </a:r>
            <a:r>
              <a:rPr kumimoji="1" lang="zh-CN" altLang="en-US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173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33960" y="1189866"/>
            <a:ext cx="482589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800" kern="0" dirty="0"/>
              <a:t>int main()  {</a:t>
            </a:r>
          </a:p>
          <a:p>
            <a:pPr latinLnBrk="1"/>
            <a:r>
              <a:rPr lang="en-US" altLang="zh-CN" sz="1800" kern="0" dirty="0"/>
              <a:t>    </a:t>
            </a:r>
            <a:r>
              <a:rPr lang="en-US" altLang="zh-CN" sz="1800" kern="0" dirty="0" smtClean="0"/>
              <a:t>  map&lt;string</a:t>
            </a:r>
            <a:r>
              <a:rPr lang="en-US" altLang="zh-CN" sz="1800" kern="0" dirty="0"/>
              <a:t>, int&gt; m;</a:t>
            </a:r>
          </a:p>
          <a:p>
            <a:pPr latinLnBrk="1"/>
            <a:endParaRPr lang="en-US" altLang="zh-CN" sz="1800" kern="0" dirty="0"/>
          </a:p>
          <a:p>
            <a:pPr latinLnBrk="1"/>
            <a:r>
              <a:rPr lang="en-US" altLang="zh-CN" sz="1800" kern="0" dirty="0"/>
              <a:t>    </a:t>
            </a:r>
            <a:r>
              <a:rPr lang="en-US" altLang="zh-CN" sz="1800" kern="0" dirty="0" smtClean="0"/>
              <a:t>  m</a:t>
            </a:r>
            <a:r>
              <a:rPr lang="en-US" altLang="zh-CN" sz="1800" kern="0" dirty="0"/>
              <a:t>["one"] = 1;</a:t>
            </a:r>
          </a:p>
          <a:p>
            <a:pPr latinLnBrk="1"/>
            <a:r>
              <a:rPr lang="en-US" altLang="zh-CN" sz="1800" kern="0" dirty="0"/>
              <a:t>  </a:t>
            </a:r>
            <a:r>
              <a:rPr lang="en-US" altLang="zh-CN" sz="1800" kern="0" dirty="0" smtClean="0"/>
              <a:t>    </a:t>
            </a:r>
            <a:r>
              <a:rPr lang="en-US" altLang="zh-CN" sz="1800" kern="0" dirty="0"/>
              <a:t>m["two"] = 2;</a:t>
            </a:r>
          </a:p>
          <a:p>
            <a:pPr latinLnBrk="1"/>
            <a:endParaRPr lang="en-US" altLang="zh-CN" sz="1800" kern="0" dirty="0"/>
          </a:p>
          <a:p>
            <a:pPr latinLnBrk="1"/>
            <a:r>
              <a:rPr lang="en-US" altLang="zh-CN" sz="1800" kern="0" dirty="0"/>
              <a:t>   </a:t>
            </a:r>
            <a:r>
              <a:rPr lang="en-US" altLang="zh-CN" sz="1800" kern="0" dirty="0" smtClean="0"/>
              <a:t>   for(auto </a:t>
            </a:r>
            <a:r>
              <a:rPr lang="en-US" altLang="zh-CN" sz="1800" kern="0" dirty="0"/>
              <a:t>it = </a:t>
            </a:r>
            <a:r>
              <a:rPr lang="en-US" altLang="zh-CN" sz="1800" kern="0" dirty="0" err="1"/>
              <a:t>m.begin</a:t>
            </a:r>
            <a:r>
              <a:rPr lang="en-US" altLang="zh-CN" sz="1800" kern="0" dirty="0"/>
              <a:t>(); it!=</a:t>
            </a:r>
            <a:r>
              <a:rPr lang="en-US" altLang="zh-CN" sz="1800" kern="0" dirty="0" err="1"/>
              <a:t>m.end</a:t>
            </a:r>
            <a:r>
              <a:rPr lang="en-US" altLang="zh-CN" sz="1800" kern="0" dirty="0"/>
              <a:t>(); ++it) {</a:t>
            </a:r>
          </a:p>
          <a:p>
            <a:pPr latinLnBrk="1"/>
            <a:r>
              <a:rPr lang="en-US" altLang="zh-CN" sz="1800" kern="0" dirty="0"/>
              <a:t>           </a:t>
            </a:r>
            <a:r>
              <a:rPr lang="en-US" altLang="zh-CN" sz="1800" kern="0" dirty="0" smtClean="0"/>
              <a:t>  </a:t>
            </a:r>
            <a:r>
              <a:rPr lang="en-US" altLang="zh-CN" sz="1800" kern="0" dirty="0" err="1" smtClean="0"/>
              <a:t>cout</a:t>
            </a:r>
            <a:r>
              <a:rPr lang="en-US" altLang="zh-CN" sz="1800" kern="0" dirty="0" smtClean="0"/>
              <a:t> </a:t>
            </a:r>
            <a:r>
              <a:rPr lang="en-US" altLang="zh-CN" sz="1800" kern="0" dirty="0"/>
              <a:t>&lt;&lt; "key: " &lt;&lt; </a:t>
            </a:r>
            <a:r>
              <a:rPr lang="en-US" altLang="zh-CN" sz="1800" b="1" kern="0" dirty="0">
                <a:solidFill>
                  <a:schemeClr val="accent1"/>
                </a:solidFill>
              </a:rPr>
              <a:t>it-&gt;first </a:t>
            </a:r>
            <a:r>
              <a:rPr lang="en-US" altLang="zh-CN" sz="1800" kern="0" dirty="0"/>
              <a:t>&lt;&lt; "\t";</a:t>
            </a:r>
          </a:p>
          <a:p>
            <a:pPr latinLnBrk="1"/>
            <a:r>
              <a:rPr lang="en-US" altLang="zh-CN" sz="1800" kern="0" dirty="0"/>
              <a:t>          </a:t>
            </a:r>
            <a:r>
              <a:rPr lang="en-US" altLang="zh-CN" sz="1800" kern="0" dirty="0" smtClean="0"/>
              <a:t>   </a:t>
            </a:r>
            <a:r>
              <a:rPr lang="en-US" altLang="zh-CN" sz="1800" kern="0" dirty="0" err="1"/>
              <a:t>cout</a:t>
            </a:r>
            <a:r>
              <a:rPr lang="en-US" altLang="zh-CN" sz="1800" kern="0" dirty="0"/>
              <a:t> &lt;&lt; "value: " &lt;&lt;</a:t>
            </a:r>
            <a:r>
              <a:rPr lang="en-US" altLang="zh-CN" sz="1800" b="1" kern="0" dirty="0" smtClean="0">
                <a:solidFill>
                  <a:schemeClr val="accent1"/>
                </a:solidFill>
              </a:rPr>
              <a:t> </a:t>
            </a:r>
            <a:r>
              <a:rPr lang="en-US" altLang="zh-CN" sz="1800" b="1" kern="0" dirty="0">
                <a:solidFill>
                  <a:schemeClr val="accent1"/>
                </a:solidFill>
              </a:rPr>
              <a:t>it-&gt;second </a:t>
            </a:r>
            <a:r>
              <a:rPr lang="en-US" altLang="zh-CN" sz="1800" kern="0" dirty="0"/>
              <a:t>&lt;&lt; </a:t>
            </a:r>
            <a:r>
              <a:rPr lang="en-US" altLang="zh-CN" sz="1800" kern="0" dirty="0" err="1"/>
              <a:t>endl</a:t>
            </a:r>
            <a:r>
              <a:rPr lang="en-US" altLang="zh-CN" sz="1800" kern="0" dirty="0"/>
              <a:t>;</a:t>
            </a:r>
          </a:p>
          <a:p>
            <a:pPr latinLnBrk="1"/>
            <a:r>
              <a:rPr lang="en-US" altLang="zh-CN" sz="1800" kern="0" dirty="0"/>
              <a:t>    </a:t>
            </a:r>
            <a:r>
              <a:rPr lang="en-US" altLang="zh-CN" sz="1800" kern="0" dirty="0" smtClean="0"/>
              <a:t>  }</a:t>
            </a:r>
            <a:endParaRPr lang="en-US" altLang="zh-CN" sz="1800" kern="0" dirty="0"/>
          </a:p>
          <a:p>
            <a:pPr latinLnBrk="1"/>
            <a:endParaRPr lang="en-US" altLang="zh-CN" sz="1800" kern="0" dirty="0"/>
          </a:p>
          <a:p>
            <a:pPr latinLnBrk="1"/>
            <a:r>
              <a:rPr lang="en-US" altLang="zh-CN" sz="1800" kern="0" dirty="0"/>
              <a:t>  </a:t>
            </a:r>
            <a:r>
              <a:rPr lang="en-US" altLang="zh-CN" sz="1800" kern="0" dirty="0" smtClean="0"/>
              <a:t>    </a:t>
            </a:r>
            <a:r>
              <a:rPr lang="en-US" altLang="zh-CN" sz="1800" kern="0" dirty="0"/>
              <a:t>return 0;</a:t>
            </a:r>
          </a:p>
          <a:p>
            <a:pPr latinLnBrk="1"/>
            <a:r>
              <a:rPr lang="en-US" altLang="zh-CN" sz="1800" kern="0" dirty="0"/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map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82025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值对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5000"/>
              </a:lnSpc>
            </a:pP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it-&gt;first, it-&gt;second</a:t>
            </a:r>
            <a:endParaRPr kumimoji="1"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31653" y="2061609"/>
            <a:ext cx="1512168" cy="1172009"/>
            <a:chOff x="1599604" y="2664172"/>
            <a:chExt cx="1512168" cy="1172009"/>
          </a:xfrm>
        </p:grpSpPr>
        <p:sp>
          <p:nvSpPr>
            <p:cNvPr id="3" name="矩形 2"/>
            <p:cNvSpPr/>
            <p:nvPr/>
          </p:nvSpPr>
          <p:spPr>
            <a:xfrm>
              <a:off x="1671613" y="2952204"/>
              <a:ext cx="648072" cy="29011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19685" y="2954290"/>
              <a:ext cx="641035" cy="2880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71613" y="2664172"/>
              <a:ext cx="5760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first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1045" y="2664172"/>
              <a:ext cx="780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second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599604" y="2679430"/>
              <a:ext cx="1512167" cy="632814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08572" y="3497627"/>
              <a:ext cx="358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it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743621" y="3312244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9445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关于输入、输出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26964" y="707412"/>
            <a:ext cx="815181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标准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I/O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示例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539750" y="1656060"/>
            <a:ext cx="4176713" cy="2846933"/>
          </a:xfrm>
          <a:prstGeom prst="rect">
            <a:avLst/>
          </a:prstGeom>
          <a:noFill/>
          <a:ln w="15875">
            <a:solidFill>
              <a:srgbClr val="C0C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#include &lt;</a:t>
            </a:r>
            <a:r>
              <a:rPr lang="en-US" altLang="zh-CN" sz="1800" b="0" dirty="0" err="1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stdio.h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&gt;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void 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C_StdInOut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()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{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  int  a;  char c;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  char 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str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[100] = "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whoAmi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";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sz="1800" b="0" dirty="0" err="1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("%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d%c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", &amp;a, &amp;c);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sz="1800" b="0" dirty="0" err="1">
                <a:solidFill>
                  <a:srgbClr val="C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("%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d,%s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\n", a, </a:t>
            </a:r>
            <a:r>
              <a:rPr lang="en-US" altLang="zh-CN" sz="1800" b="0" dirty="0" err="1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str</a:t>
            </a: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);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  <a:buFontTx/>
              <a:buNone/>
            </a:pPr>
            <a:r>
              <a:rPr lang="en-US" altLang="zh-CN" sz="1800" b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539750" y="1224012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dirty="0">
                <a:solidFill>
                  <a:srgbClr val="3333CC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400" dirty="0">
                <a:solidFill>
                  <a:srgbClr val="3333CC"/>
                </a:solidFill>
                <a:latin typeface="Arial" panose="020B0604020202020204" pitchFamily="34" charset="0"/>
              </a:rPr>
              <a:t>程序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767957" y="1656060"/>
            <a:ext cx="4097300" cy="3034164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#include &lt;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iostream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&gt;</a:t>
            </a: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using namespace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std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ts val="8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Cpp_StdInOut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()</a:t>
            </a: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{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a;  char c;</a:t>
            </a: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   char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str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[100] = "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whoAmi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";</a:t>
            </a: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cin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&gt;&gt;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a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&gt;&gt;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c ;</a:t>
            </a: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cout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&lt;&lt;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a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&lt;&lt;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","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&lt;&lt;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str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;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cout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&lt;&lt;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endl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;      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/</a:t>
            </a:r>
            <a:r>
              <a:rPr lang="en-US" altLang="zh-CN" sz="1800" b="0" kern="0" dirty="0" smtClean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/</a:t>
            </a:r>
            <a:r>
              <a:rPr lang="en-US" altLang="zh-CN" sz="1800" b="0" kern="0" dirty="0">
                <a:solidFill>
                  <a:srgbClr val="00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'\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'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}</a:t>
            </a: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4716463" y="1224012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3333CC"/>
                </a:solidFill>
                <a:latin typeface="Arial" panose="020B0604020202020204" pitchFamily="34" charset="0"/>
              </a:rPr>
              <a:t>C++ </a:t>
            </a:r>
            <a:r>
              <a:rPr lang="zh-CN" altLang="en-US" sz="2400">
                <a:solidFill>
                  <a:srgbClr val="3333CC"/>
                </a:solidFill>
                <a:latin typeface="Arial" panose="020B0604020202020204" pitchFamily="34" charset="0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13165886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map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10935" y="1296020"/>
            <a:ext cx="4557017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000" dirty="0"/>
              <a:t>    map&lt;string, int&gt; m; </a:t>
            </a:r>
            <a:r>
              <a:rPr lang="en-US" altLang="zh-CN" sz="2000" dirty="0" smtClean="0"/>
              <a:t>   //m</a:t>
            </a:r>
            <a:r>
              <a:rPr lang="zh-CN" altLang="en-US" sz="2000" dirty="0" smtClean="0"/>
              <a:t>为空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  </a:t>
            </a:r>
            <a:endParaRPr lang="zh-CN" altLang="zh-CN" sz="2000" dirty="0"/>
          </a:p>
          <a:p>
            <a:pPr latinLnBrk="1"/>
            <a:r>
              <a:rPr lang="en-US" altLang="zh-CN" sz="2000" dirty="0"/>
              <a:t>    m["one"] = 1; </a:t>
            </a:r>
            <a:br>
              <a:rPr lang="en-US" altLang="zh-CN" sz="2000" dirty="0"/>
            </a:br>
            <a:r>
              <a:rPr lang="en-US" altLang="zh-CN" sz="2000" dirty="0"/>
              <a:t>    m["two"] = 2; </a:t>
            </a:r>
            <a:br>
              <a:rPr lang="en-US" altLang="zh-CN" sz="2000" dirty="0"/>
            </a:br>
            <a:r>
              <a:rPr lang="en-US" altLang="zh-CN" sz="2000" dirty="0"/>
              <a:t>    </a:t>
            </a:r>
            <a:endParaRPr lang="zh-CN" altLang="zh-CN" sz="2000" dirty="0"/>
          </a:p>
          <a:p>
            <a:pPr latinLnBrk="1">
              <a:lnSpc>
                <a:spcPct val="150000"/>
              </a:lnSpc>
            </a:pPr>
            <a:r>
              <a:rPr lang="en-US" altLang="zh-CN" sz="2000" dirty="0"/>
              <a:t>    // </a:t>
            </a:r>
            <a:r>
              <a:rPr lang="zh-CN" altLang="en-US" sz="2000" dirty="0"/>
              <a:t>用</a:t>
            </a:r>
            <a:r>
              <a:rPr lang="en-US" altLang="zh-CN" sz="2000" dirty="0" smtClean="0"/>
              <a:t>insert</a:t>
            </a:r>
            <a:r>
              <a:rPr lang="zh-CN" altLang="zh-CN" sz="2000" dirty="0" smtClean="0"/>
              <a:t>方法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map</a:t>
            </a:r>
            <a:r>
              <a:rPr lang="zh-CN" altLang="en-US" sz="2000" dirty="0" smtClean="0"/>
              <a:t>中插入键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值对</a:t>
            </a:r>
            <a:r>
              <a:rPr lang="zh-CN" altLang="zh-CN" sz="2000" dirty="0" smtClean="0"/>
              <a:t>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 </a:t>
            </a:r>
            <a:r>
              <a:rPr lang="en-US" altLang="zh-CN" sz="2000" dirty="0" err="1">
                <a:solidFill>
                  <a:srgbClr val="FF0000"/>
                </a:solidFill>
              </a:rPr>
              <a:t>m.insert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make_pair</a:t>
            </a:r>
            <a:r>
              <a:rPr lang="en-US" altLang="zh-CN" sz="2000" dirty="0"/>
              <a:t>("three", 3)); </a:t>
            </a:r>
            <a:br>
              <a:rPr lang="en-US" altLang="zh-CN" sz="2000" dirty="0"/>
            </a:br>
            <a:r>
              <a:rPr lang="en-US" altLang="zh-CN" sz="2000" dirty="0"/>
              <a:t> 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 </a:t>
            </a:r>
            <a:r>
              <a:rPr lang="en-US" altLang="zh-CN" sz="2000" dirty="0" err="1"/>
              <a:t>m.insert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pair&lt;string, 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(“four",</a:t>
            </a:r>
            <a:r>
              <a:rPr lang="en-US" altLang="zh-CN" sz="2000" dirty="0"/>
              <a:t> </a:t>
            </a:r>
            <a:r>
              <a:rPr lang="en-US" altLang="zh-CN" sz="2000" dirty="0" smtClean="0"/>
              <a:t>4));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5509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map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5"/>
            <a:ext cx="6912768" cy="362313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erase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</a:p>
          <a:p>
            <a:pPr lvl="1" algn="just">
              <a:lnSpc>
                <a:spcPct val="10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67757" y="1728068"/>
            <a:ext cx="5560939" cy="317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atinLnBrk="1">
              <a:lnSpc>
                <a:spcPts val="2200"/>
              </a:lnSpc>
              <a:spcBef>
                <a:spcPts val="600"/>
              </a:spcBef>
            </a:pPr>
            <a:r>
              <a:rPr lang="en-US" altLang="zh-CN" dirty="0"/>
              <a:t>   </a:t>
            </a:r>
            <a:r>
              <a:rPr lang="en-US" altLang="zh-CN" dirty="0" smtClean="0"/>
              <a:t> </a:t>
            </a:r>
            <a:r>
              <a:rPr lang="en-US" altLang="zh-CN" dirty="0"/>
              <a:t>string key; </a:t>
            </a:r>
            <a:br>
              <a:rPr lang="en-US" altLang="zh-CN" dirty="0"/>
            </a:br>
            <a:r>
              <a:rPr lang="en-US" altLang="zh-CN" dirty="0"/>
              <a:t>    while (</a:t>
            </a:r>
            <a:r>
              <a:rPr lang="en-US" altLang="zh-CN" dirty="0" err="1"/>
              <a:t>cin</a:t>
            </a:r>
            <a:r>
              <a:rPr lang="en-US" altLang="zh-CN" dirty="0"/>
              <a:t>&gt;&gt;key) { </a:t>
            </a:r>
            <a:br>
              <a:rPr lang="en-US" altLang="zh-CN" dirty="0"/>
            </a:br>
            <a:r>
              <a:rPr lang="en-US" altLang="zh-CN" dirty="0"/>
              <a:t>       </a:t>
            </a:r>
            <a:r>
              <a:rPr lang="en-US" altLang="zh-CN" dirty="0" smtClean="0"/>
              <a:t>   </a:t>
            </a:r>
            <a:r>
              <a:rPr lang="en-US" altLang="zh-CN" dirty="0"/>
              <a:t>map&lt;string, int&gt;::iterator it = </a:t>
            </a:r>
            <a:r>
              <a:rPr lang="en-US" altLang="zh-CN" dirty="0" err="1">
                <a:solidFill>
                  <a:srgbClr val="FF0000"/>
                </a:solidFill>
              </a:rPr>
              <a:t>m.find</a:t>
            </a:r>
            <a:r>
              <a:rPr lang="en-US" altLang="zh-CN" dirty="0"/>
              <a:t>(key);  //</a:t>
            </a:r>
            <a:r>
              <a:rPr lang="zh-CN" altLang="zh-CN" dirty="0"/>
              <a:t>查找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    </a:t>
            </a:r>
            <a:r>
              <a:rPr lang="en-US" altLang="zh-CN" dirty="0" smtClean="0"/>
              <a:t>    </a:t>
            </a:r>
            <a:r>
              <a:rPr lang="en-US" altLang="zh-CN" dirty="0"/>
              <a:t>if </a:t>
            </a:r>
            <a:r>
              <a:rPr lang="en-US" altLang="zh-CN" dirty="0" smtClean="0"/>
              <a:t>( it</a:t>
            </a:r>
            <a:r>
              <a:rPr lang="en-US" altLang="zh-CN" dirty="0"/>
              <a:t>==</a:t>
            </a:r>
            <a:r>
              <a:rPr lang="en-US" altLang="zh-CN" dirty="0" err="1"/>
              <a:t>m.end</a:t>
            </a:r>
            <a:r>
              <a:rPr lang="en-US" altLang="zh-CN" dirty="0" smtClean="0"/>
              <a:t>() )</a:t>
            </a:r>
            <a:r>
              <a:rPr lang="en-US" altLang="zh-CN" dirty="0"/>
              <a:t> { </a:t>
            </a:r>
            <a:br>
              <a:rPr lang="en-US" altLang="zh-CN" dirty="0"/>
            </a:br>
            <a:r>
              <a:rPr lang="en-US" altLang="zh-CN" dirty="0"/>
              <a:t>           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 &lt;&lt; "No such key</a:t>
            </a:r>
            <a:r>
              <a:rPr lang="en-US" altLang="zh-CN" dirty="0" smtClean="0"/>
              <a:t>!“ &lt;&lt; </a:t>
            </a:r>
            <a:r>
              <a:rPr lang="en-US" altLang="zh-CN" dirty="0"/>
              <a:t> 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       </a:t>
            </a:r>
            <a:r>
              <a:rPr lang="en-US" altLang="zh-CN" dirty="0" smtClean="0"/>
              <a:t>   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     </a:t>
            </a:r>
            <a:r>
              <a:rPr lang="en-US" altLang="zh-CN" dirty="0" smtClean="0"/>
              <a:t>     </a:t>
            </a:r>
            <a:r>
              <a:rPr lang="en-US" altLang="zh-CN" dirty="0"/>
              <a:t>else { </a:t>
            </a:r>
            <a:br>
              <a:rPr lang="en-US" altLang="zh-CN" dirty="0"/>
            </a:br>
            <a:r>
              <a:rPr lang="en-US" altLang="zh-CN" dirty="0"/>
              <a:t>         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cout</a:t>
            </a:r>
            <a:r>
              <a:rPr lang="en-US" altLang="zh-CN" dirty="0"/>
              <a:t> &lt;&lt; key &lt;&lt; " is " &lt;&lt; it-&gt;second &lt;&lt; 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dirty="0"/>
              <a:t>           </a:t>
            </a:r>
            <a:r>
              <a:rPr lang="en-US" altLang="zh-CN" dirty="0" smtClean="0"/>
              <a:t>     </a:t>
            </a:r>
            <a:r>
              <a:rPr lang="en-US" altLang="zh-CN" dirty="0" err="1"/>
              <a:t>cout</a:t>
            </a:r>
            <a:r>
              <a:rPr lang="en-US" altLang="zh-CN" dirty="0"/>
              <a:t> &lt;&lt; “Erased ” &lt;&lt; </a:t>
            </a:r>
            <a:r>
              <a:rPr lang="en-US" altLang="zh-CN" dirty="0" err="1">
                <a:solidFill>
                  <a:srgbClr val="FF0000"/>
                </a:solidFill>
              </a:rPr>
              <a:t>m.erase</a:t>
            </a:r>
            <a:r>
              <a:rPr lang="en-US" altLang="zh-CN" dirty="0"/>
              <a:t>(key) &lt;&lt; </a:t>
            </a:r>
            <a:r>
              <a:rPr lang="en-US" altLang="zh-CN" dirty="0" err="1"/>
              <a:t>endl</a:t>
            </a:r>
            <a:r>
              <a:rPr lang="en-US" altLang="zh-CN" dirty="0"/>
              <a:t>; //</a:t>
            </a:r>
            <a:r>
              <a:rPr lang="zh-CN" altLang="zh-CN" dirty="0"/>
              <a:t>删除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       </a:t>
            </a:r>
            <a:r>
              <a:rPr lang="en-US" altLang="zh-CN" dirty="0" smtClean="0"/>
              <a:t>   }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 }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18980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0980" y="739184"/>
            <a:ext cx="7935088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 smtClean="0"/>
              <a:t>思路：</a:t>
            </a:r>
            <a:r>
              <a:rPr lang="zh-CN" altLang="en-US" sz="1600" dirty="0" smtClean="0"/>
              <a:t>用</a:t>
            </a:r>
            <a:r>
              <a:rPr lang="en-US" altLang="zh-CN" sz="1600" dirty="0"/>
              <a:t>set</a:t>
            </a:r>
            <a:r>
              <a:rPr lang="zh-CN" altLang="en-US" sz="1600" dirty="0"/>
              <a:t>存放</a:t>
            </a:r>
            <a:r>
              <a:rPr lang="zh-CN" altLang="en-US" sz="1600" dirty="0" smtClean="0"/>
              <a:t>关注用户列表</a:t>
            </a:r>
            <a:r>
              <a:rPr lang="zh-CN" altLang="en-US" sz="1600" dirty="0" smtClean="0"/>
              <a:t>，用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保存点赞信息</a:t>
            </a: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8" y="1296020"/>
            <a:ext cx="3906709" cy="34008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5057725" y="653378"/>
            <a:ext cx="3843809" cy="33195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map&lt;</a:t>
            </a:r>
            <a:r>
              <a:rPr kumimoji="1" lang="en-US" altLang="zh-CN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string,int</a:t>
            </a:r>
            <a:r>
              <a:rPr kumimoji="1"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kumimoji="1"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1" lang="en-US" altLang="zh-CN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存放点赞信息</a:t>
            </a:r>
          </a:p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set&lt;string&gt; s;      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关注的用户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列表</a:t>
            </a:r>
            <a:endParaRPr kumimoji="1"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s.insert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关注列表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039766" y="1520336"/>
            <a:ext cx="5861768" cy="2480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m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点赞用户数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= 0, temp;   //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点赞总数和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每次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m;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点赞信息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 temp;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usr_id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temp;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temp;</a:t>
            </a: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600"/>
              </a:lnSpc>
              <a:defRPr/>
            </a:pP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sum/m,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//</a:t>
            </a:r>
            <a:r>
              <a:rPr kumimoji="1"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点赞平均数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和悄悄关注用户数</a:t>
            </a:r>
            <a:endParaRPr kumimoji="1" lang="zh-CN" altLang="en-US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37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例题：悄悄关注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0980" y="739184"/>
            <a:ext cx="7935088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 smtClean="0"/>
              <a:t>思路：</a:t>
            </a:r>
            <a:r>
              <a:rPr lang="zh-CN" altLang="en-US" sz="1600" dirty="0" smtClean="0"/>
              <a:t>用</a:t>
            </a:r>
            <a:r>
              <a:rPr lang="en-US" altLang="zh-CN" sz="1600" dirty="0"/>
              <a:t>set</a:t>
            </a:r>
            <a:r>
              <a:rPr lang="zh-CN" altLang="en-US" sz="1600" dirty="0" smtClean="0"/>
              <a:t>存放所关注的用户列表</a:t>
            </a:r>
            <a:r>
              <a:rPr lang="zh-CN" altLang="en-US" sz="1600" dirty="0" smtClean="0"/>
              <a:t>，用</a:t>
            </a:r>
            <a:r>
              <a:rPr lang="en-US" altLang="zh-CN" sz="1600" dirty="0" smtClean="0"/>
              <a:t>map</a:t>
            </a:r>
            <a:r>
              <a:rPr lang="zh-CN" altLang="en-US" sz="1600" dirty="0" smtClean="0"/>
              <a:t>保存点赞信息</a:t>
            </a:r>
            <a:endParaRPr lang="en-US" altLang="zh-CN" sz="16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98" y="1296020"/>
            <a:ext cx="3906709" cy="340080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3759845" y="1584052"/>
            <a:ext cx="5108454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筛选悄悄关注的用户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for(auto it =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mp.begin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it !=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mp.end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it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it-&gt;first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表示所点赞的用户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it-&gt;second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是对其点赞数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s.count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(it-&gt;first) &amp;&amp; it-&gt;second &gt;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{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该用户不在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关注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表中（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中与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it-&gt;first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相同的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元素个数</a:t>
            </a:r>
            <a:r>
              <a:rPr kumimoji="1" lang="zh-CN" altLang="en-US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1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ts val="18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it-&gt;first &lt;&lt;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&lt;&lt;"Bing Mei You"&lt;&lt;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800"/>
              </a:lnSpc>
              <a:defRPr/>
            </a:pPr>
            <a:endParaRPr kumimoji="1" lang="en-US" altLang="zh-CN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42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en-US" sz="3200" b="1" dirty="0"/>
              <a:t>清点代码库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57" y="863972"/>
            <a:ext cx="6686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3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en-US" sz="3200" b="1" dirty="0"/>
              <a:t>清点代码库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图转自新浪微博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。。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/>
              <a:t>这里我们把问题简化一下：首先假设两个功能模块如果接受同样的输入，总是给出同样的输出，则它们就是功能重复的；其次我们把每个模块的输出都简化为一个整数（在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zh-CN" altLang="en-US" sz="2000" dirty="0"/>
              <a:t>范围内）。于是我们可以设计一系列输入，检查所有功能模块的对应输出，从而查出功能重复的代码。你的任务就是设计并实现这个简化问题的解决方案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24" y="27225"/>
            <a:ext cx="3002708" cy="1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92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167557" y="117117"/>
            <a:ext cx="6608497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/>
              <a:t>例题：</a:t>
            </a:r>
            <a:r>
              <a:rPr lang="zh-CN" altLang="en-US" sz="3200" b="1" dirty="0"/>
              <a:t>清点代码库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7517" y="863972"/>
            <a:ext cx="7704856" cy="3672408"/>
          </a:xfrm>
          <a:prstGeom prst="rect">
            <a:avLst/>
          </a:prstGeom>
        </p:spPr>
        <p:txBody>
          <a:bodyPr vert="horz" lIns="80229" tIns="40115" rIns="80229" bIns="40115" rtlCol="0">
            <a:no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b="1" dirty="0" smtClean="0"/>
              <a:t>问题描述：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图转自新浪微博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。。</a:t>
            </a:r>
            <a:endParaRPr lang="en-US" altLang="zh-CN" sz="20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这里我们把问题简化一下：首先假设两个功能模块如果接受同样的输入，总是给出同样的输出，则它们就是功能重复的；其次我们把每个模块的输出都简化为一个整数（在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范围内）。于是我们可以设计一系列输入，检查所有功能模块的对应输出，从而查出功能重复的代码。你的任务就是设计并实现这个简化问题的解决方案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0" y="773964"/>
            <a:ext cx="6899152" cy="41912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662" y="431924"/>
            <a:ext cx="161173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19324226">
            <a:off x="-2167111" y="-642494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17887734">
            <a:off x="7581939" y="2465087"/>
            <a:ext cx="4608512" cy="2448272"/>
          </a:xfrm>
          <a:prstGeom prst="rect">
            <a:avLst/>
          </a:prstGeom>
          <a:solidFill>
            <a:srgbClr val="C3C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20124282">
            <a:off x="2796297" y="4261288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 rot="20578346">
            <a:off x="-2439407" y="-1410669"/>
            <a:ext cx="9016714" cy="2448272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 rot="19781444">
            <a:off x="-1727553" y="-1499741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 rot="20621168">
            <a:off x="5646840" y="4486285"/>
            <a:ext cx="4608512" cy="2448272"/>
          </a:xfrm>
          <a:prstGeom prst="rect">
            <a:avLst/>
          </a:prstGeom>
          <a:solidFill>
            <a:srgbClr val="28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3840724" y="575940"/>
            <a:ext cx="1421283" cy="134853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1299429" y="2088108"/>
            <a:ext cx="6503875" cy="1446384"/>
          </a:xfrm>
          <a:prstGeom prst="rect">
            <a:avLst/>
          </a:prstGeom>
        </p:spPr>
        <p:txBody>
          <a:bodyPr wrap="square" lIns="91276" tIns="45638" rIns="91276" bIns="45638">
            <a:spAutoFit/>
          </a:bodyPr>
          <a:lstStyle/>
          <a:p>
            <a:pPr algn="ctr" defTabSz="1091565">
              <a:defRPr/>
            </a:pPr>
            <a:r>
              <a:rPr lang="zh-CN" altLang="en-US" sz="8800" b="1" dirty="0">
                <a:solidFill>
                  <a:prstClr val="black"/>
                </a:solidFill>
                <a:latin typeface="+mj-ea"/>
                <a:ea typeface="+mj-ea"/>
              </a:rPr>
              <a:t>谢谢观看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515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311573" y="71884"/>
            <a:ext cx="6408712" cy="560182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 algn="ctr">
              <a:defRPr/>
            </a:pPr>
            <a:r>
              <a:rPr lang="zh-CN" altLang="en-US" sz="3200" b="1" dirty="0" smtClean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字符串：</a:t>
            </a:r>
            <a:r>
              <a:rPr lang="en-US" altLang="zh-CN" sz="3200" b="1" dirty="0" smtClean="0">
                <a:solidFill>
                  <a:srgbClr val="284C8A"/>
                </a:solidFill>
                <a:latin typeface="+mn-ea"/>
                <a:sym typeface="inpin heiti" panose="00000500000000000000" pitchFamily="2" charset="-122"/>
              </a:rPr>
              <a:t>string</a:t>
            </a:r>
            <a:endParaRPr lang="zh-CN" altLang="en-US" sz="3200" b="1" dirty="0">
              <a:solidFill>
                <a:srgbClr val="284C8A"/>
              </a:solidFill>
              <a:latin typeface="+mn-ea"/>
              <a:sym typeface="inpin heiti" panose="00000500000000000000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426964" y="707412"/>
            <a:ext cx="3692921" cy="390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spcBef>
                <a:spcPts val="2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字符串用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表示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赋值：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s1 = s2</a:t>
            </a: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等于：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s1 == s2</a:t>
            </a:r>
            <a:endParaRPr lang="en-US" altLang="zh-CN" sz="1800" dirty="0">
              <a:solidFill>
                <a:srgbClr val="000000"/>
              </a:solidFill>
              <a:latin typeface="Times New Roman"/>
            </a:endParaRP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不等于：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s1 != s2</a:t>
            </a:r>
            <a:endParaRPr lang="en-US" altLang="zh-CN" sz="1800" dirty="0">
              <a:solidFill>
                <a:srgbClr val="000000"/>
              </a:solidFill>
              <a:latin typeface="Times New Roman"/>
            </a:endParaRP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大于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: s1 &gt; s2</a:t>
            </a: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小于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: s1 &lt; s2</a:t>
            </a: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连接：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s1 + s2</a:t>
            </a: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长度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: s1.length()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或</a:t>
            </a:r>
            <a:endParaRPr lang="en-US" altLang="zh-CN" sz="1800" dirty="0" smtClean="0">
              <a:solidFill>
                <a:srgbClr val="000000"/>
              </a:solidFill>
              <a:latin typeface="Times New Roman"/>
            </a:endParaRPr>
          </a:p>
          <a:p>
            <a:pPr marL="457200" lvl="1" indent="0" defTabSz="914400" eaLnBrk="1" hangingPunct="1"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              s1.size()</a:t>
            </a: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用下标访问字符：</a:t>
            </a:r>
            <a:endParaRPr lang="en-US" altLang="zh-CN" sz="1800" dirty="0" smtClean="0">
              <a:solidFill>
                <a:srgbClr val="000000"/>
              </a:solidFill>
              <a:latin typeface="Times New Roman"/>
            </a:endParaRPr>
          </a:p>
          <a:p>
            <a:pPr marL="457200" lvl="1" indent="0" defTabSz="914400" eaLnBrk="1" hangingPunct="1">
              <a:spcBef>
                <a:spcPts val="20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下标从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0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/>
              </a:rPr>
              <a:t>开始</a:t>
            </a:r>
            <a:endParaRPr lang="en-US" altLang="zh-CN" sz="1800" dirty="0" smtClean="0">
              <a:solidFill>
                <a:srgbClr val="000000"/>
              </a:solidFill>
              <a:latin typeface="Times New Roman"/>
            </a:endParaRPr>
          </a:p>
          <a:p>
            <a:pPr lvl="1" defTabSz="914400" eaLnBrk="1" hangingPunct="1">
              <a:spcBef>
                <a:spcPts val="20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/>
              </a:rPr>
              <a:t>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59845" y="791964"/>
            <a:ext cx="5256584" cy="3978012"/>
          </a:xfrm>
          <a:prstGeom prst="rect">
            <a:avLst/>
          </a:prstGeom>
          <a:solidFill>
            <a:srgbClr val="FFFFFF"/>
          </a:solidFill>
          <a:ln w="15875">
            <a:solidFill>
              <a:srgbClr val="C0C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#include &lt;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iostream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&gt;</a:t>
            </a:r>
          </a:p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#include &lt;string&gt;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using namespace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std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 main()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</a:rPr>
              <a:t>{  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   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string s1</a:t>
            </a: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;                       //s1</a:t>
            </a:r>
            <a:r>
              <a:rPr lang="zh-CN" altLang="en-US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为空串</a:t>
            </a:r>
            <a:endParaRPr lang="en-US" altLang="zh-CN" sz="1600" b="0" kern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string s2("a example");   //</a:t>
            </a:r>
            <a:r>
              <a:rPr lang="zh-CN" altLang="en-US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用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"a example"</a:t>
            </a:r>
            <a:r>
              <a:rPr lang="zh-CN" altLang="en-US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初始化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s2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cin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&gt;&gt; s1;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cout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&lt;&lt; s1 &lt;&lt; "," &lt;&lt; s2 &lt;&lt;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endl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;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for(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int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=0;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&lt;s1.size(); ++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)   //s1.length()</a:t>
            </a:r>
            <a:endParaRPr lang="en-US" altLang="zh-CN" sz="1600" b="0" kern="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     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cout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&lt;&lt; s1[</a:t>
            </a:r>
            <a:r>
              <a:rPr lang="en-US" altLang="zh-CN" sz="1600" b="0" kern="0" dirty="0" err="1">
                <a:latin typeface="Tahoma" panose="020B0604030504040204" pitchFamily="34" charset="0"/>
                <a:ea typeface="隶书" panose="02010509060101010101" pitchFamily="49" charset="-122"/>
              </a:rPr>
              <a:t>i</a:t>
            </a: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] &lt;&lt; ' ';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      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>
                <a:latin typeface="Tahoma" panose="020B0604030504040204" pitchFamily="34" charset="0"/>
                <a:ea typeface="隶书" panose="02010509060101010101" pitchFamily="49" charset="-122"/>
              </a:rPr>
              <a:t>    return 0</a:t>
            </a: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;</a:t>
            </a:r>
          </a:p>
          <a:p>
            <a:pPr lvl="0" defTabSz="914400" fontAlgn="base">
              <a:lnSpc>
                <a:spcPts val="1500"/>
              </a:lnSpc>
              <a:spcBef>
                <a:spcPts val="300"/>
              </a:spcBef>
              <a:spcAft>
                <a:spcPct val="0"/>
              </a:spcAft>
              <a:buNone/>
              <a:defRPr/>
            </a:pPr>
            <a:r>
              <a:rPr lang="en-US" altLang="zh-CN" sz="1600" b="0" kern="0" dirty="0" smtClean="0">
                <a:latin typeface="Tahoma" panose="020B0604030504040204" pitchFamily="34" charset="0"/>
                <a:ea typeface="隶书" panose="02010509060101010101" pitchFamily="49" charset="-122"/>
              </a:rPr>
              <a:t>}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93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Standard  Template Library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迭代器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iterators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kumimoji="1"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213152" y="2448148"/>
            <a:ext cx="815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422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编程竞赛的题目中，常涉及数据集（规模确定或不确定）的表示及运算问题，应用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C++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标准模板库（</a:t>
            </a:r>
            <a:r>
              <a:rPr lang="en-US" altLang="zh-CN" sz="2000" b="1" dirty="0">
                <a:latin typeface="Times New Roman" panose="02020603050405020304" pitchFamily="18" charset="0"/>
              </a:rPr>
              <a:t>STL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）提供的容器和算法可简化处理过程、提高效率。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422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串。</a:t>
            </a:r>
          </a:p>
        </p:txBody>
      </p:sp>
    </p:spTree>
    <p:extLst>
      <p:ext uri="{BB962C8B-B14F-4D97-AF65-F5344CB8AC3E}">
        <p14:creationId xmlns:p14="http://schemas.microsoft.com/office/powerpoint/2010/main" val="3580314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容器（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zh-CN" altLang="en-US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30525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（栈）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kumimoji="1" lang="zh-CN" altLang="en-US" sz="20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zh-CN" altLang="en-US" sz="2000" b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队列，优先队列）</a:t>
            </a:r>
            <a:endParaRPr kumimoji="1" lang="en-US" altLang="zh-CN" sz="2000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（关联数组）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（有序集合）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79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vector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146832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</a:t>
            </a:r>
            <a:r>
              <a:rPr kumimoji="1"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可存放各种类型的数据（对象）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可动态改变</a:t>
            </a:r>
            <a:r>
              <a:rPr kumimoji="1" lang="zh-CN" alt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kumimoji="1" lang="en-US" altLang="zh-CN" sz="17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</a:t>
            </a:r>
            <a:r>
              <a:rPr kumimoji="1"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71724" y="2448148"/>
            <a:ext cx="8063865" cy="2425403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zh-CN" altLang="en-US" sz="1764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kumimoji="1" lang="en-US" altLang="zh-CN" sz="1764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</a:t>
            </a:r>
            <a:r>
              <a:rPr kumimoji="1" lang="en-US" altLang="zh-CN" sz="147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v1;         	              //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整型向量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：初始为空（没有元素，容量也为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vector&lt;</a:t>
            </a:r>
            <a:r>
              <a:rPr kumimoji="1" lang="en-US" altLang="zh-CN" sz="147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v2(10);</a:t>
            </a:r>
            <a:r>
              <a:rPr kumimoji="1" lang="en-US" altLang="zh-CN" sz="147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//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向量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v2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：初始化为有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lvl="1" algn="just">
              <a:lnSpc>
                <a:spcPct val="105000"/>
              </a:lnSpc>
            </a:pP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v1.size(), 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v2.size</a:t>
            </a:r>
            <a:r>
              <a:rPr kumimoji="1" lang="en-US" altLang="zh-CN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                //size: 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元素个数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en-US" altLang="zh-CN" sz="14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v1.capacity</a:t>
            </a:r>
            <a:r>
              <a:rPr kumimoji="1" lang="en-US" altLang="zh-CN" sz="14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en-US" altLang="zh-CN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 v2.capacity()     //capacity: </a:t>
            </a:r>
            <a:r>
              <a:rPr kumimoji="1" lang="zh-CN" altLang="en-US" sz="147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容量（空间大小，可自动增加）</a:t>
            </a: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1320" lvl="1" indent="0" algn="just">
              <a:lnSpc>
                <a:spcPct val="105000"/>
              </a:lnSpc>
              <a:buNone/>
            </a:pPr>
            <a:endParaRPr kumimoji="1" lang="en-US" altLang="zh-CN" sz="147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4221" y="4392364"/>
            <a:ext cx="1011815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5000"/>
              </a:lnSpc>
            </a:pPr>
            <a:r>
              <a:rPr kumimoji="1" lang="zh-CN" altLang="en-US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程序示例</a:t>
            </a:r>
            <a:endParaRPr kumimoji="1" lang="en-US" altLang="zh-CN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07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vector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146832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可存放各种类型的数据（对象）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可动态改变</a:t>
            </a:r>
            <a:r>
              <a:rPr kumimoji="1" lang="zh-CN" altLang="en-US" sz="17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en-US" altLang="zh-CN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247479" y="642517"/>
            <a:ext cx="6696744" cy="43977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//ex_vec1.cpp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vector&lt;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v1;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vector&lt;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v2(10);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for(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&lt;6; ++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"v1.size: " &lt;&lt; v1.size()  &lt;&lt; "\tv1.capacity: " &lt;&lt; v1.capacity() 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v2.size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&lt;&lt; v2.size()  &lt;&lt; "\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tv2.capacity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&lt;&lt; v2.capacity() 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("v1.size: %d\tv1.capacity: %d\n", v1.size(), v1.capacity());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v2.size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%d\tv2.capacity: %d\n\n", v2.size(), v2.capacity());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*/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v1.push_back(i+1);    //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加在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kumimoji="1"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末尾</a:t>
            </a: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v2.push_back(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"----------\n";</a:t>
            </a:r>
            <a:endParaRPr kumimoji="1" lang="en-US" altLang="zh-CN" sz="1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"v1.size: " &lt;&lt; v1.size()  &lt;&lt; "\tv1.capacity: " &lt;&lt; v1.capacity() 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"v2.size: " &lt;&lt; v2.size()  &lt;&lt; "\tv2.capacity: " &lt;&lt; v2.capacity() 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1" lang="en-US" altLang="zh-CN" sz="12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defTabSz="914400">
              <a:lnSpc>
                <a:spcPts val="800"/>
              </a:lnSpc>
              <a:defRPr/>
            </a:pPr>
            <a:endParaRPr kumimoji="1" lang="en-US" altLang="zh-CN" sz="12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lvl="0" defTabSz="914400">
              <a:lnSpc>
                <a:spcPts val="1400"/>
              </a:lnSpc>
              <a:defRPr/>
            </a:pPr>
            <a:r>
              <a:rPr kumimoji="1" lang="en-US" altLang="zh-CN" sz="12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ts val="14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565" y="1944092"/>
            <a:ext cx="1997708" cy="26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46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663501" y="143892"/>
            <a:ext cx="6316129" cy="498626"/>
          </a:xfrm>
          <a:prstGeom prst="rect">
            <a:avLst/>
          </a:prstGeom>
        </p:spPr>
        <p:txBody>
          <a:bodyPr wrap="square" lIns="67084" tIns="33542" rIns="67084" bIns="33542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800" b="1" dirty="0" smtClean="0">
                <a:solidFill>
                  <a:srgbClr val="284C8A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srgbClr val="284C8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— vector</a:t>
            </a:r>
            <a:endParaRPr lang="zh-CN" altLang="en-US" sz="2800" b="1" dirty="0">
              <a:solidFill>
                <a:srgbClr val="284C8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inpin heiti" panose="00000500000000000000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r="14439" b="37513"/>
          <a:stretch>
            <a:fillRect/>
          </a:stretch>
        </p:blipFill>
        <p:spPr>
          <a:xfrm>
            <a:off x="8079515" y="100600"/>
            <a:ext cx="576874" cy="54734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437" y="143892"/>
            <a:ext cx="407390" cy="407390"/>
          </a:xfrm>
          <a:prstGeom prst="rect">
            <a:avLst/>
          </a:prstGeom>
          <a:solidFill>
            <a:srgbClr val="E935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2948" y="359916"/>
            <a:ext cx="288032" cy="288032"/>
          </a:xfrm>
          <a:prstGeom prst="rect">
            <a:avLst/>
          </a:prstGeom>
          <a:noFill/>
          <a:ln>
            <a:solidFill>
              <a:srgbClr val="284C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npin heiti" panose="00000500000000000000" pitchFamily="2" charset="-122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47430" y="647948"/>
            <a:ext cx="8612420" cy="0"/>
          </a:xfrm>
          <a:prstGeom prst="line">
            <a:avLst/>
          </a:prstGeom>
          <a:ln>
            <a:solidFill>
              <a:srgbClr val="284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07517" y="763796"/>
            <a:ext cx="6912768" cy="1468327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>
            <a:lvl1pPr marL="300990" indent="-30099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2145" indent="-250825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266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398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5305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0599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731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863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9950" indent="-200660" algn="l" defTabSz="80200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ts val="300"/>
              </a:spcBef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kumimoji="1" lang="zh-CN" altLang="en-US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（向量，变长数组</a:t>
            </a:r>
            <a:r>
              <a:rPr kumimoji="1" lang="zh-CN" altLang="en-US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zh-CN" sz="20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300"/>
              </a:spcBef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可存放各种类型的数据（对象）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ts val="300"/>
              </a:spcBef>
            </a:pPr>
            <a:r>
              <a:rPr kumimoji="1" lang="zh-CN" altLang="en-US" sz="17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可动态改变</a:t>
            </a:r>
            <a:r>
              <a:rPr kumimoji="1" lang="zh-CN" altLang="en-US" sz="17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</a:t>
            </a:r>
            <a:endParaRPr kumimoji="1" lang="en-US" altLang="zh-CN" sz="1700" b="1" dirty="0" smtClean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ts val="300"/>
              </a:spcBef>
            </a:pPr>
            <a:r>
              <a:rPr kumimoji="1" lang="en-US" altLang="zh-CN" sz="20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&lt;vector</a:t>
            </a:r>
            <a:r>
              <a:rPr kumimoji="1" lang="en-US" altLang="zh-CN" sz="2000" b="1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1" lang="en-US" altLang="zh-CN" sz="2000" b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99514" y="2116291"/>
            <a:ext cx="3528392" cy="576032"/>
            <a:chOff x="2535709" y="2736180"/>
            <a:chExt cx="3528392" cy="576032"/>
          </a:xfrm>
        </p:grpSpPr>
        <p:sp>
          <p:nvSpPr>
            <p:cNvPr id="2" name="矩形 1"/>
            <p:cNvSpPr/>
            <p:nvPr/>
          </p:nvSpPr>
          <p:spPr>
            <a:xfrm>
              <a:off x="2607765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3205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7181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03981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335909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903861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200053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67957" y="3024212"/>
              <a:ext cx="432000" cy="28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535709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67757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399805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831853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263901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95949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</a:t>
              </a:r>
              <a:r>
                <a:rPr lang="en-US" altLang="zh-CN" sz="10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127997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V1[6]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60045" y="2736180"/>
              <a:ext cx="5040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V1[7]</a:t>
              </a:r>
              <a:endPara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矩形 30"/>
          <p:cNvSpPr/>
          <p:nvPr/>
        </p:nvSpPr>
        <p:spPr bwMode="auto">
          <a:xfrm>
            <a:off x="5051443" y="758366"/>
            <a:ext cx="3604946" cy="12179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vector&lt;</a:t>
            </a:r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v1; </a:t>
            </a: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14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&lt;6; ++</a:t>
            </a:r>
            <a:r>
              <a:rPr kumimoji="1" lang="en-US" altLang="zh-CN" sz="14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v1.push_back(i+1);    //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加在</a:t>
            </a: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kumimoji="1" lang="zh-CN" altLang="en-US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末尾</a:t>
            </a:r>
            <a:endParaRPr kumimoji="1" lang="en-US" altLang="zh-CN" sz="1400" b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defTabSz="914400">
              <a:lnSpc>
                <a:spcPts val="1800"/>
              </a:lnSpc>
              <a:defRPr/>
            </a:pPr>
            <a:r>
              <a:rPr kumimoji="1" lang="en-US" altLang="zh-CN" sz="1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//v1.size(), v1.capacity()</a:t>
            </a:r>
          </a:p>
          <a:p>
            <a:pPr marL="0" marR="0" lvl="0" indent="0" defTabSz="914400" eaLnBrk="1" fontAlgn="auto" latinLnBrk="0" hangingPunct="1">
              <a:lnSpc>
                <a:spcPts val="1800"/>
              </a:lnSpc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2" name="线形标注 2 31"/>
          <p:cNvSpPr/>
          <p:nvPr/>
        </p:nvSpPr>
        <p:spPr>
          <a:xfrm>
            <a:off x="7166463" y="3269991"/>
            <a:ext cx="1201894" cy="286459"/>
          </a:xfrm>
          <a:prstGeom prst="borderCallout2">
            <a:avLst>
              <a:gd name="adj1" fmla="val -512"/>
              <a:gd name="adj2" fmla="val 1169"/>
              <a:gd name="adj3" fmla="val -14272"/>
              <a:gd name="adj4" fmla="val -13952"/>
              <a:gd name="adj5" fmla="val -328993"/>
              <a:gd name="adj6" fmla="val 10339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</a:t>
            </a:r>
            <a:r>
              <a:rPr lang="en-US" altLang="zh-CN" dirty="0" smtClean="0">
                <a:solidFill>
                  <a:schemeClr val="tx1"/>
                </a:solidFill>
              </a:rPr>
              <a:t>1.size() </a:t>
            </a:r>
            <a:r>
              <a:rPr lang="zh-CN" altLang="en-US" dirty="0" smtClean="0">
                <a:solidFill>
                  <a:schemeClr val="tx1"/>
                </a:solidFill>
              </a:rPr>
              <a:t>为 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线形标注 2 32"/>
          <p:cNvSpPr/>
          <p:nvPr/>
        </p:nvSpPr>
        <p:spPr>
          <a:xfrm>
            <a:off x="7031714" y="3696288"/>
            <a:ext cx="1521483" cy="284296"/>
          </a:xfrm>
          <a:prstGeom prst="borderCallout2">
            <a:avLst>
              <a:gd name="adj1" fmla="val 2239"/>
              <a:gd name="adj2" fmla="val 100265"/>
              <a:gd name="adj3" fmla="val -3264"/>
              <a:gd name="adj4" fmla="val 111614"/>
              <a:gd name="adj5" fmla="val -341579"/>
              <a:gd name="adj6" fmla="val 85362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v1.capacity() </a:t>
            </a:r>
            <a:r>
              <a:rPr lang="zh-CN" altLang="en-US" dirty="0" smtClean="0">
                <a:solidFill>
                  <a:schemeClr val="tx1"/>
                </a:solidFill>
              </a:rPr>
              <a:t>为 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77429" y="2736180"/>
            <a:ext cx="3672408" cy="15121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可用下标访问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ts val="2000"/>
              </a:lnSpc>
              <a:defRPr/>
            </a:pPr>
            <a:r>
              <a:rPr kumimoji="1"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安全的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itchFamily="18" charset="0"/>
              </a:rPr>
              <a:t>下标</a:t>
            </a:r>
            <a:r>
              <a:rPr lang="zh-CN" altLang="en-US" b="1" kern="0" dirty="0">
                <a:solidFill>
                  <a:srgbClr val="000000"/>
                </a:solidFill>
                <a:latin typeface="Times New Roman" pitchFamily="18" charset="0"/>
              </a:rPr>
              <a:t>范围：</a:t>
            </a:r>
            <a:r>
              <a:rPr lang="en-US" altLang="zh-CN" b="1" kern="0" dirty="0">
                <a:solidFill>
                  <a:srgbClr val="000000"/>
                </a:solidFill>
                <a:latin typeface="Times New Roman" pitchFamily="18" charset="0"/>
              </a:rPr>
              <a:t>[0, v1.size()-1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kumimoji="1"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kumimoji="1" lang="en-US" altLang="zh-CN" sz="18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en-US" altLang="zh-CN" sz="1800" b="1" kern="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v1.size()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v1[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&lt;&lt; " </a:t>
            </a: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lvl="0" defTabSz="914400">
              <a:lnSpc>
                <a:spcPts val="2000"/>
              </a:lnSpc>
              <a:defRPr/>
            </a:pPr>
            <a:r>
              <a:rPr kumimoji="1" lang="en-US" altLang="zh-CN" sz="1800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1" lang="en-US" altLang="zh-CN" sz="1800" b="1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18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3416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4.pptx12745387"/>
  <p:tag name="ISPRING_SCORM_RATE_SLIDES" val="0"/>
  <p:tag name="ISPRING_SCORM_RATE_QUIZZES" val="0"/>
  <p:tag name="ISPRING_SCORM_PASSING_SCORE" val="0.000000"/>
  <p:tag name="ISPRING_ULTRA_SCORM_COURSE_ID" val="03DFC597-23AC-4AAE-9F7D-4638A1E783D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OUTPUT_FOLDER" val="K:\第七批作品\148178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3399</Words>
  <Application>Microsoft Office PowerPoint</Application>
  <PresentationFormat>自定义</PresentationFormat>
  <Paragraphs>566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inpin heiti</vt:lpstr>
      <vt:lpstr>楷体</vt:lpstr>
      <vt:lpstr>隶书</vt:lpstr>
      <vt:lpstr>宋体</vt:lpstr>
      <vt:lpstr>Arial</vt:lpstr>
      <vt:lpstr>Calibri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ok4.pptx12745387</dc:title>
  <dc:creator/>
  <cp:lastModifiedBy/>
  <cp:revision>12</cp:revision>
  <dcterms:created xsi:type="dcterms:W3CDTF">2022-09-18T08:03:55Z</dcterms:created>
  <dcterms:modified xsi:type="dcterms:W3CDTF">2022-12-04T02:14:40Z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2052-11.1.0.9986</vt:lpwstr>
  </property>
</Properties>
</file>